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4" r:id="rId2"/>
    <p:sldId id="411" r:id="rId3"/>
    <p:sldId id="448" r:id="rId4"/>
    <p:sldId id="489" r:id="rId5"/>
    <p:sldId id="491" r:id="rId6"/>
    <p:sldId id="492" r:id="rId7"/>
    <p:sldId id="493" r:id="rId8"/>
    <p:sldId id="496" r:id="rId9"/>
    <p:sldId id="494" r:id="rId10"/>
    <p:sldId id="495" r:id="rId11"/>
    <p:sldId id="502" r:id="rId12"/>
    <p:sldId id="503" r:id="rId13"/>
    <p:sldId id="504" r:id="rId14"/>
    <p:sldId id="497" r:id="rId15"/>
    <p:sldId id="505" r:id="rId16"/>
    <p:sldId id="507" r:id="rId17"/>
    <p:sldId id="509" r:id="rId18"/>
    <p:sldId id="510" r:id="rId19"/>
    <p:sldId id="511" r:id="rId20"/>
    <p:sldId id="512" r:id="rId21"/>
    <p:sldId id="513" r:id="rId22"/>
    <p:sldId id="554" r:id="rId23"/>
    <p:sldId id="553" r:id="rId24"/>
    <p:sldId id="555" r:id="rId25"/>
    <p:sldId id="548" r:id="rId26"/>
    <p:sldId id="551" r:id="rId27"/>
    <p:sldId id="549" r:id="rId28"/>
    <p:sldId id="514" r:id="rId29"/>
    <p:sldId id="515" r:id="rId30"/>
    <p:sldId id="517" r:id="rId31"/>
    <p:sldId id="520" r:id="rId32"/>
    <p:sldId id="521" r:id="rId33"/>
  </p:sldIdLst>
  <p:sldSz cx="9906000" cy="6858000" type="A4"/>
  <p:notesSz cx="7099300" cy="10234613"/>
  <p:custShowLst>
    <p:custShow name="Shl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6600"/>
    <a:srgbClr val="FFFFCC"/>
    <a:srgbClr val="EBF7FF"/>
    <a:srgbClr val="CCECFF"/>
    <a:srgbClr val="FFE1FF"/>
    <a:srgbClr val="FFCCFF"/>
    <a:srgbClr val="FF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1" autoAdjust="0"/>
    <p:restoredTop sz="95818" autoAdjust="0"/>
  </p:normalViewPr>
  <p:slideViewPr>
    <p:cSldViewPr>
      <p:cViewPr varScale="1">
        <p:scale>
          <a:sx n="120" d="100"/>
          <a:sy n="120" d="100"/>
        </p:scale>
        <p:origin x="102" y="33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3" rIns="99046" bIns="49523" numCol="1" anchor="t" anchorCtr="0" compatLnSpc="1">
            <a:prstTxWarp prst="textNoShape">
              <a:avLst/>
            </a:prstTxWarp>
          </a:bodyPr>
          <a:lstStyle>
            <a:lvl1pPr defTabSz="990584">
              <a:defRPr sz="1400"/>
            </a:lvl1pPr>
          </a:lstStyle>
          <a:p>
            <a:endParaRPr lang="en-US" alt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3" rIns="99046" bIns="49523" numCol="1" anchor="t" anchorCtr="0" compatLnSpc="1">
            <a:prstTxWarp prst="textNoShape">
              <a:avLst/>
            </a:prstTxWarp>
          </a:bodyPr>
          <a:lstStyle>
            <a:lvl1pPr algn="r" defTabSz="990584">
              <a:defRPr sz="1400"/>
            </a:lvl1pPr>
          </a:lstStyle>
          <a:p>
            <a:endParaRPr lang="en-US" alt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3" rIns="99046" bIns="49523" numCol="1" anchor="b" anchorCtr="0" compatLnSpc="1">
            <a:prstTxWarp prst="textNoShape">
              <a:avLst/>
            </a:prstTxWarp>
          </a:bodyPr>
          <a:lstStyle>
            <a:lvl1pPr defTabSz="990584">
              <a:defRPr sz="1400"/>
            </a:lvl1pPr>
          </a:lstStyle>
          <a:p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3" rIns="99046" bIns="49523" numCol="1" anchor="b" anchorCtr="0" compatLnSpc="1">
            <a:prstTxWarp prst="textNoShape">
              <a:avLst/>
            </a:prstTxWarp>
          </a:bodyPr>
          <a:lstStyle>
            <a:lvl1pPr algn="r" defTabSz="990584">
              <a:defRPr sz="1400"/>
            </a:lvl1pPr>
          </a:lstStyle>
          <a:p>
            <a:fld id="{E77FDE01-2A2C-435C-9B2F-9D2C2C5FC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392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6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F70015-ABF7-45CF-B70F-162A62649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047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800100"/>
            <a:ext cx="89154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3698875"/>
            <a:ext cx="8915400" cy="2552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19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6011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6011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3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143000"/>
            <a:ext cx="4375150" cy="51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143000"/>
            <a:ext cx="4375150" cy="51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214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143000"/>
            <a:ext cx="89154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9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57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143000"/>
            <a:ext cx="43751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143000"/>
            <a:ext cx="43751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0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27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74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48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3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2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43000"/>
            <a:ext cx="89154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6615132"/>
            <a:ext cx="99060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tabLst>
                <a:tab pos="4845050" algn="ctr"/>
                <a:tab pos="9688513" algn="r"/>
              </a:tabLst>
            </a:pPr>
            <a:r>
              <a:rPr lang="en-US" altLang="en-US" sz="1000" i="1" baseline="0" dirty="0">
                <a:latin typeface="Times New Roman" pitchFamily="18" charset="0"/>
                <a:cs typeface="Times New Roman" pitchFamily="18" charset="0"/>
              </a:rPr>
              <a:t>Registers and Counters</a:t>
            </a:r>
            <a:r>
              <a:rPr lang="en-US" altLang="en-US" sz="1000" i="1" dirty="0">
                <a:latin typeface="Times New Roman" pitchFamily="18" charset="0"/>
                <a:cs typeface="Times New Roman" pitchFamily="18" charset="0"/>
              </a:rPr>
              <a:t>	COE 202 –</a:t>
            </a:r>
            <a:r>
              <a:rPr lang="en-US" altLang="en-US" sz="1000" i="1" baseline="0" dirty="0">
                <a:latin typeface="Times New Roman" pitchFamily="18" charset="0"/>
                <a:cs typeface="Times New Roman" pitchFamily="18" charset="0"/>
              </a:rPr>
              <a:t> Digital Logic Design</a:t>
            </a:r>
            <a:r>
              <a:rPr lang="en-US" altLang="en-US" sz="1000" i="1" dirty="0">
                <a:latin typeface="Times New Roman" pitchFamily="18" charset="0"/>
                <a:cs typeface="Times New Roman" pitchFamily="18" charset="0"/>
              </a:rPr>
              <a:t>	© Muhamed Mudawar – slide </a:t>
            </a:r>
            <a:fld id="{39B4A023-9B48-47D3-A4F1-206ADEA8646D}" type="slidenum">
              <a:rPr lang="en-US" altLang="en-US" sz="1000" i="1">
                <a:latin typeface="Times New Roman" pitchFamily="18" charset="0"/>
                <a:cs typeface="Times New Roman" pitchFamily="18" charset="0"/>
              </a:rPr>
              <a:pPr>
                <a:spcBef>
                  <a:spcPct val="50000"/>
                </a:spcBef>
                <a:tabLst>
                  <a:tab pos="4845050" algn="ctr"/>
                  <a:tab pos="9688513" algn="r"/>
                </a:tabLst>
              </a:pPr>
              <a:t>‹#›</a:t>
            </a:fld>
            <a:endParaRPr lang="en-US" alt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9pPr>
    </p:titleStyle>
    <p:bodyStyle>
      <a:lvl1pPr marL="347663" indent="-347663" algn="l" rtl="0" fontAlgn="base">
        <a:spcBef>
          <a:spcPct val="4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fontAlgn="base">
        <a:spcBef>
          <a:spcPct val="40000"/>
        </a:spcBef>
        <a:spcAft>
          <a:spcPct val="0"/>
        </a:spcAft>
        <a:buFont typeface="Wingdings" pitchFamily="2" charset="2"/>
        <a:buChar char="²"/>
        <a:defRPr sz="2000">
          <a:solidFill>
            <a:schemeClr val="tx1"/>
          </a:solidFill>
          <a:latin typeface="+mn-lt"/>
          <a:cs typeface="+mn-cs"/>
        </a:defRPr>
      </a:lvl2pPr>
      <a:lvl3pPr marL="1144588" indent="-231775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481138" indent="-222250" algn="l" rtl="0" fontAlgn="base"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288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2860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7432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2004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6576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81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8.png"/><Relationship Id="rId18" Type="http://schemas.openxmlformats.org/officeDocument/2006/relationships/image" Target="../media/image84.png"/><Relationship Id="rId3" Type="http://schemas.openxmlformats.org/officeDocument/2006/relationships/image" Target="../media/image118.png"/><Relationship Id="rId7" Type="http://schemas.openxmlformats.org/officeDocument/2006/relationships/image" Target="../media/image70.png"/><Relationship Id="rId12" Type="http://schemas.openxmlformats.org/officeDocument/2006/relationships/image" Target="../media/image127.png"/><Relationship Id="rId17" Type="http://schemas.openxmlformats.org/officeDocument/2006/relationships/image" Target="../media/image83.png"/><Relationship Id="rId2" Type="http://schemas.openxmlformats.org/officeDocument/2006/relationships/image" Target="../media/image64.png"/><Relationship Id="rId16" Type="http://schemas.openxmlformats.org/officeDocument/2006/relationships/image" Target="../media/image131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76.png"/><Relationship Id="rId5" Type="http://schemas.openxmlformats.org/officeDocument/2006/relationships/image" Target="../media/image68.png"/><Relationship Id="rId15" Type="http://schemas.openxmlformats.org/officeDocument/2006/relationships/image" Target="../media/image130.png"/><Relationship Id="rId10" Type="http://schemas.openxmlformats.org/officeDocument/2006/relationships/image" Target="../media/image74.png"/><Relationship Id="rId19" Type="http://schemas.openxmlformats.org/officeDocument/2006/relationships/image" Target="../media/image85.png"/><Relationship Id="rId4" Type="http://schemas.openxmlformats.org/officeDocument/2006/relationships/image" Target="../media/image66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3" Type="http://schemas.openxmlformats.org/officeDocument/2006/relationships/image" Target="../media/image120.png"/><Relationship Id="rId21" Type="http://schemas.openxmlformats.org/officeDocument/2006/relationships/image" Target="../media/image160.png"/><Relationship Id="rId7" Type="http://schemas.openxmlformats.org/officeDocument/2006/relationships/image" Target="../media/image125.png"/><Relationship Id="rId12" Type="http://schemas.openxmlformats.org/officeDocument/2006/relationships/image" Target="../media/image133.png"/><Relationship Id="rId17" Type="http://schemas.openxmlformats.org/officeDocument/2006/relationships/image" Target="../media/image156.png"/><Relationship Id="rId2" Type="http://schemas.openxmlformats.org/officeDocument/2006/relationships/image" Target="../media/image119.png"/><Relationship Id="rId16" Type="http://schemas.openxmlformats.org/officeDocument/2006/relationships/image" Target="../media/image136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32.png"/><Relationship Id="rId24" Type="http://schemas.openxmlformats.org/officeDocument/2006/relationships/image" Target="../media/image163.png"/><Relationship Id="rId5" Type="http://schemas.openxmlformats.org/officeDocument/2006/relationships/image" Target="../media/image144.png"/><Relationship Id="rId15" Type="http://schemas.openxmlformats.org/officeDocument/2006/relationships/image" Target="../media/image135.png"/><Relationship Id="rId23" Type="http://schemas.openxmlformats.org/officeDocument/2006/relationships/image" Target="../media/image162.png"/><Relationship Id="rId10" Type="http://schemas.openxmlformats.org/officeDocument/2006/relationships/image" Target="../media/image128.png"/><Relationship Id="rId19" Type="http://schemas.openxmlformats.org/officeDocument/2006/relationships/image" Target="../media/image158.png"/><Relationship Id="rId4" Type="http://schemas.openxmlformats.org/officeDocument/2006/relationships/image" Target="../media/image122.png"/><Relationship Id="rId9" Type="http://schemas.openxmlformats.org/officeDocument/2006/relationships/image" Target="../media/image148.png"/><Relationship Id="rId14" Type="http://schemas.openxmlformats.org/officeDocument/2006/relationships/image" Target="../media/image134.png"/><Relationship Id="rId22" Type="http://schemas.openxmlformats.org/officeDocument/2006/relationships/image" Target="../media/image1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3" Type="http://schemas.openxmlformats.org/officeDocument/2006/relationships/image" Target="../media/image1650.png"/><Relationship Id="rId21" Type="http://schemas.openxmlformats.org/officeDocument/2006/relationships/image" Target="../media/image184.png"/><Relationship Id="rId7" Type="http://schemas.openxmlformats.org/officeDocument/2006/relationships/image" Target="../media/image169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image" Target="../media/image1640.png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4.png"/><Relationship Id="rId5" Type="http://schemas.openxmlformats.org/officeDocument/2006/relationships/image" Target="../media/image167.png"/><Relationship Id="rId15" Type="http://schemas.openxmlformats.org/officeDocument/2006/relationships/image" Target="../media/image178.png"/><Relationship Id="rId23" Type="http://schemas.openxmlformats.org/officeDocument/2006/relationships/image" Target="../media/image186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1660.png"/><Relationship Id="rId9" Type="http://schemas.openxmlformats.org/officeDocument/2006/relationships/image" Target="../media/image171.png"/><Relationship Id="rId14" Type="http://schemas.openxmlformats.org/officeDocument/2006/relationships/image" Target="../media/image177.png"/><Relationship Id="rId22" Type="http://schemas.openxmlformats.org/officeDocument/2006/relationships/image" Target="../media/image1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18" Type="http://schemas.openxmlformats.org/officeDocument/2006/relationships/image" Target="../media/image203.png"/><Relationship Id="rId26" Type="http://schemas.openxmlformats.org/officeDocument/2006/relationships/image" Target="../media/image142.png"/><Relationship Id="rId3" Type="http://schemas.openxmlformats.org/officeDocument/2006/relationships/image" Target="../media/image188.png"/><Relationship Id="rId21" Type="http://schemas.openxmlformats.org/officeDocument/2006/relationships/image" Target="../media/image206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17" Type="http://schemas.openxmlformats.org/officeDocument/2006/relationships/image" Target="../media/image202.png"/><Relationship Id="rId25" Type="http://schemas.openxmlformats.org/officeDocument/2006/relationships/image" Target="../media/image1410.png"/><Relationship Id="rId2" Type="http://schemas.openxmlformats.org/officeDocument/2006/relationships/image" Target="../media/image141.png"/><Relationship Id="rId16" Type="http://schemas.openxmlformats.org/officeDocument/2006/relationships/image" Target="../media/image201.png"/><Relationship Id="rId20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24" Type="http://schemas.openxmlformats.org/officeDocument/2006/relationships/image" Target="../media/image209.png"/><Relationship Id="rId5" Type="http://schemas.openxmlformats.org/officeDocument/2006/relationships/image" Target="../media/image190.png"/><Relationship Id="rId15" Type="http://schemas.openxmlformats.org/officeDocument/2006/relationships/image" Target="../media/image200.png"/><Relationship Id="rId23" Type="http://schemas.openxmlformats.org/officeDocument/2006/relationships/image" Target="../media/image208.png"/><Relationship Id="rId10" Type="http://schemas.openxmlformats.org/officeDocument/2006/relationships/image" Target="../media/image195.png"/><Relationship Id="rId19" Type="http://schemas.openxmlformats.org/officeDocument/2006/relationships/image" Target="../media/image204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Relationship Id="rId22" Type="http://schemas.openxmlformats.org/officeDocument/2006/relationships/image" Target="../media/image20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7" Type="http://schemas.openxmlformats.org/officeDocument/2006/relationships/image" Target="../media/image216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5" Type="http://schemas.openxmlformats.org/officeDocument/2006/relationships/image" Target="../media/image35.png"/><Relationship Id="rId4" Type="http://schemas.openxmlformats.org/officeDocument/2006/relationships/image" Target="../media/image2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4.png"/><Relationship Id="rId18" Type="http://schemas.openxmlformats.org/officeDocument/2006/relationships/image" Target="../media/image217.png"/><Relationship Id="rId3" Type="http://schemas.openxmlformats.org/officeDocument/2006/relationships/image" Target="../media/image410.png"/><Relationship Id="rId21" Type="http://schemas.openxmlformats.org/officeDocument/2006/relationships/image" Target="../media/image220.png"/><Relationship Id="rId7" Type="http://schemas.openxmlformats.org/officeDocument/2006/relationships/image" Target="../media/image90.png"/><Relationship Id="rId12" Type="http://schemas.openxmlformats.org/officeDocument/2006/relationships/image" Target="../media/image56.png"/><Relationship Id="rId17" Type="http://schemas.openxmlformats.org/officeDocument/2006/relationships/image" Target="../media/image500.png"/><Relationship Id="rId2" Type="http://schemas.openxmlformats.org/officeDocument/2006/relationships/image" Target="../media/image87.png"/><Relationship Id="rId16" Type="http://schemas.openxmlformats.org/officeDocument/2006/relationships/image" Target="../media/image490.png"/><Relationship Id="rId20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93.png"/><Relationship Id="rId24" Type="http://schemas.openxmlformats.org/officeDocument/2006/relationships/image" Target="../media/image223.png"/><Relationship Id="rId5" Type="http://schemas.openxmlformats.org/officeDocument/2006/relationships/image" Target="../media/image89.png"/><Relationship Id="rId15" Type="http://schemas.openxmlformats.org/officeDocument/2006/relationships/image" Target="../media/image481.png"/><Relationship Id="rId23" Type="http://schemas.openxmlformats.org/officeDocument/2006/relationships/image" Target="../media/image222.png"/><Relationship Id="rId10" Type="http://schemas.openxmlformats.org/officeDocument/2006/relationships/image" Target="../media/image92.png"/><Relationship Id="rId19" Type="http://schemas.openxmlformats.org/officeDocument/2006/relationships/image" Target="../media/image218.png"/><Relationship Id="rId4" Type="http://schemas.openxmlformats.org/officeDocument/2006/relationships/image" Target="../media/image88.png"/><Relationship Id="rId9" Type="http://schemas.openxmlformats.org/officeDocument/2006/relationships/image" Target="../media/image510.png"/><Relationship Id="rId14" Type="http://schemas.openxmlformats.org/officeDocument/2006/relationships/image" Target="../media/image471.png"/><Relationship Id="rId22" Type="http://schemas.openxmlformats.org/officeDocument/2006/relationships/image" Target="../media/image2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940.png"/><Relationship Id="rId18" Type="http://schemas.openxmlformats.org/officeDocument/2006/relationships/image" Target="../media/image149.png"/><Relationship Id="rId3" Type="http://schemas.openxmlformats.org/officeDocument/2006/relationships/image" Target="../media/image4100.png"/><Relationship Id="rId21" Type="http://schemas.openxmlformats.org/officeDocument/2006/relationships/image" Target="../media/image153.png"/><Relationship Id="rId7" Type="http://schemas.openxmlformats.org/officeDocument/2006/relationships/image" Target="../media/image900.png"/><Relationship Id="rId12" Type="http://schemas.openxmlformats.org/officeDocument/2006/relationships/image" Target="../media/image560.png"/><Relationship Id="rId17" Type="http://schemas.openxmlformats.org/officeDocument/2006/relationships/image" Target="../media/image5000.png"/><Relationship Id="rId2" Type="http://schemas.openxmlformats.org/officeDocument/2006/relationships/image" Target="../media/image1430.png"/><Relationship Id="rId16" Type="http://schemas.openxmlformats.org/officeDocument/2006/relationships/image" Target="../media/image4900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0.png"/><Relationship Id="rId11" Type="http://schemas.openxmlformats.org/officeDocument/2006/relationships/image" Target="../media/image147.png"/><Relationship Id="rId24" Type="http://schemas.openxmlformats.org/officeDocument/2006/relationships/image" Target="../media/image172.png"/><Relationship Id="rId5" Type="http://schemas.openxmlformats.org/officeDocument/2006/relationships/image" Target="../media/image1450.png"/><Relationship Id="rId15" Type="http://schemas.openxmlformats.org/officeDocument/2006/relationships/image" Target="../media/image4810.png"/><Relationship Id="rId23" Type="http://schemas.openxmlformats.org/officeDocument/2006/relationships/image" Target="../media/image155.png"/><Relationship Id="rId10" Type="http://schemas.openxmlformats.org/officeDocument/2006/relationships/image" Target="../media/image920.png"/><Relationship Id="rId19" Type="http://schemas.openxmlformats.org/officeDocument/2006/relationships/image" Target="../media/image150.png"/><Relationship Id="rId4" Type="http://schemas.openxmlformats.org/officeDocument/2006/relationships/image" Target="../media/image880.png"/><Relationship Id="rId9" Type="http://schemas.openxmlformats.org/officeDocument/2006/relationships/image" Target="../media/image5100.png"/><Relationship Id="rId14" Type="http://schemas.openxmlformats.org/officeDocument/2006/relationships/image" Target="../media/image4710.png"/><Relationship Id="rId22" Type="http://schemas.openxmlformats.org/officeDocument/2006/relationships/image" Target="../media/image1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3" Type="http://schemas.openxmlformats.org/officeDocument/2006/relationships/image" Target="../media/image146.JP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Relationship Id="rId14" Type="http://schemas.openxmlformats.org/officeDocument/2006/relationships/image" Target="../media/image2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1.png"/><Relationship Id="rId13" Type="http://schemas.openxmlformats.org/officeDocument/2006/relationships/image" Target="../media/image2350.png"/><Relationship Id="rId18" Type="http://schemas.openxmlformats.org/officeDocument/2006/relationships/image" Target="../media/image240.png"/><Relationship Id="rId3" Type="http://schemas.openxmlformats.org/officeDocument/2006/relationships/image" Target="../media/image2251.png"/><Relationship Id="rId7" Type="http://schemas.openxmlformats.org/officeDocument/2006/relationships/image" Target="../media/image2291.png"/><Relationship Id="rId12" Type="http://schemas.openxmlformats.org/officeDocument/2006/relationships/image" Target="../media/image2341.png"/><Relationship Id="rId17" Type="http://schemas.openxmlformats.org/officeDocument/2006/relationships/image" Target="../media/image239.png"/><Relationship Id="rId2" Type="http://schemas.openxmlformats.org/officeDocument/2006/relationships/image" Target="../media/image224.png"/><Relationship Id="rId16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1.png"/><Relationship Id="rId11" Type="http://schemas.openxmlformats.org/officeDocument/2006/relationships/image" Target="../media/image2331.png"/><Relationship Id="rId5" Type="http://schemas.openxmlformats.org/officeDocument/2006/relationships/image" Target="../media/image2270.png"/><Relationship Id="rId15" Type="http://schemas.openxmlformats.org/officeDocument/2006/relationships/image" Target="../media/image2371.png"/><Relationship Id="rId10" Type="http://schemas.openxmlformats.org/officeDocument/2006/relationships/image" Target="../media/image2321.png"/><Relationship Id="rId19" Type="http://schemas.openxmlformats.org/officeDocument/2006/relationships/image" Target="../media/image241.png"/><Relationship Id="rId4" Type="http://schemas.openxmlformats.org/officeDocument/2006/relationships/image" Target="../media/image226.png"/><Relationship Id="rId9" Type="http://schemas.openxmlformats.org/officeDocument/2006/relationships/image" Target="../media/image2310.png"/><Relationship Id="rId14" Type="http://schemas.openxmlformats.org/officeDocument/2006/relationships/image" Target="../media/image23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0.png"/><Relationship Id="rId13" Type="http://schemas.openxmlformats.org/officeDocument/2006/relationships/image" Target="../media/image244.png"/><Relationship Id="rId18" Type="http://schemas.openxmlformats.org/officeDocument/2006/relationships/image" Target="../media/image2400.png"/><Relationship Id="rId3" Type="http://schemas.openxmlformats.org/officeDocument/2006/relationships/image" Target="../media/image2250.png"/><Relationship Id="rId7" Type="http://schemas.openxmlformats.org/officeDocument/2006/relationships/image" Target="../media/image2290.png"/><Relationship Id="rId12" Type="http://schemas.openxmlformats.org/officeDocument/2006/relationships/image" Target="../media/image2340.png"/><Relationship Id="rId17" Type="http://schemas.openxmlformats.org/officeDocument/2006/relationships/image" Target="../media/image2390.png"/><Relationship Id="rId2" Type="http://schemas.openxmlformats.org/officeDocument/2006/relationships/image" Target="../media/image242.png"/><Relationship Id="rId16" Type="http://schemas.openxmlformats.org/officeDocument/2006/relationships/image" Target="../media/image2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0.png"/><Relationship Id="rId11" Type="http://schemas.openxmlformats.org/officeDocument/2006/relationships/image" Target="../media/image2330.png"/><Relationship Id="rId5" Type="http://schemas.openxmlformats.org/officeDocument/2006/relationships/image" Target="../media/image2420.png"/><Relationship Id="rId15" Type="http://schemas.openxmlformats.org/officeDocument/2006/relationships/image" Target="../media/image2370.png"/><Relationship Id="rId10" Type="http://schemas.openxmlformats.org/officeDocument/2006/relationships/image" Target="../media/image2320.png"/><Relationship Id="rId4" Type="http://schemas.openxmlformats.org/officeDocument/2006/relationships/image" Target="../media/image2260.png"/><Relationship Id="rId9" Type="http://schemas.openxmlformats.org/officeDocument/2006/relationships/image" Target="../media/image243.png"/><Relationship Id="rId14" Type="http://schemas.openxmlformats.org/officeDocument/2006/relationships/image" Target="../media/image23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245.png"/><Relationship Id="rId7" Type="http://schemas.openxmlformats.org/officeDocument/2006/relationships/image" Target="../media/image246.png"/><Relationship Id="rId2" Type="http://schemas.openxmlformats.org/officeDocument/2006/relationships/image" Target="../media/image2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0.png"/><Relationship Id="rId5" Type="http://schemas.openxmlformats.org/officeDocument/2006/relationships/image" Target="../media/image2440.png"/><Relationship Id="rId4" Type="http://schemas.openxmlformats.org/officeDocument/2006/relationships/image" Target="../media/image2430.png"/><Relationship Id="rId9" Type="http://schemas.openxmlformats.org/officeDocument/2006/relationships/image" Target="../media/image24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7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8" Type="http://schemas.openxmlformats.org/officeDocument/2006/relationships/image" Target="../media/image249.png"/><Relationship Id="rId26" Type="http://schemas.openxmlformats.org/officeDocument/2006/relationships/image" Target="../media/image1550.png"/><Relationship Id="rId3" Type="http://schemas.openxmlformats.org/officeDocument/2006/relationships/image" Target="../media/image1451.png"/><Relationship Id="rId21" Type="http://schemas.openxmlformats.org/officeDocument/2006/relationships/image" Target="../media/image252.png"/><Relationship Id="rId7" Type="http://schemas.openxmlformats.org/officeDocument/2006/relationships/image" Target="../media/image1500.png"/><Relationship Id="rId17" Type="http://schemas.openxmlformats.org/officeDocument/2006/relationships/image" Target="../media/image500.png"/><Relationship Id="rId25" Type="http://schemas.openxmlformats.org/officeDocument/2006/relationships/image" Target="../media/image1540.png"/><Relationship Id="rId2" Type="http://schemas.openxmlformats.org/officeDocument/2006/relationships/image" Target="../media/image1431.png"/><Relationship Id="rId16" Type="http://schemas.openxmlformats.org/officeDocument/2006/relationships/image" Target="../media/image490.png"/><Relationship Id="rId20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0.png"/><Relationship Id="rId24" Type="http://schemas.openxmlformats.org/officeDocument/2006/relationships/image" Target="../media/image255.png"/><Relationship Id="rId5" Type="http://schemas.openxmlformats.org/officeDocument/2006/relationships/image" Target="../media/image1470.png"/><Relationship Id="rId15" Type="http://schemas.openxmlformats.org/officeDocument/2006/relationships/image" Target="../media/image481.png"/><Relationship Id="rId23" Type="http://schemas.openxmlformats.org/officeDocument/2006/relationships/image" Target="../media/image254.png"/><Relationship Id="rId28" Type="http://schemas.openxmlformats.org/officeDocument/2006/relationships/image" Target="../media/image210.png"/><Relationship Id="rId19" Type="http://schemas.openxmlformats.org/officeDocument/2006/relationships/image" Target="../media/image250.png"/><Relationship Id="rId4" Type="http://schemas.openxmlformats.org/officeDocument/2006/relationships/image" Target="../media/image1460.png"/><Relationship Id="rId9" Type="http://schemas.openxmlformats.org/officeDocument/2006/relationships/image" Target="../media/image1530.png"/><Relationship Id="rId14" Type="http://schemas.openxmlformats.org/officeDocument/2006/relationships/image" Target="../media/image471.png"/><Relationship Id="rId22" Type="http://schemas.openxmlformats.org/officeDocument/2006/relationships/image" Target="../media/image253.png"/><Relationship Id="rId27" Type="http://schemas.openxmlformats.org/officeDocument/2006/relationships/image" Target="../media/image17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13" Type="http://schemas.openxmlformats.org/officeDocument/2006/relationships/image" Target="../media/image271.png"/><Relationship Id="rId3" Type="http://schemas.openxmlformats.org/officeDocument/2006/relationships/image" Target="../media/image261.png"/><Relationship Id="rId7" Type="http://schemas.openxmlformats.org/officeDocument/2006/relationships/image" Target="../media/image265.png"/><Relationship Id="rId12" Type="http://schemas.openxmlformats.org/officeDocument/2006/relationships/image" Target="../media/image270.png"/><Relationship Id="rId2" Type="http://schemas.openxmlformats.org/officeDocument/2006/relationships/image" Target="../media/image260.png"/><Relationship Id="rId16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png"/><Relationship Id="rId11" Type="http://schemas.openxmlformats.org/officeDocument/2006/relationships/image" Target="../media/image269.png"/><Relationship Id="rId5" Type="http://schemas.openxmlformats.org/officeDocument/2006/relationships/image" Target="../media/image263.png"/><Relationship Id="rId15" Type="http://schemas.openxmlformats.org/officeDocument/2006/relationships/image" Target="../media/image273.png"/><Relationship Id="rId10" Type="http://schemas.openxmlformats.org/officeDocument/2006/relationships/image" Target="../media/image268.png"/><Relationship Id="rId4" Type="http://schemas.openxmlformats.org/officeDocument/2006/relationships/image" Target="../media/image262.png"/><Relationship Id="rId9" Type="http://schemas.openxmlformats.org/officeDocument/2006/relationships/image" Target="../media/image267.png"/><Relationship Id="rId14" Type="http://schemas.openxmlformats.org/officeDocument/2006/relationships/image" Target="../media/image27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287.png"/><Relationship Id="rId18" Type="http://schemas.openxmlformats.org/officeDocument/2006/relationships/image" Target="../media/image292.png"/><Relationship Id="rId26" Type="http://schemas.openxmlformats.org/officeDocument/2006/relationships/image" Target="../media/image300.png"/><Relationship Id="rId3" Type="http://schemas.openxmlformats.org/officeDocument/2006/relationships/image" Target="../media/image277.png"/><Relationship Id="rId21" Type="http://schemas.openxmlformats.org/officeDocument/2006/relationships/image" Target="../media/image295.png"/><Relationship Id="rId7" Type="http://schemas.openxmlformats.org/officeDocument/2006/relationships/image" Target="../media/image281.png"/><Relationship Id="rId12" Type="http://schemas.openxmlformats.org/officeDocument/2006/relationships/image" Target="../media/image286.png"/><Relationship Id="rId17" Type="http://schemas.openxmlformats.org/officeDocument/2006/relationships/image" Target="../media/image291.png"/><Relationship Id="rId25" Type="http://schemas.openxmlformats.org/officeDocument/2006/relationships/image" Target="../media/image299.png"/><Relationship Id="rId2" Type="http://schemas.openxmlformats.org/officeDocument/2006/relationships/image" Target="../media/image276.png"/><Relationship Id="rId16" Type="http://schemas.openxmlformats.org/officeDocument/2006/relationships/image" Target="../media/image290.png"/><Relationship Id="rId20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285.png"/><Relationship Id="rId24" Type="http://schemas.openxmlformats.org/officeDocument/2006/relationships/image" Target="../media/image298.png"/><Relationship Id="rId5" Type="http://schemas.openxmlformats.org/officeDocument/2006/relationships/image" Target="../media/image279.png"/><Relationship Id="rId15" Type="http://schemas.openxmlformats.org/officeDocument/2006/relationships/image" Target="../media/image289.png"/><Relationship Id="rId23" Type="http://schemas.openxmlformats.org/officeDocument/2006/relationships/image" Target="../media/image297.png"/><Relationship Id="rId10" Type="http://schemas.openxmlformats.org/officeDocument/2006/relationships/image" Target="../media/image284.png"/><Relationship Id="rId19" Type="http://schemas.openxmlformats.org/officeDocument/2006/relationships/image" Target="../media/image293.png"/><Relationship Id="rId4" Type="http://schemas.openxmlformats.org/officeDocument/2006/relationships/image" Target="../media/image278.png"/><Relationship Id="rId9" Type="http://schemas.openxmlformats.org/officeDocument/2006/relationships/image" Target="../media/image283.png"/><Relationship Id="rId14" Type="http://schemas.openxmlformats.org/officeDocument/2006/relationships/image" Target="../media/image288.png"/><Relationship Id="rId22" Type="http://schemas.openxmlformats.org/officeDocument/2006/relationships/image" Target="../media/image296.png"/><Relationship Id="rId27" Type="http://schemas.openxmlformats.org/officeDocument/2006/relationships/image" Target="../media/image30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45.png"/><Relationship Id="rId18" Type="http://schemas.openxmlformats.org/officeDocument/2006/relationships/image" Target="../media/image79.png"/><Relationship Id="rId3" Type="http://schemas.openxmlformats.org/officeDocument/2006/relationships/image" Target="../media/image40.png"/><Relationship Id="rId21" Type="http://schemas.openxmlformats.org/officeDocument/2006/relationships/image" Target="../media/image82.png"/><Relationship Id="rId7" Type="http://schemas.openxmlformats.org/officeDocument/2006/relationships/image" Target="../media/image42.png"/><Relationship Id="rId12" Type="http://schemas.openxmlformats.org/officeDocument/2006/relationships/image" Target="../media/image420.png"/><Relationship Id="rId17" Type="http://schemas.openxmlformats.org/officeDocument/2006/relationships/image" Target="../media/image47.png"/><Relationship Id="rId25" Type="http://schemas.openxmlformats.org/officeDocument/2006/relationships/image" Target="../media/image51.png"/><Relationship Id="rId2" Type="http://schemas.openxmlformats.org/officeDocument/2006/relationships/image" Target="../media/image39.png"/><Relationship Id="rId16" Type="http://schemas.openxmlformats.org/officeDocument/2006/relationships/image" Target="../media/image430.png"/><Relationship Id="rId20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44.png"/><Relationship Id="rId24" Type="http://schemas.openxmlformats.org/officeDocument/2006/relationships/image" Target="../media/image50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23" Type="http://schemas.openxmlformats.org/officeDocument/2006/relationships/image" Target="../media/image49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400.png"/><Relationship Id="rId9" Type="http://schemas.openxmlformats.org/officeDocument/2006/relationships/image" Target="../media/image43.png"/><Relationship Id="rId14" Type="http://schemas.openxmlformats.org/officeDocument/2006/relationships/image" Target="../media/image75.png"/><Relationship Id="rId2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4.png"/><Relationship Id="rId3" Type="http://schemas.openxmlformats.org/officeDocument/2006/relationships/image" Target="../media/image410.png"/><Relationship Id="rId7" Type="http://schemas.openxmlformats.org/officeDocument/2006/relationships/image" Target="../media/image90.png"/><Relationship Id="rId12" Type="http://schemas.openxmlformats.org/officeDocument/2006/relationships/image" Target="../media/image5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93.png"/><Relationship Id="rId5" Type="http://schemas.openxmlformats.org/officeDocument/2006/relationships/image" Target="../media/image89.png"/><Relationship Id="rId15" Type="http://schemas.openxmlformats.org/officeDocument/2006/relationships/image" Target="../media/image470.png"/><Relationship Id="rId10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image" Target="../media/image510.png"/><Relationship Id="rId1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4.png"/><Relationship Id="rId3" Type="http://schemas.openxmlformats.org/officeDocument/2006/relationships/image" Target="../media/image410.png"/><Relationship Id="rId7" Type="http://schemas.openxmlformats.org/officeDocument/2006/relationships/image" Target="../media/image90.png"/><Relationship Id="rId12" Type="http://schemas.openxmlformats.org/officeDocument/2006/relationships/image" Target="../media/image5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93.png"/><Relationship Id="rId5" Type="http://schemas.openxmlformats.org/officeDocument/2006/relationships/image" Target="../media/image89.png"/><Relationship Id="rId15" Type="http://schemas.openxmlformats.org/officeDocument/2006/relationships/image" Target="../media/image480.png"/><Relationship Id="rId10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image" Target="../media/image510.png"/><Relationship Id="rId14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4.png"/><Relationship Id="rId18" Type="http://schemas.openxmlformats.org/officeDocument/2006/relationships/image" Target="../media/image52.png"/><Relationship Id="rId3" Type="http://schemas.openxmlformats.org/officeDocument/2006/relationships/image" Target="../media/image410.png"/><Relationship Id="rId7" Type="http://schemas.openxmlformats.org/officeDocument/2006/relationships/image" Target="../media/image90.png"/><Relationship Id="rId12" Type="http://schemas.openxmlformats.org/officeDocument/2006/relationships/image" Target="../media/image56.png"/><Relationship Id="rId17" Type="http://schemas.openxmlformats.org/officeDocument/2006/relationships/image" Target="../media/image500.png"/><Relationship Id="rId2" Type="http://schemas.openxmlformats.org/officeDocument/2006/relationships/image" Target="../media/image87.png"/><Relationship Id="rId16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93.png"/><Relationship Id="rId5" Type="http://schemas.openxmlformats.org/officeDocument/2006/relationships/image" Target="../media/image89.png"/><Relationship Id="rId15" Type="http://schemas.openxmlformats.org/officeDocument/2006/relationships/image" Target="../media/image481.png"/><Relationship Id="rId10" Type="http://schemas.openxmlformats.org/officeDocument/2006/relationships/image" Target="../media/image92.png"/><Relationship Id="rId19" Type="http://schemas.openxmlformats.org/officeDocument/2006/relationships/image" Target="../media/image53.png"/><Relationship Id="rId4" Type="http://schemas.openxmlformats.org/officeDocument/2006/relationships/image" Target="../media/image88.png"/><Relationship Id="rId9" Type="http://schemas.openxmlformats.org/officeDocument/2006/relationships/image" Target="../media/image510.png"/><Relationship Id="rId14" Type="http://schemas.openxmlformats.org/officeDocument/2006/relationships/image" Target="../media/image4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9.png"/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12" Type="http://schemas.openxmlformats.org/officeDocument/2006/relationships/image" Target="../media/image65.png"/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77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Relationship Id="rId1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606257"/>
            <a:ext cx="8915400" cy="2801938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en-US" sz="4400" dirty="0"/>
              <a:t>Registers and Counters</a:t>
            </a:r>
            <a:endParaRPr lang="en-US" altLang="en-US" sz="2800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3774642"/>
            <a:ext cx="8915400" cy="2476500"/>
          </a:xfrm>
        </p:spPr>
        <p:txBody>
          <a:bodyPr/>
          <a:lstStyle/>
          <a:p>
            <a:r>
              <a:rPr lang="en-US" altLang="en-US" sz="3200" dirty="0"/>
              <a:t>COE 202</a:t>
            </a:r>
            <a:endParaRPr lang="en-US" altLang="en-US" sz="2800" dirty="0"/>
          </a:p>
          <a:p>
            <a:r>
              <a:rPr lang="en-US" altLang="en-US" sz="2800" dirty="0"/>
              <a:t>Digital Logic Design</a:t>
            </a:r>
          </a:p>
          <a:p>
            <a:pPr>
              <a:spcBef>
                <a:spcPct val="100000"/>
              </a:spcBef>
            </a:pPr>
            <a:r>
              <a:rPr lang="en-US" altLang="en-US" dirty="0"/>
              <a:t>Dr. </a:t>
            </a:r>
            <a:r>
              <a:rPr lang="en-US" altLang="en-US" dirty="0" err="1"/>
              <a:t>Muhamed</a:t>
            </a:r>
            <a:r>
              <a:rPr lang="en-US" altLang="en-US" dirty="0"/>
              <a:t> </a:t>
            </a:r>
            <a:r>
              <a:rPr lang="en-US" altLang="en-US" dirty="0" err="1"/>
              <a:t>Mudawar</a:t>
            </a:r>
            <a:endParaRPr lang="en-US" altLang="en-US" dirty="0"/>
          </a:p>
          <a:p>
            <a:r>
              <a:rPr lang="en-US" altLang="en-US" dirty="0"/>
              <a:t>King Fahd University of Petroleum and Minerals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Detector with a Shift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40" y="836686"/>
            <a:ext cx="9217120" cy="2189066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/>
              <a:t>A sequence detector can be implemented using:</a:t>
            </a:r>
          </a:p>
          <a:p>
            <a:pPr marL="357188" indent="0">
              <a:spcBef>
                <a:spcPts val="1500"/>
              </a:spcBef>
              <a:buNone/>
            </a:pPr>
            <a:r>
              <a:rPr lang="en-US" dirty="0"/>
              <a:t>Left Shift Register (SIPO) + AND Gates</a:t>
            </a:r>
          </a:p>
          <a:p>
            <a:pPr>
              <a:spcBef>
                <a:spcPts val="1500"/>
              </a:spcBef>
            </a:pPr>
            <a:r>
              <a:rPr lang="en-US" dirty="0"/>
              <a:t>Example: Detecting the sequences </a:t>
            </a:r>
            <a:r>
              <a:rPr lang="en-US" b="1" dirty="0">
                <a:solidFill>
                  <a:srgbClr val="FF0000"/>
                </a:solidFill>
              </a:rPr>
              <a:t>1010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1100</a:t>
            </a:r>
          </a:p>
          <a:p>
            <a:pPr marL="357188" indent="0">
              <a:spcBef>
                <a:spcPts val="1500"/>
              </a:spcBef>
              <a:buNone/>
            </a:pPr>
            <a:r>
              <a:rPr lang="en-US" dirty="0"/>
              <a:t>Bits are shifted left starting at the most-significant bit</a:t>
            </a:r>
          </a:p>
        </p:txBody>
      </p:sp>
      <p:grpSp>
        <p:nvGrpSpPr>
          <p:cNvPr id="214" name="Group 213"/>
          <p:cNvGrpSpPr/>
          <p:nvPr/>
        </p:nvGrpSpPr>
        <p:grpSpPr>
          <a:xfrm>
            <a:off x="609778" y="3114324"/>
            <a:ext cx="8663747" cy="3310240"/>
            <a:chOff x="436957" y="3114324"/>
            <a:chExt cx="8663747" cy="3310240"/>
          </a:xfrm>
        </p:grpSpPr>
        <p:sp>
          <p:nvSpPr>
            <p:cNvPr id="213" name="Freeform 212"/>
            <p:cNvSpPr/>
            <p:nvPr/>
          </p:nvSpPr>
          <p:spPr>
            <a:xfrm>
              <a:off x="3544957" y="4081670"/>
              <a:ext cx="3509884" cy="1176958"/>
            </a:xfrm>
            <a:custGeom>
              <a:avLst/>
              <a:gdLst>
                <a:gd name="connsiteX0" fmla="*/ 165652 w 3491947"/>
                <a:gd name="connsiteY0" fmla="*/ 0 h 1199322"/>
                <a:gd name="connsiteX1" fmla="*/ 0 w 3491947"/>
                <a:gd name="connsiteY1" fmla="*/ 0 h 1199322"/>
                <a:gd name="connsiteX2" fmla="*/ 0 w 3491947"/>
                <a:gd name="connsiteY2" fmla="*/ 1199322 h 1199322"/>
                <a:gd name="connsiteX3" fmla="*/ 3491947 w 3491947"/>
                <a:gd name="connsiteY3" fmla="*/ 1199322 h 119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1947" h="1199322">
                  <a:moveTo>
                    <a:pt x="165652" y="0"/>
                  </a:moveTo>
                  <a:lnTo>
                    <a:pt x="0" y="0"/>
                  </a:lnTo>
                  <a:lnTo>
                    <a:pt x="0" y="1199322"/>
                  </a:lnTo>
                  <a:lnTo>
                    <a:pt x="3491947" y="119932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2903025" y="3402359"/>
              <a:ext cx="81854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flipH="1">
              <a:off x="4482407" y="3402359"/>
              <a:ext cx="81854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 flipH="1">
              <a:off x="6061789" y="3402359"/>
              <a:ext cx="81854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 flipH="1">
                  <a:off x="436957" y="4510280"/>
                  <a:ext cx="59876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𝑅𝑒𝑠𝑒𝑡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36957" y="4510280"/>
                  <a:ext cx="598767" cy="34564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3469" r="-12245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 flipH="1">
              <a:off x="8121385" y="3114324"/>
              <a:ext cx="831750" cy="57607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</a:rPr>
                <a:t>Serial Input </a:t>
              </a:r>
              <a:r>
                <a:rPr lang="en-US" sz="2000" b="1" dirty="0">
                  <a:latin typeface="Calibri" panose="020F0502020204030204" pitchFamily="34" charset="0"/>
                </a:rPr>
                <a:t>SI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093331" y="4279851"/>
              <a:ext cx="6347729" cy="403250"/>
            </a:xfrm>
            <a:custGeom>
              <a:avLst/>
              <a:gdLst>
                <a:gd name="connsiteX0" fmla="*/ 6473952 w 6473952"/>
                <a:gd name="connsiteY0" fmla="*/ 0 h 408432"/>
                <a:gd name="connsiteX1" fmla="*/ 6473952 w 6473952"/>
                <a:gd name="connsiteY1" fmla="*/ 408432 h 408432"/>
                <a:gd name="connsiteX2" fmla="*/ 0 w 6473952"/>
                <a:gd name="connsiteY2" fmla="*/ 408432 h 40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952" h="408432">
                  <a:moveTo>
                    <a:pt x="6473952" y="0"/>
                  </a:moveTo>
                  <a:lnTo>
                    <a:pt x="6473952" y="408432"/>
                  </a:lnTo>
                  <a:lnTo>
                    <a:pt x="0" y="40843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flipH="1">
                  <a:off x="436957" y="4222245"/>
                  <a:ext cx="59876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𝐶𝑙𝑜𝑐𝑘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36957" y="4222245"/>
                  <a:ext cx="598767" cy="34564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3469" r="-11224" b="-357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9" name="Group 148"/>
            <p:cNvGrpSpPr/>
            <p:nvPr/>
          </p:nvGrpSpPr>
          <p:grpSpPr>
            <a:xfrm>
              <a:off x="1804492" y="3234000"/>
              <a:ext cx="1094816" cy="1440176"/>
              <a:chOff x="1296973" y="3322711"/>
              <a:chExt cx="1094816" cy="1440176"/>
            </a:xfrm>
          </p:grpSpPr>
          <p:sp>
            <p:nvSpPr>
              <p:cNvPr id="9" name="Freeform 8"/>
              <p:cNvSpPr/>
              <p:nvPr/>
            </p:nvSpPr>
            <p:spPr>
              <a:xfrm flipV="1">
                <a:off x="1296973" y="3850384"/>
                <a:ext cx="314821" cy="682074"/>
              </a:xfrm>
              <a:custGeom>
                <a:avLst/>
                <a:gdLst>
                  <a:gd name="connsiteX0" fmla="*/ 0 w 286512"/>
                  <a:gd name="connsiteY0" fmla="*/ 0 h 658368"/>
                  <a:gd name="connsiteX1" fmla="*/ 0 w 286512"/>
                  <a:gd name="connsiteY1" fmla="*/ 0 h 658368"/>
                  <a:gd name="connsiteX2" fmla="*/ 0 w 286512"/>
                  <a:gd name="connsiteY2" fmla="*/ 658368 h 658368"/>
                  <a:gd name="connsiteX3" fmla="*/ 286512 w 286512"/>
                  <a:gd name="connsiteY3" fmla="*/ 658368 h 65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12" h="658368">
                    <a:moveTo>
                      <a:pt x="0" y="0"/>
                    </a:moveTo>
                    <a:lnTo>
                      <a:pt x="0" y="0"/>
                    </a:lnTo>
                    <a:lnTo>
                      <a:pt x="0" y="658368"/>
                    </a:lnTo>
                    <a:lnTo>
                      <a:pt x="286512" y="65836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1618904" y="3322711"/>
                <a:ext cx="772885" cy="1440176"/>
                <a:chOff x="1899047" y="3083358"/>
                <a:chExt cx="772885" cy="1440176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1899048" y="3083358"/>
                  <a:ext cx="772884" cy="1036925"/>
                </a:xfrm>
                <a:prstGeom prst="rect">
                  <a:avLst/>
                </a:prstGeom>
                <a:solidFill>
                  <a:srgbClr val="FFFF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/>
                    <p:cNvSpPr txBox="1"/>
                    <p:nvPr/>
                  </p:nvSpPr>
                  <p:spPr>
                    <a:xfrm>
                      <a:off x="1976048" y="3083358"/>
                      <a:ext cx="250603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4" name="TextBox 1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6048" y="3083358"/>
                      <a:ext cx="250603" cy="34564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l="-63415" r="-14634" b="-21429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2412290" y="3774642"/>
                      <a:ext cx="146779" cy="28803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/>
                              </a:rPr>
                              <m:t>𝑅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5" name="TextBox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2290" y="3774642"/>
                      <a:ext cx="146779" cy="288035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l="-91667" r="-41667" b="-14894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6" name="Isosceles Triangle 115"/>
                <p:cNvSpPr/>
                <p:nvPr/>
              </p:nvSpPr>
              <p:spPr>
                <a:xfrm rot="5400000">
                  <a:off x="1877029" y="3557307"/>
                  <a:ext cx="151485" cy="10744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2410400" y="3083358"/>
                      <a:ext cx="261531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7" name="TextBox 1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0400" y="3083358"/>
                      <a:ext cx="261531" cy="34564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l="-51163" r="-11628" b="-12500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/>
                    <p:cNvSpPr txBox="1"/>
                    <p:nvPr/>
                  </p:nvSpPr>
                  <p:spPr>
                    <a:xfrm>
                      <a:off x="1976048" y="3717035"/>
                      <a:ext cx="261531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8" name="TextBox 1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6048" y="3717035"/>
                      <a:ext cx="261531" cy="34564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l="-58140" r="-11628" b="-19298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9" name="Straight Connector 118"/>
                <p:cNvCxnSpPr/>
                <p:nvPr/>
              </p:nvCxnSpPr>
              <p:spPr>
                <a:xfrm flipV="1">
                  <a:off x="2468007" y="4120284"/>
                  <a:ext cx="1" cy="40325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0" name="Group 159"/>
            <p:cNvGrpSpPr/>
            <p:nvPr/>
          </p:nvGrpSpPr>
          <p:grpSpPr>
            <a:xfrm>
              <a:off x="3353256" y="3234000"/>
              <a:ext cx="1127944" cy="1440176"/>
              <a:chOff x="1263845" y="3322711"/>
              <a:chExt cx="1127944" cy="1440176"/>
            </a:xfrm>
          </p:grpSpPr>
          <p:sp>
            <p:nvSpPr>
              <p:cNvPr id="161" name="Freeform 160"/>
              <p:cNvSpPr/>
              <p:nvPr/>
            </p:nvSpPr>
            <p:spPr>
              <a:xfrm flipV="1">
                <a:off x="1263845" y="3850384"/>
                <a:ext cx="355060" cy="682074"/>
              </a:xfrm>
              <a:custGeom>
                <a:avLst/>
                <a:gdLst>
                  <a:gd name="connsiteX0" fmla="*/ 0 w 286512"/>
                  <a:gd name="connsiteY0" fmla="*/ 0 h 658368"/>
                  <a:gd name="connsiteX1" fmla="*/ 0 w 286512"/>
                  <a:gd name="connsiteY1" fmla="*/ 0 h 658368"/>
                  <a:gd name="connsiteX2" fmla="*/ 0 w 286512"/>
                  <a:gd name="connsiteY2" fmla="*/ 658368 h 658368"/>
                  <a:gd name="connsiteX3" fmla="*/ 286512 w 286512"/>
                  <a:gd name="connsiteY3" fmla="*/ 658368 h 65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12" h="658368">
                    <a:moveTo>
                      <a:pt x="0" y="0"/>
                    </a:moveTo>
                    <a:lnTo>
                      <a:pt x="0" y="0"/>
                    </a:lnTo>
                    <a:lnTo>
                      <a:pt x="0" y="658368"/>
                    </a:lnTo>
                    <a:lnTo>
                      <a:pt x="286512" y="65836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2" name="Group 161"/>
              <p:cNvGrpSpPr/>
              <p:nvPr/>
            </p:nvGrpSpPr>
            <p:grpSpPr>
              <a:xfrm>
                <a:off x="1618904" y="3322711"/>
                <a:ext cx="772885" cy="1440176"/>
                <a:chOff x="1899047" y="3083358"/>
                <a:chExt cx="772885" cy="1440176"/>
              </a:xfrm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1899048" y="3083358"/>
                  <a:ext cx="772884" cy="1036925"/>
                </a:xfrm>
                <a:prstGeom prst="rect">
                  <a:avLst/>
                </a:prstGeom>
                <a:solidFill>
                  <a:srgbClr val="FFFF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4" name="TextBox 163"/>
                    <p:cNvSpPr txBox="1"/>
                    <p:nvPr/>
                  </p:nvSpPr>
                  <p:spPr>
                    <a:xfrm>
                      <a:off x="1976048" y="3083358"/>
                      <a:ext cx="250603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4" name="TextBox 1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6048" y="3083358"/>
                      <a:ext cx="250603" cy="345642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l="-60976" r="-17073" b="-21429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5" name="TextBox 164"/>
                    <p:cNvSpPr txBox="1"/>
                    <p:nvPr/>
                  </p:nvSpPr>
                  <p:spPr>
                    <a:xfrm>
                      <a:off x="2412290" y="3774642"/>
                      <a:ext cx="146779" cy="28803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/>
                              </a:rPr>
                              <m:t>𝑅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5" name="TextBox 1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2290" y="3774642"/>
                      <a:ext cx="146779" cy="288035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l="-91667" r="-41667" b="-14894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6" name="Isosceles Triangle 165"/>
                <p:cNvSpPr/>
                <p:nvPr/>
              </p:nvSpPr>
              <p:spPr>
                <a:xfrm rot="5400000">
                  <a:off x="1877029" y="3557307"/>
                  <a:ext cx="151485" cy="10744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7" name="TextBox 166"/>
                    <p:cNvSpPr txBox="1"/>
                    <p:nvPr/>
                  </p:nvSpPr>
                  <p:spPr>
                    <a:xfrm>
                      <a:off x="2410400" y="3083358"/>
                      <a:ext cx="261531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7" name="TextBox 1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0400" y="3083358"/>
                      <a:ext cx="261531" cy="345642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l="-52381" r="-14286" b="-12500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TextBox 167"/>
                    <p:cNvSpPr txBox="1"/>
                    <p:nvPr/>
                  </p:nvSpPr>
                  <p:spPr>
                    <a:xfrm>
                      <a:off x="1976048" y="3717035"/>
                      <a:ext cx="261531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8" name="TextBox 1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6048" y="3717035"/>
                      <a:ext cx="261531" cy="345642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l="-58140" r="-11628" b="-21053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9" name="Straight Connector 168"/>
                <p:cNvCxnSpPr/>
                <p:nvPr/>
              </p:nvCxnSpPr>
              <p:spPr>
                <a:xfrm flipV="1">
                  <a:off x="2468007" y="4120284"/>
                  <a:ext cx="1" cy="40325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0" name="Group 169"/>
            <p:cNvGrpSpPr/>
            <p:nvPr/>
          </p:nvGrpSpPr>
          <p:grpSpPr>
            <a:xfrm>
              <a:off x="4953000" y="3234000"/>
              <a:ext cx="1110092" cy="1440176"/>
              <a:chOff x="1281697" y="3322711"/>
              <a:chExt cx="1110092" cy="1440176"/>
            </a:xfrm>
          </p:grpSpPr>
          <p:sp>
            <p:nvSpPr>
              <p:cNvPr id="171" name="Freeform 170"/>
              <p:cNvSpPr/>
              <p:nvPr/>
            </p:nvSpPr>
            <p:spPr>
              <a:xfrm flipV="1">
                <a:off x="1281697" y="3850384"/>
                <a:ext cx="334698" cy="682074"/>
              </a:xfrm>
              <a:custGeom>
                <a:avLst/>
                <a:gdLst>
                  <a:gd name="connsiteX0" fmla="*/ 0 w 286512"/>
                  <a:gd name="connsiteY0" fmla="*/ 0 h 658368"/>
                  <a:gd name="connsiteX1" fmla="*/ 0 w 286512"/>
                  <a:gd name="connsiteY1" fmla="*/ 0 h 658368"/>
                  <a:gd name="connsiteX2" fmla="*/ 0 w 286512"/>
                  <a:gd name="connsiteY2" fmla="*/ 658368 h 658368"/>
                  <a:gd name="connsiteX3" fmla="*/ 286512 w 286512"/>
                  <a:gd name="connsiteY3" fmla="*/ 658368 h 65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12" h="658368">
                    <a:moveTo>
                      <a:pt x="0" y="0"/>
                    </a:moveTo>
                    <a:lnTo>
                      <a:pt x="0" y="0"/>
                    </a:lnTo>
                    <a:lnTo>
                      <a:pt x="0" y="658368"/>
                    </a:lnTo>
                    <a:lnTo>
                      <a:pt x="286512" y="65836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2" name="Group 171"/>
              <p:cNvGrpSpPr/>
              <p:nvPr/>
            </p:nvGrpSpPr>
            <p:grpSpPr>
              <a:xfrm>
                <a:off x="1618904" y="3322711"/>
                <a:ext cx="772885" cy="1440176"/>
                <a:chOff x="1899047" y="3083358"/>
                <a:chExt cx="772885" cy="1440176"/>
              </a:xfrm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1899048" y="3083358"/>
                  <a:ext cx="772884" cy="1036925"/>
                </a:xfrm>
                <a:prstGeom prst="rect">
                  <a:avLst/>
                </a:prstGeom>
                <a:solidFill>
                  <a:srgbClr val="FFFF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4" name="TextBox 173"/>
                    <p:cNvSpPr txBox="1"/>
                    <p:nvPr/>
                  </p:nvSpPr>
                  <p:spPr>
                    <a:xfrm>
                      <a:off x="1976048" y="3083358"/>
                      <a:ext cx="250603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4" name="TextBox 1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6048" y="3083358"/>
                      <a:ext cx="250603" cy="345642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l="-63415" r="-12195" b="-21429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5" name="TextBox 174"/>
                    <p:cNvSpPr txBox="1"/>
                    <p:nvPr/>
                  </p:nvSpPr>
                  <p:spPr>
                    <a:xfrm>
                      <a:off x="2412290" y="3774642"/>
                      <a:ext cx="146779" cy="28803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/>
                              </a:rPr>
                              <m:t>𝑅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5" name="TextBox 17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2290" y="3774642"/>
                      <a:ext cx="146779" cy="288035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l="-91667" r="-41667" b="-14894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76" name="Isosceles Triangle 175"/>
                <p:cNvSpPr/>
                <p:nvPr/>
              </p:nvSpPr>
              <p:spPr>
                <a:xfrm rot="5400000">
                  <a:off x="1877029" y="3557307"/>
                  <a:ext cx="151485" cy="10744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7" name="TextBox 176"/>
                    <p:cNvSpPr txBox="1"/>
                    <p:nvPr/>
                  </p:nvSpPr>
                  <p:spPr>
                    <a:xfrm>
                      <a:off x="2410400" y="3083358"/>
                      <a:ext cx="261531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7" name="TextBox 1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0400" y="3083358"/>
                      <a:ext cx="261531" cy="345642"/>
                    </a:xfrm>
                    <a:prstGeom prst="rect">
                      <a:avLst/>
                    </a:prstGeom>
                    <a:blipFill rotWithShape="1">
                      <a:blip r:embed="rId14"/>
                      <a:stretch>
                        <a:fillRect l="-48837" r="-11628" b="-10714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8" name="TextBox 177"/>
                    <p:cNvSpPr txBox="1"/>
                    <p:nvPr/>
                  </p:nvSpPr>
                  <p:spPr>
                    <a:xfrm>
                      <a:off x="1976048" y="3717035"/>
                      <a:ext cx="261531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8" name="TextBox 17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6048" y="3717035"/>
                      <a:ext cx="261531" cy="345642"/>
                    </a:xfrm>
                    <a:prstGeom prst="rect">
                      <a:avLst/>
                    </a:prstGeom>
                    <a:blipFill rotWithShape="1">
                      <a:blip r:embed="rId15"/>
                      <a:stretch>
                        <a:fillRect l="-58140" r="-9302" b="-21053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9" name="Straight Connector 178"/>
                <p:cNvCxnSpPr/>
                <p:nvPr/>
              </p:nvCxnSpPr>
              <p:spPr>
                <a:xfrm flipV="1">
                  <a:off x="2468007" y="4120284"/>
                  <a:ext cx="1" cy="40325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2" name="Group 181"/>
            <p:cNvGrpSpPr/>
            <p:nvPr/>
          </p:nvGrpSpPr>
          <p:grpSpPr>
            <a:xfrm>
              <a:off x="6872099" y="3234000"/>
              <a:ext cx="772885" cy="1036925"/>
              <a:chOff x="1899047" y="3083358"/>
              <a:chExt cx="772885" cy="1036925"/>
            </a:xfrm>
          </p:grpSpPr>
          <p:sp>
            <p:nvSpPr>
              <p:cNvPr id="183" name="Rectangle 182"/>
              <p:cNvSpPr/>
              <p:nvPr/>
            </p:nvSpPr>
            <p:spPr>
              <a:xfrm>
                <a:off x="1899048" y="3083358"/>
                <a:ext cx="772884" cy="10369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TextBox 183"/>
                  <p:cNvSpPr txBox="1"/>
                  <p:nvPr/>
                </p:nvSpPr>
                <p:spPr>
                  <a:xfrm>
                    <a:off x="1976048" y="3083358"/>
                    <a:ext cx="250603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4" name="TextBox 1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6048" y="3083358"/>
                    <a:ext cx="250603" cy="34564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60976" r="-14634" b="-2142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2412290" y="3774642"/>
                    <a:ext cx="146779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5" name="TextBox 1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2290" y="3774642"/>
                    <a:ext cx="146779" cy="28803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6" name="Isosceles Triangle 185"/>
              <p:cNvSpPr/>
              <p:nvPr/>
            </p:nvSpPr>
            <p:spPr>
              <a:xfrm rot="5400000">
                <a:off x="1877029" y="3557307"/>
                <a:ext cx="151485" cy="107449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/>
                  <p:cNvSpPr txBox="1"/>
                  <p:nvPr/>
                </p:nvSpPr>
                <p:spPr>
                  <a:xfrm>
                    <a:off x="2410400" y="3083358"/>
                    <a:ext cx="261531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7" name="TextBox 1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0400" y="3083358"/>
                    <a:ext cx="261531" cy="345642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l="-52381" r="-14286" b="-12500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1976048" y="3717035"/>
                    <a:ext cx="261531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8" name="TextBox 1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6048" y="3717035"/>
                    <a:ext cx="261531" cy="345642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 l="-58140" r="-11628" b="-19298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4" name="Straight Arrow Connector 193"/>
            <p:cNvCxnSpPr/>
            <p:nvPr/>
          </p:nvCxnSpPr>
          <p:spPr>
            <a:xfrm flipH="1">
              <a:off x="7660529" y="3402359"/>
              <a:ext cx="37825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flipH="1">
              <a:off x="1300770" y="3406822"/>
              <a:ext cx="81854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1611794" y="5431992"/>
              <a:ext cx="542912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Freeform 139"/>
            <p:cNvSpPr/>
            <p:nvPr/>
          </p:nvSpPr>
          <p:spPr>
            <a:xfrm>
              <a:off x="4760302" y="3402359"/>
              <a:ext cx="2280614" cy="1683991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7757142" y="5170462"/>
              <a:ext cx="479447" cy="926784"/>
              <a:chOff x="7798881" y="5170462"/>
              <a:chExt cx="285984" cy="926784"/>
            </a:xfrm>
          </p:grpSpPr>
          <p:cxnSp>
            <p:nvCxnSpPr>
              <p:cNvPr id="143" name="Straight Arrow Connector 142"/>
              <p:cNvCxnSpPr/>
              <p:nvPr/>
            </p:nvCxnSpPr>
            <p:spPr>
              <a:xfrm>
                <a:off x="7798881" y="5170462"/>
                <a:ext cx="28597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>
                <a:off x="7798886" y="6097246"/>
                <a:ext cx="28597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/>
            <p:cNvSpPr txBox="1"/>
            <p:nvPr/>
          </p:nvSpPr>
          <p:spPr>
            <a:xfrm flipH="1">
              <a:off x="8096133" y="4811568"/>
              <a:ext cx="1004571" cy="57607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</a:rPr>
                <a:t>Detect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1010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 flipH="1">
              <a:off x="8096133" y="5777635"/>
              <a:ext cx="1004571" cy="57607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</a:rPr>
                <a:t>Detect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1100</a:t>
              </a: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6685722" y="4926561"/>
              <a:ext cx="36911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Freeform 197"/>
            <p:cNvSpPr/>
            <p:nvPr/>
          </p:nvSpPr>
          <p:spPr>
            <a:xfrm>
              <a:off x="1611794" y="3406822"/>
              <a:ext cx="5429626" cy="2951345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3167183" y="3402360"/>
              <a:ext cx="3874237" cy="2778524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1099930" y="3761675"/>
              <a:ext cx="5777948" cy="691000"/>
            </a:xfrm>
            <a:custGeom>
              <a:avLst/>
              <a:gdLst>
                <a:gd name="connsiteX0" fmla="*/ 0 w 5777948"/>
                <a:gd name="connsiteY0" fmla="*/ 682487 h 682487"/>
                <a:gd name="connsiteX1" fmla="*/ 5360505 w 5777948"/>
                <a:gd name="connsiteY1" fmla="*/ 682487 h 682487"/>
                <a:gd name="connsiteX2" fmla="*/ 5360505 w 5777948"/>
                <a:gd name="connsiteY2" fmla="*/ 0 h 682487"/>
                <a:gd name="connsiteX3" fmla="*/ 5777948 w 5777948"/>
                <a:gd name="connsiteY3" fmla="*/ 0 h 68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7948" h="682487">
                  <a:moveTo>
                    <a:pt x="0" y="682487"/>
                  </a:moveTo>
                  <a:lnTo>
                    <a:pt x="5360505" y="682487"/>
                  </a:lnTo>
                  <a:lnTo>
                    <a:pt x="5360505" y="0"/>
                  </a:lnTo>
                  <a:lnTo>
                    <a:pt x="577794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6685722" y="4081670"/>
              <a:ext cx="364435" cy="1766824"/>
            </a:xfrm>
            <a:custGeom>
              <a:avLst/>
              <a:gdLst>
                <a:gd name="connsiteX0" fmla="*/ 178904 w 364435"/>
                <a:gd name="connsiteY0" fmla="*/ 0 h 1729408"/>
                <a:gd name="connsiteX1" fmla="*/ 0 w 364435"/>
                <a:gd name="connsiteY1" fmla="*/ 0 h 1729408"/>
                <a:gd name="connsiteX2" fmla="*/ 0 w 364435"/>
                <a:gd name="connsiteY2" fmla="*/ 1729408 h 1729408"/>
                <a:gd name="connsiteX3" fmla="*/ 364435 w 364435"/>
                <a:gd name="connsiteY3" fmla="*/ 1729408 h 172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435" h="1729408">
                  <a:moveTo>
                    <a:pt x="178904" y="0"/>
                  </a:moveTo>
                  <a:lnTo>
                    <a:pt x="0" y="0"/>
                  </a:lnTo>
                  <a:lnTo>
                    <a:pt x="0" y="1729408"/>
                  </a:lnTo>
                  <a:lnTo>
                    <a:pt x="364435" y="172940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5128591" y="4081670"/>
              <a:ext cx="1914939" cy="1926392"/>
            </a:xfrm>
            <a:custGeom>
              <a:avLst/>
              <a:gdLst>
                <a:gd name="connsiteX0" fmla="*/ 145774 w 1914939"/>
                <a:gd name="connsiteY0" fmla="*/ 0 h 1941444"/>
                <a:gd name="connsiteX1" fmla="*/ 0 w 1914939"/>
                <a:gd name="connsiteY1" fmla="*/ 0 h 1941444"/>
                <a:gd name="connsiteX2" fmla="*/ 0 w 1914939"/>
                <a:gd name="connsiteY2" fmla="*/ 1941444 h 1941444"/>
                <a:gd name="connsiteX3" fmla="*/ 1914939 w 1914939"/>
                <a:gd name="connsiteY3" fmla="*/ 1941444 h 194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939" h="1941444">
                  <a:moveTo>
                    <a:pt x="145774" y="0"/>
                  </a:moveTo>
                  <a:lnTo>
                    <a:pt x="0" y="0"/>
                  </a:lnTo>
                  <a:lnTo>
                    <a:pt x="0" y="1941444"/>
                  </a:lnTo>
                  <a:lnTo>
                    <a:pt x="1914939" y="194144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lowchart: Delay 127"/>
            <p:cNvSpPr/>
            <p:nvPr/>
          </p:nvSpPr>
          <p:spPr>
            <a:xfrm>
              <a:off x="7041420" y="5747682"/>
              <a:ext cx="734194" cy="676882"/>
            </a:xfrm>
            <a:prstGeom prst="flowChartDelay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lowchart: Delay 137"/>
            <p:cNvSpPr/>
            <p:nvPr/>
          </p:nvSpPr>
          <p:spPr>
            <a:xfrm>
              <a:off x="7041420" y="4832595"/>
              <a:ext cx="734194" cy="676882"/>
            </a:xfrm>
            <a:prstGeom prst="flowChartDelay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6" name="TextBox 215"/>
          <p:cNvSpPr txBox="1"/>
          <p:nvPr/>
        </p:nvSpPr>
        <p:spPr>
          <a:xfrm>
            <a:off x="1980425" y="3133764"/>
            <a:ext cx="265046" cy="237629"/>
          </a:xfrm>
          <a:prstGeom prst="rect">
            <a:avLst/>
          </a:prstGeom>
          <a:noFill/>
          <a:ln w="25400"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3570432" y="3133764"/>
            <a:ext cx="265046" cy="237629"/>
          </a:xfrm>
          <a:prstGeom prst="rect">
            <a:avLst/>
          </a:prstGeom>
          <a:noFill/>
          <a:ln w="25400"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5068214" y="3133764"/>
            <a:ext cx="265046" cy="237629"/>
          </a:xfrm>
          <a:prstGeom prst="rect">
            <a:avLst/>
          </a:prstGeom>
          <a:noFill/>
          <a:ln w="25400"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6704199" y="3133764"/>
            <a:ext cx="265046" cy="237629"/>
          </a:xfrm>
          <a:prstGeom prst="rect">
            <a:avLst/>
          </a:prstGeom>
          <a:noFill/>
          <a:ln w="25400"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7102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Parallel-In Serial-Out Shift Register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6833" y="951898"/>
                <a:ext cx="9217120" cy="5472665"/>
              </a:xfrm>
            </p:spPr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/>
                  <a:t>A Parallel-In Serial-Out (PISO) Shift Register has:</a:t>
                </a:r>
              </a:p>
              <a:p>
                <a:pPr lvl="1"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parallel data input lines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/>
                  <a:t>Serial Input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/>
                  <a:t>Serial Output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/>
                  <a:t>Control input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s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/>
                  <a:t>Clock input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/>
                  <a:t>Reset input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Two control functions: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b="1" i="1" dirty="0">
                    <a:solidFill>
                      <a:srgbClr val="FF0000"/>
                    </a:solidFill>
                  </a:rPr>
                  <a:t>s</a:t>
                </a:r>
                <a:r>
                  <a:rPr lang="en-US" b="1" dirty="0">
                    <a:solidFill>
                      <a:srgbClr val="FF0000"/>
                    </a:solidFill>
                  </a:rPr>
                  <a:t> = 0 </a:t>
                </a:r>
                <a:r>
                  <a:rPr lang="en-US" dirty="0">
                    <a:sym typeface="Wingdings" panose="05000000000000000000" pitchFamily="2" charset="2"/>
                  </a:rPr>
                  <a:t> Shift Data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b="1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= 1 </a:t>
                </a:r>
                <a:r>
                  <a:rPr lang="en-US" dirty="0">
                    <a:sym typeface="Wingdings" panose="05000000000000000000" pitchFamily="2" charset="2"/>
                  </a:rPr>
                  <a:t> Parallel Load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input bits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833" y="951898"/>
                <a:ext cx="9217120" cy="5472665"/>
              </a:xfrm>
              <a:blipFill rotWithShape="1">
                <a:blip r:embed="rId2"/>
                <a:stretch>
                  <a:fillRect l="-860" t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4607358" y="1988825"/>
            <a:ext cx="4726503" cy="3110778"/>
            <a:chOff x="5238306" y="2219253"/>
            <a:chExt cx="4726503" cy="3110778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6047533" y="3554809"/>
              <a:ext cx="37513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5856996" y="3958058"/>
              <a:ext cx="56294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5856996" y="4377344"/>
              <a:ext cx="56294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419939" y="3370492"/>
              <a:ext cx="3544870" cy="115304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</a:rPr>
                <a:t>Parallel-In Serial-Out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</a:rPr>
                <a:t>Shift Register</a:t>
              </a:r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6398414" y="3880407"/>
              <a:ext cx="214717" cy="17166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452377" y="4204523"/>
                  <a:ext cx="25559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2377" y="4204523"/>
                  <a:ext cx="255597" cy="34564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0952" r="-2381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8063535" y="2680109"/>
              <a:ext cx="633920" cy="684000"/>
              <a:chOff x="3461610" y="3947463"/>
              <a:chExt cx="633920" cy="68400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3607118" y="3947463"/>
                <a:ext cx="0" cy="684000"/>
              </a:xfrm>
              <a:prstGeom prst="straightConnector1">
                <a:avLst/>
              </a:prstGeom>
              <a:ln w="101600">
                <a:solidFill>
                  <a:schemeClr val="tx1"/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3461610" y="4181973"/>
                <a:ext cx="288034" cy="111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835525" y="4005070"/>
                    <a:ext cx="26000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𝑛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5525" y="4005070"/>
                    <a:ext cx="260005" cy="34564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9048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/>
            <p:cNvSpPr txBox="1"/>
            <p:nvPr/>
          </p:nvSpPr>
          <p:spPr>
            <a:xfrm>
              <a:off x="5238306" y="3774642"/>
              <a:ext cx="622329" cy="34564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000" b="0" i="0" dirty="0">
                  <a:latin typeface="Calibri" panose="020F0502020204030204" pitchFamily="34" charset="0"/>
                </a:rPr>
                <a:t>Clock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38306" y="4171393"/>
              <a:ext cx="622329" cy="34564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000" b="0" i="0" dirty="0">
                  <a:latin typeface="Calibri" panose="020F0502020204030204" pitchFamily="34" charset="0"/>
                </a:rPr>
                <a:t>Reset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192374" y="4523533"/>
              <a:ext cx="0" cy="4032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450782" y="3371393"/>
                  <a:ext cx="25559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0782" y="3371393"/>
                  <a:ext cx="255597" cy="34564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428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7199672" y="2219253"/>
              <a:ext cx="2016245" cy="41475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Parallel Data Input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27372" y="4915275"/>
              <a:ext cx="1500510" cy="41475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Serial Output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41035" y="3371393"/>
              <a:ext cx="806498" cy="34564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000" b="0" i="0" dirty="0">
                  <a:latin typeface="Calibri" panose="020F0502020204030204" pitchFamily="34" charset="0"/>
                </a:rPr>
                <a:t>Control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41036" y="2737716"/>
              <a:ext cx="976590" cy="34564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000" dirty="0">
                  <a:latin typeface="Calibri" panose="020F0502020204030204" pitchFamily="34" charset="0"/>
                </a:rPr>
                <a:t>Serial In</a:t>
              </a:r>
            </a:p>
          </p:txBody>
        </p:sp>
      </p:grpSp>
      <p:sp>
        <p:nvSpPr>
          <p:cNvPr id="41" name="Freeform 40"/>
          <p:cNvSpPr/>
          <p:nvPr/>
        </p:nvSpPr>
        <p:spPr>
          <a:xfrm>
            <a:off x="5586677" y="2683565"/>
            <a:ext cx="596348" cy="463826"/>
          </a:xfrm>
          <a:custGeom>
            <a:avLst/>
            <a:gdLst>
              <a:gd name="connsiteX0" fmla="*/ 0 w 596348"/>
              <a:gd name="connsiteY0" fmla="*/ 0 h 463826"/>
              <a:gd name="connsiteX1" fmla="*/ 596348 w 596348"/>
              <a:gd name="connsiteY1" fmla="*/ 0 h 463826"/>
              <a:gd name="connsiteX2" fmla="*/ 596348 w 596348"/>
              <a:gd name="connsiteY2" fmla="*/ 463826 h 46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348" h="463826">
                <a:moveTo>
                  <a:pt x="0" y="0"/>
                </a:moveTo>
                <a:lnTo>
                  <a:pt x="596348" y="0"/>
                </a:lnTo>
                <a:lnTo>
                  <a:pt x="596348" y="463826"/>
                </a:ln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4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>
          <a:xfrm>
            <a:off x="6848331" y="4079313"/>
            <a:ext cx="138373" cy="629534"/>
          </a:xfrm>
          <a:custGeom>
            <a:avLst/>
            <a:gdLst>
              <a:gd name="connsiteX0" fmla="*/ 0 w 286512"/>
              <a:gd name="connsiteY0" fmla="*/ 0 h 658368"/>
              <a:gd name="connsiteX1" fmla="*/ 0 w 286512"/>
              <a:gd name="connsiteY1" fmla="*/ 0 h 658368"/>
              <a:gd name="connsiteX2" fmla="*/ 0 w 286512"/>
              <a:gd name="connsiteY2" fmla="*/ 658368 h 658368"/>
              <a:gd name="connsiteX3" fmla="*/ 286512 w 286512"/>
              <a:gd name="connsiteY3" fmla="*/ 658368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512" h="658368">
                <a:moveTo>
                  <a:pt x="0" y="0"/>
                </a:moveTo>
                <a:lnTo>
                  <a:pt x="0" y="0"/>
                </a:lnTo>
                <a:lnTo>
                  <a:pt x="0" y="658368"/>
                </a:lnTo>
                <a:lnTo>
                  <a:pt x="286512" y="65836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622339" y="4079313"/>
            <a:ext cx="138373" cy="629534"/>
          </a:xfrm>
          <a:custGeom>
            <a:avLst/>
            <a:gdLst>
              <a:gd name="connsiteX0" fmla="*/ 0 w 286512"/>
              <a:gd name="connsiteY0" fmla="*/ 0 h 658368"/>
              <a:gd name="connsiteX1" fmla="*/ 0 w 286512"/>
              <a:gd name="connsiteY1" fmla="*/ 0 h 658368"/>
              <a:gd name="connsiteX2" fmla="*/ 0 w 286512"/>
              <a:gd name="connsiteY2" fmla="*/ 658368 h 658368"/>
              <a:gd name="connsiteX3" fmla="*/ 286512 w 286512"/>
              <a:gd name="connsiteY3" fmla="*/ 658368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512" h="658368">
                <a:moveTo>
                  <a:pt x="0" y="0"/>
                </a:moveTo>
                <a:lnTo>
                  <a:pt x="0" y="0"/>
                </a:lnTo>
                <a:lnTo>
                  <a:pt x="0" y="658368"/>
                </a:lnTo>
                <a:lnTo>
                  <a:pt x="286512" y="65836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In Serial Out Shift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28" y="1009506"/>
            <a:ext cx="6761980" cy="1094533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/>
              <a:t>Two control functions:</a:t>
            </a:r>
          </a:p>
          <a:p>
            <a:pPr marL="357188" indent="0">
              <a:spcBef>
                <a:spcPts val="2000"/>
              </a:spcBef>
              <a:buNone/>
            </a:pPr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rgbClr val="FF0000"/>
                </a:solidFill>
              </a:rPr>
              <a:t> = 0 </a:t>
            </a:r>
            <a:r>
              <a:rPr lang="en-US" dirty="0">
                <a:sym typeface="Wingdings" panose="05000000000000000000" pitchFamily="2" charset="2"/>
              </a:rPr>
              <a:t> Shift		</a:t>
            </a:r>
            <a:r>
              <a:rPr lang="en-US" b="1" i="1" dirty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 = 1 </a:t>
            </a:r>
            <a:r>
              <a:rPr lang="en-US" dirty="0">
                <a:sym typeface="Wingdings" panose="05000000000000000000" pitchFamily="2" charset="2"/>
              </a:rPr>
              <a:t> Load data</a:t>
            </a:r>
            <a:endParaRPr lang="en-US" dirty="0"/>
          </a:p>
        </p:txBody>
      </p:sp>
      <p:cxnSp>
        <p:nvCxnSpPr>
          <p:cNvPr id="5" name="Straight Connector 4"/>
          <p:cNvCxnSpPr>
            <a:endCxn id="16" idx="2"/>
          </p:cNvCxnSpPr>
          <p:nvPr/>
        </p:nvCxnSpPr>
        <p:spPr>
          <a:xfrm flipV="1">
            <a:off x="4183694" y="5567840"/>
            <a:ext cx="0" cy="576071"/>
          </a:xfrm>
          <a:prstGeom prst="line">
            <a:avLst/>
          </a:prstGeom>
          <a:ln w="254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78" idx="2"/>
          </p:cNvCxnSpPr>
          <p:nvPr/>
        </p:nvCxnSpPr>
        <p:spPr>
          <a:xfrm flipV="1">
            <a:off x="5798267" y="5567840"/>
            <a:ext cx="0" cy="576071"/>
          </a:xfrm>
          <a:prstGeom prst="line">
            <a:avLst/>
          </a:prstGeom>
          <a:ln w="254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73" idx="2"/>
          </p:cNvCxnSpPr>
          <p:nvPr/>
        </p:nvCxnSpPr>
        <p:spPr>
          <a:xfrm flipV="1">
            <a:off x="2569121" y="5567840"/>
            <a:ext cx="1" cy="576071"/>
          </a:xfrm>
          <a:prstGeom prst="line">
            <a:avLst/>
          </a:prstGeom>
          <a:ln w="254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 flipV="1">
            <a:off x="1990411" y="5203761"/>
            <a:ext cx="129444" cy="663398"/>
          </a:xfrm>
          <a:custGeom>
            <a:avLst/>
            <a:gdLst>
              <a:gd name="connsiteX0" fmla="*/ 0 w 286512"/>
              <a:gd name="connsiteY0" fmla="*/ 0 h 658368"/>
              <a:gd name="connsiteX1" fmla="*/ 0 w 286512"/>
              <a:gd name="connsiteY1" fmla="*/ 0 h 658368"/>
              <a:gd name="connsiteX2" fmla="*/ 0 w 286512"/>
              <a:gd name="connsiteY2" fmla="*/ 658368 h 658368"/>
              <a:gd name="connsiteX3" fmla="*/ 286512 w 286512"/>
              <a:gd name="connsiteY3" fmla="*/ 658368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512" h="658368">
                <a:moveTo>
                  <a:pt x="0" y="0"/>
                </a:moveTo>
                <a:lnTo>
                  <a:pt x="0" y="0"/>
                </a:lnTo>
                <a:lnTo>
                  <a:pt x="0" y="658368"/>
                </a:lnTo>
                <a:lnTo>
                  <a:pt x="286512" y="658368"/>
                </a:lnTo>
              </a:path>
            </a:pathLst>
          </a:custGeom>
          <a:noFill/>
          <a:ln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V="1">
            <a:off x="3622339" y="5203761"/>
            <a:ext cx="121018" cy="663398"/>
          </a:xfrm>
          <a:custGeom>
            <a:avLst/>
            <a:gdLst>
              <a:gd name="connsiteX0" fmla="*/ 0 w 286512"/>
              <a:gd name="connsiteY0" fmla="*/ 0 h 658368"/>
              <a:gd name="connsiteX1" fmla="*/ 0 w 286512"/>
              <a:gd name="connsiteY1" fmla="*/ 0 h 658368"/>
              <a:gd name="connsiteX2" fmla="*/ 0 w 286512"/>
              <a:gd name="connsiteY2" fmla="*/ 658368 h 658368"/>
              <a:gd name="connsiteX3" fmla="*/ 286512 w 286512"/>
              <a:gd name="connsiteY3" fmla="*/ 658368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512" h="658368">
                <a:moveTo>
                  <a:pt x="0" y="0"/>
                </a:moveTo>
                <a:lnTo>
                  <a:pt x="0" y="0"/>
                </a:lnTo>
                <a:lnTo>
                  <a:pt x="0" y="658368"/>
                </a:lnTo>
                <a:lnTo>
                  <a:pt x="286512" y="658368"/>
                </a:lnTo>
              </a:path>
            </a:pathLst>
          </a:custGeom>
          <a:noFill/>
          <a:ln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495889" y="5203763"/>
            <a:ext cx="5544576" cy="663396"/>
          </a:xfrm>
          <a:custGeom>
            <a:avLst/>
            <a:gdLst>
              <a:gd name="connsiteX0" fmla="*/ 5961888 w 5961888"/>
              <a:gd name="connsiteY0" fmla="*/ 0 h 597408"/>
              <a:gd name="connsiteX1" fmla="*/ 5742432 w 5961888"/>
              <a:gd name="connsiteY1" fmla="*/ 0 h 597408"/>
              <a:gd name="connsiteX2" fmla="*/ 5742432 w 5961888"/>
              <a:gd name="connsiteY2" fmla="*/ 597408 h 597408"/>
              <a:gd name="connsiteX3" fmla="*/ 0 w 5961888"/>
              <a:gd name="connsiteY3" fmla="*/ 597408 h 5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1888" h="597408">
                <a:moveTo>
                  <a:pt x="5961888" y="0"/>
                </a:moveTo>
                <a:lnTo>
                  <a:pt x="5742432" y="0"/>
                </a:lnTo>
                <a:lnTo>
                  <a:pt x="5742432" y="597408"/>
                </a:lnTo>
                <a:lnTo>
                  <a:pt x="0" y="59740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972500" y="4427131"/>
            <a:ext cx="880677" cy="114070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035826" y="4530915"/>
                <a:ext cx="328086" cy="3456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826" y="4530915"/>
                <a:ext cx="328086" cy="345642"/>
              </a:xfrm>
              <a:prstGeom prst="rect">
                <a:avLst/>
              </a:prstGeom>
              <a:blipFill rotWithShape="1">
                <a:blip r:embed="rId2"/>
                <a:stretch>
                  <a:fillRect l="-29630" b="-1228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363912" y="5279806"/>
                <a:ext cx="146779" cy="2880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912" y="5279806"/>
                <a:ext cx="146779" cy="288035"/>
              </a:xfrm>
              <a:prstGeom prst="rect">
                <a:avLst/>
              </a:prstGeom>
              <a:blipFill rotWithShape="1">
                <a:blip r:embed="rId3"/>
                <a:stretch>
                  <a:fillRect l="-91667" r="-41667" b="-1489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Isosceles Triangle 85"/>
          <p:cNvSpPr/>
          <p:nvPr/>
        </p:nvSpPr>
        <p:spPr>
          <a:xfrm rot="5400000">
            <a:off x="6950483" y="5150339"/>
            <a:ext cx="151485" cy="10744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542496" y="4530915"/>
                <a:ext cx="282464" cy="3456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496" y="4530915"/>
                <a:ext cx="282464" cy="345642"/>
              </a:xfrm>
              <a:prstGeom prst="rect">
                <a:avLst/>
              </a:prstGeom>
              <a:blipFill rotWithShape="1">
                <a:blip r:embed="rId4"/>
                <a:stretch>
                  <a:fillRect l="-48936" r="-6383" b="-2105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11823" y="4357694"/>
            <a:ext cx="1409964" cy="749291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Serial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Output </a:t>
            </a:r>
            <a:r>
              <a:rPr lang="en-US" sz="2000" b="1" dirty="0">
                <a:latin typeface="Calibri" panose="020F0502020204030204" pitchFamily="34" charset="0"/>
              </a:rPr>
              <a:t>SO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57928" y="4427131"/>
            <a:ext cx="880677" cy="114070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421254" y="4530915"/>
                <a:ext cx="328086" cy="3456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254" y="4530915"/>
                <a:ext cx="328086" cy="345642"/>
              </a:xfrm>
              <a:prstGeom prst="rect">
                <a:avLst/>
              </a:prstGeom>
              <a:blipFill rotWithShape="1">
                <a:blip r:embed="rId5"/>
                <a:stretch>
                  <a:fillRect l="-29630" b="-1052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749340" y="5279806"/>
                <a:ext cx="146779" cy="2880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40" y="5279806"/>
                <a:ext cx="146779" cy="288035"/>
              </a:xfrm>
              <a:prstGeom prst="rect">
                <a:avLst/>
              </a:prstGeom>
              <a:blipFill rotWithShape="1">
                <a:blip r:embed="rId6"/>
                <a:stretch>
                  <a:fillRect l="-91667" r="-41667" b="-1489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Isosceles Triangle 80"/>
          <p:cNvSpPr/>
          <p:nvPr/>
        </p:nvSpPr>
        <p:spPr>
          <a:xfrm rot="5400000">
            <a:off x="5335911" y="5150339"/>
            <a:ext cx="151485" cy="10744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927924" y="4530915"/>
                <a:ext cx="282464" cy="3456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924" y="4530915"/>
                <a:ext cx="282464" cy="345642"/>
              </a:xfrm>
              <a:prstGeom prst="rect">
                <a:avLst/>
              </a:prstGeom>
              <a:blipFill rotWithShape="1">
                <a:blip r:embed="rId7"/>
                <a:stretch>
                  <a:fillRect l="-48936" r="-4255" b="-2105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743355" y="4427131"/>
            <a:ext cx="880677" cy="114070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06681" y="4530915"/>
                <a:ext cx="328086" cy="3456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681" y="4530915"/>
                <a:ext cx="328086" cy="345642"/>
              </a:xfrm>
              <a:prstGeom prst="rect">
                <a:avLst/>
              </a:prstGeom>
              <a:blipFill rotWithShape="1">
                <a:blip r:embed="rId8"/>
                <a:stretch>
                  <a:fillRect l="-29630" b="-1228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34767" y="5279806"/>
                <a:ext cx="146779" cy="2880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767" y="5279806"/>
                <a:ext cx="146779" cy="288035"/>
              </a:xfrm>
              <a:prstGeom prst="rect">
                <a:avLst/>
              </a:prstGeom>
              <a:blipFill rotWithShape="1">
                <a:blip r:embed="rId9"/>
                <a:stretch>
                  <a:fillRect l="-91667" r="-41667" b="-1489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Isosceles Triangle 18"/>
          <p:cNvSpPr/>
          <p:nvPr/>
        </p:nvSpPr>
        <p:spPr>
          <a:xfrm rot="5400000">
            <a:off x="3721338" y="5150339"/>
            <a:ext cx="151485" cy="10744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13351" y="4530915"/>
                <a:ext cx="282464" cy="3456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351" y="4530915"/>
                <a:ext cx="282464" cy="345642"/>
              </a:xfrm>
              <a:prstGeom prst="rect">
                <a:avLst/>
              </a:prstGeom>
              <a:blipFill rotWithShape="1">
                <a:blip r:embed="rId10"/>
                <a:stretch>
                  <a:fillRect l="-52174" r="-6522" b="-2105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2128783" y="4427131"/>
            <a:ext cx="880677" cy="114070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192109" y="4530915"/>
                <a:ext cx="328086" cy="3456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109" y="4530915"/>
                <a:ext cx="328086" cy="345642"/>
              </a:xfrm>
              <a:prstGeom prst="rect">
                <a:avLst/>
              </a:prstGeom>
              <a:blipFill rotWithShape="1">
                <a:blip r:embed="rId11"/>
                <a:stretch>
                  <a:fillRect l="-32075" b="-1228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520195" y="5279806"/>
                <a:ext cx="146779" cy="2880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195" y="5279806"/>
                <a:ext cx="146779" cy="288035"/>
              </a:xfrm>
              <a:prstGeom prst="rect">
                <a:avLst/>
              </a:prstGeom>
              <a:blipFill rotWithShape="1">
                <a:blip r:embed="rId12"/>
                <a:stretch>
                  <a:fillRect l="-91667" r="-41667" b="-1489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Isosceles Triangle 75"/>
          <p:cNvSpPr/>
          <p:nvPr/>
        </p:nvSpPr>
        <p:spPr>
          <a:xfrm rot="5400000">
            <a:off x="2106766" y="5150339"/>
            <a:ext cx="151485" cy="10744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698779" y="4530915"/>
                <a:ext cx="282464" cy="3456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79" y="4530915"/>
                <a:ext cx="282464" cy="345642"/>
              </a:xfrm>
              <a:prstGeom prst="rect">
                <a:avLst/>
              </a:prstGeom>
              <a:blipFill rotWithShape="1">
                <a:blip r:embed="rId13"/>
                <a:stretch>
                  <a:fillRect l="-50000" r="-8696" b="-2105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25"/>
          <p:cNvSpPr/>
          <p:nvPr/>
        </p:nvSpPr>
        <p:spPr>
          <a:xfrm>
            <a:off x="1495889" y="5567840"/>
            <a:ext cx="5912555" cy="576071"/>
          </a:xfrm>
          <a:custGeom>
            <a:avLst/>
            <a:gdLst>
              <a:gd name="connsiteX0" fmla="*/ 6473952 w 6473952"/>
              <a:gd name="connsiteY0" fmla="*/ 0 h 408432"/>
              <a:gd name="connsiteX1" fmla="*/ 6473952 w 6473952"/>
              <a:gd name="connsiteY1" fmla="*/ 408432 h 408432"/>
              <a:gd name="connsiteX2" fmla="*/ 0 w 6473952"/>
              <a:gd name="connsiteY2" fmla="*/ 408432 h 40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3952" h="408432">
                <a:moveTo>
                  <a:pt x="6473952" y="0"/>
                </a:moveTo>
                <a:lnTo>
                  <a:pt x="6473952" y="408432"/>
                </a:lnTo>
                <a:lnTo>
                  <a:pt x="0" y="40843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0309" y="5625448"/>
                <a:ext cx="700977" cy="3456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𝐶𝑙𝑜𝑐𝑘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09" y="5625448"/>
                <a:ext cx="700977" cy="345642"/>
              </a:xfrm>
              <a:prstGeom prst="rect">
                <a:avLst/>
              </a:prstGeom>
              <a:blipFill rotWithShape="1">
                <a:blip r:embed="rId14"/>
                <a:stretch>
                  <a:fillRect l="-2609" r="-12174" b="-350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52520" y="5971090"/>
                <a:ext cx="598766" cy="3456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𝑅𝑒𝑠𝑒𝑡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20" y="5971090"/>
                <a:ext cx="598766" cy="345642"/>
              </a:xfrm>
              <a:prstGeom prst="rect">
                <a:avLst/>
              </a:prstGeom>
              <a:blipFill rotWithShape="1">
                <a:blip r:embed="rId15"/>
                <a:stretch>
                  <a:fillRect l="-23469" r="-12245" b="-3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29"/>
          <p:cNvSpPr/>
          <p:nvPr/>
        </p:nvSpPr>
        <p:spPr>
          <a:xfrm flipV="1">
            <a:off x="5228709" y="5203761"/>
            <a:ext cx="139576" cy="663398"/>
          </a:xfrm>
          <a:custGeom>
            <a:avLst/>
            <a:gdLst>
              <a:gd name="connsiteX0" fmla="*/ 0 w 286512"/>
              <a:gd name="connsiteY0" fmla="*/ 0 h 658368"/>
              <a:gd name="connsiteX1" fmla="*/ 0 w 286512"/>
              <a:gd name="connsiteY1" fmla="*/ 0 h 658368"/>
              <a:gd name="connsiteX2" fmla="*/ 0 w 286512"/>
              <a:gd name="connsiteY2" fmla="*/ 658368 h 658368"/>
              <a:gd name="connsiteX3" fmla="*/ 286512 w 286512"/>
              <a:gd name="connsiteY3" fmla="*/ 658368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512" h="658368">
                <a:moveTo>
                  <a:pt x="0" y="0"/>
                </a:moveTo>
                <a:lnTo>
                  <a:pt x="0" y="0"/>
                </a:lnTo>
                <a:lnTo>
                  <a:pt x="0" y="658368"/>
                </a:lnTo>
                <a:lnTo>
                  <a:pt x="286512" y="658368"/>
                </a:lnTo>
              </a:path>
            </a:pathLst>
          </a:custGeom>
          <a:noFill/>
          <a:ln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99817" y="3749079"/>
                <a:ext cx="299383" cy="3013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𝒔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817" y="3749079"/>
                <a:ext cx="299383" cy="301359"/>
              </a:xfrm>
              <a:prstGeom prst="rect">
                <a:avLst/>
              </a:prstGeom>
              <a:blipFill rotWithShape="1">
                <a:blip r:embed="rId16"/>
                <a:stretch>
                  <a:fillRect l="-4082" b="-40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>
            <a:off x="1451286" y="3921900"/>
            <a:ext cx="53970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072650" y="3148347"/>
                <a:ext cx="345642" cy="3456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50" y="3148347"/>
                <a:ext cx="345642" cy="345642"/>
              </a:xfrm>
              <a:prstGeom prst="rect">
                <a:avLst/>
              </a:prstGeom>
              <a:blipFill rotWithShape="1">
                <a:blip r:embed="rId17"/>
                <a:stretch>
                  <a:fillRect l="-14035" b="-1228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Freeform 64"/>
          <p:cNvSpPr/>
          <p:nvPr/>
        </p:nvSpPr>
        <p:spPr>
          <a:xfrm>
            <a:off x="1992570" y="4078912"/>
            <a:ext cx="127285" cy="629935"/>
          </a:xfrm>
          <a:custGeom>
            <a:avLst/>
            <a:gdLst>
              <a:gd name="connsiteX0" fmla="*/ 0 w 286512"/>
              <a:gd name="connsiteY0" fmla="*/ 0 h 658368"/>
              <a:gd name="connsiteX1" fmla="*/ 0 w 286512"/>
              <a:gd name="connsiteY1" fmla="*/ 0 h 658368"/>
              <a:gd name="connsiteX2" fmla="*/ 0 w 286512"/>
              <a:gd name="connsiteY2" fmla="*/ 658368 h 658368"/>
              <a:gd name="connsiteX3" fmla="*/ 286512 w 286512"/>
              <a:gd name="connsiteY3" fmla="*/ 658368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512" h="658368">
                <a:moveTo>
                  <a:pt x="0" y="0"/>
                </a:moveTo>
                <a:lnTo>
                  <a:pt x="0" y="0"/>
                </a:lnTo>
                <a:lnTo>
                  <a:pt x="0" y="658368"/>
                </a:lnTo>
                <a:lnTo>
                  <a:pt x="286512" y="65836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7853177" y="4703736"/>
            <a:ext cx="518463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691574" y="3148347"/>
                <a:ext cx="345642" cy="3456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74" y="3148347"/>
                <a:ext cx="345642" cy="345642"/>
              </a:xfrm>
              <a:prstGeom prst="rect">
                <a:avLst/>
              </a:prstGeom>
              <a:blipFill rotWithShape="1">
                <a:blip r:embed="rId18"/>
                <a:stretch>
                  <a:fillRect l="-16071" b="-1228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3358250" y="3782024"/>
            <a:ext cx="613800" cy="297289"/>
            <a:chOff x="5061243" y="3131711"/>
            <a:chExt cx="773223" cy="297289"/>
          </a:xfrm>
        </p:grpSpPr>
        <p:sp>
          <p:nvSpPr>
            <p:cNvPr id="59" name="Flowchart: Manual Operation 58"/>
            <p:cNvSpPr/>
            <p:nvPr/>
          </p:nvSpPr>
          <p:spPr>
            <a:xfrm>
              <a:off x="5061243" y="3131711"/>
              <a:ext cx="773223" cy="297289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188623" y="3160843"/>
              <a:ext cx="518463" cy="239682"/>
              <a:chOff x="5183428" y="2852930"/>
              <a:chExt cx="518463" cy="23042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496583" y="2852930"/>
                <a:ext cx="205308" cy="23042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400" dirty="0"/>
                  <a:t>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183428" y="2852930"/>
                <a:ext cx="205308" cy="23042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400" dirty="0"/>
                  <a:t>0</a:t>
                </a:r>
              </a:p>
            </p:txBody>
          </p:sp>
        </p:grpSp>
      </p:grpSp>
      <p:cxnSp>
        <p:nvCxnSpPr>
          <p:cNvPr id="57" name="Straight Connector 56"/>
          <p:cNvCxnSpPr/>
          <p:nvPr/>
        </p:nvCxnSpPr>
        <p:spPr>
          <a:xfrm>
            <a:off x="3790476" y="3551596"/>
            <a:ext cx="0" cy="2304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97944" y="3148347"/>
                <a:ext cx="345642" cy="3456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944" y="3148347"/>
                <a:ext cx="345642" cy="345642"/>
              </a:xfrm>
              <a:prstGeom prst="rect">
                <a:avLst/>
              </a:prstGeom>
              <a:blipFill rotWithShape="1">
                <a:blip r:embed="rId19"/>
                <a:stretch>
                  <a:fillRect l="-14035" b="-1052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reeform 45"/>
          <p:cNvSpPr/>
          <p:nvPr/>
        </p:nvSpPr>
        <p:spPr>
          <a:xfrm>
            <a:off x="5242957" y="4079313"/>
            <a:ext cx="124125" cy="629534"/>
          </a:xfrm>
          <a:custGeom>
            <a:avLst/>
            <a:gdLst>
              <a:gd name="connsiteX0" fmla="*/ 0 w 286512"/>
              <a:gd name="connsiteY0" fmla="*/ 0 h 658368"/>
              <a:gd name="connsiteX1" fmla="*/ 0 w 286512"/>
              <a:gd name="connsiteY1" fmla="*/ 0 h 658368"/>
              <a:gd name="connsiteX2" fmla="*/ 0 w 286512"/>
              <a:gd name="connsiteY2" fmla="*/ 658368 h 658368"/>
              <a:gd name="connsiteX3" fmla="*/ 286512 w 286512"/>
              <a:gd name="connsiteY3" fmla="*/ 658368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512" h="658368">
                <a:moveTo>
                  <a:pt x="0" y="0"/>
                </a:moveTo>
                <a:lnTo>
                  <a:pt x="0" y="0"/>
                </a:lnTo>
                <a:lnTo>
                  <a:pt x="0" y="658368"/>
                </a:lnTo>
                <a:lnTo>
                  <a:pt x="286512" y="65836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4964615" y="3782024"/>
            <a:ext cx="613799" cy="297289"/>
            <a:chOff x="5061243" y="3131711"/>
            <a:chExt cx="773223" cy="297289"/>
          </a:xfrm>
        </p:grpSpPr>
        <p:sp>
          <p:nvSpPr>
            <p:cNvPr id="50" name="Flowchart: Manual Operation 49"/>
            <p:cNvSpPr/>
            <p:nvPr/>
          </p:nvSpPr>
          <p:spPr>
            <a:xfrm>
              <a:off x="5061243" y="3131711"/>
              <a:ext cx="773223" cy="297289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188623" y="3160843"/>
              <a:ext cx="518463" cy="239682"/>
              <a:chOff x="5183428" y="2852930"/>
              <a:chExt cx="518463" cy="230428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5496583" y="2852930"/>
                <a:ext cx="205308" cy="23042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400" dirty="0"/>
                  <a:t>1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183428" y="2852930"/>
                <a:ext cx="205308" cy="23042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400" dirty="0"/>
                  <a:t>0</a:t>
                </a:r>
              </a:p>
            </p:txBody>
          </p:sp>
        </p:grpSp>
      </p:grpSp>
      <p:cxnSp>
        <p:nvCxnSpPr>
          <p:cNvPr id="48" name="Straight Connector 47"/>
          <p:cNvCxnSpPr/>
          <p:nvPr/>
        </p:nvCxnSpPr>
        <p:spPr>
          <a:xfrm>
            <a:off x="5403472" y="3551596"/>
            <a:ext cx="0" cy="2304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917566" y="3148347"/>
                <a:ext cx="345642" cy="3456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566" y="3148347"/>
                <a:ext cx="345642" cy="345642"/>
              </a:xfrm>
              <a:prstGeom prst="rect">
                <a:avLst/>
              </a:prstGeom>
              <a:blipFill rotWithShape="1">
                <a:blip r:embed="rId20"/>
                <a:stretch>
                  <a:fillRect l="-14286" b="-1228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6584237" y="3782024"/>
            <a:ext cx="613799" cy="297289"/>
            <a:chOff x="5061243" y="3131711"/>
            <a:chExt cx="773223" cy="297289"/>
          </a:xfrm>
        </p:grpSpPr>
        <p:sp>
          <p:nvSpPr>
            <p:cNvPr id="41" name="Flowchart: Manual Operation 40"/>
            <p:cNvSpPr/>
            <p:nvPr/>
          </p:nvSpPr>
          <p:spPr>
            <a:xfrm>
              <a:off x="5061243" y="3131711"/>
              <a:ext cx="773223" cy="297289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188623" y="3160843"/>
              <a:ext cx="518463" cy="239682"/>
              <a:chOff x="5183428" y="2852930"/>
              <a:chExt cx="518463" cy="230428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496583" y="2852930"/>
                <a:ext cx="205308" cy="23042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400" dirty="0"/>
                  <a:t>1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183428" y="2852930"/>
                <a:ext cx="205308" cy="23042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400" dirty="0"/>
                  <a:t>0</a:t>
                </a:r>
              </a:p>
            </p:txBody>
          </p:sp>
        </p:grpSp>
      </p:grpSp>
      <p:cxnSp>
        <p:nvCxnSpPr>
          <p:cNvPr id="39" name="Straight Connector 38"/>
          <p:cNvCxnSpPr/>
          <p:nvPr/>
        </p:nvCxnSpPr>
        <p:spPr>
          <a:xfrm>
            <a:off x="7016468" y="3551596"/>
            <a:ext cx="0" cy="2304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96"/>
          <p:cNvSpPr/>
          <p:nvPr/>
        </p:nvSpPr>
        <p:spPr>
          <a:xfrm>
            <a:off x="3010026" y="3557481"/>
            <a:ext cx="521040" cy="1151366"/>
          </a:xfrm>
          <a:custGeom>
            <a:avLst/>
            <a:gdLst>
              <a:gd name="connsiteX0" fmla="*/ 0 w 503583"/>
              <a:gd name="connsiteY0" fmla="*/ 1152939 h 1152939"/>
              <a:gd name="connsiteX1" fmla="*/ 192157 w 503583"/>
              <a:gd name="connsiteY1" fmla="*/ 1152939 h 1152939"/>
              <a:gd name="connsiteX2" fmla="*/ 192157 w 503583"/>
              <a:gd name="connsiteY2" fmla="*/ 0 h 1152939"/>
              <a:gd name="connsiteX3" fmla="*/ 503583 w 503583"/>
              <a:gd name="connsiteY3" fmla="*/ 0 h 1152939"/>
              <a:gd name="connsiteX4" fmla="*/ 503583 w 503583"/>
              <a:gd name="connsiteY4" fmla="*/ 225287 h 11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83" h="1152939">
                <a:moveTo>
                  <a:pt x="0" y="1152939"/>
                </a:moveTo>
                <a:lnTo>
                  <a:pt x="192157" y="1152939"/>
                </a:lnTo>
                <a:lnTo>
                  <a:pt x="192157" y="0"/>
                </a:lnTo>
                <a:lnTo>
                  <a:pt x="503583" y="0"/>
                </a:lnTo>
                <a:lnTo>
                  <a:pt x="503583" y="22528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4623478" y="3556707"/>
            <a:ext cx="521040" cy="1152140"/>
          </a:xfrm>
          <a:custGeom>
            <a:avLst/>
            <a:gdLst>
              <a:gd name="connsiteX0" fmla="*/ 0 w 503583"/>
              <a:gd name="connsiteY0" fmla="*/ 1152939 h 1152939"/>
              <a:gd name="connsiteX1" fmla="*/ 192157 w 503583"/>
              <a:gd name="connsiteY1" fmla="*/ 1152939 h 1152939"/>
              <a:gd name="connsiteX2" fmla="*/ 192157 w 503583"/>
              <a:gd name="connsiteY2" fmla="*/ 0 h 1152939"/>
              <a:gd name="connsiteX3" fmla="*/ 503583 w 503583"/>
              <a:gd name="connsiteY3" fmla="*/ 0 h 1152939"/>
              <a:gd name="connsiteX4" fmla="*/ 503583 w 503583"/>
              <a:gd name="connsiteY4" fmla="*/ 225287 h 11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83" h="1152939">
                <a:moveTo>
                  <a:pt x="0" y="1152939"/>
                </a:moveTo>
                <a:lnTo>
                  <a:pt x="192157" y="1152939"/>
                </a:lnTo>
                <a:lnTo>
                  <a:pt x="192157" y="0"/>
                </a:lnTo>
                <a:lnTo>
                  <a:pt x="503583" y="0"/>
                </a:lnTo>
                <a:lnTo>
                  <a:pt x="503583" y="22528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6236930" y="3545712"/>
            <a:ext cx="521040" cy="1163135"/>
          </a:xfrm>
          <a:custGeom>
            <a:avLst/>
            <a:gdLst>
              <a:gd name="connsiteX0" fmla="*/ 0 w 503583"/>
              <a:gd name="connsiteY0" fmla="*/ 1152939 h 1152939"/>
              <a:gd name="connsiteX1" fmla="*/ 192157 w 503583"/>
              <a:gd name="connsiteY1" fmla="*/ 1152939 h 1152939"/>
              <a:gd name="connsiteX2" fmla="*/ 192157 w 503583"/>
              <a:gd name="connsiteY2" fmla="*/ 0 h 1152939"/>
              <a:gd name="connsiteX3" fmla="*/ 503583 w 503583"/>
              <a:gd name="connsiteY3" fmla="*/ 0 h 1152939"/>
              <a:gd name="connsiteX4" fmla="*/ 503583 w 503583"/>
              <a:gd name="connsiteY4" fmla="*/ 225287 h 11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83" h="1152939">
                <a:moveTo>
                  <a:pt x="0" y="1152939"/>
                </a:moveTo>
                <a:lnTo>
                  <a:pt x="192157" y="1152939"/>
                </a:lnTo>
                <a:lnTo>
                  <a:pt x="192157" y="0"/>
                </a:lnTo>
                <a:lnTo>
                  <a:pt x="503583" y="0"/>
                </a:lnTo>
                <a:lnTo>
                  <a:pt x="503583" y="22528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3342624" y="2456663"/>
            <a:ext cx="2406310" cy="461256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Parallel Data Input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3" name="Right Brace 102"/>
          <p:cNvSpPr/>
          <p:nvPr/>
        </p:nvSpPr>
        <p:spPr>
          <a:xfrm rot="16200000">
            <a:off x="4469593" y="419902"/>
            <a:ext cx="214845" cy="5242044"/>
          </a:xfrm>
          <a:prstGeom prst="rightBrace">
            <a:avLst>
              <a:gd name="adj1" fmla="val 3270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1691898" y="3781624"/>
            <a:ext cx="613800" cy="297289"/>
            <a:chOff x="5061243" y="3131711"/>
            <a:chExt cx="773223" cy="297289"/>
          </a:xfrm>
        </p:grpSpPr>
        <p:sp>
          <p:nvSpPr>
            <p:cNvPr id="108" name="Flowchart: Manual Operation 107"/>
            <p:cNvSpPr/>
            <p:nvPr/>
          </p:nvSpPr>
          <p:spPr>
            <a:xfrm>
              <a:off x="5061243" y="3131711"/>
              <a:ext cx="773223" cy="297289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5188623" y="3160843"/>
              <a:ext cx="518463" cy="239682"/>
              <a:chOff x="5183428" y="2852930"/>
              <a:chExt cx="518463" cy="230428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5496583" y="2852930"/>
                <a:ext cx="205308" cy="23042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400" dirty="0"/>
                  <a:t>1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5183428" y="2852930"/>
                <a:ext cx="205308" cy="23042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400" dirty="0"/>
                  <a:t>0</a:t>
                </a:r>
              </a:p>
            </p:txBody>
          </p:sp>
        </p:grpSp>
      </p:grpSp>
      <p:cxnSp>
        <p:nvCxnSpPr>
          <p:cNvPr id="113" name="Straight Connector 112"/>
          <p:cNvCxnSpPr/>
          <p:nvPr/>
        </p:nvCxnSpPr>
        <p:spPr>
          <a:xfrm>
            <a:off x="2132877" y="3551196"/>
            <a:ext cx="0" cy="2304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reeform 115"/>
          <p:cNvSpPr/>
          <p:nvPr/>
        </p:nvSpPr>
        <p:spPr>
          <a:xfrm rot="16200000" flipH="1">
            <a:off x="1542633" y="3466135"/>
            <a:ext cx="224543" cy="407238"/>
          </a:xfrm>
          <a:custGeom>
            <a:avLst/>
            <a:gdLst>
              <a:gd name="connsiteX0" fmla="*/ 0 w 286512"/>
              <a:gd name="connsiteY0" fmla="*/ 0 h 658368"/>
              <a:gd name="connsiteX1" fmla="*/ 0 w 286512"/>
              <a:gd name="connsiteY1" fmla="*/ 0 h 658368"/>
              <a:gd name="connsiteX2" fmla="*/ 0 w 286512"/>
              <a:gd name="connsiteY2" fmla="*/ 658368 h 658368"/>
              <a:gd name="connsiteX3" fmla="*/ 286512 w 286512"/>
              <a:gd name="connsiteY3" fmla="*/ 658368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512" h="658368">
                <a:moveTo>
                  <a:pt x="0" y="0"/>
                </a:moveTo>
                <a:lnTo>
                  <a:pt x="0" y="0"/>
                </a:lnTo>
                <a:lnTo>
                  <a:pt x="0" y="658368"/>
                </a:lnTo>
                <a:lnTo>
                  <a:pt x="286512" y="65836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519881" y="3032333"/>
            <a:ext cx="931403" cy="749291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Serial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Input </a:t>
            </a:r>
            <a:r>
              <a:rPr lang="en-US" sz="2000" b="1" dirty="0">
                <a:latin typeface="Calibri" panose="020F0502020204030204" pitchFamily="34" charset="0"/>
              </a:rPr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val="149070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Shift Register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6833" y="894292"/>
                <a:ext cx="9217120" cy="5530272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dirty="0"/>
                  <a:t>A Universal Shift Register has the following specification:</a:t>
                </a:r>
              </a:p>
              <a:p>
                <a:pPr lvl="1"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parallel data input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output lines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dirty="0"/>
                  <a:t>Right-shift and Left-shift Serial Inputs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dirty="0"/>
                  <a:t>Two control input lines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s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dirty="0"/>
                  <a:t>Clock input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dirty="0"/>
                  <a:t>Reset input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Four control functions: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b="1" i="1" dirty="0">
                    <a:solidFill>
                      <a:srgbClr val="FF0000"/>
                    </a:solidFill>
                  </a:rPr>
                  <a:t>s</a:t>
                </a:r>
                <a:r>
                  <a:rPr lang="en-US" b="1" dirty="0">
                    <a:solidFill>
                      <a:srgbClr val="FF0000"/>
                    </a:solidFill>
                  </a:rPr>
                  <a:t> = 00 </a:t>
                </a:r>
                <a:r>
                  <a:rPr lang="en-US" dirty="0">
                    <a:sym typeface="Wingdings" panose="05000000000000000000" pitchFamily="2" charset="2"/>
                  </a:rPr>
                  <a:t> No change in value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b="1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= 01 </a:t>
                </a:r>
                <a:r>
                  <a:rPr lang="en-US" dirty="0">
                    <a:sym typeface="Wingdings" panose="05000000000000000000" pitchFamily="2" charset="2"/>
                  </a:rPr>
                  <a:t> Shift Right (Right-Shift Serial Input)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b="1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= 10 </a:t>
                </a:r>
                <a:r>
                  <a:rPr lang="en-US" dirty="0">
                    <a:sym typeface="Wingdings" panose="05000000000000000000" pitchFamily="2" charset="2"/>
                  </a:rPr>
                  <a:t> Shift Left (Left-Shift Serial Input)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b="1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= 11 </a:t>
                </a:r>
                <a:r>
                  <a:rPr lang="en-US" dirty="0">
                    <a:sym typeface="Wingdings" panose="05000000000000000000" pitchFamily="2" charset="2"/>
                  </a:rPr>
                  <a:t> Parallel Load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input bits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833" y="894292"/>
                <a:ext cx="9217120" cy="5530272"/>
              </a:xfrm>
              <a:blipFill rotWithShape="1">
                <a:blip r:embed="rId2"/>
                <a:stretch>
                  <a:fillRect l="-860" t="-772" b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238306" y="1643183"/>
            <a:ext cx="4208040" cy="4262918"/>
            <a:chOff x="1006231" y="1412755"/>
            <a:chExt cx="4208040" cy="426291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624921" y="3816212"/>
              <a:ext cx="56294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624921" y="4235498"/>
              <a:ext cx="56294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3556937" y="4497687"/>
              <a:ext cx="633920" cy="684000"/>
              <a:chOff x="3461610" y="3914333"/>
              <a:chExt cx="633920" cy="6840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3607118" y="3914333"/>
                <a:ext cx="0" cy="684000"/>
              </a:xfrm>
              <a:prstGeom prst="straightConnector1">
                <a:avLst/>
              </a:prstGeom>
              <a:ln w="101600">
                <a:solidFill>
                  <a:schemeClr val="tx1"/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3461610" y="4162095"/>
                <a:ext cx="288034" cy="111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835525" y="3985192"/>
                    <a:ext cx="26000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𝑛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5525" y="3985192"/>
                    <a:ext cx="260005" cy="34564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1627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" name="Straight Arrow Connector 7"/>
            <p:cNvCxnSpPr/>
            <p:nvPr/>
          </p:nvCxnSpPr>
          <p:spPr>
            <a:xfrm>
              <a:off x="1842222" y="3429000"/>
              <a:ext cx="352145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187864" y="3140064"/>
              <a:ext cx="3026407" cy="13702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</a:rPr>
                <a:t>Universal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</a:rPr>
                <a:t>Shift Register</a:t>
              </a:r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2166339" y="3738561"/>
              <a:ext cx="214717" cy="17166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220302" y="4062677"/>
                  <a:ext cx="25559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302" y="4062677"/>
                  <a:ext cx="255597" cy="34564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0952" r="-2381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3556937" y="2449681"/>
              <a:ext cx="633920" cy="684000"/>
              <a:chOff x="3461610" y="3947463"/>
              <a:chExt cx="633920" cy="68400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3607118" y="3947463"/>
                <a:ext cx="0" cy="684000"/>
              </a:xfrm>
              <a:prstGeom prst="straightConnector1">
                <a:avLst/>
              </a:prstGeom>
              <a:ln w="101600">
                <a:solidFill>
                  <a:schemeClr val="tx1"/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3461610" y="4181973"/>
                <a:ext cx="288034" cy="111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835525" y="4005070"/>
                    <a:ext cx="26000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𝑛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5525" y="4005070"/>
                    <a:ext cx="260005" cy="34564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1627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/>
            <p:cNvSpPr txBox="1"/>
            <p:nvPr/>
          </p:nvSpPr>
          <p:spPr>
            <a:xfrm>
              <a:off x="1006231" y="3632796"/>
              <a:ext cx="622329" cy="34564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000" b="0" i="0" dirty="0">
                  <a:latin typeface="Calibri" panose="020F0502020204030204" pitchFamily="34" charset="0"/>
                </a:rPr>
                <a:t>Clock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6231" y="4029547"/>
              <a:ext cx="622329" cy="34564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000" b="0" i="0" dirty="0">
                  <a:latin typeface="Calibri" panose="020F0502020204030204" pitchFamily="34" charset="0"/>
                </a:rPr>
                <a:t>Reset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763934" y="2449681"/>
              <a:ext cx="0" cy="684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664965" y="2449681"/>
              <a:ext cx="0" cy="684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245471" y="3256179"/>
                  <a:ext cx="25559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471" y="3256179"/>
                  <a:ext cx="255597" cy="34564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428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 flipH="1">
              <a:off x="1993538" y="3376191"/>
              <a:ext cx="47609" cy="11521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886599" y="3140963"/>
              <a:ext cx="260005" cy="22197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06232" y="3229547"/>
              <a:ext cx="835990" cy="34564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000" b="0" i="0" dirty="0">
                  <a:latin typeface="Calibri" panose="020F0502020204030204" pitchFamily="34" charset="0"/>
                </a:rPr>
                <a:t>Control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82397" y="1412755"/>
              <a:ext cx="835990" cy="99082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Parallel</a:t>
              </a:r>
            </a:p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Data</a:t>
              </a:r>
            </a:p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Input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32224" y="1412755"/>
              <a:ext cx="835990" cy="99082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L-shift</a:t>
              </a:r>
            </a:p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Serial</a:t>
              </a:r>
            </a:p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Input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31193" y="1412755"/>
              <a:ext cx="835990" cy="99082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R-shift</a:t>
              </a:r>
            </a:p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Serial</a:t>
              </a:r>
            </a:p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Input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01069" y="5260917"/>
              <a:ext cx="2394324" cy="41475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Parallel Data 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77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Shift Register Design</a:t>
            </a:r>
          </a:p>
        </p:txBody>
      </p:sp>
      <p:grpSp>
        <p:nvGrpSpPr>
          <p:cNvPr id="1029" name="Group 1028"/>
          <p:cNvGrpSpPr/>
          <p:nvPr/>
        </p:nvGrpSpPr>
        <p:grpSpPr>
          <a:xfrm>
            <a:off x="286833" y="951899"/>
            <a:ext cx="9332334" cy="5530272"/>
            <a:chOff x="402047" y="951899"/>
            <a:chExt cx="9332334" cy="5530272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1727008" y="2968144"/>
              <a:ext cx="5242237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Freeform 104"/>
            <p:cNvSpPr/>
            <p:nvPr/>
          </p:nvSpPr>
          <p:spPr>
            <a:xfrm flipH="1">
              <a:off x="1842222" y="2364969"/>
              <a:ext cx="830843" cy="430354"/>
            </a:xfrm>
            <a:custGeom>
              <a:avLst/>
              <a:gdLst>
                <a:gd name="connsiteX0" fmla="*/ 0 w 369988"/>
                <a:gd name="connsiteY0" fmla="*/ 221993 h 221993"/>
                <a:gd name="connsiteX1" fmla="*/ 0 w 369988"/>
                <a:gd name="connsiteY1" fmla="*/ 0 h 221993"/>
                <a:gd name="connsiteX2" fmla="*/ 369988 w 369988"/>
                <a:gd name="connsiteY2" fmla="*/ 0 h 22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988" h="221993">
                  <a:moveTo>
                    <a:pt x="0" y="221993"/>
                  </a:moveTo>
                  <a:lnTo>
                    <a:pt x="0" y="0"/>
                  </a:lnTo>
                  <a:lnTo>
                    <a:pt x="36998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175326" y="2364970"/>
              <a:ext cx="1118879" cy="430354"/>
            </a:xfrm>
            <a:custGeom>
              <a:avLst/>
              <a:gdLst>
                <a:gd name="connsiteX0" fmla="*/ 0 w 369988"/>
                <a:gd name="connsiteY0" fmla="*/ 221993 h 221993"/>
                <a:gd name="connsiteX1" fmla="*/ 0 w 369988"/>
                <a:gd name="connsiteY1" fmla="*/ 0 h 221993"/>
                <a:gd name="connsiteX2" fmla="*/ 369988 w 369988"/>
                <a:gd name="connsiteY2" fmla="*/ 0 h 22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988" h="221993">
                  <a:moveTo>
                    <a:pt x="0" y="221993"/>
                  </a:moveTo>
                  <a:lnTo>
                    <a:pt x="0" y="0"/>
                  </a:lnTo>
                  <a:lnTo>
                    <a:pt x="36998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628147" y="2172218"/>
              <a:ext cx="2262810" cy="806498"/>
            </a:xfrm>
            <a:custGeom>
              <a:avLst/>
              <a:gdLst>
                <a:gd name="connsiteX0" fmla="*/ 0 w 2299252"/>
                <a:gd name="connsiteY0" fmla="*/ 417444 h 417444"/>
                <a:gd name="connsiteX1" fmla="*/ 0 w 2299252"/>
                <a:gd name="connsiteY1" fmla="*/ 0 h 417444"/>
                <a:gd name="connsiteX2" fmla="*/ 2299252 w 2299252"/>
                <a:gd name="connsiteY2" fmla="*/ 0 h 417444"/>
                <a:gd name="connsiteX3" fmla="*/ 2299252 w 2299252"/>
                <a:gd name="connsiteY3" fmla="*/ 212035 h 4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9252" h="417444">
                  <a:moveTo>
                    <a:pt x="0" y="417444"/>
                  </a:moveTo>
                  <a:lnTo>
                    <a:pt x="0" y="0"/>
                  </a:lnTo>
                  <a:lnTo>
                    <a:pt x="2299252" y="0"/>
                  </a:lnTo>
                  <a:lnTo>
                    <a:pt x="2299252" y="21203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502330" y="2172218"/>
              <a:ext cx="2275449" cy="806498"/>
            </a:xfrm>
            <a:custGeom>
              <a:avLst/>
              <a:gdLst>
                <a:gd name="connsiteX0" fmla="*/ 0 w 2299252"/>
                <a:gd name="connsiteY0" fmla="*/ 417444 h 417444"/>
                <a:gd name="connsiteX1" fmla="*/ 0 w 2299252"/>
                <a:gd name="connsiteY1" fmla="*/ 0 h 417444"/>
                <a:gd name="connsiteX2" fmla="*/ 2299252 w 2299252"/>
                <a:gd name="connsiteY2" fmla="*/ 0 h 417444"/>
                <a:gd name="connsiteX3" fmla="*/ 2299252 w 2299252"/>
                <a:gd name="connsiteY3" fmla="*/ 212035 h 4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9252" h="417444">
                  <a:moveTo>
                    <a:pt x="0" y="417444"/>
                  </a:moveTo>
                  <a:lnTo>
                    <a:pt x="0" y="0"/>
                  </a:lnTo>
                  <a:lnTo>
                    <a:pt x="2299252" y="0"/>
                  </a:lnTo>
                  <a:lnTo>
                    <a:pt x="2299252" y="21203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057719" y="2364969"/>
              <a:ext cx="2274791" cy="448161"/>
            </a:xfrm>
            <a:custGeom>
              <a:avLst/>
              <a:gdLst>
                <a:gd name="connsiteX0" fmla="*/ 0 w 2299252"/>
                <a:gd name="connsiteY0" fmla="*/ 417444 h 417444"/>
                <a:gd name="connsiteX1" fmla="*/ 0 w 2299252"/>
                <a:gd name="connsiteY1" fmla="*/ 0 h 417444"/>
                <a:gd name="connsiteX2" fmla="*/ 2299252 w 2299252"/>
                <a:gd name="connsiteY2" fmla="*/ 0 h 417444"/>
                <a:gd name="connsiteX3" fmla="*/ 2299252 w 2299252"/>
                <a:gd name="connsiteY3" fmla="*/ 212035 h 4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9252" h="417444">
                  <a:moveTo>
                    <a:pt x="0" y="417444"/>
                  </a:moveTo>
                  <a:lnTo>
                    <a:pt x="0" y="0"/>
                  </a:lnTo>
                  <a:lnTo>
                    <a:pt x="2299252" y="0"/>
                  </a:lnTo>
                  <a:lnTo>
                    <a:pt x="2299252" y="21203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343637" y="4021493"/>
              <a:ext cx="5466521" cy="674862"/>
            </a:xfrm>
            <a:custGeom>
              <a:avLst/>
              <a:gdLst>
                <a:gd name="connsiteX0" fmla="*/ 5466521 w 5466521"/>
                <a:gd name="connsiteY0" fmla="*/ 0 h 649357"/>
                <a:gd name="connsiteX1" fmla="*/ 5148469 w 5466521"/>
                <a:gd name="connsiteY1" fmla="*/ 0 h 649357"/>
                <a:gd name="connsiteX2" fmla="*/ 5148469 w 5466521"/>
                <a:gd name="connsiteY2" fmla="*/ 649357 h 649357"/>
                <a:gd name="connsiteX3" fmla="*/ 0 w 5466521"/>
                <a:gd name="connsiteY3" fmla="*/ 649357 h 64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66521" h="649357">
                  <a:moveTo>
                    <a:pt x="5466521" y="0"/>
                  </a:moveTo>
                  <a:lnTo>
                    <a:pt x="5148469" y="0"/>
                  </a:lnTo>
                  <a:lnTo>
                    <a:pt x="5148469" y="649357"/>
                  </a:lnTo>
                  <a:lnTo>
                    <a:pt x="0" y="64935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405748" y="2583288"/>
              <a:ext cx="1384853" cy="212035"/>
            </a:xfrm>
            <a:custGeom>
              <a:avLst/>
              <a:gdLst>
                <a:gd name="connsiteX0" fmla="*/ 0 w 1384853"/>
                <a:gd name="connsiteY0" fmla="*/ 205409 h 212035"/>
                <a:gd name="connsiteX1" fmla="*/ 0 w 1384853"/>
                <a:gd name="connsiteY1" fmla="*/ 0 h 212035"/>
                <a:gd name="connsiteX2" fmla="*/ 1384853 w 1384853"/>
                <a:gd name="connsiteY2" fmla="*/ 0 h 212035"/>
                <a:gd name="connsiteX3" fmla="*/ 1384853 w 1384853"/>
                <a:gd name="connsiteY3" fmla="*/ 212035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4853" h="212035">
                  <a:moveTo>
                    <a:pt x="0" y="205409"/>
                  </a:moveTo>
                  <a:lnTo>
                    <a:pt x="0" y="0"/>
                  </a:lnTo>
                  <a:lnTo>
                    <a:pt x="1384853" y="0"/>
                  </a:lnTo>
                  <a:lnTo>
                    <a:pt x="1384853" y="21203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851329" y="2584573"/>
              <a:ext cx="1384853" cy="212035"/>
            </a:xfrm>
            <a:custGeom>
              <a:avLst/>
              <a:gdLst>
                <a:gd name="connsiteX0" fmla="*/ 0 w 1384853"/>
                <a:gd name="connsiteY0" fmla="*/ 205409 h 212035"/>
                <a:gd name="connsiteX1" fmla="*/ 0 w 1384853"/>
                <a:gd name="connsiteY1" fmla="*/ 0 h 212035"/>
                <a:gd name="connsiteX2" fmla="*/ 1384853 w 1384853"/>
                <a:gd name="connsiteY2" fmla="*/ 0 h 212035"/>
                <a:gd name="connsiteX3" fmla="*/ 1384853 w 1384853"/>
                <a:gd name="connsiteY3" fmla="*/ 212035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4853" h="212035">
                  <a:moveTo>
                    <a:pt x="0" y="205409"/>
                  </a:moveTo>
                  <a:lnTo>
                    <a:pt x="0" y="0"/>
                  </a:lnTo>
                  <a:lnTo>
                    <a:pt x="1384853" y="0"/>
                  </a:lnTo>
                  <a:lnTo>
                    <a:pt x="1384853" y="21203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591114" y="4516907"/>
              <a:ext cx="0" cy="9283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2130257" y="2795323"/>
              <a:ext cx="921713" cy="345642"/>
              <a:chOff x="7084458" y="3774642"/>
              <a:chExt cx="921713" cy="345642"/>
            </a:xfrm>
          </p:grpSpPr>
          <p:sp>
            <p:nvSpPr>
              <p:cNvPr id="4" name="Flowchart: Manual Operation 3"/>
              <p:cNvSpPr/>
              <p:nvPr/>
            </p:nvSpPr>
            <p:spPr>
              <a:xfrm>
                <a:off x="7084458" y="3774642"/>
                <a:ext cx="921713" cy="345642"/>
              </a:xfrm>
              <a:prstGeom prst="flowChartManualOperation">
                <a:avLst/>
              </a:prstGeom>
              <a:solidFill>
                <a:srgbClr val="EBF7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7199672" y="3792450"/>
                <a:ext cx="691284" cy="212620"/>
                <a:chOff x="7142066" y="3792450"/>
                <a:chExt cx="691284" cy="21262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142066" y="3792450"/>
                  <a:ext cx="172821" cy="21262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dirty="0">
                      <a:latin typeface="Calibri" panose="020F0502020204030204" pitchFamily="34" charset="0"/>
                    </a:rPr>
                    <a:t>3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7314887" y="3792450"/>
                  <a:ext cx="172821" cy="21262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dirty="0">
                      <a:latin typeface="Calibri" panose="020F0502020204030204" pitchFamily="34" charset="0"/>
                    </a:rPr>
                    <a:t>2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487708" y="3792450"/>
                  <a:ext cx="172821" cy="21262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dirty="0">
                      <a:latin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7660529" y="3792450"/>
                  <a:ext cx="172821" cy="21262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dirty="0">
                      <a:latin typeface="Calibri" panose="020F0502020204030204" pitchFamily="34" charset="0"/>
                    </a:rPr>
                    <a:t>0</a:t>
                  </a:r>
                </a:p>
              </p:txBody>
            </p:sp>
          </p:grpSp>
        </p:grpSp>
        <p:sp>
          <p:nvSpPr>
            <p:cNvPr id="12" name="Rectangle 11"/>
            <p:cNvSpPr/>
            <p:nvPr/>
          </p:nvSpPr>
          <p:spPr>
            <a:xfrm>
              <a:off x="2130257" y="3486607"/>
              <a:ext cx="921713" cy="102399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2108240" y="3956553"/>
              <a:ext cx="151485" cy="10744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514969" y="3486607"/>
                  <a:ext cx="21123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969" y="3486607"/>
                  <a:ext cx="211237" cy="34564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6471" r="-29412" b="-1228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514969" y="4131833"/>
                  <a:ext cx="21123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969" y="4131833"/>
                  <a:ext cx="211237" cy="34564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5294" r="-29412" b="-23214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277902" y="1585576"/>
                  <a:ext cx="288036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7902" y="1585576"/>
                  <a:ext cx="288036" cy="34564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7660" b="-1228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475900" y="5445245"/>
                  <a:ext cx="345642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5900" y="5445245"/>
                  <a:ext cx="345642" cy="34564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1579" b="-21053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>
              <a:off x="2591113" y="3140965"/>
              <a:ext cx="0" cy="3456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146503" y="4516907"/>
              <a:ext cx="0" cy="9283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3685646" y="2795323"/>
              <a:ext cx="921713" cy="345642"/>
              <a:chOff x="7084458" y="3774642"/>
              <a:chExt cx="921713" cy="345642"/>
            </a:xfrm>
          </p:grpSpPr>
          <p:sp>
            <p:nvSpPr>
              <p:cNvPr id="42" name="Flowchart: Manual Operation 41"/>
              <p:cNvSpPr/>
              <p:nvPr/>
            </p:nvSpPr>
            <p:spPr>
              <a:xfrm>
                <a:off x="7084458" y="3774642"/>
                <a:ext cx="921713" cy="345642"/>
              </a:xfrm>
              <a:prstGeom prst="flowChartManualOperation">
                <a:avLst/>
              </a:prstGeom>
              <a:solidFill>
                <a:srgbClr val="EBF7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7199672" y="3792450"/>
                <a:ext cx="691284" cy="212620"/>
                <a:chOff x="7142066" y="3792450"/>
                <a:chExt cx="691284" cy="212620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7142066" y="3792450"/>
                  <a:ext cx="172821" cy="21262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dirty="0">
                      <a:latin typeface="Calibri" panose="020F0502020204030204" pitchFamily="34" charset="0"/>
                    </a:rPr>
                    <a:t>3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314887" y="3792450"/>
                  <a:ext cx="172821" cy="21262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dirty="0">
                      <a:latin typeface="Calibri" panose="020F0502020204030204" pitchFamily="34" charset="0"/>
                    </a:rPr>
                    <a:t>2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487708" y="3792450"/>
                  <a:ext cx="172821" cy="21262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dirty="0">
                      <a:latin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7660529" y="3792450"/>
                  <a:ext cx="172821" cy="21262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dirty="0">
                      <a:latin typeface="Calibri" panose="020F0502020204030204" pitchFamily="34" charset="0"/>
                    </a:rPr>
                    <a:t>0</a:t>
                  </a:r>
                </a:p>
              </p:txBody>
            </p:sp>
          </p:grpSp>
        </p:grpSp>
        <p:sp>
          <p:nvSpPr>
            <p:cNvPr id="36" name="Rectangle 35"/>
            <p:cNvSpPr/>
            <p:nvPr/>
          </p:nvSpPr>
          <p:spPr>
            <a:xfrm>
              <a:off x="3685646" y="3486607"/>
              <a:ext cx="921713" cy="102399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3663629" y="3956553"/>
              <a:ext cx="151485" cy="10744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070358" y="3486607"/>
                  <a:ext cx="21123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358" y="3486607"/>
                  <a:ext cx="211237" cy="34564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6471" r="-29412" b="-1228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070358" y="4131833"/>
                  <a:ext cx="21123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358" y="4131833"/>
                  <a:ext cx="211237" cy="34564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5294" r="-29412" b="-23214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833291" y="1585576"/>
                  <a:ext cx="288036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3291" y="1585576"/>
                  <a:ext cx="288036" cy="34564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7660" b="-1228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031289" y="5445245"/>
                  <a:ext cx="345642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1289" y="5445245"/>
                  <a:ext cx="345642" cy="34564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1579" b="-21053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>
            <a:xfrm>
              <a:off x="4146502" y="3140965"/>
              <a:ext cx="0" cy="3456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47"/>
            <p:cNvSpPr/>
            <p:nvPr/>
          </p:nvSpPr>
          <p:spPr>
            <a:xfrm>
              <a:off x="2591113" y="2584573"/>
              <a:ext cx="631277" cy="2544418"/>
            </a:xfrm>
            <a:custGeom>
              <a:avLst/>
              <a:gdLst>
                <a:gd name="connsiteX0" fmla="*/ 0 w 622852"/>
                <a:gd name="connsiteY0" fmla="*/ 2544418 h 2544418"/>
                <a:gd name="connsiteX1" fmla="*/ 622852 w 622852"/>
                <a:gd name="connsiteY1" fmla="*/ 2544418 h 2544418"/>
                <a:gd name="connsiteX2" fmla="*/ 622852 w 622852"/>
                <a:gd name="connsiteY2" fmla="*/ 0 h 254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2852" h="2544418">
                  <a:moveTo>
                    <a:pt x="0" y="2544418"/>
                  </a:moveTo>
                  <a:lnTo>
                    <a:pt x="622852" y="2544418"/>
                  </a:lnTo>
                  <a:lnTo>
                    <a:pt x="622852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962106" y="2584573"/>
              <a:ext cx="1384853" cy="212035"/>
            </a:xfrm>
            <a:custGeom>
              <a:avLst/>
              <a:gdLst>
                <a:gd name="connsiteX0" fmla="*/ 0 w 1384853"/>
                <a:gd name="connsiteY0" fmla="*/ 205409 h 212035"/>
                <a:gd name="connsiteX1" fmla="*/ 0 w 1384853"/>
                <a:gd name="connsiteY1" fmla="*/ 0 h 212035"/>
                <a:gd name="connsiteX2" fmla="*/ 1384853 w 1384853"/>
                <a:gd name="connsiteY2" fmla="*/ 0 h 212035"/>
                <a:gd name="connsiteX3" fmla="*/ 1384853 w 1384853"/>
                <a:gd name="connsiteY3" fmla="*/ 212035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4853" h="212035">
                  <a:moveTo>
                    <a:pt x="0" y="205409"/>
                  </a:moveTo>
                  <a:lnTo>
                    <a:pt x="0" y="0"/>
                  </a:lnTo>
                  <a:lnTo>
                    <a:pt x="1384853" y="0"/>
                  </a:lnTo>
                  <a:lnTo>
                    <a:pt x="1384853" y="21203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5701891" y="4516907"/>
              <a:ext cx="0" cy="9283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lowchart: Manual Operation 83"/>
            <p:cNvSpPr/>
            <p:nvPr/>
          </p:nvSpPr>
          <p:spPr>
            <a:xfrm>
              <a:off x="5241034" y="2795323"/>
              <a:ext cx="921713" cy="345642"/>
            </a:xfrm>
            <a:prstGeom prst="flowChartManualOperation">
              <a:avLst/>
            </a:prstGeom>
            <a:solidFill>
              <a:srgbClr val="EBF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356248" y="2813131"/>
              <a:ext cx="691284" cy="212620"/>
              <a:chOff x="7142066" y="3792450"/>
              <a:chExt cx="691284" cy="212620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7142066" y="3792450"/>
                <a:ext cx="172821" cy="2126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314887" y="3792450"/>
                <a:ext cx="172821" cy="2126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487708" y="3792450"/>
                <a:ext cx="172821" cy="2126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660529" y="3792450"/>
                <a:ext cx="172821" cy="2126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</a:rPr>
                  <a:t>0</a:t>
                </a:r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5241034" y="3486607"/>
              <a:ext cx="921713" cy="102399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Isosceles Triangle 78"/>
            <p:cNvSpPr/>
            <p:nvPr/>
          </p:nvSpPr>
          <p:spPr>
            <a:xfrm rot="5400000">
              <a:off x="5219017" y="3956553"/>
              <a:ext cx="151485" cy="10744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5625746" y="3486607"/>
                  <a:ext cx="21123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5746" y="3486607"/>
                  <a:ext cx="211237" cy="34564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71429" r="-25714" b="-1052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5625746" y="4131833"/>
                  <a:ext cx="21123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5746" y="4131833"/>
                  <a:ext cx="211237" cy="34564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82857" r="-22857" b="-23214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5388679" y="1585576"/>
                  <a:ext cx="288036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679" y="1585576"/>
                  <a:ext cx="288036" cy="34564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25532" b="-1052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5586677" y="5445245"/>
                  <a:ext cx="345642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6677" y="5445245"/>
                  <a:ext cx="345642" cy="34564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32143" b="-21053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/>
            <p:cNvCxnSpPr/>
            <p:nvPr/>
          </p:nvCxnSpPr>
          <p:spPr>
            <a:xfrm>
              <a:off x="5701890" y="3140965"/>
              <a:ext cx="0" cy="3456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7257280" y="4516907"/>
              <a:ext cx="0" cy="9283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6796423" y="2795323"/>
              <a:ext cx="921713" cy="345642"/>
              <a:chOff x="7084458" y="3774642"/>
              <a:chExt cx="921713" cy="345642"/>
            </a:xfrm>
          </p:grpSpPr>
          <p:sp>
            <p:nvSpPr>
              <p:cNvPr id="67" name="Flowchart: Manual Operation 66"/>
              <p:cNvSpPr/>
              <p:nvPr/>
            </p:nvSpPr>
            <p:spPr>
              <a:xfrm>
                <a:off x="7084458" y="3774642"/>
                <a:ext cx="921713" cy="345642"/>
              </a:xfrm>
              <a:prstGeom prst="flowChartManualOperation">
                <a:avLst/>
              </a:prstGeom>
              <a:solidFill>
                <a:srgbClr val="EBF7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199672" y="3792450"/>
                <a:ext cx="691284" cy="212620"/>
                <a:chOff x="7142066" y="3792450"/>
                <a:chExt cx="691284" cy="212620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7142066" y="3792450"/>
                  <a:ext cx="172821" cy="21262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dirty="0">
                      <a:latin typeface="Calibri" panose="020F0502020204030204" pitchFamily="34" charset="0"/>
                    </a:rPr>
                    <a:t>3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314887" y="3792450"/>
                  <a:ext cx="172821" cy="21262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dirty="0">
                      <a:latin typeface="Calibri" panose="020F0502020204030204" pitchFamily="34" charset="0"/>
                    </a:rPr>
                    <a:t>2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487708" y="3792450"/>
                  <a:ext cx="172821" cy="21262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dirty="0">
                      <a:latin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7660529" y="3792450"/>
                  <a:ext cx="172821" cy="21262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dirty="0">
                      <a:latin typeface="Calibri" panose="020F0502020204030204" pitchFamily="34" charset="0"/>
                    </a:rPr>
                    <a:t>0</a:t>
                  </a:r>
                </a:p>
              </p:txBody>
            </p:sp>
          </p:grpSp>
        </p:grpSp>
        <p:sp>
          <p:nvSpPr>
            <p:cNvPr id="61" name="Rectangle 60"/>
            <p:cNvSpPr/>
            <p:nvPr/>
          </p:nvSpPr>
          <p:spPr>
            <a:xfrm>
              <a:off x="6796423" y="3486607"/>
              <a:ext cx="921713" cy="102399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Isosceles Triangle 61"/>
            <p:cNvSpPr/>
            <p:nvPr/>
          </p:nvSpPr>
          <p:spPr>
            <a:xfrm rot="5400000">
              <a:off x="6774406" y="3956553"/>
              <a:ext cx="151485" cy="10744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181135" y="3486607"/>
                  <a:ext cx="21123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1135" y="3486607"/>
                  <a:ext cx="211237" cy="34564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74286" r="-25714" b="-1228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181135" y="4131833"/>
                  <a:ext cx="21123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1135" y="4131833"/>
                  <a:ext cx="211237" cy="34564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82857" r="-25714" b="-23214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944068" y="1585576"/>
                  <a:ext cx="288036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4068" y="1585576"/>
                  <a:ext cx="288036" cy="34564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7660" b="-1228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7142066" y="5445245"/>
                  <a:ext cx="345642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066" y="5445245"/>
                  <a:ext cx="345642" cy="34564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32143" b="-21053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/>
            <p:cNvCxnSpPr/>
            <p:nvPr/>
          </p:nvCxnSpPr>
          <p:spPr>
            <a:xfrm>
              <a:off x="7257279" y="3140965"/>
              <a:ext cx="0" cy="3456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/>
            <p:cNvGrpSpPr/>
            <p:nvPr/>
          </p:nvGrpSpPr>
          <p:grpSpPr>
            <a:xfrm>
              <a:off x="2329509" y="1931218"/>
              <a:ext cx="4666166" cy="864105"/>
              <a:chOff x="2271902" y="2219253"/>
              <a:chExt cx="4666166" cy="748891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2271902" y="2219253"/>
                <a:ext cx="0" cy="7488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3827291" y="2219253"/>
                <a:ext cx="0" cy="7488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5382679" y="2219253"/>
                <a:ext cx="0" cy="7488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6938068" y="2219253"/>
                <a:ext cx="0" cy="7488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Freeform 54"/>
            <p:cNvSpPr/>
            <p:nvPr/>
          </p:nvSpPr>
          <p:spPr>
            <a:xfrm>
              <a:off x="5701890" y="2584573"/>
              <a:ext cx="631277" cy="2544418"/>
            </a:xfrm>
            <a:custGeom>
              <a:avLst/>
              <a:gdLst>
                <a:gd name="connsiteX0" fmla="*/ 0 w 622852"/>
                <a:gd name="connsiteY0" fmla="*/ 2544418 h 2544418"/>
                <a:gd name="connsiteX1" fmla="*/ 622852 w 622852"/>
                <a:gd name="connsiteY1" fmla="*/ 2544418 h 2544418"/>
                <a:gd name="connsiteX2" fmla="*/ 622852 w 622852"/>
                <a:gd name="connsiteY2" fmla="*/ 0 h 254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2852" h="2544418">
                  <a:moveTo>
                    <a:pt x="0" y="2544418"/>
                  </a:moveTo>
                  <a:lnTo>
                    <a:pt x="622852" y="2544418"/>
                  </a:lnTo>
                  <a:lnTo>
                    <a:pt x="622852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146502" y="2584573"/>
              <a:ext cx="631277" cy="2544418"/>
            </a:xfrm>
            <a:custGeom>
              <a:avLst/>
              <a:gdLst>
                <a:gd name="connsiteX0" fmla="*/ 0 w 622852"/>
                <a:gd name="connsiteY0" fmla="*/ 2544418 h 2544418"/>
                <a:gd name="connsiteX1" fmla="*/ 622852 w 622852"/>
                <a:gd name="connsiteY1" fmla="*/ 2544418 h 2544418"/>
                <a:gd name="connsiteX2" fmla="*/ 622852 w 622852"/>
                <a:gd name="connsiteY2" fmla="*/ 0 h 254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2852" h="2544418">
                  <a:moveTo>
                    <a:pt x="0" y="2544418"/>
                  </a:moveTo>
                  <a:lnTo>
                    <a:pt x="622852" y="2544418"/>
                  </a:lnTo>
                  <a:lnTo>
                    <a:pt x="622852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259680" y="2584573"/>
              <a:ext cx="631277" cy="2544418"/>
            </a:xfrm>
            <a:custGeom>
              <a:avLst/>
              <a:gdLst>
                <a:gd name="connsiteX0" fmla="*/ 0 w 622852"/>
                <a:gd name="connsiteY0" fmla="*/ 2544418 h 2544418"/>
                <a:gd name="connsiteX1" fmla="*/ 622852 w 622852"/>
                <a:gd name="connsiteY1" fmla="*/ 2544418 h 2544418"/>
                <a:gd name="connsiteX2" fmla="*/ 622852 w 622852"/>
                <a:gd name="connsiteY2" fmla="*/ 0 h 254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2852" h="2544418">
                  <a:moveTo>
                    <a:pt x="0" y="2544418"/>
                  </a:moveTo>
                  <a:lnTo>
                    <a:pt x="622852" y="2544418"/>
                  </a:lnTo>
                  <a:lnTo>
                    <a:pt x="622852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343637" y="4266657"/>
              <a:ext cx="5446074" cy="660125"/>
            </a:xfrm>
            <a:custGeom>
              <a:avLst/>
              <a:gdLst>
                <a:gd name="connsiteX0" fmla="*/ 5466521 w 5466521"/>
                <a:gd name="connsiteY0" fmla="*/ 0 h 549965"/>
                <a:gd name="connsiteX1" fmla="*/ 5314121 w 5466521"/>
                <a:gd name="connsiteY1" fmla="*/ 0 h 549965"/>
                <a:gd name="connsiteX2" fmla="*/ 5314121 w 5466521"/>
                <a:gd name="connsiteY2" fmla="*/ 549965 h 549965"/>
                <a:gd name="connsiteX3" fmla="*/ 0 w 5466521"/>
                <a:gd name="connsiteY3" fmla="*/ 549965 h 54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66521" h="549965">
                  <a:moveTo>
                    <a:pt x="5466521" y="0"/>
                  </a:moveTo>
                  <a:lnTo>
                    <a:pt x="5314121" y="0"/>
                  </a:lnTo>
                  <a:lnTo>
                    <a:pt x="5314121" y="549965"/>
                  </a:lnTo>
                  <a:lnTo>
                    <a:pt x="0" y="54996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 flipH="1">
                  <a:off x="667385" y="4753961"/>
                  <a:ext cx="59876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𝑅𝑒𝑠𝑒𝑡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67385" y="4753961"/>
                  <a:ext cx="598767" cy="34564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4490" r="-11224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 flipH="1">
                  <a:off x="667385" y="4465926"/>
                  <a:ext cx="59876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𝐶𝑙𝑜𝑐𝑘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67385" y="4465926"/>
                  <a:ext cx="598767" cy="34564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23469" r="-11224" b="-357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Freeform 98"/>
            <p:cNvSpPr/>
            <p:nvPr/>
          </p:nvSpPr>
          <p:spPr>
            <a:xfrm>
              <a:off x="7526088" y="2583288"/>
              <a:ext cx="369988" cy="212035"/>
            </a:xfrm>
            <a:custGeom>
              <a:avLst/>
              <a:gdLst>
                <a:gd name="connsiteX0" fmla="*/ 0 w 369988"/>
                <a:gd name="connsiteY0" fmla="*/ 221993 h 221993"/>
                <a:gd name="connsiteX1" fmla="*/ 0 w 369988"/>
                <a:gd name="connsiteY1" fmla="*/ 0 h 221993"/>
                <a:gd name="connsiteX2" fmla="*/ 369988 w 369988"/>
                <a:gd name="connsiteY2" fmla="*/ 0 h 22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988" h="221993">
                  <a:moveTo>
                    <a:pt x="0" y="221993"/>
                  </a:moveTo>
                  <a:lnTo>
                    <a:pt x="0" y="0"/>
                  </a:lnTo>
                  <a:lnTo>
                    <a:pt x="36998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4952999" y="4015920"/>
              <a:ext cx="288035" cy="910862"/>
              <a:chOff x="4895392" y="4188741"/>
              <a:chExt cx="288035" cy="910862"/>
            </a:xfrm>
          </p:grpSpPr>
          <p:sp>
            <p:nvSpPr>
              <p:cNvPr id="107" name="Freeform 106"/>
              <p:cNvSpPr/>
              <p:nvPr/>
            </p:nvSpPr>
            <p:spPr>
              <a:xfrm>
                <a:off x="4895392" y="4188741"/>
                <a:ext cx="288035" cy="680435"/>
              </a:xfrm>
              <a:custGeom>
                <a:avLst/>
                <a:gdLst>
                  <a:gd name="connsiteX0" fmla="*/ 0 w 369988"/>
                  <a:gd name="connsiteY0" fmla="*/ 221993 h 221993"/>
                  <a:gd name="connsiteX1" fmla="*/ 0 w 369988"/>
                  <a:gd name="connsiteY1" fmla="*/ 0 h 221993"/>
                  <a:gd name="connsiteX2" fmla="*/ 369988 w 369988"/>
                  <a:gd name="connsiteY2" fmla="*/ 0 h 22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9988" h="221993">
                    <a:moveTo>
                      <a:pt x="0" y="221993"/>
                    </a:moveTo>
                    <a:lnTo>
                      <a:pt x="0" y="0"/>
                    </a:lnTo>
                    <a:lnTo>
                      <a:pt x="369988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5047792" y="4439478"/>
                <a:ext cx="135635" cy="660125"/>
              </a:xfrm>
              <a:custGeom>
                <a:avLst/>
                <a:gdLst>
                  <a:gd name="connsiteX0" fmla="*/ 0 w 369988"/>
                  <a:gd name="connsiteY0" fmla="*/ 221993 h 221993"/>
                  <a:gd name="connsiteX1" fmla="*/ 0 w 369988"/>
                  <a:gd name="connsiteY1" fmla="*/ 0 h 221993"/>
                  <a:gd name="connsiteX2" fmla="*/ 369988 w 369988"/>
                  <a:gd name="connsiteY2" fmla="*/ 0 h 22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9988" h="221993">
                    <a:moveTo>
                      <a:pt x="0" y="221993"/>
                    </a:moveTo>
                    <a:lnTo>
                      <a:pt x="0" y="0"/>
                    </a:lnTo>
                    <a:lnTo>
                      <a:pt x="369988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6854031" y="4130317"/>
                  <a:ext cx="21123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031" y="4130317"/>
                  <a:ext cx="211237" cy="34564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48571" r="-11429" b="-357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5298642" y="4130317"/>
                  <a:ext cx="21123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8642" y="4130317"/>
                  <a:ext cx="211237" cy="34564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48571" r="-11429" b="-357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3743253" y="4130317"/>
                  <a:ext cx="21123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3253" y="4130317"/>
                  <a:ext cx="211237" cy="34564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48571" r="-11429" b="-357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2187864" y="4130317"/>
                  <a:ext cx="21123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7864" y="4130317"/>
                  <a:ext cx="211237" cy="34564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48571" r="-11429" b="-357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4" name="Group 113"/>
            <p:cNvGrpSpPr/>
            <p:nvPr/>
          </p:nvGrpSpPr>
          <p:grpSpPr>
            <a:xfrm>
              <a:off x="3397611" y="4015920"/>
              <a:ext cx="288035" cy="910862"/>
              <a:chOff x="4895392" y="4188741"/>
              <a:chExt cx="288035" cy="910862"/>
            </a:xfrm>
          </p:grpSpPr>
          <p:sp>
            <p:nvSpPr>
              <p:cNvPr id="115" name="Freeform 114"/>
              <p:cNvSpPr/>
              <p:nvPr/>
            </p:nvSpPr>
            <p:spPr>
              <a:xfrm>
                <a:off x="4895392" y="4188741"/>
                <a:ext cx="288035" cy="680435"/>
              </a:xfrm>
              <a:custGeom>
                <a:avLst/>
                <a:gdLst>
                  <a:gd name="connsiteX0" fmla="*/ 0 w 369988"/>
                  <a:gd name="connsiteY0" fmla="*/ 221993 h 221993"/>
                  <a:gd name="connsiteX1" fmla="*/ 0 w 369988"/>
                  <a:gd name="connsiteY1" fmla="*/ 0 h 221993"/>
                  <a:gd name="connsiteX2" fmla="*/ 369988 w 369988"/>
                  <a:gd name="connsiteY2" fmla="*/ 0 h 22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9988" h="221993">
                    <a:moveTo>
                      <a:pt x="0" y="221993"/>
                    </a:moveTo>
                    <a:lnTo>
                      <a:pt x="0" y="0"/>
                    </a:lnTo>
                    <a:lnTo>
                      <a:pt x="369988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5047792" y="4439478"/>
                <a:ext cx="135635" cy="660125"/>
              </a:xfrm>
              <a:custGeom>
                <a:avLst/>
                <a:gdLst>
                  <a:gd name="connsiteX0" fmla="*/ 0 w 369988"/>
                  <a:gd name="connsiteY0" fmla="*/ 221993 h 221993"/>
                  <a:gd name="connsiteX1" fmla="*/ 0 w 369988"/>
                  <a:gd name="connsiteY1" fmla="*/ 0 h 221993"/>
                  <a:gd name="connsiteX2" fmla="*/ 369988 w 369988"/>
                  <a:gd name="connsiteY2" fmla="*/ 0 h 22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9988" h="221993">
                    <a:moveTo>
                      <a:pt x="0" y="221993"/>
                    </a:moveTo>
                    <a:lnTo>
                      <a:pt x="0" y="0"/>
                    </a:lnTo>
                    <a:lnTo>
                      <a:pt x="369988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1842223" y="4015920"/>
              <a:ext cx="288035" cy="910862"/>
              <a:chOff x="4895392" y="4188741"/>
              <a:chExt cx="288035" cy="910862"/>
            </a:xfrm>
          </p:grpSpPr>
          <p:sp>
            <p:nvSpPr>
              <p:cNvPr id="118" name="Freeform 117"/>
              <p:cNvSpPr/>
              <p:nvPr/>
            </p:nvSpPr>
            <p:spPr>
              <a:xfrm>
                <a:off x="4895392" y="4188741"/>
                <a:ext cx="288035" cy="680435"/>
              </a:xfrm>
              <a:custGeom>
                <a:avLst/>
                <a:gdLst>
                  <a:gd name="connsiteX0" fmla="*/ 0 w 369988"/>
                  <a:gd name="connsiteY0" fmla="*/ 221993 h 221993"/>
                  <a:gd name="connsiteX1" fmla="*/ 0 w 369988"/>
                  <a:gd name="connsiteY1" fmla="*/ 0 h 221993"/>
                  <a:gd name="connsiteX2" fmla="*/ 369988 w 369988"/>
                  <a:gd name="connsiteY2" fmla="*/ 0 h 22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9988" h="221993">
                    <a:moveTo>
                      <a:pt x="0" y="221993"/>
                    </a:moveTo>
                    <a:lnTo>
                      <a:pt x="0" y="0"/>
                    </a:lnTo>
                    <a:lnTo>
                      <a:pt x="369988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5047792" y="4439478"/>
                <a:ext cx="135635" cy="660125"/>
              </a:xfrm>
              <a:custGeom>
                <a:avLst/>
                <a:gdLst>
                  <a:gd name="connsiteX0" fmla="*/ 0 w 369988"/>
                  <a:gd name="connsiteY0" fmla="*/ 221993 h 221993"/>
                  <a:gd name="connsiteX1" fmla="*/ 0 w 369988"/>
                  <a:gd name="connsiteY1" fmla="*/ 0 h 221993"/>
                  <a:gd name="connsiteX2" fmla="*/ 369988 w 369988"/>
                  <a:gd name="connsiteY2" fmla="*/ 0 h 22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9988" h="221993">
                    <a:moveTo>
                      <a:pt x="0" y="221993"/>
                    </a:moveTo>
                    <a:lnTo>
                      <a:pt x="0" y="0"/>
                    </a:lnTo>
                    <a:lnTo>
                      <a:pt x="369988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Right Brace 112"/>
            <p:cNvSpPr/>
            <p:nvPr/>
          </p:nvSpPr>
          <p:spPr>
            <a:xfrm rot="16200000">
              <a:off x="4490732" y="-1123365"/>
              <a:ext cx="259231" cy="5273864"/>
            </a:xfrm>
            <a:prstGeom prst="rightBrace">
              <a:avLst>
                <a:gd name="adj1" fmla="val 37162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481197" y="951899"/>
              <a:ext cx="230428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</a:rPr>
                <a:t>Parallel Inputs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800860" y="6078922"/>
              <a:ext cx="230428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</a:rPr>
                <a:t>Parallel Outputs</a:t>
              </a:r>
            </a:p>
          </p:txBody>
        </p:sp>
        <p:sp>
          <p:nvSpPr>
            <p:cNvPr id="123" name="Right Brace 122"/>
            <p:cNvSpPr/>
            <p:nvPr/>
          </p:nvSpPr>
          <p:spPr>
            <a:xfrm rot="5400000" flipV="1">
              <a:off x="4836374" y="3254767"/>
              <a:ext cx="259231" cy="5273864"/>
            </a:xfrm>
            <a:prstGeom prst="rightBrace">
              <a:avLst>
                <a:gd name="adj1" fmla="val 37162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02047" y="2046432"/>
              <a:ext cx="1590299" cy="644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Calibri" panose="020F0502020204030204" pitchFamily="34" charset="0"/>
                </a:rPr>
                <a:t>Right-Shift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Calibri" panose="020F0502020204030204" pitchFamily="34" charset="0"/>
                </a:rPr>
                <a:t>Serial Input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144082" y="2046432"/>
              <a:ext cx="1590299" cy="644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Calibri" panose="020F0502020204030204" pitchFamily="34" charset="0"/>
                </a:rPr>
                <a:t>Left-Shift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Calibri" panose="020F0502020204030204" pitchFamily="34" charset="0"/>
                </a:rPr>
                <a:t>Serial Input</a:t>
              </a:r>
            </a:p>
          </p:txBody>
        </p:sp>
        <p:cxnSp>
          <p:nvCxnSpPr>
            <p:cNvPr id="1028" name="Straight Connector 1027"/>
            <p:cNvCxnSpPr/>
            <p:nvPr/>
          </p:nvCxnSpPr>
          <p:spPr>
            <a:xfrm flipH="1">
              <a:off x="1899829" y="2919441"/>
              <a:ext cx="94794" cy="10631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1496579" y="2852930"/>
                  <a:ext cx="230429" cy="230428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6579" y="2852930"/>
                  <a:ext cx="230429" cy="230428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24324" b="-1842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TextBox 133"/>
            <p:cNvSpPr txBox="1"/>
            <p:nvPr/>
          </p:nvSpPr>
          <p:spPr>
            <a:xfrm>
              <a:off x="1842221" y="3005330"/>
              <a:ext cx="230429" cy="23042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030" name="TextBox 1029"/>
          <p:cNvSpPr txBox="1"/>
          <p:nvPr/>
        </p:nvSpPr>
        <p:spPr>
          <a:xfrm>
            <a:off x="8073915" y="2968144"/>
            <a:ext cx="1545252" cy="29645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90000" tIns="0" rIns="90000" bIns="0" rtlCol="0" anchor="ctr" anchorCtr="0"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 = 0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</a:t>
            </a:r>
          </a:p>
          <a:p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No change</a:t>
            </a:r>
          </a:p>
          <a:p>
            <a:pPr>
              <a:spcBef>
                <a:spcPts val="1000"/>
              </a:spcBef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 = 1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</a:t>
            </a:r>
          </a:p>
          <a:p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Shift Right</a:t>
            </a:r>
          </a:p>
          <a:p>
            <a:pPr>
              <a:spcBef>
                <a:spcPts val="1000"/>
              </a:spcBef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 = 2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</a:t>
            </a:r>
          </a:p>
          <a:p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Shift Left</a:t>
            </a:r>
          </a:p>
          <a:p>
            <a:pPr>
              <a:spcBef>
                <a:spcPts val="1000"/>
              </a:spcBef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 = 3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</a:t>
            </a:r>
          </a:p>
          <a:p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Parallel Load</a:t>
            </a:r>
          </a:p>
        </p:txBody>
      </p:sp>
    </p:spTree>
    <p:extLst>
      <p:ext uri="{BB962C8B-B14F-4D97-AF65-F5344CB8AC3E}">
        <p14:creationId xmlns:p14="http://schemas.microsoft.com/office/powerpoint/2010/main" val="737871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47" y="951899"/>
            <a:ext cx="9332334" cy="5587879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/>
              <a:t>Sequential circuit that goes through a specific sequence of states</a:t>
            </a:r>
          </a:p>
          <a:p>
            <a:pPr>
              <a:spcBef>
                <a:spcPts val="1500"/>
              </a:spcBef>
            </a:pPr>
            <a:r>
              <a:rPr lang="en-US" dirty="0"/>
              <a:t>Output of the counter is the </a:t>
            </a:r>
            <a:r>
              <a:rPr lang="en-US" b="1" dirty="0">
                <a:solidFill>
                  <a:srgbClr val="FF0000"/>
                </a:solidFill>
              </a:rPr>
              <a:t>count value</a:t>
            </a:r>
          </a:p>
          <a:p>
            <a:pPr>
              <a:spcBef>
                <a:spcPts val="1500"/>
              </a:spcBef>
            </a:pPr>
            <a:r>
              <a:rPr lang="en-US" dirty="0"/>
              <a:t>Modulo-</a:t>
            </a:r>
            <a:r>
              <a:rPr lang="en-US" i="1" dirty="0"/>
              <a:t>N</a:t>
            </a:r>
            <a:r>
              <a:rPr lang="en-US" dirty="0"/>
              <a:t> counter: goes through 0, 1, 2, …, (</a:t>
            </a:r>
            <a:r>
              <a:rPr lang="en-US" i="1" dirty="0"/>
              <a:t>N</a:t>
            </a:r>
            <a:r>
              <a:rPr lang="en-US" dirty="0"/>
              <a:t> – 1)</a:t>
            </a:r>
          </a:p>
          <a:p>
            <a:pPr>
              <a:spcBef>
                <a:spcPts val="1500"/>
              </a:spcBef>
            </a:pPr>
            <a:r>
              <a:rPr lang="en-US" dirty="0"/>
              <a:t>Modulo-8 binary counter: goes through 0, 1, 2, …, 7</a:t>
            </a:r>
          </a:p>
          <a:p>
            <a:pPr>
              <a:spcBef>
                <a:spcPts val="1500"/>
              </a:spcBef>
            </a:pPr>
            <a:r>
              <a:rPr lang="en-US" dirty="0"/>
              <a:t>Modulo-10 (BCD) counter: goes through 0, 1, 2, …, 9</a:t>
            </a:r>
          </a:p>
          <a:p>
            <a:pPr>
              <a:spcBef>
                <a:spcPts val="1500"/>
              </a:spcBef>
            </a:pPr>
            <a:r>
              <a:rPr lang="en-US" dirty="0"/>
              <a:t>Counting can be up or down</a:t>
            </a:r>
          </a:p>
          <a:p>
            <a:pPr>
              <a:spcBef>
                <a:spcPts val="1500"/>
              </a:spcBef>
            </a:pPr>
            <a:r>
              <a:rPr lang="en-US" dirty="0"/>
              <a:t>Some Applications: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Timers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Event Counting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Frequency Division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07358" y="4667550"/>
            <a:ext cx="3858467" cy="1440175"/>
            <a:chOff x="6623604" y="4293105"/>
            <a:chExt cx="3858467" cy="1440175"/>
          </a:xfrm>
        </p:grpSpPr>
        <p:sp>
          <p:nvSpPr>
            <p:cNvPr id="5" name="TextBox 4"/>
            <p:cNvSpPr txBox="1"/>
            <p:nvPr/>
          </p:nvSpPr>
          <p:spPr>
            <a:xfrm>
              <a:off x="7718137" y="4293105"/>
              <a:ext cx="1382568" cy="1440175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/>
                <a:t>Counter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9100705" y="5041996"/>
              <a:ext cx="57607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 rot="5400000">
              <a:off x="7718137" y="4609944"/>
              <a:ext cx="172821" cy="17282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9283989" y="4954086"/>
              <a:ext cx="98512" cy="18722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191056" y="4666051"/>
              <a:ext cx="284378" cy="28803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691885" y="4897978"/>
                  <a:ext cx="790186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𝐶𝑜𝑢𝑛𝑡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1885" y="4897978"/>
                  <a:ext cx="790186" cy="28803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692" r="-769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623604" y="4552337"/>
                  <a:ext cx="576069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𝑐𝑙𝑜𝑐𝑘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3604" y="4552337"/>
                  <a:ext cx="576069" cy="28803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957" r="-18085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>
              <a:off x="7257280" y="4702438"/>
              <a:ext cx="46085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623604" y="5301228"/>
                  <a:ext cx="576068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𝑟𝑒𝑠𝑒𝑡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3604" y="5301228"/>
                  <a:ext cx="576068" cy="2880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830" r="-18085" b="-851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>
              <a:off x="7257279" y="5451329"/>
              <a:ext cx="46085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559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Counters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39" y="894292"/>
            <a:ext cx="9274727" cy="5587879"/>
          </a:xfrm>
        </p:spPr>
        <p:txBody>
          <a:bodyPr/>
          <a:lstStyle/>
          <a:p>
            <a:pPr marL="0" indent="0">
              <a:spcBef>
                <a:spcPts val="1500"/>
              </a:spcBef>
              <a:buNone/>
            </a:pPr>
            <a:r>
              <a:rPr lang="en-US" dirty="0"/>
              <a:t>Two Basic Approaches:</a:t>
            </a:r>
          </a:p>
          <a:p>
            <a:pPr marL="357188" indent="-357188">
              <a:spcBef>
                <a:spcPts val="1500"/>
              </a:spcBef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Ripple Counters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The system clock is connected to the clock input of the first flip-flop (LSB)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Each flip-flop output connects to the clock input of the next flip-flop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Advantage: simple circuit and low power consumption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Disadvantage: The counter is not truly synchronous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No common clock to all flip-flops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Ripple propagation delay as the clock signal propagates to the MSB</a:t>
            </a:r>
          </a:p>
          <a:p>
            <a:pPr marL="357188" indent="-357188">
              <a:spcBef>
                <a:spcPts val="1500"/>
              </a:spcBef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Synchronous Counters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The system clock is connected to the clock input of ALL flip-flops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Combinational logic is used to implement the desired state sequence</a:t>
            </a:r>
          </a:p>
        </p:txBody>
      </p:sp>
    </p:spTree>
    <p:extLst>
      <p:ext uri="{BB962C8B-B14F-4D97-AF65-F5344CB8AC3E}">
        <p14:creationId xmlns:p14="http://schemas.microsoft.com/office/powerpoint/2010/main" val="4000159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Ripple Counter</a:t>
            </a:r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6393175" y="945138"/>
            <a:ext cx="3283599" cy="5559888"/>
            <a:chOff x="6623603" y="945138"/>
            <a:chExt cx="3283599" cy="5559888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8955091" y="1341995"/>
              <a:ext cx="5488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8955091" y="2795323"/>
              <a:ext cx="5488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8955091" y="4248651"/>
              <a:ext cx="5488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8955091" y="5701979"/>
              <a:ext cx="5488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 flipV="1">
              <a:off x="7923338" y="4577267"/>
              <a:ext cx="151076" cy="732280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 flipV="1">
              <a:off x="7923338" y="3125063"/>
              <a:ext cx="151076" cy="732280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 flipV="1">
              <a:off x="7923338" y="1672859"/>
              <a:ext cx="151076" cy="732280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5400000" flipH="1">
              <a:off x="5714547" y="3956866"/>
              <a:ext cx="4374092" cy="345642"/>
            </a:xfrm>
            <a:custGeom>
              <a:avLst/>
              <a:gdLst>
                <a:gd name="connsiteX0" fmla="*/ 6473952 w 6473952"/>
                <a:gd name="connsiteY0" fmla="*/ 0 h 408432"/>
                <a:gd name="connsiteX1" fmla="*/ 6473952 w 6473952"/>
                <a:gd name="connsiteY1" fmla="*/ 408432 h 408432"/>
                <a:gd name="connsiteX2" fmla="*/ 0 w 6473952"/>
                <a:gd name="connsiteY2" fmla="*/ 408432 h 40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952" h="408432">
                  <a:moveTo>
                    <a:pt x="6473952" y="0"/>
                  </a:moveTo>
                  <a:lnTo>
                    <a:pt x="6473952" y="408432"/>
                  </a:lnTo>
                  <a:lnTo>
                    <a:pt x="0" y="408432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623603" y="5859249"/>
                  <a:ext cx="70097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𝐶𝑙𝑜𝑐𝑘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3603" y="5859249"/>
                  <a:ext cx="700977" cy="34564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3478" r="-11304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729963" y="6159384"/>
                  <a:ext cx="598766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𝑅𝑒𝑠𝑒𝑡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963" y="6159384"/>
                  <a:ext cx="598766" cy="34564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3469" r="-12245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/>
            <p:cNvGrpSpPr/>
            <p:nvPr/>
          </p:nvGrpSpPr>
          <p:grpSpPr>
            <a:xfrm>
              <a:off x="7923338" y="5309547"/>
              <a:ext cx="1983864" cy="1172624"/>
              <a:chOff x="6821424" y="4395216"/>
              <a:chExt cx="1983864" cy="1172624"/>
            </a:xfrm>
          </p:grpSpPr>
          <p:sp>
            <p:nvSpPr>
              <p:cNvPr id="81" name="Freeform 80"/>
              <p:cNvSpPr/>
              <p:nvPr/>
            </p:nvSpPr>
            <p:spPr>
              <a:xfrm>
                <a:off x="6821424" y="4395216"/>
                <a:ext cx="1286256" cy="999744"/>
              </a:xfrm>
              <a:custGeom>
                <a:avLst/>
                <a:gdLst>
                  <a:gd name="connsiteX0" fmla="*/ 1030224 w 1286256"/>
                  <a:gd name="connsiteY0" fmla="*/ 999744 h 999744"/>
                  <a:gd name="connsiteX1" fmla="*/ 1286256 w 1286256"/>
                  <a:gd name="connsiteY1" fmla="*/ 999744 h 999744"/>
                  <a:gd name="connsiteX2" fmla="*/ 1286256 w 1286256"/>
                  <a:gd name="connsiteY2" fmla="*/ 0 h 999744"/>
                  <a:gd name="connsiteX3" fmla="*/ 0 w 1286256"/>
                  <a:gd name="connsiteY3" fmla="*/ 0 h 999744"/>
                  <a:gd name="connsiteX4" fmla="*/ 0 w 1286256"/>
                  <a:gd name="connsiteY4" fmla="*/ 347472 h 999744"/>
                  <a:gd name="connsiteX5" fmla="*/ 152400 w 1286256"/>
                  <a:gd name="connsiteY5" fmla="*/ 347472 h 99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6256" h="999744">
                    <a:moveTo>
                      <a:pt x="1030224" y="999744"/>
                    </a:moveTo>
                    <a:lnTo>
                      <a:pt x="1286256" y="999744"/>
                    </a:lnTo>
                    <a:lnTo>
                      <a:pt x="1286256" y="0"/>
                    </a:lnTo>
                    <a:lnTo>
                      <a:pt x="0" y="0"/>
                    </a:lnTo>
                    <a:lnTo>
                      <a:pt x="0" y="347472"/>
                    </a:lnTo>
                    <a:lnTo>
                      <a:pt x="152400" y="347472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972500" y="4562860"/>
                <a:ext cx="880677" cy="100498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077078" y="4581140"/>
                    <a:ext cx="195706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7078" y="4581140"/>
                    <a:ext cx="195706" cy="34564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84375" r="-34375" b="-12281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7052894" y="5214817"/>
                    <a:ext cx="146779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2894" y="5214817"/>
                    <a:ext cx="146779" cy="28803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91667" r="-41667" b="-1458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7545315" y="4562860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15" y="4562860"/>
                    <a:ext cx="288035" cy="34564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48936" r="-6383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7545315" y="5175369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15" y="5175369"/>
                    <a:ext cx="288035" cy="34564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48936" r="-6383" b="-19298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9" name="Isosceles Triangle 78"/>
              <p:cNvSpPr/>
              <p:nvPr/>
            </p:nvSpPr>
            <p:spPr>
              <a:xfrm rot="5400000">
                <a:off x="6950482" y="5064015"/>
                <a:ext cx="151485" cy="10744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853177" y="53387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8517253" y="4566847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7253" y="4566847"/>
                    <a:ext cx="288035" cy="34564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48936" r="-6383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/>
            <p:cNvGrpSpPr/>
            <p:nvPr/>
          </p:nvGrpSpPr>
          <p:grpSpPr>
            <a:xfrm>
              <a:off x="7923338" y="3854744"/>
              <a:ext cx="1983864" cy="1172624"/>
              <a:chOff x="6821424" y="4395216"/>
              <a:chExt cx="1983864" cy="1172624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6821424" y="4395216"/>
                <a:ext cx="1286256" cy="999744"/>
              </a:xfrm>
              <a:custGeom>
                <a:avLst/>
                <a:gdLst>
                  <a:gd name="connsiteX0" fmla="*/ 1030224 w 1286256"/>
                  <a:gd name="connsiteY0" fmla="*/ 999744 h 999744"/>
                  <a:gd name="connsiteX1" fmla="*/ 1286256 w 1286256"/>
                  <a:gd name="connsiteY1" fmla="*/ 999744 h 999744"/>
                  <a:gd name="connsiteX2" fmla="*/ 1286256 w 1286256"/>
                  <a:gd name="connsiteY2" fmla="*/ 0 h 999744"/>
                  <a:gd name="connsiteX3" fmla="*/ 0 w 1286256"/>
                  <a:gd name="connsiteY3" fmla="*/ 0 h 999744"/>
                  <a:gd name="connsiteX4" fmla="*/ 0 w 1286256"/>
                  <a:gd name="connsiteY4" fmla="*/ 347472 h 999744"/>
                  <a:gd name="connsiteX5" fmla="*/ 152400 w 1286256"/>
                  <a:gd name="connsiteY5" fmla="*/ 347472 h 99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6256" h="999744">
                    <a:moveTo>
                      <a:pt x="1030224" y="999744"/>
                    </a:moveTo>
                    <a:lnTo>
                      <a:pt x="1286256" y="999744"/>
                    </a:lnTo>
                    <a:lnTo>
                      <a:pt x="1286256" y="0"/>
                    </a:lnTo>
                    <a:lnTo>
                      <a:pt x="0" y="0"/>
                    </a:lnTo>
                    <a:lnTo>
                      <a:pt x="0" y="347472"/>
                    </a:lnTo>
                    <a:lnTo>
                      <a:pt x="152400" y="347472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972500" y="4562860"/>
                <a:ext cx="880677" cy="100498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7077078" y="4581140"/>
                    <a:ext cx="195706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7078" y="4581140"/>
                    <a:ext cx="195706" cy="34564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84375" r="-31250" b="-1052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7052894" y="5214817"/>
                    <a:ext cx="146779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2894" y="5214817"/>
                    <a:ext cx="146779" cy="28803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7545315" y="4562860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15" y="4562860"/>
                    <a:ext cx="288035" cy="34564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46809" r="-6383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7545315" y="5175369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15" y="5175369"/>
                    <a:ext cx="288035" cy="34564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46809" r="-6383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0" name="Isosceles Triangle 89"/>
              <p:cNvSpPr/>
              <p:nvPr/>
            </p:nvSpPr>
            <p:spPr>
              <a:xfrm rot="5400000">
                <a:off x="6950482" y="5064015"/>
                <a:ext cx="151485" cy="10744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7853177" y="53387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8517253" y="4566847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7253" y="4566847"/>
                    <a:ext cx="288035" cy="34564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46809" r="-6383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/>
            <p:cNvGrpSpPr/>
            <p:nvPr/>
          </p:nvGrpSpPr>
          <p:grpSpPr>
            <a:xfrm>
              <a:off x="7923338" y="2399941"/>
              <a:ext cx="1983864" cy="1172624"/>
              <a:chOff x="6821424" y="4395216"/>
              <a:chExt cx="1983864" cy="1172624"/>
            </a:xfrm>
          </p:grpSpPr>
          <p:sp>
            <p:nvSpPr>
              <p:cNvPr id="93" name="Freeform 92"/>
              <p:cNvSpPr/>
              <p:nvPr/>
            </p:nvSpPr>
            <p:spPr>
              <a:xfrm>
                <a:off x="6821424" y="4395216"/>
                <a:ext cx="1286256" cy="999744"/>
              </a:xfrm>
              <a:custGeom>
                <a:avLst/>
                <a:gdLst>
                  <a:gd name="connsiteX0" fmla="*/ 1030224 w 1286256"/>
                  <a:gd name="connsiteY0" fmla="*/ 999744 h 999744"/>
                  <a:gd name="connsiteX1" fmla="*/ 1286256 w 1286256"/>
                  <a:gd name="connsiteY1" fmla="*/ 999744 h 999744"/>
                  <a:gd name="connsiteX2" fmla="*/ 1286256 w 1286256"/>
                  <a:gd name="connsiteY2" fmla="*/ 0 h 999744"/>
                  <a:gd name="connsiteX3" fmla="*/ 0 w 1286256"/>
                  <a:gd name="connsiteY3" fmla="*/ 0 h 999744"/>
                  <a:gd name="connsiteX4" fmla="*/ 0 w 1286256"/>
                  <a:gd name="connsiteY4" fmla="*/ 347472 h 999744"/>
                  <a:gd name="connsiteX5" fmla="*/ 152400 w 1286256"/>
                  <a:gd name="connsiteY5" fmla="*/ 347472 h 99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6256" h="999744">
                    <a:moveTo>
                      <a:pt x="1030224" y="999744"/>
                    </a:moveTo>
                    <a:lnTo>
                      <a:pt x="1286256" y="999744"/>
                    </a:lnTo>
                    <a:lnTo>
                      <a:pt x="1286256" y="0"/>
                    </a:lnTo>
                    <a:lnTo>
                      <a:pt x="0" y="0"/>
                    </a:lnTo>
                    <a:lnTo>
                      <a:pt x="0" y="347472"/>
                    </a:lnTo>
                    <a:lnTo>
                      <a:pt x="152400" y="347472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972500" y="4562860"/>
                <a:ext cx="880677" cy="100498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7077078" y="4581140"/>
                    <a:ext cx="195706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7078" y="4581140"/>
                    <a:ext cx="195706" cy="34564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84375" r="-34375" b="-12281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7052894" y="5214817"/>
                    <a:ext cx="146779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6" name="TextBox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2894" y="5214817"/>
                    <a:ext cx="146779" cy="28803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7545315" y="4562860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15" y="4562860"/>
                    <a:ext cx="288035" cy="34564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48936" r="-6383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7545315" y="5175369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15" y="5175369"/>
                    <a:ext cx="288035" cy="345642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48936" r="-6383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9" name="Isosceles Triangle 98"/>
              <p:cNvSpPr/>
              <p:nvPr/>
            </p:nvSpPr>
            <p:spPr>
              <a:xfrm rot="5400000">
                <a:off x="6950482" y="5064015"/>
                <a:ext cx="151485" cy="10744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853177" y="53387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8517253" y="4566847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7253" y="4566847"/>
                    <a:ext cx="288035" cy="345642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l="-48936" r="-6383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Group 100"/>
            <p:cNvGrpSpPr/>
            <p:nvPr/>
          </p:nvGrpSpPr>
          <p:grpSpPr>
            <a:xfrm>
              <a:off x="7923338" y="945138"/>
              <a:ext cx="1983864" cy="1172624"/>
              <a:chOff x="6821424" y="4395216"/>
              <a:chExt cx="1983864" cy="1172624"/>
            </a:xfrm>
          </p:grpSpPr>
          <p:sp>
            <p:nvSpPr>
              <p:cNvPr id="102" name="Freeform 101"/>
              <p:cNvSpPr/>
              <p:nvPr/>
            </p:nvSpPr>
            <p:spPr>
              <a:xfrm>
                <a:off x="6821424" y="4395216"/>
                <a:ext cx="1286256" cy="999744"/>
              </a:xfrm>
              <a:custGeom>
                <a:avLst/>
                <a:gdLst>
                  <a:gd name="connsiteX0" fmla="*/ 1030224 w 1286256"/>
                  <a:gd name="connsiteY0" fmla="*/ 999744 h 999744"/>
                  <a:gd name="connsiteX1" fmla="*/ 1286256 w 1286256"/>
                  <a:gd name="connsiteY1" fmla="*/ 999744 h 999744"/>
                  <a:gd name="connsiteX2" fmla="*/ 1286256 w 1286256"/>
                  <a:gd name="connsiteY2" fmla="*/ 0 h 999744"/>
                  <a:gd name="connsiteX3" fmla="*/ 0 w 1286256"/>
                  <a:gd name="connsiteY3" fmla="*/ 0 h 999744"/>
                  <a:gd name="connsiteX4" fmla="*/ 0 w 1286256"/>
                  <a:gd name="connsiteY4" fmla="*/ 347472 h 999744"/>
                  <a:gd name="connsiteX5" fmla="*/ 152400 w 1286256"/>
                  <a:gd name="connsiteY5" fmla="*/ 347472 h 99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6256" h="999744">
                    <a:moveTo>
                      <a:pt x="1030224" y="999744"/>
                    </a:moveTo>
                    <a:lnTo>
                      <a:pt x="1286256" y="999744"/>
                    </a:lnTo>
                    <a:lnTo>
                      <a:pt x="1286256" y="0"/>
                    </a:lnTo>
                    <a:lnTo>
                      <a:pt x="0" y="0"/>
                    </a:lnTo>
                    <a:lnTo>
                      <a:pt x="0" y="347472"/>
                    </a:lnTo>
                    <a:lnTo>
                      <a:pt x="152400" y="347472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972500" y="4562860"/>
                <a:ext cx="880677" cy="100498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7077078" y="4581140"/>
                    <a:ext cx="195706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7078" y="4581140"/>
                    <a:ext cx="195706" cy="345642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 l="-84375" r="-34375" b="-12500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7052894" y="5214817"/>
                    <a:ext cx="146779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2894" y="5214817"/>
                    <a:ext cx="146779" cy="288035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 l="-91667" r="-41667" b="-1458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7545315" y="4562860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15" y="4562860"/>
                    <a:ext cx="288035" cy="345642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 l="-48936" r="-6383" b="-2142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7545315" y="5175369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7" name="TextBox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15" y="5175369"/>
                    <a:ext cx="288035" cy="345642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 l="-48936" r="-6383" b="-19298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8" name="Isosceles Triangle 107"/>
              <p:cNvSpPr/>
              <p:nvPr/>
            </p:nvSpPr>
            <p:spPr>
              <a:xfrm rot="5400000">
                <a:off x="6950482" y="5064015"/>
                <a:ext cx="151485" cy="10744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7853177" y="53387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8517253" y="4566847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9" name="TextBox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7253" y="4566847"/>
                    <a:ext cx="288035" cy="345642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 l="-48936" r="-6383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4" name="Straight Connector 113"/>
            <p:cNvCxnSpPr/>
            <p:nvPr/>
          </p:nvCxnSpPr>
          <p:spPr>
            <a:xfrm>
              <a:off x="7383130" y="6032070"/>
              <a:ext cx="6912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383130" y="6316732"/>
              <a:ext cx="6912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7728772" y="4854488"/>
              <a:ext cx="34564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7739478" y="3399685"/>
              <a:ext cx="34564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Content Placeholder 2"/>
          <p:cNvSpPr>
            <a:spLocks noGrp="1"/>
          </p:cNvSpPr>
          <p:nvPr>
            <p:ph idx="1"/>
          </p:nvPr>
        </p:nvSpPr>
        <p:spPr>
          <a:xfrm>
            <a:off x="286832" y="894292"/>
            <a:ext cx="6740019" cy="2256685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/>
              <a:t>Q</a:t>
            </a:r>
            <a:r>
              <a:rPr lang="en-US" baseline="-25000" dirty="0"/>
              <a:t>0</a:t>
            </a:r>
            <a:r>
              <a:rPr lang="en-US" dirty="0"/>
              <a:t> toggles at the positive edge of every cycle</a:t>
            </a:r>
          </a:p>
          <a:p>
            <a:pPr>
              <a:spcBef>
                <a:spcPts val="1500"/>
              </a:spcBef>
            </a:pP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 toggles when Q</a:t>
            </a:r>
            <a:r>
              <a:rPr lang="en-US" baseline="-25000" dirty="0"/>
              <a:t>0</a:t>
            </a:r>
            <a:r>
              <a:rPr lang="en-US" dirty="0"/>
              <a:t> goes from 1 down to 0</a:t>
            </a:r>
          </a:p>
          <a:p>
            <a:pPr>
              <a:spcBef>
                <a:spcPts val="1500"/>
              </a:spcBef>
            </a:pP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en-US" dirty="0"/>
              <a:t> toggles when Q</a:t>
            </a:r>
            <a:r>
              <a:rPr lang="en-US" baseline="-25000" dirty="0"/>
              <a:t>1</a:t>
            </a:r>
            <a:r>
              <a:rPr lang="en-US" dirty="0"/>
              <a:t> goes from 1 down to 0</a:t>
            </a:r>
          </a:p>
          <a:p>
            <a:pPr>
              <a:spcBef>
                <a:spcPts val="1500"/>
              </a:spcBef>
            </a:pPr>
            <a:r>
              <a:rPr lang="en-US" dirty="0"/>
              <a:t>Q</a:t>
            </a:r>
            <a:r>
              <a:rPr lang="en-US" baseline="-25000" dirty="0"/>
              <a:t>3</a:t>
            </a:r>
            <a:r>
              <a:rPr lang="en-US" dirty="0"/>
              <a:t> toggles when Q</a:t>
            </a:r>
            <a:r>
              <a:rPr lang="en-US" baseline="-25000" dirty="0"/>
              <a:t>2</a:t>
            </a:r>
            <a:r>
              <a:rPr lang="en-US" dirty="0"/>
              <a:t> goes from 1 down to 0</a:t>
            </a:r>
          </a:p>
        </p:txBody>
      </p:sp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712586"/>
              </p:ext>
            </p:extLst>
          </p:nvPr>
        </p:nvGraphicFramePr>
        <p:xfrm>
          <a:off x="805295" y="3297106"/>
          <a:ext cx="2592316" cy="318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79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Q0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3973681" y="3777497"/>
            <a:ext cx="2246673" cy="16677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72000" tIns="0" rIns="7200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2400" dirty="0"/>
              <a:t>Counts Up from 0 to 15 then back to 0</a:t>
            </a:r>
          </a:p>
        </p:txBody>
      </p:sp>
    </p:spTree>
    <p:extLst>
      <p:ext uri="{BB962C8B-B14F-4D97-AF65-F5344CB8AC3E}">
        <p14:creationId xmlns:p14="http://schemas.microsoft.com/office/powerpoint/2010/main" val="4229222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Ripple Counter (cont'd)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0" name="Table 10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518065"/>
                  </p:ext>
                </p:extLst>
              </p:nvPr>
            </p:nvGraphicFramePr>
            <p:xfrm>
              <a:off x="402047" y="945132"/>
              <a:ext cx="4838992" cy="55598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8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73602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Up Count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Down Count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33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0" name="Table 10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518065"/>
                  </p:ext>
                </p:extLst>
              </p:nvPr>
            </p:nvGraphicFramePr>
            <p:xfrm>
              <a:off x="402047" y="945132"/>
              <a:ext cx="4838992" cy="55598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8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73602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Up Count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Down Count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3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0" t="-100000" r="-705051" b="-9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000" t="-100000" r="-598000" b="-9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2020" t="-100000" r="-504040" b="-9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99000" t="-100000" r="-399000" b="-9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030" t="-100000" r="-303030" b="-9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3030" t="-100000" r="-203030" b="-9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97000" t="-100000" r="-101000" b="-9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704040" t="-100000" r="-2020" b="-9835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4" name="Group 123"/>
          <p:cNvGrpSpPr/>
          <p:nvPr/>
        </p:nvGrpSpPr>
        <p:grpSpPr>
          <a:xfrm>
            <a:off x="6508389" y="945138"/>
            <a:ext cx="3283599" cy="5559888"/>
            <a:chOff x="6623603" y="945138"/>
            <a:chExt cx="3283599" cy="5559888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8955091" y="1341995"/>
              <a:ext cx="5488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8955091" y="2795323"/>
              <a:ext cx="5488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8955091" y="4248651"/>
              <a:ext cx="5488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8955091" y="5701979"/>
              <a:ext cx="5488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 flipV="1">
              <a:off x="7923338" y="4577267"/>
              <a:ext cx="151076" cy="732280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 flipV="1">
              <a:off x="7923338" y="3125063"/>
              <a:ext cx="151076" cy="732280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 flipV="1">
              <a:off x="7923338" y="1672859"/>
              <a:ext cx="151076" cy="732280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5400000" flipH="1">
              <a:off x="5714547" y="3956866"/>
              <a:ext cx="4374092" cy="345642"/>
            </a:xfrm>
            <a:custGeom>
              <a:avLst/>
              <a:gdLst>
                <a:gd name="connsiteX0" fmla="*/ 6473952 w 6473952"/>
                <a:gd name="connsiteY0" fmla="*/ 0 h 408432"/>
                <a:gd name="connsiteX1" fmla="*/ 6473952 w 6473952"/>
                <a:gd name="connsiteY1" fmla="*/ 408432 h 408432"/>
                <a:gd name="connsiteX2" fmla="*/ 0 w 6473952"/>
                <a:gd name="connsiteY2" fmla="*/ 408432 h 40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952" h="408432">
                  <a:moveTo>
                    <a:pt x="6473952" y="0"/>
                  </a:moveTo>
                  <a:lnTo>
                    <a:pt x="6473952" y="408432"/>
                  </a:lnTo>
                  <a:lnTo>
                    <a:pt x="0" y="408432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623603" y="5859249"/>
                  <a:ext cx="70097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𝐶𝑙𝑜𝑐𝑘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3603" y="5859249"/>
                  <a:ext cx="700977" cy="34564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478" r="-11304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729963" y="6159384"/>
                  <a:ext cx="598766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𝑅𝑒𝑠𝑒𝑡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963" y="6159384"/>
                  <a:ext cx="598766" cy="34564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3469" r="-12245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/>
            <p:cNvGrpSpPr/>
            <p:nvPr/>
          </p:nvGrpSpPr>
          <p:grpSpPr>
            <a:xfrm>
              <a:off x="7923338" y="5309547"/>
              <a:ext cx="1983864" cy="1172624"/>
              <a:chOff x="6821424" y="4395216"/>
              <a:chExt cx="1983864" cy="1172624"/>
            </a:xfrm>
          </p:grpSpPr>
          <p:sp>
            <p:nvSpPr>
              <p:cNvPr id="81" name="Freeform 80"/>
              <p:cNvSpPr/>
              <p:nvPr/>
            </p:nvSpPr>
            <p:spPr>
              <a:xfrm>
                <a:off x="6821424" y="4395216"/>
                <a:ext cx="1286256" cy="999744"/>
              </a:xfrm>
              <a:custGeom>
                <a:avLst/>
                <a:gdLst>
                  <a:gd name="connsiteX0" fmla="*/ 1030224 w 1286256"/>
                  <a:gd name="connsiteY0" fmla="*/ 999744 h 999744"/>
                  <a:gd name="connsiteX1" fmla="*/ 1286256 w 1286256"/>
                  <a:gd name="connsiteY1" fmla="*/ 999744 h 999744"/>
                  <a:gd name="connsiteX2" fmla="*/ 1286256 w 1286256"/>
                  <a:gd name="connsiteY2" fmla="*/ 0 h 999744"/>
                  <a:gd name="connsiteX3" fmla="*/ 0 w 1286256"/>
                  <a:gd name="connsiteY3" fmla="*/ 0 h 999744"/>
                  <a:gd name="connsiteX4" fmla="*/ 0 w 1286256"/>
                  <a:gd name="connsiteY4" fmla="*/ 347472 h 999744"/>
                  <a:gd name="connsiteX5" fmla="*/ 152400 w 1286256"/>
                  <a:gd name="connsiteY5" fmla="*/ 347472 h 99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6256" h="999744">
                    <a:moveTo>
                      <a:pt x="1030224" y="999744"/>
                    </a:moveTo>
                    <a:lnTo>
                      <a:pt x="1286256" y="999744"/>
                    </a:lnTo>
                    <a:lnTo>
                      <a:pt x="1286256" y="0"/>
                    </a:lnTo>
                    <a:lnTo>
                      <a:pt x="0" y="0"/>
                    </a:lnTo>
                    <a:lnTo>
                      <a:pt x="0" y="347472"/>
                    </a:lnTo>
                    <a:lnTo>
                      <a:pt x="152400" y="347472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972500" y="4562860"/>
                <a:ext cx="880677" cy="100498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077078" y="4581140"/>
                    <a:ext cx="195706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7078" y="4581140"/>
                    <a:ext cx="195706" cy="34564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84375" r="-34375" b="-12281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7052894" y="5214817"/>
                    <a:ext cx="146779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2894" y="5214817"/>
                    <a:ext cx="146779" cy="28803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91667" r="-41667" b="-1458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7545315" y="4562860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15" y="4562860"/>
                    <a:ext cx="288035" cy="34564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51064" r="-4255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7545315" y="5175369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15" y="5175369"/>
                    <a:ext cx="288035" cy="34564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1064" r="-4255" b="-19298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9" name="Isosceles Triangle 78"/>
              <p:cNvSpPr/>
              <p:nvPr/>
            </p:nvSpPr>
            <p:spPr>
              <a:xfrm rot="5400000">
                <a:off x="6950482" y="5064015"/>
                <a:ext cx="151485" cy="10744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853177" y="53387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8517253" y="4566847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7253" y="4566847"/>
                    <a:ext cx="288035" cy="34564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48936" r="-6383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/>
            <p:cNvGrpSpPr/>
            <p:nvPr/>
          </p:nvGrpSpPr>
          <p:grpSpPr>
            <a:xfrm>
              <a:off x="7923338" y="3854744"/>
              <a:ext cx="1983864" cy="1172624"/>
              <a:chOff x="6821424" y="4395216"/>
              <a:chExt cx="1983864" cy="1172624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6821424" y="4395216"/>
                <a:ext cx="1286256" cy="999744"/>
              </a:xfrm>
              <a:custGeom>
                <a:avLst/>
                <a:gdLst>
                  <a:gd name="connsiteX0" fmla="*/ 1030224 w 1286256"/>
                  <a:gd name="connsiteY0" fmla="*/ 999744 h 999744"/>
                  <a:gd name="connsiteX1" fmla="*/ 1286256 w 1286256"/>
                  <a:gd name="connsiteY1" fmla="*/ 999744 h 999744"/>
                  <a:gd name="connsiteX2" fmla="*/ 1286256 w 1286256"/>
                  <a:gd name="connsiteY2" fmla="*/ 0 h 999744"/>
                  <a:gd name="connsiteX3" fmla="*/ 0 w 1286256"/>
                  <a:gd name="connsiteY3" fmla="*/ 0 h 999744"/>
                  <a:gd name="connsiteX4" fmla="*/ 0 w 1286256"/>
                  <a:gd name="connsiteY4" fmla="*/ 347472 h 999744"/>
                  <a:gd name="connsiteX5" fmla="*/ 152400 w 1286256"/>
                  <a:gd name="connsiteY5" fmla="*/ 347472 h 99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6256" h="999744">
                    <a:moveTo>
                      <a:pt x="1030224" y="999744"/>
                    </a:moveTo>
                    <a:lnTo>
                      <a:pt x="1286256" y="999744"/>
                    </a:lnTo>
                    <a:lnTo>
                      <a:pt x="1286256" y="0"/>
                    </a:lnTo>
                    <a:lnTo>
                      <a:pt x="0" y="0"/>
                    </a:lnTo>
                    <a:lnTo>
                      <a:pt x="0" y="347472"/>
                    </a:lnTo>
                    <a:lnTo>
                      <a:pt x="152400" y="347472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972500" y="4562860"/>
                <a:ext cx="880677" cy="100498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7077078" y="4581140"/>
                    <a:ext cx="195706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7078" y="4581140"/>
                    <a:ext cx="195706" cy="34564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84375" r="-31250" b="-1052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7052894" y="5214817"/>
                    <a:ext cx="146779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2894" y="5214817"/>
                    <a:ext cx="146779" cy="28803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7545315" y="4562860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15" y="4562860"/>
                    <a:ext cx="288035" cy="34564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48936" r="-4255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7545315" y="5175369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15" y="5175369"/>
                    <a:ext cx="288035" cy="34564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48936" r="-4255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0" name="Isosceles Triangle 89"/>
              <p:cNvSpPr/>
              <p:nvPr/>
            </p:nvSpPr>
            <p:spPr>
              <a:xfrm rot="5400000">
                <a:off x="6950482" y="5064015"/>
                <a:ext cx="151485" cy="10744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7853177" y="53387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8517253" y="4566847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7253" y="4566847"/>
                    <a:ext cx="288035" cy="34564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46809" r="-6383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/>
            <p:cNvGrpSpPr/>
            <p:nvPr/>
          </p:nvGrpSpPr>
          <p:grpSpPr>
            <a:xfrm>
              <a:off x="7923338" y="2399941"/>
              <a:ext cx="1983864" cy="1172624"/>
              <a:chOff x="6821424" y="4395216"/>
              <a:chExt cx="1983864" cy="1172624"/>
            </a:xfrm>
          </p:grpSpPr>
          <p:sp>
            <p:nvSpPr>
              <p:cNvPr id="93" name="Freeform 92"/>
              <p:cNvSpPr/>
              <p:nvPr/>
            </p:nvSpPr>
            <p:spPr>
              <a:xfrm>
                <a:off x="6821424" y="4395216"/>
                <a:ext cx="1286256" cy="999744"/>
              </a:xfrm>
              <a:custGeom>
                <a:avLst/>
                <a:gdLst>
                  <a:gd name="connsiteX0" fmla="*/ 1030224 w 1286256"/>
                  <a:gd name="connsiteY0" fmla="*/ 999744 h 999744"/>
                  <a:gd name="connsiteX1" fmla="*/ 1286256 w 1286256"/>
                  <a:gd name="connsiteY1" fmla="*/ 999744 h 999744"/>
                  <a:gd name="connsiteX2" fmla="*/ 1286256 w 1286256"/>
                  <a:gd name="connsiteY2" fmla="*/ 0 h 999744"/>
                  <a:gd name="connsiteX3" fmla="*/ 0 w 1286256"/>
                  <a:gd name="connsiteY3" fmla="*/ 0 h 999744"/>
                  <a:gd name="connsiteX4" fmla="*/ 0 w 1286256"/>
                  <a:gd name="connsiteY4" fmla="*/ 347472 h 999744"/>
                  <a:gd name="connsiteX5" fmla="*/ 152400 w 1286256"/>
                  <a:gd name="connsiteY5" fmla="*/ 347472 h 99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6256" h="999744">
                    <a:moveTo>
                      <a:pt x="1030224" y="999744"/>
                    </a:moveTo>
                    <a:lnTo>
                      <a:pt x="1286256" y="999744"/>
                    </a:lnTo>
                    <a:lnTo>
                      <a:pt x="1286256" y="0"/>
                    </a:lnTo>
                    <a:lnTo>
                      <a:pt x="0" y="0"/>
                    </a:lnTo>
                    <a:lnTo>
                      <a:pt x="0" y="347472"/>
                    </a:lnTo>
                    <a:lnTo>
                      <a:pt x="152400" y="347472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972500" y="4562860"/>
                <a:ext cx="880677" cy="100498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7077078" y="4581140"/>
                    <a:ext cx="195706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7078" y="4581140"/>
                    <a:ext cx="195706" cy="345642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84375" r="-34375" b="-12281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7052894" y="5214817"/>
                    <a:ext cx="146779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6" name="TextBox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2894" y="5214817"/>
                    <a:ext cx="146779" cy="28803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7545315" y="4562860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15" y="4562860"/>
                    <a:ext cx="288035" cy="345642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51064" r="-4255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7545315" y="5175369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15" y="5175369"/>
                    <a:ext cx="288035" cy="345642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l="-51064" r="-4255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9" name="Isosceles Triangle 98"/>
              <p:cNvSpPr/>
              <p:nvPr/>
            </p:nvSpPr>
            <p:spPr>
              <a:xfrm rot="5400000">
                <a:off x="6950482" y="5064015"/>
                <a:ext cx="151485" cy="10744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853177" y="53387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8517253" y="4566847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7253" y="4566847"/>
                    <a:ext cx="288035" cy="345642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 l="-48936" r="-6383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Group 100"/>
            <p:cNvGrpSpPr/>
            <p:nvPr/>
          </p:nvGrpSpPr>
          <p:grpSpPr>
            <a:xfrm>
              <a:off x="7923338" y="945138"/>
              <a:ext cx="1983864" cy="1172624"/>
              <a:chOff x="6821424" y="4395216"/>
              <a:chExt cx="1983864" cy="1172624"/>
            </a:xfrm>
          </p:grpSpPr>
          <p:sp>
            <p:nvSpPr>
              <p:cNvPr id="102" name="Freeform 101"/>
              <p:cNvSpPr/>
              <p:nvPr/>
            </p:nvSpPr>
            <p:spPr>
              <a:xfrm>
                <a:off x="6821424" y="4395216"/>
                <a:ext cx="1286256" cy="999744"/>
              </a:xfrm>
              <a:custGeom>
                <a:avLst/>
                <a:gdLst>
                  <a:gd name="connsiteX0" fmla="*/ 1030224 w 1286256"/>
                  <a:gd name="connsiteY0" fmla="*/ 999744 h 999744"/>
                  <a:gd name="connsiteX1" fmla="*/ 1286256 w 1286256"/>
                  <a:gd name="connsiteY1" fmla="*/ 999744 h 999744"/>
                  <a:gd name="connsiteX2" fmla="*/ 1286256 w 1286256"/>
                  <a:gd name="connsiteY2" fmla="*/ 0 h 999744"/>
                  <a:gd name="connsiteX3" fmla="*/ 0 w 1286256"/>
                  <a:gd name="connsiteY3" fmla="*/ 0 h 999744"/>
                  <a:gd name="connsiteX4" fmla="*/ 0 w 1286256"/>
                  <a:gd name="connsiteY4" fmla="*/ 347472 h 999744"/>
                  <a:gd name="connsiteX5" fmla="*/ 152400 w 1286256"/>
                  <a:gd name="connsiteY5" fmla="*/ 347472 h 99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6256" h="999744">
                    <a:moveTo>
                      <a:pt x="1030224" y="999744"/>
                    </a:moveTo>
                    <a:lnTo>
                      <a:pt x="1286256" y="999744"/>
                    </a:lnTo>
                    <a:lnTo>
                      <a:pt x="1286256" y="0"/>
                    </a:lnTo>
                    <a:lnTo>
                      <a:pt x="0" y="0"/>
                    </a:lnTo>
                    <a:lnTo>
                      <a:pt x="0" y="347472"/>
                    </a:lnTo>
                    <a:lnTo>
                      <a:pt x="152400" y="347472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972500" y="4562860"/>
                <a:ext cx="880677" cy="100498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7077078" y="4581140"/>
                    <a:ext cx="195706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7078" y="4581140"/>
                    <a:ext cx="195706" cy="345642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 l="-84375" r="-34375" b="-12500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7052894" y="5214817"/>
                    <a:ext cx="146779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2894" y="5214817"/>
                    <a:ext cx="146779" cy="288035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 l="-91667" r="-41667" b="-1458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7545315" y="4562860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15" y="4562860"/>
                    <a:ext cx="288035" cy="345642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 l="-51064" r="-4255" b="-2142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7545315" y="5175369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7" name="TextBox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15" y="5175369"/>
                    <a:ext cx="288035" cy="345642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 l="-51064" r="-4255" b="-19298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8" name="Isosceles Triangle 107"/>
              <p:cNvSpPr/>
              <p:nvPr/>
            </p:nvSpPr>
            <p:spPr>
              <a:xfrm rot="5400000">
                <a:off x="6950482" y="5064015"/>
                <a:ext cx="151485" cy="10744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7853177" y="53387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8517253" y="4566847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9" name="TextBox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7253" y="4566847"/>
                    <a:ext cx="288035" cy="345642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 l="-48936" r="-6383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4" name="Straight Connector 113"/>
            <p:cNvCxnSpPr/>
            <p:nvPr/>
          </p:nvCxnSpPr>
          <p:spPr>
            <a:xfrm>
              <a:off x="7383130" y="6032070"/>
              <a:ext cx="6912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383130" y="6316732"/>
              <a:ext cx="6912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7728772" y="4854488"/>
              <a:ext cx="34564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7739478" y="3399685"/>
              <a:ext cx="34564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29069" y="1009506"/>
                <a:ext cx="1738847" cy="91440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𝑄</m:t>
                    </m:r>
                    <m:r>
                      <a:rPr lang="en-US" sz="2000" i="1" dirty="0" smtClean="0">
                        <a:latin typeface="Cambria Math"/>
                      </a:rPr>
                      <m:t>[3:0]</m:t>
                    </m:r>
                  </m:oMath>
                </a14:m>
                <a:r>
                  <a:rPr lang="en-US" sz="2000" dirty="0"/>
                  <a:t> is the Up Count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069" y="1009506"/>
                <a:ext cx="1738847" cy="914400"/>
              </a:xfrm>
              <a:prstGeom prst="rect">
                <a:avLst/>
              </a:prstGeom>
              <a:blipFill>
                <a:blip r:embed="rId25"/>
                <a:stretch>
                  <a:fillRect r="-3114" b="-3896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29070" y="2053744"/>
                <a:ext cx="1738847" cy="91440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𝑄</m:t>
                    </m:r>
                    <m:r>
                      <a:rPr lang="en-US" sz="2000" b="0" i="1" dirty="0" smtClean="0">
                        <a:latin typeface="Cambria Math"/>
                      </a:rPr>
                      <m:t>′</m:t>
                    </m:r>
                    <m:r>
                      <a:rPr lang="en-US" sz="2000" i="1" dirty="0" smtClean="0">
                        <a:latin typeface="Cambria Math"/>
                      </a:rPr>
                      <m:t>[3:0]</m:t>
                    </m:r>
                  </m:oMath>
                </a14:m>
                <a:r>
                  <a:rPr lang="en-US" sz="2000" dirty="0"/>
                  <a:t> is the Down Count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070" y="2053744"/>
                <a:ext cx="1738847" cy="914400"/>
              </a:xfrm>
              <a:prstGeom prst="rect">
                <a:avLst/>
              </a:prstGeom>
              <a:blipFill>
                <a:blip r:embed="rId26"/>
                <a:stretch>
                  <a:fillRect r="-4844" b="-3896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5529070" y="4133437"/>
            <a:ext cx="1738847" cy="14846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/>
              <a:t>Connect</a:t>
            </a:r>
          </a:p>
          <a:p>
            <a:pPr algn="ctr">
              <a:lnSpc>
                <a:spcPct val="120000"/>
              </a:lnSpc>
            </a:pPr>
            <a:r>
              <a:rPr lang="en-US" sz="2000" dirty="0"/>
              <a:t>Q0 to </a:t>
            </a:r>
            <a:r>
              <a:rPr lang="en-US" sz="2000" dirty="0" err="1"/>
              <a:t>Clk</a:t>
            </a:r>
            <a:r>
              <a:rPr lang="en-US" sz="2000" dirty="0"/>
              <a:t> Q1 Q1 to </a:t>
            </a:r>
            <a:r>
              <a:rPr lang="en-US" sz="2000" dirty="0" err="1"/>
              <a:t>Clk</a:t>
            </a:r>
            <a:r>
              <a:rPr lang="en-US" sz="2000" dirty="0"/>
              <a:t> Q2</a:t>
            </a:r>
          </a:p>
          <a:p>
            <a:pPr algn="ctr">
              <a:lnSpc>
                <a:spcPct val="120000"/>
              </a:lnSpc>
            </a:pPr>
            <a:r>
              <a:rPr lang="en-US" sz="2000" dirty="0"/>
              <a:t>Q2 to </a:t>
            </a:r>
            <a:r>
              <a:rPr lang="en-US" sz="2000" dirty="0" err="1"/>
              <a:t>Clk</a:t>
            </a:r>
            <a:r>
              <a:rPr lang="en-US" sz="2000" dirty="0"/>
              <a:t> Q3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8B0F15-CD43-4364-BAF0-D506862FD3BD}"/>
              </a:ext>
            </a:extLst>
          </p:cNvPr>
          <p:cNvSpPr txBox="1"/>
          <p:nvPr/>
        </p:nvSpPr>
        <p:spPr>
          <a:xfrm>
            <a:off x="5529070" y="3083358"/>
            <a:ext cx="1738847" cy="9142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/>
              <a:t>How to Count</a:t>
            </a:r>
          </a:p>
          <a:p>
            <a:pPr algn="ctr">
              <a:lnSpc>
                <a:spcPct val="120000"/>
              </a:lnSpc>
            </a:pPr>
            <a:r>
              <a:rPr lang="en-US" sz="2000" dirty="0"/>
              <a:t>Down?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FB15FCE-6DD5-4B7E-ADE4-C2A7D07F2994}"/>
              </a:ext>
            </a:extLst>
          </p:cNvPr>
          <p:cNvGrpSpPr/>
          <p:nvPr/>
        </p:nvGrpSpPr>
        <p:grpSpPr>
          <a:xfrm>
            <a:off x="635770" y="2316275"/>
            <a:ext cx="1552090" cy="3803962"/>
            <a:chOff x="866198" y="2265435"/>
            <a:chExt cx="1552090" cy="3803962"/>
          </a:xfrm>
        </p:grpSpPr>
        <p:sp>
          <p:nvSpPr>
            <p:cNvPr id="142" name="Arc 141">
              <a:extLst>
                <a:ext uri="{FF2B5EF4-FFF2-40B4-BE49-F238E27FC236}">
                  <a16:creationId xmlns:a16="http://schemas.microsoft.com/office/drawing/2014/main" id="{56257B40-BF43-49EC-B1BB-BC55086AF910}"/>
                </a:ext>
              </a:extLst>
            </p:cNvPr>
            <p:cNvSpPr/>
            <p:nvPr/>
          </p:nvSpPr>
          <p:spPr>
            <a:xfrm>
              <a:off x="2071732" y="2265435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Arc 142">
              <a:extLst>
                <a:ext uri="{FF2B5EF4-FFF2-40B4-BE49-F238E27FC236}">
                  <a16:creationId xmlns:a16="http://schemas.microsoft.com/office/drawing/2014/main" id="{D9B4F10F-055E-4ACB-B09B-7E19F3983B2A}"/>
                </a:ext>
              </a:extLst>
            </p:cNvPr>
            <p:cNvSpPr/>
            <p:nvPr/>
          </p:nvSpPr>
          <p:spPr>
            <a:xfrm>
              <a:off x="2071732" y="2824356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878DAACF-7B62-4CA4-A4F0-9D922DADD84D}"/>
                </a:ext>
              </a:extLst>
            </p:cNvPr>
            <p:cNvSpPr/>
            <p:nvPr/>
          </p:nvSpPr>
          <p:spPr>
            <a:xfrm>
              <a:off x="2071732" y="3413592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Arc 144">
              <a:extLst>
                <a:ext uri="{FF2B5EF4-FFF2-40B4-BE49-F238E27FC236}">
                  <a16:creationId xmlns:a16="http://schemas.microsoft.com/office/drawing/2014/main" id="{87073D36-4E9A-4876-AF67-A35CDDF1B787}"/>
                </a:ext>
              </a:extLst>
            </p:cNvPr>
            <p:cNvSpPr/>
            <p:nvPr/>
          </p:nvSpPr>
          <p:spPr>
            <a:xfrm>
              <a:off x="2071732" y="3989662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Arc 145">
              <a:extLst>
                <a:ext uri="{FF2B5EF4-FFF2-40B4-BE49-F238E27FC236}">
                  <a16:creationId xmlns:a16="http://schemas.microsoft.com/office/drawing/2014/main" id="{549A8923-BD1C-45F2-868B-0AAADEBD2141}"/>
                </a:ext>
              </a:extLst>
            </p:cNvPr>
            <p:cNvSpPr/>
            <p:nvPr/>
          </p:nvSpPr>
          <p:spPr>
            <a:xfrm>
              <a:off x="2071732" y="4534914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Arc 146">
              <a:extLst>
                <a:ext uri="{FF2B5EF4-FFF2-40B4-BE49-F238E27FC236}">
                  <a16:creationId xmlns:a16="http://schemas.microsoft.com/office/drawing/2014/main" id="{33D14547-A3D3-4005-B39C-A767026A85A0}"/>
                </a:ext>
              </a:extLst>
            </p:cNvPr>
            <p:cNvSpPr/>
            <p:nvPr/>
          </p:nvSpPr>
          <p:spPr>
            <a:xfrm>
              <a:off x="2071732" y="5124150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124AA9A5-9169-435B-A1AC-5C994BBB1001}"/>
                </a:ext>
              </a:extLst>
            </p:cNvPr>
            <p:cNvSpPr/>
            <p:nvPr/>
          </p:nvSpPr>
          <p:spPr>
            <a:xfrm>
              <a:off x="2071732" y="5727397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c 148">
              <a:extLst>
                <a:ext uri="{FF2B5EF4-FFF2-40B4-BE49-F238E27FC236}">
                  <a16:creationId xmlns:a16="http://schemas.microsoft.com/office/drawing/2014/main" id="{2945F519-A9F2-4AC0-8368-791D228631A4}"/>
                </a:ext>
              </a:extLst>
            </p:cNvPr>
            <p:cNvSpPr/>
            <p:nvPr/>
          </p:nvSpPr>
          <p:spPr>
            <a:xfrm>
              <a:off x="1476616" y="2824356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Arc 149">
              <a:extLst>
                <a:ext uri="{FF2B5EF4-FFF2-40B4-BE49-F238E27FC236}">
                  <a16:creationId xmlns:a16="http://schemas.microsoft.com/office/drawing/2014/main" id="{2077EFEC-AD6A-4291-AACD-E1337B813977}"/>
                </a:ext>
              </a:extLst>
            </p:cNvPr>
            <p:cNvSpPr/>
            <p:nvPr/>
          </p:nvSpPr>
          <p:spPr>
            <a:xfrm>
              <a:off x="1476616" y="3989662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id="{CC51C9F4-509A-41B3-91AC-6F3FA6365CCB}"/>
                </a:ext>
              </a:extLst>
            </p:cNvPr>
            <p:cNvSpPr/>
            <p:nvPr/>
          </p:nvSpPr>
          <p:spPr>
            <a:xfrm>
              <a:off x="1476616" y="5124150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Arc 151">
              <a:extLst>
                <a:ext uri="{FF2B5EF4-FFF2-40B4-BE49-F238E27FC236}">
                  <a16:creationId xmlns:a16="http://schemas.microsoft.com/office/drawing/2014/main" id="{75A8F6F2-E696-4503-9665-24E5ADAA6399}"/>
                </a:ext>
              </a:extLst>
            </p:cNvPr>
            <p:cNvSpPr/>
            <p:nvPr/>
          </p:nvSpPr>
          <p:spPr>
            <a:xfrm>
              <a:off x="866198" y="3989662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3B7FF58-E4DA-442C-BEE7-AE7493444ABE}"/>
              </a:ext>
            </a:extLst>
          </p:cNvPr>
          <p:cNvGrpSpPr/>
          <p:nvPr/>
        </p:nvGrpSpPr>
        <p:grpSpPr>
          <a:xfrm>
            <a:off x="3657972" y="2314811"/>
            <a:ext cx="1552090" cy="3803962"/>
            <a:chOff x="866198" y="2265435"/>
            <a:chExt cx="1552090" cy="3803962"/>
          </a:xfrm>
        </p:grpSpPr>
        <p:sp>
          <p:nvSpPr>
            <p:cNvPr id="154" name="Arc 153">
              <a:extLst>
                <a:ext uri="{FF2B5EF4-FFF2-40B4-BE49-F238E27FC236}">
                  <a16:creationId xmlns:a16="http://schemas.microsoft.com/office/drawing/2014/main" id="{C9169C5A-8D37-48DF-BEE6-83199A84C516}"/>
                </a:ext>
              </a:extLst>
            </p:cNvPr>
            <p:cNvSpPr/>
            <p:nvPr/>
          </p:nvSpPr>
          <p:spPr>
            <a:xfrm>
              <a:off x="2071732" y="2265435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Arc 154">
              <a:extLst>
                <a:ext uri="{FF2B5EF4-FFF2-40B4-BE49-F238E27FC236}">
                  <a16:creationId xmlns:a16="http://schemas.microsoft.com/office/drawing/2014/main" id="{65121C71-5639-4666-A1DB-B441C5554613}"/>
                </a:ext>
              </a:extLst>
            </p:cNvPr>
            <p:cNvSpPr/>
            <p:nvPr/>
          </p:nvSpPr>
          <p:spPr>
            <a:xfrm>
              <a:off x="2071732" y="2824356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Arc 155">
              <a:extLst>
                <a:ext uri="{FF2B5EF4-FFF2-40B4-BE49-F238E27FC236}">
                  <a16:creationId xmlns:a16="http://schemas.microsoft.com/office/drawing/2014/main" id="{5326E337-DC7A-41A4-8571-70A1FDBFAE16}"/>
                </a:ext>
              </a:extLst>
            </p:cNvPr>
            <p:cNvSpPr/>
            <p:nvPr/>
          </p:nvSpPr>
          <p:spPr>
            <a:xfrm>
              <a:off x="2071732" y="3413592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Arc 156">
              <a:extLst>
                <a:ext uri="{FF2B5EF4-FFF2-40B4-BE49-F238E27FC236}">
                  <a16:creationId xmlns:a16="http://schemas.microsoft.com/office/drawing/2014/main" id="{CA24321D-5A10-437A-B330-C8737C3F3E6D}"/>
                </a:ext>
              </a:extLst>
            </p:cNvPr>
            <p:cNvSpPr/>
            <p:nvPr/>
          </p:nvSpPr>
          <p:spPr>
            <a:xfrm>
              <a:off x="2071732" y="3989662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Arc 157">
              <a:extLst>
                <a:ext uri="{FF2B5EF4-FFF2-40B4-BE49-F238E27FC236}">
                  <a16:creationId xmlns:a16="http://schemas.microsoft.com/office/drawing/2014/main" id="{4D80722B-DF43-4B23-BE2C-9E83A833C381}"/>
                </a:ext>
              </a:extLst>
            </p:cNvPr>
            <p:cNvSpPr/>
            <p:nvPr/>
          </p:nvSpPr>
          <p:spPr>
            <a:xfrm>
              <a:off x="2071732" y="4534914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Arc 158">
              <a:extLst>
                <a:ext uri="{FF2B5EF4-FFF2-40B4-BE49-F238E27FC236}">
                  <a16:creationId xmlns:a16="http://schemas.microsoft.com/office/drawing/2014/main" id="{1A1EA36E-612A-42E6-A06E-640562E0F9AA}"/>
                </a:ext>
              </a:extLst>
            </p:cNvPr>
            <p:cNvSpPr/>
            <p:nvPr/>
          </p:nvSpPr>
          <p:spPr>
            <a:xfrm>
              <a:off x="2071732" y="5124150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Arc 159">
              <a:extLst>
                <a:ext uri="{FF2B5EF4-FFF2-40B4-BE49-F238E27FC236}">
                  <a16:creationId xmlns:a16="http://schemas.microsoft.com/office/drawing/2014/main" id="{ED6899AD-A338-49DD-8862-F406BB5209BC}"/>
                </a:ext>
              </a:extLst>
            </p:cNvPr>
            <p:cNvSpPr/>
            <p:nvPr/>
          </p:nvSpPr>
          <p:spPr>
            <a:xfrm>
              <a:off x="2071732" y="5727397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Arc 160">
              <a:extLst>
                <a:ext uri="{FF2B5EF4-FFF2-40B4-BE49-F238E27FC236}">
                  <a16:creationId xmlns:a16="http://schemas.microsoft.com/office/drawing/2014/main" id="{D01A107E-F79F-4827-A4E9-B83C6ED4A1CF}"/>
                </a:ext>
              </a:extLst>
            </p:cNvPr>
            <p:cNvSpPr/>
            <p:nvPr/>
          </p:nvSpPr>
          <p:spPr>
            <a:xfrm>
              <a:off x="1476616" y="2824356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FD10982B-3C59-453A-BE18-2BE0199BF50D}"/>
                </a:ext>
              </a:extLst>
            </p:cNvPr>
            <p:cNvSpPr/>
            <p:nvPr/>
          </p:nvSpPr>
          <p:spPr>
            <a:xfrm>
              <a:off x="1476616" y="3989662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Arc 162">
              <a:extLst>
                <a:ext uri="{FF2B5EF4-FFF2-40B4-BE49-F238E27FC236}">
                  <a16:creationId xmlns:a16="http://schemas.microsoft.com/office/drawing/2014/main" id="{91D2008D-4D18-4285-AB1B-1BF15250833B}"/>
                </a:ext>
              </a:extLst>
            </p:cNvPr>
            <p:cNvSpPr/>
            <p:nvPr/>
          </p:nvSpPr>
          <p:spPr>
            <a:xfrm>
              <a:off x="1476616" y="5124150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Arc 163">
              <a:extLst>
                <a:ext uri="{FF2B5EF4-FFF2-40B4-BE49-F238E27FC236}">
                  <a16:creationId xmlns:a16="http://schemas.microsoft.com/office/drawing/2014/main" id="{47C28F2B-473B-4724-9294-786509EA0725}"/>
                </a:ext>
              </a:extLst>
            </p:cNvPr>
            <p:cNvSpPr/>
            <p:nvPr/>
          </p:nvSpPr>
          <p:spPr>
            <a:xfrm>
              <a:off x="866198" y="3989662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812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of a Ripple 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19" y="4408319"/>
            <a:ext cx="9505155" cy="2131459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b="1" dirty="0">
                <a:solidFill>
                  <a:srgbClr val="FF0000"/>
                </a:solidFill>
              </a:rPr>
              <a:t>Drawback of ripple counter:</a:t>
            </a:r>
          </a:p>
          <a:p>
            <a:pPr marL="357188" indent="0">
              <a:spcBef>
                <a:spcPts val="1500"/>
              </a:spcBef>
              <a:buNone/>
            </a:pPr>
            <a:r>
              <a:rPr lang="en-US" dirty="0"/>
              <a:t>Flip-flops are NOT driven by the same clock (Not Synchronous)</a:t>
            </a:r>
          </a:p>
          <a:p>
            <a:pPr marL="357188" indent="0">
              <a:spcBef>
                <a:spcPts val="1500"/>
              </a:spcBef>
              <a:buNone/>
            </a:pPr>
            <a:r>
              <a:rPr lang="en-US" dirty="0"/>
              <a:t>Q delay increases as we go from Q</a:t>
            </a:r>
            <a:r>
              <a:rPr lang="en-US" baseline="-25000" dirty="0"/>
              <a:t>0</a:t>
            </a:r>
            <a:r>
              <a:rPr lang="en-US" dirty="0"/>
              <a:t> to Q</a:t>
            </a:r>
            <a:r>
              <a:rPr lang="en-US" baseline="-25000" dirty="0"/>
              <a:t>3</a:t>
            </a:r>
          </a:p>
          <a:p>
            <a:pPr marL="357188" indent="0">
              <a:spcBef>
                <a:spcPts val="1500"/>
              </a:spcBef>
              <a:buNone/>
            </a:pPr>
            <a:r>
              <a:rPr lang="en-US" dirty="0"/>
              <a:t>Given </a:t>
            </a:r>
            <a:r>
              <a:rPr lang="en-US" dirty="0">
                <a:sym typeface="Symbol"/>
              </a:rPr>
              <a:t> </a:t>
            </a:r>
            <a:r>
              <a:rPr lang="en-US" dirty="0"/>
              <a:t>= </a:t>
            </a:r>
            <a:r>
              <a:rPr lang="en-US" dirty="0">
                <a:sym typeface="Symbol"/>
              </a:rPr>
              <a:t>flip-flop delay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Delay of Q</a:t>
            </a:r>
            <a:r>
              <a:rPr lang="en-US" baseline="-25000" dirty="0"/>
              <a:t>0</a:t>
            </a:r>
            <a:r>
              <a:rPr lang="en-US" dirty="0"/>
              <a:t>, Q</a:t>
            </a:r>
            <a:r>
              <a:rPr lang="en-US" baseline="-25000" dirty="0"/>
              <a:t>1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, Q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dirty="0">
                <a:sym typeface="Symbol"/>
              </a:rPr>
              <a:t></a:t>
            </a:r>
            <a:r>
              <a:rPr lang="en-US" dirty="0"/>
              <a:t>, 2</a:t>
            </a:r>
            <a:r>
              <a:rPr lang="en-US" dirty="0">
                <a:sym typeface="Symbol"/>
              </a:rPr>
              <a:t></a:t>
            </a:r>
            <a:r>
              <a:rPr lang="en-US" dirty="0"/>
              <a:t>, 3</a:t>
            </a:r>
            <a:r>
              <a:rPr lang="en-US" dirty="0">
                <a:sym typeface="Symbol"/>
              </a:rPr>
              <a:t>, </a:t>
            </a:r>
            <a:r>
              <a:rPr lang="en-US" dirty="0"/>
              <a:t>4</a:t>
            </a:r>
            <a:r>
              <a:rPr lang="en-US" dirty="0">
                <a:sym typeface="Symbol"/>
              </a:rPr>
              <a:t></a:t>
            </a:r>
            <a:endParaRPr lang="en-US" dirty="0"/>
          </a:p>
        </p:txBody>
      </p:sp>
      <p:grpSp>
        <p:nvGrpSpPr>
          <p:cNvPr id="165" name="Group 164"/>
          <p:cNvGrpSpPr/>
          <p:nvPr/>
        </p:nvGrpSpPr>
        <p:grpSpPr>
          <a:xfrm>
            <a:off x="114012" y="1067113"/>
            <a:ext cx="9677976" cy="3184980"/>
            <a:chOff x="-73195" y="3081130"/>
            <a:chExt cx="9677976" cy="3184980"/>
          </a:xfrm>
        </p:grpSpPr>
        <p:grpSp>
          <p:nvGrpSpPr>
            <p:cNvPr id="72" name="Group 71"/>
            <p:cNvGrpSpPr/>
            <p:nvPr/>
          </p:nvGrpSpPr>
          <p:grpSpPr>
            <a:xfrm>
              <a:off x="453264" y="3081130"/>
              <a:ext cx="9147264" cy="410818"/>
              <a:chOff x="453264" y="3081130"/>
              <a:chExt cx="9147264" cy="410818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453264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999069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1545820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2092571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2639322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186073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732519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4280216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4821356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5372772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5921484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6467525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7014986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7561737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8108488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8655239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9201989" y="3081130"/>
                <a:ext cx="398539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4" fmla="*/ 404191 w 404191"/>
                  <a:gd name="connsiteY4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4191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460558" y="3761393"/>
              <a:ext cx="9138165" cy="410894"/>
              <a:chOff x="682192" y="3767073"/>
              <a:chExt cx="4602970" cy="410894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682192" y="3767073"/>
                <a:ext cx="482624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530087"/>
                  <a:gd name="connsiteY0" fmla="*/ 0 h 410818"/>
                  <a:gd name="connsiteX1" fmla="*/ 0 w 530087"/>
                  <a:gd name="connsiteY1" fmla="*/ 410818 h 410818"/>
                  <a:gd name="connsiteX2" fmla="*/ 284922 w 530087"/>
                  <a:gd name="connsiteY2" fmla="*/ 410818 h 410818"/>
                  <a:gd name="connsiteX3" fmla="*/ 284922 w 530087"/>
                  <a:gd name="connsiteY3" fmla="*/ 0 h 410818"/>
                  <a:gd name="connsiteX4" fmla="*/ 530087 w 530087"/>
                  <a:gd name="connsiteY4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489468"/>
                  <a:gd name="connsiteY0" fmla="*/ 410818 h 410818"/>
                  <a:gd name="connsiteX1" fmla="*/ 244303 w 489468"/>
                  <a:gd name="connsiteY1" fmla="*/ 410818 h 410818"/>
                  <a:gd name="connsiteX2" fmla="*/ 244303 w 489468"/>
                  <a:gd name="connsiteY2" fmla="*/ 0 h 410818"/>
                  <a:gd name="connsiteX3" fmla="*/ 489468 w 489468"/>
                  <a:gd name="connsiteY3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468" h="410818">
                    <a:moveTo>
                      <a:pt x="0" y="410818"/>
                    </a:moveTo>
                    <a:lnTo>
                      <a:pt x="244303" y="410818"/>
                    </a:lnTo>
                    <a:lnTo>
                      <a:pt x="244303" y="0"/>
                    </a:lnTo>
                    <a:lnTo>
                      <a:pt x="489468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1076971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1629444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2179056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2731529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281141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830753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4383268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4932836" y="3767073"/>
                <a:ext cx="352326" cy="410894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4" fmla="*/ 404191 w 404191"/>
                  <a:gd name="connsiteY4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0" fmla="*/ 0 w 355955"/>
                  <a:gd name="connsiteY0" fmla="*/ 0 h 410818"/>
                  <a:gd name="connsiteX1" fmla="*/ 119269 w 355955"/>
                  <a:gd name="connsiteY1" fmla="*/ 0 h 410818"/>
                  <a:gd name="connsiteX2" fmla="*/ 119269 w 355955"/>
                  <a:gd name="connsiteY2" fmla="*/ 410818 h 410818"/>
                  <a:gd name="connsiteX3" fmla="*/ 355955 w 355955"/>
                  <a:gd name="connsiteY3" fmla="*/ 405848 h 410818"/>
                  <a:gd name="connsiteX0" fmla="*/ 0 w 368649"/>
                  <a:gd name="connsiteY0" fmla="*/ 0 h 410818"/>
                  <a:gd name="connsiteX1" fmla="*/ 119269 w 368649"/>
                  <a:gd name="connsiteY1" fmla="*/ 0 h 410818"/>
                  <a:gd name="connsiteX2" fmla="*/ 119269 w 368649"/>
                  <a:gd name="connsiteY2" fmla="*/ 410818 h 410818"/>
                  <a:gd name="connsiteX3" fmla="*/ 368649 w 368649"/>
                  <a:gd name="connsiteY3" fmla="*/ 405848 h 410818"/>
                  <a:gd name="connsiteX0" fmla="*/ 0 w 362400"/>
                  <a:gd name="connsiteY0" fmla="*/ 0 h 410818"/>
                  <a:gd name="connsiteX1" fmla="*/ 119269 w 362400"/>
                  <a:gd name="connsiteY1" fmla="*/ 0 h 410818"/>
                  <a:gd name="connsiteX2" fmla="*/ 119269 w 362400"/>
                  <a:gd name="connsiteY2" fmla="*/ 410818 h 410818"/>
                  <a:gd name="connsiteX3" fmla="*/ 362400 w 362400"/>
                  <a:gd name="connsiteY3" fmla="*/ 408906 h 410818"/>
                  <a:gd name="connsiteX0" fmla="*/ 0 w 357323"/>
                  <a:gd name="connsiteY0" fmla="*/ 0 h 410894"/>
                  <a:gd name="connsiteX1" fmla="*/ 119269 w 357323"/>
                  <a:gd name="connsiteY1" fmla="*/ 0 h 410894"/>
                  <a:gd name="connsiteX2" fmla="*/ 119269 w 357323"/>
                  <a:gd name="connsiteY2" fmla="*/ 410818 h 410894"/>
                  <a:gd name="connsiteX3" fmla="*/ 357323 w 357323"/>
                  <a:gd name="connsiteY3" fmla="*/ 410894 h 41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323" h="410894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357323" y="410894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452974" y="4458357"/>
              <a:ext cx="9151807" cy="410818"/>
              <a:chOff x="642142" y="3767073"/>
              <a:chExt cx="2306832" cy="410818"/>
            </a:xfrm>
          </p:grpSpPr>
          <p:sp>
            <p:nvSpPr>
              <p:cNvPr id="93" name="Freeform 92"/>
              <p:cNvSpPr/>
              <p:nvPr/>
            </p:nvSpPr>
            <p:spPr>
              <a:xfrm>
                <a:off x="642142" y="3767073"/>
                <a:ext cx="522675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530087"/>
                  <a:gd name="connsiteY0" fmla="*/ 0 h 410818"/>
                  <a:gd name="connsiteX1" fmla="*/ 0 w 530087"/>
                  <a:gd name="connsiteY1" fmla="*/ 410818 h 410818"/>
                  <a:gd name="connsiteX2" fmla="*/ 284922 w 530087"/>
                  <a:gd name="connsiteY2" fmla="*/ 410818 h 410818"/>
                  <a:gd name="connsiteX3" fmla="*/ 284922 w 530087"/>
                  <a:gd name="connsiteY3" fmla="*/ 0 h 410818"/>
                  <a:gd name="connsiteX4" fmla="*/ 530087 w 530087"/>
                  <a:gd name="connsiteY4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087" h="410818">
                    <a:moveTo>
                      <a:pt x="0" y="410818"/>
                    </a:moveTo>
                    <a:lnTo>
                      <a:pt x="284922" y="410818"/>
                    </a:lnTo>
                    <a:lnTo>
                      <a:pt x="284922" y="0"/>
                    </a:lnTo>
                    <a:lnTo>
                      <a:pt x="530087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1081267" y="3767073"/>
                <a:ext cx="635480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1632308" y="3767073"/>
                <a:ext cx="635803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2183352" y="3767073"/>
                <a:ext cx="634691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2735825" y="3767073"/>
                <a:ext cx="213149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4" fmla="*/ 404191 w 404191"/>
                  <a:gd name="connsiteY4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0" fmla="*/ 0 w 233448"/>
                  <a:gd name="connsiteY0" fmla="*/ 0 h 410818"/>
                  <a:gd name="connsiteX1" fmla="*/ 119269 w 233448"/>
                  <a:gd name="connsiteY1" fmla="*/ 0 h 410818"/>
                  <a:gd name="connsiteX2" fmla="*/ 119269 w 233448"/>
                  <a:gd name="connsiteY2" fmla="*/ 410818 h 410818"/>
                  <a:gd name="connsiteX3" fmla="*/ 233448 w 233448"/>
                  <a:gd name="connsiteY3" fmla="*/ 404854 h 410818"/>
                  <a:gd name="connsiteX0" fmla="*/ 0 w 233956"/>
                  <a:gd name="connsiteY0" fmla="*/ 0 h 412805"/>
                  <a:gd name="connsiteX1" fmla="*/ 119269 w 233956"/>
                  <a:gd name="connsiteY1" fmla="*/ 0 h 412805"/>
                  <a:gd name="connsiteX2" fmla="*/ 119269 w 233956"/>
                  <a:gd name="connsiteY2" fmla="*/ 410818 h 412805"/>
                  <a:gd name="connsiteX3" fmla="*/ 233956 w 233956"/>
                  <a:gd name="connsiteY3" fmla="*/ 412805 h 412805"/>
                  <a:gd name="connsiteX0" fmla="*/ 0 w 235481"/>
                  <a:gd name="connsiteY0" fmla="*/ 0 h 412805"/>
                  <a:gd name="connsiteX1" fmla="*/ 119269 w 235481"/>
                  <a:gd name="connsiteY1" fmla="*/ 0 h 412805"/>
                  <a:gd name="connsiteX2" fmla="*/ 119269 w 235481"/>
                  <a:gd name="connsiteY2" fmla="*/ 410818 h 412805"/>
                  <a:gd name="connsiteX3" fmla="*/ 235481 w 235481"/>
                  <a:gd name="connsiteY3" fmla="*/ 412805 h 412805"/>
                  <a:gd name="connsiteX0" fmla="*/ 0 w 235481"/>
                  <a:gd name="connsiteY0" fmla="*/ 0 h 410818"/>
                  <a:gd name="connsiteX1" fmla="*/ 119269 w 235481"/>
                  <a:gd name="connsiteY1" fmla="*/ 0 h 410818"/>
                  <a:gd name="connsiteX2" fmla="*/ 119269 w 235481"/>
                  <a:gd name="connsiteY2" fmla="*/ 410818 h 410818"/>
                  <a:gd name="connsiteX3" fmla="*/ 235481 w 235481"/>
                  <a:gd name="connsiteY3" fmla="*/ 404854 h 410818"/>
                  <a:gd name="connsiteX0" fmla="*/ 0 w 235481"/>
                  <a:gd name="connsiteY0" fmla="*/ 0 h 412805"/>
                  <a:gd name="connsiteX1" fmla="*/ 119269 w 235481"/>
                  <a:gd name="connsiteY1" fmla="*/ 0 h 412805"/>
                  <a:gd name="connsiteX2" fmla="*/ 119269 w 235481"/>
                  <a:gd name="connsiteY2" fmla="*/ 410818 h 412805"/>
                  <a:gd name="connsiteX3" fmla="*/ 235481 w 235481"/>
                  <a:gd name="connsiteY3" fmla="*/ 412805 h 412805"/>
                  <a:gd name="connsiteX0" fmla="*/ 0 w 235481"/>
                  <a:gd name="connsiteY0" fmla="*/ 0 h 410818"/>
                  <a:gd name="connsiteX1" fmla="*/ 119269 w 235481"/>
                  <a:gd name="connsiteY1" fmla="*/ 0 h 410818"/>
                  <a:gd name="connsiteX2" fmla="*/ 119269 w 235481"/>
                  <a:gd name="connsiteY2" fmla="*/ 410818 h 410818"/>
                  <a:gd name="connsiteX3" fmla="*/ 235481 w 235481"/>
                  <a:gd name="connsiteY3" fmla="*/ 406841 h 410818"/>
                  <a:gd name="connsiteX0" fmla="*/ 0 w 236497"/>
                  <a:gd name="connsiteY0" fmla="*/ 0 h 410818"/>
                  <a:gd name="connsiteX1" fmla="*/ 119269 w 236497"/>
                  <a:gd name="connsiteY1" fmla="*/ 0 h 410818"/>
                  <a:gd name="connsiteX2" fmla="*/ 119269 w 236497"/>
                  <a:gd name="connsiteY2" fmla="*/ 410818 h 410818"/>
                  <a:gd name="connsiteX3" fmla="*/ 236497 w 236497"/>
                  <a:gd name="connsiteY3" fmla="*/ 408829 h 410818"/>
                  <a:gd name="connsiteX0" fmla="*/ 0 w 216171"/>
                  <a:gd name="connsiteY0" fmla="*/ 0 h 410818"/>
                  <a:gd name="connsiteX1" fmla="*/ 119269 w 216171"/>
                  <a:gd name="connsiteY1" fmla="*/ 0 h 410818"/>
                  <a:gd name="connsiteX2" fmla="*/ 119269 w 216171"/>
                  <a:gd name="connsiteY2" fmla="*/ 410818 h 410818"/>
                  <a:gd name="connsiteX3" fmla="*/ 216171 w 216171"/>
                  <a:gd name="connsiteY3" fmla="*/ 410817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171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216171" y="410817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465492" y="5149641"/>
              <a:ext cx="9134592" cy="410821"/>
              <a:chOff x="639046" y="3767073"/>
              <a:chExt cx="1137751" cy="410821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639046" y="3767073"/>
                <a:ext cx="525770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530087"/>
                  <a:gd name="connsiteY0" fmla="*/ 0 h 410818"/>
                  <a:gd name="connsiteX1" fmla="*/ 0 w 530087"/>
                  <a:gd name="connsiteY1" fmla="*/ 410818 h 410818"/>
                  <a:gd name="connsiteX2" fmla="*/ 284922 w 530087"/>
                  <a:gd name="connsiteY2" fmla="*/ 410818 h 410818"/>
                  <a:gd name="connsiteX3" fmla="*/ 284922 w 530087"/>
                  <a:gd name="connsiteY3" fmla="*/ 0 h 410818"/>
                  <a:gd name="connsiteX4" fmla="*/ 530087 w 530087"/>
                  <a:gd name="connsiteY4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3226"/>
                  <a:gd name="connsiteY0" fmla="*/ 410818 h 410818"/>
                  <a:gd name="connsiteX1" fmla="*/ 288061 w 533226"/>
                  <a:gd name="connsiteY1" fmla="*/ 410818 h 410818"/>
                  <a:gd name="connsiteX2" fmla="*/ 288061 w 533226"/>
                  <a:gd name="connsiteY2" fmla="*/ 0 h 410818"/>
                  <a:gd name="connsiteX3" fmla="*/ 533226 w 533226"/>
                  <a:gd name="connsiteY3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226" h="410818">
                    <a:moveTo>
                      <a:pt x="0" y="410818"/>
                    </a:moveTo>
                    <a:lnTo>
                      <a:pt x="288061" y="410818"/>
                    </a:lnTo>
                    <a:lnTo>
                      <a:pt x="288061" y="0"/>
                    </a:lnTo>
                    <a:lnTo>
                      <a:pt x="533226" y="0"/>
                    </a:lnTo>
                  </a:path>
                </a:pathLst>
              </a:custGeom>
              <a:noFill/>
              <a:ln w="1905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079473" y="3767073"/>
                <a:ext cx="623704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1632308" y="3767073"/>
                <a:ext cx="144489" cy="410821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4" fmla="*/ 404191 w 404191"/>
                  <a:gd name="connsiteY4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0" fmla="*/ 0 w 162373"/>
                  <a:gd name="connsiteY0" fmla="*/ 0 h 414794"/>
                  <a:gd name="connsiteX1" fmla="*/ 119269 w 162373"/>
                  <a:gd name="connsiteY1" fmla="*/ 0 h 414794"/>
                  <a:gd name="connsiteX2" fmla="*/ 119269 w 162373"/>
                  <a:gd name="connsiteY2" fmla="*/ 410818 h 414794"/>
                  <a:gd name="connsiteX3" fmla="*/ 162373 w 162373"/>
                  <a:gd name="connsiteY3" fmla="*/ 414794 h 414794"/>
                  <a:gd name="connsiteX0" fmla="*/ 0 w 159911"/>
                  <a:gd name="connsiteY0" fmla="*/ 0 h 414794"/>
                  <a:gd name="connsiteX1" fmla="*/ 119269 w 159911"/>
                  <a:gd name="connsiteY1" fmla="*/ 0 h 414794"/>
                  <a:gd name="connsiteX2" fmla="*/ 119269 w 159911"/>
                  <a:gd name="connsiteY2" fmla="*/ 410818 h 414794"/>
                  <a:gd name="connsiteX3" fmla="*/ 159911 w 159911"/>
                  <a:gd name="connsiteY3" fmla="*/ 414794 h 414794"/>
                  <a:gd name="connsiteX0" fmla="*/ 0 w 159090"/>
                  <a:gd name="connsiteY0" fmla="*/ 0 h 410818"/>
                  <a:gd name="connsiteX1" fmla="*/ 119269 w 159090"/>
                  <a:gd name="connsiteY1" fmla="*/ 0 h 410818"/>
                  <a:gd name="connsiteX2" fmla="*/ 119269 w 159090"/>
                  <a:gd name="connsiteY2" fmla="*/ 410818 h 410818"/>
                  <a:gd name="connsiteX3" fmla="*/ 159090 w 159090"/>
                  <a:gd name="connsiteY3" fmla="*/ 406843 h 410818"/>
                  <a:gd name="connsiteX0" fmla="*/ 0 w 160731"/>
                  <a:gd name="connsiteY0" fmla="*/ 0 h 416782"/>
                  <a:gd name="connsiteX1" fmla="*/ 119269 w 160731"/>
                  <a:gd name="connsiteY1" fmla="*/ 0 h 416782"/>
                  <a:gd name="connsiteX2" fmla="*/ 119269 w 160731"/>
                  <a:gd name="connsiteY2" fmla="*/ 410818 h 416782"/>
                  <a:gd name="connsiteX3" fmla="*/ 160731 w 160731"/>
                  <a:gd name="connsiteY3" fmla="*/ 416782 h 416782"/>
                  <a:gd name="connsiteX0" fmla="*/ 0 w 159637"/>
                  <a:gd name="connsiteY0" fmla="*/ 0 h 412806"/>
                  <a:gd name="connsiteX1" fmla="*/ 119269 w 159637"/>
                  <a:gd name="connsiteY1" fmla="*/ 0 h 412806"/>
                  <a:gd name="connsiteX2" fmla="*/ 119269 w 159637"/>
                  <a:gd name="connsiteY2" fmla="*/ 410818 h 412806"/>
                  <a:gd name="connsiteX3" fmla="*/ 159637 w 159637"/>
                  <a:gd name="connsiteY3" fmla="*/ 412806 h 412806"/>
                  <a:gd name="connsiteX0" fmla="*/ 0 w 159911"/>
                  <a:gd name="connsiteY0" fmla="*/ 0 h 410818"/>
                  <a:gd name="connsiteX1" fmla="*/ 119269 w 159911"/>
                  <a:gd name="connsiteY1" fmla="*/ 0 h 410818"/>
                  <a:gd name="connsiteX2" fmla="*/ 119269 w 159911"/>
                  <a:gd name="connsiteY2" fmla="*/ 410818 h 410818"/>
                  <a:gd name="connsiteX3" fmla="*/ 159911 w 159911"/>
                  <a:gd name="connsiteY3" fmla="*/ 406843 h 410818"/>
                  <a:gd name="connsiteX0" fmla="*/ 0 w 158543"/>
                  <a:gd name="connsiteY0" fmla="*/ 0 h 410818"/>
                  <a:gd name="connsiteX1" fmla="*/ 119269 w 158543"/>
                  <a:gd name="connsiteY1" fmla="*/ 0 h 410818"/>
                  <a:gd name="connsiteX2" fmla="*/ 119269 w 158543"/>
                  <a:gd name="connsiteY2" fmla="*/ 410818 h 410818"/>
                  <a:gd name="connsiteX3" fmla="*/ 158543 w 158543"/>
                  <a:gd name="connsiteY3" fmla="*/ 408831 h 410818"/>
                  <a:gd name="connsiteX0" fmla="*/ 0 w 159090"/>
                  <a:gd name="connsiteY0" fmla="*/ 0 h 410818"/>
                  <a:gd name="connsiteX1" fmla="*/ 119269 w 159090"/>
                  <a:gd name="connsiteY1" fmla="*/ 0 h 410818"/>
                  <a:gd name="connsiteX2" fmla="*/ 119269 w 159090"/>
                  <a:gd name="connsiteY2" fmla="*/ 410818 h 410818"/>
                  <a:gd name="connsiteX3" fmla="*/ 159090 w 159090"/>
                  <a:gd name="connsiteY3" fmla="*/ 406844 h 410818"/>
                  <a:gd name="connsiteX0" fmla="*/ 0 w 159090"/>
                  <a:gd name="connsiteY0" fmla="*/ 0 h 412808"/>
                  <a:gd name="connsiteX1" fmla="*/ 119269 w 159090"/>
                  <a:gd name="connsiteY1" fmla="*/ 0 h 412808"/>
                  <a:gd name="connsiteX2" fmla="*/ 119269 w 159090"/>
                  <a:gd name="connsiteY2" fmla="*/ 410818 h 412808"/>
                  <a:gd name="connsiteX3" fmla="*/ 159090 w 159090"/>
                  <a:gd name="connsiteY3" fmla="*/ 412808 h 412808"/>
                  <a:gd name="connsiteX0" fmla="*/ 0 w 160184"/>
                  <a:gd name="connsiteY0" fmla="*/ 0 h 418772"/>
                  <a:gd name="connsiteX1" fmla="*/ 119269 w 160184"/>
                  <a:gd name="connsiteY1" fmla="*/ 0 h 418772"/>
                  <a:gd name="connsiteX2" fmla="*/ 119269 w 160184"/>
                  <a:gd name="connsiteY2" fmla="*/ 410818 h 418772"/>
                  <a:gd name="connsiteX3" fmla="*/ 160184 w 160184"/>
                  <a:gd name="connsiteY3" fmla="*/ 418772 h 418772"/>
                  <a:gd name="connsiteX0" fmla="*/ 0 w 160184"/>
                  <a:gd name="connsiteY0" fmla="*/ 0 h 410818"/>
                  <a:gd name="connsiteX1" fmla="*/ 119269 w 160184"/>
                  <a:gd name="connsiteY1" fmla="*/ 0 h 410818"/>
                  <a:gd name="connsiteX2" fmla="*/ 119269 w 160184"/>
                  <a:gd name="connsiteY2" fmla="*/ 410818 h 410818"/>
                  <a:gd name="connsiteX3" fmla="*/ 160184 w 160184"/>
                  <a:gd name="connsiteY3" fmla="*/ 408833 h 410818"/>
                  <a:gd name="connsiteX0" fmla="*/ 0 w 159637"/>
                  <a:gd name="connsiteY0" fmla="*/ 0 h 410821"/>
                  <a:gd name="connsiteX1" fmla="*/ 119269 w 159637"/>
                  <a:gd name="connsiteY1" fmla="*/ 0 h 410821"/>
                  <a:gd name="connsiteX2" fmla="*/ 119269 w 159637"/>
                  <a:gd name="connsiteY2" fmla="*/ 410818 h 410821"/>
                  <a:gd name="connsiteX3" fmla="*/ 159637 w 159637"/>
                  <a:gd name="connsiteY3" fmla="*/ 410821 h 41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637" h="410821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159637" y="410821"/>
                    </a:lnTo>
                  </a:path>
                </a:pathLst>
              </a:custGeom>
              <a:noFill/>
              <a:ln w="1905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446738" y="5840925"/>
              <a:ext cx="9149673" cy="410818"/>
              <a:chOff x="639666" y="3767073"/>
              <a:chExt cx="569585" cy="410818"/>
            </a:xfrm>
          </p:grpSpPr>
          <p:sp>
            <p:nvSpPr>
              <p:cNvPr id="109" name="Freeform 108"/>
              <p:cNvSpPr/>
              <p:nvPr/>
            </p:nvSpPr>
            <p:spPr>
              <a:xfrm>
                <a:off x="639666" y="3767073"/>
                <a:ext cx="525150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530087"/>
                  <a:gd name="connsiteY0" fmla="*/ 0 h 410818"/>
                  <a:gd name="connsiteX1" fmla="*/ 0 w 530087"/>
                  <a:gd name="connsiteY1" fmla="*/ 410818 h 410818"/>
                  <a:gd name="connsiteX2" fmla="*/ 284922 w 530087"/>
                  <a:gd name="connsiteY2" fmla="*/ 410818 h 410818"/>
                  <a:gd name="connsiteX3" fmla="*/ 284922 w 530087"/>
                  <a:gd name="connsiteY3" fmla="*/ 0 h 410818"/>
                  <a:gd name="connsiteX4" fmla="*/ 530087 w 530087"/>
                  <a:gd name="connsiteY4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2597"/>
                  <a:gd name="connsiteY0" fmla="*/ 410818 h 410818"/>
                  <a:gd name="connsiteX1" fmla="*/ 287432 w 532597"/>
                  <a:gd name="connsiteY1" fmla="*/ 410818 h 410818"/>
                  <a:gd name="connsiteX2" fmla="*/ 287432 w 532597"/>
                  <a:gd name="connsiteY2" fmla="*/ 0 h 410818"/>
                  <a:gd name="connsiteX3" fmla="*/ 532597 w 532597"/>
                  <a:gd name="connsiteY3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97" h="410818">
                    <a:moveTo>
                      <a:pt x="0" y="410818"/>
                    </a:moveTo>
                    <a:lnTo>
                      <a:pt x="287432" y="410818"/>
                    </a:lnTo>
                    <a:lnTo>
                      <a:pt x="287432" y="0"/>
                    </a:lnTo>
                    <a:lnTo>
                      <a:pt x="532597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1081265" y="3767073"/>
                <a:ext cx="12798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4" fmla="*/ 404191 w 404191"/>
                  <a:gd name="connsiteY4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0" fmla="*/ 0 w 134667"/>
                  <a:gd name="connsiteY0" fmla="*/ 0 h 410818"/>
                  <a:gd name="connsiteX1" fmla="*/ 119269 w 134667"/>
                  <a:gd name="connsiteY1" fmla="*/ 0 h 410818"/>
                  <a:gd name="connsiteX2" fmla="*/ 119269 w 134667"/>
                  <a:gd name="connsiteY2" fmla="*/ 410818 h 410818"/>
                  <a:gd name="connsiteX3" fmla="*/ 134667 w 134667"/>
                  <a:gd name="connsiteY3" fmla="*/ 406842 h 410818"/>
                  <a:gd name="connsiteX0" fmla="*/ 0 w 133250"/>
                  <a:gd name="connsiteY0" fmla="*/ 0 h 410818"/>
                  <a:gd name="connsiteX1" fmla="*/ 119269 w 133250"/>
                  <a:gd name="connsiteY1" fmla="*/ 0 h 410818"/>
                  <a:gd name="connsiteX2" fmla="*/ 119269 w 133250"/>
                  <a:gd name="connsiteY2" fmla="*/ 410818 h 410818"/>
                  <a:gd name="connsiteX3" fmla="*/ 133250 w 133250"/>
                  <a:gd name="connsiteY3" fmla="*/ 410818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250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133250" y="41081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848295" y="3481818"/>
              <a:ext cx="8202014" cy="2769925"/>
              <a:chOff x="848295" y="3481818"/>
              <a:chExt cx="8202014" cy="549078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6317184" y="3486607"/>
                <a:ext cx="0" cy="544289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2" name="Group 131"/>
              <p:cNvGrpSpPr/>
              <p:nvPr/>
            </p:nvGrpSpPr>
            <p:grpSpPr>
              <a:xfrm>
                <a:off x="848295" y="3481818"/>
                <a:ext cx="8202014" cy="549078"/>
                <a:chOff x="848295" y="3481818"/>
                <a:chExt cx="8202014" cy="549078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848295" y="3481818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40124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194418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249080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303743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358405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413068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7730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522393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577055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686380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741043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795705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850368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905030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3" name="Group 132"/>
            <p:cNvGrpSpPr/>
            <p:nvPr/>
          </p:nvGrpSpPr>
          <p:grpSpPr>
            <a:xfrm>
              <a:off x="1476489" y="4182681"/>
              <a:ext cx="7654035" cy="2069062"/>
              <a:chOff x="1396274" y="3486607"/>
              <a:chExt cx="7654035" cy="544289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1396274" y="3486607"/>
                <a:ext cx="0" cy="544289"/>
              </a:xfrm>
              <a:prstGeom prst="line">
                <a:avLst/>
              </a:prstGeom>
              <a:ln w="9525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2490809" y="3486607"/>
                <a:ext cx="0" cy="544289"/>
              </a:xfrm>
              <a:prstGeom prst="line">
                <a:avLst/>
              </a:prstGeom>
              <a:ln w="9525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3584059" y="3486607"/>
                <a:ext cx="0" cy="544289"/>
              </a:xfrm>
              <a:prstGeom prst="line">
                <a:avLst/>
              </a:prstGeom>
              <a:ln w="9525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4682279" y="3486607"/>
                <a:ext cx="0" cy="544289"/>
              </a:xfrm>
              <a:prstGeom prst="line">
                <a:avLst/>
              </a:prstGeom>
              <a:ln w="9525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770559" y="3486607"/>
                <a:ext cx="0" cy="544289"/>
              </a:xfrm>
              <a:prstGeom prst="line">
                <a:avLst/>
              </a:prstGeom>
              <a:ln w="9525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863809" y="3486607"/>
                <a:ext cx="0" cy="544289"/>
              </a:xfrm>
              <a:prstGeom prst="line">
                <a:avLst/>
              </a:prstGeom>
              <a:ln w="9525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7962029" y="3486607"/>
                <a:ext cx="0" cy="544289"/>
              </a:xfrm>
              <a:prstGeom prst="line">
                <a:avLst/>
              </a:prstGeom>
              <a:ln w="9525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9050309" y="3486607"/>
                <a:ext cx="0" cy="544289"/>
              </a:xfrm>
              <a:prstGeom prst="line">
                <a:avLst/>
              </a:prstGeom>
              <a:ln w="9525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>
              <a:off x="2665286" y="4869175"/>
              <a:ext cx="6569440" cy="1382568"/>
              <a:chOff x="2490809" y="3486607"/>
              <a:chExt cx="6569440" cy="544289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2490809" y="3486607"/>
                <a:ext cx="0" cy="544289"/>
              </a:xfrm>
              <a:prstGeom prst="line">
                <a:avLst/>
              </a:prstGeom>
              <a:ln w="9525">
                <a:solidFill>
                  <a:srgbClr val="008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4677309" y="3486607"/>
                <a:ext cx="0" cy="544289"/>
              </a:xfrm>
              <a:prstGeom prst="line">
                <a:avLst/>
              </a:prstGeom>
              <a:ln w="9525">
                <a:solidFill>
                  <a:srgbClr val="008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6863809" y="3486607"/>
                <a:ext cx="0" cy="544289"/>
              </a:xfrm>
              <a:prstGeom prst="line">
                <a:avLst/>
              </a:prstGeom>
              <a:ln w="9525">
                <a:solidFill>
                  <a:srgbClr val="008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9060249" y="3486607"/>
                <a:ext cx="0" cy="544289"/>
              </a:xfrm>
              <a:prstGeom prst="line">
                <a:avLst/>
              </a:prstGeom>
              <a:ln w="9525">
                <a:solidFill>
                  <a:srgbClr val="008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4924836" y="5560459"/>
              <a:ext cx="4382940" cy="691284"/>
              <a:chOff x="4677309" y="3486607"/>
              <a:chExt cx="4382940" cy="544289"/>
            </a:xfrm>
          </p:grpSpPr>
          <p:cxnSp>
            <p:nvCxnSpPr>
              <p:cNvPr id="160" name="Straight Connector 159"/>
              <p:cNvCxnSpPr/>
              <p:nvPr/>
            </p:nvCxnSpPr>
            <p:spPr>
              <a:xfrm>
                <a:off x="4677309" y="3486607"/>
                <a:ext cx="0" cy="544289"/>
              </a:xfrm>
              <a:prstGeom prst="line">
                <a:avLst/>
              </a:prstGeom>
              <a:ln w="9525">
                <a:solidFill>
                  <a:srgbClr val="CC66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9060249" y="3486607"/>
                <a:ext cx="0" cy="544289"/>
              </a:xfrm>
              <a:prstGeom prst="line">
                <a:avLst/>
              </a:prstGeom>
              <a:ln w="9525">
                <a:solidFill>
                  <a:srgbClr val="CC66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TextBox 163"/>
            <p:cNvSpPr txBox="1"/>
            <p:nvPr/>
          </p:nvSpPr>
          <p:spPr>
            <a:xfrm>
              <a:off x="-73195" y="3081130"/>
              <a:ext cx="568758" cy="4006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Clock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-73195" y="3777203"/>
              <a:ext cx="568758" cy="4006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  <a:latin typeface="+mn-lt"/>
                </a:rPr>
                <a:t>Q</a:t>
              </a:r>
              <a:r>
                <a:rPr lang="en-US" sz="2000" b="1" baseline="-25000" dirty="0">
                  <a:solidFill>
                    <a:srgbClr val="0000FF"/>
                  </a:solidFill>
                  <a:latin typeface="+mn-lt"/>
                </a:rPr>
                <a:t>0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-73195" y="4473276"/>
              <a:ext cx="568758" cy="4006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8000"/>
                  </a:solidFill>
                  <a:latin typeface="+mn-lt"/>
                </a:rPr>
                <a:t>Q</a:t>
              </a:r>
              <a:r>
                <a:rPr lang="en-US" sz="2000" b="1" baseline="-25000" dirty="0">
                  <a:solidFill>
                    <a:srgbClr val="008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-73195" y="5169349"/>
              <a:ext cx="568758" cy="4006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CC6600"/>
                  </a:solidFill>
                  <a:latin typeface="+mn-lt"/>
                </a:rPr>
                <a:t>Q</a:t>
              </a:r>
              <a:r>
                <a:rPr lang="en-US" sz="2000" b="1" baseline="-25000" dirty="0">
                  <a:solidFill>
                    <a:srgbClr val="CC6600"/>
                  </a:solidFill>
                  <a:latin typeface="+mn-lt"/>
                </a:rPr>
                <a:t>2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-73195" y="5865422"/>
              <a:ext cx="568758" cy="4006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Q</a:t>
              </a:r>
              <a:r>
                <a:rPr lang="en-US" sz="2000" b="1" baseline="-25000" dirty="0">
                  <a:latin typeface="+mn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737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50938" y="1124720"/>
            <a:ext cx="7143268" cy="524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44500" indent="-444500">
              <a:lnSpc>
                <a:spcPct val="150000"/>
              </a:lnSpc>
              <a:spcBef>
                <a:spcPts val="3000"/>
              </a:spcBef>
            </a:pPr>
            <a:r>
              <a:rPr lang="en-US" altLang="en-US" sz="2800" kern="0" dirty="0"/>
              <a:t>Registers</a:t>
            </a:r>
          </a:p>
          <a:p>
            <a:pPr marL="444500" indent="-444500">
              <a:lnSpc>
                <a:spcPct val="150000"/>
              </a:lnSpc>
              <a:spcBef>
                <a:spcPts val="3000"/>
              </a:spcBef>
            </a:pPr>
            <a:r>
              <a:rPr lang="en-US" altLang="en-US" sz="2800" kern="0" dirty="0"/>
              <a:t>Shift Registers and their Applications</a:t>
            </a:r>
          </a:p>
          <a:p>
            <a:pPr marL="444500" indent="-444500">
              <a:lnSpc>
                <a:spcPct val="150000"/>
              </a:lnSpc>
              <a:spcBef>
                <a:spcPts val="3000"/>
              </a:spcBef>
            </a:pPr>
            <a:r>
              <a:rPr lang="en-US" altLang="en-US" sz="2800" kern="0" dirty="0"/>
              <a:t>Ripple Counters</a:t>
            </a:r>
          </a:p>
          <a:p>
            <a:pPr marL="444500" indent="-444500">
              <a:lnSpc>
                <a:spcPct val="150000"/>
              </a:lnSpc>
              <a:spcBef>
                <a:spcPts val="3000"/>
              </a:spcBef>
            </a:pPr>
            <a:r>
              <a:rPr lang="en-US" altLang="en-US" sz="2800" kern="0" dirty="0"/>
              <a:t>Synchronous Counters</a:t>
            </a:r>
          </a:p>
        </p:txBody>
      </p:sp>
    </p:spTree>
    <p:extLst>
      <p:ext uri="{BB962C8B-B14F-4D97-AF65-F5344CB8AC3E}">
        <p14:creationId xmlns:p14="http://schemas.microsoft.com/office/powerpoint/2010/main" val="2516257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Counter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2047" y="894292"/>
                <a:ext cx="9101906" cy="1670603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dirty="0"/>
                  <a:t>Avoid clock rippling</a:t>
                </a:r>
              </a:p>
              <a:p>
                <a:pPr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-bit Register with a </a:t>
                </a:r>
                <a:r>
                  <a:rPr lang="en-US" b="1" dirty="0">
                    <a:solidFill>
                      <a:srgbClr val="FF0000"/>
                    </a:solidFill>
                  </a:rPr>
                  <a:t>common clock </a:t>
                </a:r>
                <a:r>
                  <a:rPr lang="en-US" dirty="0"/>
                  <a:t>for all flip-flops</a:t>
                </a:r>
              </a:p>
              <a:p>
                <a:pPr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-bit Incrementer to generate next state (Up-Counter)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047" y="894292"/>
                <a:ext cx="9101906" cy="1670603"/>
              </a:xfrm>
              <a:blipFill rotWithShape="1">
                <a:blip r:embed="rId2"/>
                <a:stretch>
                  <a:fillRect l="-938" t="-2555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784615" y="2852930"/>
            <a:ext cx="5918547" cy="3548300"/>
            <a:chOff x="1977098" y="2695492"/>
            <a:chExt cx="5918547" cy="35483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5227319" y="5322080"/>
              <a:ext cx="0" cy="921712"/>
            </a:xfrm>
            <a:prstGeom prst="straightConnector1">
              <a:avLst/>
            </a:prstGeom>
            <a:ln w="1016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3153468" y="4595009"/>
              <a:ext cx="4134462" cy="73981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dirty="0">
                  <a:solidFill>
                    <a:schemeClr val="tx1"/>
                  </a:solidFill>
                </a:rPr>
                <a:t>-bit Register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77098" y="5000588"/>
                  <a:ext cx="705000" cy="271836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𝐶𝑙𝑜𝑐𝑘</m:t>
                      </m:r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098" y="5000588"/>
                  <a:ext cx="705000" cy="2718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09" r="-12174" b="-17778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045218" y="4628499"/>
                  <a:ext cx="705000" cy="298283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𝑅𝑒𝑠𝑒𝑡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5218" y="4628499"/>
                  <a:ext cx="705000" cy="29828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931" r="-1724" b="-12245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2757049" y="5026392"/>
              <a:ext cx="582955" cy="214228"/>
              <a:chOff x="1272983" y="4947449"/>
              <a:chExt cx="582955" cy="214228"/>
            </a:xfrm>
          </p:grpSpPr>
          <p:sp>
            <p:nvSpPr>
              <p:cNvPr id="22" name="Isosceles Triangle 21"/>
              <p:cNvSpPr/>
              <p:nvPr/>
            </p:nvSpPr>
            <p:spPr>
              <a:xfrm rot="5400000">
                <a:off x="1655556" y="4961295"/>
                <a:ext cx="214228" cy="18653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272983" y="5060132"/>
                <a:ext cx="39641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>
              <a:off x="2750218" y="4777641"/>
              <a:ext cx="39641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5112105" y="4077733"/>
              <a:ext cx="518463" cy="517276"/>
              <a:chOff x="3628039" y="4056740"/>
              <a:chExt cx="518463" cy="5172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949297" y="4062677"/>
                    <a:ext cx="197205" cy="215434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𝑛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9297" y="4062677"/>
                    <a:ext cx="197205" cy="21543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37500" r="-3125" b="-257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/>
              <p:cNvCxnSpPr/>
              <p:nvPr/>
            </p:nvCxnSpPr>
            <p:spPr>
              <a:xfrm>
                <a:off x="3743253" y="4056740"/>
                <a:ext cx="0" cy="517276"/>
              </a:xfrm>
              <a:prstGeom prst="straightConnector1">
                <a:avLst/>
              </a:prstGeom>
              <a:ln w="10160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3628039" y="4177891"/>
                <a:ext cx="230428" cy="85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375911" y="2825700"/>
                  <a:ext cx="197205" cy="215434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911" y="2825700"/>
                  <a:ext cx="197205" cy="21543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6364" b="-2500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474880" y="5460628"/>
                  <a:ext cx="1562274" cy="49747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𝑄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−1:0]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4880" y="5460628"/>
                  <a:ext cx="1562274" cy="49747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280" r="-5447" b="-1604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 flipV="1">
              <a:off x="5087876" y="2925920"/>
              <a:ext cx="230428" cy="85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159232" y="3353379"/>
              <a:ext cx="4134462" cy="739817"/>
            </a:xfrm>
            <a:prstGeom prst="rect">
              <a:avLst/>
            </a:prstGeom>
            <a:solidFill>
              <a:srgbClr val="EBF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dirty="0">
                  <a:solidFill>
                    <a:schemeClr val="tx1"/>
                  </a:solidFill>
                </a:rPr>
                <a:t>-bit Incrementer (+1)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200153" y="2695492"/>
              <a:ext cx="2695492" cy="3061252"/>
            </a:xfrm>
            <a:custGeom>
              <a:avLst/>
              <a:gdLst>
                <a:gd name="connsiteX0" fmla="*/ 23854 w 2695492"/>
                <a:gd name="connsiteY0" fmla="*/ 3061252 h 3061252"/>
                <a:gd name="connsiteX1" fmla="*/ 2695492 w 2695492"/>
                <a:gd name="connsiteY1" fmla="*/ 3061252 h 3061252"/>
                <a:gd name="connsiteX2" fmla="*/ 2695492 w 2695492"/>
                <a:gd name="connsiteY2" fmla="*/ 0 h 3061252"/>
                <a:gd name="connsiteX3" fmla="*/ 0 w 2695492"/>
                <a:gd name="connsiteY3" fmla="*/ 0 h 3061252"/>
                <a:gd name="connsiteX4" fmla="*/ 0 w 2695492"/>
                <a:gd name="connsiteY4" fmla="*/ 667910 h 306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5492" h="3061252">
                  <a:moveTo>
                    <a:pt x="23854" y="3061252"/>
                  </a:moveTo>
                  <a:lnTo>
                    <a:pt x="2695492" y="3061252"/>
                  </a:lnTo>
                  <a:lnTo>
                    <a:pt x="2695492" y="0"/>
                  </a:lnTo>
                  <a:lnTo>
                    <a:pt x="0" y="0"/>
                  </a:lnTo>
                  <a:lnTo>
                    <a:pt x="0" y="667910"/>
                  </a:lnTo>
                </a:path>
              </a:pathLst>
            </a:custGeom>
            <a:noFill/>
            <a:ln w="101600">
              <a:solidFill>
                <a:schemeClr val="tx1"/>
              </a:solidFill>
              <a:headEnd type="oval" w="sm" len="sm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3609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212"/>
          <p:cNvGrpSpPr/>
          <p:nvPr/>
        </p:nvGrpSpPr>
        <p:grpSpPr>
          <a:xfrm>
            <a:off x="965306" y="1414729"/>
            <a:ext cx="6199263" cy="1744088"/>
            <a:chOff x="1246029" y="1414729"/>
            <a:chExt cx="6199263" cy="1744088"/>
          </a:xfrm>
        </p:grpSpPr>
        <p:sp>
          <p:nvSpPr>
            <p:cNvPr id="209" name="Rectangle 208"/>
            <p:cNvSpPr/>
            <p:nvPr/>
          </p:nvSpPr>
          <p:spPr>
            <a:xfrm>
              <a:off x="1246029" y="1826413"/>
              <a:ext cx="6199263" cy="1332404"/>
            </a:xfrm>
            <a:prstGeom prst="rect">
              <a:avLst/>
            </a:prstGeom>
            <a:solidFill>
              <a:srgbClr val="EBF7FF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084026" y="1414729"/>
              <a:ext cx="2610553" cy="34366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0" dirty="0">
                  <a:latin typeface="Calibri" panose="020F0502020204030204" pitchFamily="34" charset="0"/>
                </a:rPr>
                <a:t>4-Bit Incrementer</a:t>
              </a:r>
              <a:endParaRPr lang="en-US" sz="24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4-Bit Synchronous Counter with Enable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47" y="836685"/>
            <a:ext cx="9101906" cy="518463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/>
              <a:t>An incrementer is a reduced (contracted) form of an adder</a:t>
            </a:r>
          </a:p>
        </p:txBody>
      </p:sp>
      <p:grpSp>
        <p:nvGrpSpPr>
          <p:cNvPr id="212" name="Group 211"/>
          <p:cNvGrpSpPr/>
          <p:nvPr/>
        </p:nvGrpSpPr>
        <p:grpSpPr>
          <a:xfrm>
            <a:off x="236538" y="1758397"/>
            <a:ext cx="7884847" cy="4781381"/>
            <a:chOff x="517261" y="1758397"/>
            <a:chExt cx="7884847" cy="4781381"/>
          </a:xfrm>
        </p:grpSpPr>
        <p:cxnSp>
          <p:nvCxnSpPr>
            <p:cNvPr id="207" name="Straight Connector 206"/>
            <p:cNvCxnSpPr/>
            <p:nvPr/>
          </p:nvCxnSpPr>
          <p:spPr>
            <a:xfrm>
              <a:off x="1059165" y="2277242"/>
              <a:ext cx="4950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" name="Group 170"/>
            <p:cNvGrpSpPr/>
            <p:nvPr/>
          </p:nvGrpSpPr>
          <p:grpSpPr>
            <a:xfrm>
              <a:off x="6202405" y="2104039"/>
              <a:ext cx="1976587" cy="1605072"/>
              <a:chOff x="4582709" y="2046432"/>
              <a:chExt cx="1976587" cy="1605072"/>
            </a:xfrm>
          </p:grpSpPr>
          <p:sp>
            <p:nvSpPr>
              <p:cNvPr id="172" name="Freeform 171"/>
              <p:cNvSpPr/>
              <p:nvPr/>
            </p:nvSpPr>
            <p:spPr>
              <a:xfrm>
                <a:off x="5311849" y="2910537"/>
                <a:ext cx="137318" cy="727175"/>
              </a:xfrm>
              <a:custGeom>
                <a:avLst/>
                <a:gdLst>
                  <a:gd name="connsiteX0" fmla="*/ 0 w 286512"/>
                  <a:gd name="connsiteY0" fmla="*/ 0 h 658368"/>
                  <a:gd name="connsiteX1" fmla="*/ 0 w 286512"/>
                  <a:gd name="connsiteY1" fmla="*/ 0 h 658368"/>
                  <a:gd name="connsiteX2" fmla="*/ 0 w 286512"/>
                  <a:gd name="connsiteY2" fmla="*/ 658368 h 658368"/>
                  <a:gd name="connsiteX3" fmla="*/ 286512 w 286512"/>
                  <a:gd name="connsiteY3" fmla="*/ 658368 h 65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12" h="658368">
                    <a:moveTo>
                      <a:pt x="0" y="0"/>
                    </a:moveTo>
                    <a:lnTo>
                      <a:pt x="0" y="0"/>
                    </a:lnTo>
                    <a:lnTo>
                      <a:pt x="0" y="658368"/>
                    </a:lnTo>
                    <a:lnTo>
                      <a:pt x="286512" y="65836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3" name="Group 60"/>
              <p:cNvGrpSpPr>
                <a:grpSpLocks noChangeAspect="1"/>
              </p:cNvGrpSpPr>
              <p:nvPr/>
            </p:nvGrpSpPr>
            <p:grpSpPr bwMode="auto">
              <a:xfrm rot="5400000">
                <a:off x="5073065" y="2542261"/>
                <a:ext cx="477569" cy="319226"/>
                <a:chOff x="704" y="2323"/>
                <a:chExt cx="820" cy="576"/>
              </a:xfrm>
            </p:grpSpPr>
            <p:sp>
              <p:nvSpPr>
                <p:cNvPr id="179" name="Freeform 61"/>
                <p:cNvSpPr>
                  <a:spLocks noChangeAspect="1"/>
                </p:cNvSpPr>
                <p:nvPr/>
              </p:nvSpPr>
              <p:spPr bwMode="auto">
                <a:xfrm>
                  <a:off x="816" y="2323"/>
                  <a:ext cx="708" cy="576"/>
                </a:xfrm>
                <a:custGeom>
                  <a:avLst/>
                  <a:gdLst>
                    <a:gd name="T0" fmla="*/ 0 w 708"/>
                    <a:gd name="T1" fmla="*/ 0 h 576"/>
                    <a:gd name="T2" fmla="*/ 17 w 708"/>
                    <a:gd name="T3" fmla="*/ 40 h 576"/>
                    <a:gd name="T4" fmla="*/ 39 w 708"/>
                    <a:gd name="T5" fmla="*/ 95 h 576"/>
                    <a:gd name="T6" fmla="*/ 54 w 708"/>
                    <a:gd name="T7" fmla="*/ 157 h 576"/>
                    <a:gd name="T8" fmla="*/ 66 w 708"/>
                    <a:gd name="T9" fmla="*/ 227 h 576"/>
                    <a:gd name="T10" fmla="*/ 74 w 708"/>
                    <a:gd name="T11" fmla="*/ 284 h 576"/>
                    <a:gd name="T12" fmla="*/ 69 w 708"/>
                    <a:gd name="T13" fmla="*/ 338 h 576"/>
                    <a:gd name="T14" fmla="*/ 58 w 708"/>
                    <a:gd name="T15" fmla="*/ 399 h 576"/>
                    <a:gd name="T16" fmla="*/ 45 w 708"/>
                    <a:gd name="T17" fmla="*/ 458 h 576"/>
                    <a:gd name="T18" fmla="*/ 28 w 708"/>
                    <a:gd name="T19" fmla="*/ 512 h 576"/>
                    <a:gd name="T20" fmla="*/ 0 w 708"/>
                    <a:gd name="T21" fmla="*/ 572 h 576"/>
                    <a:gd name="T22" fmla="*/ 210 w 708"/>
                    <a:gd name="T23" fmla="*/ 576 h 576"/>
                    <a:gd name="T24" fmla="*/ 297 w 708"/>
                    <a:gd name="T25" fmla="*/ 570 h 576"/>
                    <a:gd name="T26" fmla="*/ 342 w 708"/>
                    <a:gd name="T27" fmla="*/ 567 h 576"/>
                    <a:gd name="T28" fmla="*/ 375 w 708"/>
                    <a:gd name="T29" fmla="*/ 559 h 576"/>
                    <a:gd name="T30" fmla="*/ 409 w 708"/>
                    <a:gd name="T31" fmla="*/ 549 h 576"/>
                    <a:gd name="T32" fmla="*/ 445 w 708"/>
                    <a:gd name="T33" fmla="*/ 533 h 576"/>
                    <a:gd name="T34" fmla="*/ 486 w 708"/>
                    <a:gd name="T35" fmla="*/ 515 h 576"/>
                    <a:gd name="T36" fmla="*/ 526 w 708"/>
                    <a:gd name="T37" fmla="*/ 490 h 576"/>
                    <a:gd name="T38" fmla="*/ 552 w 708"/>
                    <a:gd name="T39" fmla="*/ 470 h 576"/>
                    <a:gd name="T40" fmla="*/ 577 w 708"/>
                    <a:gd name="T41" fmla="*/ 447 h 576"/>
                    <a:gd name="T42" fmla="*/ 604 w 708"/>
                    <a:gd name="T43" fmla="*/ 420 h 576"/>
                    <a:gd name="T44" fmla="*/ 628 w 708"/>
                    <a:gd name="T45" fmla="*/ 398 h 576"/>
                    <a:gd name="T46" fmla="*/ 651 w 708"/>
                    <a:gd name="T47" fmla="*/ 370 h 576"/>
                    <a:gd name="T48" fmla="*/ 680 w 708"/>
                    <a:gd name="T49" fmla="*/ 333 h 576"/>
                    <a:gd name="T50" fmla="*/ 708 w 708"/>
                    <a:gd name="T51" fmla="*/ 286 h 576"/>
                    <a:gd name="T52" fmla="*/ 682 w 708"/>
                    <a:gd name="T53" fmla="*/ 245 h 576"/>
                    <a:gd name="T54" fmla="*/ 658 w 708"/>
                    <a:gd name="T55" fmla="*/ 210 h 576"/>
                    <a:gd name="T56" fmla="*/ 638 w 708"/>
                    <a:gd name="T57" fmla="*/ 185 h 576"/>
                    <a:gd name="T58" fmla="*/ 616 w 708"/>
                    <a:gd name="T59" fmla="*/ 161 h 576"/>
                    <a:gd name="T60" fmla="*/ 592 w 708"/>
                    <a:gd name="T61" fmla="*/ 138 h 576"/>
                    <a:gd name="T62" fmla="*/ 572 w 708"/>
                    <a:gd name="T63" fmla="*/ 120 h 576"/>
                    <a:gd name="T64" fmla="*/ 552 w 708"/>
                    <a:gd name="T65" fmla="*/ 103 h 576"/>
                    <a:gd name="T66" fmla="*/ 528 w 708"/>
                    <a:gd name="T67" fmla="*/ 85 h 576"/>
                    <a:gd name="T68" fmla="*/ 506 w 708"/>
                    <a:gd name="T69" fmla="*/ 72 h 576"/>
                    <a:gd name="T70" fmla="*/ 480 w 708"/>
                    <a:gd name="T71" fmla="*/ 58 h 576"/>
                    <a:gd name="T72" fmla="*/ 451 w 708"/>
                    <a:gd name="T73" fmla="*/ 43 h 576"/>
                    <a:gd name="T74" fmla="*/ 415 w 708"/>
                    <a:gd name="T75" fmla="*/ 29 h 576"/>
                    <a:gd name="T76" fmla="*/ 385 w 708"/>
                    <a:gd name="T77" fmla="*/ 20 h 576"/>
                    <a:gd name="T78" fmla="*/ 350 w 708"/>
                    <a:gd name="T79" fmla="*/ 11 h 576"/>
                    <a:gd name="T80" fmla="*/ 313 w 708"/>
                    <a:gd name="T81" fmla="*/ 5 h 576"/>
                    <a:gd name="T82" fmla="*/ 278 w 708"/>
                    <a:gd name="T83" fmla="*/ 1 h 576"/>
                    <a:gd name="T84" fmla="*/ 253 w 708"/>
                    <a:gd name="T85" fmla="*/ 1 h 576"/>
                    <a:gd name="T86" fmla="*/ 227 w 708"/>
                    <a:gd name="T87" fmla="*/ 0 h 576"/>
                    <a:gd name="T88" fmla="*/ 0 w 708"/>
                    <a:gd name="T8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08" h="576">
                      <a:moveTo>
                        <a:pt x="0" y="0"/>
                      </a:moveTo>
                      <a:lnTo>
                        <a:pt x="17" y="40"/>
                      </a:lnTo>
                      <a:lnTo>
                        <a:pt x="39" y="95"/>
                      </a:lnTo>
                      <a:lnTo>
                        <a:pt x="54" y="157"/>
                      </a:lnTo>
                      <a:lnTo>
                        <a:pt x="66" y="227"/>
                      </a:lnTo>
                      <a:lnTo>
                        <a:pt x="74" y="284"/>
                      </a:lnTo>
                      <a:lnTo>
                        <a:pt x="69" y="338"/>
                      </a:lnTo>
                      <a:lnTo>
                        <a:pt x="58" y="399"/>
                      </a:lnTo>
                      <a:lnTo>
                        <a:pt x="45" y="458"/>
                      </a:lnTo>
                      <a:lnTo>
                        <a:pt x="28" y="512"/>
                      </a:lnTo>
                      <a:lnTo>
                        <a:pt x="0" y="572"/>
                      </a:lnTo>
                      <a:lnTo>
                        <a:pt x="210" y="576"/>
                      </a:lnTo>
                      <a:lnTo>
                        <a:pt x="297" y="570"/>
                      </a:lnTo>
                      <a:lnTo>
                        <a:pt x="342" y="567"/>
                      </a:lnTo>
                      <a:lnTo>
                        <a:pt x="375" y="559"/>
                      </a:lnTo>
                      <a:lnTo>
                        <a:pt x="409" y="549"/>
                      </a:lnTo>
                      <a:lnTo>
                        <a:pt x="445" y="533"/>
                      </a:lnTo>
                      <a:lnTo>
                        <a:pt x="486" y="515"/>
                      </a:lnTo>
                      <a:lnTo>
                        <a:pt x="526" y="490"/>
                      </a:lnTo>
                      <a:lnTo>
                        <a:pt x="552" y="470"/>
                      </a:lnTo>
                      <a:lnTo>
                        <a:pt x="577" y="447"/>
                      </a:lnTo>
                      <a:lnTo>
                        <a:pt x="604" y="420"/>
                      </a:lnTo>
                      <a:lnTo>
                        <a:pt x="628" y="398"/>
                      </a:lnTo>
                      <a:lnTo>
                        <a:pt x="651" y="370"/>
                      </a:lnTo>
                      <a:lnTo>
                        <a:pt x="680" y="333"/>
                      </a:lnTo>
                      <a:lnTo>
                        <a:pt x="708" y="286"/>
                      </a:lnTo>
                      <a:lnTo>
                        <a:pt x="682" y="245"/>
                      </a:lnTo>
                      <a:lnTo>
                        <a:pt x="658" y="210"/>
                      </a:lnTo>
                      <a:lnTo>
                        <a:pt x="638" y="185"/>
                      </a:lnTo>
                      <a:lnTo>
                        <a:pt x="616" y="161"/>
                      </a:lnTo>
                      <a:lnTo>
                        <a:pt x="592" y="138"/>
                      </a:lnTo>
                      <a:lnTo>
                        <a:pt x="572" y="120"/>
                      </a:lnTo>
                      <a:lnTo>
                        <a:pt x="552" y="103"/>
                      </a:lnTo>
                      <a:lnTo>
                        <a:pt x="528" y="85"/>
                      </a:lnTo>
                      <a:lnTo>
                        <a:pt x="506" y="72"/>
                      </a:lnTo>
                      <a:lnTo>
                        <a:pt x="480" y="58"/>
                      </a:lnTo>
                      <a:lnTo>
                        <a:pt x="451" y="43"/>
                      </a:lnTo>
                      <a:lnTo>
                        <a:pt x="415" y="29"/>
                      </a:lnTo>
                      <a:lnTo>
                        <a:pt x="385" y="20"/>
                      </a:lnTo>
                      <a:lnTo>
                        <a:pt x="350" y="11"/>
                      </a:lnTo>
                      <a:lnTo>
                        <a:pt x="313" y="5"/>
                      </a:lnTo>
                      <a:lnTo>
                        <a:pt x="278" y="1"/>
                      </a:lnTo>
                      <a:lnTo>
                        <a:pt x="253" y="1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62"/>
                <p:cNvSpPr>
                  <a:spLocks noChangeAspect="1"/>
                </p:cNvSpPr>
                <p:nvPr/>
              </p:nvSpPr>
              <p:spPr bwMode="auto">
                <a:xfrm>
                  <a:off x="704" y="2326"/>
                  <a:ext cx="76" cy="573"/>
                </a:xfrm>
                <a:custGeom>
                  <a:avLst/>
                  <a:gdLst>
                    <a:gd name="T0" fmla="*/ 3 w 76"/>
                    <a:gd name="T1" fmla="*/ 0 h 573"/>
                    <a:gd name="T2" fmla="*/ 30 w 76"/>
                    <a:gd name="T3" fmla="*/ 71 h 573"/>
                    <a:gd name="T4" fmla="*/ 48 w 76"/>
                    <a:gd name="T5" fmla="*/ 135 h 573"/>
                    <a:gd name="T6" fmla="*/ 62 w 76"/>
                    <a:gd name="T7" fmla="*/ 194 h 573"/>
                    <a:gd name="T8" fmla="*/ 75 w 76"/>
                    <a:gd name="T9" fmla="*/ 279 h 573"/>
                    <a:gd name="T10" fmla="*/ 66 w 76"/>
                    <a:gd name="T11" fmla="*/ 354 h 573"/>
                    <a:gd name="T12" fmla="*/ 54 w 76"/>
                    <a:gd name="T13" fmla="*/ 411 h 573"/>
                    <a:gd name="T14" fmla="*/ 35 w 76"/>
                    <a:gd name="T15" fmla="*/ 488 h 573"/>
                    <a:gd name="T16" fmla="*/ 0 w 76"/>
                    <a:gd name="T17" fmla="*/ 573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573">
                      <a:moveTo>
                        <a:pt x="3" y="0"/>
                      </a:moveTo>
                      <a:cubicBezTo>
                        <a:pt x="7" y="12"/>
                        <a:pt x="23" y="49"/>
                        <a:pt x="30" y="71"/>
                      </a:cubicBezTo>
                      <a:cubicBezTo>
                        <a:pt x="37" y="93"/>
                        <a:pt x="43" y="115"/>
                        <a:pt x="48" y="135"/>
                      </a:cubicBezTo>
                      <a:cubicBezTo>
                        <a:pt x="53" y="155"/>
                        <a:pt x="58" y="170"/>
                        <a:pt x="62" y="194"/>
                      </a:cubicBezTo>
                      <a:cubicBezTo>
                        <a:pt x="66" y="218"/>
                        <a:pt x="74" y="252"/>
                        <a:pt x="75" y="279"/>
                      </a:cubicBezTo>
                      <a:cubicBezTo>
                        <a:pt x="76" y="306"/>
                        <a:pt x="69" y="332"/>
                        <a:pt x="66" y="354"/>
                      </a:cubicBezTo>
                      <a:cubicBezTo>
                        <a:pt x="63" y="376"/>
                        <a:pt x="59" y="389"/>
                        <a:pt x="54" y="411"/>
                      </a:cubicBezTo>
                      <a:cubicBezTo>
                        <a:pt x="49" y="433"/>
                        <a:pt x="44" y="461"/>
                        <a:pt x="35" y="488"/>
                      </a:cubicBezTo>
                      <a:cubicBezTo>
                        <a:pt x="26" y="515"/>
                        <a:pt x="7" y="555"/>
                        <a:pt x="0" y="573"/>
                      </a:cubicBezTo>
                    </a:path>
                  </a:pathLst>
                </a:custGeom>
                <a:no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" name="Line 74"/>
              <p:cNvSpPr>
                <a:spLocks noChangeAspect="1" noChangeShapeType="1"/>
              </p:cNvSpPr>
              <p:nvPr/>
            </p:nvSpPr>
            <p:spPr bwMode="auto">
              <a:xfrm>
                <a:off x="4845438" y="2104039"/>
                <a:ext cx="134424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AutoShape 63"/>
              <p:cNvSpPr>
                <a:spLocks noChangeAspect="1" noChangeArrowheads="1"/>
              </p:cNvSpPr>
              <p:nvPr/>
            </p:nvSpPr>
            <p:spPr bwMode="auto">
              <a:xfrm flipH="1">
                <a:off x="4582709" y="2046432"/>
                <a:ext cx="390928" cy="334215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4973637" y="2328672"/>
                <a:ext cx="1585659" cy="1322832"/>
              </a:xfrm>
              <a:custGeom>
                <a:avLst/>
                <a:gdLst>
                  <a:gd name="connsiteX0" fmla="*/ 1572768 w 1572768"/>
                  <a:gd name="connsiteY0" fmla="*/ 1322832 h 1322832"/>
                  <a:gd name="connsiteX1" fmla="*/ 1572768 w 1572768"/>
                  <a:gd name="connsiteY1" fmla="*/ 853440 h 1322832"/>
                  <a:gd name="connsiteX2" fmla="*/ 719328 w 1572768"/>
                  <a:gd name="connsiteY2" fmla="*/ 0 h 1322832"/>
                  <a:gd name="connsiteX3" fmla="*/ 0 w 1572768"/>
                  <a:gd name="connsiteY3" fmla="*/ 0 h 13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2768" h="1322832">
                    <a:moveTo>
                      <a:pt x="1572768" y="1322832"/>
                    </a:moveTo>
                    <a:lnTo>
                      <a:pt x="1572768" y="853440"/>
                    </a:lnTo>
                    <a:lnTo>
                      <a:pt x="719328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8" name="Straight Arrow Connector 177"/>
              <p:cNvCxnSpPr/>
              <p:nvPr/>
            </p:nvCxnSpPr>
            <p:spPr>
              <a:xfrm>
                <a:off x="5409913" y="2328911"/>
                <a:ext cx="3943" cy="23006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Line 71"/>
              <p:cNvSpPr>
                <a:spLocks noChangeAspect="1" noChangeShapeType="1"/>
              </p:cNvSpPr>
              <p:nvPr/>
            </p:nvSpPr>
            <p:spPr bwMode="auto">
              <a:xfrm>
                <a:off x="5219772" y="2108226"/>
                <a:ext cx="0" cy="4528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oval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" name="Freeform 156"/>
            <p:cNvSpPr/>
            <p:nvPr/>
          </p:nvSpPr>
          <p:spPr>
            <a:xfrm flipH="1" flipV="1">
              <a:off x="6335568" y="3709567"/>
              <a:ext cx="226320" cy="1839461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 flipH="1" flipV="1">
              <a:off x="7952672" y="3709567"/>
              <a:ext cx="226320" cy="1839461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endCxn id="63" idx="2"/>
            </p:cNvCxnSpPr>
            <p:nvPr/>
          </p:nvCxnSpPr>
          <p:spPr>
            <a:xfrm flipH="1" flipV="1">
              <a:off x="4279471" y="4569709"/>
              <a:ext cx="1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68" idx="2"/>
            </p:cNvCxnSpPr>
            <p:nvPr/>
          </p:nvCxnSpPr>
          <p:spPr>
            <a:xfrm flipH="1" flipV="1">
              <a:off x="5894045" y="4569709"/>
              <a:ext cx="2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54" idx="2"/>
            </p:cNvCxnSpPr>
            <p:nvPr/>
          </p:nvCxnSpPr>
          <p:spPr>
            <a:xfrm flipV="1">
              <a:off x="2664896" y="4569709"/>
              <a:ext cx="1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 flipV="1">
              <a:off x="2087064" y="4205630"/>
              <a:ext cx="128565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flipV="1">
              <a:off x="3698625" y="4205630"/>
              <a:ext cx="140507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82073" y="4205632"/>
              <a:ext cx="5247801" cy="663396"/>
            </a:xfrm>
            <a:custGeom>
              <a:avLst/>
              <a:gdLst>
                <a:gd name="connsiteX0" fmla="*/ 5961888 w 5961888"/>
                <a:gd name="connsiteY0" fmla="*/ 0 h 597408"/>
                <a:gd name="connsiteX1" fmla="*/ 5742432 w 5961888"/>
                <a:gd name="connsiteY1" fmla="*/ 0 h 597408"/>
                <a:gd name="connsiteX2" fmla="*/ 5742432 w 5961888"/>
                <a:gd name="connsiteY2" fmla="*/ 597408 h 597408"/>
                <a:gd name="connsiteX3" fmla="*/ 0 w 5961888"/>
                <a:gd name="connsiteY3" fmla="*/ 597408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1888" h="597408">
                  <a:moveTo>
                    <a:pt x="5961888" y="0"/>
                  </a:moveTo>
                  <a:lnTo>
                    <a:pt x="5742432" y="0"/>
                  </a:lnTo>
                  <a:lnTo>
                    <a:pt x="5742432" y="597408"/>
                  </a:lnTo>
                  <a:lnTo>
                    <a:pt x="0" y="59740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7068281" y="3429000"/>
              <a:ext cx="880678" cy="1140709"/>
              <a:chOff x="5529069" y="2288290"/>
              <a:chExt cx="1036927" cy="114070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5603630" y="2392074"/>
                    <a:ext cx="369339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69339" cy="34564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33333" r="-3922" b="-1428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95833" r="-37500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6" name="Isosceles Triangle 75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6270529" y="2392074"/>
                    <a:ext cx="26224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0529" y="2392074"/>
                    <a:ext cx="262244" cy="34564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77778" r="-25000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5453706" y="3429000"/>
              <a:ext cx="880678" cy="1140709"/>
              <a:chOff x="5529069" y="2288290"/>
              <a:chExt cx="1036927" cy="114070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5603631" y="2392074"/>
                    <a:ext cx="329618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1" y="2392074"/>
                    <a:ext cx="329618" cy="34564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43478" r="-6522" b="-12500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Isosceles Triangle 70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6272387" y="2392074"/>
                    <a:ext cx="26038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2387" y="2392074"/>
                    <a:ext cx="260385" cy="34564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77778" r="-22222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3839132" y="3429000"/>
              <a:ext cx="880678" cy="1140709"/>
              <a:chOff x="5529069" y="2288290"/>
              <a:chExt cx="1036927" cy="1140709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5603630" y="2392074"/>
                    <a:ext cx="33147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31475" cy="34564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43478" r="-8696" b="-1428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Isosceles Triangle 65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6284057" y="2392074"/>
                    <a:ext cx="24871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4057" y="2392074"/>
                    <a:ext cx="248714" cy="34564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85294" r="-29412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oup 36"/>
            <p:cNvGrpSpPr/>
            <p:nvPr/>
          </p:nvGrpSpPr>
          <p:grpSpPr>
            <a:xfrm>
              <a:off x="2224565" y="3429000"/>
              <a:ext cx="6127248" cy="2465671"/>
              <a:chOff x="5529069" y="2288290"/>
              <a:chExt cx="7214330" cy="2465671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5603630" y="2392074"/>
                    <a:ext cx="333333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33333" cy="34564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42553" r="-6383" b="-1428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Isosceles Triangle 56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76102" y="2392074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6102" y="2392074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80556" r="-22222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6774581" y="4408319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4581" y="4408319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77778" r="-25000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8673749" y="4408319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3749" y="4408319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80556" r="-22222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0572920" y="4408319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72920" y="4408319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80000" r="-25714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12486729" y="4408319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86729" y="4408319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77778" r="-25000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Freeform 38"/>
            <p:cNvSpPr/>
            <p:nvPr/>
          </p:nvSpPr>
          <p:spPr>
            <a:xfrm>
              <a:off x="1882073" y="4569709"/>
              <a:ext cx="5622153" cy="576071"/>
            </a:xfrm>
            <a:custGeom>
              <a:avLst/>
              <a:gdLst>
                <a:gd name="connsiteX0" fmla="*/ 6473952 w 6473952"/>
                <a:gd name="connsiteY0" fmla="*/ 0 h 408432"/>
                <a:gd name="connsiteX1" fmla="*/ 6473952 w 6473952"/>
                <a:gd name="connsiteY1" fmla="*/ 408432 h 408432"/>
                <a:gd name="connsiteX2" fmla="*/ 0 w 6473952"/>
                <a:gd name="connsiteY2" fmla="*/ 408432 h 40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952" h="408432">
                  <a:moveTo>
                    <a:pt x="6473952" y="0"/>
                  </a:moveTo>
                  <a:lnTo>
                    <a:pt x="6473952" y="408432"/>
                  </a:lnTo>
                  <a:lnTo>
                    <a:pt x="0" y="40843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246030" y="4627317"/>
                  <a:ext cx="59876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𝐶𝑙𝑜𝑐𝑘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6030" y="4627317"/>
                  <a:ext cx="598767" cy="34564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3232" r="-10101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246029" y="5030566"/>
                  <a:ext cx="59876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𝑅𝑒𝑠𝑒𝑡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6029" y="5030566"/>
                  <a:ext cx="598767" cy="34564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23232" r="-11111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Freeform 41"/>
            <p:cNvSpPr/>
            <p:nvPr/>
          </p:nvSpPr>
          <p:spPr>
            <a:xfrm flipV="1">
              <a:off x="5311849" y="4205630"/>
              <a:ext cx="152214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04109" y="6135931"/>
              <a:ext cx="3114329" cy="40384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0" dirty="0">
                  <a:latin typeface="Calibri" panose="020F0502020204030204" pitchFamily="34" charset="0"/>
                </a:rPr>
                <a:t>4-bit Counter Output</a:t>
              </a:r>
              <a:endParaRPr lang="en-US" sz="2400" b="1" dirty="0">
                <a:latin typeface="Calibri" panose="020F0502020204030204" pitchFamily="34" charset="0"/>
              </a:endParaRPr>
            </a:p>
          </p:txBody>
        </p:sp>
        <p:sp>
          <p:nvSpPr>
            <p:cNvPr id="53" name="Left Brace 52"/>
            <p:cNvSpPr/>
            <p:nvPr/>
          </p:nvSpPr>
          <p:spPr>
            <a:xfrm rot="16200000">
              <a:off x="5650798" y="3398031"/>
              <a:ext cx="230428" cy="5246569"/>
            </a:xfrm>
            <a:prstGeom prst="leftBrace">
              <a:avLst>
                <a:gd name="adj1" fmla="val 61051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 Box 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7261" y="2049571"/>
                  <a:ext cx="57607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0" i="1" u="none" smtClean="0">
                            <a:latin typeface="Cambria Math"/>
                            <a:cs typeface="Consolas" panose="020B0609020204030204" pitchFamily="49" charset="0"/>
                          </a:rPr>
                          <m:t>𝐶𝑜𝑢𝑡</m:t>
                        </m:r>
                      </m:oMath>
                    </m:oMathPara>
                  </a14:m>
                  <a:endParaRPr lang="en-US" altLang="en-US" sz="2000" u="none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127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261" y="2049571"/>
                  <a:ext cx="576070" cy="40011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2446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 Box 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088895" y="1758397"/>
                  <a:ext cx="299926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u="none" baseline="0" dirty="0" smtClean="0">
                            <a:latin typeface="Cambria Math"/>
                            <a:cs typeface="Consolas" panose="020B0609020204030204" pitchFamily="49" charset="0"/>
                          </a:rPr>
                          <m:t>𝑐</m:t>
                        </m:r>
                        <m:r>
                          <a:rPr lang="en-US" altLang="en-US" sz="2000" b="0" i="1" u="none" baseline="-25000" dirty="0" smtClean="0">
                            <a:latin typeface="Cambria Math"/>
                            <a:cs typeface="Consolas" panose="020B0609020204030204" pitchFamily="49" charset="0"/>
                          </a:rPr>
                          <m:t>2</m:t>
                        </m:r>
                      </m:oMath>
                    </m:oMathPara>
                  </a14:m>
                  <a:endParaRPr lang="en-US" altLang="en-US" sz="2000" u="none" baseline="-25000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85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8895" y="1758397"/>
                  <a:ext cx="299926" cy="4001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22449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 Box 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64008" y="1758397"/>
                  <a:ext cx="299926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u="none" baseline="0" dirty="0" smtClean="0">
                            <a:latin typeface="Cambria Math"/>
                            <a:cs typeface="Consolas" panose="020B0609020204030204" pitchFamily="49" charset="0"/>
                          </a:rPr>
                          <m:t>𝑐</m:t>
                        </m:r>
                        <m:r>
                          <a:rPr lang="en-US" altLang="en-US" sz="2000" b="0" i="1" u="none" baseline="-25000" dirty="0" smtClean="0">
                            <a:latin typeface="Cambria Math"/>
                            <a:cs typeface="Consolas" panose="020B0609020204030204" pitchFamily="49" charset="0"/>
                          </a:rPr>
                          <m:t>3</m:t>
                        </m:r>
                      </m:oMath>
                    </m:oMathPara>
                  </a14:m>
                  <a:endParaRPr lang="en-US" altLang="en-US" sz="2000" u="none" baseline="-25000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87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64008" y="1758397"/>
                  <a:ext cx="299926" cy="40011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22449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8" name="Freeform 157"/>
            <p:cNvSpPr/>
            <p:nvPr/>
          </p:nvSpPr>
          <p:spPr>
            <a:xfrm flipH="1" flipV="1">
              <a:off x="4722572" y="3709567"/>
              <a:ext cx="226320" cy="1839461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H="1" flipV="1">
              <a:off x="3109576" y="3709567"/>
              <a:ext cx="226320" cy="1839461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4582709" y="2104039"/>
              <a:ext cx="1976587" cy="1605072"/>
              <a:chOff x="4582709" y="2046432"/>
              <a:chExt cx="1976587" cy="1605072"/>
            </a:xfrm>
          </p:grpSpPr>
          <p:sp>
            <p:nvSpPr>
              <p:cNvPr id="181" name="Freeform 180"/>
              <p:cNvSpPr/>
              <p:nvPr/>
            </p:nvSpPr>
            <p:spPr>
              <a:xfrm>
                <a:off x="4973638" y="2096866"/>
                <a:ext cx="1221954" cy="115982"/>
              </a:xfrm>
              <a:custGeom>
                <a:avLst/>
                <a:gdLst>
                  <a:gd name="connsiteX0" fmla="*/ 1219200 w 1219200"/>
                  <a:gd name="connsiteY0" fmla="*/ 115824 h 115824"/>
                  <a:gd name="connsiteX1" fmla="*/ 1005840 w 1219200"/>
                  <a:gd name="connsiteY1" fmla="*/ 115824 h 115824"/>
                  <a:gd name="connsiteX2" fmla="*/ 1005840 w 1219200"/>
                  <a:gd name="connsiteY2" fmla="*/ 0 h 115824"/>
                  <a:gd name="connsiteX3" fmla="*/ 0 w 1219200"/>
                  <a:gd name="connsiteY3" fmla="*/ 0 h 11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200" h="115824">
                    <a:moveTo>
                      <a:pt x="1219200" y="115824"/>
                    </a:moveTo>
                    <a:lnTo>
                      <a:pt x="1005840" y="115824"/>
                    </a:lnTo>
                    <a:lnTo>
                      <a:pt x="100584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0" name="Group 169"/>
              <p:cNvGrpSpPr/>
              <p:nvPr/>
            </p:nvGrpSpPr>
            <p:grpSpPr>
              <a:xfrm>
                <a:off x="4582709" y="2046432"/>
                <a:ext cx="1976587" cy="1605072"/>
                <a:chOff x="4582709" y="2046432"/>
                <a:chExt cx="1976587" cy="1605072"/>
              </a:xfrm>
            </p:grpSpPr>
            <p:sp>
              <p:nvSpPr>
                <p:cNvPr id="161" name="Freeform 160"/>
                <p:cNvSpPr/>
                <p:nvPr/>
              </p:nvSpPr>
              <p:spPr>
                <a:xfrm>
                  <a:off x="5311849" y="2910537"/>
                  <a:ext cx="137318" cy="727175"/>
                </a:xfrm>
                <a:custGeom>
                  <a:avLst/>
                  <a:gdLst>
                    <a:gd name="connsiteX0" fmla="*/ 0 w 286512"/>
                    <a:gd name="connsiteY0" fmla="*/ 0 h 658368"/>
                    <a:gd name="connsiteX1" fmla="*/ 0 w 286512"/>
                    <a:gd name="connsiteY1" fmla="*/ 0 h 658368"/>
                    <a:gd name="connsiteX2" fmla="*/ 0 w 286512"/>
                    <a:gd name="connsiteY2" fmla="*/ 658368 h 658368"/>
                    <a:gd name="connsiteX3" fmla="*/ 286512 w 286512"/>
                    <a:gd name="connsiteY3" fmla="*/ 658368 h 658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512" h="65836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58368"/>
                      </a:lnTo>
                      <a:lnTo>
                        <a:pt x="286512" y="65836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6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5073065" y="2542261"/>
                  <a:ext cx="477569" cy="319226"/>
                  <a:chOff x="704" y="2323"/>
                  <a:chExt cx="820" cy="576"/>
                </a:xfrm>
              </p:grpSpPr>
              <p:sp>
                <p:nvSpPr>
                  <p:cNvPr id="167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816" y="2323"/>
                    <a:ext cx="708" cy="576"/>
                  </a:xfrm>
                  <a:custGeom>
                    <a:avLst/>
                    <a:gdLst>
                      <a:gd name="T0" fmla="*/ 0 w 708"/>
                      <a:gd name="T1" fmla="*/ 0 h 576"/>
                      <a:gd name="T2" fmla="*/ 17 w 708"/>
                      <a:gd name="T3" fmla="*/ 40 h 576"/>
                      <a:gd name="T4" fmla="*/ 39 w 708"/>
                      <a:gd name="T5" fmla="*/ 95 h 576"/>
                      <a:gd name="T6" fmla="*/ 54 w 708"/>
                      <a:gd name="T7" fmla="*/ 157 h 576"/>
                      <a:gd name="T8" fmla="*/ 66 w 708"/>
                      <a:gd name="T9" fmla="*/ 227 h 576"/>
                      <a:gd name="T10" fmla="*/ 74 w 708"/>
                      <a:gd name="T11" fmla="*/ 284 h 576"/>
                      <a:gd name="T12" fmla="*/ 69 w 708"/>
                      <a:gd name="T13" fmla="*/ 338 h 576"/>
                      <a:gd name="T14" fmla="*/ 58 w 708"/>
                      <a:gd name="T15" fmla="*/ 399 h 576"/>
                      <a:gd name="T16" fmla="*/ 45 w 708"/>
                      <a:gd name="T17" fmla="*/ 458 h 576"/>
                      <a:gd name="T18" fmla="*/ 28 w 708"/>
                      <a:gd name="T19" fmla="*/ 512 h 576"/>
                      <a:gd name="T20" fmla="*/ 0 w 708"/>
                      <a:gd name="T21" fmla="*/ 572 h 576"/>
                      <a:gd name="T22" fmla="*/ 210 w 708"/>
                      <a:gd name="T23" fmla="*/ 576 h 576"/>
                      <a:gd name="T24" fmla="*/ 297 w 708"/>
                      <a:gd name="T25" fmla="*/ 570 h 576"/>
                      <a:gd name="T26" fmla="*/ 342 w 708"/>
                      <a:gd name="T27" fmla="*/ 567 h 576"/>
                      <a:gd name="T28" fmla="*/ 375 w 708"/>
                      <a:gd name="T29" fmla="*/ 559 h 576"/>
                      <a:gd name="T30" fmla="*/ 409 w 708"/>
                      <a:gd name="T31" fmla="*/ 549 h 576"/>
                      <a:gd name="T32" fmla="*/ 445 w 708"/>
                      <a:gd name="T33" fmla="*/ 533 h 576"/>
                      <a:gd name="T34" fmla="*/ 486 w 708"/>
                      <a:gd name="T35" fmla="*/ 515 h 576"/>
                      <a:gd name="T36" fmla="*/ 526 w 708"/>
                      <a:gd name="T37" fmla="*/ 490 h 576"/>
                      <a:gd name="T38" fmla="*/ 552 w 708"/>
                      <a:gd name="T39" fmla="*/ 470 h 576"/>
                      <a:gd name="T40" fmla="*/ 577 w 708"/>
                      <a:gd name="T41" fmla="*/ 447 h 576"/>
                      <a:gd name="T42" fmla="*/ 604 w 708"/>
                      <a:gd name="T43" fmla="*/ 420 h 576"/>
                      <a:gd name="T44" fmla="*/ 628 w 708"/>
                      <a:gd name="T45" fmla="*/ 398 h 576"/>
                      <a:gd name="T46" fmla="*/ 651 w 708"/>
                      <a:gd name="T47" fmla="*/ 370 h 576"/>
                      <a:gd name="T48" fmla="*/ 680 w 708"/>
                      <a:gd name="T49" fmla="*/ 333 h 576"/>
                      <a:gd name="T50" fmla="*/ 708 w 708"/>
                      <a:gd name="T51" fmla="*/ 286 h 576"/>
                      <a:gd name="T52" fmla="*/ 682 w 708"/>
                      <a:gd name="T53" fmla="*/ 245 h 576"/>
                      <a:gd name="T54" fmla="*/ 658 w 708"/>
                      <a:gd name="T55" fmla="*/ 210 h 576"/>
                      <a:gd name="T56" fmla="*/ 638 w 708"/>
                      <a:gd name="T57" fmla="*/ 185 h 576"/>
                      <a:gd name="T58" fmla="*/ 616 w 708"/>
                      <a:gd name="T59" fmla="*/ 161 h 576"/>
                      <a:gd name="T60" fmla="*/ 592 w 708"/>
                      <a:gd name="T61" fmla="*/ 138 h 576"/>
                      <a:gd name="T62" fmla="*/ 572 w 708"/>
                      <a:gd name="T63" fmla="*/ 120 h 576"/>
                      <a:gd name="T64" fmla="*/ 552 w 708"/>
                      <a:gd name="T65" fmla="*/ 103 h 576"/>
                      <a:gd name="T66" fmla="*/ 528 w 708"/>
                      <a:gd name="T67" fmla="*/ 85 h 576"/>
                      <a:gd name="T68" fmla="*/ 506 w 708"/>
                      <a:gd name="T69" fmla="*/ 72 h 576"/>
                      <a:gd name="T70" fmla="*/ 480 w 708"/>
                      <a:gd name="T71" fmla="*/ 58 h 576"/>
                      <a:gd name="T72" fmla="*/ 451 w 708"/>
                      <a:gd name="T73" fmla="*/ 43 h 576"/>
                      <a:gd name="T74" fmla="*/ 415 w 708"/>
                      <a:gd name="T75" fmla="*/ 29 h 576"/>
                      <a:gd name="T76" fmla="*/ 385 w 708"/>
                      <a:gd name="T77" fmla="*/ 20 h 576"/>
                      <a:gd name="T78" fmla="*/ 350 w 708"/>
                      <a:gd name="T79" fmla="*/ 11 h 576"/>
                      <a:gd name="T80" fmla="*/ 313 w 708"/>
                      <a:gd name="T81" fmla="*/ 5 h 576"/>
                      <a:gd name="T82" fmla="*/ 278 w 708"/>
                      <a:gd name="T83" fmla="*/ 1 h 576"/>
                      <a:gd name="T84" fmla="*/ 253 w 708"/>
                      <a:gd name="T85" fmla="*/ 1 h 576"/>
                      <a:gd name="T86" fmla="*/ 227 w 708"/>
                      <a:gd name="T87" fmla="*/ 0 h 576"/>
                      <a:gd name="T88" fmla="*/ 0 w 708"/>
                      <a:gd name="T8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708" h="576">
                        <a:moveTo>
                          <a:pt x="0" y="0"/>
                        </a:moveTo>
                        <a:lnTo>
                          <a:pt x="17" y="40"/>
                        </a:lnTo>
                        <a:lnTo>
                          <a:pt x="39" y="95"/>
                        </a:lnTo>
                        <a:lnTo>
                          <a:pt x="54" y="157"/>
                        </a:lnTo>
                        <a:lnTo>
                          <a:pt x="66" y="227"/>
                        </a:lnTo>
                        <a:lnTo>
                          <a:pt x="74" y="284"/>
                        </a:lnTo>
                        <a:lnTo>
                          <a:pt x="69" y="338"/>
                        </a:lnTo>
                        <a:lnTo>
                          <a:pt x="58" y="399"/>
                        </a:lnTo>
                        <a:lnTo>
                          <a:pt x="45" y="458"/>
                        </a:lnTo>
                        <a:lnTo>
                          <a:pt x="28" y="512"/>
                        </a:lnTo>
                        <a:lnTo>
                          <a:pt x="0" y="572"/>
                        </a:lnTo>
                        <a:lnTo>
                          <a:pt x="210" y="576"/>
                        </a:lnTo>
                        <a:lnTo>
                          <a:pt x="297" y="570"/>
                        </a:lnTo>
                        <a:lnTo>
                          <a:pt x="342" y="567"/>
                        </a:lnTo>
                        <a:lnTo>
                          <a:pt x="375" y="559"/>
                        </a:lnTo>
                        <a:lnTo>
                          <a:pt x="409" y="549"/>
                        </a:lnTo>
                        <a:lnTo>
                          <a:pt x="445" y="533"/>
                        </a:lnTo>
                        <a:lnTo>
                          <a:pt x="486" y="515"/>
                        </a:lnTo>
                        <a:lnTo>
                          <a:pt x="526" y="490"/>
                        </a:lnTo>
                        <a:lnTo>
                          <a:pt x="552" y="470"/>
                        </a:lnTo>
                        <a:lnTo>
                          <a:pt x="577" y="447"/>
                        </a:lnTo>
                        <a:lnTo>
                          <a:pt x="604" y="420"/>
                        </a:lnTo>
                        <a:lnTo>
                          <a:pt x="628" y="398"/>
                        </a:lnTo>
                        <a:lnTo>
                          <a:pt x="651" y="370"/>
                        </a:lnTo>
                        <a:lnTo>
                          <a:pt x="680" y="333"/>
                        </a:lnTo>
                        <a:lnTo>
                          <a:pt x="708" y="286"/>
                        </a:lnTo>
                        <a:lnTo>
                          <a:pt x="682" y="245"/>
                        </a:lnTo>
                        <a:lnTo>
                          <a:pt x="658" y="210"/>
                        </a:lnTo>
                        <a:lnTo>
                          <a:pt x="638" y="185"/>
                        </a:lnTo>
                        <a:lnTo>
                          <a:pt x="616" y="161"/>
                        </a:lnTo>
                        <a:lnTo>
                          <a:pt x="592" y="138"/>
                        </a:lnTo>
                        <a:lnTo>
                          <a:pt x="572" y="120"/>
                        </a:lnTo>
                        <a:lnTo>
                          <a:pt x="552" y="103"/>
                        </a:lnTo>
                        <a:lnTo>
                          <a:pt x="528" y="85"/>
                        </a:lnTo>
                        <a:lnTo>
                          <a:pt x="506" y="72"/>
                        </a:lnTo>
                        <a:lnTo>
                          <a:pt x="480" y="58"/>
                        </a:lnTo>
                        <a:lnTo>
                          <a:pt x="451" y="43"/>
                        </a:lnTo>
                        <a:lnTo>
                          <a:pt x="415" y="29"/>
                        </a:lnTo>
                        <a:lnTo>
                          <a:pt x="385" y="20"/>
                        </a:lnTo>
                        <a:lnTo>
                          <a:pt x="350" y="11"/>
                        </a:lnTo>
                        <a:lnTo>
                          <a:pt x="313" y="5"/>
                        </a:lnTo>
                        <a:lnTo>
                          <a:pt x="278" y="1"/>
                        </a:lnTo>
                        <a:lnTo>
                          <a:pt x="253" y="1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704" y="2326"/>
                    <a:ext cx="76" cy="573"/>
                  </a:xfrm>
                  <a:custGeom>
                    <a:avLst/>
                    <a:gdLst>
                      <a:gd name="T0" fmla="*/ 3 w 76"/>
                      <a:gd name="T1" fmla="*/ 0 h 573"/>
                      <a:gd name="T2" fmla="*/ 30 w 76"/>
                      <a:gd name="T3" fmla="*/ 71 h 573"/>
                      <a:gd name="T4" fmla="*/ 48 w 76"/>
                      <a:gd name="T5" fmla="*/ 135 h 573"/>
                      <a:gd name="T6" fmla="*/ 62 w 76"/>
                      <a:gd name="T7" fmla="*/ 194 h 573"/>
                      <a:gd name="T8" fmla="*/ 75 w 76"/>
                      <a:gd name="T9" fmla="*/ 279 h 573"/>
                      <a:gd name="T10" fmla="*/ 66 w 76"/>
                      <a:gd name="T11" fmla="*/ 354 h 573"/>
                      <a:gd name="T12" fmla="*/ 54 w 76"/>
                      <a:gd name="T13" fmla="*/ 411 h 573"/>
                      <a:gd name="T14" fmla="*/ 35 w 76"/>
                      <a:gd name="T15" fmla="*/ 488 h 573"/>
                      <a:gd name="T16" fmla="*/ 0 w 76"/>
                      <a:gd name="T17" fmla="*/ 573 h 5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573">
                        <a:moveTo>
                          <a:pt x="3" y="0"/>
                        </a:moveTo>
                        <a:cubicBezTo>
                          <a:pt x="7" y="12"/>
                          <a:pt x="23" y="49"/>
                          <a:pt x="30" y="71"/>
                        </a:cubicBezTo>
                        <a:cubicBezTo>
                          <a:pt x="37" y="93"/>
                          <a:pt x="43" y="115"/>
                          <a:pt x="48" y="135"/>
                        </a:cubicBezTo>
                        <a:cubicBezTo>
                          <a:pt x="53" y="155"/>
                          <a:pt x="58" y="170"/>
                          <a:pt x="62" y="194"/>
                        </a:cubicBezTo>
                        <a:cubicBezTo>
                          <a:pt x="66" y="218"/>
                          <a:pt x="74" y="252"/>
                          <a:pt x="75" y="279"/>
                        </a:cubicBezTo>
                        <a:cubicBezTo>
                          <a:pt x="76" y="306"/>
                          <a:pt x="69" y="332"/>
                          <a:pt x="66" y="354"/>
                        </a:cubicBezTo>
                        <a:cubicBezTo>
                          <a:pt x="63" y="376"/>
                          <a:pt x="59" y="389"/>
                          <a:pt x="54" y="411"/>
                        </a:cubicBezTo>
                        <a:cubicBezTo>
                          <a:pt x="49" y="433"/>
                          <a:pt x="44" y="461"/>
                          <a:pt x="35" y="488"/>
                        </a:cubicBezTo>
                        <a:cubicBezTo>
                          <a:pt x="26" y="515"/>
                          <a:pt x="7" y="555"/>
                          <a:pt x="0" y="573"/>
                        </a:cubicBezTo>
                      </a:path>
                    </a:pathLst>
                  </a:custGeom>
                  <a:noFill/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" name="Line 71"/>
                <p:cNvSpPr>
                  <a:spLocks noChangeAspect="1" noChangeShapeType="1"/>
                </p:cNvSpPr>
                <p:nvPr/>
              </p:nvSpPr>
              <p:spPr bwMode="auto">
                <a:xfrm>
                  <a:off x="5219772" y="2092678"/>
                  <a:ext cx="0" cy="46839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oval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AutoShape 6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582709" y="2046432"/>
                  <a:ext cx="390928" cy="334215"/>
                </a:xfrm>
                <a:prstGeom prst="flowChartDelay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alt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4973637" y="2328672"/>
                  <a:ext cx="1585659" cy="1322832"/>
                </a:xfrm>
                <a:custGeom>
                  <a:avLst/>
                  <a:gdLst>
                    <a:gd name="connsiteX0" fmla="*/ 1572768 w 1572768"/>
                    <a:gd name="connsiteY0" fmla="*/ 1322832 h 1322832"/>
                    <a:gd name="connsiteX1" fmla="*/ 1572768 w 1572768"/>
                    <a:gd name="connsiteY1" fmla="*/ 853440 h 1322832"/>
                    <a:gd name="connsiteX2" fmla="*/ 719328 w 1572768"/>
                    <a:gd name="connsiteY2" fmla="*/ 0 h 1322832"/>
                    <a:gd name="connsiteX3" fmla="*/ 0 w 1572768"/>
                    <a:gd name="connsiteY3" fmla="*/ 0 h 1322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2768" h="1322832">
                      <a:moveTo>
                        <a:pt x="1572768" y="1322832"/>
                      </a:moveTo>
                      <a:lnTo>
                        <a:pt x="1572768" y="853440"/>
                      </a:lnTo>
                      <a:lnTo>
                        <a:pt x="71932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9" name="Straight Arrow Connector 168"/>
                <p:cNvCxnSpPr/>
                <p:nvPr/>
              </p:nvCxnSpPr>
              <p:spPr>
                <a:xfrm>
                  <a:off x="5409913" y="2328911"/>
                  <a:ext cx="3943" cy="23006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3" name="Group 182"/>
            <p:cNvGrpSpPr/>
            <p:nvPr/>
          </p:nvGrpSpPr>
          <p:grpSpPr>
            <a:xfrm>
              <a:off x="2970317" y="2104039"/>
              <a:ext cx="1976587" cy="1605072"/>
              <a:chOff x="4582709" y="2046432"/>
              <a:chExt cx="1976587" cy="1605072"/>
            </a:xfrm>
          </p:grpSpPr>
          <p:sp>
            <p:nvSpPr>
              <p:cNvPr id="184" name="Freeform 183"/>
              <p:cNvSpPr/>
              <p:nvPr/>
            </p:nvSpPr>
            <p:spPr>
              <a:xfrm>
                <a:off x="4973638" y="2096866"/>
                <a:ext cx="1221954" cy="115982"/>
              </a:xfrm>
              <a:custGeom>
                <a:avLst/>
                <a:gdLst>
                  <a:gd name="connsiteX0" fmla="*/ 1219200 w 1219200"/>
                  <a:gd name="connsiteY0" fmla="*/ 115824 h 115824"/>
                  <a:gd name="connsiteX1" fmla="*/ 1005840 w 1219200"/>
                  <a:gd name="connsiteY1" fmla="*/ 115824 h 115824"/>
                  <a:gd name="connsiteX2" fmla="*/ 1005840 w 1219200"/>
                  <a:gd name="connsiteY2" fmla="*/ 0 h 115824"/>
                  <a:gd name="connsiteX3" fmla="*/ 0 w 1219200"/>
                  <a:gd name="connsiteY3" fmla="*/ 0 h 11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200" h="115824">
                    <a:moveTo>
                      <a:pt x="1219200" y="115824"/>
                    </a:moveTo>
                    <a:lnTo>
                      <a:pt x="1005840" y="115824"/>
                    </a:lnTo>
                    <a:lnTo>
                      <a:pt x="100584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5" name="Group 184"/>
              <p:cNvGrpSpPr/>
              <p:nvPr/>
            </p:nvGrpSpPr>
            <p:grpSpPr>
              <a:xfrm>
                <a:off x="4582709" y="2046432"/>
                <a:ext cx="1976587" cy="1605072"/>
                <a:chOff x="4582709" y="2046432"/>
                <a:chExt cx="1976587" cy="1605072"/>
              </a:xfrm>
            </p:grpSpPr>
            <p:sp>
              <p:nvSpPr>
                <p:cNvPr id="186" name="Freeform 185"/>
                <p:cNvSpPr/>
                <p:nvPr/>
              </p:nvSpPr>
              <p:spPr>
                <a:xfrm>
                  <a:off x="5311849" y="2910537"/>
                  <a:ext cx="137318" cy="727175"/>
                </a:xfrm>
                <a:custGeom>
                  <a:avLst/>
                  <a:gdLst>
                    <a:gd name="connsiteX0" fmla="*/ 0 w 286512"/>
                    <a:gd name="connsiteY0" fmla="*/ 0 h 658368"/>
                    <a:gd name="connsiteX1" fmla="*/ 0 w 286512"/>
                    <a:gd name="connsiteY1" fmla="*/ 0 h 658368"/>
                    <a:gd name="connsiteX2" fmla="*/ 0 w 286512"/>
                    <a:gd name="connsiteY2" fmla="*/ 658368 h 658368"/>
                    <a:gd name="connsiteX3" fmla="*/ 286512 w 286512"/>
                    <a:gd name="connsiteY3" fmla="*/ 658368 h 658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512" h="65836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58368"/>
                      </a:lnTo>
                      <a:lnTo>
                        <a:pt x="286512" y="65836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7" name="Group 6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5073065" y="2542261"/>
                  <a:ext cx="477569" cy="319226"/>
                  <a:chOff x="704" y="2323"/>
                  <a:chExt cx="820" cy="576"/>
                </a:xfrm>
              </p:grpSpPr>
              <p:sp>
                <p:nvSpPr>
                  <p:cNvPr id="192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816" y="2323"/>
                    <a:ext cx="708" cy="576"/>
                  </a:xfrm>
                  <a:custGeom>
                    <a:avLst/>
                    <a:gdLst>
                      <a:gd name="T0" fmla="*/ 0 w 708"/>
                      <a:gd name="T1" fmla="*/ 0 h 576"/>
                      <a:gd name="T2" fmla="*/ 17 w 708"/>
                      <a:gd name="T3" fmla="*/ 40 h 576"/>
                      <a:gd name="T4" fmla="*/ 39 w 708"/>
                      <a:gd name="T5" fmla="*/ 95 h 576"/>
                      <a:gd name="T6" fmla="*/ 54 w 708"/>
                      <a:gd name="T7" fmla="*/ 157 h 576"/>
                      <a:gd name="T8" fmla="*/ 66 w 708"/>
                      <a:gd name="T9" fmla="*/ 227 h 576"/>
                      <a:gd name="T10" fmla="*/ 74 w 708"/>
                      <a:gd name="T11" fmla="*/ 284 h 576"/>
                      <a:gd name="T12" fmla="*/ 69 w 708"/>
                      <a:gd name="T13" fmla="*/ 338 h 576"/>
                      <a:gd name="T14" fmla="*/ 58 w 708"/>
                      <a:gd name="T15" fmla="*/ 399 h 576"/>
                      <a:gd name="T16" fmla="*/ 45 w 708"/>
                      <a:gd name="T17" fmla="*/ 458 h 576"/>
                      <a:gd name="T18" fmla="*/ 28 w 708"/>
                      <a:gd name="T19" fmla="*/ 512 h 576"/>
                      <a:gd name="T20" fmla="*/ 0 w 708"/>
                      <a:gd name="T21" fmla="*/ 572 h 576"/>
                      <a:gd name="T22" fmla="*/ 210 w 708"/>
                      <a:gd name="T23" fmla="*/ 576 h 576"/>
                      <a:gd name="T24" fmla="*/ 297 w 708"/>
                      <a:gd name="T25" fmla="*/ 570 h 576"/>
                      <a:gd name="T26" fmla="*/ 342 w 708"/>
                      <a:gd name="T27" fmla="*/ 567 h 576"/>
                      <a:gd name="T28" fmla="*/ 375 w 708"/>
                      <a:gd name="T29" fmla="*/ 559 h 576"/>
                      <a:gd name="T30" fmla="*/ 409 w 708"/>
                      <a:gd name="T31" fmla="*/ 549 h 576"/>
                      <a:gd name="T32" fmla="*/ 445 w 708"/>
                      <a:gd name="T33" fmla="*/ 533 h 576"/>
                      <a:gd name="T34" fmla="*/ 486 w 708"/>
                      <a:gd name="T35" fmla="*/ 515 h 576"/>
                      <a:gd name="T36" fmla="*/ 526 w 708"/>
                      <a:gd name="T37" fmla="*/ 490 h 576"/>
                      <a:gd name="T38" fmla="*/ 552 w 708"/>
                      <a:gd name="T39" fmla="*/ 470 h 576"/>
                      <a:gd name="T40" fmla="*/ 577 w 708"/>
                      <a:gd name="T41" fmla="*/ 447 h 576"/>
                      <a:gd name="T42" fmla="*/ 604 w 708"/>
                      <a:gd name="T43" fmla="*/ 420 h 576"/>
                      <a:gd name="T44" fmla="*/ 628 w 708"/>
                      <a:gd name="T45" fmla="*/ 398 h 576"/>
                      <a:gd name="T46" fmla="*/ 651 w 708"/>
                      <a:gd name="T47" fmla="*/ 370 h 576"/>
                      <a:gd name="T48" fmla="*/ 680 w 708"/>
                      <a:gd name="T49" fmla="*/ 333 h 576"/>
                      <a:gd name="T50" fmla="*/ 708 w 708"/>
                      <a:gd name="T51" fmla="*/ 286 h 576"/>
                      <a:gd name="T52" fmla="*/ 682 w 708"/>
                      <a:gd name="T53" fmla="*/ 245 h 576"/>
                      <a:gd name="T54" fmla="*/ 658 w 708"/>
                      <a:gd name="T55" fmla="*/ 210 h 576"/>
                      <a:gd name="T56" fmla="*/ 638 w 708"/>
                      <a:gd name="T57" fmla="*/ 185 h 576"/>
                      <a:gd name="T58" fmla="*/ 616 w 708"/>
                      <a:gd name="T59" fmla="*/ 161 h 576"/>
                      <a:gd name="T60" fmla="*/ 592 w 708"/>
                      <a:gd name="T61" fmla="*/ 138 h 576"/>
                      <a:gd name="T62" fmla="*/ 572 w 708"/>
                      <a:gd name="T63" fmla="*/ 120 h 576"/>
                      <a:gd name="T64" fmla="*/ 552 w 708"/>
                      <a:gd name="T65" fmla="*/ 103 h 576"/>
                      <a:gd name="T66" fmla="*/ 528 w 708"/>
                      <a:gd name="T67" fmla="*/ 85 h 576"/>
                      <a:gd name="T68" fmla="*/ 506 w 708"/>
                      <a:gd name="T69" fmla="*/ 72 h 576"/>
                      <a:gd name="T70" fmla="*/ 480 w 708"/>
                      <a:gd name="T71" fmla="*/ 58 h 576"/>
                      <a:gd name="T72" fmla="*/ 451 w 708"/>
                      <a:gd name="T73" fmla="*/ 43 h 576"/>
                      <a:gd name="T74" fmla="*/ 415 w 708"/>
                      <a:gd name="T75" fmla="*/ 29 h 576"/>
                      <a:gd name="T76" fmla="*/ 385 w 708"/>
                      <a:gd name="T77" fmla="*/ 20 h 576"/>
                      <a:gd name="T78" fmla="*/ 350 w 708"/>
                      <a:gd name="T79" fmla="*/ 11 h 576"/>
                      <a:gd name="T80" fmla="*/ 313 w 708"/>
                      <a:gd name="T81" fmla="*/ 5 h 576"/>
                      <a:gd name="T82" fmla="*/ 278 w 708"/>
                      <a:gd name="T83" fmla="*/ 1 h 576"/>
                      <a:gd name="T84" fmla="*/ 253 w 708"/>
                      <a:gd name="T85" fmla="*/ 1 h 576"/>
                      <a:gd name="T86" fmla="*/ 227 w 708"/>
                      <a:gd name="T87" fmla="*/ 0 h 576"/>
                      <a:gd name="T88" fmla="*/ 0 w 708"/>
                      <a:gd name="T8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708" h="576">
                        <a:moveTo>
                          <a:pt x="0" y="0"/>
                        </a:moveTo>
                        <a:lnTo>
                          <a:pt x="17" y="40"/>
                        </a:lnTo>
                        <a:lnTo>
                          <a:pt x="39" y="95"/>
                        </a:lnTo>
                        <a:lnTo>
                          <a:pt x="54" y="157"/>
                        </a:lnTo>
                        <a:lnTo>
                          <a:pt x="66" y="227"/>
                        </a:lnTo>
                        <a:lnTo>
                          <a:pt x="74" y="284"/>
                        </a:lnTo>
                        <a:lnTo>
                          <a:pt x="69" y="338"/>
                        </a:lnTo>
                        <a:lnTo>
                          <a:pt x="58" y="399"/>
                        </a:lnTo>
                        <a:lnTo>
                          <a:pt x="45" y="458"/>
                        </a:lnTo>
                        <a:lnTo>
                          <a:pt x="28" y="512"/>
                        </a:lnTo>
                        <a:lnTo>
                          <a:pt x="0" y="572"/>
                        </a:lnTo>
                        <a:lnTo>
                          <a:pt x="210" y="576"/>
                        </a:lnTo>
                        <a:lnTo>
                          <a:pt x="297" y="570"/>
                        </a:lnTo>
                        <a:lnTo>
                          <a:pt x="342" y="567"/>
                        </a:lnTo>
                        <a:lnTo>
                          <a:pt x="375" y="559"/>
                        </a:lnTo>
                        <a:lnTo>
                          <a:pt x="409" y="549"/>
                        </a:lnTo>
                        <a:lnTo>
                          <a:pt x="445" y="533"/>
                        </a:lnTo>
                        <a:lnTo>
                          <a:pt x="486" y="515"/>
                        </a:lnTo>
                        <a:lnTo>
                          <a:pt x="526" y="490"/>
                        </a:lnTo>
                        <a:lnTo>
                          <a:pt x="552" y="470"/>
                        </a:lnTo>
                        <a:lnTo>
                          <a:pt x="577" y="447"/>
                        </a:lnTo>
                        <a:lnTo>
                          <a:pt x="604" y="420"/>
                        </a:lnTo>
                        <a:lnTo>
                          <a:pt x="628" y="398"/>
                        </a:lnTo>
                        <a:lnTo>
                          <a:pt x="651" y="370"/>
                        </a:lnTo>
                        <a:lnTo>
                          <a:pt x="680" y="333"/>
                        </a:lnTo>
                        <a:lnTo>
                          <a:pt x="708" y="286"/>
                        </a:lnTo>
                        <a:lnTo>
                          <a:pt x="682" y="245"/>
                        </a:lnTo>
                        <a:lnTo>
                          <a:pt x="658" y="210"/>
                        </a:lnTo>
                        <a:lnTo>
                          <a:pt x="638" y="185"/>
                        </a:lnTo>
                        <a:lnTo>
                          <a:pt x="616" y="161"/>
                        </a:lnTo>
                        <a:lnTo>
                          <a:pt x="592" y="138"/>
                        </a:lnTo>
                        <a:lnTo>
                          <a:pt x="572" y="120"/>
                        </a:lnTo>
                        <a:lnTo>
                          <a:pt x="552" y="103"/>
                        </a:lnTo>
                        <a:lnTo>
                          <a:pt x="528" y="85"/>
                        </a:lnTo>
                        <a:lnTo>
                          <a:pt x="506" y="72"/>
                        </a:lnTo>
                        <a:lnTo>
                          <a:pt x="480" y="58"/>
                        </a:lnTo>
                        <a:lnTo>
                          <a:pt x="451" y="43"/>
                        </a:lnTo>
                        <a:lnTo>
                          <a:pt x="415" y="29"/>
                        </a:lnTo>
                        <a:lnTo>
                          <a:pt x="385" y="20"/>
                        </a:lnTo>
                        <a:lnTo>
                          <a:pt x="350" y="11"/>
                        </a:lnTo>
                        <a:lnTo>
                          <a:pt x="313" y="5"/>
                        </a:lnTo>
                        <a:lnTo>
                          <a:pt x="278" y="1"/>
                        </a:lnTo>
                        <a:lnTo>
                          <a:pt x="253" y="1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704" y="2326"/>
                    <a:ext cx="76" cy="573"/>
                  </a:xfrm>
                  <a:custGeom>
                    <a:avLst/>
                    <a:gdLst>
                      <a:gd name="T0" fmla="*/ 3 w 76"/>
                      <a:gd name="T1" fmla="*/ 0 h 573"/>
                      <a:gd name="T2" fmla="*/ 30 w 76"/>
                      <a:gd name="T3" fmla="*/ 71 h 573"/>
                      <a:gd name="T4" fmla="*/ 48 w 76"/>
                      <a:gd name="T5" fmla="*/ 135 h 573"/>
                      <a:gd name="T6" fmla="*/ 62 w 76"/>
                      <a:gd name="T7" fmla="*/ 194 h 573"/>
                      <a:gd name="T8" fmla="*/ 75 w 76"/>
                      <a:gd name="T9" fmla="*/ 279 h 573"/>
                      <a:gd name="T10" fmla="*/ 66 w 76"/>
                      <a:gd name="T11" fmla="*/ 354 h 573"/>
                      <a:gd name="T12" fmla="*/ 54 w 76"/>
                      <a:gd name="T13" fmla="*/ 411 h 573"/>
                      <a:gd name="T14" fmla="*/ 35 w 76"/>
                      <a:gd name="T15" fmla="*/ 488 h 573"/>
                      <a:gd name="T16" fmla="*/ 0 w 76"/>
                      <a:gd name="T17" fmla="*/ 573 h 5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573">
                        <a:moveTo>
                          <a:pt x="3" y="0"/>
                        </a:moveTo>
                        <a:cubicBezTo>
                          <a:pt x="7" y="12"/>
                          <a:pt x="23" y="49"/>
                          <a:pt x="30" y="71"/>
                        </a:cubicBezTo>
                        <a:cubicBezTo>
                          <a:pt x="37" y="93"/>
                          <a:pt x="43" y="115"/>
                          <a:pt x="48" y="135"/>
                        </a:cubicBezTo>
                        <a:cubicBezTo>
                          <a:pt x="53" y="155"/>
                          <a:pt x="58" y="170"/>
                          <a:pt x="62" y="194"/>
                        </a:cubicBezTo>
                        <a:cubicBezTo>
                          <a:pt x="66" y="218"/>
                          <a:pt x="74" y="252"/>
                          <a:pt x="75" y="279"/>
                        </a:cubicBezTo>
                        <a:cubicBezTo>
                          <a:pt x="76" y="306"/>
                          <a:pt x="69" y="332"/>
                          <a:pt x="66" y="354"/>
                        </a:cubicBezTo>
                        <a:cubicBezTo>
                          <a:pt x="63" y="376"/>
                          <a:pt x="59" y="389"/>
                          <a:pt x="54" y="411"/>
                        </a:cubicBezTo>
                        <a:cubicBezTo>
                          <a:pt x="49" y="433"/>
                          <a:pt x="44" y="461"/>
                          <a:pt x="35" y="488"/>
                        </a:cubicBezTo>
                        <a:cubicBezTo>
                          <a:pt x="26" y="515"/>
                          <a:pt x="7" y="555"/>
                          <a:pt x="0" y="573"/>
                        </a:cubicBezTo>
                      </a:path>
                    </a:pathLst>
                  </a:custGeom>
                  <a:noFill/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8" name="Line 71"/>
                <p:cNvSpPr>
                  <a:spLocks noChangeAspect="1" noChangeShapeType="1"/>
                </p:cNvSpPr>
                <p:nvPr/>
              </p:nvSpPr>
              <p:spPr bwMode="auto">
                <a:xfrm>
                  <a:off x="5219772" y="2092678"/>
                  <a:ext cx="0" cy="46839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oval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AutoShape 6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582709" y="2046432"/>
                  <a:ext cx="390928" cy="334215"/>
                </a:xfrm>
                <a:prstGeom prst="flowChartDelay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altLang="en-US"/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>
                  <a:off x="4973637" y="2328672"/>
                  <a:ext cx="1585659" cy="1322832"/>
                </a:xfrm>
                <a:custGeom>
                  <a:avLst/>
                  <a:gdLst>
                    <a:gd name="connsiteX0" fmla="*/ 1572768 w 1572768"/>
                    <a:gd name="connsiteY0" fmla="*/ 1322832 h 1322832"/>
                    <a:gd name="connsiteX1" fmla="*/ 1572768 w 1572768"/>
                    <a:gd name="connsiteY1" fmla="*/ 853440 h 1322832"/>
                    <a:gd name="connsiteX2" fmla="*/ 719328 w 1572768"/>
                    <a:gd name="connsiteY2" fmla="*/ 0 h 1322832"/>
                    <a:gd name="connsiteX3" fmla="*/ 0 w 1572768"/>
                    <a:gd name="connsiteY3" fmla="*/ 0 h 1322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2768" h="1322832">
                      <a:moveTo>
                        <a:pt x="1572768" y="1322832"/>
                      </a:moveTo>
                      <a:lnTo>
                        <a:pt x="1572768" y="853440"/>
                      </a:lnTo>
                      <a:lnTo>
                        <a:pt x="71932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1" name="Straight Arrow Connector 190"/>
                <p:cNvCxnSpPr/>
                <p:nvPr/>
              </p:nvCxnSpPr>
              <p:spPr>
                <a:xfrm>
                  <a:off x="5409913" y="2328911"/>
                  <a:ext cx="3943" cy="23006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4" name="Group 193"/>
            <p:cNvGrpSpPr/>
            <p:nvPr/>
          </p:nvGrpSpPr>
          <p:grpSpPr>
            <a:xfrm>
              <a:off x="1357925" y="2104039"/>
              <a:ext cx="1976587" cy="1605072"/>
              <a:chOff x="4582709" y="2046432"/>
              <a:chExt cx="1976587" cy="1605072"/>
            </a:xfrm>
          </p:grpSpPr>
          <p:sp>
            <p:nvSpPr>
              <p:cNvPr id="195" name="Freeform 194"/>
              <p:cNvSpPr/>
              <p:nvPr/>
            </p:nvSpPr>
            <p:spPr>
              <a:xfrm>
                <a:off x="4973638" y="2096866"/>
                <a:ext cx="1221954" cy="115982"/>
              </a:xfrm>
              <a:custGeom>
                <a:avLst/>
                <a:gdLst>
                  <a:gd name="connsiteX0" fmla="*/ 1219200 w 1219200"/>
                  <a:gd name="connsiteY0" fmla="*/ 115824 h 115824"/>
                  <a:gd name="connsiteX1" fmla="*/ 1005840 w 1219200"/>
                  <a:gd name="connsiteY1" fmla="*/ 115824 h 115824"/>
                  <a:gd name="connsiteX2" fmla="*/ 1005840 w 1219200"/>
                  <a:gd name="connsiteY2" fmla="*/ 0 h 115824"/>
                  <a:gd name="connsiteX3" fmla="*/ 0 w 1219200"/>
                  <a:gd name="connsiteY3" fmla="*/ 0 h 11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200" h="115824">
                    <a:moveTo>
                      <a:pt x="1219200" y="115824"/>
                    </a:moveTo>
                    <a:lnTo>
                      <a:pt x="1005840" y="115824"/>
                    </a:lnTo>
                    <a:lnTo>
                      <a:pt x="100584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6" name="Group 195"/>
              <p:cNvGrpSpPr/>
              <p:nvPr/>
            </p:nvGrpSpPr>
            <p:grpSpPr>
              <a:xfrm>
                <a:off x="4582709" y="2046432"/>
                <a:ext cx="1976587" cy="1605072"/>
                <a:chOff x="4582709" y="2046432"/>
                <a:chExt cx="1976587" cy="1605072"/>
              </a:xfrm>
            </p:grpSpPr>
            <p:sp>
              <p:nvSpPr>
                <p:cNvPr id="197" name="Freeform 196"/>
                <p:cNvSpPr/>
                <p:nvPr/>
              </p:nvSpPr>
              <p:spPr>
                <a:xfrm>
                  <a:off x="5311849" y="2910537"/>
                  <a:ext cx="137318" cy="727175"/>
                </a:xfrm>
                <a:custGeom>
                  <a:avLst/>
                  <a:gdLst>
                    <a:gd name="connsiteX0" fmla="*/ 0 w 286512"/>
                    <a:gd name="connsiteY0" fmla="*/ 0 h 658368"/>
                    <a:gd name="connsiteX1" fmla="*/ 0 w 286512"/>
                    <a:gd name="connsiteY1" fmla="*/ 0 h 658368"/>
                    <a:gd name="connsiteX2" fmla="*/ 0 w 286512"/>
                    <a:gd name="connsiteY2" fmla="*/ 658368 h 658368"/>
                    <a:gd name="connsiteX3" fmla="*/ 286512 w 286512"/>
                    <a:gd name="connsiteY3" fmla="*/ 658368 h 658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512" h="65836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58368"/>
                      </a:lnTo>
                      <a:lnTo>
                        <a:pt x="286512" y="65836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8" name="Group 6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5073065" y="2542261"/>
                  <a:ext cx="477569" cy="319226"/>
                  <a:chOff x="704" y="2323"/>
                  <a:chExt cx="820" cy="576"/>
                </a:xfrm>
              </p:grpSpPr>
              <p:sp>
                <p:nvSpPr>
                  <p:cNvPr id="203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816" y="2323"/>
                    <a:ext cx="708" cy="576"/>
                  </a:xfrm>
                  <a:custGeom>
                    <a:avLst/>
                    <a:gdLst>
                      <a:gd name="T0" fmla="*/ 0 w 708"/>
                      <a:gd name="T1" fmla="*/ 0 h 576"/>
                      <a:gd name="T2" fmla="*/ 17 w 708"/>
                      <a:gd name="T3" fmla="*/ 40 h 576"/>
                      <a:gd name="T4" fmla="*/ 39 w 708"/>
                      <a:gd name="T5" fmla="*/ 95 h 576"/>
                      <a:gd name="T6" fmla="*/ 54 w 708"/>
                      <a:gd name="T7" fmla="*/ 157 h 576"/>
                      <a:gd name="T8" fmla="*/ 66 w 708"/>
                      <a:gd name="T9" fmla="*/ 227 h 576"/>
                      <a:gd name="T10" fmla="*/ 74 w 708"/>
                      <a:gd name="T11" fmla="*/ 284 h 576"/>
                      <a:gd name="T12" fmla="*/ 69 w 708"/>
                      <a:gd name="T13" fmla="*/ 338 h 576"/>
                      <a:gd name="T14" fmla="*/ 58 w 708"/>
                      <a:gd name="T15" fmla="*/ 399 h 576"/>
                      <a:gd name="T16" fmla="*/ 45 w 708"/>
                      <a:gd name="T17" fmla="*/ 458 h 576"/>
                      <a:gd name="T18" fmla="*/ 28 w 708"/>
                      <a:gd name="T19" fmla="*/ 512 h 576"/>
                      <a:gd name="T20" fmla="*/ 0 w 708"/>
                      <a:gd name="T21" fmla="*/ 572 h 576"/>
                      <a:gd name="T22" fmla="*/ 210 w 708"/>
                      <a:gd name="T23" fmla="*/ 576 h 576"/>
                      <a:gd name="T24" fmla="*/ 297 w 708"/>
                      <a:gd name="T25" fmla="*/ 570 h 576"/>
                      <a:gd name="T26" fmla="*/ 342 w 708"/>
                      <a:gd name="T27" fmla="*/ 567 h 576"/>
                      <a:gd name="T28" fmla="*/ 375 w 708"/>
                      <a:gd name="T29" fmla="*/ 559 h 576"/>
                      <a:gd name="T30" fmla="*/ 409 w 708"/>
                      <a:gd name="T31" fmla="*/ 549 h 576"/>
                      <a:gd name="T32" fmla="*/ 445 w 708"/>
                      <a:gd name="T33" fmla="*/ 533 h 576"/>
                      <a:gd name="T34" fmla="*/ 486 w 708"/>
                      <a:gd name="T35" fmla="*/ 515 h 576"/>
                      <a:gd name="T36" fmla="*/ 526 w 708"/>
                      <a:gd name="T37" fmla="*/ 490 h 576"/>
                      <a:gd name="T38" fmla="*/ 552 w 708"/>
                      <a:gd name="T39" fmla="*/ 470 h 576"/>
                      <a:gd name="T40" fmla="*/ 577 w 708"/>
                      <a:gd name="T41" fmla="*/ 447 h 576"/>
                      <a:gd name="T42" fmla="*/ 604 w 708"/>
                      <a:gd name="T43" fmla="*/ 420 h 576"/>
                      <a:gd name="T44" fmla="*/ 628 w 708"/>
                      <a:gd name="T45" fmla="*/ 398 h 576"/>
                      <a:gd name="T46" fmla="*/ 651 w 708"/>
                      <a:gd name="T47" fmla="*/ 370 h 576"/>
                      <a:gd name="T48" fmla="*/ 680 w 708"/>
                      <a:gd name="T49" fmla="*/ 333 h 576"/>
                      <a:gd name="T50" fmla="*/ 708 w 708"/>
                      <a:gd name="T51" fmla="*/ 286 h 576"/>
                      <a:gd name="T52" fmla="*/ 682 w 708"/>
                      <a:gd name="T53" fmla="*/ 245 h 576"/>
                      <a:gd name="T54" fmla="*/ 658 w 708"/>
                      <a:gd name="T55" fmla="*/ 210 h 576"/>
                      <a:gd name="T56" fmla="*/ 638 w 708"/>
                      <a:gd name="T57" fmla="*/ 185 h 576"/>
                      <a:gd name="T58" fmla="*/ 616 w 708"/>
                      <a:gd name="T59" fmla="*/ 161 h 576"/>
                      <a:gd name="T60" fmla="*/ 592 w 708"/>
                      <a:gd name="T61" fmla="*/ 138 h 576"/>
                      <a:gd name="T62" fmla="*/ 572 w 708"/>
                      <a:gd name="T63" fmla="*/ 120 h 576"/>
                      <a:gd name="T64" fmla="*/ 552 w 708"/>
                      <a:gd name="T65" fmla="*/ 103 h 576"/>
                      <a:gd name="T66" fmla="*/ 528 w 708"/>
                      <a:gd name="T67" fmla="*/ 85 h 576"/>
                      <a:gd name="T68" fmla="*/ 506 w 708"/>
                      <a:gd name="T69" fmla="*/ 72 h 576"/>
                      <a:gd name="T70" fmla="*/ 480 w 708"/>
                      <a:gd name="T71" fmla="*/ 58 h 576"/>
                      <a:gd name="T72" fmla="*/ 451 w 708"/>
                      <a:gd name="T73" fmla="*/ 43 h 576"/>
                      <a:gd name="T74" fmla="*/ 415 w 708"/>
                      <a:gd name="T75" fmla="*/ 29 h 576"/>
                      <a:gd name="T76" fmla="*/ 385 w 708"/>
                      <a:gd name="T77" fmla="*/ 20 h 576"/>
                      <a:gd name="T78" fmla="*/ 350 w 708"/>
                      <a:gd name="T79" fmla="*/ 11 h 576"/>
                      <a:gd name="T80" fmla="*/ 313 w 708"/>
                      <a:gd name="T81" fmla="*/ 5 h 576"/>
                      <a:gd name="T82" fmla="*/ 278 w 708"/>
                      <a:gd name="T83" fmla="*/ 1 h 576"/>
                      <a:gd name="T84" fmla="*/ 253 w 708"/>
                      <a:gd name="T85" fmla="*/ 1 h 576"/>
                      <a:gd name="T86" fmla="*/ 227 w 708"/>
                      <a:gd name="T87" fmla="*/ 0 h 576"/>
                      <a:gd name="T88" fmla="*/ 0 w 708"/>
                      <a:gd name="T8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708" h="576">
                        <a:moveTo>
                          <a:pt x="0" y="0"/>
                        </a:moveTo>
                        <a:lnTo>
                          <a:pt x="17" y="40"/>
                        </a:lnTo>
                        <a:lnTo>
                          <a:pt x="39" y="95"/>
                        </a:lnTo>
                        <a:lnTo>
                          <a:pt x="54" y="157"/>
                        </a:lnTo>
                        <a:lnTo>
                          <a:pt x="66" y="227"/>
                        </a:lnTo>
                        <a:lnTo>
                          <a:pt x="74" y="284"/>
                        </a:lnTo>
                        <a:lnTo>
                          <a:pt x="69" y="338"/>
                        </a:lnTo>
                        <a:lnTo>
                          <a:pt x="58" y="399"/>
                        </a:lnTo>
                        <a:lnTo>
                          <a:pt x="45" y="458"/>
                        </a:lnTo>
                        <a:lnTo>
                          <a:pt x="28" y="512"/>
                        </a:lnTo>
                        <a:lnTo>
                          <a:pt x="0" y="572"/>
                        </a:lnTo>
                        <a:lnTo>
                          <a:pt x="210" y="576"/>
                        </a:lnTo>
                        <a:lnTo>
                          <a:pt x="297" y="570"/>
                        </a:lnTo>
                        <a:lnTo>
                          <a:pt x="342" y="567"/>
                        </a:lnTo>
                        <a:lnTo>
                          <a:pt x="375" y="559"/>
                        </a:lnTo>
                        <a:lnTo>
                          <a:pt x="409" y="549"/>
                        </a:lnTo>
                        <a:lnTo>
                          <a:pt x="445" y="533"/>
                        </a:lnTo>
                        <a:lnTo>
                          <a:pt x="486" y="515"/>
                        </a:lnTo>
                        <a:lnTo>
                          <a:pt x="526" y="490"/>
                        </a:lnTo>
                        <a:lnTo>
                          <a:pt x="552" y="470"/>
                        </a:lnTo>
                        <a:lnTo>
                          <a:pt x="577" y="447"/>
                        </a:lnTo>
                        <a:lnTo>
                          <a:pt x="604" y="420"/>
                        </a:lnTo>
                        <a:lnTo>
                          <a:pt x="628" y="398"/>
                        </a:lnTo>
                        <a:lnTo>
                          <a:pt x="651" y="370"/>
                        </a:lnTo>
                        <a:lnTo>
                          <a:pt x="680" y="333"/>
                        </a:lnTo>
                        <a:lnTo>
                          <a:pt x="708" y="286"/>
                        </a:lnTo>
                        <a:lnTo>
                          <a:pt x="682" y="245"/>
                        </a:lnTo>
                        <a:lnTo>
                          <a:pt x="658" y="210"/>
                        </a:lnTo>
                        <a:lnTo>
                          <a:pt x="638" y="185"/>
                        </a:lnTo>
                        <a:lnTo>
                          <a:pt x="616" y="161"/>
                        </a:lnTo>
                        <a:lnTo>
                          <a:pt x="592" y="138"/>
                        </a:lnTo>
                        <a:lnTo>
                          <a:pt x="572" y="120"/>
                        </a:lnTo>
                        <a:lnTo>
                          <a:pt x="552" y="103"/>
                        </a:lnTo>
                        <a:lnTo>
                          <a:pt x="528" y="85"/>
                        </a:lnTo>
                        <a:lnTo>
                          <a:pt x="506" y="72"/>
                        </a:lnTo>
                        <a:lnTo>
                          <a:pt x="480" y="58"/>
                        </a:lnTo>
                        <a:lnTo>
                          <a:pt x="451" y="43"/>
                        </a:lnTo>
                        <a:lnTo>
                          <a:pt x="415" y="29"/>
                        </a:lnTo>
                        <a:lnTo>
                          <a:pt x="385" y="20"/>
                        </a:lnTo>
                        <a:lnTo>
                          <a:pt x="350" y="11"/>
                        </a:lnTo>
                        <a:lnTo>
                          <a:pt x="313" y="5"/>
                        </a:lnTo>
                        <a:lnTo>
                          <a:pt x="278" y="1"/>
                        </a:lnTo>
                        <a:lnTo>
                          <a:pt x="253" y="1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704" y="2326"/>
                    <a:ext cx="76" cy="573"/>
                  </a:xfrm>
                  <a:custGeom>
                    <a:avLst/>
                    <a:gdLst>
                      <a:gd name="T0" fmla="*/ 3 w 76"/>
                      <a:gd name="T1" fmla="*/ 0 h 573"/>
                      <a:gd name="T2" fmla="*/ 30 w 76"/>
                      <a:gd name="T3" fmla="*/ 71 h 573"/>
                      <a:gd name="T4" fmla="*/ 48 w 76"/>
                      <a:gd name="T5" fmla="*/ 135 h 573"/>
                      <a:gd name="T6" fmla="*/ 62 w 76"/>
                      <a:gd name="T7" fmla="*/ 194 h 573"/>
                      <a:gd name="T8" fmla="*/ 75 w 76"/>
                      <a:gd name="T9" fmla="*/ 279 h 573"/>
                      <a:gd name="T10" fmla="*/ 66 w 76"/>
                      <a:gd name="T11" fmla="*/ 354 h 573"/>
                      <a:gd name="T12" fmla="*/ 54 w 76"/>
                      <a:gd name="T13" fmla="*/ 411 h 573"/>
                      <a:gd name="T14" fmla="*/ 35 w 76"/>
                      <a:gd name="T15" fmla="*/ 488 h 573"/>
                      <a:gd name="T16" fmla="*/ 0 w 76"/>
                      <a:gd name="T17" fmla="*/ 573 h 5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573">
                        <a:moveTo>
                          <a:pt x="3" y="0"/>
                        </a:moveTo>
                        <a:cubicBezTo>
                          <a:pt x="7" y="12"/>
                          <a:pt x="23" y="49"/>
                          <a:pt x="30" y="71"/>
                        </a:cubicBezTo>
                        <a:cubicBezTo>
                          <a:pt x="37" y="93"/>
                          <a:pt x="43" y="115"/>
                          <a:pt x="48" y="135"/>
                        </a:cubicBezTo>
                        <a:cubicBezTo>
                          <a:pt x="53" y="155"/>
                          <a:pt x="58" y="170"/>
                          <a:pt x="62" y="194"/>
                        </a:cubicBezTo>
                        <a:cubicBezTo>
                          <a:pt x="66" y="218"/>
                          <a:pt x="74" y="252"/>
                          <a:pt x="75" y="279"/>
                        </a:cubicBezTo>
                        <a:cubicBezTo>
                          <a:pt x="76" y="306"/>
                          <a:pt x="69" y="332"/>
                          <a:pt x="66" y="354"/>
                        </a:cubicBezTo>
                        <a:cubicBezTo>
                          <a:pt x="63" y="376"/>
                          <a:pt x="59" y="389"/>
                          <a:pt x="54" y="411"/>
                        </a:cubicBezTo>
                        <a:cubicBezTo>
                          <a:pt x="49" y="433"/>
                          <a:pt x="44" y="461"/>
                          <a:pt x="35" y="488"/>
                        </a:cubicBezTo>
                        <a:cubicBezTo>
                          <a:pt x="26" y="515"/>
                          <a:pt x="7" y="555"/>
                          <a:pt x="0" y="573"/>
                        </a:cubicBezTo>
                      </a:path>
                    </a:pathLst>
                  </a:custGeom>
                  <a:noFill/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9" name="Line 71"/>
                <p:cNvSpPr>
                  <a:spLocks noChangeAspect="1" noChangeShapeType="1"/>
                </p:cNvSpPr>
                <p:nvPr/>
              </p:nvSpPr>
              <p:spPr bwMode="auto">
                <a:xfrm>
                  <a:off x="5219772" y="2092678"/>
                  <a:ext cx="0" cy="46839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oval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AutoShape 6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582709" y="2046432"/>
                  <a:ext cx="390928" cy="334215"/>
                </a:xfrm>
                <a:prstGeom prst="flowChartDelay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alt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>
                <a:xfrm>
                  <a:off x="4973637" y="2328672"/>
                  <a:ext cx="1585659" cy="1322832"/>
                </a:xfrm>
                <a:custGeom>
                  <a:avLst/>
                  <a:gdLst>
                    <a:gd name="connsiteX0" fmla="*/ 1572768 w 1572768"/>
                    <a:gd name="connsiteY0" fmla="*/ 1322832 h 1322832"/>
                    <a:gd name="connsiteX1" fmla="*/ 1572768 w 1572768"/>
                    <a:gd name="connsiteY1" fmla="*/ 853440 h 1322832"/>
                    <a:gd name="connsiteX2" fmla="*/ 719328 w 1572768"/>
                    <a:gd name="connsiteY2" fmla="*/ 0 h 1322832"/>
                    <a:gd name="connsiteX3" fmla="*/ 0 w 1572768"/>
                    <a:gd name="connsiteY3" fmla="*/ 0 h 1322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2768" h="1322832">
                      <a:moveTo>
                        <a:pt x="1572768" y="1322832"/>
                      </a:moveTo>
                      <a:lnTo>
                        <a:pt x="1572768" y="853440"/>
                      </a:lnTo>
                      <a:lnTo>
                        <a:pt x="71932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2" name="Straight Arrow Connector 201"/>
                <p:cNvCxnSpPr/>
                <p:nvPr/>
              </p:nvCxnSpPr>
              <p:spPr>
                <a:xfrm>
                  <a:off x="5409913" y="2328911"/>
                  <a:ext cx="3943" cy="23006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 Box 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690000" y="1758397"/>
                  <a:ext cx="299926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u="none" baseline="0" dirty="0" smtClean="0">
                            <a:latin typeface="Cambria Math"/>
                            <a:cs typeface="Consolas" panose="020B0609020204030204" pitchFamily="49" charset="0"/>
                          </a:rPr>
                          <m:t>𝑐</m:t>
                        </m:r>
                        <m:r>
                          <a:rPr lang="en-US" altLang="en-US" sz="2000" b="0" i="1" u="none" baseline="-25000" dirty="0" smtClean="0">
                            <a:latin typeface="Cambria Math"/>
                            <a:cs typeface="Consolas" panose="020B0609020204030204" pitchFamily="49" charset="0"/>
                          </a:rPr>
                          <m:t>1</m:t>
                        </m:r>
                      </m:oMath>
                    </m:oMathPara>
                  </a14:m>
                  <a:endParaRPr lang="en-US" altLang="en-US" sz="2000" u="none" baseline="-25000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205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90000" y="1758397"/>
                  <a:ext cx="299926" cy="40011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22000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 Box 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932404" y="1931218"/>
                  <a:ext cx="469704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0" i="1" u="none" smtClean="0">
                            <a:solidFill>
                              <a:srgbClr val="FF0000"/>
                            </a:solidFill>
                            <a:latin typeface="Cambria Math"/>
                            <a:cs typeface="Consolas" panose="020B0609020204030204" pitchFamily="49" charset="0"/>
                          </a:rPr>
                          <m:t>𝐸𝑁</m:t>
                        </m:r>
                      </m:oMath>
                    </m:oMathPara>
                  </a14:m>
                  <a:endParaRPr lang="en-US" altLang="en-US" sz="2000" u="non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208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32404" y="1931218"/>
                  <a:ext cx="469704" cy="40011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2077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4" name="TextBox 213"/>
          <p:cNvSpPr txBox="1"/>
          <p:nvPr/>
        </p:nvSpPr>
        <p:spPr>
          <a:xfrm>
            <a:off x="8288143" y="1816004"/>
            <a:ext cx="1388631" cy="17208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EN = 0 </a:t>
            </a:r>
            <a:r>
              <a:rPr lang="en-US" sz="2000" dirty="0">
                <a:sym typeface="Wingdings" panose="05000000000000000000" pitchFamily="2" charset="2"/>
              </a:rPr>
              <a:t></a:t>
            </a:r>
            <a:endParaRPr lang="en-US" sz="2000" dirty="0"/>
          </a:p>
          <a:p>
            <a:pPr algn="ctr">
              <a:lnSpc>
                <a:spcPct val="120000"/>
              </a:lnSpc>
            </a:pPr>
            <a:r>
              <a:rPr lang="en-US" sz="2000" dirty="0"/>
              <a:t>No Change</a:t>
            </a:r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EN = 1 </a:t>
            </a:r>
            <a:r>
              <a:rPr lang="en-US" sz="2000" dirty="0">
                <a:sym typeface="Wingdings" panose="05000000000000000000" pitchFamily="2" charset="2"/>
              </a:rPr>
              <a:t></a:t>
            </a:r>
            <a:endParaRPr lang="en-US" sz="2000" dirty="0"/>
          </a:p>
          <a:p>
            <a:pPr algn="ctr">
              <a:lnSpc>
                <a:spcPct val="120000"/>
              </a:lnSpc>
            </a:pPr>
            <a:r>
              <a:rPr lang="en-US" sz="2000" dirty="0"/>
              <a:t>Increment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288143" y="3659428"/>
            <a:ext cx="1388631" cy="11910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/>
              <a:t>How to</a:t>
            </a:r>
          </a:p>
          <a:p>
            <a:pPr algn="ctr">
              <a:lnSpc>
                <a:spcPct val="120000"/>
              </a:lnSpc>
            </a:pPr>
            <a:r>
              <a:rPr lang="en-US" sz="2000" dirty="0"/>
              <a:t>Count</a:t>
            </a:r>
          </a:p>
          <a:p>
            <a:pPr algn="ctr">
              <a:lnSpc>
                <a:spcPct val="120000"/>
              </a:lnSpc>
            </a:pPr>
            <a:r>
              <a:rPr lang="en-US" sz="2000" dirty="0"/>
              <a:t>Down?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288143" y="4984389"/>
            <a:ext cx="1388631" cy="9217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/>
              <a:t>Increment</a:t>
            </a:r>
          </a:p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Q'</a:t>
            </a:r>
            <a:r>
              <a:rPr lang="en-US" sz="2000" dirty="0"/>
              <a:t> (Not Q)</a:t>
            </a:r>
          </a:p>
        </p:txBody>
      </p:sp>
    </p:spTree>
    <p:extLst>
      <p:ext uri="{BB962C8B-B14F-4D97-AF65-F5344CB8AC3E}">
        <p14:creationId xmlns:p14="http://schemas.microsoft.com/office/powerpoint/2010/main" val="39449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5F65-0AC0-4902-B3EF-73CBC8B3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Counter (Counting Up)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E060D34-0ECB-4351-90D3-30B5F02F04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1899095"/>
                  </p:ext>
                </p:extLst>
              </p:nvPr>
            </p:nvGraphicFramePr>
            <p:xfrm>
              <a:off x="1554185" y="945132"/>
              <a:ext cx="2419496" cy="55598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8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3602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Count Up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33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E060D34-0ECB-4351-90D3-30B5F02F04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1899095"/>
                  </p:ext>
                </p:extLst>
              </p:nvPr>
            </p:nvGraphicFramePr>
            <p:xfrm>
              <a:off x="1554185" y="945132"/>
              <a:ext cx="2419496" cy="55598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8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3602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Count Up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3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0" t="-100000" r="-303000" b="-9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2020" t="-100000" r="-206061" b="-9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000" t="-100000" r="-104000" b="-9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3030" t="-100000" r="-5051" b="-9835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4F1CFC9-0233-488C-8BED-A677492FAFF3}"/>
              </a:ext>
            </a:extLst>
          </p:cNvPr>
          <p:cNvGrpSpPr/>
          <p:nvPr/>
        </p:nvGrpSpPr>
        <p:grpSpPr>
          <a:xfrm>
            <a:off x="1597391" y="2212488"/>
            <a:ext cx="2203467" cy="4262914"/>
            <a:chOff x="675681" y="2161648"/>
            <a:chExt cx="2203467" cy="426291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8928576-8156-4BA0-B1F9-3544108FC35C}"/>
                </a:ext>
              </a:extLst>
            </p:cNvPr>
            <p:cNvSpPr/>
            <p:nvPr/>
          </p:nvSpPr>
          <p:spPr>
            <a:xfrm>
              <a:off x="2015043" y="2737717"/>
              <a:ext cx="864105" cy="23042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22A13EB-D03E-46A1-B9B3-406D8927F910}"/>
                </a:ext>
              </a:extLst>
            </p:cNvPr>
            <p:cNvSpPr/>
            <p:nvPr/>
          </p:nvSpPr>
          <p:spPr>
            <a:xfrm>
              <a:off x="1410170" y="3889856"/>
              <a:ext cx="1468978" cy="23042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FC74B18-3C6C-4C30-A1AC-8BC5E3AE629F}"/>
                </a:ext>
              </a:extLst>
            </p:cNvPr>
            <p:cNvSpPr/>
            <p:nvPr/>
          </p:nvSpPr>
          <p:spPr>
            <a:xfrm>
              <a:off x="2015042" y="5041995"/>
              <a:ext cx="864105" cy="23042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0F46B3F-B12B-43C2-BC53-F71519C26DD1}"/>
                </a:ext>
              </a:extLst>
            </p:cNvPr>
            <p:cNvSpPr/>
            <p:nvPr/>
          </p:nvSpPr>
          <p:spPr>
            <a:xfrm>
              <a:off x="675681" y="6194134"/>
              <a:ext cx="2203466" cy="23042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E368C68-8938-4A8E-B1F7-5A2C6565C117}"/>
                </a:ext>
              </a:extLst>
            </p:cNvPr>
            <p:cNvSpPr/>
            <p:nvPr/>
          </p:nvSpPr>
          <p:spPr>
            <a:xfrm>
              <a:off x="2591112" y="2161648"/>
              <a:ext cx="288035" cy="23042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C737FF3-B46B-4FD5-A052-6E966C3E0F2A}"/>
                </a:ext>
              </a:extLst>
            </p:cNvPr>
            <p:cNvSpPr/>
            <p:nvPr/>
          </p:nvSpPr>
          <p:spPr>
            <a:xfrm>
              <a:off x="2587841" y="3313786"/>
              <a:ext cx="288035" cy="23042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9CD93C4-FDD0-4B0F-8A9E-16D7D2368B8F}"/>
                </a:ext>
              </a:extLst>
            </p:cNvPr>
            <p:cNvSpPr/>
            <p:nvPr/>
          </p:nvSpPr>
          <p:spPr>
            <a:xfrm>
              <a:off x="2584570" y="4465924"/>
              <a:ext cx="288035" cy="23042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B3E5A94-23B3-405D-A200-07CFCAA28A3B}"/>
                </a:ext>
              </a:extLst>
            </p:cNvPr>
            <p:cNvSpPr/>
            <p:nvPr/>
          </p:nvSpPr>
          <p:spPr>
            <a:xfrm>
              <a:off x="2581299" y="5618062"/>
              <a:ext cx="288035" cy="23042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959D3BDC-424F-48DC-92EB-2B7562D810F7}"/>
                </a:ext>
              </a:extLst>
            </p:cNvPr>
            <p:cNvSpPr/>
            <p:nvPr/>
          </p:nvSpPr>
          <p:spPr>
            <a:xfrm>
              <a:off x="2071732" y="2265435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EC2A8EED-3406-4DAE-8448-4EDBB2C0F1F4}"/>
                </a:ext>
              </a:extLst>
            </p:cNvPr>
            <p:cNvSpPr/>
            <p:nvPr/>
          </p:nvSpPr>
          <p:spPr>
            <a:xfrm>
              <a:off x="2071732" y="2824356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A3A02F8C-56C0-4C2B-A5BA-49C58259474D}"/>
                </a:ext>
              </a:extLst>
            </p:cNvPr>
            <p:cNvSpPr/>
            <p:nvPr/>
          </p:nvSpPr>
          <p:spPr>
            <a:xfrm>
              <a:off x="2071732" y="3413592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F836A1BC-0F04-4D8E-B5D0-B1A66F1B9642}"/>
                </a:ext>
              </a:extLst>
            </p:cNvPr>
            <p:cNvSpPr/>
            <p:nvPr/>
          </p:nvSpPr>
          <p:spPr>
            <a:xfrm>
              <a:off x="2071732" y="3989662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31D0EB4-87CD-49C2-97AA-53815120E2CA}"/>
                </a:ext>
              </a:extLst>
            </p:cNvPr>
            <p:cNvSpPr/>
            <p:nvPr/>
          </p:nvSpPr>
          <p:spPr>
            <a:xfrm>
              <a:off x="2071732" y="4534914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8A7CA23A-9CCC-4F83-9BC9-C0451C60BC45}"/>
                </a:ext>
              </a:extLst>
            </p:cNvPr>
            <p:cNvSpPr/>
            <p:nvPr/>
          </p:nvSpPr>
          <p:spPr>
            <a:xfrm>
              <a:off x="2071732" y="5124150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79DF7FA7-0090-4070-A40F-4470E19B363A}"/>
                </a:ext>
              </a:extLst>
            </p:cNvPr>
            <p:cNvSpPr/>
            <p:nvPr/>
          </p:nvSpPr>
          <p:spPr>
            <a:xfrm>
              <a:off x="2071732" y="5727397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2DD1EA7-D958-411E-8600-74913ADE0EB3}"/>
                </a:ext>
              </a:extLst>
            </p:cNvPr>
            <p:cNvSpPr/>
            <p:nvPr/>
          </p:nvSpPr>
          <p:spPr>
            <a:xfrm>
              <a:off x="1476616" y="2824356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226F762E-A8C8-4ADD-A530-76BEDF959C08}"/>
                </a:ext>
              </a:extLst>
            </p:cNvPr>
            <p:cNvSpPr/>
            <p:nvPr/>
          </p:nvSpPr>
          <p:spPr>
            <a:xfrm>
              <a:off x="1476616" y="3989662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5C176FA7-D3D5-4050-AE59-B89492F3E328}"/>
                </a:ext>
              </a:extLst>
            </p:cNvPr>
            <p:cNvSpPr/>
            <p:nvPr/>
          </p:nvSpPr>
          <p:spPr>
            <a:xfrm>
              <a:off x="1476616" y="5124150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7AF27134-92F2-4FB4-9888-8FDF7726213C}"/>
                </a:ext>
              </a:extLst>
            </p:cNvPr>
            <p:cNvSpPr/>
            <p:nvPr/>
          </p:nvSpPr>
          <p:spPr>
            <a:xfrm>
              <a:off x="866198" y="3989662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1188845C-0D10-4B55-BDEE-86426E8CAC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40114" y="2046432"/>
                <a:ext cx="3572555" cy="4019407"/>
              </a:xfrm>
              <a:ln w="19050">
                <a:solidFill>
                  <a:srgbClr val="FF0000"/>
                </a:solidFill>
              </a:ln>
            </p:spPr>
            <p:txBody>
              <a:bodyPr anchor="ctr" anchorCtr="0"/>
              <a:lstStyle/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800" b="1" dirty="0"/>
                  <a:t>Count Up</a:t>
                </a:r>
              </a:p>
              <a:p>
                <a:pPr>
                  <a:spcBef>
                    <a:spcPts val="2000"/>
                  </a:spcBef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1</a:t>
                </a:r>
              </a:p>
              <a:p>
                <a:pPr marL="361950" indent="0">
                  <a:spcBef>
                    <a:spcPts val="1500"/>
                  </a:spcBef>
                  <a:buNone/>
                </a:pPr>
                <a:r>
                  <a:rPr lang="en-US" sz="2000" dirty="0"/>
                  <a:t>Toggle (Complement)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>
                  <a:spcBef>
                    <a:spcPts val="2500"/>
                  </a:spcBef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= 1</a:t>
                </a:r>
              </a:p>
              <a:p>
                <a:pPr marL="361950" indent="0">
                  <a:spcBef>
                    <a:spcPts val="1500"/>
                  </a:spcBef>
                  <a:buNone/>
                </a:pPr>
                <a:r>
                  <a:rPr lang="en-US" sz="2000" dirty="0"/>
                  <a:t>Toggle (Complement)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>
                  <a:spcBef>
                    <a:spcPts val="2500"/>
                  </a:spcBef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= 1</a:t>
                </a:r>
              </a:p>
              <a:p>
                <a:pPr marL="361950" indent="0">
                  <a:spcBef>
                    <a:spcPts val="1500"/>
                  </a:spcBef>
                  <a:buNone/>
                </a:pPr>
                <a:r>
                  <a:rPr lang="en-US" sz="2000" dirty="0"/>
                  <a:t>Toggle (Complement)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1188845C-0D10-4B55-BDEE-86426E8CA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0114" y="2046432"/>
                <a:ext cx="3572555" cy="4019407"/>
              </a:xfrm>
              <a:blipFill>
                <a:blip r:embed="rId3"/>
                <a:stretch>
                  <a:fillRect l="-3396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413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4-Bit Synchronous Counter with T Flip-Flops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47" y="1009506"/>
            <a:ext cx="9101906" cy="518463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/>
              <a:t>Toggle Q1 when c1 = 1, Toggle Q2 when c2 = 1, etc.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8288143" y="1816004"/>
            <a:ext cx="1388631" cy="17208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EN = 0 </a:t>
            </a:r>
            <a:r>
              <a:rPr lang="en-US" sz="2000" dirty="0">
                <a:sym typeface="Wingdings" panose="05000000000000000000" pitchFamily="2" charset="2"/>
              </a:rPr>
              <a:t></a:t>
            </a:r>
            <a:endParaRPr lang="en-US" sz="2000" dirty="0"/>
          </a:p>
          <a:p>
            <a:pPr algn="ctr">
              <a:lnSpc>
                <a:spcPct val="120000"/>
              </a:lnSpc>
            </a:pPr>
            <a:r>
              <a:rPr lang="en-US" sz="2000" dirty="0"/>
              <a:t>No Change</a:t>
            </a:r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EN = 1 </a:t>
            </a:r>
            <a:r>
              <a:rPr lang="en-US" sz="2000" dirty="0">
                <a:sym typeface="Wingdings" panose="05000000000000000000" pitchFamily="2" charset="2"/>
              </a:rPr>
              <a:t></a:t>
            </a:r>
            <a:endParaRPr lang="en-US" sz="2000" dirty="0"/>
          </a:p>
          <a:p>
            <a:pPr algn="ctr">
              <a:lnSpc>
                <a:spcPct val="120000"/>
              </a:lnSpc>
            </a:pPr>
            <a:r>
              <a:rPr lang="en-US" sz="2000" dirty="0"/>
              <a:t>Increment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BCC540-9C19-4D63-AAD2-EA14B623874C}"/>
              </a:ext>
            </a:extLst>
          </p:cNvPr>
          <p:cNvGrpSpPr/>
          <p:nvPr/>
        </p:nvGrpSpPr>
        <p:grpSpPr>
          <a:xfrm>
            <a:off x="236538" y="1758397"/>
            <a:ext cx="7884847" cy="4781381"/>
            <a:chOff x="236538" y="1758397"/>
            <a:chExt cx="7884847" cy="4781381"/>
          </a:xfrm>
        </p:grpSpPr>
        <p:sp>
          <p:nvSpPr>
            <p:cNvPr id="209" name="Rectangle 208"/>
            <p:cNvSpPr/>
            <p:nvPr/>
          </p:nvSpPr>
          <p:spPr>
            <a:xfrm>
              <a:off x="965306" y="1826413"/>
              <a:ext cx="6199263" cy="946046"/>
            </a:xfrm>
            <a:prstGeom prst="rect">
              <a:avLst/>
            </a:prstGeom>
            <a:solidFill>
              <a:srgbClr val="EBF7FF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07" name="Straight Connector 206"/>
            <p:cNvCxnSpPr/>
            <p:nvPr/>
          </p:nvCxnSpPr>
          <p:spPr>
            <a:xfrm>
              <a:off x="778442" y="2277242"/>
              <a:ext cx="4950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Line 74"/>
            <p:cNvSpPr>
              <a:spLocks noChangeAspect="1" noChangeShapeType="1"/>
            </p:cNvSpPr>
            <p:nvPr/>
          </p:nvSpPr>
          <p:spPr bwMode="auto">
            <a:xfrm>
              <a:off x="6184411" y="2161646"/>
              <a:ext cx="13442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AutoShape 63"/>
            <p:cNvSpPr>
              <a:spLocks noChangeAspect="1" noChangeArrowheads="1"/>
            </p:cNvSpPr>
            <p:nvPr/>
          </p:nvSpPr>
          <p:spPr bwMode="auto">
            <a:xfrm flipH="1">
              <a:off x="5921682" y="2104039"/>
              <a:ext cx="390928" cy="334215"/>
            </a:xfrm>
            <a:prstGeom prst="flowChartDelay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312610" y="2386279"/>
              <a:ext cx="1585659" cy="1322832"/>
            </a:xfrm>
            <a:custGeom>
              <a:avLst/>
              <a:gdLst>
                <a:gd name="connsiteX0" fmla="*/ 1572768 w 1572768"/>
                <a:gd name="connsiteY0" fmla="*/ 1322832 h 1322832"/>
                <a:gd name="connsiteX1" fmla="*/ 1572768 w 1572768"/>
                <a:gd name="connsiteY1" fmla="*/ 853440 h 1322832"/>
                <a:gd name="connsiteX2" fmla="*/ 719328 w 1572768"/>
                <a:gd name="connsiteY2" fmla="*/ 0 h 1322832"/>
                <a:gd name="connsiteX3" fmla="*/ 0 w 1572768"/>
                <a:gd name="connsiteY3" fmla="*/ 0 h 132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2768" h="1322832">
                  <a:moveTo>
                    <a:pt x="1572768" y="1322832"/>
                  </a:moveTo>
                  <a:lnTo>
                    <a:pt x="1572768" y="853440"/>
                  </a:lnTo>
                  <a:lnTo>
                    <a:pt x="719328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 flipH="1" flipV="1">
              <a:off x="6054845" y="3709567"/>
              <a:ext cx="226320" cy="1839461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 flipH="1" flipV="1">
              <a:off x="7671949" y="3709567"/>
              <a:ext cx="226320" cy="1839461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endCxn id="63" idx="2"/>
            </p:cNvCxnSpPr>
            <p:nvPr/>
          </p:nvCxnSpPr>
          <p:spPr>
            <a:xfrm flipH="1" flipV="1">
              <a:off x="3998748" y="4569709"/>
              <a:ext cx="1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68" idx="2"/>
            </p:cNvCxnSpPr>
            <p:nvPr/>
          </p:nvCxnSpPr>
          <p:spPr>
            <a:xfrm flipH="1" flipV="1">
              <a:off x="5613322" y="4569709"/>
              <a:ext cx="2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54" idx="2"/>
            </p:cNvCxnSpPr>
            <p:nvPr/>
          </p:nvCxnSpPr>
          <p:spPr>
            <a:xfrm flipV="1">
              <a:off x="2384173" y="4569709"/>
              <a:ext cx="1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 flipV="1">
              <a:off x="1806341" y="4205630"/>
              <a:ext cx="128565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flipV="1">
              <a:off x="3417902" y="4205630"/>
              <a:ext cx="140507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601350" y="4205632"/>
              <a:ext cx="5247801" cy="663396"/>
            </a:xfrm>
            <a:custGeom>
              <a:avLst/>
              <a:gdLst>
                <a:gd name="connsiteX0" fmla="*/ 5961888 w 5961888"/>
                <a:gd name="connsiteY0" fmla="*/ 0 h 597408"/>
                <a:gd name="connsiteX1" fmla="*/ 5742432 w 5961888"/>
                <a:gd name="connsiteY1" fmla="*/ 0 h 597408"/>
                <a:gd name="connsiteX2" fmla="*/ 5742432 w 5961888"/>
                <a:gd name="connsiteY2" fmla="*/ 597408 h 597408"/>
                <a:gd name="connsiteX3" fmla="*/ 0 w 5961888"/>
                <a:gd name="connsiteY3" fmla="*/ 597408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1888" h="597408">
                  <a:moveTo>
                    <a:pt x="5961888" y="0"/>
                  </a:moveTo>
                  <a:lnTo>
                    <a:pt x="5742432" y="0"/>
                  </a:lnTo>
                  <a:lnTo>
                    <a:pt x="5742432" y="597408"/>
                  </a:lnTo>
                  <a:lnTo>
                    <a:pt x="0" y="59740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787558" y="3429000"/>
              <a:ext cx="880678" cy="1140709"/>
              <a:chOff x="5529069" y="2288290"/>
              <a:chExt cx="1036927" cy="114070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5603630" y="2392074"/>
                    <a:ext cx="369339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69339" cy="34564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7451" b="-12500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95833" r="-37500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6" name="Isosceles Triangle 75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6270529" y="2392074"/>
                    <a:ext cx="26224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0529" y="2392074"/>
                    <a:ext cx="262244" cy="34564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77778" r="-25000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5172983" y="3429000"/>
              <a:ext cx="880678" cy="1140709"/>
              <a:chOff x="5529069" y="2288290"/>
              <a:chExt cx="1036927" cy="114070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5603631" y="2392074"/>
                    <a:ext cx="329618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1" y="2392074"/>
                    <a:ext cx="329618" cy="34564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4783" b="-12500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Isosceles Triangle 70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6272387" y="2392074"/>
                    <a:ext cx="26038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2387" y="2392074"/>
                    <a:ext cx="260385" cy="34564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77778" r="-22222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3558409" y="3429000"/>
              <a:ext cx="880678" cy="1140709"/>
              <a:chOff x="5529069" y="2288290"/>
              <a:chExt cx="1036927" cy="1140709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5603630" y="2392074"/>
                    <a:ext cx="33147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31475" cy="34564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6957" b="-12500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Isosceles Triangle 65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6284057" y="2392074"/>
                    <a:ext cx="24871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4057" y="2392074"/>
                    <a:ext cx="248714" cy="34564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85294" r="-29412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oup 36"/>
            <p:cNvGrpSpPr/>
            <p:nvPr/>
          </p:nvGrpSpPr>
          <p:grpSpPr>
            <a:xfrm>
              <a:off x="1943842" y="3429000"/>
              <a:ext cx="6127248" cy="2465671"/>
              <a:chOff x="5529069" y="2288290"/>
              <a:chExt cx="7214330" cy="2465671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5603630" y="2392074"/>
                    <a:ext cx="333333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33333" cy="34564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6170" b="-12500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Isosceles Triangle 56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76102" y="2392074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6102" y="2392074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80556" r="-22222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6774581" y="4408319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4581" y="4408319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77778" r="-25000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8673749" y="4408319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3749" y="4408319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80556" r="-22222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0572920" y="4408319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72920" y="4408319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80000" r="-25714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12486729" y="4408319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86729" y="4408319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77778" r="-25000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Freeform 38"/>
            <p:cNvSpPr/>
            <p:nvPr/>
          </p:nvSpPr>
          <p:spPr>
            <a:xfrm>
              <a:off x="1601350" y="4569709"/>
              <a:ext cx="5622153" cy="576071"/>
            </a:xfrm>
            <a:custGeom>
              <a:avLst/>
              <a:gdLst>
                <a:gd name="connsiteX0" fmla="*/ 6473952 w 6473952"/>
                <a:gd name="connsiteY0" fmla="*/ 0 h 408432"/>
                <a:gd name="connsiteX1" fmla="*/ 6473952 w 6473952"/>
                <a:gd name="connsiteY1" fmla="*/ 408432 h 408432"/>
                <a:gd name="connsiteX2" fmla="*/ 0 w 6473952"/>
                <a:gd name="connsiteY2" fmla="*/ 408432 h 40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952" h="408432">
                  <a:moveTo>
                    <a:pt x="6473952" y="0"/>
                  </a:moveTo>
                  <a:lnTo>
                    <a:pt x="6473952" y="408432"/>
                  </a:lnTo>
                  <a:lnTo>
                    <a:pt x="0" y="40843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965307" y="4627317"/>
                  <a:ext cx="59876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𝐶𝑙𝑜𝑐𝑘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307" y="4627317"/>
                  <a:ext cx="598767" cy="345642"/>
                </a:xfrm>
                <a:prstGeom prst="rect">
                  <a:avLst/>
                </a:prstGeom>
                <a:blipFill>
                  <a:blip r:embed="rId18"/>
                  <a:stretch>
                    <a:fillRect l="-23232" r="-10101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965306" y="5030566"/>
                  <a:ext cx="59876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𝑅𝑒𝑠𝑒𝑡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306" y="5030566"/>
                  <a:ext cx="598767" cy="345642"/>
                </a:xfrm>
                <a:prstGeom prst="rect">
                  <a:avLst/>
                </a:prstGeom>
                <a:blipFill>
                  <a:blip r:embed="rId19"/>
                  <a:stretch>
                    <a:fillRect l="-23232" r="-11111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Freeform 41"/>
            <p:cNvSpPr/>
            <p:nvPr/>
          </p:nvSpPr>
          <p:spPr>
            <a:xfrm flipV="1">
              <a:off x="5031126" y="4205630"/>
              <a:ext cx="152214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23386" y="6135931"/>
              <a:ext cx="3114329" cy="40384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0" dirty="0">
                  <a:latin typeface="Calibri" panose="020F0502020204030204" pitchFamily="34" charset="0"/>
                </a:rPr>
                <a:t>4-bit Counter Output</a:t>
              </a:r>
              <a:endParaRPr lang="en-US" sz="2400" b="1" dirty="0">
                <a:latin typeface="Calibri" panose="020F0502020204030204" pitchFamily="34" charset="0"/>
              </a:endParaRPr>
            </a:p>
          </p:txBody>
        </p:sp>
        <p:sp>
          <p:nvSpPr>
            <p:cNvPr id="53" name="Left Brace 52"/>
            <p:cNvSpPr/>
            <p:nvPr/>
          </p:nvSpPr>
          <p:spPr>
            <a:xfrm rot="16200000">
              <a:off x="5370075" y="3398031"/>
              <a:ext cx="230428" cy="5246569"/>
            </a:xfrm>
            <a:prstGeom prst="leftBrace">
              <a:avLst>
                <a:gd name="adj1" fmla="val 61051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 Box 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36538" y="2049571"/>
                  <a:ext cx="57607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0" i="1" u="none" smtClean="0">
                            <a:latin typeface="Cambria Math"/>
                            <a:cs typeface="Consolas" panose="020B0609020204030204" pitchFamily="49" charset="0"/>
                          </a:rPr>
                          <m:t>𝐶𝑜𝑢𝑡</m:t>
                        </m:r>
                      </m:oMath>
                    </m:oMathPara>
                  </a14:m>
                  <a:endParaRPr lang="en-US" altLang="en-US" sz="2000" u="none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127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6538" y="2049571"/>
                  <a:ext cx="576070" cy="400110"/>
                </a:xfrm>
                <a:prstGeom prst="rect">
                  <a:avLst/>
                </a:prstGeom>
                <a:blipFill>
                  <a:blip r:embed="rId20"/>
                  <a:stretch>
                    <a:fillRect l="-2446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 Box 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08172" y="1758397"/>
                  <a:ext cx="299926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u="none" baseline="0" dirty="0" smtClean="0">
                            <a:latin typeface="Cambria Math"/>
                            <a:cs typeface="Consolas" panose="020B0609020204030204" pitchFamily="49" charset="0"/>
                          </a:rPr>
                          <m:t>𝑐</m:t>
                        </m:r>
                        <m:r>
                          <a:rPr lang="en-US" altLang="en-US" sz="2000" b="0" i="1" u="none" baseline="-25000" dirty="0" smtClean="0">
                            <a:latin typeface="Cambria Math"/>
                            <a:cs typeface="Consolas" panose="020B0609020204030204" pitchFamily="49" charset="0"/>
                          </a:rPr>
                          <m:t>2</m:t>
                        </m:r>
                      </m:oMath>
                    </m:oMathPara>
                  </a14:m>
                  <a:endParaRPr lang="en-US" altLang="en-US" sz="2000" u="none" baseline="-25000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85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08172" y="1758397"/>
                  <a:ext cx="299926" cy="400110"/>
                </a:xfrm>
                <a:prstGeom prst="rect">
                  <a:avLst/>
                </a:prstGeom>
                <a:blipFill>
                  <a:blip r:embed="rId21"/>
                  <a:stretch>
                    <a:fillRect l="-22449" b="-151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 Box 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83285" y="1758397"/>
                  <a:ext cx="299926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u="none" baseline="0" dirty="0" smtClean="0">
                            <a:latin typeface="Cambria Math"/>
                            <a:cs typeface="Consolas" panose="020B0609020204030204" pitchFamily="49" charset="0"/>
                          </a:rPr>
                          <m:t>𝑐</m:t>
                        </m:r>
                        <m:r>
                          <a:rPr lang="en-US" altLang="en-US" sz="2000" b="0" i="1" u="none" baseline="-25000" dirty="0" smtClean="0">
                            <a:latin typeface="Cambria Math"/>
                            <a:cs typeface="Consolas" panose="020B0609020204030204" pitchFamily="49" charset="0"/>
                          </a:rPr>
                          <m:t>3</m:t>
                        </m:r>
                      </m:oMath>
                    </m:oMathPara>
                  </a14:m>
                  <a:endParaRPr lang="en-US" altLang="en-US" sz="2000" u="none" baseline="-25000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87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83285" y="1758397"/>
                  <a:ext cx="299926" cy="400110"/>
                </a:xfrm>
                <a:prstGeom prst="rect">
                  <a:avLst/>
                </a:prstGeom>
                <a:blipFill>
                  <a:blip r:embed="rId22"/>
                  <a:stretch>
                    <a:fillRect l="-22449" b="-151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8" name="Freeform 157"/>
            <p:cNvSpPr/>
            <p:nvPr/>
          </p:nvSpPr>
          <p:spPr>
            <a:xfrm flipH="1" flipV="1">
              <a:off x="4441849" y="3709567"/>
              <a:ext cx="226320" cy="1839461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H="1" flipV="1">
              <a:off x="2828853" y="3709567"/>
              <a:ext cx="226320" cy="1839461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692915" y="2154473"/>
              <a:ext cx="1221954" cy="115982"/>
            </a:xfrm>
            <a:custGeom>
              <a:avLst/>
              <a:gdLst>
                <a:gd name="connsiteX0" fmla="*/ 1219200 w 1219200"/>
                <a:gd name="connsiteY0" fmla="*/ 115824 h 115824"/>
                <a:gd name="connsiteX1" fmla="*/ 1005840 w 1219200"/>
                <a:gd name="connsiteY1" fmla="*/ 115824 h 115824"/>
                <a:gd name="connsiteX2" fmla="*/ 1005840 w 1219200"/>
                <a:gd name="connsiteY2" fmla="*/ 0 h 115824"/>
                <a:gd name="connsiteX3" fmla="*/ 0 w 1219200"/>
                <a:gd name="connsiteY3" fmla="*/ 0 h 1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115824">
                  <a:moveTo>
                    <a:pt x="1219200" y="115824"/>
                  </a:moveTo>
                  <a:lnTo>
                    <a:pt x="1005840" y="115824"/>
                  </a:lnTo>
                  <a:lnTo>
                    <a:pt x="100584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031125" y="2165684"/>
              <a:ext cx="156892" cy="1529636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AutoShape 63"/>
            <p:cNvSpPr>
              <a:spLocks noChangeAspect="1" noChangeArrowheads="1"/>
            </p:cNvSpPr>
            <p:nvPr/>
          </p:nvSpPr>
          <p:spPr bwMode="auto">
            <a:xfrm flipH="1">
              <a:off x="4301986" y="2104039"/>
              <a:ext cx="390928" cy="334215"/>
            </a:xfrm>
            <a:prstGeom prst="flowChartDelay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692914" y="2386279"/>
              <a:ext cx="1585659" cy="1322832"/>
            </a:xfrm>
            <a:custGeom>
              <a:avLst/>
              <a:gdLst>
                <a:gd name="connsiteX0" fmla="*/ 1572768 w 1572768"/>
                <a:gd name="connsiteY0" fmla="*/ 1322832 h 1322832"/>
                <a:gd name="connsiteX1" fmla="*/ 1572768 w 1572768"/>
                <a:gd name="connsiteY1" fmla="*/ 853440 h 1322832"/>
                <a:gd name="connsiteX2" fmla="*/ 719328 w 1572768"/>
                <a:gd name="connsiteY2" fmla="*/ 0 h 1322832"/>
                <a:gd name="connsiteX3" fmla="*/ 0 w 1572768"/>
                <a:gd name="connsiteY3" fmla="*/ 0 h 132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2768" h="1322832">
                  <a:moveTo>
                    <a:pt x="1572768" y="1322832"/>
                  </a:moveTo>
                  <a:lnTo>
                    <a:pt x="1572768" y="853440"/>
                  </a:lnTo>
                  <a:lnTo>
                    <a:pt x="719328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3080523" y="2154473"/>
              <a:ext cx="1221954" cy="115982"/>
            </a:xfrm>
            <a:custGeom>
              <a:avLst/>
              <a:gdLst>
                <a:gd name="connsiteX0" fmla="*/ 1219200 w 1219200"/>
                <a:gd name="connsiteY0" fmla="*/ 115824 h 115824"/>
                <a:gd name="connsiteX1" fmla="*/ 1005840 w 1219200"/>
                <a:gd name="connsiteY1" fmla="*/ 115824 h 115824"/>
                <a:gd name="connsiteX2" fmla="*/ 1005840 w 1219200"/>
                <a:gd name="connsiteY2" fmla="*/ 0 h 115824"/>
                <a:gd name="connsiteX3" fmla="*/ 0 w 1219200"/>
                <a:gd name="connsiteY3" fmla="*/ 0 h 1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115824">
                  <a:moveTo>
                    <a:pt x="1219200" y="115824"/>
                  </a:moveTo>
                  <a:lnTo>
                    <a:pt x="1005840" y="115824"/>
                  </a:lnTo>
                  <a:lnTo>
                    <a:pt x="100584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3418733" y="2165684"/>
              <a:ext cx="132863" cy="1529635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AutoShape 63"/>
            <p:cNvSpPr>
              <a:spLocks noChangeAspect="1" noChangeArrowheads="1"/>
            </p:cNvSpPr>
            <p:nvPr/>
          </p:nvSpPr>
          <p:spPr bwMode="auto">
            <a:xfrm flipH="1">
              <a:off x="2689594" y="2104039"/>
              <a:ext cx="390928" cy="334215"/>
            </a:xfrm>
            <a:prstGeom prst="flowChartDelay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3080522" y="2386279"/>
              <a:ext cx="1585659" cy="1322832"/>
            </a:xfrm>
            <a:custGeom>
              <a:avLst/>
              <a:gdLst>
                <a:gd name="connsiteX0" fmla="*/ 1572768 w 1572768"/>
                <a:gd name="connsiteY0" fmla="*/ 1322832 h 1322832"/>
                <a:gd name="connsiteX1" fmla="*/ 1572768 w 1572768"/>
                <a:gd name="connsiteY1" fmla="*/ 853440 h 1322832"/>
                <a:gd name="connsiteX2" fmla="*/ 719328 w 1572768"/>
                <a:gd name="connsiteY2" fmla="*/ 0 h 1322832"/>
                <a:gd name="connsiteX3" fmla="*/ 0 w 1572768"/>
                <a:gd name="connsiteY3" fmla="*/ 0 h 132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2768" h="1322832">
                  <a:moveTo>
                    <a:pt x="1572768" y="1322832"/>
                  </a:moveTo>
                  <a:lnTo>
                    <a:pt x="1572768" y="853440"/>
                  </a:lnTo>
                  <a:lnTo>
                    <a:pt x="719328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1468131" y="2154473"/>
              <a:ext cx="1221954" cy="115982"/>
            </a:xfrm>
            <a:custGeom>
              <a:avLst/>
              <a:gdLst>
                <a:gd name="connsiteX0" fmla="*/ 1219200 w 1219200"/>
                <a:gd name="connsiteY0" fmla="*/ 115824 h 115824"/>
                <a:gd name="connsiteX1" fmla="*/ 1005840 w 1219200"/>
                <a:gd name="connsiteY1" fmla="*/ 115824 h 115824"/>
                <a:gd name="connsiteX2" fmla="*/ 1005840 w 1219200"/>
                <a:gd name="connsiteY2" fmla="*/ 0 h 115824"/>
                <a:gd name="connsiteX3" fmla="*/ 0 w 1219200"/>
                <a:gd name="connsiteY3" fmla="*/ 0 h 1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115824">
                  <a:moveTo>
                    <a:pt x="1219200" y="115824"/>
                  </a:moveTo>
                  <a:lnTo>
                    <a:pt x="1005840" y="115824"/>
                  </a:lnTo>
                  <a:lnTo>
                    <a:pt x="100584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1806341" y="2158508"/>
              <a:ext cx="135513" cy="1536812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AutoShape 63"/>
            <p:cNvSpPr>
              <a:spLocks noChangeAspect="1" noChangeArrowheads="1"/>
            </p:cNvSpPr>
            <p:nvPr/>
          </p:nvSpPr>
          <p:spPr bwMode="auto">
            <a:xfrm flipH="1">
              <a:off x="1077202" y="2104039"/>
              <a:ext cx="390928" cy="334215"/>
            </a:xfrm>
            <a:prstGeom prst="flowChartDelay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1468130" y="2386279"/>
              <a:ext cx="1585659" cy="1322832"/>
            </a:xfrm>
            <a:custGeom>
              <a:avLst/>
              <a:gdLst>
                <a:gd name="connsiteX0" fmla="*/ 1572768 w 1572768"/>
                <a:gd name="connsiteY0" fmla="*/ 1322832 h 1322832"/>
                <a:gd name="connsiteX1" fmla="*/ 1572768 w 1572768"/>
                <a:gd name="connsiteY1" fmla="*/ 853440 h 1322832"/>
                <a:gd name="connsiteX2" fmla="*/ 719328 w 1572768"/>
                <a:gd name="connsiteY2" fmla="*/ 0 h 1322832"/>
                <a:gd name="connsiteX3" fmla="*/ 0 w 1572768"/>
                <a:gd name="connsiteY3" fmla="*/ 0 h 132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2768" h="1322832">
                  <a:moveTo>
                    <a:pt x="1572768" y="1322832"/>
                  </a:moveTo>
                  <a:lnTo>
                    <a:pt x="1572768" y="853440"/>
                  </a:lnTo>
                  <a:lnTo>
                    <a:pt x="719328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 Box 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409277" y="1758397"/>
                  <a:ext cx="299926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u="none" baseline="0" dirty="0" smtClean="0">
                            <a:latin typeface="Cambria Math"/>
                            <a:cs typeface="Consolas" panose="020B0609020204030204" pitchFamily="49" charset="0"/>
                          </a:rPr>
                          <m:t>𝑐</m:t>
                        </m:r>
                        <m:r>
                          <a:rPr lang="en-US" altLang="en-US" sz="2000" b="0" i="1" u="none" baseline="-25000" dirty="0" smtClean="0">
                            <a:latin typeface="Cambria Math"/>
                            <a:cs typeface="Consolas" panose="020B0609020204030204" pitchFamily="49" charset="0"/>
                          </a:rPr>
                          <m:t>1</m:t>
                        </m:r>
                      </m:oMath>
                    </m:oMathPara>
                  </a14:m>
                  <a:endParaRPr lang="en-US" altLang="en-US" sz="2000" u="none" baseline="-25000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205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09277" y="1758397"/>
                  <a:ext cx="299926" cy="400110"/>
                </a:xfrm>
                <a:prstGeom prst="rect">
                  <a:avLst/>
                </a:prstGeom>
                <a:blipFill>
                  <a:blip r:embed="rId23"/>
                  <a:stretch>
                    <a:fillRect l="-22000" b="-151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 Box 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651681" y="1931218"/>
                  <a:ext cx="469704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0" i="1" u="none" smtClean="0">
                            <a:solidFill>
                              <a:srgbClr val="FF0000"/>
                            </a:solidFill>
                            <a:latin typeface="Cambria Math"/>
                            <a:cs typeface="Consolas" panose="020B0609020204030204" pitchFamily="49" charset="0"/>
                          </a:rPr>
                          <m:t>𝐸𝑁</m:t>
                        </m:r>
                      </m:oMath>
                    </m:oMathPara>
                  </a14:m>
                  <a:endParaRPr lang="en-US" altLang="en-US" sz="2000" u="non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208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51681" y="1931218"/>
                  <a:ext cx="469704" cy="400110"/>
                </a:xfrm>
                <a:prstGeom prst="rect">
                  <a:avLst/>
                </a:prstGeom>
                <a:blipFill>
                  <a:blip r:embed="rId24"/>
                  <a:stretch>
                    <a:fillRect l="-2077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2" name="Freeform 171"/>
            <p:cNvSpPr/>
            <p:nvPr/>
          </p:nvSpPr>
          <p:spPr>
            <a:xfrm>
              <a:off x="6650822" y="2173076"/>
              <a:ext cx="146562" cy="1522243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6993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5F65-0AC0-4902-B3EF-73CBC8B3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Up-Down Counter (T Flip-Flops)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E060D34-0ECB-4351-90D3-30B5F02F046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4440" y="945132"/>
              <a:ext cx="2419496" cy="55598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8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3602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Count Down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33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E060D34-0ECB-4351-90D3-30B5F02F04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1037666"/>
                  </p:ext>
                </p:extLst>
              </p:nvPr>
            </p:nvGraphicFramePr>
            <p:xfrm>
              <a:off x="344440" y="945132"/>
              <a:ext cx="2419496" cy="55598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8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487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3602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Count Down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3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0" t="-100000" r="-302000" b="-9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2020" t="-100000" r="-205051" b="-9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000" t="-100000" r="-103000" b="-9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3030" t="-100000" r="-4040" b="-9835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87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597F37F8-E676-45B3-A953-46EC90A0BC29}"/>
              </a:ext>
            </a:extLst>
          </p:cNvPr>
          <p:cNvGrpSpPr/>
          <p:nvPr/>
        </p:nvGrpSpPr>
        <p:grpSpPr>
          <a:xfrm>
            <a:off x="445254" y="1920246"/>
            <a:ext cx="2203466" cy="4273890"/>
            <a:chOff x="721439" y="1920246"/>
            <a:chExt cx="2203466" cy="427389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8928576-8156-4BA0-B1F9-3544108FC35C}"/>
                </a:ext>
              </a:extLst>
            </p:cNvPr>
            <p:cNvSpPr/>
            <p:nvPr/>
          </p:nvSpPr>
          <p:spPr>
            <a:xfrm>
              <a:off x="2015043" y="3083363"/>
              <a:ext cx="864105" cy="23042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22A13EB-D03E-46A1-B9B3-406D8927F910}"/>
                </a:ext>
              </a:extLst>
            </p:cNvPr>
            <p:cNvSpPr/>
            <p:nvPr/>
          </p:nvSpPr>
          <p:spPr>
            <a:xfrm>
              <a:off x="1410170" y="4235502"/>
              <a:ext cx="1468978" cy="23042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FC74B18-3C6C-4C30-A1AC-8BC5E3AE629F}"/>
                </a:ext>
              </a:extLst>
            </p:cNvPr>
            <p:cNvSpPr/>
            <p:nvPr/>
          </p:nvSpPr>
          <p:spPr>
            <a:xfrm>
              <a:off x="2015042" y="5387641"/>
              <a:ext cx="864105" cy="23042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0F46B3F-B12B-43C2-BC53-F71519C26DD1}"/>
                </a:ext>
              </a:extLst>
            </p:cNvPr>
            <p:cNvSpPr/>
            <p:nvPr/>
          </p:nvSpPr>
          <p:spPr>
            <a:xfrm>
              <a:off x="721439" y="1920246"/>
              <a:ext cx="2203466" cy="23042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E368C68-8938-4A8E-B1F7-5A2C6565C117}"/>
                </a:ext>
              </a:extLst>
            </p:cNvPr>
            <p:cNvSpPr/>
            <p:nvPr/>
          </p:nvSpPr>
          <p:spPr>
            <a:xfrm>
              <a:off x="2591112" y="2507294"/>
              <a:ext cx="288035" cy="23042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C737FF3-B46B-4FD5-A052-6E966C3E0F2A}"/>
                </a:ext>
              </a:extLst>
            </p:cNvPr>
            <p:cNvSpPr/>
            <p:nvPr/>
          </p:nvSpPr>
          <p:spPr>
            <a:xfrm>
              <a:off x="2587841" y="3659432"/>
              <a:ext cx="288035" cy="23042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9CD93C4-FDD0-4B0F-8A9E-16D7D2368B8F}"/>
                </a:ext>
              </a:extLst>
            </p:cNvPr>
            <p:cNvSpPr/>
            <p:nvPr/>
          </p:nvSpPr>
          <p:spPr>
            <a:xfrm>
              <a:off x="2584570" y="4811570"/>
              <a:ext cx="288035" cy="23042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B3E5A94-23B3-405D-A200-07CFCAA28A3B}"/>
                </a:ext>
              </a:extLst>
            </p:cNvPr>
            <p:cNvSpPr/>
            <p:nvPr/>
          </p:nvSpPr>
          <p:spPr>
            <a:xfrm>
              <a:off x="2581299" y="5963708"/>
              <a:ext cx="288035" cy="23042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959D3BDC-424F-48DC-92EB-2B7562D810F7}"/>
                </a:ext>
              </a:extLst>
            </p:cNvPr>
            <p:cNvSpPr/>
            <p:nvPr/>
          </p:nvSpPr>
          <p:spPr>
            <a:xfrm>
              <a:off x="2071732" y="2316275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EC2A8EED-3406-4DAE-8448-4EDBB2C0F1F4}"/>
                </a:ext>
              </a:extLst>
            </p:cNvPr>
            <p:cNvSpPr/>
            <p:nvPr/>
          </p:nvSpPr>
          <p:spPr>
            <a:xfrm>
              <a:off x="2071732" y="2875196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A3A02F8C-56C0-4C2B-A5BA-49C58259474D}"/>
                </a:ext>
              </a:extLst>
            </p:cNvPr>
            <p:cNvSpPr/>
            <p:nvPr/>
          </p:nvSpPr>
          <p:spPr>
            <a:xfrm>
              <a:off x="2071732" y="3464432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F836A1BC-0F04-4D8E-B5D0-B1A66F1B9642}"/>
                </a:ext>
              </a:extLst>
            </p:cNvPr>
            <p:cNvSpPr/>
            <p:nvPr/>
          </p:nvSpPr>
          <p:spPr>
            <a:xfrm>
              <a:off x="2071732" y="4040502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31D0EB4-87CD-49C2-97AA-53815120E2CA}"/>
                </a:ext>
              </a:extLst>
            </p:cNvPr>
            <p:cNvSpPr/>
            <p:nvPr/>
          </p:nvSpPr>
          <p:spPr>
            <a:xfrm>
              <a:off x="2071732" y="4585754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8A7CA23A-9CCC-4F83-9BC9-C0451C60BC45}"/>
                </a:ext>
              </a:extLst>
            </p:cNvPr>
            <p:cNvSpPr/>
            <p:nvPr/>
          </p:nvSpPr>
          <p:spPr>
            <a:xfrm>
              <a:off x="2071732" y="5174990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79DF7FA7-0090-4070-A40F-4470E19B363A}"/>
                </a:ext>
              </a:extLst>
            </p:cNvPr>
            <p:cNvSpPr/>
            <p:nvPr/>
          </p:nvSpPr>
          <p:spPr>
            <a:xfrm>
              <a:off x="2071732" y="5778237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2DD1EA7-D958-411E-8600-74913ADE0EB3}"/>
                </a:ext>
              </a:extLst>
            </p:cNvPr>
            <p:cNvSpPr/>
            <p:nvPr/>
          </p:nvSpPr>
          <p:spPr>
            <a:xfrm>
              <a:off x="1476616" y="2875196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226F762E-A8C8-4ADD-A530-76BEDF959C08}"/>
                </a:ext>
              </a:extLst>
            </p:cNvPr>
            <p:cNvSpPr/>
            <p:nvPr/>
          </p:nvSpPr>
          <p:spPr>
            <a:xfrm>
              <a:off x="1476616" y="4040502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5C176FA7-D3D5-4050-AE59-B89492F3E328}"/>
                </a:ext>
              </a:extLst>
            </p:cNvPr>
            <p:cNvSpPr/>
            <p:nvPr/>
          </p:nvSpPr>
          <p:spPr>
            <a:xfrm>
              <a:off x="1476616" y="5174990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7AF27134-92F2-4FB4-9888-8FDF7726213C}"/>
                </a:ext>
              </a:extLst>
            </p:cNvPr>
            <p:cNvSpPr/>
            <p:nvPr/>
          </p:nvSpPr>
          <p:spPr>
            <a:xfrm>
              <a:off x="866198" y="4040502"/>
              <a:ext cx="346556" cy="342000"/>
            </a:xfrm>
            <a:prstGeom prst="arc">
              <a:avLst>
                <a:gd name="adj1" fmla="val 16200000"/>
                <a:gd name="adj2" fmla="val 5378502"/>
              </a:avLst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E408B73-5C18-433B-9703-A20077B4618E}"/>
              </a:ext>
            </a:extLst>
          </p:cNvPr>
          <p:cNvGrpSpPr/>
          <p:nvPr/>
        </p:nvGrpSpPr>
        <p:grpSpPr>
          <a:xfrm>
            <a:off x="4563824" y="792160"/>
            <a:ext cx="4877535" cy="5805224"/>
            <a:chOff x="4563824" y="792160"/>
            <a:chExt cx="4877535" cy="5805224"/>
          </a:xfrm>
        </p:grpSpPr>
        <p:pic>
          <p:nvPicPr>
            <p:cNvPr id="31" name="Picture 30" descr="Diagram&#10;&#10;Description automatically generated">
              <a:extLst>
                <a:ext uri="{FF2B5EF4-FFF2-40B4-BE49-F238E27FC236}">
                  <a16:creationId xmlns:a16="http://schemas.microsoft.com/office/drawing/2014/main" id="{02A57604-7CAC-47B0-8B92-79E2BA0E2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393" y="792161"/>
              <a:ext cx="4545966" cy="58052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98FA014-2503-435F-918B-5524D7EB71C3}"/>
                    </a:ext>
                  </a:extLst>
                </p:cNvPr>
                <p:cNvSpPr txBox="1"/>
                <p:nvPr/>
              </p:nvSpPr>
              <p:spPr>
                <a:xfrm>
                  <a:off x="8697455" y="1439950"/>
                  <a:ext cx="322552" cy="442729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98FA014-2503-435F-918B-5524D7EB71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7455" y="1439950"/>
                  <a:ext cx="322552" cy="442729"/>
                </a:xfrm>
                <a:prstGeom prst="rect">
                  <a:avLst/>
                </a:prstGeom>
                <a:blipFill>
                  <a:blip r:embed="rId4"/>
                  <a:stretch>
                    <a:fillRect l="-28302" b="-137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BACD514-3597-40A7-B440-1FA16ABE65B8}"/>
                    </a:ext>
                  </a:extLst>
                </p:cNvPr>
                <p:cNvSpPr txBox="1"/>
                <p:nvPr/>
              </p:nvSpPr>
              <p:spPr>
                <a:xfrm>
                  <a:off x="8697455" y="2958162"/>
                  <a:ext cx="322552" cy="442729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BACD514-3597-40A7-B440-1FA16ABE65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7455" y="2958162"/>
                  <a:ext cx="322552" cy="442729"/>
                </a:xfrm>
                <a:prstGeom prst="rect">
                  <a:avLst/>
                </a:prstGeom>
                <a:blipFill>
                  <a:blip r:embed="rId5"/>
                  <a:stretch>
                    <a:fillRect l="-28302" b="-137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F2EBCFB-707C-4215-AB6A-E4058ADE1650}"/>
                    </a:ext>
                  </a:extLst>
                </p:cNvPr>
                <p:cNvSpPr txBox="1"/>
                <p:nvPr/>
              </p:nvSpPr>
              <p:spPr>
                <a:xfrm>
                  <a:off x="8697455" y="4455944"/>
                  <a:ext cx="322552" cy="442729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F2EBCFB-707C-4215-AB6A-E4058ADE1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7455" y="4455944"/>
                  <a:ext cx="322552" cy="442729"/>
                </a:xfrm>
                <a:prstGeom prst="rect">
                  <a:avLst/>
                </a:prstGeom>
                <a:blipFill>
                  <a:blip r:embed="rId6"/>
                  <a:stretch>
                    <a:fillRect l="-28302" b="-137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C255685-B950-4A20-A5AB-C3A2852E052D}"/>
                    </a:ext>
                  </a:extLst>
                </p:cNvPr>
                <p:cNvSpPr txBox="1"/>
                <p:nvPr/>
              </p:nvSpPr>
              <p:spPr>
                <a:xfrm>
                  <a:off x="8697455" y="5971853"/>
                  <a:ext cx="322552" cy="442729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C255685-B950-4A20-A5AB-C3A2852E0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7455" y="5971853"/>
                  <a:ext cx="322552" cy="442729"/>
                </a:xfrm>
                <a:prstGeom prst="rect">
                  <a:avLst/>
                </a:prstGeom>
                <a:blipFill>
                  <a:blip r:embed="rId7"/>
                  <a:stretch>
                    <a:fillRect l="-28302" b="-138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71A2C3D-6D7A-4B1D-948F-A4EAB5F1E321}"/>
                    </a:ext>
                  </a:extLst>
                </p:cNvPr>
                <p:cNvSpPr txBox="1"/>
                <p:nvPr/>
              </p:nvSpPr>
              <p:spPr>
                <a:xfrm>
                  <a:off x="8898915" y="886484"/>
                  <a:ext cx="322552" cy="442729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71A2C3D-6D7A-4B1D-948F-A4EAB5F1E3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8915" y="886484"/>
                  <a:ext cx="322552" cy="442729"/>
                </a:xfrm>
                <a:prstGeom prst="rect">
                  <a:avLst/>
                </a:prstGeom>
                <a:blipFill>
                  <a:blip r:embed="rId8"/>
                  <a:stretch>
                    <a:fillRect l="-28302" b="-137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F12088E-8C0C-46C7-8482-17A21558C19D}"/>
                    </a:ext>
                  </a:extLst>
                </p:cNvPr>
                <p:cNvSpPr txBox="1"/>
                <p:nvPr/>
              </p:nvSpPr>
              <p:spPr>
                <a:xfrm>
                  <a:off x="8898915" y="2410201"/>
                  <a:ext cx="322552" cy="442729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F12088E-8C0C-46C7-8482-17A21558C1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8915" y="2410201"/>
                  <a:ext cx="322552" cy="442729"/>
                </a:xfrm>
                <a:prstGeom prst="rect">
                  <a:avLst/>
                </a:prstGeom>
                <a:blipFill>
                  <a:blip r:embed="rId9"/>
                  <a:stretch>
                    <a:fillRect l="-28302" b="-137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E7EBA13-DB20-4708-81F4-DB18334D241B}"/>
                    </a:ext>
                  </a:extLst>
                </p:cNvPr>
                <p:cNvSpPr txBox="1"/>
                <p:nvPr/>
              </p:nvSpPr>
              <p:spPr>
                <a:xfrm>
                  <a:off x="8898915" y="3907983"/>
                  <a:ext cx="322552" cy="442729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E7EBA13-DB20-4708-81F4-DB18334D2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8915" y="3907983"/>
                  <a:ext cx="322552" cy="442729"/>
                </a:xfrm>
                <a:prstGeom prst="rect">
                  <a:avLst/>
                </a:prstGeom>
                <a:blipFill>
                  <a:blip r:embed="rId10"/>
                  <a:stretch>
                    <a:fillRect l="-28302" b="-137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C48E7B2-473E-436C-8100-816D39D827E5}"/>
                    </a:ext>
                  </a:extLst>
                </p:cNvPr>
                <p:cNvSpPr txBox="1"/>
                <p:nvPr/>
              </p:nvSpPr>
              <p:spPr>
                <a:xfrm>
                  <a:off x="8898915" y="5445245"/>
                  <a:ext cx="322552" cy="442729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C48E7B2-473E-436C-8100-816D39D827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8915" y="5445245"/>
                  <a:ext cx="322552" cy="442729"/>
                </a:xfrm>
                <a:prstGeom prst="rect">
                  <a:avLst/>
                </a:prstGeom>
                <a:blipFill>
                  <a:blip r:embed="rId11"/>
                  <a:stretch>
                    <a:fillRect l="-28302" b="-137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A496E99-EF61-4F1C-B00F-EA28C61948E1}"/>
                    </a:ext>
                  </a:extLst>
                </p:cNvPr>
                <p:cNvSpPr txBox="1"/>
                <p:nvPr/>
              </p:nvSpPr>
              <p:spPr>
                <a:xfrm>
                  <a:off x="4895393" y="792160"/>
                  <a:ext cx="322552" cy="274953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𝑈𝑝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A496E99-EF61-4F1C-B00F-EA28C6194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393" y="792160"/>
                  <a:ext cx="322552" cy="274953"/>
                </a:xfrm>
                <a:prstGeom prst="rect">
                  <a:avLst/>
                </a:prstGeom>
                <a:blipFill>
                  <a:blip r:embed="rId12"/>
                  <a:stretch>
                    <a:fillRect l="-35849" r="-18868" b="-3555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9FE5C60-E503-478E-8190-AC2BE3EF1582}"/>
                    </a:ext>
                  </a:extLst>
                </p:cNvPr>
                <p:cNvSpPr txBox="1"/>
                <p:nvPr/>
              </p:nvSpPr>
              <p:spPr>
                <a:xfrm>
                  <a:off x="4563824" y="1234889"/>
                  <a:ext cx="677211" cy="442729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𝐷𝑜𝑤𝑛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9FE5C60-E503-478E-8190-AC2BE3EF15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3824" y="1234889"/>
                  <a:ext cx="677211" cy="442729"/>
                </a:xfrm>
                <a:prstGeom prst="rect">
                  <a:avLst/>
                </a:prstGeom>
                <a:blipFill>
                  <a:blip r:embed="rId13"/>
                  <a:stretch>
                    <a:fillRect l="-9910" r="-90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BEC9DDDF-F248-4E04-B2F1-731B27DD2A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88399" y="2046432"/>
                <a:ext cx="3404776" cy="4019407"/>
              </a:xfrm>
              <a:ln w="19050">
                <a:solidFill>
                  <a:srgbClr val="FF0000"/>
                </a:solidFill>
              </a:ln>
            </p:spPr>
            <p:txBody>
              <a:bodyPr anchor="ctr" anchorCtr="0"/>
              <a:lstStyle/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800" b="1" dirty="0"/>
                  <a:t>Count Down</a:t>
                </a:r>
              </a:p>
              <a:p>
                <a:pPr>
                  <a:spcBef>
                    <a:spcPts val="2000"/>
                  </a:spcBef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0</a:t>
                </a:r>
              </a:p>
              <a:p>
                <a:pPr marL="361950" indent="0">
                  <a:spcBef>
                    <a:spcPts val="1500"/>
                  </a:spcBef>
                  <a:buNone/>
                </a:pPr>
                <a:r>
                  <a:rPr lang="en-US" sz="2000" dirty="0"/>
                  <a:t>Toggle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>
                  <a:spcBef>
                    <a:spcPts val="2500"/>
                  </a:spcBef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= 0</a:t>
                </a:r>
              </a:p>
              <a:p>
                <a:pPr marL="361950" indent="0">
                  <a:spcBef>
                    <a:spcPts val="1500"/>
                  </a:spcBef>
                  <a:buNone/>
                </a:pPr>
                <a:r>
                  <a:rPr lang="en-US" sz="2000" dirty="0"/>
                  <a:t>Toggle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>
                  <a:spcBef>
                    <a:spcPts val="2500"/>
                  </a:spcBef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= 0</a:t>
                </a:r>
              </a:p>
              <a:p>
                <a:pPr marL="361950" indent="0">
                  <a:spcBef>
                    <a:spcPts val="1500"/>
                  </a:spcBef>
                  <a:buNone/>
                </a:pPr>
                <a:r>
                  <a:rPr lang="en-US" sz="2000" dirty="0"/>
                  <a:t>Toggle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BEC9DDDF-F248-4E04-B2F1-731B27DD2A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8399" y="2046432"/>
                <a:ext cx="3404776" cy="4019407"/>
              </a:xfrm>
              <a:blipFill>
                <a:blip r:embed="rId14"/>
                <a:stretch>
                  <a:fillRect l="-3381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964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of a Synchronous 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19" y="4581140"/>
            <a:ext cx="9505155" cy="1958638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b="1" dirty="0">
                <a:solidFill>
                  <a:srgbClr val="FF0000"/>
                </a:solidFill>
              </a:rPr>
              <a:t>Advantage of Synchronous counter:</a:t>
            </a:r>
          </a:p>
          <a:p>
            <a:pPr marL="357188" indent="0">
              <a:spcBef>
                <a:spcPts val="2000"/>
              </a:spcBef>
              <a:buNone/>
            </a:pPr>
            <a:r>
              <a:rPr lang="en-US" b="1" dirty="0"/>
              <a:t>ALL</a:t>
            </a:r>
            <a:r>
              <a:rPr lang="en-US" dirty="0"/>
              <a:t> Flip-flops are driven by the </a:t>
            </a:r>
            <a:r>
              <a:rPr lang="en-US" b="1" dirty="0">
                <a:solidFill>
                  <a:srgbClr val="FF0000"/>
                </a:solidFill>
              </a:rPr>
              <a:t>same clock</a:t>
            </a:r>
          </a:p>
          <a:p>
            <a:pPr marL="357188" indent="0">
              <a:spcBef>
                <a:spcPts val="2000"/>
              </a:spcBef>
              <a:buNone/>
            </a:pPr>
            <a:r>
              <a:rPr lang="en-US" dirty="0">
                <a:sym typeface="Symbol"/>
              </a:rPr>
              <a:t>D</a:t>
            </a:r>
            <a:r>
              <a:rPr lang="en-US" dirty="0"/>
              <a:t>elay of all outputs is identical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Delay of Q</a:t>
            </a:r>
            <a:r>
              <a:rPr lang="en-US" baseline="-25000" dirty="0"/>
              <a:t>0</a:t>
            </a:r>
            <a:r>
              <a:rPr lang="en-US" dirty="0"/>
              <a:t> = Q</a:t>
            </a:r>
            <a:r>
              <a:rPr lang="en-US" baseline="-25000" dirty="0"/>
              <a:t>1 </a:t>
            </a:r>
            <a:r>
              <a:rPr lang="en-US" dirty="0"/>
              <a:t>= Q</a:t>
            </a:r>
            <a:r>
              <a:rPr lang="en-US" baseline="-25000" dirty="0"/>
              <a:t>2</a:t>
            </a:r>
            <a:r>
              <a:rPr lang="en-US" dirty="0"/>
              <a:t> = Q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dirty="0">
                <a:sym typeface="Symbol"/>
              </a:rPr>
              <a:t>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6833" y="1067113"/>
            <a:ext cx="9432187" cy="3184980"/>
            <a:chOff x="114012" y="1067113"/>
            <a:chExt cx="9432187" cy="3184980"/>
          </a:xfrm>
        </p:grpSpPr>
        <p:grpSp>
          <p:nvGrpSpPr>
            <p:cNvPr id="72" name="Group 71"/>
            <p:cNvGrpSpPr/>
            <p:nvPr/>
          </p:nvGrpSpPr>
          <p:grpSpPr>
            <a:xfrm>
              <a:off x="640471" y="1067113"/>
              <a:ext cx="8898785" cy="410818"/>
              <a:chOff x="453264" y="3081130"/>
              <a:chExt cx="8898785" cy="410818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453264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999069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1545820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2092571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2639322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186073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732519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4280216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4821356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5372772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5921484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6467525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7014986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7561737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8108488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8655239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9201989" y="3081130"/>
                <a:ext cx="150060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4" fmla="*/ 404191 w 404191"/>
                  <a:gd name="connsiteY4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0" fmla="*/ 0 w 152188"/>
                  <a:gd name="connsiteY0" fmla="*/ 0 h 410818"/>
                  <a:gd name="connsiteX1" fmla="*/ 119269 w 152188"/>
                  <a:gd name="connsiteY1" fmla="*/ 0 h 410818"/>
                  <a:gd name="connsiteX2" fmla="*/ 119269 w 152188"/>
                  <a:gd name="connsiteY2" fmla="*/ 410818 h 410818"/>
                  <a:gd name="connsiteX3" fmla="*/ 152188 w 152188"/>
                  <a:gd name="connsiteY3" fmla="*/ 410818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188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152188" y="410818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647765" y="1747376"/>
              <a:ext cx="8895652" cy="410894"/>
              <a:chOff x="682192" y="3767073"/>
              <a:chExt cx="4480814" cy="410894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682192" y="3767073"/>
                <a:ext cx="482624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530087"/>
                  <a:gd name="connsiteY0" fmla="*/ 0 h 410818"/>
                  <a:gd name="connsiteX1" fmla="*/ 0 w 530087"/>
                  <a:gd name="connsiteY1" fmla="*/ 410818 h 410818"/>
                  <a:gd name="connsiteX2" fmla="*/ 284922 w 530087"/>
                  <a:gd name="connsiteY2" fmla="*/ 410818 h 410818"/>
                  <a:gd name="connsiteX3" fmla="*/ 284922 w 530087"/>
                  <a:gd name="connsiteY3" fmla="*/ 0 h 410818"/>
                  <a:gd name="connsiteX4" fmla="*/ 530087 w 530087"/>
                  <a:gd name="connsiteY4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489468"/>
                  <a:gd name="connsiteY0" fmla="*/ 410818 h 410818"/>
                  <a:gd name="connsiteX1" fmla="*/ 244303 w 489468"/>
                  <a:gd name="connsiteY1" fmla="*/ 410818 h 410818"/>
                  <a:gd name="connsiteX2" fmla="*/ 244303 w 489468"/>
                  <a:gd name="connsiteY2" fmla="*/ 0 h 410818"/>
                  <a:gd name="connsiteX3" fmla="*/ 489468 w 489468"/>
                  <a:gd name="connsiteY3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468" h="410818">
                    <a:moveTo>
                      <a:pt x="0" y="410818"/>
                    </a:moveTo>
                    <a:lnTo>
                      <a:pt x="244303" y="410818"/>
                    </a:lnTo>
                    <a:lnTo>
                      <a:pt x="244303" y="0"/>
                    </a:lnTo>
                    <a:lnTo>
                      <a:pt x="489468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1076971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1629444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2179056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2731529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281141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830753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4383268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4932836" y="3767073"/>
                <a:ext cx="230170" cy="410894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4" fmla="*/ 404191 w 404191"/>
                  <a:gd name="connsiteY4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0" fmla="*/ 0 w 355955"/>
                  <a:gd name="connsiteY0" fmla="*/ 0 h 410818"/>
                  <a:gd name="connsiteX1" fmla="*/ 119269 w 355955"/>
                  <a:gd name="connsiteY1" fmla="*/ 0 h 410818"/>
                  <a:gd name="connsiteX2" fmla="*/ 119269 w 355955"/>
                  <a:gd name="connsiteY2" fmla="*/ 410818 h 410818"/>
                  <a:gd name="connsiteX3" fmla="*/ 355955 w 355955"/>
                  <a:gd name="connsiteY3" fmla="*/ 405848 h 410818"/>
                  <a:gd name="connsiteX0" fmla="*/ 0 w 368649"/>
                  <a:gd name="connsiteY0" fmla="*/ 0 h 410818"/>
                  <a:gd name="connsiteX1" fmla="*/ 119269 w 368649"/>
                  <a:gd name="connsiteY1" fmla="*/ 0 h 410818"/>
                  <a:gd name="connsiteX2" fmla="*/ 119269 w 368649"/>
                  <a:gd name="connsiteY2" fmla="*/ 410818 h 410818"/>
                  <a:gd name="connsiteX3" fmla="*/ 368649 w 368649"/>
                  <a:gd name="connsiteY3" fmla="*/ 405848 h 410818"/>
                  <a:gd name="connsiteX0" fmla="*/ 0 w 362400"/>
                  <a:gd name="connsiteY0" fmla="*/ 0 h 410818"/>
                  <a:gd name="connsiteX1" fmla="*/ 119269 w 362400"/>
                  <a:gd name="connsiteY1" fmla="*/ 0 h 410818"/>
                  <a:gd name="connsiteX2" fmla="*/ 119269 w 362400"/>
                  <a:gd name="connsiteY2" fmla="*/ 410818 h 410818"/>
                  <a:gd name="connsiteX3" fmla="*/ 362400 w 362400"/>
                  <a:gd name="connsiteY3" fmla="*/ 408906 h 410818"/>
                  <a:gd name="connsiteX0" fmla="*/ 0 w 357323"/>
                  <a:gd name="connsiteY0" fmla="*/ 0 h 410894"/>
                  <a:gd name="connsiteX1" fmla="*/ 119269 w 357323"/>
                  <a:gd name="connsiteY1" fmla="*/ 0 h 410894"/>
                  <a:gd name="connsiteX2" fmla="*/ 119269 w 357323"/>
                  <a:gd name="connsiteY2" fmla="*/ 410818 h 410894"/>
                  <a:gd name="connsiteX3" fmla="*/ 357323 w 357323"/>
                  <a:gd name="connsiteY3" fmla="*/ 410894 h 410894"/>
                  <a:gd name="connsiteX0" fmla="*/ 0 w 233434"/>
                  <a:gd name="connsiteY0" fmla="*/ 0 h 410894"/>
                  <a:gd name="connsiteX1" fmla="*/ 119269 w 233434"/>
                  <a:gd name="connsiteY1" fmla="*/ 0 h 410894"/>
                  <a:gd name="connsiteX2" fmla="*/ 119269 w 233434"/>
                  <a:gd name="connsiteY2" fmla="*/ 410818 h 410894"/>
                  <a:gd name="connsiteX3" fmla="*/ 233434 w 233434"/>
                  <a:gd name="connsiteY3" fmla="*/ 410894 h 41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434" h="410894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233434" y="410894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44861" y="2444340"/>
              <a:ext cx="8901338" cy="410818"/>
              <a:chOff x="666193" y="3767073"/>
              <a:chExt cx="2243698" cy="410818"/>
            </a:xfrm>
          </p:grpSpPr>
          <p:sp>
            <p:nvSpPr>
              <p:cNvPr id="93" name="Freeform 92"/>
              <p:cNvSpPr/>
              <p:nvPr/>
            </p:nvSpPr>
            <p:spPr>
              <a:xfrm>
                <a:off x="666193" y="3767073"/>
                <a:ext cx="498624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530087"/>
                  <a:gd name="connsiteY0" fmla="*/ 0 h 410818"/>
                  <a:gd name="connsiteX1" fmla="*/ 0 w 530087"/>
                  <a:gd name="connsiteY1" fmla="*/ 410818 h 410818"/>
                  <a:gd name="connsiteX2" fmla="*/ 284922 w 530087"/>
                  <a:gd name="connsiteY2" fmla="*/ 410818 h 410818"/>
                  <a:gd name="connsiteX3" fmla="*/ 284922 w 530087"/>
                  <a:gd name="connsiteY3" fmla="*/ 0 h 410818"/>
                  <a:gd name="connsiteX4" fmla="*/ 530087 w 530087"/>
                  <a:gd name="connsiteY4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07728"/>
                  <a:gd name="connsiteY0" fmla="*/ 408830 h 410818"/>
                  <a:gd name="connsiteX1" fmla="*/ 262563 w 507728"/>
                  <a:gd name="connsiteY1" fmla="*/ 410818 h 410818"/>
                  <a:gd name="connsiteX2" fmla="*/ 262563 w 507728"/>
                  <a:gd name="connsiteY2" fmla="*/ 0 h 410818"/>
                  <a:gd name="connsiteX3" fmla="*/ 507728 w 507728"/>
                  <a:gd name="connsiteY3" fmla="*/ 0 h 410818"/>
                  <a:gd name="connsiteX0" fmla="*/ 0 w 508236"/>
                  <a:gd name="connsiteY0" fmla="*/ 414793 h 414793"/>
                  <a:gd name="connsiteX1" fmla="*/ 263071 w 508236"/>
                  <a:gd name="connsiteY1" fmla="*/ 410818 h 414793"/>
                  <a:gd name="connsiteX2" fmla="*/ 263071 w 508236"/>
                  <a:gd name="connsiteY2" fmla="*/ 0 h 414793"/>
                  <a:gd name="connsiteX3" fmla="*/ 508236 w 508236"/>
                  <a:gd name="connsiteY3" fmla="*/ 0 h 414793"/>
                  <a:gd name="connsiteX0" fmla="*/ 0 w 507728"/>
                  <a:gd name="connsiteY0" fmla="*/ 410817 h 410818"/>
                  <a:gd name="connsiteX1" fmla="*/ 262563 w 507728"/>
                  <a:gd name="connsiteY1" fmla="*/ 410818 h 410818"/>
                  <a:gd name="connsiteX2" fmla="*/ 262563 w 507728"/>
                  <a:gd name="connsiteY2" fmla="*/ 0 h 410818"/>
                  <a:gd name="connsiteX3" fmla="*/ 507728 w 507728"/>
                  <a:gd name="connsiteY3" fmla="*/ 0 h 410818"/>
                  <a:gd name="connsiteX0" fmla="*/ 0 w 508236"/>
                  <a:gd name="connsiteY0" fmla="*/ 412805 h 412805"/>
                  <a:gd name="connsiteX1" fmla="*/ 263071 w 508236"/>
                  <a:gd name="connsiteY1" fmla="*/ 410818 h 412805"/>
                  <a:gd name="connsiteX2" fmla="*/ 263071 w 508236"/>
                  <a:gd name="connsiteY2" fmla="*/ 0 h 412805"/>
                  <a:gd name="connsiteX3" fmla="*/ 508236 w 508236"/>
                  <a:gd name="connsiteY3" fmla="*/ 0 h 412805"/>
                  <a:gd name="connsiteX0" fmla="*/ 0 w 505695"/>
                  <a:gd name="connsiteY0" fmla="*/ 406841 h 410818"/>
                  <a:gd name="connsiteX1" fmla="*/ 260530 w 505695"/>
                  <a:gd name="connsiteY1" fmla="*/ 410818 h 410818"/>
                  <a:gd name="connsiteX2" fmla="*/ 260530 w 505695"/>
                  <a:gd name="connsiteY2" fmla="*/ 0 h 410818"/>
                  <a:gd name="connsiteX3" fmla="*/ 505695 w 505695"/>
                  <a:gd name="connsiteY3" fmla="*/ 0 h 410818"/>
                  <a:gd name="connsiteX0" fmla="*/ 0 w 505695"/>
                  <a:gd name="connsiteY0" fmla="*/ 412804 h 412804"/>
                  <a:gd name="connsiteX1" fmla="*/ 260530 w 505695"/>
                  <a:gd name="connsiteY1" fmla="*/ 410818 h 412804"/>
                  <a:gd name="connsiteX2" fmla="*/ 260530 w 505695"/>
                  <a:gd name="connsiteY2" fmla="*/ 0 h 412804"/>
                  <a:gd name="connsiteX3" fmla="*/ 505695 w 505695"/>
                  <a:gd name="connsiteY3" fmla="*/ 0 h 412804"/>
                  <a:gd name="connsiteX0" fmla="*/ 0 w 506711"/>
                  <a:gd name="connsiteY0" fmla="*/ 400877 h 410818"/>
                  <a:gd name="connsiteX1" fmla="*/ 261546 w 506711"/>
                  <a:gd name="connsiteY1" fmla="*/ 410818 h 410818"/>
                  <a:gd name="connsiteX2" fmla="*/ 261546 w 506711"/>
                  <a:gd name="connsiteY2" fmla="*/ 0 h 410818"/>
                  <a:gd name="connsiteX3" fmla="*/ 506711 w 506711"/>
                  <a:gd name="connsiteY3" fmla="*/ 0 h 410818"/>
                  <a:gd name="connsiteX0" fmla="*/ 0 w 507219"/>
                  <a:gd name="connsiteY0" fmla="*/ 406840 h 410818"/>
                  <a:gd name="connsiteX1" fmla="*/ 262054 w 507219"/>
                  <a:gd name="connsiteY1" fmla="*/ 410818 h 410818"/>
                  <a:gd name="connsiteX2" fmla="*/ 262054 w 507219"/>
                  <a:gd name="connsiteY2" fmla="*/ 0 h 410818"/>
                  <a:gd name="connsiteX3" fmla="*/ 507219 w 507219"/>
                  <a:gd name="connsiteY3" fmla="*/ 0 h 410818"/>
                  <a:gd name="connsiteX0" fmla="*/ 0 w 507219"/>
                  <a:gd name="connsiteY0" fmla="*/ 406840 h 410818"/>
                  <a:gd name="connsiteX1" fmla="*/ 262054 w 507219"/>
                  <a:gd name="connsiteY1" fmla="*/ 410818 h 410818"/>
                  <a:gd name="connsiteX2" fmla="*/ 262054 w 507219"/>
                  <a:gd name="connsiteY2" fmla="*/ 0 h 410818"/>
                  <a:gd name="connsiteX3" fmla="*/ 507219 w 507219"/>
                  <a:gd name="connsiteY3" fmla="*/ 0 h 410818"/>
                  <a:gd name="connsiteX0" fmla="*/ 0 w 506711"/>
                  <a:gd name="connsiteY0" fmla="*/ 406840 h 410818"/>
                  <a:gd name="connsiteX1" fmla="*/ 261546 w 506711"/>
                  <a:gd name="connsiteY1" fmla="*/ 410818 h 410818"/>
                  <a:gd name="connsiteX2" fmla="*/ 261546 w 506711"/>
                  <a:gd name="connsiteY2" fmla="*/ 0 h 410818"/>
                  <a:gd name="connsiteX3" fmla="*/ 506711 w 506711"/>
                  <a:gd name="connsiteY3" fmla="*/ 0 h 410818"/>
                  <a:gd name="connsiteX0" fmla="*/ 0 w 505695"/>
                  <a:gd name="connsiteY0" fmla="*/ 410816 h 410818"/>
                  <a:gd name="connsiteX1" fmla="*/ 260530 w 505695"/>
                  <a:gd name="connsiteY1" fmla="*/ 410818 h 410818"/>
                  <a:gd name="connsiteX2" fmla="*/ 260530 w 505695"/>
                  <a:gd name="connsiteY2" fmla="*/ 0 h 410818"/>
                  <a:gd name="connsiteX3" fmla="*/ 505695 w 505695"/>
                  <a:gd name="connsiteY3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695" h="410818">
                    <a:moveTo>
                      <a:pt x="0" y="410816"/>
                    </a:moveTo>
                    <a:lnTo>
                      <a:pt x="260530" y="410818"/>
                    </a:lnTo>
                    <a:lnTo>
                      <a:pt x="260530" y="0"/>
                    </a:lnTo>
                    <a:lnTo>
                      <a:pt x="505695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1083773" y="3767073"/>
                <a:ext cx="629148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1634814" y="3767073"/>
                <a:ext cx="626940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2183352" y="3767073"/>
                <a:ext cx="634691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2735825" y="3767073"/>
                <a:ext cx="17406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4" fmla="*/ 404191 w 404191"/>
                  <a:gd name="connsiteY4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0" fmla="*/ 0 w 233448"/>
                  <a:gd name="connsiteY0" fmla="*/ 0 h 410818"/>
                  <a:gd name="connsiteX1" fmla="*/ 119269 w 233448"/>
                  <a:gd name="connsiteY1" fmla="*/ 0 h 410818"/>
                  <a:gd name="connsiteX2" fmla="*/ 119269 w 233448"/>
                  <a:gd name="connsiteY2" fmla="*/ 410818 h 410818"/>
                  <a:gd name="connsiteX3" fmla="*/ 233448 w 233448"/>
                  <a:gd name="connsiteY3" fmla="*/ 404854 h 410818"/>
                  <a:gd name="connsiteX0" fmla="*/ 0 w 233956"/>
                  <a:gd name="connsiteY0" fmla="*/ 0 h 412805"/>
                  <a:gd name="connsiteX1" fmla="*/ 119269 w 233956"/>
                  <a:gd name="connsiteY1" fmla="*/ 0 h 412805"/>
                  <a:gd name="connsiteX2" fmla="*/ 119269 w 233956"/>
                  <a:gd name="connsiteY2" fmla="*/ 410818 h 412805"/>
                  <a:gd name="connsiteX3" fmla="*/ 233956 w 233956"/>
                  <a:gd name="connsiteY3" fmla="*/ 412805 h 412805"/>
                  <a:gd name="connsiteX0" fmla="*/ 0 w 235481"/>
                  <a:gd name="connsiteY0" fmla="*/ 0 h 412805"/>
                  <a:gd name="connsiteX1" fmla="*/ 119269 w 235481"/>
                  <a:gd name="connsiteY1" fmla="*/ 0 h 412805"/>
                  <a:gd name="connsiteX2" fmla="*/ 119269 w 235481"/>
                  <a:gd name="connsiteY2" fmla="*/ 410818 h 412805"/>
                  <a:gd name="connsiteX3" fmla="*/ 235481 w 235481"/>
                  <a:gd name="connsiteY3" fmla="*/ 412805 h 412805"/>
                  <a:gd name="connsiteX0" fmla="*/ 0 w 235481"/>
                  <a:gd name="connsiteY0" fmla="*/ 0 h 410818"/>
                  <a:gd name="connsiteX1" fmla="*/ 119269 w 235481"/>
                  <a:gd name="connsiteY1" fmla="*/ 0 h 410818"/>
                  <a:gd name="connsiteX2" fmla="*/ 119269 w 235481"/>
                  <a:gd name="connsiteY2" fmla="*/ 410818 h 410818"/>
                  <a:gd name="connsiteX3" fmla="*/ 235481 w 235481"/>
                  <a:gd name="connsiteY3" fmla="*/ 404854 h 410818"/>
                  <a:gd name="connsiteX0" fmla="*/ 0 w 235481"/>
                  <a:gd name="connsiteY0" fmla="*/ 0 h 412805"/>
                  <a:gd name="connsiteX1" fmla="*/ 119269 w 235481"/>
                  <a:gd name="connsiteY1" fmla="*/ 0 h 412805"/>
                  <a:gd name="connsiteX2" fmla="*/ 119269 w 235481"/>
                  <a:gd name="connsiteY2" fmla="*/ 410818 h 412805"/>
                  <a:gd name="connsiteX3" fmla="*/ 235481 w 235481"/>
                  <a:gd name="connsiteY3" fmla="*/ 412805 h 412805"/>
                  <a:gd name="connsiteX0" fmla="*/ 0 w 235481"/>
                  <a:gd name="connsiteY0" fmla="*/ 0 h 410818"/>
                  <a:gd name="connsiteX1" fmla="*/ 119269 w 235481"/>
                  <a:gd name="connsiteY1" fmla="*/ 0 h 410818"/>
                  <a:gd name="connsiteX2" fmla="*/ 119269 w 235481"/>
                  <a:gd name="connsiteY2" fmla="*/ 410818 h 410818"/>
                  <a:gd name="connsiteX3" fmla="*/ 235481 w 235481"/>
                  <a:gd name="connsiteY3" fmla="*/ 406841 h 410818"/>
                  <a:gd name="connsiteX0" fmla="*/ 0 w 236497"/>
                  <a:gd name="connsiteY0" fmla="*/ 0 h 410818"/>
                  <a:gd name="connsiteX1" fmla="*/ 119269 w 236497"/>
                  <a:gd name="connsiteY1" fmla="*/ 0 h 410818"/>
                  <a:gd name="connsiteX2" fmla="*/ 119269 w 236497"/>
                  <a:gd name="connsiteY2" fmla="*/ 410818 h 410818"/>
                  <a:gd name="connsiteX3" fmla="*/ 236497 w 236497"/>
                  <a:gd name="connsiteY3" fmla="*/ 408829 h 410818"/>
                  <a:gd name="connsiteX0" fmla="*/ 0 w 216171"/>
                  <a:gd name="connsiteY0" fmla="*/ 0 h 410818"/>
                  <a:gd name="connsiteX1" fmla="*/ 119269 w 216171"/>
                  <a:gd name="connsiteY1" fmla="*/ 0 h 410818"/>
                  <a:gd name="connsiteX2" fmla="*/ 119269 w 216171"/>
                  <a:gd name="connsiteY2" fmla="*/ 410818 h 410818"/>
                  <a:gd name="connsiteX3" fmla="*/ 216171 w 216171"/>
                  <a:gd name="connsiteY3" fmla="*/ 410817 h 410818"/>
                  <a:gd name="connsiteX0" fmla="*/ 0 w 176534"/>
                  <a:gd name="connsiteY0" fmla="*/ 0 h 410818"/>
                  <a:gd name="connsiteX1" fmla="*/ 119269 w 176534"/>
                  <a:gd name="connsiteY1" fmla="*/ 0 h 410818"/>
                  <a:gd name="connsiteX2" fmla="*/ 119269 w 176534"/>
                  <a:gd name="connsiteY2" fmla="*/ 410818 h 410818"/>
                  <a:gd name="connsiteX3" fmla="*/ 176534 w 176534"/>
                  <a:gd name="connsiteY3" fmla="*/ 410817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534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176534" y="410817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632887" y="3135624"/>
              <a:ext cx="8905993" cy="410821"/>
              <a:chOff x="656749" y="3767073"/>
              <a:chExt cx="1109278" cy="410821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656749" y="3767073"/>
                <a:ext cx="506210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530087"/>
                  <a:gd name="connsiteY0" fmla="*/ 0 h 410818"/>
                  <a:gd name="connsiteX1" fmla="*/ 0 w 530087"/>
                  <a:gd name="connsiteY1" fmla="*/ 410818 h 410818"/>
                  <a:gd name="connsiteX2" fmla="*/ 284922 w 530087"/>
                  <a:gd name="connsiteY2" fmla="*/ 410818 h 410818"/>
                  <a:gd name="connsiteX3" fmla="*/ 284922 w 530087"/>
                  <a:gd name="connsiteY3" fmla="*/ 0 h 410818"/>
                  <a:gd name="connsiteX4" fmla="*/ 530087 w 530087"/>
                  <a:gd name="connsiteY4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3226"/>
                  <a:gd name="connsiteY0" fmla="*/ 410818 h 410818"/>
                  <a:gd name="connsiteX1" fmla="*/ 288061 w 533226"/>
                  <a:gd name="connsiteY1" fmla="*/ 410818 h 410818"/>
                  <a:gd name="connsiteX2" fmla="*/ 288061 w 533226"/>
                  <a:gd name="connsiteY2" fmla="*/ 0 h 410818"/>
                  <a:gd name="connsiteX3" fmla="*/ 533226 w 533226"/>
                  <a:gd name="connsiteY3" fmla="*/ 0 h 410818"/>
                  <a:gd name="connsiteX0" fmla="*/ 0 w 513389"/>
                  <a:gd name="connsiteY0" fmla="*/ 410818 h 410818"/>
                  <a:gd name="connsiteX1" fmla="*/ 268224 w 513389"/>
                  <a:gd name="connsiteY1" fmla="*/ 410818 h 410818"/>
                  <a:gd name="connsiteX2" fmla="*/ 268224 w 513389"/>
                  <a:gd name="connsiteY2" fmla="*/ 0 h 410818"/>
                  <a:gd name="connsiteX3" fmla="*/ 513389 w 513389"/>
                  <a:gd name="connsiteY3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389" h="410818">
                    <a:moveTo>
                      <a:pt x="0" y="410818"/>
                    </a:moveTo>
                    <a:lnTo>
                      <a:pt x="268224" y="410818"/>
                    </a:lnTo>
                    <a:lnTo>
                      <a:pt x="268224" y="0"/>
                    </a:lnTo>
                    <a:lnTo>
                      <a:pt x="513389" y="0"/>
                    </a:lnTo>
                  </a:path>
                </a:pathLst>
              </a:custGeom>
              <a:noFill/>
              <a:ln w="1905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081330" y="3767073"/>
                <a:ext cx="617627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1630451" y="3767073"/>
                <a:ext cx="135576" cy="410821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4" fmla="*/ 404191 w 404191"/>
                  <a:gd name="connsiteY4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0" fmla="*/ 0 w 162373"/>
                  <a:gd name="connsiteY0" fmla="*/ 0 h 414794"/>
                  <a:gd name="connsiteX1" fmla="*/ 119269 w 162373"/>
                  <a:gd name="connsiteY1" fmla="*/ 0 h 414794"/>
                  <a:gd name="connsiteX2" fmla="*/ 119269 w 162373"/>
                  <a:gd name="connsiteY2" fmla="*/ 410818 h 414794"/>
                  <a:gd name="connsiteX3" fmla="*/ 162373 w 162373"/>
                  <a:gd name="connsiteY3" fmla="*/ 414794 h 414794"/>
                  <a:gd name="connsiteX0" fmla="*/ 0 w 159911"/>
                  <a:gd name="connsiteY0" fmla="*/ 0 h 414794"/>
                  <a:gd name="connsiteX1" fmla="*/ 119269 w 159911"/>
                  <a:gd name="connsiteY1" fmla="*/ 0 h 414794"/>
                  <a:gd name="connsiteX2" fmla="*/ 119269 w 159911"/>
                  <a:gd name="connsiteY2" fmla="*/ 410818 h 414794"/>
                  <a:gd name="connsiteX3" fmla="*/ 159911 w 159911"/>
                  <a:gd name="connsiteY3" fmla="*/ 414794 h 414794"/>
                  <a:gd name="connsiteX0" fmla="*/ 0 w 159090"/>
                  <a:gd name="connsiteY0" fmla="*/ 0 h 410818"/>
                  <a:gd name="connsiteX1" fmla="*/ 119269 w 159090"/>
                  <a:gd name="connsiteY1" fmla="*/ 0 h 410818"/>
                  <a:gd name="connsiteX2" fmla="*/ 119269 w 159090"/>
                  <a:gd name="connsiteY2" fmla="*/ 410818 h 410818"/>
                  <a:gd name="connsiteX3" fmla="*/ 159090 w 159090"/>
                  <a:gd name="connsiteY3" fmla="*/ 406843 h 410818"/>
                  <a:gd name="connsiteX0" fmla="*/ 0 w 160731"/>
                  <a:gd name="connsiteY0" fmla="*/ 0 h 416782"/>
                  <a:gd name="connsiteX1" fmla="*/ 119269 w 160731"/>
                  <a:gd name="connsiteY1" fmla="*/ 0 h 416782"/>
                  <a:gd name="connsiteX2" fmla="*/ 119269 w 160731"/>
                  <a:gd name="connsiteY2" fmla="*/ 410818 h 416782"/>
                  <a:gd name="connsiteX3" fmla="*/ 160731 w 160731"/>
                  <a:gd name="connsiteY3" fmla="*/ 416782 h 416782"/>
                  <a:gd name="connsiteX0" fmla="*/ 0 w 159637"/>
                  <a:gd name="connsiteY0" fmla="*/ 0 h 412806"/>
                  <a:gd name="connsiteX1" fmla="*/ 119269 w 159637"/>
                  <a:gd name="connsiteY1" fmla="*/ 0 h 412806"/>
                  <a:gd name="connsiteX2" fmla="*/ 119269 w 159637"/>
                  <a:gd name="connsiteY2" fmla="*/ 410818 h 412806"/>
                  <a:gd name="connsiteX3" fmla="*/ 159637 w 159637"/>
                  <a:gd name="connsiteY3" fmla="*/ 412806 h 412806"/>
                  <a:gd name="connsiteX0" fmla="*/ 0 w 159911"/>
                  <a:gd name="connsiteY0" fmla="*/ 0 h 410818"/>
                  <a:gd name="connsiteX1" fmla="*/ 119269 w 159911"/>
                  <a:gd name="connsiteY1" fmla="*/ 0 h 410818"/>
                  <a:gd name="connsiteX2" fmla="*/ 119269 w 159911"/>
                  <a:gd name="connsiteY2" fmla="*/ 410818 h 410818"/>
                  <a:gd name="connsiteX3" fmla="*/ 159911 w 159911"/>
                  <a:gd name="connsiteY3" fmla="*/ 406843 h 410818"/>
                  <a:gd name="connsiteX0" fmla="*/ 0 w 158543"/>
                  <a:gd name="connsiteY0" fmla="*/ 0 h 410818"/>
                  <a:gd name="connsiteX1" fmla="*/ 119269 w 158543"/>
                  <a:gd name="connsiteY1" fmla="*/ 0 h 410818"/>
                  <a:gd name="connsiteX2" fmla="*/ 119269 w 158543"/>
                  <a:gd name="connsiteY2" fmla="*/ 410818 h 410818"/>
                  <a:gd name="connsiteX3" fmla="*/ 158543 w 158543"/>
                  <a:gd name="connsiteY3" fmla="*/ 408831 h 410818"/>
                  <a:gd name="connsiteX0" fmla="*/ 0 w 159090"/>
                  <a:gd name="connsiteY0" fmla="*/ 0 h 410818"/>
                  <a:gd name="connsiteX1" fmla="*/ 119269 w 159090"/>
                  <a:gd name="connsiteY1" fmla="*/ 0 h 410818"/>
                  <a:gd name="connsiteX2" fmla="*/ 119269 w 159090"/>
                  <a:gd name="connsiteY2" fmla="*/ 410818 h 410818"/>
                  <a:gd name="connsiteX3" fmla="*/ 159090 w 159090"/>
                  <a:gd name="connsiteY3" fmla="*/ 406844 h 410818"/>
                  <a:gd name="connsiteX0" fmla="*/ 0 w 159090"/>
                  <a:gd name="connsiteY0" fmla="*/ 0 h 412808"/>
                  <a:gd name="connsiteX1" fmla="*/ 119269 w 159090"/>
                  <a:gd name="connsiteY1" fmla="*/ 0 h 412808"/>
                  <a:gd name="connsiteX2" fmla="*/ 119269 w 159090"/>
                  <a:gd name="connsiteY2" fmla="*/ 410818 h 412808"/>
                  <a:gd name="connsiteX3" fmla="*/ 159090 w 159090"/>
                  <a:gd name="connsiteY3" fmla="*/ 412808 h 412808"/>
                  <a:gd name="connsiteX0" fmla="*/ 0 w 160184"/>
                  <a:gd name="connsiteY0" fmla="*/ 0 h 418772"/>
                  <a:gd name="connsiteX1" fmla="*/ 119269 w 160184"/>
                  <a:gd name="connsiteY1" fmla="*/ 0 h 418772"/>
                  <a:gd name="connsiteX2" fmla="*/ 119269 w 160184"/>
                  <a:gd name="connsiteY2" fmla="*/ 410818 h 418772"/>
                  <a:gd name="connsiteX3" fmla="*/ 160184 w 160184"/>
                  <a:gd name="connsiteY3" fmla="*/ 418772 h 418772"/>
                  <a:gd name="connsiteX0" fmla="*/ 0 w 160184"/>
                  <a:gd name="connsiteY0" fmla="*/ 0 h 410818"/>
                  <a:gd name="connsiteX1" fmla="*/ 119269 w 160184"/>
                  <a:gd name="connsiteY1" fmla="*/ 0 h 410818"/>
                  <a:gd name="connsiteX2" fmla="*/ 119269 w 160184"/>
                  <a:gd name="connsiteY2" fmla="*/ 410818 h 410818"/>
                  <a:gd name="connsiteX3" fmla="*/ 160184 w 160184"/>
                  <a:gd name="connsiteY3" fmla="*/ 408833 h 410818"/>
                  <a:gd name="connsiteX0" fmla="*/ 0 w 159637"/>
                  <a:gd name="connsiteY0" fmla="*/ 0 h 410821"/>
                  <a:gd name="connsiteX1" fmla="*/ 119269 w 159637"/>
                  <a:gd name="connsiteY1" fmla="*/ 0 h 410821"/>
                  <a:gd name="connsiteX2" fmla="*/ 119269 w 159637"/>
                  <a:gd name="connsiteY2" fmla="*/ 410818 h 410821"/>
                  <a:gd name="connsiteX3" fmla="*/ 159637 w 159637"/>
                  <a:gd name="connsiteY3" fmla="*/ 410821 h 410821"/>
                  <a:gd name="connsiteX0" fmla="*/ 0 w 149789"/>
                  <a:gd name="connsiteY0" fmla="*/ 0 h 410821"/>
                  <a:gd name="connsiteX1" fmla="*/ 119269 w 149789"/>
                  <a:gd name="connsiteY1" fmla="*/ 0 h 410821"/>
                  <a:gd name="connsiteX2" fmla="*/ 119269 w 149789"/>
                  <a:gd name="connsiteY2" fmla="*/ 410818 h 410821"/>
                  <a:gd name="connsiteX3" fmla="*/ 149789 w 149789"/>
                  <a:gd name="connsiteY3" fmla="*/ 410821 h 41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789" h="410821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149789" y="410821"/>
                    </a:lnTo>
                  </a:path>
                </a:pathLst>
              </a:custGeom>
              <a:noFill/>
              <a:ln w="1905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30651" y="3826908"/>
              <a:ext cx="8906178" cy="410818"/>
              <a:chOff x="653897" y="3767073"/>
              <a:chExt cx="554427" cy="410818"/>
            </a:xfrm>
          </p:grpSpPr>
          <p:sp>
            <p:nvSpPr>
              <p:cNvPr id="109" name="Freeform 108"/>
              <p:cNvSpPr/>
              <p:nvPr/>
            </p:nvSpPr>
            <p:spPr>
              <a:xfrm>
                <a:off x="653897" y="3767073"/>
                <a:ext cx="510919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530087"/>
                  <a:gd name="connsiteY0" fmla="*/ 0 h 410818"/>
                  <a:gd name="connsiteX1" fmla="*/ 0 w 530087"/>
                  <a:gd name="connsiteY1" fmla="*/ 410818 h 410818"/>
                  <a:gd name="connsiteX2" fmla="*/ 284922 w 530087"/>
                  <a:gd name="connsiteY2" fmla="*/ 410818 h 410818"/>
                  <a:gd name="connsiteX3" fmla="*/ 284922 w 530087"/>
                  <a:gd name="connsiteY3" fmla="*/ 0 h 410818"/>
                  <a:gd name="connsiteX4" fmla="*/ 530087 w 530087"/>
                  <a:gd name="connsiteY4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2597"/>
                  <a:gd name="connsiteY0" fmla="*/ 410818 h 410818"/>
                  <a:gd name="connsiteX1" fmla="*/ 287432 w 532597"/>
                  <a:gd name="connsiteY1" fmla="*/ 410818 h 410818"/>
                  <a:gd name="connsiteX2" fmla="*/ 287432 w 532597"/>
                  <a:gd name="connsiteY2" fmla="*/ 0 h 410818"/>
                  <a:gd name="connsiteX3" fmla="*/ 532597 w 532597"/>
                  <a:gd name="connsiteY3" fmla="*/ 0 h 410818"/>
                  <a:gd name="connsiteX0" fmla="*/ 0 w 518164"/>
                  <a:gd name="connsiteY0" fmla="*/ 410818 h 410818"/>
                  <a:gd name="connsiteX1" fmla="*/ 272999 w 518164"/>
                  <a:gd name="connsiteY1" fmla="*/ 410818 h 410818"/>
                  <a:gd name="connsiteX2" fmla="*/ 272999 w 518164"/>
                  <a:gd name="connsiteY2" fmla="*/ 0 h 410818"/>
                  <a:gd name="connsiteX3" fmla="*/ 518164 w 518164"/>
                  <a:gd name="connsiteY3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164" h="410818">
                    <a:moveTo>
                      <a:pt x="0" y="410818"/>
                    </a:moveTo>
                    <a:lnTo>
                      <a:pt x="272999" y="410818"/>
                    </a:lnTo>
                    <a:lnTo>
                      <a:pt x="272999" y="0"/>
                    </a:lnTo>
                    <a:lnTo>
                      <a:pt x="518164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1080338" y="3767073"/>
                <a:ext cx="12798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4" fmla="*/ 404191 w 404191"/>
                  <a:gd name="connsiteY4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0" fmla="*/ 0 w 134667"/>
                  <a:gd name="connsiteY0" fmla="*/ 0 h 410818"/>
                  <a:gd name="connsiteX1" fmla="*/ 119269 w 134667"/>
                  <a:gd name="connsiteY1" fmla="*/ 0 h 410818"/>
                  <a:gd name="connsiteX2" fmla="*/ 119269 w 134667"/>
                  <a:gd name="connsiteY2" fmla="*/ 410818 h 410818"/>
                  <a:gd name="connsiteX3" fmla="*/ 134667 w 134667"/>
                  <a:gd name="connsiteY3" fmla="*/ 406842 h 410818"/>
                  <a:gd name="connsiteX0" fmla="*/ 0 w 133250"/>
                  <a:gd name="connsiteY0" fmla="*/ 0 h 410818"/>
                  <a:gd name="connsiteX1" fmla="*/ 119269 w 133250"/>
                  <a:gd name="connsiteY1" fmla="*/ 0 h 410818"/>
                  <a:gd name="connsiteX2" fmla="*/ 119269 w 133250"/>
                  <a:gd name="connsiteY2" fmla="*/ 410818 h 410818"/>
                  <a:gd name="connsiteX3" fmla="*/ 133250 w 133250"/>
                  <a:gd name="connsiteY3" fmla="*/ 410818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250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133250" y="41081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1035502" y="1467801"/>
              <a:ext cx="8202014" cy="2769925"/>
              <a:chOff x="848295" y="3481818"/>
              <a:chExt cx="8202014" cy="549078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6317184" y="3486607"/>
                <a:ext cx="0" cy="544289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2" name="Group 131"/>
              <p:cNvGrpSpPr/>
              <p:nvPr/>
            </p:nvGrpSpPr>
            <p:grpSpPr>
              <a:xfrm>
                <a:off x="848295" y="3481818"/>
                <a:ext cx="8202014" cy="549078"/>
                <a:chOff x="848295" y="3481818"/>
                <a:chExt cx="8202014" cy="549078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848295" y="3481818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40124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194418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249080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303743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358405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413068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7730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522393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577055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686380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741043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795705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850368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905030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4" name="TextBox 163"/>
            <p:cNvSpPr txBox="1"/>
            <p:nvPr/>
          </p:nvSpPr>
          <p:spPr>
            <a:xfrm>
              <a:off x="114012" y="1067113"/>
              <a:ext cx="568758" cy="4006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Clock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14012" y="1763186"/>
              <a:ext cx="568758" cy="4006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  <a:latin typeface="+mn-lt"/>
                </a:rPr>
                <a:t>Q</a:t>
              </a:r>
              <a:r>
                <a:rPr lang="en-US" sz="2000" b="1" baseline="-25000" dirty="0">
                  <a:solidFill>
                    <a:srgbClr val="0000FF"/>
                  </a:solidFill>
                  <a:latin typeface="+mn-lt"/>
                </a:rPr>
                <a:t>0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14012" y="2459259"/>
              <a:ext cx="568758" cy="4006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8000"/>
                  </a:solidFill>
                  <a:latin typeface="+mn-lt"/>
                </a:rPr>
                <a:t>Q</a:t>
              </a:r>
              <a:r>
                <a:rPr lang="en-US" sz="2000" b="1" baseline="-25000" dirty="0">
                  <a:solidFill>
                    <a:srgbClr val="008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14012" y="3155332"/>
              <a:ext cx="568758" cy="4006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CC6600"/>
                  </a:solidFill>
                  <a:latin typeface="+mn-lt"/>
                </a:rPr>
                <a:t>Q</a:t>
              </a:r>
              <a:r>
                <a:rPr lang="en-US" sz="2000" b="1" baseline="-25000" dirty="0">
                  <a:solidFill>
                    <a:srgbClr val="CC6600"/>
                  </a:solidFill>
                  <a:latin typeface="+mn-lt"/>
                </a:rPr>
                <a:t>2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14012" y="3851405"/>
              <a:ext cx="568758" cy="4006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Q</a:t>
              </a:r>
              <a:r>
                <a:rPr lang="en-US" sz="2000" b="1" baseline="-25000" dirty="0">
                  <a:latin typeface="+mn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116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94" y="836685"/>
            <a:ext cx="9489794" cy="2131459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/>
              <a:t>A counter can be used as a frequency divider</a:t>
            </a:r>
          </a:p>
          <a:p>
            <a:pPr>
              <a:spcBef>
                <a:spcPts val="1500"/>
              </a:spcBef>
            </a:pPr>
            <a:r>
              <a:rPr lang="en-US" dirty="0"/>
              <a:t>Counter is driven by a </a:t>
            </a:r>
            <a:r>
              <a:rPr lang="en-US" b="1" dirty="0">
                <a:solidFill>
                  <a:srgbClr val="FF0000"/>
                </a:solidFill>
              </a:rPr>
              <a:t>Clock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with </a:t>
            </a:r>
            <a:r>
              <a:rPr lang="en-US" b="1" dirty="0">
                <a:solidFill>
                  <a:srgbClr val="FF0000"/>
                </a:solidFill>
              </a:rPr>
              <a:t>frequency F</a:t>
            </a:r>
          </a:p>
          <a:p>
            <a:pPr>
              <a:spcBef>
                <a:spcPts val="1500"/>
              </a:spcBef>
            </a:pPr>
            <a:r>
              <a:rPr lang="en-US" dirty="0"/>
              <a:t>Output </a:t>
            </a:r>
            <a:r>
              <a:rPr lang="en-US" b="1" dirty="0">
                <a:solidFill>
                  <a:srgbClr val="0000FF"/>
                </a:solidFill>
              </a:rPr>
              <a:t>Q</a:t>
            </a:r>
            <a:r>
              <a:rPr lang="en-US" b="1" baseline="-25000" dirty="0">
                <a:solidFill>
                  <a:srgbClr val="0000FF"/>
                </a:solidFill>
              </a:rPr>
              <a:t>0</a:t>
            </a:r>
            <a:r>
              <a:rPr lang="en-US" dirty="0"/>
              <a:t> Frequency = </a:t>
            </a:r>
            <a:r>
              <a:rPr lang="en-US" b="1" dirty="0">
                <a:solidFill>
                  <a:srgbClr val="0000FF"/>
                </a:solidFill>
              </a:rPr>
              <a:t>F/2</a:t>
            </a:r>
            <a:r>
              <a:rPr lang="en-US" dirty="0"/>
              <a:t>, Output </a:t>
            </a:r>
            <a:r>
              <a:rPr lang="en-US" b="1" dirty="0">
                <a:solidFill>
                  <a:srgbClr val="008000"/>
                </a:solidFill>
              </a:rPr>
              <a:t>Q</a:t>
            </a:r>
            <a:r>
              <a:rPr lang="en-US" b="1" baseline="-25000" dirty="0">
                <a:solidFill>
                  <a:srgbClr val="008000"/>
                </a:solidFill>
              </a:rPr>
              <a:t>1</a:t>
            </a:r>
            <a:r>
              <a:rPr lang="en-US" dirty="0"/>
              <a:t> Frequency = </a:t>
            </a:r>
            <a:r>
              <a:rPr lang="en-US" b="1" dirty="0">
                <a:solidFill>
                  <a:srgbClr val="008000"/>
                </a:solidFill>
              </a:rPr>
              <a:t>F/4</a:t>
            </a:r>
          </a:p>
          <a:p>
            <a:pPr>
              <a:spcBef>
                <a:spcPts val="1500"/>
              </a:spcBef>
            </a:pPr>
            <a:r>
              <a:rPr lang="en-US" dirty="0"/>
              <a:t>Output </a:t>
            </a:r>
            <a:r>
              <a:rPr lang="en-US" b="1" dirty="0">
                <a:solidFill>
                  <a:srgbClr val="CC6600"/>
                </a:solidFill>
              </a:rPr>
              <a:t>Q</a:t>
            </a:r>
            <a:r>
              <a:rPr lang="en-US" b="1" baseline="-25000" dirty="0">
                <a:solidFill>
                  <a:srgbClr val="CC6600"/>
                </a:solidFill>
              </a:rPr>
              <a:t>2</a:t>
            </a:r>
            <a:r>
              <a:rPr lang="en-US" dirty="0"/>
              <a:t> Frequency = </a:t>
            </a:r>
            <a:r>
              <a:rPr lang="en-US" b="1" dirty="0">
                <a:solidFill>
                  <a:srgbClr val="CC6600"/>
                </a:solidFill>
              </a:rPr>
              <a:t>F/8</a:t>
            </a:r>
            <a:r>
              <a:rPr lang="en-US" dirty="0"/>
              <a:t>, Output </a:t>
            </a:r>
            <a:r>
              <a:rPr lang="en-US" b="1" dirty="0"/>
              <a:t>Q</a:t>
            </a:r>
            <a:r>
              <a:rPr lang="en-US" b="1" baseline="-25000" dirty="0"/>
              <a:t>3</a:t>
            </a:r>
            <a:r>
              <a:rPr lang="en-US" dirty="0"/>
              <a:t> Frequency = </a:t>
            </a:r>
            <a:r>
              <a:rPr lang="en-US" b="1" dirty="0"/>
              <a:t>F/16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6833" y="3198572"/>
            <a:ext cx="9432187" cy="3184980"/>
            <a:chOff x="114012" y="1067113"/>
            <a:chExt cx="9432187" cy="3184980"/>
          </a:xfrm>
        </p:grpSpPr>
        <p:grpSp>
          <p:nvGrpSpPr>
            <p:cNvPr id="5" name="Group 4"/>
            <p:cNvGrpSpPr/>
            <p:nvPr/>
          </p:nvGrpSpPr>
          <p:grpSpPr>
            <a:xfrm>
              <a:off x="640471" y="1067113"/>
              <a:ext cx="8898785" cy="410818"/>
              <a:chOff x="453264" y="3081130"/>
              <a:chExt cx="8898785" cy="410818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453264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999069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1545820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2092571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2639322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3186073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3732519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280216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4821356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5372772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5921484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6467525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7014986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7561737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8108488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8655239" y="3081130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9201989" y="3081130"/>
                <a:ext cx="150060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4" fmla="*/ 404191 w 404191"/>
                  <a:gd name="connsiteY4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0" fmla="*/ 0 w 152188"/>
                  <a:gd name="connsiteY0" fmla="*/ 0 h 410818"/>
                  <a:gd name="connsiteX1" fmla="*/ 119269 w 152188"/>
                  <a:gd name="connsiteY1" fmla="*/ 0 h 410818"/>
                  <a:gd name="connsiteX2" fmla="*/ 119269 w 152188"/>
                  <a:gd name="connsiteY2" fmla="*/ 410818 h 410818"/>
                  <a:gd name="connsiteX3" fmla="*/ 152188 w 152188"/>
                  <a:gd name="connsiteY3" fmla="*/ 410818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188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152188" y="410818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47765" y="1747376"/>
              <a:ext cx="8895652" cy="410894"/>
              <a:chOff x="682192" y="3767073"/>
              <a:chExt cx="4480814" cy="410894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682192" y="3767073"/>
                <a:ext cx="482624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530087"/>
                  <a:gd name="connsiteY0" fmla="*/ 0 h 410818"/>
                  <a:gd name="connsiteX1" fmla="*/ 0 w 530087"/>
                  <a:gd name="connsiteY1" fmla="*/ 410818 h 410818"/>
                  <a:gd name="connsiteX2" fmla="*/ 284922 w 530087"/>
                  <a:gd name="connsiteY2" fmla="*/ 410818 h 410818"/>
                  <a:gd name="connsiteX3" fmla="*/ 284922 w 530087"/>
                  <a:gd name="connsiteY3" fmla="*/ 0 h 410818"/>
                  <a:gd name="connsiteX4" fmla="*/ 530087 w 530087"/>
                  <a:gd name="connsiteY4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489468"/>
                  <a:gd name="connsiteY0" fmla="*/ 410818 h 410818"/>
                  <a:gd name="connsiteX1" fmla="*/ 244303 w 489468"/>
                  <a:gd name="connsiteY1" fmla="*/ 410818 h 410818"/>
                  <a:gd name="connsiteX2" fmla="*/ 244303 w 489468"/>
                  <a:gd name="connsiteY2" fmla="*/ 0 h 410818"/>
                  <a:gd name="connsiteX3" fmla="*/ 489468 w 489468"/>
                  <a:gd name="connsiteY3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468" h="410818">
                    <a:moveTo>
                      <a:pt x="0" y="410818"/>
                    </a:moveTo>
                    <a:lnTo>
                      <a:pt x="244303" y="410818"/>
                    </a:lnTo>
                    <a:lnTo>
                      <a:pt x="244303" y="0"/>
                    </a:lnTo>
                    <a:lnTo>
                      <a:pt x="489468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1076971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1629444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2179056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2731529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3281141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3830753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4383268" y="3767073"/>
                <a:ext cx="64027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4932836" y="3767073"/>
                <a:ext cx="230170" cy="410894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4" fmla="*/ 404191 w 404191"/>
                  <a:gd name="connsiteY4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0" fmla="*/ 0 w 355955"/>
                  <a:gd name="connsiteY0" fmla="*/ 0 h 410818"/>
                  <a:gd name="connsiteX1" fmla="*/ 119269 w 355955"/>
                  <a:gd name="connsiteY1" fmla="*/ 0 h 410818"/>
                  <a:gd name="connsiteX2" fmla="*/ 119269 w 355955"/>
                  <a:gd name="connsiteY2" fmla="*/ 410818 h 410818"/>
                  <a:gd name="connsiteX3" fmla="*/ 355955 w 355955"/>
                  <a:gd name="connsiteY3" fmla="*/ 405848 h 410818"/>
                  <a:gd name="connsiteX0" fmla="*/ 0 w 368649"/>
                  <a:gd name="connsiteY0" fmla="*/ 0 h 410818"/>
                  <a:gd name="connsiteX1" fmla="*/ 119269 w 368649"/>
                  <a:gd name="connsiteY1" fmla="*/ 0 h 410818"/>
                  <a:gd name="connsiteX2" fmla="*/ 119269 w 368649"/>
                  <a:gd name="connsiteY2" fmla="*/ 410818 h 410818"/>
                  <a:gd name="connsiteX3" fmla="*/ 368649 w 368649"/>
                  <a:gd name="connsiteY3" fmla="*/ 405848 h 410818"/>
                  <a:gd name="connsiteX0" fmla="*/ 0 w 362400"/>
                  <a:gd name="connsiteY0" fmla="*/ 0 h 410818"/>
                  <a:gd name="connsiteX1" fmla="*/ 119269 w 362400"/>
                  <a:gd name="connsiteY1" fmla="*/ 0 h 410818"/>
                  <a:gd name="connsiteX2" fmla="*/ 119269 w 362400"/>
                  <a:gd name="connsiteY2" fmla="*/ 410818 h 410818"/>
                  <a:gd name="connsiteX3" fmla="*/ 362400 w 362400"/>
                  <a:gd name="connsiteY3" fmla="*/ 408906 h 410818"/>
                  <a:gd name="connsiteX0" fmla="*/ 0 w 357323"/>
                  <a:gd name="connsiteY0" fmla="*/ 0 h 410894"/>
                  <a:gd name="connsiteX1" fmla="*/ 119269 w 357323"/>
                  <a:gd name="connsiteY1" fmla="*/ 0 h 410894"/>
                  <a:gd name="connsiteX2" fmla="*/ 119269 w 357323"/>
                  <a:gd name="connsiteY2" fmla="*/ 410818 h 410894"/>
                  <a:gd name="connsiteX3" fmla="*/ 357323 w 357323"/>
                  <a:gd name="connsiteY3" fmla="*/ 410894 h 410894"/>
                  <a:gd name="connsiteX0" fmla="*/ 0 w 233434"/>
                  <a:gd name="connsiteY0" fmla="*/ 0 h 410894"/>
                  <a:gd name="connsiteX1" fmla="*/ 119269 w 233434"/>
                  <a:gd name="connsiteY1" fmla="*/ 0 h 410894"/>
                  <a:gd name="connsiteX2" fmla="*/ 119269 w 233434"/>
                  <a:gd name="connsiteY2" fmla="*/ 410818 h 410894"/>
                  <a:gd name="connsiteX3" fmla="*/ 233434 w 233434"/>
                  <a:gd name="connsiteY3" fmla="*/ 410894 h 41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434" h="410894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233434" y="410894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44861" y="2444340"/>
              <a:ext cx="8901338" cy="410818"/>
              <a:chOff x="666193" y="3767073"/>
              <a:chExt cx="2243698" cy="410818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666193" y="3767073"/>
                <a:ext cx="498624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530087"/>
                  <a:gd name="connsiteY0" fmla="*/ 0 h 410818"/>
                  <a:gd name="connsiteX1" fmla="*/ 0 w 530087"/>
                  <a:gd name="connsiteY1" fmla="*/ 410818 h 410818"/>
                  <a:gd name="connsiteX2" fmla="*/ 284922 w 530087"/>
                  <a:gd name="connsiteY2" fmla="*/ 410818 h 410818"/>
                  <a:gd name="connsiteX3" fmla="*/ 284922 w 530087"/>
                  <a:gd name="connsiteY3" fmla="*/ 0 h 410818"/>
                  <a:gd name="connsiteX4" fmla="*/ 530087 w 530087"/>
                  <a:gd name="connsiteY4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07728"/>
                  <a:gd name="connsiteY0" fmla="*/ 408830 h 410818"/>
                  <a:gd name="connsiteX1" fmla="*/ 262563 w 507728"/>
                  <a:gd name="connsiteY1" fmla="*/ 410818 h 410818"/>
                  <a:gd name="connsiteX2" fmla="*/ 262563 w 507728"/>
                  <a:gd name="connsiteY2" fmla="*/ 0 h 410818"/>
                  <a:gd name="connsiteX3" fmla="*/ 507728 w 507728"/>
                  <a:gd name="connsiteY3" fmla="*/ 0 h 410818"/>
                  <a:gd name="connsiteX0" fmla="*/ 0 w 508236"/>
                  <a:gd name="connsiteY0" fmla="*/ 414793 h 414793"/>
                  <a:gd name="connsiteX1" fmla="*/ 263071 w 508236"/>
                  <a:gd name="connsiteY1" fmla="*/ 410818 h 414793"/>
                  <a:gd name="connsiteX2" fmla="*/ 263071 w 508236"/>
                  <a:gd name="connsiteY2" fmla="*/ 0 h 414793"/>
                  <a:gd name="connsiteX3" fmla="*/ 508236 w 508236"/>
                  <a:gd name="connsiteY3" fmla="*/ 0 h 414793"/>
                  <a:gd name="connsiteX0" fmla="*/ 0 w 507728"/>
                  <a:gd name="connsiteY0" fmla="*/ 410817 h 410818"/>
                  <a:gd name="connsiteX1" fmla="*/ 262563 w 507728"/>
                  <a:gd name="connsiteY1" fmla="*/ 410818 h 410818"/>
                  <a:gd name="connsiteX2" fmla="*/ 262563 w 507728"/>
                  <a:gd name="connsiteY2" fmla="*/ 0 h 410818"/>
                  <a:gd name="connsiteX3" fmla="*/ 507728 w 507728"/>
                  <a:gd name="connsiteY3" fmla="*/ 0 h 410818"/>
                  <a:gd name="connsiteX0" fmla="*/ 0 w 508236"/>
                  <a:gd name="connsiteY0" fmla="*/ 412805 h 412805"/>
                  <a:gd name="connsiteX1" fmla="*/ 263071 w 508236"/>
                  <a:gd name="connsiteY1" fmla="*/ 410818 h 412805"/>
                  <a:gd name="connsiteX2" fmla="*/ 263071 w 508236"/>
                  <a:gd name="connsiteY2" fmla="*/ 0 h 412805"/>
                  <a:gd name="connsiteX3" fmla="*/ 508236 w 508236"/>
                  <a:gd name="connsiteY3" fmla="*/ 0 h 412805"/>
                  <a:gd name="connsiteX0" fmla="*/ 0 w 505695"/>
                  <a:gd name="connsiteY0" fmla="*/ 406841 h 410818"/>
                  <a:gd name="connsiteX1" fmla="*/ 260530 w 505695"/>
                  <a:gd name="connsiteY1" fmla="*/ 410818 h 410818"/>
                  <a:gd name="connsiteX2" fmla="*/ 260530 w 505695"/>
                  <a:gd name="connsiteY2" fmla="*/ 0 h 410818"/>
                  <a:gd name="connsiteX3" fmla="*/ 505695 w 505695"/>
                  <a:gd name="connsiteY3" fmla="*/ 0 h 410818"/>
                  <a:gd name="connsiteX0" fmla="*/ 0 w 505695"/>
                  <a:gd name="connsiteY0" fmla="*/ 412804 h 412804"/>
                  <a:gd name="connsiteX1" fmla="*/ 260530 w 505695"/>
                  <a:gd name="connsiteY1" fmla="*/ 410818 h 412804"/>
                  <a:gd name="connsiteX2" fmla="*/ 260530 w 505695"/>
                  <a:gd name="connsiteY2" fmla="*/ 0 h 412804"/>
                  <a:gd name="connsiteX3" fmla="*/ 505695 w 505695"/>
                  <a:gd name="connsiteY3" fmla="*/ 0 h 412804"/>
                  <a:gd name="connsiteX0" fmla="*/ 0 w 506711"/>
                  <a:gd name="connsiteY0" fmla="*/ 400877 h 410818"/>
                  <a:gd name="connsiteX1" fmla="*/ 261546 w 506711"/>
                  <a:gd name="connsiteY1" fmla="*/ 410818 h 410818"/>
                  <a:gd name="connsiteX2" fmla="*/ 261546 w 506711"/>
                  <a:gd name="connsiteY2" fmla="*/ 0 h 410818"/>
                  <a:gd name="connsiteX3" fmla="*/ 506711 w 506711"/>
                  <a:gd name="connsiteY3" fmla="*/ 0 h 410818"/>
                  <a:gd name="connsiteX0" fmla="*/ 0 w 507219"/>
                  <a:gd name="connsiteY0" fmla="*/ 406840 h 410818"/>
                  <a:gd name="connsiteX1" fmla="*/ 262054 w 507219"/>
                  <a:gd name="connsiteY1" fmla="*/ 410818 h 410818"/>
                  <a:gd name="connsiteX2" fmla="*/ 262054 w 507219"/>
                  <a:gd name="connsiteY2" fmla="*/ 0 h 410818"/>
                  <a:gd name="connsiteX3" fmla="*/ 507219 w 507219"/>
                  <a:gd name="connsiteY3" fmla="*/ 0 h 410818"/>
                  <a:gd name="connsiteX0" fmla="*/ 0 w 507219"/>
                  <a:gd name="connsiteY0" fmla="*/ 406840 h 410818"/>
                  <a:gd name="connsiteX1" fmla="*/ 262054 w 507219"/>
                  <a:gd name="connsiteY1" fmla="*/ 410818 h 410818"/>
                  <a:gd name="connsiteX2" fmla="*/ 262054 w 507219"/>
                  <a:gd name="connsiteY2" fmla="*/ 0 h 410818"/>
                  <a:gd name="connsiteX3" fmla="*/ 507219 w 507219"/>
                  <a:gd name="connsiteY3" fmla="*/ 0 h 410818"/>
                  <a:gd name="connsiteX0" fmla="*/ 0 w 506711"/>
                  <a:gd name="connsiteY0" fmla="*/ 406840 h 410818"/>
                  <a:gd name="connsiteX1" fmla="*/ 261546 w 506711"/>
                  <a:gd name="connsiteY1" fmla="*/ 410818 h 410818"/>
                  <a:gd name="connsiteX2" fmla="*/ 261546 w 506711"/>
                  <a:gd name="connsiteY2" fmla="*/ 0 h 410818"/>
                  <a:gd name="connsiteX3" fmla="*/ 506711 w 506711"/>
                  <a:gd name="connsiteY3" fmla="*/ 0 h 410818"/>
                  <a:gd name="connsiteX0" fmla="*/ 0 w 505695"/>
                  <a:gd name="connsiteY0" fmla="*/ 410816 h 410818"/>
                  <a:gd name="connsiteX1" fmla="*/ 260530 w 505695"/>
                  <a:gd name="connsiteY1" fmla="*/ 410818 h 410818"/>
                  <a:gd name="connsiteX2" fmla="*/ 260530 w 505695"/>
                  <a:gd name="connsiteY2" fmla="*/ 0 h 410818"/>
                  <a:gd name="connsiteX3" fmla="*/ 505695 w 505695"/>
                  <a:gd name="connsiteY3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695" h="410818">
                    <a:moveTo>
                      <a:pt x="0" y="410816"/>
                    </a:moveTo>
                    <a:lnTo>
                      <a:pt x="260530" y="410818"/>
                    </a:lnTo>
                    <a:lnTo>
                      <a:pt x="260530" y="0"/>
                    </a:lnTo>
                    <a:lnTo>
                      <a:pt x="505695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083773" y="3767073"/>
                <a:ext cx="629148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1634814" y="3767073"/>
                <a:ext cx="626940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2183352" y="3767073"/>
                <a:ext cx="634691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735825" y="3767073"/>
                <a:ext cx="17406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4" fmla="*/ 404191 w 404191"/>
                  <a:gd name="connsiteY4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0" fmla="*/ 0 w 233448"/>
                  <a:gd name="connsiteY0" fmla="*/ 0 h 410818"/>
                  <a:gd name="connsiteX1" fmla="*/ 119269 w 233448"/>
                  <a:gd name="connsiteY1" fmla="*/ 0 h 410818"/>
                  <a:gd name="connsiteX2" fmla="*/ 119269 w 233448"/>
                  <a:gd name="connsiteY2" fmla="*/ 410818 h 410818"/>
                  <a:gd name="connsiteX3" fmla="*/ 233448 w 233448"/>
                  <a:gd name="connsiteY3" fmla="*/ 404854 h 410818"/>
                  <a:gd name="connsiteX0" fmla="*/ 0 w 233956"/>
                  <a:gd name="connsiteY0" fmla="*/ 0 h 412805"/>
                  <a:gd name="connsiteX1" fmla="*/ 119269 w 233956"/>
                  <a:gd name="connsiteY1" fmla="*/ 0 h 412805"/>
                  <a:gd name="connsiteX2" fmla="*/ 119269 w 233956"/>
                  <a:gd name="connsiteY2" fmla="*/ 410818 h 412805"/>
                  <a:gd name="connsiteX3" fmla="*/ 233956 w 233956"/>
                  <a:gd name="connsiteY3" fmla="*/ 412805 h 412805"/>
                  <a:gd name="connsiteX0" fmla="*/ 0 w 235481"/>
                  <a:gd name="connsiteY0" fmla="*/ 0 h 412805"/>
                  <a:gd name="connsiteX1" fmla="*/ 119269 w 235481"/>
                  <a:gd name="connsiteY1" fmla="*/ 0 h 412805"/>
                  <a:gd name="connsiteX2" fmla="*/ 119269 w 235481"/>
                  <a:gd name="connsiteY2" fmla="*/ 410818 h 412805"/>
                  <a:gd name="connsiteX3" fmla="*/ 235481 w 235481"/>
                  <a:gd name="connsiteY3" fmla="*/ 412805 h 412805"/>
                  <a:gd name="connsiteX0" fmla="*/ 0 w 235481"/>
                  <a:gd name="connsiteY0" fmla="*/ 0 h 410818"/>
                  <a:gd name="connsiteX1" fmla="*/ 119269 w 235481"/>
                  <a:gd name="connsiteY1" fmla="*/ 0 h 410818"/>
                  <a:gd name="connsiteX2" fmla="*/ 119269 w 235481"/>
                  <a:gd name="connsiteY2" fmla="*/ 410818 h 410818"/>
                  <a:gd name="connsiteX3" fmla="*/ 235481 w 235481"/>
                  <a:gd name="connsiteY3" fmla="*/ 404854 h 410818"/>
                  <a:gd name="connsiteX0" fmla="*/ 0 w 235481"/>
                  <a:gd name="connsiteY0" fmla="*/ 0 h 412805"/>
                  <a:gd name="connsiteX1" fmla="*/ 119269 w 235481"/>
                  <a:gd name="connsiteY1" fmla="*/ 0 h 412805"/>
                  <a:gd name="connsiteX2" fmla="*/ 119269 w 235481"/>
                  <a:gd name="connsiteY2" fmla="*/ 410818 h 412805"/>
                  <a:gd name="connsiteX3" fmla="*/ 235481 w 235481"/>
                  <a:gd name="connsiteY3" fmla="*/ 412805 h 412805"/>
                  <a:gd name="connsiteX0" fmla="*/ 0 w 235481"/>
                  <a:gd name="connsiteY0" fmla="*/ 0 h 410818"/>
                  <a:gd name="connsiteX1" fmla="*/ 119269 w 235481"/>
                  <a:gd name="connsiteY1" fmla="*/ 0 h 410818"/>
                  <a:gd name="connsiteX2" fmla="*/ 119269 w 235481"/>
                  <a:gd name="connsiteY2" fmla="*/ 410818 h 410818"/>
                  <a:gd name="connsiteX3" fmla="*/ 235481 w 235481"/>
                  <a:gd name="connsiteY3" fmla="*/ 406841 h 410818"/>
                  <a:gd name="connsiteX0" fmla="*/ 0 w 236497"/>
                  <a:gd name="connsiteY0" fmla="*/ 0 h 410818"/>
                  <a:gd name="connsiteX1" fmla="*/ 119269 w 236497"/>
                  <a:gd name="connsiteY1" fmla="*/ 0 h 410818"/>
                  <a:gd name="connsiteX2" fmla="*/ 119269 w 236497"/>
                  <a:gd name="connsiteY2" fmla="*/ 410818 h 410818"/>
                  <a:gd name="connsiteX3" fmla="*/ 236497 w 236497"/>
                  <a:gd name="connsiteY3" fmla="*/ 408829 h 410818"/>
                  <a:gd name="connsiteX0" fmla="*/ 0 w 216171"/>
                  <a:gd name="connsiteY0" fmla="*/ 0 h 410818"/>
                  <a:gd name="connsiteX1" fmla="*/ 119269 w 216171"/>
                  <a:gd name="connsiteY1" fmla="*/ 0 h 410818"/>
                  <a:gd name="connsiteX2" fmla="*/ 119269 w 216171"/>
                  <a:gd name="connsiteY2" fmla="*/ 410818 h 410818"/>
                  <a:gd name="connsiteX3" fmla="*/ 216171 w 216171"/>
                  <a:gd name="connsiteY3" fmla="*/ 410817 h 410818"/>
                  <a:gd name="connsiteX0" fmla="*/ 0 w 176534"/>
                  <a:gd name="connsiteY0" fmla="*/ 0 h 410818"/>
                  <a:gd name="connsiteX1" fmla="*/ 119269 w 176534"/>
                  <a:gd name="connsiteY1" fmla="*/ 0 h 410818"/>
                  <a:gd name="connsiteX2" fmla="*/ 119269 w 176534"/>
                  <a:gd name="connsiteY2" fmla="*/ 410818 h 410818"/>
                  <a:gd name="connsiteX3" fmla="*/ 176534 w 176534"/>
                  <a:gd name="connsiteY3" fmla="*/ 410817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534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176534" y="410817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32887" y="3135624"/>
              <a:ext cx="8905993" cy="410821"/>
              <a:chOff x="656749" y="3767073"/>
              <a:chExt cx="1109278" cy="410821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656749" y="3767073"/>
                <a:ext cx="506210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530087"/>
                  <a:gd name="connsiteY0" fmla="*/ 0 h 410818"/>
                  <a:gd name="connsiteX1" fmla="*/ 0 w 530087"/>
                  <a:gd name="connsiteY1" fmla="*/ 410818 h 410818"/>
                  <a:gd name="connsiteX2" fmla="*/ 284922 w 530087"/>
                  <a:gd name="connsiteY2" fmla="*/ 410818 h 410818"/>
                  <a:gd name="connsiteX3" fmla="*/ 284922 w 530087"/>
                  <a:gd name="connsiteY3" fmla="*/ 0 h 410818"/>
                  <a:gd name="connsiteX4" fmla="*/ 530087 w 530087"/>
                  <a:gd name="connsiteY4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3226"/>
                  <a:gd name="connsiteY0" fmla="*/ 410818 h 410818"/>
                  <a:gd name="connsiteX1" fmla="*/ 288061 w 533226"/>
                  <a:gd name="connsiteY1" fmla="*/ 410818 h 410818"/>
                  <a:gd name="connsiteX2" fmla="*/ 288061 w 533226"/>
                  <a:gd name="connsiteY2" fmla="*/ 0 h 410818"/>
                  <a:gd name="connsiteX3" fmla="*/ 533226 w 533226"/>
                  <a:gd name="connsiteY3" fmla="*/ 0 h 410818"/>
                  <a:gd name="connsiteX0" fmla="*/ 0 w 513389"/>
                  <a:gd name="connsiteY0" fmla="*/ 410818 h 410818"/>
                  <a:gd name="connsiteX1" fmla="*/ 268224 w 513389"/>
                  <a:gd name="connsiteY1" fmla="*/ 410818 h 410818"/>
                  <a:gd name="connsiteX2" fmla="*/ 268224 w 513389"/>
                  <a:gd name="connsiteY2" fmla="*/ 0 h 410818"/>
                  <a:gd name="connsiteX3" fmla="*/ 513389 w 513389"/>
                  <a:gd name="connsiteY3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389" h="410818">
                    <a:moveTo>
                      <a:pt x="0" y="410818"/>
                    </a:moveTo>
                    <a:lnTo>
                      <a:pt x="268224" y="410818"/>
                    </a:lnTo>
                    <a:lnTo>
                      <a:pt x="268224" y="0"/>
                    </a:lnTo>
                    <a:lnTo>
                      <a:pt x="513389" y="0"/>
                    </a:lnTo>
                  </a:path>
                </a:pathLst>
              </a:custGeom>
              <a:noFill/>
              <a:ln w="1905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1081330" y="3767073"/>
                <a:ext cx="617627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356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404191" y="410818"/>
                    </a:lnTo>
                    <a:lnTo>
                      <a:pt x="404191" y="0"/>
                    </a:lnTo>
                    <a:lnTo>
                      <a:pt x="649356" y="0"/>
                    </a:lnTo>
                  </a:path>
                </a:pathLst>
              </a:custGeom>
              <a:noFill/>
              <a:ln w="1905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1630451" y="3767073"/>
                <a:ext cx="135576" cy="410821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4" fmla="*/ 404191 w 404191"/>
                  <a:gd name="connsiteY4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0" fmla="*/ 0 w 162373"/>
                  <a:gd name="connsiteY0" fmla="*/ 0 h 414794"/>
                  <a:gd name="connsiteX1" fmla="*/ 119269 w 162373"/>
                  <a:gd name="connsiteY1" fmla="*/ 0 h 414794"/>
                  <a:gd name="connsiteX2" fmla="*/ 119269 w 162373"/>
                  <a:gd name="connsiteY2" fmla="*/ 410818 h 414794"/>
                  <a:gd name="connsiteX3" fmla="*/ 162373 w 162373"/>
                  <a:gd name="connsiteY3" fmla="*/ 414794 h 414794"/>
                  <a:gd name="connsiteX0" fmla="*/ 0 w 159911"/>
                  <a:gd name="connsiteY0" fmla="*/ 0 h 414794"/>
                  <a:gd name="connsiteX1" fmla="*/ 119269 w 159911"/>
                  <a:gd name="connsiteY1" fmla="*/ 0 h 414794"/>
                  <a:gd name="connsiteX2" fmla="*/ 119269 w 159911"/>
                  <a:gd name="connsiteY2" fmla="*/ 410818 h 414794"/>
                  <a:gd name="connsiteX3" fmla="*/ 159911 w 159911"/>
                  <a:gd name="connsiteY3" fmla="*/ 414794 h 414794"/>
                  <a:gd name="connsiteX0" fmla="*/ 0 w 159090"/>
                  <a:gd name="connsiteY0" fmla="*/ 0 h 410818"/>
                  <a:gd name="connsiteX1" fmla="*/ 119269 w 159090"/>
                  <a:gd name="connsiteY1" fmla="*/ 0 h 410818"/>
                  <a:gd name="connsiteX2" fmla="*/ 119269 w 159090"/>
                  <a:gd name="connsiteY2" fmla="*/ 410818 h 410818"/>
                  <a:gd name="connsiteX3" fmla="*/ 159090 w 159090"/>
                  <a:gd name="connsiteY3" fmla="*/ 406843 h 410818"/>
                  <a:gd name="connsiteX0" fmla="*/ 0 w 160731"/>
                  <a:gd name="connsiteY0" fmla="*/ 0 h 416782"/>
                  <a:gd name="connsiteX1" fmla="*/ 119269 w 160731"/>
                  <a:gd name="connsiteY1" fmla="*/ 0 h 416782"/>
                  <a:gd name="connsiteX2" fmla="*/ 119269 w 160731"/>
                  <a:gd name="connsiteY2" fmla="*/ 410818 h 416782"/>
                  <a:gd name="connsiteX3" fmla="*/ 160731 w 160731"/>
                  <a:gd name="connsiteY3" fmla="*/ 416782 h 416782"/>
                  <a:gd name="connsiteX0" fmla="*/ 0 w 159637"/>
                  <a:gd name="connsiteY0" fmla="*/ 0 h 412806"/>
                  <a:gd name="connsiteX1" fmla="*/ 119269 w 159637"/>
                  <a:gd name="connsiteY1" fmla="*/ 0 h 412806"/>
                  <a:gd name="connsiteX2" fmla="*/ 119269 w 159637"/>
                  <a:gd name="connsiteY2" fmla="*/ 410818 h 412806"/>
                  <a:gd name="connsiteX3" fmla="*/ 159637 w 159637"/>
                  <a:gd name="connsiteY3" fmla="*/ 412806 h 412806"/>
                  <a:gd name="connsiteX0" fmla="*/ 0 w 159911"/>
                  <a:gd name="connsiteY0" fmla="*/ 0 h 410818"/>
                  <a:gd name="connsiteX1" fmla="*/ 119269 w 159911"/>
                  <a:gd name="connsiteY1" fmla="*/ 0 h 410818"/>
                  <a:gd name="connsiteX2" fmla="*/ 119269 w 159911"/>
                  <a:gd name="connsiteY2" fmla="*/ 410818 h 410818"/>
                  <a:gd name="connsiteX3" fmla="*/ 159911 w 159911"/>
                  <a:gd name="connsiteY3" fmla="*/ 406843 h 410818"/>
                  <a:gd name="connsiteX0" fmla="*/ 0 w 158543"/>
                  <a:gd name="connsiteY0" fmla="*/ 0 h 410818"/>
                  <a:gd name="connsiteX1" fmla="*/ 119269 w 158543"/>
                  <a:gd name="connsiteY1" fmla="*/ 0 h 410818"/>
                  <a:gd name="connsiteX2" fmla="*/ 119269 w 158543"/>
                  <a:gd name="connsiteY2" fmla="*/ 410818 h 410818"/>
                  <a:gd name="connsiteX3" fmla="*/ 158543 w 158543"/>
                  <a:gd name="connsiteY3" fmla="*/ 408831 h 410818"/>
                  <a:gd name="connsiteX0" fmla="*/ 0 w 159090"/>
                  <a:gd name="connsiteY0" fmla="*/ 0 h 410818"/>
                  <a:gd name="connsiteX1" fmla="*/ 119269 w 159090"/>
                  <a:gd name="connsiteY1" fmla="*/ 0 h 410818"/>
                  <a:gd name="connsiteX2" fmla="*/ 119269 w 159090"/>
                  <a:gd name="connsiteY2" fmla="*/ 410818 h 410818"/>
                  <a:gd name="connsiteX3" fmla="*/ 159090 w 159090"/>
                  <a:gd name="connsiteY3" fmla="*/ 406844 h 410818"/>
                  <a:gd name="connsiteX0" fmla="*/ 0 w 159090"/>
                  <a:gd name="connsiteY0" fmla="*/ 0 h 412808"/>
                  <a:gd name="connsiteX1" fmla="*/ 119269 w 159090"/>
                  <a:gd name="connsiteY1" fmla="*/ 0 h 412808"/>
                  <a:gd name="connsiteX2" fmla="*/ 119269 w 159090"/>
                  <a:gd name="connsiteY2" fmla="*/ 410818 h 412808"/>
                  <a:gd name="connsiteX3" fmla="*/ 159090 w 159090"/>
                  <a:gd name="connsiteY3" fmla="*/ 412808 h 412808"/>
                  <a:gd name="connsiteX0" fmla="*/ 0 w 160184"/>
                  <a:gd name="connsiteY0" fmla="*/ 0 h 418772"/>
                  <a:gd name="connsiteX1" fmla="*/ 119269 w 160184"/>
                  <a:gd name="connsiteY1" fmla="*/ 0 h 418772"/>
                  <a:gd name="connsiteX2" fmla="*/ 119269 w 160184"/>
                  <a:gd name="connsiteY2" fmla="*/ 410818 h 418772"/>
                  <a:gd name="connsiteX3" fmla="*/ 160184 w 160184"/>
                  <a:gd name="connsiteY3" fmla="*/ 418772 h 418772"/>
                  <a:gd name="connsiteX0" fmla="*/ 0 w 160184"/>
                  <a:gd name="connsiteY0" fmla="*/ 0 h 410818"/>
                  <a:gd name="connsiteX1" fmla="*/ 119269 w 160184"/>
                  <a:gd name="connsiteY1" fmla="*/ 0 h 410818"/>
                  <a:gd name="connsiteX2" fmla="*/ 119269 w 160184"/>
                  <a:gd name="connsiteY2" fmla="*/ 410818 h 410818"/>
                  <a:gd name="connsiteX3" fmla="*/ 160184 w 160184"/>
                  <a:gd name="connsiteY3" fmla="*/ 408833 h 410818"/>
                  <a:gd name="connsiteX0" fmla="*/ 0 w 159637"/>
                  <a:gd name="connsiteY0" fmla="*/ 0 h 410821"/>
                  <a:gd name="connsiteX1" fmla="*/ 119269 w 159637"/>
                  <a:gd name="connsiteY1" fmla="*/ 0 h 410821"/>
                  <a:gd name="connsiteX2" fmla="*/ 119269 w 159637"/>
                  <a:gd name="connsiteY2" fmla="*/ 410818 h 410821"/>
                  <a:gd name="connsiteX3" fmla="*/ 159637 w 159637"/>
                  <a:gd name="connsiteY3" fmla="*/ 410821 h 410821"/>
                  <a:gd name="connsiteX0" fmla="*/ 0 w 149789"/>
                  <a:gd name="connsiteY0" fmla="*/ 0 h 410821"/>
                  <a:gd name="connsiteX1" fmla="*/ 119269 w 149789"/>
                  <a:gd name="connsiteY1" fmla="*/ 0 h 410821"/>
                  <a:gd name="connsiteX2" fmla="*/ 119269 w 149789"/>
                  <a:gd name="connsiteY2" fmla="*/ 410818 h 410821"/>
                  <a:gd name="connsiteX3" fmla="*/ 149789 w 149789"/>
                  <a:gd name="connsiteY3" fmla="*/ 410821 h 41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789" h="410821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149789" y="410821"/>
                    </a:lnTo>
                  </a:path>
                </a:pathLst>
              </a:custGeom>
              <a:noFill/>
              <a:ln w="1905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30651" y="3826908"/>
              <a:ext cx="8906178" cy="410818"/>
              <a:chOff x="653897" y="3767073"/>
              <a:chExt cx="554427" cy="410818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653897" y="3767073"/>
                <a:ext cx="510919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530087"/>
                  <a:gd name="connsiteY0" fmla="*/ 0 h 410818"/>
                  <a:gd name="connsiteX1" fmla="*/ 0 w 530087"/>
                  <a:gd name="connsiteY1" fmla="*/ 410818 h 410818"/>
                  <a:gd name="connsiteX2" fmla="*/ 284922 w 530087"/>
                  <a:gd name="connsiteY2" fmla="*/ 410818 h 410818"/>
                  <a:gd name="connsiteX3" fmla="*/ 284922 w 530087"/>
                  <a:gd name="connsiteY3" fmla="*/ 0 h 410818"/>
                  <a:gd name="connsiteX4" fmla="*/ 530087 w 530087"/>
                  <a:gd name="connsiteY4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0087"/>
                  <a:gd name="connsiteY0" fmla="*/ 410818 h 410818"/>
                  <a:gd name="connsiteX1" fmla="*/ 284922 w 530087"/>
                  <a:gd name="connsiteY1" fmla="*/ 410818 h 410818"/>
                  <a:gd name="connsiteX2" fmla="*/ 284922 w 530087"/>
                  <a:gd name="connsiteY2" fmla="*/ 0 h 410818"/>
                  <a:gd name="connsiteX3" fmla="*/ 530087 w 530087"/>
                  <a:gd name="connsiteY3" fmla="*/ 0 h 410818"/>
                  <a:gd name="connsiteX0" fmla="*/ 0 w 532597"/>
                  <a:gd name="connsiteY0" fmla="*/ 410818 h 410818"/>
                  <a:gd name="connsiteX1" fmla="*/ 287432 w 532597"/>
                  <a:gd name="connsiteY1" fmla="*/ 410818 h 410818"/>
                  <a:gd name="connsiteX2" fmla="*/ 287432 w 532597"/>
                  <a:gd name="connsiteY2" fmla="*/ 0 h 410818"/>
                  <a:gd name="connsiteX3" fmla="*/ 532597 w 532597"/>
                  <a:gd name="connsiteY3" fmla="*/ 0 h 410818"/>
                  <a:gd name="connsiteX0" fmla="*/ 0 w 518164"/>
                  <a:gd name="connsiteY0" fmla="*/ 410818 h 410818"/>
                  <a:gd name="connsiteX1" fmla="*/ 272999 w 518164"/>
                  <a:gd name="connsiteY1" fmla="*/ 410818 h 410818"/>
                  <a:gd name="connsiteX2" fmla="*/ 272999 w 518164"/>
                  <a:gd name="connsiteY2" fmla="*/ 0 h 410818"/>
                  <a:gd name="connsiteX3" fmla="*/ 518164 w 518164"/>
                  <a:gd name="connsiteY3" fmla="*/ 0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164" h="410818">
                    <a:moveTo>
                      <a:pt x="0" y="410818"/>
                    </a:moveTo>
                    <a:lnTo>
                      <a:pt x="272999" y="410818"/>
                    </a:lnTo>
                    <a:lnTo>
                      <a:pt x="272999" y="0"/>
                    </a:lnTo>
                    <a:lnTo>
                      <a:pt x="518164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080338" y="3767073"/>
                <a:ext cx="127986" cy="410818"/>
              </a:xfrm>
              <a:custGeom>
                <a:avLst/>
                <a:gdLst>
                  <a:gd name="connsiteX0" fmla="*/ 0 w 649356"/>
                  <a:gd name="connsiteY0" fmla="*/ 0 h 410818"/>
                  <a:gd name="connsiteX1" fmla="*/ 119269 w 649356"/>
                  <a:gd name="connsiteY1" fmla="*/ 0 h 410818"/>
                  <a:gd name="connsiteX2" fmla="*/ 119269 w 649356"/>
                  <a:gd name="connsiteY2" fmla="*/ 410818 h 410818"/>
                  <a:gd name="connsiteX3" fmla="*/ 404191 w 649356"/>
                  <a:gd name="connsiteY3" fmla="*/ 410818 h 410818"/>
                  <a:gd name="connsiteX4" fmla="*/ 404191 w 649356"/>
                  <a:gd name="connsiteY4" fmla="*/ 0 h 410818"/>
                  <a:gd name="connsiteX5" fmla="*/ 649356 w 649356"/>
                  <a:gd name="connsiteY5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4" fmla="*/ 404191 w 404191"/>
                  <a:gd name="connsiteY4" fmla="*/ 0 h 410818"/>
                  <a:gd name="connsiteX0" fmla="*/ 0 w 404191"/>
                  <a:gd name="connsiteY0" fmla="*/ 0 h 410818"/>
                  <a:gd name="connsiteX1" fmla="*/ 119269 w 404191"/>
                  <a:gd name="connsiteY1" fmla="*/ 0 h 410818"/>
                  <a:gd name="connsiteX2" fmla="*/ 119269 w 404191"/>
                  <a:gd name="connsiteY2" fmla="*/ 410818 h 410818"/>
                  <a:gd name="connsiteX3" fmla="*/ 404191 w 404191"/>
                  <a:gd name="connsiteY3" fmla="*/ 410818 h 410818"/>
                  <a:gd name="connsiteX0" fmla="*/ 0 w 134667"/>
                  <a:gd name="connsiteY0" fmla="*/ 0 h 410818"/>
                  <a:gd name="connsiteX1" fmla="*/ 119269 w 134667"/>
                  <a:gd name="connsiteY1" fmla="*/ 0 h 410818"/>
                  <a:gd name="connsiteX2" fmla="*/ 119269 w 134667"/>
                  <a:gd name="connsiteY2" fmla="*/ 410818 h 410818"/>
                  <a:gd name="connsiteX3" fmla="*/ 134667 w 134667"/>
                  <a:gd name="connsiteY3" fmla="*/ 406842 h 410818"/>
                  <a:gd name="connsiteX0" fmla="*/ 0 w 133250"/>
                  <a:gd name="connsiteY0" fmla="*/ 0 h 410818"/>
                  <a:gd name="connsiteX1" fmla="*/ 119269 w 133250"/>
                  <a:gd name="connsiteY1" fmla="*/ 0 h 410818"/>
                  <a:gd name="connsiteX2" fmla="*/ 119269 w 133250"/>
                  <a:gd name="connsiteY2" fmla="*/ 410818 h 410818"/>
                  <a:gd name="connsiteX3" fmla="*/ 133250 w 133250"/>
                  <a:gd name="connsiteY3" fmla="*/ 410818 h 4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250" h="410818">
                    <a:moveTo>
                      <a:pt x="0" y="0"/>
                    </a:moveTo>
                    <a:lnTo>
                      <a:pt x="119269" y="0"/>
                    </a:lnTo>
                    <a:lnTo>
                      <a:pt x="119269" y="410818"/>
                    </a:lnTo>
                    <a:lnTo>
                      <a:pt x="133250" y="41081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035502" y="1467801"/>
              <a:ext cx="8202014" cy="2769925"/>
              <a:chOff x="848295" y="3481818"/>
              <a:chExt cx="8202014" cy="549078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317184" y="3486607"/>
                <a:ext cx="0" cy="544289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/>
              <p:cNvGrpSpPr/>
              <p:nvPr/>
            </p:nvGrpSpPr>
            <p:grpSpPr>
              <a:xfrm>
                <a:off x="848295" y="3481818"/>
                <a:ext cx="8202014" cy="549078"/>
                <a:chOff x="848295" y="3481818"/>
                <a:chExt cx="8202014" cy="549078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48295" y="3481818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40124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94418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9080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03743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58405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13068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67730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522393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577055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86380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741043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795705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8503684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9050309" y="3486607"/>
                  <a:ext cx="0" cy="544289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TextBox 10"/>
            <p:cNvSpPr txBox="1"/>
            <p:nvPr/>
          </p:nvSpPr>
          <p:spPr>
            <a:xfrm>
              <a:off x="114012" y="1067113"/>
              <a:ext cx="568758" cy="4006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Clock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012" y="1763186"/>
              <a:ext cx="568758" cy="4006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  <a:latin typeface="+mn-lt"/>
                </a:rPr>
                <a:t>Q</a:t>
              </a:r>
              <a:r>
                <a:rPr lang="en-US" sz="2000" b="1" baseline="-25000" dirty="0">
                  <a:solidFill>
                    <a:srgbClr val="0000FF"/>
                  </a:solidFill>
                  <a:latin typeface="+mn-lt"/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012" y="2459259"/>
              <a:ext cx="568758" cy="4006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8000"/>
                  </a:solidFill>
                  <a:latin typeface="+mn-lt"/>
                </a:rPr>
                <a:t>Q</a:t>
              </a:r>
              <a:r>
                <a:rPr lang="en-US" sz="2000" b="1" baseline="-25000" dirty="0">
                  <a:solidFill>
                    <a:srgbClr val="008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012" y="3155332"/>
              <a:ext cx="568758" cy="4006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CC6600"/>
                  </a:solidFill>
                  <a:latin typeface="+mn-lt"/>
                </a:rPr>
                <a:t>Q</a:t>
              </a:r>
              <a:r>
                <a:rPr lang="en-US" sz="2000" b="1" baseline="-25000" dirty="0">
                  <a:solidFill>
                    <a:srgbClr val="CC6600"/>
                  </a:solidFill>
                  <a:latin typeface="+mn-lt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4012" y="3851405"/>
              <a:ext cx="568758" cy="4006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Q</a:t>
              </a:r>
              <a:r>
                <a:rPr lang="en-US" sz="2000" b="1" baseline="-25000" dirty="0">
                  <a:latin typeface="+mn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2361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BCD 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94292"/>
            <a:ext cx="8915400" cy="1728210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b="1" dirty="0">
                <a:solidFill>
                  <a:srgbClr val="FF0000"/>
                </a:solidFill>
              </a:rPr>
              <a:t>Problem:</a:t>
            </a:r>
            <a:r>
              <a:rPr lang="en-US" dirty="0"/>
              <a:t> Convert a 4-bit binary counter into a BCD counter</a:t>
            </a:r>
          </a:p>
          <a:p>
            <a:pPr>
              <a:spcBef>
                <a:spcPts val="2000"/>
              </a:spcBef>
            </a:pPr>
            <a:r>
              <a:rPr lang="en-US" b="1" dirty="0">
                <a:solidFill>
                  <a:srgbClr val="FF0000"/>
                </a:solidFill>
              </a:rPr>
              <a:t>Solution:</a:t>
            </a:r>
            <a:r>
              <a:rPr lang="en-US" b="1" dirty="0"/>
              <a:t> </a:t>
            </a:r>
            <a:r>
              <a:rPr lang="en-US" dirty="0"/>
              <a:t>When output reaches </a:t>
            </a:r>
            <a:r>
              <a:rPr lang="en-US" b="1" dirty="0">
                <a:solidFill>
                  <a:srgbClr val="FF0000"/>
                </a:solidFill>
              </a:rPr>
              <a:t>9</a:t>
            </a:r>
            <a:r>
              <a:rPr lang="en-US" dirty="0"/>
              <a:t> then reset back to </a:t>
            </a:r>
            <a:r>
              <a:rPr lang="en-US" b="1" dirty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ts val="2000"/>
              </a:spcBef>
            </a:pPr>
            <a:r>
              <a:rPr lang="en-US" b="1" dirty="0">
                <a:solidFill>
                  <a:srgbClr val="FF0000"/>
                </a:solidFill>
              </a:rPr>
              <a:t>Asynchronous Reset: </a:t>
            </a:r>
            <a:r>
              <a:rPr lang="en-US" dirty="0"/>
              <a:t>Count to </a:t>
            </a:r>
            <a:r>
              <a:rPr lang="en-US" b="1" dirty="0">
                <a:solidFill>
                  <a:srgbClr val="FF0000"/>
                </a:solidFill>
              </a:rPr>
              <a:t>10</a:t>
            </a:r>
            <a:r>
              <a:rPr lang="en-US" dirty="0"/>
              <a:t> and reset immediately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1043815" y="2852930"/>
            <a:ext cx="3853573" cy="3686848"/>
            <a:chOff x="1043815" y="2852930"/>
            <a:chExt cx="3853573" cy="3686848"/>
          </a:xfrm>
        </p:grpSpPr>
        <p:sp>
          <p:nvSpPr>
            <p:cNvPr id="50" name="TextBox 49"/>
            <p:cNvSpPr txBox="1"/>
            <p:nvPr/>
          </p:nvSpPr>
          <p:spPr>
            <a:xfrm>
              <a:off x="1994358" y="2852930"/>
              <a:ext cx="2534708" cy="69128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</a:rPr>
                <a:t>4-bit Counter with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Synchronous</a:t>
              </a:r>
              <a:r>
                <a:rPr lang="en-US" sz="2000" b="1" dirty="0">
                  <a:latin typeface="Calibri" panose="020F0502020204030204" pitchFamily="34" charset="0"/>
                </a:rPr>
                <a:t> Reset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43815" y="3601821"/>
              <a:ext cx="3853573" cy="2937957"/>
              <a:chOff x="1043815" y="3601821"/>
              <a:chExt cx="3853573" cy="293795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043815" y="3601821"/>
                <a:ext cx="3853573" cy="2937957"/>
                <a:chOff x="3051969" y="3601821"/>
                <a:chExt cx="3853573" cy="293795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4223609" y="3601821"/>
                  <a:ext cx="2025576" cy="1725808"/>
                </a:xfrm>
                <a:prstGeom prst="rect">
                  <a:avLst/>
                </a:prstGeom>
                <a:solidFill>
                  <a:srgbClr val="FFFFCC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2000" dirty="0"/>
                    <a:t>4-bit</a:t>
                  </a:r>
                </a:p>
                <a:p>
                  <a:pPr algn="ctr"/>
                  <a:r>
                    <a:rPr lang="en-US" sz="2000" dirty="0"/>
                    <a:t>Counter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5804913" y="3775843"/>
                      <a:ext cx="403248" cy="28803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𝐸𝑁</m:t>
                            </m:r>
                          </m:oMath>
                        </m:oMathPara>
                      </a14:m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04913" y="3775843"/>
                      <a:ext cx="403248" cy="288035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l="-16667" r="-13636" b="-12500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4262497" y="3775843"/>
                      <a:ext cx="594789" cy="28803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𝐶𝑜𝑢𝑡</m:t>
                            </m:r>
                          </m:oMath>
                        </m:oMathPara>
                      </a14:m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62497" y="3775843"/>
                      <a:ext cx="594789" cy="288035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l="-10309" r="-10309" b="-12500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3714476" y="3919860"/>
                  <a:ext cx="50913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6257086" y="3919860"/>
                  <a:ext cx="398583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6694558" y="3775843"/>
                  <a:ext cx="210984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:r>
                    <a:rPr lang="en-US" sz="2000" b="1" dirty="0">
                      <a:solidFill>
                        <a:srgbClr val="FF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</a:t>
                  </a:r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3051969" y="4320232"/>
                  <a:ext cx="1344461" cy="288035"/>
                  <a:chOff x="2331854" y="4568948"/>
                  <a:chExt cx="1344461" cy="28803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" name="TextBox 4"/>
                      <p:cNvSpPr txBox="1"/>
                      <p:nvPr/>
                    </p:nvSpPr>
                    <p:spPr>
                      <a:xfrm>
                        <a:off x="2331854" y="4568948"/>
                        <a:ext cx="576069" cy="288035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</a:ln>
                    </p:spPr>
                    <p:txBody>
                      <a:bodyPr wrap="none" lIns="0" tIns="0" rIns="0" bIns="0" rtlCol="0" anchor="ctr" anchorCtr="0">
                        <a:noAutofit/>
                      </a:bodyPr>
                      <a:lstStyle/>
                      <a:p>
                        <a:pPr algn="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𝑐𝑙𝑜𝑐𝑘</m:t>
                              </m:r>
                            </m:oMath>
                          </m:oMathPara>
                        </a14:m>
                        <a:endParaRPr lang="en-US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" name="TextBox 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31854" y="4568948"/>
                        <a:ext cx="576069" cy="288035"/>
                      </a:xfrm>
                      <a:prstGeom prst="rect">
                        <a:avLst/>
                      </a:prstGeom>
                      <a:blipFill rotWithShape="1">
                        <a:blip r:embed="rId4"/>
                        <a:stretch>
                          <a:fillRect l="-14737" r="-17895" b="-12766"/>
                        </a:stretch>
                      </a:blipFill>
                      <a:ln w="25400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7" name="Isosceles Triangle 6"/>
                  <p:cNvSpPr/>
                  <p:nvPr/>
                </p:nvSpPr>
                <p:spPr>
                  <a:xfrm rot="5400000">
                    <a:off x="3503494" y="4638748"/>
                    <a:ext cx="172821" cy="172821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3000743" y="4721516"/>
                    <a:ext cx="512082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headEnd type="non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4809010" y="6138931"/>
                      <a:ext cx="403249" cy="400847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09010" y="6138931"/>
                      <a:ext cx="403249" cy="400847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l="-17910" b="-9091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67" name="Group 66"/>
                <p:cNvGrpSpPr/>
                <p:nvPr/>
              </p:nvGrpSpPr>
              <p:grpSpPr>
                <a:xfrm>
                  <a:off x="4924224" y="5327629"/>
                  <a:ext cx="1036926" cy="811302"/>
                  <a:chOff x="4924224" y="5327629"/>
                  <a:chExt cx="1036926" cy="573668"/>
                </a:xfrm>
              </p:grpSpPr>
              <p:cxnSp>
                <p:nvCxnSpPr>
                  <p:cNvPr id="20" name="Straight Arrow Connector 19"/>
                  <p:cNvCxnSpPr/>
                  <p:nvPr/>
                </p:nvCxnSpPr>
                <p:spPr>
                  <a:xfrm flipV="1">
                    <a:off x="4924224" y="5327629"/>
                    <a:ext cx="0" cy="57366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headEnd type="arrow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 flipV="1">
                    <a:off x="5269866" y="5327629"/>
                    <a:ext cx="0" cy="57366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headEnd type="arrow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/>
                  <p:cNvCxnSpPr/>
                  <p:nvPr/>
                </p:nvCxnSpPr>
                <p:spPr>
                  <a:xfrm flipV="1">
                    <a:off x="5615508" y="5327629"/>
                    <a:ext cx="0" cy="57366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headEnd type="arrow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/>
                  <p:cNvCxnSpPr/>
                  <p:nvPr/>
                </p:nvCxnSpPr>
                <p:spPr>
                  <a:xfrm flipV="1">
                    <a:off x="5961150" y="5327629"/>
                    <a:ext cx="0" cy="57366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headEnd type="arrow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5154652" y="6136529"/>
                      <a:ext cx="403249" cy="400847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54652" y="6136529"/>
                      <a:ext cx="403249" cy="400847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l="-19697" b="-10769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5500294" y="6134127"/>
                      <a:ext cx="403249" cy="400847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00294" y="6134127"/>
                      <a:ext cx="403249" cy="400847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l="-19697" b="-10606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5845936" y="6131725"/>
                      <a:ext cx="403249" cy="400847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5936" y="6131725"/>
                      <a:ext cx="403249" cy="400847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l="-19697" b="-9091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4232940" y="4869175"/>
                      <a:ext cx="720087" cy="28803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𝑅𝑒𝑠𝑒𝑡</m:t>
                            </m:r>
                          </m:oMath>
                        </m:oMathPara>
                      </a14:m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32940" y="4869175"/>
                      <a:ext cx="720087" cy="288035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l="-6780" r="-5932" b="-12766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6" name="TextBox 75"/>
              <p:cNvSpPr txBox="1"/>
              <p:nvPr/>
            </p:nvSpPr>
            <p:spPr>
              <a:xfrm>
                <a:off x="2936755" y="4842048"/>
                <a:ext cx="1209746" cy="3456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dirty="0">
                    <a:latin typeface="Arial Narrow" panose="020B0606020202030204" pitchFamily="34" charset="0"/>
                  </a:rPr>
                  <a:t>(Synchronous)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286833" y="4752284"/>
            <a:ext cx="3666163" cy="1167301"/>
            <a:chOff x="2294987" y="4752284"/>
            <a:chExt cx="3666163" cy="1167301"/>
          </a:xfrm>
        </p:grpSpPr>
        <p:sp>
          <p:nvSpPr>
            <p:cNvPr id="71" name="Freeform 70"/>
            <p:cNvSpPr/>
            <p:nvPr/>
          </p:nvSpPr>
          <p:spPr>
            <a:xfrm>
              <a:off x="3283920" y="5163312"/>
              <a:ext cx="286512" cy="545334"/>
            </a:xfrm>
            <a:custGeom>
              <a:avLst/>
              <a:gdLst>
                <a:gd name="connsiteX0" fmla="*/ 195072 w 286512"/>
                <a:gd name="connsiteY0" fmla="*/ 560832 h 560832"/>
                <a:gd name="connsiteX1" fmla="*/ 0 w 286512"/>
                <a:gd name="connsiteY1" fmla="*/ 560832 h 560832"/>
                <a:gd name="connsiteX2" fmla="*/ 0 w 286512"/>
                <a:gd name="connsiteY2" fmla="*/ 0 h 560832"/>
                <a:gd name="connsiteX3" fmla="*/ 286512 w 286512"/>
                <a:gd name="connsiteY3" fmla="*/ 0 h 56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560832">
                  <a:moveTo>
                    <a:pt x="195072" y="560832"/>
                  </a:moveTo>
                  <a:lnTo>
                    <a:pt x="0" y="560832"/>
                  </a:lnTo>
                  <a:lnTo>
                    <a:pt x="0" y="0"/>
                  </a:lnTo>
                  <a:lnTo>
                    <a:pt x="286512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3015074" y="4896302"/>
              <a:ext cx="57346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976899" y="5026956"/>
              <a:ext cx="23527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61"/>
            <p:cNvSpPr>
              <a:spLocks noChangeAspect="1"/>
            </p:cNvSpPr>
            <p:nvPr/>
          </p:nvSpPr>
          <p:spPr bwMode="auto">
            <a:xfrm>
              <a:off x="3475930" y="4820666"/>
              <a:ext cx="497751" cy="412580"/>
            </a:xfrm>
            <a:custGeom>
              <a:avLst/>
              <a:gdLst>
                <a:gd name="T0" fmla="*/ 0 w 708"/>
                <a:gd name="T1" fmla="*/ 0 h 576"/>
                <a:gd name="T2" fmla="*/ 17 w 708"/>
                <a:gd name="T3" fmla="*/ 40 h 576"/>
                <a:gd name="T4" fmla="*/ 39 w 708"/>
                <a:gd name="T5" fmla="*/ 95 h 576"/>
                <a:gd name="T6" fmla="*/ 54 w 708"/>
                <a:gd name="T7" fmla="*/ 157 h 576"/>
                <a:gd name="T8" fmla="*/ 66 w 708"/>
                <a:gd name="T9" fmla="*/ 227 h 576"/>
                <a:gd name="T10" fmla="*/ 74 w 708"/>
                <a:gd name="T11" fmla="*/ 284 h 576"/>
                <a:gd name="T12" fmla="*/ 69 w 708"/>
                <a:gd name="T13" fmla="*/ 338 h 576"/>
                <a:gd name="T14" fmla="*/ 58 w 708"/>
                <a:gd name="T15" fmla="*/ 399 h 576"/>
                <a:gd name="T16" fmla="*/ 45 w 708"/>
                <a:gd name="T17" fmla="*/ 458 h 576"/>
                <a:gd name="T18" fmla="*/ 28 w 708"/>
                <a:gd name="T19" fmla="*/ 512 h 576"/>
                <a:gd name="T20" fmla="*/ 0 w 708"/>
                <a:gd name="T21" fmla="*/ 572 h 576"/>
                <a:gd name="T22" fmla="*/ 210 w 708"/>
                <a:gd name="T23" fmla="*/ 576 h 576"/>
                <a:gd name="T24" fmla="*/ 297 w 708"/>
                <a:gd name="T25" fmla="*/ 570 h 576"/>
                <a:gd name="T26" fmla="*/ 342 w 708"/>
                <a:gd name="T27" fmla="*/ 567 h 576"/>
                <a:gd name="T28" fmla="*/ 375 w 708"/>
                <a:gd name="T29" fmla="*/ 559 h 576"/>
                <a:gd name="T30" fmla="*/ 409 w 708"/>
                <a:gd name="T31" fmla="*/ 549 h 576"/>
                <a:gd name="T32" fmla="*/ 445 w 708"/>
                <a:gd name="T33" fmla="*/ 533 h 576"/>
                <a:gd name="T34" fmla="*/ 486 w 708"/>
                <a:gd name="T35" fmla="*/ 515 h 576"/>
                <a:gd name="T36" fmla="*/ 526 w 708"/>
                <a:gd name="T37" fmla="*/ 490 h 576"/>
                <a:gd name="T38" fmla="*/ 552 w 708"/>
                <a:gd name="T39" fmla="*/ 470 h 576"/>
                <a:gd name="T40" fmla="*/ 577 w 708"/>
                <a:gd name="T41" fmla="*/ 447 h 576"/>
                <a:gd name="T42" fmla="*/ 604 w 708"/>
                <a:gd name="T43" fmla="*/ 420 h 576"/>
                <a:gd name="T44" fmla="*/ 628 w 708"/>
                <a:gd name="T45" fmla="*/ 398 h 576"/>
                <a:gd name="T46" fmla="*/ 651 w 708"/>
                <a:gd name="T47" fmla="*/ 370 h 576"/>
                <a:gd name="T48" fmla="*/ 680 w 708"/>
                <a:gd name="T49" fmla="*/ 333 h 576"/>
                <a:gd name="T50" fmla="*/ 708 w 708"/>
                <a:gd name="T51" fmla="*/ 286 h 576"/>
                <a:gd name="T52" fmla="*/ 682 w 708"/>
                <a:gd name="T53" fmla="*/ 245 h 576"/>
                <a:gd name="T54" fmla="*/ 658 w 708"/>
                <a:gd name="T55" fmla="*/ 210 h 576"/>
                <a:gd name="T56" fmla="*/ 638 w 708"/>
                <a:gd name="T57" fmla="*/ 185 h 576"/>
                <a:gd name="T58" fmla="*/ 616 w 708"/>
                <a:gd name="T59" fmla="*/ 161 h 576"/>
                <a:gd name="T60" fmla="*/ 592 w 708"/>
                <a:gd name="T61" fmla="*/ 138 h 576"/>
                <a:gd name="T62" fmla="*/ 572 w 708"/>
                <a:gd name="T63" fmla="*/ 120 h 576"/>
                <a:gd name="T64" fmla="*/ 552 w 708"/>
                <a:gd name="T65" fmla="*/ 103 h 576"/>
                <a:gd name="T66" fmla="*/ 528 w 708"/>
                <a:gd name="T67" fmla="*/ 85 h 576"/>
                <a:gd name="T68" fmla="*/ 506 w 708"/>
                <a:gd name="T69" fmla="*/ 72 h 576"/>
                <a:gd name="T70" fmla="*/ 480 w 708"/>
                <a:gd name="T71" fmla="*/ 58 h 576"/>
                <a:gd name="T72" fmla="*/ 451 w 708"/>
                <a:gd name="T73" fmla="*/ 43 h 576"/>
                <a:gd name="T74" fmla="*/ 415 w 708"/>
                <a:gd name="T75" fmla="*/ 29 h 576"/>
                <a:gd name="T76" fmla="*/ 385 w 708"/>
                <a:gd name="T77" fmla="*/ 20 h 576"/>
                <a:gd name="T78" fmla="*/ 350 w 708"/>
                <a:gd name="T79" fmla="*/ 11 h 576"/>
                <a:gd name="T80" fmla="*/ 313 w 708"/>
                <a:gd name="T81" fmla="*/ 5 h 576"/>
                <a:gd name="T82" fmla="*/ 278 w 708"/>
                <a:gd name="T83" fmla="*/ 1 h 576"/>
                <a:gd name="T84" fmla="*/ 253 w 708"/>
                <a:gd name="T85" fmla="*/ 1 h 576"/>
                <a:gd name="T86" fmla="*/ 227 w 708"/>
                <a:gd name="T87" fmla="*/ 0 h 576"/>
                <a:gd name="T88" fmla="*/ 0 w 708"/>
                <a:gd name="T8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576">
                  <a:moveTo>
                    <a:pt x="0" y="0"/>
                  </a:moveTo>
                  <a:lnTo>
                    <a:pt x="17" y="40"/>
                  </a:lnTo>
                  <a:lnTo>
                    <a:pt x="39" y="95"/>
                  </a:lnTo>
                  <a:lnTo>
                    <a:pt x="54" y="157"/>
                  </a:lnTo>
                  <a:lnTo>
                    <a:pt x="66" y="227"/>
                  </a:lnTo>
                  <a:lnTo>
                    <a:pt x="74" y="284"/>
                  </a:lnTo>
                  <a:lnTo>
                    <a:pt x="69" y="338"/>
                  </a:lnTo>
                  <a:lnTo>
                    <a:pt x="58" y="399"/>
                  </a:lnTo>
                  <a:lnTo>
                    <a:pt x="45" y="458"/>
                  </a:lnTo>
                  <a:lnTo>
                    <a:pt x="28" y="512"/>
                  </a:lnTo>
                  <a:lnTo>
                    <a:pt x="0" y="572"/>
                  </a:lnTo>
                  <a:lnTo>
                    <a:pt x="210" y="576"/>
                  </a:lnTo>
                  <a:lnTo>
                    <a:pt x="297" y="570"/>
                  </a:lnTo>
                  <a:lnTo>
                    <a:pt x="342" y="567"/>
                  </a:lnTo>
                  <a:lnTo>
                    <a:pt x="375" y="559"/>
                  </a:lnTo>
                  <a:lnTo>
                    <a:pt x="409" y="549"/>
                  </a:lnTo>
                  <a:lnTo>
                    <a:pt x="445" y="533"/>
                  </a:lnTo>
                  <a:lnTo>
                    <a:pt x="486" y="515"/>
                  </a:lnTo>
                  <a:lnTo>
                    <a:pt x="526" y="490"/>
                  </a:lnTo>
                  <a:lnTo>
                    <a:pt x="552" y="470"/>
                  </a:lnTo>
                  <a:lnTo>
                    <a:pt x="577" y="447"/>
                  </a:lnTo>
                  <a:lnTo>
                    <a:pt x="604" y="420"/>
                  </a:lnTo>
                  <a:lnTo>
                    <a:pt x="628" y="398"/>
                  </a:lnTo>
                  <a:lnTo>
                    <a:pt x="651" y="370"/>
                  </a:lnTo>
                  <a:lnTo>
                    <a:pt x="680" y="333"/>
                  </a:lnTo>
                  <a:lnTo>
                    <a:pt x="708" y="286"/>
                  </a:lnTo>
                  <a:lnTo>
                    <a:pt x="682" y="245"/>
                  </a:lnTo>
                  <a:lnTo>
                    <a:pt x="658" y="210"/>
                  </a:lnTo>
                  <a:lnTo>
                    <a:pt x="638" y="185"/>
                  </a:lnTo>
                  <a:lnTo>
                    <a:pt x="616" y="161"/>
                  </a:lnTo>
                  <a:lnTo>
                    <a:pt x="592" y="138"/>
                  </a:lnTo>
                  <a:lnTo>
                    <a:pt x="572" y="120"/>
                  </a:lnTo>
                  <a:lnTo>
                    <a:pt x="552" y="103"/>
                  </a:lnTo>
                  <a:lnTo>
                    <a:pt x="528" y="85"/>
                  </a:lnTo>
                  <a:lnTo>
                    <a:pt x="506" y="72"/>
                  </a:lnTo>
                  <a:lnTo>
                    <a:pt x="480" y="58"/>
                  </a:lnTo>
                  <a:lnTo>
                    <a:pt x="451" y="43"/>
                  </a:lnTo>
                  <a:lnTo>
                    <a:pt x="415" y="29"/>
                  </a:lnTo>
                  <a:lnTo>
                    <a:pt x="385" y="20"/>
                  </a:lnTo>
                  <a:lnTo>
                    <a:pt x="350" y="11"/>
                  </a:lnTo>
                  <a:lnTo>
                    <a:pt x="313" y="5"/>
                  </a:lnTo>
                  <a:lnTo>
                    <a:pt x="278" y="1"/>
                  </a:lnTo>
                  <a:lnTo>
                    <a:pt x="253" y="1"/>
                  </a:lnTo>
                  <a:lnTo>
                    <a:pt x="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294987" y="4752284"/>
                  <a:ext cx="720087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𝑅𝑒𝑠𝑒𝑡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987" y="4752284"/>
                  <a:ext cx="720087" cy="28803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5932" r="-6780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Connector 64"/>
            <p:cNvCxnSpPr/>
            <p:nvPr/>
          </p:nvCxnSpPr>
          <p:spPr>
            <a:xfrm>
              <a:off x="3969042" y="5560459"/>
              <a:ext cx="955182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916074" y="5821367"/>
              <a:ext cx="2045076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lowchart: Delay 44"/>
            <p:cNvSpPr/>
            <p:nvPr/>
          </p:nvSpPr>
          <p:spPr>
            <a:xfrm rot="10800000" flipV="1">
              <a:off x="3455218" y="5461131"/>
              <a:ext cx="518463" cy="458454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592773" y="2852930"/>
            <a:ext cx="3853573" cy="3686848"/>
            <a:chOff x="5592773" y="2852930"/>
            <a:chExt cx="3853573" cy="3686848"/>
          </a:xfrm>
        </p:grpSpPr>
        <p:sp>
          <p:nvSpPr>
            <p:cNvPr id="79" name="TextBox 78"/>
            <p:cNvSpPr txBox="1"/>
            <p:nvPr/>
          </p:nvSpPr>
          <p:spPr>
            <a:xfrm>
              <a:off x="6543316" y="2852930"/>
              <a:ext cx="2534708" cy="69128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</a:rPr>
                <a:t>4-bit Counter with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Asynchronous</a:t>
              </a:r>
              <a:r>
                <a:rPr lang="en-US" sz="2000" b="1" dirty="0">
                  <a:latin typeface="Calibri" panose="020F0502020204030204" pitchFamily="34" charset="0"/>
                </a:rPr>
                <a:t> Reset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592773" y="3601821"/>
              <a:ext cx="3853573" cy="2937957"/>
              <a:chOff x="1043815" y="3601821"/>
              <a:chExt cx="3853573" cy="2937957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1043815" y="3601821"/>
                <a:ext cx="3853573" cy="2937957"/>
                <a:chOff x="3051969" y="3601821"/>
                <a:chExt cx="3853573" cy="2937957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4223609" y="3601821"/>
                  <a:ext cx="2025576" cy="1725808"/>
                </a:xfrm>
                <a:prstGeom prst="rect">
                  <a:avLst/>
                </a:prstGeom>
                <a:solidFill>
                  <a:srgbClr val="FFFFCC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2000" dirty="0"/>
                    <a:t>4-bit</a:t>
                  </a:r>
                </a:p>
                <a:p>
                  <a:pPr algn="ctr"/>
                  <a:r>
                    <a:rPr lang="en-US" sz="2000" dirty="0"/>
                    <a:t>Counter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/>
                    <p:cNvSpPr txBox="1"/>
                    <p:nvPr/>
                  </p:nvSpPr>
                  <p:spPr>
                    <a:xfrm>
                      <a:off x="5804913" y="3775843"/>
                      <a:ext cx="403248" cy="28803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𝐸𝑁</m:t>
                            </m:r>
                          </m:oMath>
                        </m:oMathPara>
                      </a14:m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Text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04913" y="3775843"/>
                      <a:ext cx="403248" cy="288035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l="-15152" r="-15152" b="-12500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TextBox 84"/>
                    <p:cNvSpPr txBox="1"/>
                    <p:nvPr/>
                  </p:nvSpPr>
                  <p:spPr>
                    <a:xfrm>
                      <a:off x="4262497" y="3775843"/>
                      <a:ext cx="594789" cy="28803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𝐶𝑜𝑢𝑡</m:t>
                            </m:r>
                          </m:oMath>
                        </m:oMathPara>
                      </a14:m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TextBox 8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62497" y="3775843"/>
                      <a:ext cx="594789" cy="288035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l="-9184" r="-10204" b="-12500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6" name="Straight Arrow Connector 85"/>
                <p:cNvCxnSpPr/>
                <p:nvPr/>
              </p:nvCxnSpPr>
              <p:spPr>
                <a:xfrm>
                  <a:off x="3714476" y="3919860"/>
                  <a:ext cx="50913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>
                  <a:off x="6257086" y="3919860"/>
                  <a:ext cx="398583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/>
                <p:cNvSpPr txBox="1"/>
                <p:nvPr/>
              </p:nvSpPr>
              <p:spPr>
                <a:xfrm>
                  <a:off x="6694558" y="3775843"/>
                  <a:ext cx="210984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:r>
                    <a:rPr lang="en-US" sz="2000" b="1" dirty="0">
                      <a:solidFill>
                        <a:srgbClr val="FF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</a:t>
                  </a:r>
                </a:p>
              </p:txBody>
            </p:sp>
            <p:grpSp>
              <p:nvGrpSpPr>
                <p:cNvPr id="89" name="Group 88"/>
                <p:cNvGrpSpPr/>
                <p:nvPr/>
              </p:nvGrpSpPr>
              <p:grpSpPr>
                <a:xfrm>
                  <a:off x="3051969" y="4320232"/>
                  <a:ext cx="1344461" cy="288035"/>
                  <a:chOff x="2331854" y="4568948"/>
                  <a:chExt cx="1344461" cy="28803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0" name="TextBox 99"/>
                      <p:cNvSpPr txBox="1"/>
                      <p:nvPr/>
                    </p:nvSpPr>
                    <p:spPr>
                      <a:xfrm>
                        <a:off x="2331854" y="4568948"/>
                        <a:ext cx="576069" cy="288035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</a:ln>
                    </p:spPr>
                    <p:txBody>
                      <a:bodyPr wrap="none" lIns="0" tIns="0" rIns="0" bIns="0" rtlCol="0" anchor="ctr" anchorCtr="0">
                        <a:noAutofit/>
                      </a:bodyPr>
                      <a:lstStyle/>
                      <a:p>
                        <a:pPr algn="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𝑐𝑙𝑜𝑐𝑘</m:t>
                              </m:r>
                            </m:oMath>
                          </m:oMathPara>
                        </a14:m>
                        <a:endParaRPr lang="en-US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0" name="TextBox 9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31854" y="4568948"/>
                        <a:ext cx="576069" cy="288035"/>
                      </a:xfrm>
                      <a:prstGeom prst="rect">
                        <a:avLst/>
                      </a:prstGeom>
                      <a:blipFill rotWithShape="1">
                        <a:blip r:embed="rId13"/>
                        <a:stretch>
                          <a:fillRect l="-14737" r="-17895" b="-12766"/>
                        </a:stretch>
                      </a:blipFill>
                      <a:ln w="25400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01" name="Isosceles Triangle 100"/>
                  <p:cNvSpPr/>
                  <p:nvPr/>
                </p:nvSpPr>
                <p:spPr>
                  <a:xfrm rot="5400000">
                    <a:off x="3503494" y="4638748"/>
                    <a:ext cx="172821" cy="172821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2" name="Straight Arrow Connector 101"/>
                  <p:cNvCxnSpPr/>
                  <p:nvPr/>
                </p:nvCxnSpPr>
                <p:spPr>
                  <a:xfrm flipH="1">
                    <a:off x="3000743" y="4721516"/>
                    <a:ext cx="512082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headEnd type="non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4809010" y="6138931"/>
                      <a:ext cx="403249" cy="400847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TextBox 8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09010" y="6138931"/>
                      <a:ext cx="403249" cy="400847"/>
                    </a:xfrm>
                    <a:prstGeom prst="rect">
                      <a:avLst/>
                    </a:prstGeom>
                    <a:blipFill rotWithShape="1">
                      <a:blip r:embed="rId14"/>
                      <a:stretch>
                        <a:fillRect l="-19697" b="-9091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91" name="Group 90"/>
                <p:cNvGrpSpPr/>
                <p:nvPr/>
              </p:nvGrpSpPr>
              <p:grpSpPr>
                <a:xfrm>
                  <a:off x="4924224" y="5327629"/>
                  <a:ext cx="1036926" cy="811302"/>
                  <a:chOff x="4924224" y="5327629"/>
                  <a:chExt cx="1036926" cy="573668"/>
                </a:xfrm>
              </p:grpSpPr>
              <p:cxnSp>
                <p:nvCxnSpPr>
                  <p:cNvPr id="96" name="Straight Arrow Connector 95"/>
                  <p:cNvCxnSpPr/>
                  <p:nvPr/>
                </p:nvCxnSpPr>
                <p:spPr>
                  <a:xfrm flipV="1">
                    <a:off x="4924224" y="5327629"/>
                    <a:ext cx="0" cy="57366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headEnd type="arrow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Arrow Connector 96"/>
                  <p:cNvCxnSpPr/>
                  <p:nvPr/>
                </p:nvCxnSpPr>
                <p:spPr>
                  <a:xfrm flipV="1">
                    <a:off x="5269866" y="5327629"/>
                    <a:ext cx="0" cy="57366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headEnd type="arrow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Arrow Connector 97"/>
                  <p:cNvCxnSpPr/>
                  <p:nvPr/>
                </p:nvCxnSpPr>
                <p:spPr>
                  <a:xfrm flipV="1">
                    <a:off x="5615508" y="5327629"/>
                    <a:ext cx="0" cy="57366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headEnd type="arrow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Arrow Connector 98"/>
                  <p:cNvCxnSpPr/>
                  <p:nvPr/>
                </p:nvCxnSpPr>
                <p:spPr>
                  <a:xfrm flipV="1">
                    <a:off x="5961150" y="5327629"/>
                    <a:ext cx="0" cy="57366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headEnd type="arrow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1"/>
                    <p:cNvSpPr txBox="1"/>
                    <p:nvPr/>
                  </p:nvSpPr>
                  <p:spPr>
                    <a:xfrm>
                      <a:off x="5154652" y="6136529"/>
                      <a:ext cx="403249" cy="400847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2" name="TextBox 9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54652" y="6136529"/>
                      <a:ext cx="403249" cy="400847"/>
                    </a:xfrm>
                    <a:prstGeom prst="rect">
                      <a:avLst/>
                    </a:prstGeom>
                    <a:blipFill rotWithShape="1">
                      <a:blip r:embed="rId15"/>
                      <a:stretch>
                        <a:fillRect l="-17910" b="-10769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5500294" y="6134127"/>
                      <a:ext cx="403249" cy="400847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3" name="TextBox 9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00294" y="6134127"/>
                      <a:ext cx="403249" cy="400847"/>
                    </a:xfrm>
                    <a:prstGeom prst="rect">
                      <a:avLst/>
                    </a:prstGeom>
                    <a:blipFill rotWithShape="1">
                      <a:blip r:embed="rId16"/>
                      <a:stretch>
                        <a:fillRect l="-19697" b="-10606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5845936" y="6131725"/>
                      <a:ext cx="403249" cy="400847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4" name="TextBox 9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5936" y="6131725"/>
                      <a:ext cx="403249" cy="400847"/>
                    </a:xfrm>
                    <a:prstGeom prst="rect">
                      <a:avLst/>
                    </a:prstGeom>
                    <a:blipFill rotWithShape="1">
                      <a:blip r:embed="rId17"/>
                      <a:stretch>
                        <a:fillRect l="-19697" b="-9091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/>
                    <p:cNvSpPr txBox="1"/>
                    <p:nvPr/>
                  </p:nvSpPr>
                  <p:spPr>
                    <a:xfrm>
                      <a:off x="4232940" y="4869175"/>
                      <a:ext cx="720087" cy="28803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𝑅𝑒𝑠𝑒𝑡</m:t>
                            </m:r>
                          </m:oMath>
                        </m:oMathPara>
                      </a14:m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5" name="TextBox 9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32940" y="4869175"/>
                      <a:ext cx="720087" cy="288035"/>
                    </a:xfrm>
                    <a:prstGeom prst="rect">
                      <a:avLst/>
                    </a:prstGeom>
                    <a:blipFill rotWithShape="1">
                      <a:blip r:embed="rId18"/>
                      <a:stretch>
                        <a:fillRect l="-5932" r="-6780" b="-12766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2" name="TextBox 81"/>
              <p:cNvSpPr txBox="1"/>
              <p:nvPr/>
            </p:nvSpPr>
            <p:spPr>
              <a:xfrm>
                <a:off x="2950942" y="4842048"/>
                <a:ext cx="1209746" cy="3456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dirty="0">
                    <a:latin typeface="Arial Narrow" panose="020B0606020202030204" pitchFamily="34" charset="0"/>
                  </a:rPr>
                  <a:t>(Asynchronous)</a:t>
                </a: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4835791" y="4752284"/>
            <a:ext cx="3320521" cy="1167301"/>
            <a:chOff x="2294987" y="4752284"/>
            <a:chExt cx="3320521" cy="1167301"/>
          </a:xfrm>
        </p:grpSpPr>
        <p:sp>
          <p:nvSpPr>
            <p:cNvPr id="104" name="Freeform 103"/>
            <p:cNvSpPr/>
            <p:nvPr/>
          </p:nvSpPr>
          <p:spPr>
            <a:xfrm>
              <a:off x="3283920" y="5163312"/>
              <a:ext cx="286512" cy="545334"/>
            </a:xfrm>
            <a:custGeom>
              <a:avLst/>
              <a:gdLst>
                <a:gd name="connsiteX0" fmla="*/ 195072 w 286512"/>
                <a:gd name="connsiteY0" fmla="*/ 560832 h 560832"/>
                <a:gd name="connsiteX1" fmla="*/ 0 w 286512"/>
                <a:gd name="connsiteY1" fmla="*/ 560832 h 560832"/>
                <a:gd name="connsiteX2" fmla="*/ 0 w 286512"/>
                <a:gd name="connsiteY2" fmla="*/ 0 h 560832"/>
                <a:gd name="connsiteX3" fmla="*/ 286512 w 286512"/>
                <a:gd name="connsiteY3" fmla="*/ 0 h 56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560832">
                  <a:moveTo>
                    <a:pt x="195072" y="560832"/>
                  </a:moveTo>
                  <a:lnTo>
                    <a:pt x="0" y="560832"/>
                  </a:lnTo>
                  <a:lnTo>
                    <a:pt x="0" y="0"/>
                  </a:lnTo>
                  <a:lnTo>
                    <a:pt x="286512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3015074" y="4896302"/>
              <a:ext cx="57346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976899" y="5026956"/>
              <a:ext cx="23527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reeform 61"/>
            <p:cNvSpPr>
              <a:spLocks noChangeAspect="1"/>
            </p:cNvSpPr>
            <p:nvPr/>
          </p:nvSpPr>
          <p:spPr bwMode="auto">
            <a:xfrm>
              <a:off x="3475930" y="4820666"/>
              <a:ext cx="497751" cy="412580"/>
            </a:xfrm>
            <a:custGeom>
              <a:avLst/>
              <a:gdLst>
                <a:gd name="T0" fmla="*/ 0 w 708"/>
                <a:gd name="T1" fmla="*/ 0 h 576"/>
                <a:gd name="T2" fmla="*/ 17 w 708"/>
                <a:gd name="T3" fmla="*/ 40 h 576"/>
                <a:gd name="T4" fmla="*/ 39 w 708"/>
                <a:gd name="T5" fmla="*/ 95 h 576"/>
                <a:gd name="T6" fmla="*/ 54 w 708"/>
                <a:gd name="T7" fmla="*/ 157 h 576"/>
                <a:gd name="T8" fmla="*/ 66 w 708"/>
                <a:gd name="T9" fmla="*/ 227 h 576"/>
                <a:gd name="T10" fmla="*/ 74 w 708"/>
                <a:gd name="T11" fmla="*/ 284 h 576"/>
                <a:gd name="T12" fmla="*/ 69 w 708"/>
                <a:gd name="T13" fmla="*/ 338 h 576"/>
                <a:gd name="T14" fmla="*/ 58 w 708"/>
                <a:gd name="T15" fmla="*/ 399 h 576"/>
                <a:gd name="T16" fmla="*/ 45 w 708"/>
                <a:gd name="T17" fmla="*/ 458 h 576"/>
                <a:gd name="T18" fmla="*/ 28 w 708"/>
                <a:gd name="T19" fmla="*/ 512 h 576"/>
                <a:gd name="T20" fmla="*/ 0 w 708"/>
                <a:gd name="T21" fmla="*/ 572 h 576"/>
                <a:gd name="T22" fmla="*/ 210 w 708"/>
                <a:gd name="T23" fmla="*/ 576 h 576"/>
                <a:gd name="T24" fmla="*/ 297 w 708"/>
                <a:gd name="T25" fmla="*/ 570 h 576"/>
                <a:gd name="T26" fmla="*/ 342 w 708"/>
                <a:gd name="T27" fmla="*/ 567 h 576"/>
                <a:gd name="T28" fmla="*/ 375 w 708"/>
                <a:gd name="T29" fmla="*/ 559 h 576"/>
                <a:gd name="T30" fmla="*/ 409 w 708"/>
                <a:gd name="T31" fmla="*/ 549 h 576"/>
                <a:gd name="T32" fmla="*/ 445 w 708"/>
                <a:gd name="T33" fmla="*/ 533 h 576"/>
                <a:gd name="T34" fmla="*/ 486 w 708"/>
                <a:gd name="T35" fmla="*/ 515 h 576"/>
                <a:gd name="T36" fmla="*/ 526 w 708"/>
                <a:gd name="T37" fmla="*/ 490 h 576"/>
                <a:gd name="T38" fmla="*/ 552 w 708"/>
                <a:gd name="T39" fmla="*/ 470 h 576"/>
                <a:gd name="T40" fmla="*/ 577 w 708"/>
                <a:gd name="T41" fmla="*/ 447 h 576"/>
                <a:gd name="T42" fmla="*/ 604 w 708"/>
                <a:gd name="T43" fmla="*/ 420 h 576"/>
                <a:gd name="T44" fmla="*/ 628 w 708"/>
                <a:gd name="T45" fmla="*/ 398 h 576"/>
                <a:gd name="T46" fmla="*/ 651 w 708"/>
                <a:gd name="T47" fmla="*/ 370 h 576"/>
                <a:gd name="T48" fmla="*/ 680 w 708"/>
                <a:gd name="T49" fmla="*/ 333 h 576"/>
                <a:gd name="T50" fmla="*/ 708 w 708"/>
                <a:gd name="T51" fmla="*/ 286 h 576"/>
                <a:gd name="T52" fmla="*/ 682 w 708"/>
                <a:gd name="T53" fmla="*/ 245 h 576"/>
                <a:gd name="T54" fmla="*/ 658 w 708"/>
                <a:gd name="T55" fmla="*/ 210 h 576"/>
                <a:gd name="T56" fmla="*/ 638 w 708"/>
                <a:gd name="T57" fmla="*/ 185 h 576"/>
                <a:gd name="T58" fmla="*/ 616 w 708"/>
                <a:gd name="T59" fmla="*/ 161 h 576"/>
                <a:gd name="T60" fmla="*/ 592 w 708"/>
                <a:gd name="T61" fmla="*/ 138 h 576"/>
                <a:gd name="T62" fmla="*/ 572 w 708"/>
                <a:gd name="T63" fmla="*/ 120 h 576"/>
                <a:gd name="T64" fmla="*/ 552 w 708"/>
                <a:gd name="T65" fmla="*/ 103 h 576"/>
                <a:gd name="T66" fmla="*/ 528 w 708"/>
                <a:gd name="T67" fmla="*/ 85 h 576"/>
                <a:gd name="T68" fmla="*/ 506 w 708"/>
                <a:gd name="T69" fmla="*/ 72 h 576"/>
                <a:gd name="T70" fmla="*/ 480 w 708"/>
                <a:gd name="T71" fmla="*/ 58 h 576"/>
                <a:gd name="T72" fmla="*/ 451 w 708"/>
                <a:gd name="T73" fmla="*/ 43 h 576"/>
                <a:gd name="T74" fmla="*/ 415 w 708"/>
                <a:gd name="T75" fmla="*/ 29 h 576"/>
                <a:gd name="T76" fmla="*/ 385 w 708"/>
                <a:gd name="T77" fmla="*/ 20 h 576"/>
                <a:gd name="T78" fmla="*/ 350 w 708"/>
                <a:gd name="T79" fmla="*/ 11 h 576"/>
                <a:gd name="T80" fmla="*/ 313 w 708"/>
                <a:gd name="T81" fmla="*/ 5 h 576"/>
                <a:gd name="T82" fmla="*/ 278 w 708"/>
                <a:gd name="T83" fmla="*/ 1 h 576"/>
                <a:gd name="T84" fmla="*/ 253 w 708"/>
                <a:gd name="T85" fmla="*/ 1 h 576"/>
                <a:gd name="T86" fmla="*/ 227 w 708"/>
                <a:gd name="T87" fmla="*/ 0 h 576"/>
                <a:gd name="T88" fmla="*/ 0 w 708"/>
                <a:gd name="T8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576">
                  <a:moveTo>
                    <a:pt x="0" y="0"/>
                  </a:moveTo>
                  <a:lnTo>
                    <a:pt x="17" y="40"/>
                  </a:lnTo>
                  <a:lnTo>
                    <a:pt x="39" y="95"/>
                  </a:lnTo>
                  <a:lnTo>
                    <a:pt x="54" y="157"/>
                  </a:lnTo>
                  <a:lnTo>
                    <a:pt x="66" y="227"/>
                  </a:lnTo>
                  <a:lnTo>
                    <a:pt x="74" y="284"/>
                  </a:lnTo>
                  <a:lnTo>
                    <a:pt x="69" y="338"/>
                  </a:lnTo>
                  <a:lnTo>
                    <a:pt x="58" y="399"/>
                  </a:lnTo>
                  <a:lnTo>
                    <a:pt x="45" y="458"/>
                  </a:lnTo>
                  <a:lnTo>
                    <a:pt x="28" y="512"/>
                  </a:lnTo>
                  <a:lnTo>
                    <a:pt x="0" y="572"/>
                  </a:lnTo>
                  <a:lnTo>
                    <a:pt x="210" y="576"/>
                  </a:lnTo>
                  <a:lnTo>
                    <a:pt x="297" y="570"/>
                  </a:lnTo>
                  <a:lnTo>
                    <a:pt x="342" y="567"/>
                  </a:lnTo>
                  <a:lnTo>
                    <a:pt x="375" y="559"/>
                  </a:lnTo>
                  <a:lnTo>
                    <a:pt x="409" y="549"/>
                  </a:lnTo>
                  <a:lnTo>
                    <a:pt x="445" y="533"/>
                  </a:lnTo>
                  <a:lnTo>
                    <a:pt x="486" y="515"/>
                  </a:lnTo>
                  <a:lnTo>
                    <a:pt x="526" y="490"/>
                  </a:lnTo>
                  <a:lnTo>
                    <a:pt x="552" y="470"/>
                  </a:lnTo>
                  <a:lnTo>
                    <a:pt x="577" y="447"/>
                  </a:lnTo>
                  <a:lnTo>
                    <a:pt x="604" y="420"/>
                  </a:lnTo>
                  <a:lnTo>
                    <a:pt x="628" y="398"/>
                  </a:lnTo>
                  <a:lnTo>
                    <a:pt x="651" y="370"/>
                  </a:lnTo>
                  <a:lnTo>
                    <a:pt x="680" y="333"/>
                  </a:lnTo>
                  <a:lnTo>
                    <a:pt x="708" y="286"/>
                  </a:lnTo>
                  <a:lnTo>
                    <a:pt x="682" y="245"/>
                  </a:lnTo>
                  <a:lnTo>
                    <a:pt x="658" y="210"/>
                  </a:lnTo>
                  <a:lnTo>
                    <a:pt x="638" y="185"/>
                  </a:lnTo>
                  <a:lnTo>
                    <a:pt x="616" y="161"/>
                  </a:lnTo>
                  <a:lnTo>
                    <a:pt x="592" y="138"/>
                  </a:lnTo>
                  <a:lnTo>
                    <a:pt x="572" y="120"/>
                  </a:lnTo>
                  <a:lnTo>
                    <a:pt x="552" y="103"/>
                  </a:lnTo>
                  <a:lnTo>
                    <a:pt x="528" y="85"/>
                  </a:lnTo>
                  <a:lnTo>
                    <a:pt x="506" y="72"/>
                  </a:lnTo>
                  <a:lnTo>
                    <a:pt x="480" y="58"/>
                  </a:lnTo>
                  <a:lnTo>
                    <a:pt x="451" y="43"/>
                  </a:lnTo>
                  <a:lnTo>
                    <a:pt x="415" y="29"/>
                  </a:lnTo>
                  <a:lnTo>
                    <a:pt x="385" y="20"/>
                  </a:lnTo>
                  <a:lnTo>
                    <a:pt x="350" y="11"/>
                  </a:lnTo>
                  <a:lnTo>
                    <a:pt x="313" y="5"/>
                  </a:lnTo>
                  <a:lnTo>
                    <a:pt x="278" y="1"/>
                  </a:lnTo>
                  <a:lnTo>
                    <a:pt x="253" y="1"/>
                  </a:lnTo>
                  <a:lnTo>
                    <a:pt x="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2294987" y="4752284"/>
                  <a:ext cx="720087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𝑅𝑒𝑠𝑒𝑡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987" y="4752284"/>
                  <a:ext cx="720087" cy="28803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5932" r="-6780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Straight Connector 108"/>
            <p:cNvCxnSpPr/>
            <p:nvPr/>
          </p:nvCxnSpPr>
          <p:spPr>
            <a:xfrm>
              <a:off x="3969042" y="5560459"/>
              <a:ext cx="955182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916074" y="5821367"/>
              <a:ext cx="1699434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Flowchart: Delay 110"/>
            <p:cNvSpPr/>
            <p:nvPr/>
          </p:nvSpPr>
          <p:spPr>
            <a:xfrm rot="10800000" flipV="1">
              <a:off x="3455218" y="5461131"/>
              <a:ext cx="518463" cy="458454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21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Larger Synchronous Counters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951898"/>
                <a:ext cx="8915400" cy="2131459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dirty="0"/>
                  <a:t>Smaller counters can be used to build a larger counter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Example: 12-bit counter designed using three 4-bit counters</a:t>
                </a:r>
              </a:p>
              <a:p>
                <a:pPr marL="357188" indent="0">
                  <a:spcBef>
                    <a:spcPts val="1500"/>
                  </a:spcBef>
                  <a:buNone/>
                </a:pPr>
                <a:r>
                  <a:rPr lang="en-US" dirty="0"/>
                  <a:t>Counts from </a:t>
                </a:r>
                <a:r>
                  <a:rPr lang="en-US" b="1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/>
                  <a:t> to </a:t>
                </a:r>
                <a:r>
                  <a:rPr lang="en-US" b="1" dirty="0">
                    <a:solidFill>
                      <a:srgbClr val="FF0000"/>
                    </a:solidFill>
                  </a:rPr>
                  <a:t>4095 </a:t>
                </a:r>
                <a:r>
                  <a:rPr lang="en-US" dirty="0"/>
                  <a:t>(2</a:t>
                </a:r>
                <a:r>
                  <a:rPr lang="en-US" baseline="30000" dirty="0"/>
                  <a:t>12</a:t>
                </a:r>
                <a:r>
                  <a:rPr lang="en-US" dirty="0"/>
                  <a:t> – 1), then back to </a:t>
                </a:r>
                <a:r>
                  <a:rPr lang="en-US" b="1" dirty="0">
                    <a:solidFill>
                      <a:srgbClr val="FF0000"/>
                    </a:solidFill>
                  </a:rPr>
                  <a:t>0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𝐶𝑜𝑢𝑡</m:t>
                    </m:r>
                  </m:oMath>
                </a14:m>
                <a:r>
                  <a:rPr lang="en-US" dirty="0"/>
                  <a:t> of a 4-bit counter is used to enable the next counter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951898"/>
                <a:ext cx="8915400" cy="2131459"/>
              </a:xfrm>
              <a:blipFill rotWithShape="1">
                <a:blip r:embed="rId2"/>
                <a:stretch>
                  <a:fillRect l="-889" t="-2000" r="-68" b="-6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286833" y="3371393"/>
            <a:ext cx="9389941" cy="3053171"/>
            <a:chOff x="344440" y="2968144"/>
            <a:chExt cx="9389941" cy="3053171"/>
          </a:xfrm>
        </p:grpSpPr>
        <p:sp>
          <p:nvSpPr>
            <p:cNvPr id="50" name="Freeform 49"/>
            <p:cNvSpPr/>
            <p:nvPr/>
          </p:nvSpPr>
          <p:spPr>
            <a:xfrm>
              <a:off x="1021617" y="3198572"/>
              <a:ext cx="6162154" cy="1222353"/>
            </a:xfrm>
            <a:custGeom>
              <a:avLst/>
              <a:gdLst>
                <a:gd name="connsiteX0" fmla="*/ 5573864 w 5573864"/>
                <a:gd name="connsiteY0" fmla="*/ 1470991 h 1470991"/>
                <a:gd name="connsiteX1" fmla="*/ 5367130 w 5573864"/>
                <a:gd name="connsiteY1" fmla="*/ 1470991 h 1470991"/>
                <a:gd name="connsiteX2" fmla="*/ 5367130 w 5573864"/>
                <a:gd name="connsiteY2" fmla="*/ 0 h 1470991"/>
                <a:gd name="connsiteX3" fmla="*/ 0 w 5573864"/>
                <a:gd name="connsiteY3" fmla="*/ 0 h 147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3864" h="1470991">
                  <a:moveTo>
                    <a:pt x="5573864" y="1470991"/>
                  </a:moveTo>
                  <a:lnTo>
                    <a:pt x="5367130" y="1470991"/>
                  </a:lnTo>
                  <a:lnTo>
                    <a:pt x="536713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44440" y="2968144"/>
                  <a:ext cx="576069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𝑐𝑙𝑜𝑐𝑘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40" y="2968144"/>
                  <a:ext cx="576069" cy="28803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737" r="-17895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>
              <a:off x="3752585" y="3978668"/>
              <a:ext cx="79716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4440" y="3313786"/>
                  <a:ext cx="576068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𝑟𝑒𝑠𝑒𝑡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40" y="3313786"/>
                  <a:ext cx="576068" cy="2880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632" r="-17895" b="-851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7132734" y="3719437"/>
              <a:ext cx="1795149" cy="2301878"/>
              <a:chOff x="5183427" y="3429000"/>
              <a:chExt cx="1795149" cy="230187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183427" y="3429000"/>
                <a:ext cx="1795149" cy="1382568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108000" rIns="0" bIns="0" rtlCol="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4-bit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Counter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6076337" y="4811568"/>
                <a:ext cx="0" cy="57607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Isosceles Triangle 6"/>
              <p:cNvSpPr/>
              <p:nvPr/>
            </p:nvSpPr>
            <p:spPr>
              <a:xfrm rot="5400000">
                <a:off x="5183428" y="4038824"/>
                <a:ext cx="172821" cy="17282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H="1">
                <a:off x="5979842" y="4984389"/>
                <a:ext cx="192990" cy="936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5814717" y="4897978"/>
                <a:ext cx="142189" cy="2880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500267" y="5330031"/>
                    <a:ext cx="1123335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en-US" sz="2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[3:0]</m:t>
                          </m:r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0267" y="5330031"/>
                    <a:ext cx="1123335" cy="40084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6667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183428" y="4408319"/>
                    <a:ext cx="288034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3428" y="4408319"/>
                    <a:ext cx="288034" cy="28803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10638" r="-8511" b="-1276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565996" y="3544214"/>
                    <a:ext cx="403248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𝐸𝑁</m:t>
                          </m:r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5996" y="3544214"/>
                    <a:ext cx="403248" cy="28803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14925" r="-13433" b="-10417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222316" y="3544214"/>
                    <a:ext cx="594789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𝐶𝑜𝑢𝑡</m:t>
                          </m:r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2316" y="3544214"/>
                    <a:ext cx="594789" cy="28803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10204" r="-9184" b="-10417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/>
            <p:cNvGrpSpPr/>
            <p:nvPr/>
          </p:nvGrpSpPr>
          <p:grpSpPr>
            <a:xfrm>
              <a:off x="4549751" y="3719437"/>
              <a:ext cx="1795149" cy="2301878"/>
              <a:chOff x="5183427" y="3429000"/>
              <a:chExt cx="1795149" cy="230187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183427" y="3429000"/>
                <a:ext cx="1795149" cy="1382568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108000" rIns="0" bIns="0" rtlCol="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4-bit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Counter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6076337" y="4811568"/>
                <a:ext cx="0" cy="57607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Isosceles Triangle 25"/>
              <p:cNvSpPr/>
              <p:nvPr/>
            </p:nvSpPr>
            <p:spPr>
              <a:xfrm rot="5400000">
                <a:off x="5183428" y="4038824"/>
                <a:ext cx="172821" cy="17282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5979842" y="4984389"/>
                <a:ext cx="192990" cy="936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5814717" y="4897978"/>
                <a:ext cx="142189" cy="2880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5500267" y="5330031"/>
                    <a:ext cx="1123335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en-US" sz="2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[7:4]</m:t>
                          </m:r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0267" y="5330031"/>
                    <a:ext cx="1123335" cy="400847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16667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183428" y="4408319"/>
                    <a:ext cx="288034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3428" y="4408319"/>
                    <a:ext cx="288034" cy="28803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10638" r="-8511" b="-1276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565996" y="3544214"/>
                    <a:ext cx="403248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𝐸𝑁</m:t>
                          </m:r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5996" y="3544214"/>
                    <a:ext cx="403248" cy="28803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16667" r="-13636" b="-10417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5222316" y="3544214"/>
                    <a:ext cx="594789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𝐶𝑜𝑢𝑡</m:t>
                          </m:r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2316" y="3544214"/>
                    <a:ext cx="594789" cy="28803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9184" r="-10204" b="-10417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1957436" y="3717035"/>
              <a:ext cx="1795149" cy="2301878"/>
              <a:chOff x="5183427" y="3429000"/>
              <a:chExt cx="1795149" cy="2301878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183427" y="3429000"/>
                <a:ext cx="1795149" cy="1382568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108000" rIns="0" bIns="0" rtlCol="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4-bit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Counter</a:t>
                </a: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6076337" y="4811568"/>
                <a:ext cx="0" cy="57607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Isosceles Triangle 35"/>
              <p:cNvSpPr/>
              <p:nvPr/>
            </p:nvSpPr>
            <p:spPr>
              <a:xfrm rot="5400000">
                <a:off x="5183428" y="4038824"/>
                <a:ext cx="172821" cy="17282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H="1">
                <a:off x="5979842" y="4984389"/>
                <a:ext cx="192990" cy="936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5814717" y="4897978"/>
                <a:ext cx="142189" cy="2880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500267" y="5330031"/>
                    <a:ext cx="1123335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en-US" sz="2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[11:8]</m:t>
                          </m:r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0267" y="5330031"/>
                    <a:ext cx="1123335" cy="400847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2174" b="-15152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5183428" y="4408319"/>
                    <a:ext cx="288034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3428" y="4408319"/>
                    <a:ext cx="288034" cy="28803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10638" r="-8511" b="-1276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6565996" y="3544214"/>
                    <a:ext cx="403248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𝐸𝑁</m:t>
                          </m:r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5996" y="3544214"/>
                    <a:ext cx="403248" cy="28803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14925" r="-13433" b="-1276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5222316" y="3544214"/>
                    <a:ext cx="594789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𝐶𝑜𝑢𝑡</m:t>
                          </m:r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2316" y="3544214"/>
                    <a:ext cx="594789" cy="28803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9184" r="-10204" b="-1276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" name="Straight Arrow Connector 44"/>
            <p:cNvCxnSpPr/>
            <p:nvPr/>
          </p:nvCxnSpPr>
          <p:spPr>
            <a:xfrm>
              <a:off x="6335568" y="3978668"/>
              <a:ext cx="79716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8918551" y="3978668"/>
              <a:ext cx="39858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017766" y="3978668"/>
              <a:ext cx="93033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>
              <a:off x="4353339" y="3198572"/>
              <a:ext cx="196413" cy="1222352"/>
            </a:xfrm>
            <a:custGeom>
              <a:avLst/>
              <a:gdLst>
                <a:gd name="connsiteX0" fmla="*/ 182880 w 182880"/>
                <a:gd name="connsiteY0" fmla="*/ 1486894 h 1486894"/>
                <a:gd name="connsiteX1" fmla="*/ 0 w 182880"/>
                <a:gd name="connsiteY1" fmla="*/ 1486894 h 1486894"/>
                <a:gd name="connsiteX2" fmla="*/ 0 w 182880"/>
                <a:gd name="connsiteY2" fmla="*/ 0 h 148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486894">
                  <a:moveTo>
                    <a:pt x="182880" y="1486894"/>
                  </a:moveTo>
                  <a:lnTo>
                    <a:pt x="0" y="148689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751691" y="3198572"/>
              <a:ext cx="196413" cy="1222353"/>
            </a:xfrm>
            <a:custGeom>
              <a:avLst/>
              <a:gdLst>
                <a:gd name="connsiteX0" fmla="*/ 182880 w 182880"/>
                <a:gd name="connsiteY0" fmla="*/ 1486894 h 1486894"/>
                <a:gd name="connsiteX1" fmla="*/ 0 w 182880"/>
                <a:gd name="connsiteY1" fmla="*/ 1486894 h 1486894"/>
                <a:gd name="connsiteX2" fmla="*/ 0 w 182880"/>
                <a:gd name="connsiteY2" fmla="*/ 0 h 148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486894">
                  <a:moveTo>
                    <a:pt x="182880" y="1486894"/>
                  </a:moveTo>
                  <a:lnTo>
                    <a:pt x="0" y="148689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017766" y="3486607"/>
              <a:ext cx="6114967" cy="1374056"/>
            </a:xfrm>
            <a:custGeom>
              <a:avLst/>
              <a:gdLst>
                <a:gd name="connsiteX0" fmla="*/ 6098650 w 6098650"/>
                <a:gd name="connsiteY0" fmla="*/ 1566407 h 1566407"/>
                <a:gd name="connsiteX1" fmla="*/ 5748793 w 6098650"/>
                <a:gd name="connsiteY1" fmla="*/ 1566407 h 1566407"/>
                <a:gd name="connsiteX2" fmla="*/ 5748793 w 6098650"/>
                <a:gd name="connsiteY2" fmla="*/ 0 h 1566407"/>
                <a:gd name="connsiteX3" fmla="*/ 0 w 6098650"/>
                <a:gd name="connsiteY3" fmla="*/ 0 h 1566407"/>
                <a:gd name="connsiteX4" fmla="*/ 7951 w 6098650"/>
                <a:gd name="connsiteY4" fmla="*/ 190832 h 1566407"/>
                <a:gd name="connsiteX0" fmla="*/ 6098650 w 6098650"/>
                <a:gd name="connsiteY0" fmla="*/ 1566407 h 1566407"/>
                <a:gd name="connsiteX1" fmla="*/ 5748793 w 6098650"/>
                <a:gd name="connsiteY1" fmla="*/ 1566407 h 1566407"/>
                <a:gd name="connsiteX2" fmla="*/ 5748793 w 6098650"/>
                <a:gd name="connsiteY2" fmla="*/ 0 h 1566407"/>
                <a:gd name="connsiteX3" fmla="*/ 0 w 6098650"/>
                <a:gd name="connsiteY3" fmla="*/ 0 h 15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8650" h="1566407">
                  <a:moveTo>
                    <a:pt x="6098650" y="1566407"/>
                  </a:moveTo>
                  <a:lnTo>
                    <a:pt x="5748793" y="1566407"/>
                  </a:lnTo>
                  <a:lnTo>
                    <a:pt x="5748793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151168" y="3486607"/>
              <a:ext cx="398583" cy="1374056"/>
            </a:xfrm>
            <a:custGeom>
              <a:avLst/>
              <a:gdLst>
                <a:gd name="connsiteX0" fmla="*/ 182880 w 182880"/>
                <a:gd name="connsiteY0" fmla="*/ 1486894 h 1486894"/>
                <a:gd name="connsiteX1" fmla="*/ 0 w 182880"/>
                <a:gd name="connsiteY1" fmla="*/ 1486894 h 1486894"/>
                <a:gd name="connsiteX2" fmla="*/ 0 w 182880"/>
                <a:gd name="connsiteY2" fmla="*/ 0 h 148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486894">
                  <a:moveTo>
                    <a:pt x="182880" y="1486894"/>
                  </a:moveTo>
                  <a:lnTo>
                    <a:pt x="0" y="148689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543482" y="3486607"/>
              <a:ext cx="413955" cy="1374056"/>
            </a:xfrm>
            <a:custGeom>
              <a:avLst/>
              <a:gdLst>
                <a:gd name="connsiteX0" fmla="*/ 182880 w 182880"/>
                <a:gd name="connsiteY0" fmla="*/ 1486894 h 1486894"/>
                <a:gd name="connsiteX1" fmla="*/ 0 w 182880"/>
                <a:gd name="connsiteY1" fmla="*/ 1486894 h 1486894"/>
                <a:gd name="connsiteX2" fmla="*/ 0 w 182880"/>
                <a:gd name="connsiteY2" fmla="*/ 0 h 148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486894">
                  <a:moveTo>
                    <a:pt x="182880" y="1486894"/>
                  </a:moveTo>
                  <a:lnTo>
                    <a:pt x="0" y="148689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44440" y="3832249"/>
                  <a:ext cx="594789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𝐶𝑜𝑢𝑡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40" y="3832249"/>
                  <a:ext cx="594789" cy="28803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9184" r="-10204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9370020" y="3832249"/>
                  <a:ext cx="364361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𝐸𝑁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0020" y="3832249"/>
                  <a:ext cx="364361" cy="28803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3729" r="-22034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8914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Counter with Parallel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51899"/>
            <a:ext cx="8915400" cy="3168385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/>
              <a:t>Ability to load an initial binary number into the counter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Prior to the count operation</a:t>
            </a:r>
          </a:p>
          <a:p>
            <a:pPr>
              <a:spcBef>
                <a:spcPts val="1500"/>
              </a:spcBef>
              <a:defRPr/>
            </a:pPr>
            <a:r>
              <a:rPr lang="en-US" dirty="0"/>
              <a:t>Two control inputs:</a:t>
            </a:r>
          </a:p>
          <a:p>
            <a:pPr lvl="1">
              <a:spcBef>
                <a:spcPts val="15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Load:</a:t>
            </a:r>
            <a:r>
              <a:rPr lang="en-US" dirty="0"/>
              <a:t> Initialize counter with input Data</a:t>
            </a:r>
          </a:p>
          <a:p>
            <a:pPr lvl="1">
              <a:spcBef>
                <a:spcPts val="15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EN:</a:t>
            </a:r>
            <a:r>
              <a:rPr lang="en-US" dirty="0"/>
              <a:t> enables the counting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241035" y="3085760"/>
            <a:ext cx="4320525" cy="3281197"/>
            <a:chOff x="5932319" y="3892258"/>
            <a:chExt cx="4320525" cy="32811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932320" y="5790887"/>
                  <a:ext cx="576069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𝑐𝑙𝑜𝑐𝑘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320" y="5790887"/>
                  <a:ext cx="576069" cy="28803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5957" r="-18085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7075127" y="4871577"/>
              <a:ext cx="2198398" cy="138256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txBody>
            <a:bodyPr wrap="square" lIns="0" tIns="108000" rIns="0" bIns="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/>
                <a:t>4-bit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dirty="0"/>
                <a:t>Counter</a:t>
              </a:r>
            </a:p>
          </p:txBody>
        </p:sp>
        <p:sp>
          <p:nvSpPr>
            <p:cNvPr id="42" name="Isosceles Triangle 41"/>
            <p:cNvSpPr/>
            <p:nvPr/>
          </p:nvSpPr>
          <p:spPr>
            <a:xfrm rot="5400000">
              <a:off x="7075128" y="5848495"/>
              <a:ext cx="172821" cy="17282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602923" y="6254145"/>
              <a:ext cx="1209748" cy="919310"/>
              <a:chOff x="7602923" y="6254145"/>
              <a:chExt cx="1209748" cy="919310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>
                <a:off x="8178992" y="6254145"/>
                <a:ext cx="0" cy="57607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8082497" y="6426966"/>
                <a:ext cx="192990" cy="936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7917372" y="6340555"/>
                <a:ext cx="142189" cy="2880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602923" y="6772608"/>
                    <a:ext cx="1209748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en-US" sz="2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[3:0]</m:t>
                          </m:r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2923" y="6772608"/>
                    <a:ext cx="1209748" cy="40084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692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8812670" y="4986791"/>
                  <a:ext cx="403248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𝐸𝑁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2670" y="4986791"/>
                  <a:ext cx="403248" cy="2880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152" r="-15152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114016" y="4986791"/>
                  <a:ext cx="594789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𝐶𝑜𝑢𝑡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4016" y="4986791"/>
                  <a:ext cx="594789" cy="2880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309" r="-10309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>
              <a:off x="6565995" y="5130808"/>
              <a:ext cx="5091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278191" y="5130808"/>
              <a:ext cx="39858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932319" y="4984388"/>
                  <a:ext cx="594789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𝐶𝑜𝑢𝑡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319" y="4984388"/>
                  <a:ext cx="594789" cy="28803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309" r="-10309" b="-10417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715662" y="4984389"/>
                  <a:ext cx="537182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𝐸𝑁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5662" y="4984389"/>
                  <a:ext cx="537182" cy="28803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417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/>
            <p:nvPr/>
          </p:nvCxnSpPr>
          <p:spPr>
            <a:xfrm>
              <a:off x="8668652" y="4295507"/>
              <a:ext cx="0" cy="57607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8572157" y="4468328"/>
              <a:ext cx="192990" cy="936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8407032" y="4381917"/>
              <a:ext cx="142189" cy="28803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8351813" y="3892258"/>
                  <a:ext cx="1324961" cy="400847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𝐷𝑎𝑡𝑎</m:t>
                        </m:r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[3:0]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1813" y="3892258"/>
                  <a:ext cx="1324961" cy="40084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843" b="-16667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/>
            <p:cNvCxnSpPr/>
            <p:nvPr/>
          </p:nvCxnSpPr>
          <p:spPr>
            <a:xfrm flipH="1">
              <a:off x="6572377" y="5943455"/>
              <a:ext cx="51208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7602922" y="4295507"/>
              <a:ext cx="0" cy="573669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123347" y="3947463"/>
                  <a:ext cx="767610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𝐿𝑜𝑎𝑑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3347" y="3947463"/>
                  <a:ext cx="767610" cy="28803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0417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/>
          <p:cNvSpPr/>
          <p:nvPr/>
        </p:nvSpPr>
        <p:spPr>
          <a:xfrm>
            <a:off x="1093331" y="3947463"/>
            <a:ext cx="3456420" cy="167060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1500"/>
              </a:spcBef>
              <a:defRPr/>
            </a:pPr>
            <a:r>
              <a:rPr lang="en-US" sz="2400" dirty="0"/>
              <a:t>Very useful in implementing different counting sequences</a:t>
            </a:r>
          </a:p>
        </p:txBody>
      </p:sp>
    </p:spTree>
    <p:extLst>
      <p:ext uri="{BB962C8B-B14F-4D97-AF65-F5344CB8AC3E}">
        <p14:creationId xmlns:p14="http://schemas.microsoft.com/office/powerpoint/2010/main" val="123712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440" y="951899"/>
                <a:ext cx="9389941" cy="2477101"/>
              </a:xfrm>
            </p:spPr>
            <p:txBody>
              <a:bodyPr/>
              <a:lstStyle/>
              <a:p>
                <a:pPr>
                  <a:spcBef>
                    <a:spcPts val="2000"/>
                  </a:spcBef>
                </a:pPr>
                <a:r>
                  <a:rPr lang="en-US" dirty="0"/>
                  <a:t>A register is a circuit capable of storing data</a:t>
                </a:r>
              </a:p>
              <a:p>
                <a:pPr>
                  <a:spcBef>
                    <a:spcPts val="2000"/>
                  </a:spcBef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-bit register consists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Flip-Flops and stores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bits</a:t>
                </a:r>
              </a:p>
              <a:p>
                <a:pPr>
                  <a:spcBef>
                    <a:spcPts val="2000"/>
                  </a:spcBef>
                </a:pPr>
                <a:r>
                  <a:rPr lang="en-US" dirty="0"/>
                  <a:t>Common clock: data is loaded in parallel at the same clock edge</a:t>
                </a:r>
              </a:p>
              <a:p>
                <a:pPr>
                  <a:spcBef>
                    <a:spcPts val="2000"/>
                  </a:spcBef>
                </a:pPr>
                <a:r>
                  <a:rPr lang="en-US" dirty="0"/>
                  <a:t>Common reset: All Flip-Flops are reset in parallel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440" y="951899"/>
                <a:ext cx="9389941" cy="2477101"/>
              </a:xfrm>
              <a:blipFill rotWithShape="1">
                <a:blip r:embed="rId2"/>
                <a:stretch>
                  <a:fillRect l="-909" t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02047" y="3544214"/>
            <a:ext cx="7143268" cy="2707529"/>
            <a:chOff x="56405" y="1816004"/>
            <a:chExt cx="8410622" cy="2707529"/>
          </a:xfrm>
        </p:grpSpPr>
        <p:cxnSp>
          <p:nvCxnSpPr>
            <p:cNvPr id="5" name="Straight Connector 4"/>
            <p:cNvCxnSpPr>
              <a:endCxn id="36" idx="2"/>
            </p:cNvCxnSpPr>
            <p:nvPr/>
          </p:nvCxnSpPr>
          <p:spPr>
            <a:xfrm flipH="1" flipV="1">
              <a:off x="3628038" y="3428999"/>
              <a:ext cx="1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46" idx="2"/>
            </p:cNvCxnSpPr>
            <p:nvPr/>
          </p:nvCxnSpPr>
          <p:spPr>
            <a:xfrm flipH="1" flipV="1">
              <a:off x="5529069" y="3428999"/>
              <a:ext cx="2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25" idx="2"/>
            </p:cNvCxnSpPr>
            <p:nvPr/>
          </p:nvCxnSpPr>
          <p:spPr>
            <a:xfrm flipV="1">
              <a:off x="1727006" y="3428999"/>
              <a:ext cx="1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 flipV="1">
              <a:off x="984213" y="3064920"/>
              <a:ext cx="213819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V="1">
              <a:off x="2895757" y="3064920"/>
              <a:ext cx="213819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05296" y="3064922"/>
              <a:ext cx="6118536" cy="663396"/>
            </a:xfrm>
            <a:custGeom>
              <a:avLst/>
              <a:gdLst>
                <a:gd name="connsiteX0" fmla="*/ 5961888 w 5961888"/>
                <a:gd name="connsiteY0" fmla="*/ 0 h 597408"/>
                <a:gd name="connsiteX1" fmla="*/ 5742432 w 5961888"/>
                <a:gd name="connsiteY1" fmla="*/ 0 h 597408"/>
                <a:gd name="connsiteX2" fmla="*/ 5742432 w 5961888"/>
                <a:gd name="connsiteY2" fmla="*/ 597408 h 597408"/>
                <a:gd name="connsiteX3" fmla="*/ 0 w 5961888"/>
                <a:gd name="connsiteY3" fmla="*/ 597408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1888" h="597408">
                  <a:moveTo>
                    <a:pt x="5961888" y="0"/>
                  </a:moveTo>
                  <a:lnTo>
                    <a:pt x="5742432" y="0"/>
                  </a:lnTo>
                  <a:lnTo>
                    <a:pt x="5742432" y="597408"/>
                  </a:lnTo>
                  <a:lnTo>
                    <a:pt x="0" y="59740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565996" y="1816004"/>
              <a:ext cx="1901031" cy="2707529"/>
              <a:chOff x="5183428" y="1816004"/>
              <a:chExt cx="1901031" cy="2707529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5529069" y="2288290"/>
                <a:ext cx="1036927" cy="1140710"/>
                <a:chOff x="5529069" y="2288290"/>
                <a:chExt cx="1036927" cy="114071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529069" y="2288290"/>
                  <a:ext cx="1036927" cy="1140709"/>
                </a:xfrm>
                <a:prstGeom prst="rect">
                  <a:avLst/>
                </a:prstGeom>
                <a:solidFill>
                  <a:srgbClr val="FFFF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5603631" y="2392074"/>
                      <a:ext cx="386295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03631" y="2392074"/>
                      <a:ext cx="386295" cy="34564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l="-29630" b="-12281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5989926" y="3140965"/>
                      <a:ext cx="172820" cy="28803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/>
                              </a:rPr>
                              <m:t>𝑅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59" name="TextBox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89926" y="3140965"/>
                      <a:ext cx="172820" cy="288035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l="-91667" r="-41667" b="-14894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0" name="Isosceles Triangle 59"/>
                <p:cNvSpPr/>
                <p:nvPr/>
              </p:nvSpPr>
              <p:spPr>
                <a:xfrm rot="5400000">
                  <a:off x="5516584" y="3001966"/>
                  <a:ext cx="151485" cy="126512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6208276" y="2392074"/>
                      <a:ext cx="324497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61" name="TextBox 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08276" y="2392074"/>
                      <a:ext cx="324497" cy="34564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l="-53333" r="-8889" b="-21053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5183428" y="1816004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3428" y="1816004"/>
                    <a:ext cx="288035" cy="34564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57500" r="-17500" b="-12281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Freeform 53"/>
              <p:cNvSpPr/>
              <p:nvPr/>
            </p:nvSpPr>
            <p:spPr>
              <a:xfrm>
                <a:off x="5254752" y="2219253"/>
                <a:ext cx="286512" cy="316682"/>
              </a:xfrm>
              <a:custGeom>
                <a:avLst/>
                <a:gdLst>
                  <a:gd name="connsiteX0" fmla="*/ 0 w 286512"/>
                  <a:gd name="connsiteY0" fmla="*/ 0 h 658368"/>
                  <a:gd name="connsiteX1" fmla="*/ 0 w 286512"/>
                  <a:gd name="connsiteY1" fmla="*/ 0 h 658368"/>
                  <a:gd name="connsiteX2" fmla="*/ 0 w 286512"/>
                  <a:gd name="connsiteY2" fmla="*/ 658368 h 658368"/>
                  <a:gd name="connsiteX3" fmla="*/ 286512 w 286512"/>
                  <a:gd name="connsiteY3" fmla="*/ 658368 h 65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12" h="658368">
                    <a:moveTo>
                      <a:pt x="0" y="0"/>
                    </a:moveTo>
                    <a:lnTo>
                      <a:pt x="0" y="0"/>
                    </a:lnTo>
                    <a:lnTo>
                      <a:pt x="0" y="658368"/>
                    </a:lnTo>
                    <a:lnTo>
                      <a:pt x="286512" y="65836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 flipH="1" flipV="1">
                <a:off x="6565991" y="2571443"/>
                <a:ext cx="288035" cy="1606447"/>
              </a:xfrm>
              <a:custGeom>
                <a:avLst/>
                <a:gdLst>
                  <a:gd name="connsiteX0" fmla="*/ 0 w 286512"/>
                  <a:gd name="connsiteY0" fmla="*/ 0 h 658368"/>
                  <a:gd name="connsiteX1" fmla="*/ 0 w 286512"/>
                  <a:gd name="connsiteY1" fmla="*/ 0 h 658368"/>
                  <a:gd name="connsiteX2" fmla="*/ 0 w 286512"/>
                  <a:gd name="connsiteY2" fmla="*/ 658368 h 658368"/>
                  <a:gd name="connsiteX3" fmla="*/ 286512 w 286512"/>
                  <a:gd name="connsiteY3" fmla="*/ 658368 h 65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12" h="658368">
                    <a:moveTo>
                      <a:pt x="0" y="0"/>
                    </a:moveTo>
                    <a:lnTo>
                      <a:pt x="0" y="0"/>
                    </a:lnTo>
                    <a:lnTo>
                      <a:pt x="0" y="658368"/>
                    </a:lnTo>
                    <a:lnTo>
                      <a:pt x="286512" y="65836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6796425" y="4177891"/>
                    <a:ext cx="28803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6425" y="4177891"/>
                    <a:ext cx="288034" cy="34564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67500" r="-15000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/>
            <p:cNvGrpSpPr/>
            <p:nvPr/>
          </p:nvGrpSpPr>
          <p:grpSpPr>
            <a:xfrm>
              <a:off x="4664965" y="1816004"/>
              <a:ext cx="1901031" cy="2707529"/>
              <a:chOff x="5183428" y="1816004"/>
              <a:chExt cx="1901031" cy="2707529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529069" y="2288290"/>
                <a:ext cx="1036927" cy="1140710"/>
                <a:chOff x="5529069" y="2288290"/>
                <a:chExt cx="1036927" cy="1140710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529069" y="2288290"/>
                  <a:ext cx="1036927" cy="1140709"/>
                </a:xfrm>
                <a:prstGeom prst="rect">
                  <a:avLst/>
                </a:prstGeom>
                <a:solidFill>
                  <a:srgbClr val="FFFF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5603631" y="2392074"/>
                      <a:ext cx="386295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7" name="TextBox 4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03631" y="2392074"/>
                      <a:ext cx="386295" cy="345642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l="-32075" b="-10526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5989926" y="3140965"/>
                      <a:ext cx="172820" cy="28803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/>
                              </a:rPr>
                              <m:t>𝑅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89926" y="3140965"/>
                      <a:ext cx="172820" cy="288035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l="-91667" r="-41667" b="-14894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9" name="Isosceles Triangle 48"/>
                <p:cNvSpPr/>
                <p:nvPr/>
              </p:nvSpPr>
              <p:spPr>
                <a:xfrm rot="5400000">
                  <a:off x="5516584" y="3001966"/>
                  <a:ext cx="151485" cy="126512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6208276" y="2392074"/>
                      <a:ext cx="324497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08276" y="2392074"/>
                      <a:ext cx="324497" cy="345642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l="-51111" r="-8889" b="-21053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183428" y="1816004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3428" y="1816004"/>
                    <a:ext cx="288035" cy="34564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57500" r="-15000" b="-1052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Freeform 43"/>
              <p:cNvSpPr/>
              <p:nvPr/>
            </p:nvSpPr>
            <p:spPr>
              <a:xfrm>
                <a:off x="5254752" y="2219253"/>
                <a:ext cx="286512" cy="316682"/>
              </a:xfrm>
              <a:custGeom>
                <a:avLst/>
                <a:gdLst>
                  <a:gd name="connsiteX0" fmla="*/ 0 w 286512"/>
                  <a:gd name="connsiteY0" fmla="*/ 0 h 658368"/>
                  <a:gd name="connsiteX1" fmla="*/ 0 w 286512"/>
                  <a:gd name="connsiteY1" fmla="*/ 0 h 658368"/>
                  <a:gd name="connsiteX2" fmla="*/ 0 w 286512"/>
                  <a:gd name="connsiteY2" fmla="*/ 658368 h 658368"/>
                  <a:gd name="connsiteX3" fmla="*/ 286512 w 286512"/>
                  <a:gd name="connsiteY3" fmla="*/ 658368 h 65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12" h="658368">
                    <a:moveTo>
                      <a:pt x="0" y="0"/>
                    </a:moveTo>
                    <a:lnTo>
                      <a:pt x="0" y="0"/>
                    </a:lnTo>
                    <a:lnTo>
                      <a:pt x="0" y="658368"/>
                    </a:lnTo>
                    <a:lnTo>
                      <a:pt x="286512" y="65836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796425" y="4177891"/>
                    <a:ext cx="28803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6425" y="4177891"/>
                    <a:ext cx="288034" cy="34564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65000" r="-15000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2763934" y="1816004"/>
              <a:ext cx="1901031" cy="2707529"/>
              <a:chOff x="5183428" y="1816004"/>
              <a:chExt cx="1901031" cy="2707529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529069" y="2288290"/>
                <a:ext cx="1036927" cy="1140710"/>
                <a:chOff x="5529069" y="2288290"/>
                <a:chExt cx="1036927" cy="114071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529069" y="2288290"/>
                  <a:ext cx="1036927" cy="1140709"/>
                </a:xfrm>
                <a:prstGeom prst="rect">
                  <a:avLst/>
                </a:prstGeom>
                <a:solidFill>
                  <a:srgbClr val="FFFF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5603631" y="2392074"/>
                      <a:ext cx="386295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03631" y="2392074"/>
                      <a:ext cx="386295" cy="345642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l="-29630" b="-12281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5989926" y="3140965"/>
                      <a:ext cx="172820" cy="28803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/>
                              </a:rPr>
                              <m:t>𝑅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8" name="TextBox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89926" y="3140965"/>
                      <a:ext cx="172820" cy="288035"/>
                    </a:xfrm>
                    <a:prstGeom prst="rect">
                      <a:avLst/>
                    </a:prstGeom>
                    <a:blipFill rotWithShape="1">
                      <a:blip r:embed="rId14"/>
                      <a:stretch>
                        <a:fillRect l="-95833" r="-37500" b="-14894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9" name="Isosceles Triangle 38"/>
                <p:cNvSpPr/>
                <p:nvPr/>
              </p:nvSpPr>
              <p:spPr>
                <a:xfrm rot="5400000">
                  <a:off x="5516584" y="3001966"/>
                  <a:ext cx="151485" cy="126512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6208276" y="2392074"/>
                      <a:ext cx="324497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08276" y="2392074"/>
                      <a:ext cx="324497" cy="345642"/>
                    </a:xfrm>
                    <a:prstGeom prst="rect">
                      <a:avLst/>
                    </a:prstGeom>
                    <a:blipFill rotWithShape="1">
                      <a:blip r:embed="rId15"/>
                      <a:stretch>
                        <a:fillRect l="-53333" r="-8889" b="-21053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5183428" y="1816004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3428" y="1816004"/>
                    <a:ext cx="288035" cy="34564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57500" r="-17500" b="-12281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Freeform 32"/>
              <p:cNvSpPr/>
              <p:nvPr/>
            </p:nvSpPr>
            <p:spPr>
              <a:xfrm>
                <a:off x="5254752" y="2219253"/>
                <a:ext cx="286512" cy="316682"/>
              </a:xfrm>
              <a:custGeom>
                <a:avLst/>
                <a:gdLst>
                  <a:gd name="connsiteX0" fmla="*/ 0 w 286512"/>
                  <a:gd name="connsiteY0" fmla="*/ 0 h 658368"/>
                  <a:gd name="connsiteX1" fmla="*/ 0 w 286512"/>
                  <a:gd name="connsiteY1" fmla="*/ 0 h 658368"/>
                  <a:gd name="connsiteX2" fmla="*/ 0 w 286512"/>
                  <a:gd name="connsiteY2" fmla="*/ 658368 h 658368"/>
                  <a:gd name="connsiteX3" fmla="*/ 286512 w 286512"/>
                  <a:gd name="connsiteY3" fmla="*/ 658368 h 65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12" h="658368">
                    <a:moveTo>
                      <a:pt x="0" y="0"/>
                    </a:moveTo>
                    <a:lnTo>
                      <a:pt x="0" y="0"/>
                    </a:lnTo>
                    <a:lnTo>
                      <a:pt x="0" y="658368"/>
                    </a:lnTo>
                    <a:lnTo>
                      <a:pt x="286512" y="65836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 flipH="1" flipV="1">
                <a:off x="6565992" y="2571444"/>
                <a:ext cx="288035" cy="1606445"/>
              </a:xfrm>
              <a:custGeom>
                <a:avLst/>
                <a:gdLst>
                  <a:gd name="connsiteX0" fmla="*/ 0 w 286512"/>
                  <a:gd name="connsiteY0" fmla="*/ 0 h 658368"/>
                  <a:gd name="connsiteX1" fmla="*/ 0 w 286512"/>
                  <a:gd name="connsiteY1" fmla="*/ 0 h 658368"/>
                  <a:gd name="connsiteX2" fmla="*/ 0 w 286512"/>
                  <a:gd name="connsiteY2" fmla="*/ 658368 h 658368"/>
                  <a:gd name="connsiteX3" fmla="*/ 286512 w 286512"/>
                  <a:gd name="connsiteY3" fmla="*/ 658368 h 65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12" h="658368">
                    <a:moveTo>
                      <a:pt x="0" y="0"/>
                    </a:moveTo>
                    <a:lnTo>
                      <a:pt x="0" y="0"/>
                    </a:lnTo>
                    <a:lnTo>
                      <a:pt x="0" y="658368"/>
                    </a:lnTo>
                    <a:lnTo>
                      <a:pt x="286512" y="65836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6796425" y="4177891"/>
                    <a:ext cx="28803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6425" y="4177891"/>
                    <a:ext cx="288034" cy="345642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65000" r="-17500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862903" y="1816004"/>
              <a:ext cx="1901031" cy="2707529"/>
              <a:chOff x="5183428" y="1816004"/>
              <a:chExt cx="1901031" cy="2707529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529069" y="2288290"/>
                <a:ext cx="1036927" cy="1140710"/>
                <a:chOff x="5529069" y="2288290"/>
                <a:chExt cx="1036927" cy="114071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5529069" y="2288290"/>
                  <a:ext cx="1036927" cy="1140709"/>
                </a:xfrm>
                <a:prstGeom prst="rect">
                  <a:avLst/>
                </a:prstGeom>
                <a:solidFill>
                  <a:srgbClr val="FFFF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5603631" y="2392074"/>
                      <a:ext cx="386295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03631" y="2392074"/>
                      <a:ext cx="386295" cy="345642"/>
                    </a:xfrm>
                    <a:prstGeom prst="rect">
                      <a:avLst/>
                    </a:prstGeom>
                    <a:blipFill rotWithShape="1">
                      <a:blip r:embed="rId18"/>
                      <a:stretch>
                        <a:fillRect l="-29630" b="-12281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5989926" y="3140965"/>
                      <a:ext cx="172820" cy="28803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/>
                              </a:rPr>
                              <m:t>𝑅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89926" y="3140965"/>
                      <a:ext cx="172820" cy="288035"/>
                    </a:xfrm>
                    <a:prstGeom prst="rect">
                      <a:avLst/>
                    </a:prstGeom>
                    <a:blipFill rotWithShape="1">
                      <a:blip r:embed="rId19"/>
                      <a:stretch>
                        <a:fillRect l="-91667" r="-41667" b="-14894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8" name="Isosceles Triangle 27"/>
                <p:cNvSpPr/>
                <p:nvPr/>
              </p:nvSpPr>
              <p:spPr>
                <a:xfrm rot="5400000">
                  <a:off x="5516584" y="3001966"/>
                  <a:ext cx="151485" cy="126512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6208276" y="2392074"/>
                      <a:ext cx="324497" cy="345642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9" name="TextBox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08276" y="2392074"/>
                      <a:ext cx="324497" cy="345642"/>
                    </a:xfrm>
                    <a:prstGeom prst="rect">
                      <a:avLst/>
                    </a:prstGeom>
                    <a:blipFill rotWithShape="1">
                      <a:blip r:embed="rId20"/>
                      <a:stretch>
                        <a:fillRect l="-53333" r="-8889" b="-21053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183428" y="1816004"/>
                    <a:ext cx="28803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3428" y="1816004"/>
                    <a:ext cx="288035" cy="345642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 l="-57500" r="-17500" b="-12281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Freeform 21"/>
              <p:cNvSpPr/>
              <p:nvPr/>
            </p:nvSpPr>
            <p:spPr>
              <a:xfrm>
                <a:off x="5254752" y="2219253"/>
                <a:ext cx="286512" cy="316682"/>
              </a:xfrm>
              <a:custGeom>
                <a:avLst/>
                <a:gdLst>
                  <a:gd name="connsiteX0" fmla="*/ 0 w 286512"/>
                  <a:gd name="connsiteY0" fmla="*/ 0 h 658368"/>
                  <a:gd name="connsiteX1" fmla="*/ 0 w 286512"/>
                  <a:gd name="connsiteY1" fmla="*/ 0 h 658368"/>
                  <a:gd name="connsiteX2" fmla="*/ 0 w 286512"/>
                  <a:gd name="connsiteY2" fmla="*/ 658368 h 658368"/>
                  <a:gd name="connsiteX3" fmla="*/ 286512 w 286512"/>
                  <a:gd name="connsiteY3" fmla="*/ 658368 h 65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12" h="658368">
                    <a:moveTo>
                      <a:pt x="0" y="0"/>
                    </a:moveTo>
                    <a:lnTo>
                      <a:pt x="0" y="0"/>
                    </a:lnTo>
                    <a:lnTo>
                      <a:pt x="0" y="658368"/>
                    </a:lnTo>
                    <a:lnTo>
                      <a:pt x="286512" y="65836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 flipH="1" flipV="1">
                <a:off x="6565992" y="2571445"/>
                <a:ext cx="288035" cy="1606444"/>
              </a:xfrm>
              <a:custGeom>
                <a:avLst/>
                <a:gdLst>
                  <a:gd name="connsiteX0" fmla="*/ 0 w 286512"/>
                  <a:gd name="connsiteY0" fmla="*/ 0 h 658368"/>
                  <a:gd name="connsiteX1" fmla="*/ 0 w 286512"/>
                  <a:gd name="connsiteY1" fmla="*/ 0 h 658368"/>
                  <a:gd name="connsiteX2" fmla="*/ 0 w 286512"/>
                  <a:gd name="connsiteY2" fmla="*/ 658368 h 658368"/>
                  <a:gd name="connsiteX3" fmla="*/ 286512 w 286512"/>
                  <a:gd name="connsiteY3" fmla="*/ 658368 h 65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12" h="658368">
                    <a:moveTo>
                      <a:pt x="0" y="0"/>
                    </a:moveTo>
                    <a:lnTo>
                      <a:pt x="0" y="0"/>
                    </a:lnTo>
                    <a:lnTo>
                      <a:pt x="0" y="658368"/>
                    </a:lnTo>
                    <a:lnTo>
                      <a:pt x="286512" y="65836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796425" y="4177891"/>
                    <a:ext cx="28803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6425" y="4177891"/>
                    <a:ext cx="288034" cy="345642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 l="-65000" r="-17500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Freeform 14"/>
            <p:cNvSpPr/>
            <p:nvPr/>
          </p:nvSpPr>
          <p:spPr>
            <a:xfrm>
              <a:off x="805296" y="3428999"/>
              <a:ext cx="6619632" cy="576071"/>
            </a:xfrm>
            <a:custGeom>
              <a:avLst/>
              <a:gdLst>
                <a:gd name="connsiteX0" fmla="*/ 6473952 w 6473952"/>
                <a:gd name="connsiteY0" fmla="*/ 0 h 408432"/>
                <a:gd name="connsiteX1" fmla="*/ 6473952 w 6473952"/>
                <a:gd name="connsiteY1" fmla="*/ 408432 h 408432"/>
                <a:gd name="connsiteX2" fmla="*/ 0 w 6473952"/>
                <a:gd name="connsiteY2" fmla="*/ 408432 h 40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952" h="408432">
                  <a:moveTo>
                    <a:pt x="6473952" y="0"/>
                  </a:moveTo>
                  <a:lnTo>
                    <a:pt x="6473952" y="408432"/>
                  </a:lnTo>
                  <a:lnTo>
                    <a:pt x="0" y="40843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H="1" flipV="1">
              <a:off x="6047533" y="2571443"/>
              <a:ext cx="288035" cy="1606447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6406" y="3486607"/>
                  <a:ext cx="705000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𝐶𝑙𝑜𝑐𝑘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06" y="3486607"/>
                  <a:ext cx="705000" cy="34564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23469" r="-11224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6405" y="3832249"/>
                  <a:ext cx="705000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𝑅𝑒𝑠𝑒𝑡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05" y="3832249"/>
                  <a:ext cx="705000" cy="34564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23469" r="-12245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 18"/>
            <p:cNvSpPr/>
            <p:nvPr/>
          </p:nvSpPr>
          <p:spPr>
            <a:xfrm flipV="1">
              <a:off x="4808981" y="3064920"/>
              <a:ext cx="213819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890957" y="3016695"/>
            <a:ext cx="1612990" cy="3465476"/>
            <a:chOff x="7545315" y="1124720"/>
            <a:chExt cx="1612990" cy="3465476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8351810" y="3834189"/>
              <a:ext cx="0" cy="3437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7545315" y="2132841"/>
              <a:ext cx="1612990" cy="957720"/>
              <a:chOff x="7372494" y="2132841"/>
              <a:chExt cx="1901031" cy="95772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7372494" y="2132841"/>
                <a:ext cx="190103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7372494" y="2456881"/>
                <a:ext cx="190103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7372494" y="2773721"/>
                <a:ext cx="190103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7372494" y="3090561"/>
                <a:ext cx="190103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ectangle 65"/>
            <p:cNvSpPr/>
            <p:nvPr/>
          </p:nvSpPr>
          <p:spPr>
            <a:xfrm>
              <a:off x="7833349" y="1873612"/>
              <a:ext cx="1036927" cy="195863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7890957" y="1960021"/>
                  <a:ext cx="345642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0957" y="1960021"/>
                  <a:ext cx="345642" cy="34564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l="-26316" b="-1228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TextBox 67"/>
            <p:cNvSpPr txBox="1"/>
            <p:nvPr/>
          </p:nvSpPr>
          <p:spPr>
            <a:xfrm>
              <a:off x="7844648" y="1124720"/>
              <a:ext cx="968021" cy="69128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i="0" dirty="0">
                  <a:latin typeface="+mn-lt"/>
                </a:rPr>
                <a:t>4-bit</a:t>
              </a:r>
            </a:p>
            <a:p>
              <a:pPr algn="ctr"/>
              <a:r>
                <a:rPr lang="en-US" sz="2000" i="0" dirty="0">
                  <a:latin typeface="+mn-lt"/>
                </a:rPr>
                <a:t>R</a:t>
              </a:r>
              <a:r>
                <a:rPr lang="en-US" sz="2000" b="0" i="0" dirty="0">
                  <a:latin typeface="+mn-lt"/>
                </a:rPr>
                <a:t>egister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7820864" y="3462822"/>
              <a:ext cx="151485" cy="12651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999312" y="4244554"/>
                  <a:ext cx="705000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𝑅𝑒𝑠𝑒𝑡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9312" y="4244554"/>
                  <a:ext cx="705000" cy="34564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12069" r="-2586" b="-357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7890957" y="2276860"/>
                  <a:ext cx="345642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0957" y="2276860"/>
                  <a:ext cx="345642" cy="34564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l="-26316" b="-1228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890957" y="2593699"/>
                  <a:ext cx="345642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0957" y="2593699"/>
                  <a:ext cx="345642" cy="34564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l="-24561" b="-1052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7890957" y="2910538"/>
                  <a:ext cx="345642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0957" y="2910538"/>
                  <a:ext cx="345642" cy="34564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26316" b="-1228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75"/>
            <p:cNvGrpSpPr/>
            <p:nvPr/>
          </p:nvGrpSpPr>
          <p:grpSpPr>
            <a:xfrm>
              <a:off x="8524634" y="1960020"/>
              <a:ext cx="345642" cy="1296159"/>
              <a:chOff x="8043357" y="2112421"/>
              <a:chExt cx="345642" cy="12961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8043357" y="2112421"/>
                    <a:ext cx="345642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3357" y="2112421"/>
                    <a:ext cx="345642" cy="345642"/>
                  </a:xfrm>
                  <a:prstGeom prst="rect">
                    <a:avLst/>
                  </a:prstGeom>
                  <a:blipFill rotWithShape="1">
                    <a:blip r:embed="rId30"/>
                    <a:stretch>
                      <a:fillRect l="-31579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8043357" y="2429260"/>
                    <a:ext cx="345642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3357" y="2429260"/>
                    <a:ext cx="345642" cy="345642"/>
                  </a:xfrm>
                  <a:prstGeom prst="rect">
                    <a:avLst/>
                  </a:prstGeom>
                  <a:blipFill rotWithShape="1">
                    <a:blip r:embed="rId31"/>
                    <a:stretch>
                      <a:fillRect l="-31579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8043357" y="2746099"/>
                    <a:ext cx="345642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3357" y="2746099"/>
                    <a:ext cx="345642" cy="345642"/>
                  </a:xfrm>
                  <a:prstGeom prst="rect">
                    <a:avLst/>
                  </a:prstGeom>
                  <a:blipFill rotWithShape="1">
                    <a:blip r:embed="rId32"/>
                    <a:stretch>
                      <a:fillRect l="-29825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8043357" y="3062938"/>
                    <a:ext cx="345642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3357" y="3062938"/>
                    <a:ext cx="345642" cy="345642"/>
                  </a:xfrm>
                  <a:prstGeom prst="rect">
                    <a:avLst/>
                  </a:prstGeom>
                  <a:blipFill rotWithShape="1">
                    <a:blip r:embed="rId33"/>
                    <a:stretch>
                      <a:fillRect l="-31579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7" name="Straight Connector 76"/>
            <p:cNvCxnSpPr/>
            <p:nvPr/>
          </p:nvCxnSpPr>
          <p:spPr>
            <a:xfrm>
              <a:off x="7545315" y="3529814"/>
              <a:ext cx="28803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4805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Counter with Parallel Load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106143" y="872150"/>
            <a:ext cx="8513024" cy="5669806"/>
            <a:chOff x="-404451" y="872150"/>
            <a:chExt cx="8513024" cy="5669806"/>
          </a:xfrm>
        </p:grpSpPr>
        <p:sp>
          <p:nvSpPr>
            <p:cNvPr id="140" name="Freeform 139"/>
            <p:cNvSpPr/>
            <p:nvPr/>
          </p:nvSpPr>
          <p:spPr>
            <a:xfrm flipH="1">
              <a:off x="517260" y="1239934"/>
              <a:ext cx="5930491" cy="1852521"/>
            </a:xfrm>
            <a:custGeom>
              <a:avLst/>
              <a:gdLst>
                <a:gd name="connsiteX0" fmla="*/ 0 w 5418246"/>
                <a:gd name="connsiteY0" fmla="*/ 1862877 h 1862877"/>
                <a:gd name="connsiteX1" fmla="*/ 5418246 w 5418246"/>
                <a:gd name="connsiteY1" fmla="*/ 1862877 h 1862877"/>
                <a:gd name="connsiteX2" fmla="*/ 5418246 w 5418246"/>
                <a:gd name="connsiteY2" fmla="*/ 0 h 18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8246" h="1862877">
                  <a:moveTo>
                    <a:pt x="0" y="1862877"/>
                  </a:moveTo>
                  <a:lnTo>
                    <a:pt x="5418246" y="1862877"/>
                  </a:lnTo>
                  <a:lnTo>
                    <a:pt x="5418246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649991" y="3240772"/>
              <a:ext cx="129616" cy="47260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H="1" flipV="1">
              <a:off x="6054845" y="3711745"/>
              <a:ext cx="226320" cy="1839461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H="1" flipV="1">
              <a:off x="7671949" y="3711745"/>
              <a:ext cx="226320" cy="1839461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V="1">
              <a:off x="1806342" y="4320991"/>
              <a:ext cx="150240" cy="826966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V="1">
              <a:off x="3417903" y="4320991"/>
              <a:ext cx="130064" cy="826966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601350" y="4320990"/>
              <a:ext cx="5247801" cy="826967"/>
            </a:xfrm>
            <a:custGeom>
              <a:avLst/>
              <a:gdLst>
                <a:gd name="connsiteX0" fmla="*/ 5961888 w 5961888"/>
                <a:gd name="connsiteY0" fmla="*/ 0 h 597408"/>
                <a:gd name="connsiteX1" fmla="*/ 5742432 w 5961888"/>
                <a:gd name="connsiteY1" fmla="*/ 0 h 597408"/>
                <a:gd name="connsiteX2" fmla="*/ 5742432 w 5961888"/>
                <a:gd name="connsiteY2" fmla="*/ 597408 h 597408"/>
                <a:gd name="connsiteX3" fmla="*/ 0 w 5961888"/>
                <a:gd name="connsiteY3" fmla="*/ 597408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1888" h="597408">
                  <a:moveTo>
                    <a:pt x="5961888" y="0"/>
                  </a:moveTo>
                  <a:lnTo>
                    <a:pt x="5742432" y="0"/>
                  </a:lnTo>
                  <a:lnTo>
                    <a:pt x="5742432" y="597408"/>
                  </a:lnTo>
                  <a:lnTo>
                    <a:pt x="0" y="59740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787558" y="3431178"/>
              <a:ext cx="880678" cy="1140709"/>
              <a:chOff x="5529069" y="2288290"/>
              <a:chExt cx="1036927" cy="1140709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5603630" y="2392074"/>
                    <a:ext cx="369339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𝐷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69339" cy="34564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19608" b="-350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0" name="Isosceles Triangle 89"/>
              <p:cNvSpPr/>
              <p:nvPr/>
            </p:nvSpPr>
            <p:spPr>
              <a:xfrm rot="5400000">
                <a:off x="5516584" y="3115149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6270529" y="2392074"/>
                    <a:ext cx="26224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𝑄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0529" y="2392074"/>
                    <a:ext cx="262244" cy="34564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55556" r="-22222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5172983" y="3431178"/>
              <a:ext cx="880678" cy="1140709"/>
              <a:chOff x="5529069" y="2288290"/>
              <a:chExt cx="1036927" cy="1140709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5603631" y="2392074"/>
                    <a:ext cx="329618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𝐷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1" y="2392074"/>
                    <a:ext cx="329618" cy="34564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26087" b="-350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5" name="Isosceles Triangle 84"/>
              <p:cNvSpPr/>
              <p:nvPr/>
            </p:nvSpPr>
            <p:spPr>
              <a:xfrm rot="5400000">
                <a:off x="5516584" y="3115149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6272387" y="2392074"/>
                    <a:ext cx="26038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𝑄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2387" y="2392074"/>
                    <a:ext cx="260385" cy="34564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55556" r="-22222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/>
            <p:cNvGrpSpPr/>
            <p:nvPr/>
          </p:nvGrpSpPr>
          <p:grpSpPr>
            <a:xfrm>
              <a:off x="3558409" y="3431178"/>
              <a:ext cx="880678" cy="1140709"/>
              <a:chOff x="5529069" y="2288290"/>
              <a:chExt cx="1036927" cy="1140709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603630" y="2392074"/>
                    <a:ext cx="33147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𝐷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31475" cy="34564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26087" b="-350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0" name="Isosceles Triangle 79"/>
              <p:cNvSpPr/>
              <p:nvPr/>
            </p:nvSpPr>
            <p:spPr>
              <a:xfrm rot="5400000">
                <a:off x="5516584" y="3115149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6284057" y="2392074"/>
                    <a:ext cx="24871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𝑄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4057" y="2392074"/>
                    <a:ext cx="248714" cy="34564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61765" r="-26471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/>
            <p:cNvGrpSpPr/>
            <p:nvPr/>
          </p:nvGrpSpPr>
          <p:grpSpPr>
            <a:xfrm>
              <a:off x="1943842" y="3431178"/>
              <a:ext cx="6127248" cy="2465671"/>
              <a:chOff x="5529069" y="2288290"/>
              <a:chExt cx="7214330" cy="2465671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5603630" y="2392074"/>
                    <a:ext cx="333333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𝐷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33333" cy="34564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25532" b="-350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Isosceles Triangle 70"/>
              <p:cNvSpPr/>
              <p:nvPr/>
            </p:nvSpPr>
            <p:spPr>
              <a:xfrm rot="5400000">
                <a:off x="5516584" y="3115149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6276102" y="2392074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𝑄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6102" y="2392074"/>
                    <a:ext cx="256670" cy="34564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55556" r="-22222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6774581" y="4408319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4581" y="4408319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77778" r="-25000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8673749" y="4408319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3749" y="4408319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80556" r="-22222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0572920" y="4408319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72920" y="4408319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80000" r="-25714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2486729" y="4408319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86729" y="4408319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77778" r="-25000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65307" y="4984389"/>
                  <a:ext cx="59876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𝐶𝑙𝑜𝑐𝑘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307" y="4984389"/>
                  <a:ext cx="598767" cy="34564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3469" r="-11224" b="-357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Freeform 24"/>
            <p:cNvSpPr/>
            <p:nvPr/>
          </p:nvSpPr>
          <p:spPr>
            <a:xfrm flipV="1">
              <a:off x="5031126" y="4320991"/>
              <a:ext cx="140901" cy="826966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23386" y="6138109"/>
              <a:ext cx="3114329" cy="40384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0" dirty="0">
                  <a:latin typeface="Calibri" panose="020F0502020204030204" pitchFamily="34" charset="0"/>
                </a:rPr>
                <a:t>4-bit Counter Output</a:t>
              </a:r>
              <a:endParaRPr lang="en-US" sz="2400" b="1" dirty="0">
                <a:latin typeface="Calibri" panose="020F0502020204030204" pitchFamily="34" charset="0"/>
              </a:endParaRPr>
            </a:p>
          </p:txBody>
        </p:sp>
        <p:sp>
          <p:nvSpPr>
            <p:cNvPr id="27" name="Left Brace 26"/>
            <p:cNvSpPr/>
            <p:nvPr/>
          </p:nvSpPr>
          <p:spPr>
            <a:xfrm rot="16200000">
              <a:off x="5370075" y="3400209"/>
              <a:ext cx="230428" cy="5246569"/>
            </a:xfrm>
            <a:prstGeom prst="leftBrace">
              <a:avLst>
                <a:gd name="adj1" fmla="val 61051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flipH="1" flipV="1">
              <a:off x="4441849" y="3711745"/>
              <a:ext cx="226320" cy="1839461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flipH="1" flipV="1">
              <a:off x="2828853" y="3711745"/>
              <a:ext cx="226320" cy="1839461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487708" y="1547847"/>
                  <a:ext cx="52731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0" i="1" u="none" smtClean="0">
                            <a:solidFill>
                              <a:srgbClr val="FF0000"/>
                            </a:solidFill>
                            <a:latin typeface="Cambria Math"/>
                            <a:cs typeface="Consolas" panose="020B0609020204030204" pitchFamily="49" charset="0"/>
                          </a:rPr>
                          <m:t>𝐸𝑁</m:t>
                        </m:r>
                      </m:oMath>
                    </m:oMathPara>
                  </a14:m>
                  <a:endParaRPr lang="en-US" altLang="en-US" sz="2000" u="non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37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87708" y="1547847"/>
                  <a:ext cx="527311" cy="40011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264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173895" y="894292"/>
                  <a:ext cx="686730" cy="301359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𝐿𝑜𝑎𝑑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95" y="894292"/>
                  <a:ext cx="686730" cy="301359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8850" b="-12245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/>
            <p:cNvGrpSpPr/>
            <p:nvPr/>
          </p:nvGrpSpPr>
          <p:grpSpPr>
            <a:xfrm>
              <a:off x="3128599" y="2943482"/>
              <a:ext cx="613800" cy="297289"/>
              <a:chOff x="5061243" y="3131711"/>
              <a:chExt cx="773223" cy="297289"/>
            </a:xfrm>
          </p:grpSpPr>
          <p:sp>
            <p:nvSpPr>
              <p:cNvPr id="105" name="Flowchart: Manual Operation 104"/>
              <p:cNvSpPr/>
              <p:nvPr/>
            </p:nvSpPr>
            <p:spPr>
              <a:xfrm>
                <a:off x="5061243" y="3131711"/>
                <a:ext cx="773223" cy="297289"/>
              </a:xfrm>
              <a:prstGeom prst="flowChartManualOperati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80000" rIns="0" bIns="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5188623" y="3160843"/>
                <a:ext cx="518463" cy="239682"/>
                <a:chOff x="5183428" y="2852930"/>
                <a:chExt cx="518463" cy="230428"/>
              </a:xfrm>
            </p:grpSpPr>
            <p:sp>
              <p:nvSpPr>
                <p:cNvPr id="107" name="TextBox 106"/>
                <p:cNvSpPr txBox="1"/>
                <p:nvPr/>
              </p:nvSpPr>
              <p:spPr>
                <a:xfrm>
                  <a:off x="5496583" y="2852930"/>
                  <a:ext cx="205308" cy="230428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400" dirty="0"/>
                    <a:t>1</a:t>
                  </a: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5183428" y="2852930"/>
                  <a:ext cx="205308" cy="230428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400" dirty="0"/>
                    <a:t>0</a:t>
                  </a:r>
                </a:p>
              </p:txBody>
            </p:sp>
          </p:grpSp>
        </p:grpSp>
        <p:grpSp>
          <p:nvGrpSpPr>
            <p:cNvPr id="109" name="Group 108"/>
            <p:cNvGrpSpPr/>
            <p:nvPr/>
          </p:nvGrpSpPr>
          <p:grpSpPr>
            <a:xfrm>
              <a:off x="4742915" y="2943482"/>
              <a:ext cx="613799" cy="297289"/>
              <a:chOff x="5061243" y="3131711"/>
              <a:chExt cx="773223" cy="297289"/>
            </a:xfrm>
          </p:grpSpPr>
          <p:sp>
            <p:nvSpPr>
              <p:cNvPr id="110" name="Flowchart: Manual Operation 109"/>
              <p:cNvSpPr/>
              <p:nvPr/>
            </p:nvSpPr>
            <p:spPr>
              <a:xfrm>
                <a:off x="5061243" y="3131711"/>
                <a:ext cx="773223" cy="297289"/>
              </a:xfrm>
              <a:prstGeom prst="flowChartManualOperati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80000" rIns="0" bIns="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5188623" y="3160843"/>
                <a:ext cx="518463" cy="239682"/>
                <a:chOff x="5183428" y="2852930"/>
                <a:chExt cx="518463" cy="230428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5496583" y="2852930"/>
                  <a:ext cx="205308" cy="230428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400" dirty="0"/>
                    <a:t>1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5183428" y="2852930"/>
                  <a:ext cx="205308" cy="230428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400" dirty="0"/>
                    <a:t>0</a:t>
                  </a:r>
                </a:p>
              </p:txBody>
            </p:sp>
          </p:grpSp>
        </p:grpSp>
        <p:grpSp>
          <p:nvGrpSpPr>
            <p:cNvPr id="114" name="Group 113"/>
            <p:cNvGrpSpPr/>
            <p:nvPr/>
          </p:nvGrpSpPr>
          <p:grpSpPr>
            <a:xfrm>
              <a:off x="6346635" y="2943482"/>
              <a:ext cx="613799" cy="297289"/>
              <a:chOff x="5061243" y="3131711"/>
              <a:chExt cx="773223" cy="297289"/>
            </a:xfrm>
          </p:grpSpPr>
          <p:sp>
            <p:nvSpPr>
              <p:cNvPr id="115" name="Flowchart: Manual Operation 114"/>
              <p:cNvSpPr/>
              <p:nvPr/>
            </p:nvSpPr>
            <p:spPr>
              <a:xfrm>
                <a:off x="5061243" y="3131711"/>
                <a:ext cx="773223" cy="297289"/>
              </a:xfrm>
              <a:prstGeom prst="flowChartManualOperati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80000" rIns="0" bIns="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5188623" y="3160843"/>
                <a:ext cx="518463" cy="239682"/>
                <a:chOff x="5183428" y="2852930"/>
                <a:chExt cx="518463" cy="230428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>
                  <a:off x="5496583" y="2852930"/>
                  <a:ext cx="205308" cy="230428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400" dirty="0"/>
                    <a:t>1</a:t>
                  </a: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5183428" y="2852930"/>
                  <a:ext cx="205308" cy="230428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400" dirty="0"/>
                    <a:t>0</a:t>
                  </a:r>
                </a:p>
              </p:txBody>
            </p:sp>
          </p:grpSp>
        </p:grpSp>
        <p:grpSp>
          <p:nvGrpSpPr>
            <p:cNvPr id="119" name="Group 118"/>
            <p:cNvGrpSpPr/>
            <p:nvPr/>
          </p:nvGrpSpPr>
          <p:grpSpPr>
            <a:xfrm>
              <a:off x="1502002" y="2943082"/>
              <a:ext cx="613800" cy="297289"/>
              <a:chOff x="5061243" y="3131711"/>
              <a:chExt cx="773223" cy="297289"/>
            </a:xfrm>
          </p:grpSpPr>
          <p:sp>
            <p:nvSpPr>
              <p:cNvPr id="120" name="Flowchart: Manual Operation 119"/>
              <p:cNvSpPr/>
              <p:nvPr/>
            </p:nvSpPr>
            <p:spPr>
              <a:xfrm>
                <a:off x="5061243" y="3131711"/>
                <a:ext cx="773223" cy="297289"/>
              </a:xfrm>
              <a:prstGeom prst="flowChartManualOperati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80000" rIns="0" bIns="0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5188623" y="3160843"/>
                <a:ext cx="518463" cy="239682"/>
                <a:chOff x="5183428" y="2852930"/>
                <a:chExt cx="518463" cy="230428"/>
              </a:xfrm>
            </p:grpSpPr>
            <p:sp>
              <p:nvSpPr>
                <p:cNvPr id="122" name="TextBox 121"/>
                <p:cNvSpPr txBox="1"/>
                <p:nvPr/>
              </p:nvSpPr>
              <p:spPr>
                <a:xfrm>
                  <a:off x="5496583" y="2852930"/>
                  <a:ext cx="205308" cy="230428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400" dirty="0"/>
                    <a:t>1</a:t>
                  </a: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5183428" y="2852930"/>
                  <a:ext cx="205308" cy="230428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400" dirty="0"/>
                    <a:t>0</a:t>
                  </a:r>
                </a:p>
              </p:txBody>
            </p:sp>
          </p:grpSp>
        </p:grpSp>
        <p:sp>
          <p:nvSpPr>
            <p:cNvPr id="124" name="Freeform 123"/>
            <p:cNvSpPr/>
            <p:nvPr/>
          </p:nvSpPr>
          <p:spPr>
            <a:xfrm>
              <a:off x="5042411" y="3240277"/>
              <a:ext cx="129616" cy="47260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426880" y="3239782"/>
              <a:ext cx="129616" cy="47260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803398" y="3239287"/>
              <a:ext cx="129616" cy="47260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42780" y="1428910"/>
              <a:ext cx="6199263" cy="1332404"/>
            </a:xfrm>
            <a:prstGeom prst="rect">
              <a:avLst/>
            </a:prstGeom>
            <a:solidFill>
              <a:srgbClr val="EBF7FF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14012" y="1881917"/>
              <a:ext cx="10369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reeform 61"/>
            <p:cNvSpPr>
              <a:spLocks noChangeAspect="1"/>
            </p:cNvSpPr>
            <p:nvPr/>
          </p:nvSpPr>
          <p:spPr bwMode="auto">
            <a:xfrm rot="5400000">
              <a:off x="6322126" y="2237157"/>
              <a:ext cx="412340" cy="319226"/>
            </a:xfrm>
            <a:custGeom>
              <a:avLst/>
              <a:gdLst>
                <a:gd name="T0" fmla="*/ 0 w 708"/>
                <a:gd name="T1" fmla="*/ 0 h 576"/>
                <a:gd name="T2" fmla="*/ 17 w 708"/>
                <a:gd name="T3" fmla="*/ 40 h 576"/>
                <a:gd name="T4" fmla="*/ 39 w 708"/>
                <a:gd name="T5" fmla="*/ 95 h 576"/>
                <a:gd name="T6" fmla="*/ 54 w 708"/>
                <a:gd name="T7" fmla="*/ 157 h 576"/>
                <a:gd name="T8" fmla="*/ 66 w 708"/>
                <a:gd name="T9" fmla="*/ 227 h 576"/>
                <a:gd name="T10" fmla="*/ 74 w 708"/>
                <a:gd name="T11" fmla="*/ 284 h 576"/>
                <a:gd name="T12" fmla="*/ 69 w 708"/>
                <a:gd name="T13" fmla="*/ 338 h 576"/>
                <a:gd name="T14" fmla="*/ 58 w 708"/>
                <a:gd name="T15" fmla="*/ 399 h 576"/>
                <a:gd name="T16" fmla="*/ 45 w 708"/>
                <a:gd name="T17" fmla="*/ 458 h 576"/>
                <a:gd name="T18" fmla="*/ 28 w 708"/>
                <a:gd name="T19" fmla="*/ 512 h 576"/>
                <a:gd name="T20" fmla="*/ 0 w 708"/>
                <a:gd name="T21" fmla="*/ 572 h 576"/>
                <a:gd name="T22" fmla="*/ 210 w 708"/>
                <a:gd name="T23" fmla="*/ 576 h 576"/>
                <a:gd name="T24" fmla="*/ 297 w 708"/>
                <a:gd name="T25" fmla="*/ 570 h 576"/>
                <a:gd name="T26" fmla="*/ 342 w 708"/>
                <a:gd name="T27" fmla="*/ 567 h 576"/>
                <a:gd name="T28" fmla="*/ 375 w 708"/>
                <a:gd name="T29" fmla="*/ 559 h 576"/>
                <a:gd name="T30" fmla="*/ 409 w 708"/>
                <a:gd name="T31" fmla="*/ 549 h 576"/>
                <a:gd name="T32" fmla="*/ 445 w 708"/>
                <a:gd name="T33" fmla="*/ 533 h 576"/>
                <a:gd name="T34" fmla="*/ 486 w 708"/>
                <a:gd name="T35" fmla="*/ 515 h 576"/>
                <a:gd name="T36" fmla="*/ 526 w 708"/>
                <a:gd name="T37" fmla="*/ 490 h 576"/>
                <a:gd name="T38" fmla="*/ 552 w 708"/>
                <a:gd name="T39" fmla="*/ 470 h 576"/>
                <a:gd name="T40" fmla="*/ 577 w 708"/>
                <a:gd name="T41" fmla="*/ 447 h 576"/>
                <a:gd name="T42" fmla="*/ 604 w 708"/>
                <a:gd name="T43" fmla="*/ 420 h 576"/>
                <a:gd name="T44" fmla="*/ 628 w 708"/>
                <a:gd name="T45" fmla="*/ 398 h 576"/>
                <a:gd name="T46" fmla="*/ 651 w 708"/>
                <a:gd name="T47" fmla="*/ 370 h 576"/>
                <a:gd name="T48" fmla="*/ 680 w 708"/>
                <a:gd name="T49" fmla="*/ 333 h 576"/>
                <a:gd name="T50" fmla="*/ 708 w 708"/>
                <a:gd name="T51" fmla="*/ 286 h 576"/>
                <a:gd name="T52" fmla="*/ 682 w 708"/>
                <a:gd name="T53" fmla="*/ 245 h 576"/>
                <a:gd name="T54" fmla="*/ 658 w 708"/>
                <a:gd name="T55" fmla="*/ 210 h 576"/>
                <a:gd name="T56" fmla="*/ 638 w 708"/>
                <a:gd name="T57" fmla="*/ 185 h 576"/>
                <a:gd name="T58" fmla="*/ 616 w 708"/>
                <a:gd name="T59" fmla="*/ 161 h 576"/>
                <a:gd name="T60" fmla="*/ 592 w 708"/>
                <a:gd name="T61" fmla="*/ 138 h 576"/>
                <a:gd name="T62" fmla="*/ 572 w 708"/>
                <a:gd name="T63" fmla="*/ 120 h 576"/>
                <a:gd name="T64" fmla="*/ 552 w 708"/>
                <a:gd name="T65" fmla="*/ 103 h 576"/>
                <a:gd name="T66" fmla="*/ 528 w 708"/>
                <a:gd name="T67" fmla="*/ 85 h 576"/>
                <a:gd name="T68" fmla="*/ 506 w 708"/>
                <a:gd name="T69" fmla="*/ 72 h 576"/>
                <a:gd name="T70" fmla="*/ 480 w 708"/>
                <a:gd name="T71" fmla="*/ 58 h 576"/>
                <a:gd name="T72" fmla="*/ 451 w 708"/>
                <a:gd name="T73" fmla="*/ 43 h 576"/>
                <a:gd name="T74" fmla="*/ 415 w 708"/>
                <a:gd name="T75" fmla="*/ 29 h 576"/>
                <a:gd name="T76" fmla="*/ 385 w 708"/>
                <a:gd name="T77" fmla="*/ 20 h 576"/>
                <a:gd name="T78" fmla="*/ 350 w 708"/>
                <a:gd name="T79" fmla="*/ 11 h 576"/>
                <a:gd name="T80" fmla="*/ 313 w 708"/>
                <a:gd name="T81" fmla="*/ 5 h 576"/>
                <a:gd name="T82" fmla="*/ 278 w 708"/>
                <a:gd name="T83" fmla="*/ 1 h 576"/>
                <a:gd name="T84" fmla="*/ 253 w 708"/>
                <a:gd name="T85" fmla="*/ 1 h 576"/>
                <a:gd name="T86" fmla="*/ 227 w 708"/>
                <a:gd name="T87" fmla="*/ 0 h 576"/>
                <a:gd name="T88" fmla="*/ 0 w 708"/>
                <a:gd name="T8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576">
                  <a:moveTo>
                    <a:pt x="0" y="0"/>
                  </a:moveTo>
                  <a:lnTo>
                    <a:pt x="17" y="40"/>
                  </a:lnTo>
                  <a:lnTo>
                    <a:pt x="39" y="95"/>
                  </a:lnTo>
                  <a:lnTo>
                    <a:pt x="54" y="157"/>
                  </a:lnTo>
                  <a:lnTo>
                    <a:pt x="66" y="227"/>
                  </a:lnTo>
                  <a:lnTo>
                    <a:pt x="74" y="284"/>
                  </a:lnTo>
                  <a:lnTo>
                    <a:pt x="69" y="338"/>
                  </a:lnTo>
                  <a:lnTo>
                    <a:pt x="58" y="399"/>
                  </a:lnTo>
                  <a:lnTo>
                    <a:pt x="45" y="458"/>
                  </a:lnTo>
                  <a:lnTo>
                    <a:pt x="28" y="512"/>
                  </a:lnTo>
                  <a:lnTo>
                    <a:pt x="0" y="572"/>
                  </a:lnTo>
                  <a:lnTo>
                    <a:pt x="210" y="576"/>
                  </a:lnTo>
                  <a:lnTo>
                    <a:pt x="297" y="570"/>
                  </a:lnTo>
                  <a:lnTo>
                    <a:pt x="342" y="567"/>
                  </a:lnTo>
                  <a:lnTo>
                    <a:pt x="375" y="559"/>
                  </a:lnTo>
                  <a:lnTo>
                    <a:pt x="409" y="549"/>
                  </a:lnTo>
                  <a:lnTo>
                    <a:pt x="445" y="533"/>
                  </a:lnTo>
                  <a:lnTo>
                    <a:pt x="486" y="515"/>
                  </a:lnTo>
                  <a:lnTo>
                    <a:pt x="526" y="490"/>
                  </a:lnTo>
                  <a:lnTo>
                    <a:pt x="552" y="470"/>
                  </a:lnTo>
                  <a:lnTo>
                    <a:pt x="577" y="447"/>
                  </a:lnTo>
                  <a:lnTo>
                    <a:pt x="604" y="420"/>
                  </a:lnTo>
                  <a:lnTo>
                    <a:pt x="628" y="398"/>
                  </a:lnTo>
                  <a:lnTo>
                    <a:pt x="651" y="370"/>
                  </a:lnTo>
                  <a:lnTo>
                    <a:pt x="680" y="333"/>
                  </a:lnTo>
                  <a:lnTo>
                    <a:pt x="708" y="286"/>
                  </a:lnTo>
                  <a:lnTo>
                    <a:pt x="682" y="245"/>
                  </a:lnTo>
                  <a:lnTo>
                    <a:pt x="658" y="210"/>
                  </a:lnTo>
                  <a:lnTo>
                    <a:pt x="638" y="185"/>
                  </a:lnTo>
                  <a:lnTo>
                    <a:pt x="616" y="161"/>
                  </a:lnTo>
                  <a:lnTo>
                    <a:pt x="592" y="138"/>
                  </a:lnTo>
                  <a:lnTo>
                    <a:pt x="572" y="120"/>
                  </a:lnTo>
                  <a:lnTo>
                    <a:pt x="552" y="103"/>
                  </a:lnTo>
                  <a:lnTo>
                    <a:pt x="528" y="85"/>
                  </a:lnTo>
                  <a:lnTo>
                    <a:pt x="506" y="72"/>
                  </a:lnTo>
                  <a:lnTo>
                    <a:pt x="480" y="58"/>
                  </a:lnTo>
                  <a:lnTo>
                    <a:pt x="451" y="43"/>
                  </a:lnTo>
                  <a:lnTo>
                    <a:pt x="415" y="29"/>
                  </a:lnTo>
                  <a:lnTo>
                    <a:pt x="385" y="20"/>
                  </a:lnTo>
                  <a:lnTo>
                    <a:pt x="350" y="11"/>
                  </a:lnTo>
                  <a:lnTo>
                    <a:pt x="313" y="5"/>
                  </a:lnTo>
                  <a:lnTo>
                    <a:pt x="278" y="1"/>
                  </a:lnTo>
                  <a:lnTo>
                    <a:pt x="253" y="1"/>
                  </a:lnTo>
                  <a:lnTo>
                    <a:pt x="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62"/>
            <p:cNvSpPr>
              <a:spLocks noChangeAspect="1"/>
            </p:cNvSpPr>
            <p:nvPr/>
          </p:nvSpPr>
          <p:spPr bwMode="auto">
            <a:xfrm rot="5400000">
              <a:off x="6505334" y="1988721"/>
              <a:ext cx="44262" cy="317563"/>
            </a:xfrm>
            <a:custGeom>
              <a:avLst/>
              <a:gdLst>
                <a:gd name="T0" fmla="*/ 3 w 76"/>
                <a:gd name="T1" fmla="*/ 0 h 573"/>
                <a:gd name="T2" fmla="*/ 30 w 76"/>
                <a:gd name="T3" fmla="*/ 71 h 573"/>
                <a:gd name="T4" fmla="*/ 48 w 76"/>
                <a:gd name="T5" fmla="*/ 135 h 573"/>
                <a:gd name="T6" fmla="*/ 62 w 76"/>
                <a:gd name="T7" fmla="*/ 194 h 573"/>
                <a:gd name="T8" fmla="*/ 75 w 76"/>
                <a:gd name="T9" fmla="*/ 279 h 573"/>
                <a:gd name="T10" fmla="*/ 66 w 76"/>
                <a:gd name="T11" fmla="*/ 354 h 573"/>
                <a:gd name="T12" fmla="*/ 54 w 76"/>
                <a:gd name="T13" fmla="*/ 411 h 573"/>
                <a:gd name="T14" fmla="*/ 35 w 76"/>
                <a:gd name="T15" fmla="*/ 488 h 573"/>
                <a:gd name="T16" fmla="*/ 0 w 76"/>
                <a:gd name="T1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73">
                  <a:moveTo>
                    <a:pt x="3" y="0"/>
                  </a:moveTo>
                  <a:cubicBezTo>
                    <a:pt x="7" y="12"/>
                    <a:pt x="23" y="49"/>
                    <a:pt x="30" y="71"/>
                  </a:cubicBezTo>
                  <a:cubicBezTo>
                    <a:pt x="37" y="93"/>
                    <a:pt x="43" y="115"/>
                    <a:pt x="48" y="135"/>
                  </a:cubicBezTo>
                  <a:cubicBezTo>
                    <a:pt x="53" y="155"/>
                    <a:pt x="58" y="170"/>
                    <a:pt x="62" y="194"/>
                  </a:cubicBezTo>
                  <a:cubicBezTo>
                    <a:pt x="66" y="218"/>
                    <a:pt x="74" y="252"/>
                    <a:pt x="75" y="279"/>
                  </a:cubicBezTo>
                  <a:cubicBezTo>
                    <a:pt x="76" y="306"/>
                    <a:pt x="69" y="332"/>
                    <a:pt x="66" y="354"/>
                  </a:cubicBezTo>
                  <a:cubicBezTo>
                    <a:pt x="63" y="376"/>
                    <a:pt x="59" y="389"/>
                    <a:pt x="54" y="411"/>
                  </a:cubicBezTo>
                  <a:cubicBezTo>
                    <a:pt x="49" y="433"/>
                    <a:pt x="44" y="461"/>
                    <a:pt x="35" y="488"/>
                  </a:cubicBezTo>
                  <a:cubicBezTo>
                    <a:pt x="26" y="515"/>
                    <a:pt x="7" y="555"/>
                    <a:pt x="0" y="573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74"/>
            <p:cNvSpPr>
              <a:spLocks noChangeAspect="1" noChangeShapeType="1"/>
            </p:cNvSpPr>
            <p:nvPr/>
          </p:nvSpPr>
          <p:spPr bwMode="auto">
            <a:xfrm>
              <a:off x="6061885" y="1772400"/>
              <a:ext cx="136593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AutoShape 63"/>
            <p:cNvSpPr>
              <a:spLocks noChangeAspect="1" noChangeArrowheads="1"/>
            </p:cNvSpPr>
            <p:nvPr/>
          </p:nvSpPr>
          <p:spPr bwMode="auto">
            <a:xfrm flipH="1">
              <a:off x="5799156" y="1708714"/>
              <a:ext cx="390928" cy="334215"/>
            </a:xfrm>
            <a:prstGeom prst="flowChartDelay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6626360" y="1991193"/>
              <a:ext cx="3943" cy="23006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-404451" y="1654246"/>
                  <a:ext cx="57607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0" i="1" u="none" smtClean="0">
                            <a:latin typeface="Cambria Math"/>
                            <a:cs typeface="Consolas" panose="020B0609020204030204" pitchFamily="49" charset="0"/>
                          </a:rPr>
                          <m:t>𝐶𝑜𝑢𝑡</m:t>
                        </m:r>
                      </m:oMath>
                    </m:oMathPara>
                  </a14:m>
                  <a:endParaRPr lang="en-US" altLang="en-US" sz="2000" u="none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28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04451" y="1654246"/>
                  <a:ext cx="576070" cy="4001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2315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8467" y="1363072"/>
                  <a:ext cx="299926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u="none" baseline="0" dirty="0" smtClean="0">
                            <a:latin typeface="Cambria Math"/>
                            <a:cs typeface="Consolas" panose="020B0609020204030204" pitchFamily="49" charset="0"/>
                          </a:rPr>
                          <m:t>𝑐</m:t>
                        </m:r>
                        <m:r>
                          <a:rPr lang="en-US" altLang="en-US" sz="2000" b="0" i="1" u="none" baseline="-25000" dirty="0" smtClean="0">
                            <a:latin typeface="Cambria Math"/>
                            <a:cs typeface="Consolas" panose="020B0609020204030204" pitchFamily="49" charset="0"/>
                          </a:rPr>
                          <m:t>2</m:t>
                        </m:r>
                      </m:oMath>
                    </m:oMathPara>
                  </a14:m>
                  <a:endParaRPr lang="en-US" altLang="en-US" sz="2000" u="none" baseline="-25000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29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58467" y="1363072"/>
                  <a:ext cx="299926" cy="40011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22449" b="-1538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233580" y="1363072"/>
                  <a:ext cx="299926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u="none" baseline="0" dirty="0" smtClean="0">
                            <a:latin typeface="Cambria Math"/>
                            <a:cs typeface="Consolas" panose="020B0609020204030204" pitchFamily="49" charset="0"/>
                          </a:rPr>
                          <m:t>𝑐</m:t>
                        </m:r>
                        <m:r>
                          <a:rPr lang="en-US" altLang="en-US" sz="2000" b="0" i="1" u="none" baseline="-25000" dirty="0" smtClean="0">
                            <a:latin typeface="Cambria Math"/>
                            <a:cs typeface="Consolas" panose="020B0609020204030204" pitchFamily="49" charset="0"/>
                          </a:rPr>
                          <m:t>3</m:t>
                        </m:r>
                      </m:oMath>
                    </m:oMathPara>
                  </a14:m>
                  <a:endParaRPr lang="en-US" altLang="en-US" sz="2000" u="none" baseline="-25000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30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33580" y="1363072"/>
                  <a:ext cx="299926" cy="40011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22449" b="-1538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Freeform 57"/>
            <p:cNvSpPr/>
            <p:nvPr/>
          </p:nvSpPr>
          <p:spPr>
            <a:xfrm>
              <a:off x="4570389" y="1772400"/>
              <a:ext cx="1221954" cy="115982"/>
            </a:xfrm>
            <a:custGeom>
              <a:avLst/>
              <a:gdLst>
                <a:gd name="connsiteX0" fmla="*/ 1219200 w 1219200"/>
                <a:gd name="connsiteY0" fmla="*/ 115824 h 115824"/>
                <a:gd name="connsiteX1" fmla="*/ 1005840 w 1219200"/>
                <a:gd name="connsiteY1" fmla="*/ 115824 h 115824"/>
                <a:gd name="connsiteX2" fmla="*/ 1005840 w 1219200"/>
                <a:gd name="connsiteY2" fmla="*/ 0 h 115824"/>
                <a:gd name="connsiteX3" fmla="*/ 0 w 1219200"/>
                <a:gd name="connsiteY3" fmla="*/ 0 h 1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115824">
                  <a:moveTo>
                    <a:pt x="1219200" y="115824"/>
                  </a:moveTo>
                  <a:lnTo>
                    <a:pt x="1005840" y="115824"/>
                  </a:lnTo>
                  <a:lnTo>
                    <a:pt x="100584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>
              <a:grpSpLocks noChangeAspect="1"/>
            </p:cNvGrpSpPr>
            <p:nvPr/>
          </p:nvGrpSpPr>
          <p:grpSpPr bwMode="auto">
            <a:xfrm rot="5400000">
              <a:off x="4669816" y="2204543"/>
              <a:ext cx="477569" cy="319226"/>
              <a:chOff x="704" y="2323"/>
              <a:chExt cx="820" cy="576"/>
            </a:xfrm>
          </p:grpSpPr>
          <p:sp>
            <p:nvSpPr>
              <p:cNvPr id="66" name="Freeform 61"/>
              <p:cNvSpPr>
                <a:spLocks noChangeAspect="1"/>
              </p:cNvSpPr>
              <p:nvPr/>
            </p:nvSpPr>
            <p:spPr bwMode="auto">
              <a:xfrm>
                <a:off x="816" y="2323"/>
                <a:ext cx="708" cy="576"/>
              </a:xfrm>
              <a:custGeom>
                <a:avLst/>
                <a:gdLst>
                  <a:gd name="T0" fmla="*/ 0 w 708"/>
                  <a:gd name="T1" fmla="*/ 0 h 576"/>
                  <a:gd name="T2" fmla="*/ 17 w 708"/>
                  <a:gd name="T3" fmla="*/ 40 h 576"/>
                  <a:gd name="T4" fmla="*/ 39 w 708"/>
                  <a:gd name="T5" fmla="*/ 95 h 576"/>
                  <a:gd name="T6" fmla="*/ 54 w 708"/>
                  <a:gd name="T7" fmla="*/ 157 h 576"/>
                  <a:gd name="T8" fmla="*/ 66 w 708"/>
                  <a:gd name="T9" fmla="*/ 227 h 576"/>
                  <a:gd name="T10" fmla="*/ 74 w 708"/>
                  <a:gd name="T11" fmla="*/ 284 h 576"/>
                  <a:gd name="T12" fmla="*/ 69 w 708"/>
                  <a:gd name="T13" fmla="*/ 338 h 576"/>
                  <a:gd name="T14" fmla="*/ 58 w 708"/>
                  <a:gd name="T15" fmla="*/ 399 h 576"/>
                  <a:gd name="T16" fmla="*/ 45 w 708"/>
                  <a:gd name="T17" fmla="*/ 458 h 576"/>
                  <a:gd name="T18" fmla="*/ 28 w 708"/>
                  <a:gd name="T19" fmla="*/ 512 h 576"/>
                  <a:gd name="T20" fmla="*/ 0 w 708"/>
                  <a:gd name="T21" fmla="*/ 572 h 576"/>
                  <a:gd name="T22" fmla="*/ 210 w 708"/>
                  <a:gd name="T23" fmla="*/ 576 h 576"/>
                  <a:gd name="T24" fmla="*/ 297 w 708"/>
                  <a:gd name="T25" fmla="*/ 570 h 576"/>
                  <a:gd name="T26" fmla="*/ 342 w 708"/>
                  <a:gd name="T27" fmla="*/ 567 h 576"/>
                  <a:gd name="T28" fmla="*/ 375 w 708"/>
                  <a:gd name="T29" fmla="*/ 559 h 576"/>
                  <a:gd name="T30" fmla="*/ 409 w 708"/>
                  <a:gd name="T31" fmla="*/ 549 h 576"/>
                  <a:gd name="T32" fmla="*/ 445 w 708"/>
                  <a:gd name="T33" fmla="*/ 533 h 576"/>
                  <a:gd name="T34" fmla="*/ 486 w 708"/>
                  <a:gd name="T35" fmla="*/ 515 h 576"/>
                  <a:gd name="T36" fmla="*/ 526 w 708"/>
                  <a:gd name="T37" fmla="*/ 490 h 576"/>
                  <a:gd name="T38" fmla="*/ 552 w 708"/>
                  <a:gd name="T39" fmla="*/ 470 h 576"/>
                  <a:gd name="T40" fmla="*/ 577 w 708"/>
                  <a:gd name="T41" fmla="*/ 447 h 576"/>
                  <a:gd name="T42" fmla="*/ 604 w 708"/>
                  <a:gd name="T43" fmla="*/ 420 h 576"/>
                  <a:gd name="T44" fmla="*/ 628 w 708"/>
                  <a:gd name="T45" fmla="*/ 398 h 576"/>
                  <a:gd name="T46" fmla="*/ 651 w 708"/>
                  <a:gd name="T47" fmla="*/ 370 h 576"/>
                  <a:gd name="T48" fmla="*/ 680 w 708"/>
                  <a:gd name="T49" fmla="*/ 333 h 576"/>
                  <a:gd name="T50" fmla="*/ 708 w 708"/>
                  <a:gd name="T51" fmla="*/ 286 h 576"/>
                  <a:gd name="T52" fmla="*/ 682 w 708"/>
                  <a:gd name="T53" fmla="*/ 245 h 576"/>
                  <a:gd name="T54" fmla="*/ 658 w 708"/>
                  <a:gd name="T55" fmla="*/ 210 h 576"/>
                  <a:gd name="T56" fmla="*/ 638 w 708"/>
                  <a:gd name="T57" fmla="*/ 185 h 576"/>
                  <a:gd name="T58" fmla="*/ 616 w 708"/>
                  <a:gd name="T59" fmla="*/ 161 h 576"/>
                  <a:gd name="T60" fmla="*/ 592 w 708"/>
                  <a:gd name="T61" fmla="*/ 138 h 576"/>
                  <a:gd name="T62" fmla="*/ 572 w 708"/>
                  <a:gd name="T63" fmla="*/ 120 h 576"/>
                  <a:gd name="T64" fmla="*/ 552 w 708"/>
                  <a:gd name="T65" fmla="*/ 103 h 576"/>
                  <a:gd name="T66" fmla="*/ 528 w 708"/>
                  <a:gd name="T67" fmla="*/ 85 h 576"/>
                  <a:gd name="T68" fmla="*/ 506 w 708"/>
                  <a:gd name="T69" fmla="*/ 72 h 576"/>
                  <a:gd name="T70" fmla="*/ 480 w 708"/>
                  <a:gd name="T71" fmla="*/ 58 h 576"/>
                  <a:gd name="T72" fmla="*/ 451 w 708"/>
                  <a:gd name="T73" fmla="*/ 43 h 576"/>
                  <a:gd name="T74" fmla="*/ 415 w 708"/>
                  <a:gd name="T75" fmla="*/ 29 h 576"/>
                  <a:gd name="T76" fmla="*/ 385 w 708"/>
                  <a:gd name="T77" fmla="*/ 20 h 576"/>
                  <a:gd name="T78" fmla="*/ 350 w 708"/>
                  <a:gd name="T79" fmla="*/ 11 h 576"/>
                  <a:gd name="T80" fmla="*/ 313 w 708"/>
                  <a:gd name="T81" fmla="*/ 5 h 576"/>
                  <a:gd name="T82" fmla="*/ 278 w 708"/>
                  <a:gd name="T83" fmla="*/ 1 h 576"/>
                  <a:gd name="T84" fmla="*/ 253 w 708"/>
                  <a:gd name="T85" fmla="*/ 1 h 576"/>
                  <a:gd name="T86" fmla="*/ 227 w 708"/>
                  <a:gd name="T87" fmla="*/ 0 h 576"/>
                  <a:gd name="T88" fmla="*/ 0 w 708"/>
                  <a:gd name="T8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576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10" y="576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2"/>
              <p:cNvSpPr>
                <a:spLocks noChangeAspect="1"/>
              </p:cNvSpPr>
              <p:nvPr/>
            </p:nvSpPr>
            <p:spPr bwMode="auto">
              <a:xfrm>
                <a:off x="704" y="2326"/>
                <a:ext cx="76" cy="573"/>
              </a:xfrm>
              <a:custGeom>
                <a:avLst/>
                <a:gdLst>
                  <a:gd name="T0" fmla="*/ 3 w 76"/>
                  <a:gd name="T1" fmla="*/ 0 h 573"/>
                  <a:gd name="T2" fmla="*/ 30 w 76"/>
                  <a:gd name="T3" fmla="*/ 71 h 573"/>
                  <a:gd name="T4" fmla="*/ 48 w 76"/>
                  <a:gd name="T5" fmla="*/ 135 h 573"/>
                  <a:gd name="T6" fmla="*/ 62 w 76"/>
                  <a:gd name="T7" fmla="*/ 194 h 573"/>
                  <a:gd name="T8" fmla="*/ 75 w 76"/>
                  <a:gd name="T9" fmla="*/ 279 h 573"/>
                  <a:gd name="T10" fmla="*/ 66 w 76"/>
                  <a:gd name="T11" fmla="*/ 354 h 573"/>
                  <a:gd name="T12" fmla="*/ 54 w 76"/>
                  <a:gd name="T13" fmla="*/ 411 h 573"/>
                  <a:gd name="T14" fmla="*/ 35 w 76"/>
                  <a:gd name="T15" fmla="*/ 488 h 573"/>
                  <a:gd name="T16" fmla="*/ 0 w 76"/>
                  <a:gd name="T17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73">
                    <a:moveTo>
                      <a:pt x="3" y="0"/>
                    </a:moveTo>
                    <a:cubicBezTo>
                      <a:pt x="7" y="12"/>
                      <a:pt x="23" y="49"/>
                      <a:pt x="30" y="71"/>
                    </a:cubicBezTo>
                    <a:cubicBezTo>
                      <a:pt x="37" y="93"/>
                      <a:pt x="43" y="115"/>
                      <a:pt x="48" y="135"/>
                    </a:cubicBezTo>
                    <a:cubicBezTo>
                      <a:pt x="53" y="155"/>
                      <a:pt x="58" y="170"/>
                      <a:pt x="62" y="194"/>
                    </a:cubicBezTo>
                    <a:cubicBezTo>
                      <a:pt x="66" y="218"/>
                      <a:pt x="74" y="252"/>
                      <a:pt x="75" y="279"/>
                    </a:cubicBezTo>
                    <a:cubicBezTo>
                      <a:pt x="76" y="306"/>
                      <a:pt x="69" y="332"/>
                      <a:pt x="66" y="354"/>
                    </a:cubicBezTo>
                    <a:cubicBezTo>
                      <a:pt x="63" y="376"/>
                      <a:pt x="59" y="389"/>
                      <a:pt x="54" y="411"/>
                    </a:cubicBezTo>
                    <a:cubicBezTo>
                      <a:pt x="49" y="433"/>
                      <a:pt x="44" y="461"/>
                      <a:pt x="35" y="488"/>
                    </a:cubicBezTo>
                    <a:cubicBezTo>
                      <a:pt x="26" y="515"/>
                      <a:pt x="7" y="555"/>
                      <a:pt x="0" y="573"/>
                    </a:cubicBezTo>
                  </a:path>
                </a:pathLst>
              </a:custGeom>
              <a:noFill/>
              <a:ln w="254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Line 71"/>
            <p:cNvSpPr>
              <a:spLocks noChangeAspect="1" noChangeShapeType="1"/>
            </p:cNvSpPr>
            <p:nvPr/>
          </p:nvSpPr>
          <p:spPr bwMode="auto">
            <a:xfrm>
              <a:off x="4816523" y="1772400"/>
              <a:ext cx="0" cy="4456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AutoShape 63"/>
            <p:cNvSpPr>
              <a:spLocks noChangeAspect="1" noChangeArrowheads="1"/>
            </p:cNvSpPr>
            <p:nvPr/>
          </p:nvSpPr>
          <p:spPr bwMode="auto">
            <a:xfrm flipH="1">
              <a:off x="4179460" y="1708714"/>
              <a:ext cx="390928" cy="334215"/>
            </a:xfrm>
            <a:prstGeom prst="flowChartDelay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5006664" y="1991193"/>
              <a:ext cx="3943" cy="23006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47"/>
            <p:cNvSpPr/>
            <p:nvPr/>
          </p:nvSpPr>
          <p:spPr>
            <a:xfrm>
              <a:off x="2957997" y="1772400"/>
              <a:ext cx="1221954" cy="115982"/>
            </a:xfrm>
            <a:custGeom>
              <a:avLst/>
              <a:gdLst>
                <a:gd name="connsiteX0" fmla="*/ 1219200 w 1219200"/>
                <a:gd name="connsiteY0" fmla="*/ 115824 h 115824"/>
                <a:gd name="connsiteX1" fmla="*/ 1005840 w 1219200"/>
                <a:gd name="connsiteY1" fmla="*/ 115824 h 115824"/>
                <a:gd name="connsiteX2" fmla="*/ 1005840 w 1219200"/>
                <a:gd name="connsiteY2" fmla="*/ 0 h 115824"/>
                <a:gd name="connsiteX3" fmla="*/ 0 w 1219200"/>
                <a:gd name="connsiteY3" fmla="*/ 0 h 1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115824">
                  <a:moveTo>
                    <a:pt x="1219200" y="115824"/>
                  </a:moveTo>
                  <a:lnTo>
                    <a:pt x="1005840" y="115824"/>
                  </a:lnTo>
                  <a:lnTo>
                    <a:pt x="100584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60"/>
            <p:cNvGrpSpPr>
              <a:grpSpLocks noChangeAspect="1"/>
            </p:cNvGrpSpPr>
            <p:nvPr/>
          </p:nvGrpSpPr>
          <p:grpSpPr bwMode="auto">
            <a:xfrm rot="5400000">
              <a:off x="3057424" y="2204543"/>
              <a:ext cx="477569" cy="319226"/>
              <a:chOff x="704" y="2323"/>
              <a:chExt cx="820" cy="576"/>
            </a:xfrm>
          </p:grpSpPr>
          <p:sp>
            <p:nvSpPr>
              <p:cNvPr id="56" name="Freeform 61"/>
              <p:cNvSpPr>
                <a:spLocks noChangeAspect="1"/>
              </p:cNvSpPr>
              <p:nvPr/>
            </p:nvSpPr>
            <p:spPr bwMode="auto">
              <a:xfrm>
                <a:off x="816" y="2323"/>
                <a:ext cx="708" cy="576"/>
              </a:xfrm>
              <a:custGeom>
                <a:avLst/>
                <a:gdLst>
                  <a:gd name="T0" fmla="*/ 0 w 708"/>
                  <a:gd name="T1" fmla="*/ 0 h 576"/>
                  <a:gd name="T2" fmla="*/ 17 w 708"/>
                  <a:gd name="T3" fmla="*/ 40 h 576"/>
                  <a:gd name="T4" fmla="*/ 39 w 708"/>
                  <a:gd name="T5" fmla="*/ 95 h 576"/>
                  <a:gd name="T6" fmla="*/ 54 w 708"/>
                  <a:gd name="T7" fmla="*/ 157 h 576"/>
                  <a:gd name="T8" fmla="*/ 66 w 708"/>
                  <a:gd name="T9" fmla="*/ 227 h 576"/>
                  <a:gd name="T10" fmla="*/ 74 w 708"/>
                  <a:gd name="T11" fmla="*/ 284 h 576"/>
                  <a:gd name="T12" fmla="*/ 69 w 708"/>
                  <a:gd name="T13" fmla="*/ 338 h 576"/>
                  <a:gd name="T14" fmla="*/ 58 w 708"/>
                  <a:gd name="T15" fmla="*/ 399 h 576"/>
                  <a:gd name="T16" fmla="*/ 45 w 708"/>
                  <a:gd name="T17" fmla="*/ 458 h 576"/>
                  <a:gd name="T18" fmla="*/ 28 w 708"/>
                  <a:gd name="T19" fmla="*/ 512 h 576"/>
                  <a:gd name="T20" fmla="*/ 0 w 708"/>
                  <a:gd name="T21" fmla="*/ 572 h 576"/>
                  <a:gd name="T22" fmla="*/ 210 w 708"/>
                  <a:gd name="T23" fmla="*/ 576 h 576"/>
                  <a:gd name="T24" fmla="*/ 297 w 708"/>
                  <a:gd name="T25" fmla="*/ 570 h 576"/>
                  <a:gd name="T26" fmla="*/ 342 w 708"/>
                  <a:gd name="T27" fmla="*/ 567 h 576"/>
                  <a:gd name="T28" fmla="*/ 375 w 708"/>
                  <a:gd name="T29" fmla="*/ 559 h 576"/>
                  <a:gd name="T30" fmla="*/ 409 w 708"/>
                  <a:gd name="T31" fmla="*/ 549 h 576"/>
                  <a:gd name="T32" fmla="*/ 445 w 708"/>
                  <a:gd name="T33" fmla="*/ 533 h 576"/>
                  <a:gd name="T34" fmla="*/ 486 w 708"/>
                  <a:gd name="T35" fmla="*/ 515 h 576"/>
                  <a:gd name="T36" fmla="*/ 526 w 708"/>
                  <a:gd name="T37" fmla="*/ 490 h 576"/>
                  <a:gd name="T38" fmla="*/ 552 w 708"/>
                  <a:gd name="T39" fmla="*/ 470 h 576"/>
                  <a:gd name="T40" fmla="*/ 577 w 708"/>
                  <a:gd name="T41" fmla="*/ 447 h 576"/>
                  <a:gd name="T42" fmla="*/ 604 w 708"/>
                  <a:gd name="T43" fmla="*/ 420 h 576"/>
                  <a:gd name="T44" fmla="*/ 628 w 708"/>
                  <a:gd name="T45" fmla="*/ 398 h 576"/>
                  <a:gd name="T46" fmla="*/ 651 w 708"/>
                  <a:gd name="T47" fmla="*/ 370 h 576"/>
                  <a:gd name="T48" fmla="*/ 680 w 708"/>
                  <a:gd name="T49" fmla="*/ 333 h 576"/>
                  <a:gd name="T50" fmla="*/ 708 w 708"/>
                  <a:gd name="T51" fmla="*/ 286 h 576"/>
                  <a:gd name="T52" fmla="*/ 682 w 708"/>
                  <a:gd name="T53" fmla="*/ 245 h 576"/>
                  <a:gd name="T54" fmla="*/ 658 w 708"/>
                  <a:gd name="T55" fmla="*/ 210 h 576"/>
                  <a:gd name="T56" fmla="*/ 638 w 708"/>
                  <a:gd name="T57" fmla="*/ 185 h 576"/>
                  <a:gd name="T58" fmla="*/ 616 w 708"/>
                  <a:gd name="T59" fmla="*/ 161 h 576"/>
                  <a:gd name="T60" fmla="*/ 592 w 708"/>
                  <a:gd name="T61" fmla="*/ 138 h 576"/>
                  <a:gd name="T62" fmla="*/ 572 w 708"/>
                  <a:gd name="T63" fmla="*/ 120 h 576"/>
                  <a:gd name="T64" fmla="*/ 552 w 708"/>
                  <a:gd name="T65" fmla="*/ 103 h 576"/>
                  <a:gd name="T66" fmla="*/ 528 w 708"/>
                  <a:gd name="T67" fmla="*/ 85 h 576"/>
                  <a:gd name="T68" fmla="*/ 506 w 708"/>
                  <a:gd name="T69" fmla="*/ 72 h 576"/>
                  <a:gd name="T70" fmla="*/ 480 w 708"/>
                  <a:gd name="T71" fmla="*/ 58 h 576"/>
                  <a:gd name="T72" fmla="*/ 451 w 708"/>
                  <a:gd name="T73" fmla="*/ 43 h 576"/>
                  <a:gd name="T74" fmla="*/ 415 w 708"/>
                  <a:gd name="T75" fmla="*/ 29 h 576"/>
                  <a:gd name="T76" fmla="*/ 385 w 708"/>
                  <a:gd name="T77" fmla="*/ 20 h 576"/>
                  <a:gd name="T78" fmla="*/ 350 w 708"/>
                  <a:gd name="T79" fmla="*/ 11 h 576"/>
                  <a:gd name="T80" fmla="*/ 313 w 708"/>
                  <a:gd name="T81" fmla="*/ 5 h 576"/>
                  <a:gd name="T82" fmla="*/ 278 w 708"/>
                  <a:gd name="T83" fmla="*/ 1 h 576"/>
                  <a:gd name="T84" fmla="*/ 253 w 708"/>
                  <a:gd name="T85" fmla="*/ 1 h 576"/>
                  <a:gd name="T86" fmla="*/ 227 w 708"/>
                  <a:gd name="T87" fmla="*/ 0 h 576"/>
                  <a:gd name="T88" fmla="*/ 0 w 708"/>
                  <a:gd name="T8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576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10" y="576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62"/>
              <p:cNvSpPr>
                <a:spLocks noChangeAspect="1"/>
              </p:cNvSpPr>
              <p:nvPr/>
            </p:nvSpPr>
            <p:spPr bwMode="auto">
              <a:xfrm>
                <a:off x="704" y="2326"/>
                <a:ext cx="76" cy="573"/>
              </a:xfrm>
              <a:custGeom>
                <a:avLst/>
                <a:gdLst>
                  <a:gd name="T0" fmla="*/ 3 w 76"/>
                  <a:gd name="T1" fmla="*/ 0 h 573"/>
                  <a:gd name="T2" fmla="*/ 30 w 76"/>
                  <a:gd name="T3" fmla="*/ 71 h 573"/>
                  <a:gd name="T4" fmla="*/ 48 w 76"/>
                  <a:gd name="T5" fmla="*/ 135 h 573"/>
                  <a:gd name="T6" fmla="*/ 62 w 76"/>
                  <a:gd name="T7" fmla="*/ 194 h 573"/>
                  <a:gd name="T8" fmla="*/ 75 w 76"/>
                  <a:gd name="T9" fmla="*/ 279 h 573"/>
                  <a:gd name="T10" fmla="*/ 66 w 76"/>
                  <a:gd name="T11" fmla="*/ 354 h 573"/>
                  <a:gd name="T12" fmla="*/ 54 w 76"/>
                  <a:gd name="T13" fmla="*/ 411 h 573"/>
                  <a:gd name="T14" fmla="*/ 35 w 76"/>
                  <a:gd name="T15" fmla="*/ 488 h 573"/>
                  <a:gd name="T16" fmla="*/ 0 w 76"/>
                  <a:gd name="T17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73">
                    <a:moveTo>
                      <a:pt x="3" y="0"/>
                    </a:moveTo>
                    <a:cubicBezTo>
                      <a:pt x="7" y="12"/>
                      <a:pt x="23" y="49"/>
                      <a:pt x="30" y="71"/>
                    </a:cubicBezTo>
                    <a:cubicBezTo>
                      <a:pt x="37" y="93"/>
                      <a:pt x="43" y="115"/>
                      <a:pt x="48" y="135"/>
                    </a:cubicBezTo>
                    <a:cubicBezTo>
                      <a:pt x="53" y="155"/>
                      <a:pt x="58" y="170"/>
                      <a:pt x="62" y="194"/>
                    </a:cubicBezTo>
                    <a:cubicBezTo>
                      <a:pt x="66" y="218"/>
                      <a:pt x="74" y="252"/>
                      <a:pt x="75" y="279"/>
                    </a:cubicBezTo>
                    <a:cubicBezTo>
                      <a:pt x="76" y="306"/>
                      <a:pt x="69" y="332"/>
                      <a:pt x="66" y="354"/>
                    </a:cubicBezTo>
                    <a:cubicBezTo>
                      <a:pt x="63" y="376"/>
                      <a:pt x="59" y="389"/>
                      <a:pt x="54" y="411"/>
                    </a:cubicBezTo>
                    <a:cubicBezTo>
                      <a:pt x="49" y="433"/>
                      <a:pt x="44" y="461"/>
                      <a:pt x="35" y="488"/>
                    </a:cubicBezTo>
                    <a:cubicBezTo>
                      <a:pt x="26" y="515"/>
                      <a:pt x="7" y="555"/>
                      <a:pt x="0" y="573"/>
                    </a:cubicBezTo>
                  </a:path>
                </a:pathLst>
              </a:custGeom>
              <a:noFill/>
              <a:ln w="254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" name="Line 71"/>
            <p:cNvSpPr>
              <a:spLocks noChangeAspect="1" noChangeShapeType="1"/>
            </p:cNvSpPr>
            <p:nvPr/>
          </p:nvSpPr>
          <p:spPr bwMode="auto">
            <a:xfrm>
              <a:off x="3204131" y="1772400"/>
              <a:ext cx="0" cy="4456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AutoShape 63"/>
            <p:cNvSpPr>
              <a:spLocks noChangeAspect="1" noChangeArrowheads="1"/>
            </p:cNvSpPr>
            <p:nvPr/>
          </p:nvSpPr>
          <p:spPr bwMode="auto">
            <a:xfrm flipH="1">
              <a:off x="2567068" y="1708714"/>
              <a:ext cx="390928" cy="334215"/>
            </a:xfrm>
            <a:prstGeom prst="flowChartDelay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3394272" y="1991193"/>
              <a:ext cx="3943" cy="23006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1345605" y="1772400"/>
              <a:ext cx="1221954" cy="115982"/>
            </a:xfrm>
            <a:custGeom>
              <a:avLst/>
              <a:gdLst>
                <a:gd name="connsiteX0" fmla="*/ 1219200 w 1219200"/>
                <a:gd name="connsiteY0" fmla="*/ 115824 h 115824"/>
                <a:gd name="connsiteX1" fmla="*/ 1005840 w 1219200"/>
                <a:gd name="connsiteY1" fmla="*/ 115824 h 115824"/>
                <a:gd name="connsiteX2" fmla="*/ 1005840 w 1219200"/>
                <a:gd name="connsiteY2" fmla="*/ 0 h 115824"/>
                <a:gd name="connsiteX3" fmla="*/ 0 w 1219200"/>
                <a:gd name="connsiteY3" fmla="*/ 0 h 1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115824">
                  <a:moveTo>
                    <a:pt x="1219200" y="115824"/>
                  </a:moveTo>
                  <a:lnTo>
                    <a:pt x="1005840" y="115824"/>
                  </a:lnTo>
                  <a:lnTo>
                    <a:pt x="100584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0"/>
            <p:cNvGrpSpPr>
              <a:grpSpLocks noChangeAspect="1"/>
            </p:cNvGrpSpPr>
            <p:nvPr/>
          </p:nvGrpSpPr>
          <p:grpSpPr bwMode="auto">
            <a:xfrm rot="5400000">
              <a:off x="1445032" y="2204543"/>
              <a:ext cx="477569" cy="319226"/>
              <a:chOff x="704" y="2323"/>
              <a:chExt cx="820" cy="576"/>
            </a:xfrm>
          </p:grpSpPr>
          <p:sp>
            <p:nvSpPr>
              <p:cNvPr id="46" name="Freeform 61"/>
              <p:cNvSpPr>
                <a:spLocks noChangeAspect="1"/>
              </p:cNvSpPr>
              <p:nvPr/>
            </p:nvSpPr>
            <p:spPr bwMode="auto">
              <a:xfrm>
                <a:off x="816" y="2323"/>
                <a:ext cx="708" cy="576"/>
              </a:xfrm>
              <a:custGeom>
                <a:avLst/>
                <a:gdLst>
                  <a:gd name="T0" fmla="*/ 0 w 708"/>
                  <a:gd name="T1" fmla="*/ 0 h 576"/>
                  <a:gd name="T2" fmla="*/ 17 w 708"/>
                  <a:gd name="T3" fmla="*/ 40 h 576"/>
                  <a:gd name="T4" fmla="*/ 39 w 708"/>
                  <a:gd name="T5" fmla="*/ 95 h 576"/>
                  <a:gd name="T6" fmla="*/ 54 w 708"/>
                  <a:gd name="T7" fmla="*/ 157 h 576"/>
                  <a:gd name="T8" fmla="*/ 66 w 708"/>
                  <a:gd name="T9" fmla="*/ 227 h 576"/>
                  <a:gd name="T10" fmla="*/ 74 w 708"/>
                  <a:gd name="T11" fmla="*/ 284 h 576"/>
                  <a:gd name="T12" fmla="*/ 69 w 708"/>
                  <a:gd name="T13" fmla="*/ 338 h 576"/>
                  <a:gd name="T14" fmla="*/ 58 w 708"/>
                  <a:gd name="T15" fmla="*/ 399 h 576"/>
                  <a:gd name="T16" fmla="*/ 45 w 708"/>
                  <a:gd name="T17" fmla="*/ 458 h 576"/>
                  <a:gd name="T18" fmla="*/ 28 w 708"/>
                  <a:gd name="T19" fmla="*/ 512 h 576"/>
                  <a:gd name="T20" fmla="*/ 0 w 708"/>
                  <a:gd name="T21" fmla="*/ 572 h 576"/>
                  <a:gd name="T22" fmla="*/ 210 w 708"/>
                  <a:gd name="T23" fmla="*/ 576 h 576"/>
                  <a:gd name="T24" fmla="*/ 297 w 708"/>
                  <a:gd name="T25" fmla="*/ 570 h 576"/>
                  <a:gd name="T26" fmla="*/ 342 w 708"/>
                  <a:gd name="T27" fmla="*/ 567 h 576"/>
                  <a:gd name="T28" fmla="*/ 375 w 708"/>
                  <a:gd name="T29" fmla="*/ 559 h 576"/>
                  <a:gd name="T30" fmla="*/ 409 w 708"/>
                  <a:gd name="T31" fmla="*/ 549 h 576"/>
                  <a:gd name="T32" fmla="*/ 445 w 708"/>
                  <a:gd name="T33" fmla="*/ 533 h 576"/>
                  <a:gd name="T34" fmla="*/ 486 w 708"/>
                  <a:gd name="T35" fmla="*/ 515 h 576"/>
                  <a:gd name="T36" fmla="*/ 526 w 708"/>
                  <a:gd name="T37" fmla="*/ 490 h 576"/>
                  <a:gd name="T38" fmla="*/ 552 w 708"/>
                  <a:gd name="T39" fmla="*/ 470 h 576"/>
                  <a:gd name="T40" fmla="*/ 577 w 708"/>
                  <a:gd name="T41" fmla="*/ 447 h 576"/>
                  <a:gd name="T42" fmla="*/ 604 w 708"/>
                  <a:gd name="T43" fmla="*/ 420 h 576"/>
                  <a:gd name="T44" fmla="*/ 628 w 708"/>
                  <a:gd name="T45" fmla="*/ 398 h 576"/>
                  <a:gd name="T46" fmla="*/ 651 w 708"/>
                  <a:gd name="T47" fmla="*/ 370 h 576"/>
                  <a:gd name="T48" fmla="*/ 680 w 708"/>
                  <a:gd name="T49" fmla="*/ 333 h 576"/>
                  <a:gd name="T50" fmla="*/ 708 w 708"/>
                  <a:gd name="T51" fmla="*/ 286 h 576"/>
                  <a:gd name="T52" fmla="*/ 682 w 708"/>
                  <a:gd name="T53" fmla="*/ 245 h 576"/>
                  <a:gd name="T54" fmla="*/ 658 w 708"/>
                  <a:gd name="T55" fmla="*/ 210 h 576"/>
                  <a:gd name="T56" fmla="*/ 638 w 708"/>
                  <a:gd name="T57" fmla="*/ 185 h 576"/>
                  <a:gd name="T58" fmla="*/ 616 w 708"/>
                  <a:gd name="T59" fmla="*/ 161 h 576"/>
                  <a:gd name="T60" fmla="*/ 592 w 708"/>
                  <a:gd name="T61" fmla="*/ 138 h 576"/>
                  <a:gd name="T62" fmla="*/ 572 w 708"/>
                  <a:gd name="T63" fmla="*/ 120 h 576"/>
                  <a:gd name="T64" fmla="*/ 552 w 708"/>
                  <a:gd name="T65" fmla="*/ 103 h 576"/>
                  <a:gd name="T66" fmla="*/ 528 w 708"/>
                  <a:gd name="T67" fmla="*/ 85 h 576"/>
                  <a:gd name="T68" fmla="*/ 506 w 708"/>
                  <a:gd name="T69" fmla="*/ 72 h 576"/>
                  <a:gd name="T70" fmla="*/ 480 w 708"/>
                  <a:gd name="T71" fmla="*/ 58 h 576"/>
                  <a:gd name="T72" fmla="*/ 451 w 708"/>
                  <a:gd name="T73" fmla="*/ 43 h 576"/>
                  <a:gd name="T74" fmla="*/ 415 w 708"/>
                  <a:gd name="T75" fmla="*/ 29 h 576"/>
                  <a:gd name="T76" fmla="*/ 385 w 708"/>
                  <a:gd name="T77" fmla="*/ 20 h 576"/>
                  <a:gd name="T78" fmla="*/ 350 w 708"/>
                  <a:gd name="T79" fmla="*/ 11 h 576"/>
                  <a:gd name="T80" fmla="*/ 313 w 708"/>
                  <a:gd name="T81" fmla="*/ 5 h 576"/>
                  <a:gd name="T82" fmla="*/ 278 w 708"/>
                  <a:gd name="T83" fmla="*/ 1 h 576"/>
                  <a:gd name="T84" fmla="*/ 253 w 708"/>
                  <a:gd name="T85" fmla="*/ 1 h 576"/>
                  <a:gd name="T86" fmla="*/ 227 w 708"/>
                  <a:gd name="T87" fmla="*/ 0 h 576"/>
                  <a:gd name="T88" fmla="*/ 0 w 708"/>
                  <a:gd name="T8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576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10" y="576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62"/>
              <p:cNvSpPr>
                <a:spLocks noChangeAspect="1"/>
              </p:cNvSpPr>
              <p:nvPr/>
            </p:nvSpPr>
            <p:spPr bwMode="auto">
              <a:xfrm>
                <a:off x="704" y="2326"/>
                <a:ext cx="76" cy="573"/>
              </a:xfrm>
              <a:custGeom>
                <a:avLst/>
                <a:gdLst>
                  <a:gd name="T0" fmla="*/ 3 w 76"/>
                  <a:gd name="T1" fmla="*/ 0 h 573"/>
                  <a:gd name="T2" fmla="*/ 30 w 76"/>
                  <a:gd name="T3" fmla="*/ 71 h 573"/>
                  <a:gd name="T4" fmla="*/ 48 w 76"/>
                  <a:gd name="T5" fmla="*/ 135 h 573"/>
                  <a:gd name="T6" fmla="*/ 62 w 76"/>
                  <a:gd name="T7" fmla="*/ 194 h 573"/>
                  <a:gd name="T8" fmla="*/ 75 w 76"/>
                  <a:gd name="T9" fmla="*/ 279 h 573"/>
                  <a:gd name="T10" fmla="*/ 66 w 76"/>
                  <a:gd name="T11" fmla="*/ 354 h 573"/>
                  <a:gd name="T12" fmla="*/ 54 w 76"/>
                  <a:gd name="T13" fmla="*/ 411 h 573"/>
                  <a:gd name="T14" fmla="*/ 35 w 76"/>
                  <a:gd name="T15" fmla="*/ 488 h 573"/>
                  <a:gd name="T16" fmla="*/ 0 w 76"/>
                  <a:gd name="T17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73">
                    <a:moveTo>
                      <a:pt x="3" y="0"/>
                    </a:moveTo>
                    <a:cubicBezTo>
                      <a:pt x="7" y="12"/>
                      <a:pt x="23" y="49"/>
                      <a:pt x="30" y="71"/>
                    </a:cubicBezTo>
                    <a:cubicBezTo>
                      <a:pt x="37" y="93"/>
                      <a:pt x="43" y="115"/>
                      <a:pt x="48" y="135"/>
                    </a:cubicBezTo>
                    <a:cubicBezTo>
                      <a:pt x="53" y="155"/>
                      <a:pt x="58" y="170"/>
                      <a:pt x="62" y="194"/>
                    </a:cubicBezTo>
                    <a:cubicBezTo>
                      <a:pt x="66" y="218"/>
                      <a:pt x="74" y="252"/>
                      <a:pt x="75" y="279"/>
                    </a:cubicBezTo>
                    <a:cubicBezTo>
                      <a:pt x="76" y="306"/>
                      <a:pt x="69" y="332"/>
                      <a:pt x="66" y="354"/>
                    </a:cubicBezTo>
                    <a:cubicBezTo>
                      <a:pt x="63" y="376"/>
                      <a:pt x="59" y="389"/>
                      <a:pt x="54" y="411"/>
                    </a:cubicBezTo>
                    <a:cubicBezTo>
                      <a:pt x="49" y="433"/>
                      <a:pt x="44" y="461"/>
                      <a:pt x="35" y="488"/>
                    </a:cubicBezTo>
                    <a:cubicBezTo>
                      <a:pt x="26" y="515"/>
                      <a:pt x="7" y="555"/>
                      <a:pt x="0" y="573"/>
                    </a:cubicBezTo>
                  </a:path>
                </a:pathLst>
              </a:custGeom>
              <a:noFill/>
              <a:ln w="254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Line 71"/>
            <p:cNvSpPr>
              <a:spLocks noChangeAspect="1" noChangeShapeType="1"/>
            </p:cNvSpPr>
            <p:nvPr/>
          </p:nvSpPr>
          <p:spPr bwMode="auto">
            <a:xfrm>
              <a:off x="1591739" y="1772400"/>
              <a:ext cx="0" cy="4456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63"/>
            <p:cNvSpPr>
              <a:spLocks noChangeAspect="1" noChangeArrowheads="1"/>
            </p:cNvSpPr>
            <p:nvPr/>
          </p:nvSpPr>
          <p:spPr bwMode="auto">
            <a:xfrm flipH="1">
              <a:off x="954676" y="1708714"/>
              <a:ext cx="390928" cy="334215"/>
            </a:xfrm>
            <a:prstGeom prst="flowChartDelay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781880" y="1991193"/>
              <a:ext cx="3943" cy="23006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459572" y="1363072"/>
                  <a:ext cx="299926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u="none" baseline="0" dirty="0" smtClean="0">
                            <a:latin typeface="Cambria Math"/>
                            <a:cs typeface="Consolas" panose="020B0609020204030204" pitchFamily="49" charset="0"/>
                          </a:rPr>
                          <m:t>𝑐</m:t>
                        </m:r>
                        <m:r>
                          <a:rPr lang="en-US" altLang="en-US" sz="2000" b="0" i="1" u="none" baseline="-25000" dirty="0" smtClean="0">
                            <a:latin typeface="Cambria Math"/>
                            <a:cs typeface="Consolas" panose="020B0609020204030204" pitchFamily="49" charset="0"/>
                          </a:rPr>
                          <m:t>1</m:t>
                        </m:r>
                      </m:oMath>
                    </m:oMathPara>
                  </a14:m>
                  <a:endParaRPr lang="en-US" altLang="en-US" sz="2000" u="none" baseline="-25000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36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59572" y="1363072"/>
                  <a:ext cx="299926" cy="40011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22000" b="-1538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Line 71"/>
            <p:cNvSpPr>
              <a:spLocks noChangeAspect="1" noChangeShapeType="1"/>
            </p:cNvSpPr>
            <p:nvPr/>
          </p:nvSpPr>
          <p:spPr bwMode="auto">
            <a:xfrm>
              <a:off x="6529736" y="2602581"/>
              <a:ext cx="0" cy="3276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71"/>
            <p:cNvSpPr>
              <a:spLocks noChangeAspect="1" noChangeShapeType="1"/>
            </p:cNvSpPr>
            <p:nvPr/>
          </p:nvSpPr>
          <p:spPr bwMode="auto">
            <a:xfrm>
              <a:off x="4910801" y="2602581"/>
              <a:ext cx="0" cy="3276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71"/>
            <p:cNvSpPr>
              <a:spLocks noChangeAspect="1" noChangeShapeType="1"/>
            </p:cNvSpPr>
            <p:nvPr/>
          </p:nvSpPr>
          <p:spPr bwMode="auto">
            <a:xfrm>
              <a:off x="3297546" y="2602581"/>
              <a:ext cx="0" cy="3276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71"/>
            <p:cNvSpPr>
              <a:spLocks noChangeAspect="1" noChangeShapeType="1"/>
            </p:cNvSpPr>
            <p:nvPr/>
          </p:nvSpPr>
          <p:spPr bwMode="auto">
            <a:xfrm>
              <a:off x="1684291" y="2602581"/>
              <a:ext cx="0" cy="3276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351722" y="1991194"/>
              <a:ext cx="1703451" cy="1723202"/>
            </a:xfrm>
            <a:custGeom>
              <a:avLst/>
              <a:gdLst>
                <a:gd name="connsiteX0" fmla="*/ 1698171 w 1698171"/>
                <a:gd name="connsiteY0" fmla="*/ 1698171 h 1698171"/>
                <a:gd name="connsiteX1" fmla="*/ 1698171 w 1698171"/>
                <a:gd name="connsiteY1" fmla="*/ 1402837 h 1698171"/>
                <a:gd name="connsiteX2" fmla="*/ 959836 w 1698171"/>
                <a:gd name="connsiteY2" fmla="*/ 0 h 1698171"/>
                <a:gd name="connsiteX3" fmla="*/ 0 w 1698171"/>
                <a:gd name="connsiteY3" fmla="*/ 0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171" h="1698171">
                  <a:moveTo>
                    <a:pt x="1698171" y="1698171"/>
                  </a:moveTo>
                  <a:lnTo>
                    <a:pt x="1698171" y="1402837"/>
                  </a:lnTo>
                  <a:lnTo>
                    <a:pt x="959836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967194" y="1994505"/>
              <a:ext cx="1703451" cy="1723202"/>
            </a:xfrm>
            <a:custGeom>
              <a:avLst/>
              <a:gdLst>
                <a:gd name="connsiteX0" fmla="*/ 1698171 w 1698171"/>
                <a:gd name="connsiteY0" fmla="*/ 1698171 h 1698171"/>
                <a:gd name="connsiteX1" fmla="*/ 1698171 w 1698171"/>
                <a:gd name="connsiteY1" fmla="*/ 1402837 h 1698171"/>
                <a:gd name="connsiteX2" fmla="*/ 959836 w 1698171"/>
                <a:gd name="connsiteY2" fmla="*/ 0 h 1698171"/>
                <a:gd name="connsiteX3" fmla="*/ 0 w 1698171"/>
                <a:gd name="connsiteY3" fmla="*/ 0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171" h="1698171">
                  <a:moveTo>
                    <a:pt x="1698171" y="1698171"/>
                  </a:moveTo>
                  <a:lnTo>
                    <a:pt x="1698171" y="1402837"/>
                  </a:lnTo>
                  <a:lnTo>
                    <a:pt x="959836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580190" y="1994505"/>
              <a:ext cx="1703451" cy="1723202"/>
            </a:xfrm>
            <a:custGeom>
              <a:avLst/>
              <a:gdLst>
                <a:gd name="connsiteX0" fmla="*/ 1698171 w 1698171"/>
                <a:gd name="connsiteY0" fmla="*/ 1698171 h 1698171"/>
                <a:gd name="connsiteX1" fmla="*/ 1698171 w 1698171"/>
                <a:gd name="connsiteY1" fmla="*/ 1402837 h 1698171"/>
                <a:gd name="connsiteX2" fmla="*/ 959836 w 1698171"/>
                <a:gd name="connsiteY2" fmla="*/ 0 h 1698171"/>
                <a:gd name="connsiteX3" fmla="*/ 0 w 1698171"/>
                <a:gd name="connsiteY3" fmla="*/ 0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171" h="1698171">
                  <a:moveTo>
                    <a:pt x="1698171" y="1698171"/>
                  </a:moveTo>
                  <a:lnTo>
                    <a:pt x="1698171" y="1402837"/>
                  </a:lnTo>
                  <a:lnTo>
                    <a:pt x="959836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198866" y="1994505"/>
              <a:ext cx="1703451" cy="1723202"/>
            </a:xfrm>
            <a:custGeom>
              <a:avLst/>
              <a:gdLst>
                <a:gd name="connsiteX0" fmla="*/ 1698171 w 1698171"/>
                <a:gd name="connsiteY0" fmla="*/ 1698171 h 1698171"/>
                <a:gd name="connsiteX1" fmla="*/ 1698171 w 1698171"/>
                <a:gd name="connsiteY1" fmla="*/ 1402837 h 1698171"/>
                <a:gd name="connsiteX2" fmla="*/ 959836 w 1698171"/>
                <a:gd name="connsiteY2" fmla="*/ 0 h 1698171"/>
                <a:gd name="connsiteX3" fmla="*/ 0 w 1698171"/>
                <a:gd name="connsiteY3" fmla="*/ 0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171" h="1698171">
                  <a:moveTo>
                    <a:pt x="1698171" y="1698171"/>
                  </a:moveTo>
                  <a:lnTo>
                    <a:pt x="1698171" y="1402837"/>
                  </a:lnTo>
                  <a:lnTo>
                    <a:pt x="959836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Line 71"/>
            <p:cNvSpPr>
              <a:spLocks noChangeAspect="1" noChangeShapeType="1"/>
            </p:cNvSpPr>
            <p:nvPr/>
          </p:nvSpPr>
          <p:spPr bwMode="auto">
            <a:xfrm>
              <a:off x="1949917" y="1239934"/>
              <a:ext cx="0" cy="16957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71"/>
            <p:cNvSpPr>
              <a:spLocks noChangeAspect="1" noChangeShapeType="1"/>
            </p:cNvSpPr>
            <p:nvPr/>
          </p:nvSpPr>
          <p:spPr bwMode="auto">
            <a:xfrm>
              <a:off x="3570432" y="1239934"/>
              <a:ext cx="0" cy="16957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71"/>
            <p:cNvSpPr>
              <a:spLocks noChangeAspect="1" noChangeShapeType="1"/>
            </p:cNvSpPr>
            <p:nvPr/>
          </p:nvSpPr>
          <p:spPr bwMode="auto">
            <a:xfrm>
              <a:off x="5190947" y="1239934"/>
              <a:ext cx="0" cy="16957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71"/>
            <p:cNvSpPr>
              <a:spLocks noChangeAspect="1" noChangeShapeType="1"/>
            </p:cNvSpPr>
            <p:nvPr/>
          </p:nvSpPr>
          <p:spPr bwMode="auto">
            <a:xfrm>
              <a:off x="6811462" y="1239934"/>
              <a:ext cx="0" cy="16957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71"/>
            <p:cNvSpPr>
              <a:spLocks noChangeAspect="1" noChangeShapeType="1"/>
            </p:cNvSpPr>
            <p:nvPr/>
          </p:nvSpPr>
          <p:spPr bwMode="auto">
            <a:xfrm>
              <a:off x="6436219" y="1772400"/>
              <a:ext cx="0" cy="4528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1855958" y="872150"/>
                  <a:ext cx="293545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5958" y="872150"/>
                  <a:ext cx="293545" cy="34564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l="-39583" r="-6250" b="-1228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3468952" y="872150"/>
                  <a:ext cx="293545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8952" y="872150"/>
                  <a:ext cx="293545" cy="34564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39583" r="-6250" b="-1228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5081949" y="872150"/>
                  <a:ext cx="293545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949" y="872150"/>
                  <a:ext cx="293545" cy="34564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l="-38776" r="-2041" b="-1052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6707378" y="872150"/>
                  <a:ext cx="293545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7378" y="872150"/>
                  <a:ext cx="293545" cy="34564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l="-39583" r="-6250" b="-1228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48" name="Table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73756"/>
              </p:ext>
            </p:extLst>
          </p:nvPr>
        </p:nvGraphicFramePr>
        <p:xfrm>
          <a:off x="229226" y="3371392"/>
          <a:ext cx="2765136" cy="143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2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Load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No change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Increment Count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Load data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623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3-to-12 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33" y="894292"/>
            <a:ext cx="9447547" cy="1612996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/>
              <a:t>Convert a 4-bit binary counter </a:t>
            </a:r>
            <a:r>
              <a:rPr lang="en-US" dirty="0">
                <a:solidFill>
                  <a:srgbClr val="FF0000"/>
                </a:solidFill>
              </a:rPr>
              <a:t>with load </a:t>
            </a:r>
            <a:r>
              <a:rPr lang="en-US" dirty="0"/>
              <a:t>into 3-to-12 counter</a:t>
            </a:r>
          </a:p>
          <a:p>
            <a:pPr>
              <a:spcBef>
                <a:spcPts val="1500"/>
              </a:spcBef>
            </a:pPr>
            <a:r>
              <a:rPr lang="en-US" b="1" dirty="0">
                <a:solidFill>
                  <a:srgbClr val="FF0000"/>
                </a:solidFill>
              </a:rPr>
              <a:t>Solution:</a:t>
            </a:r>
            <a:r>
              <a:rPr lang="en-US" dirty="0"/>
              <a:t> Detect binary count </a:t>
            </a:r>
            <a:r>
              <a:rPr lang="en-US" b="1" dirty="0">
                <a:solidFill>
                  <a:srgbClr val="FF0000"/>
                </a:solidFill>
              </a:rPr>
              <a:t>12</a:t>
            </a:r>
            <a:r>
              <a:rPr lang="en-US" dirty="0"/>
              <a:t> and then load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</a:p>
          <a:p>
            <a:pPr>
              <a:spcBef>
                <a:spcPts val="1500"/>
              </a:spcBef>
            </a:pPr>
            <a:r>
              <a:rPr lang="en-US" b="1" dirty="0">
                <a:solidFill>
                  <a:srgbClr val="FF0000"/>
                </a:solidFill>
              </a:rPr>
              <a:t>Detect 12:</a:t>
            </a:r>
            <a:r>
              <a:rPr lang="en-US" dirty="0"/>
              <a:t> Binary count with </a:t>
            </a:r>
            <a:r>
              <a:rPr lang="en-US" b="1" dirty="0">
                <a:solidFill>
                  <a:srgbClr val="FF0000"/>
                </a:solidFill>
              </a:rPr>
              <a:t>Q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 = Q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= 1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360685" y="3078554"/>
            <a:ext cx="4435739" cy="3461224"/>
            <a:chOff x="2533506" y="2968144"/>
            <a:chExt cx="4435739" cy="3461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533507" y="4989193"/>
                  <a:ext cx="576069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𝑐𝑙𝑜𝑐𝑘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507" y="4989193"/>
                  <a:ext cx="576069" cy="28803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737" r="-17895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3676315" y="4065079"/>
              <a:ext cx="2428826" cy="138256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/>
                <a:t>4-bit Counter</a:t>
              </a:r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3676315" y="5046801"/>
              <a:ext cx="172821" cy="17282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692560" y="4180293"/>
                  <a:ext cx="403248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𝐸𝑁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2560" y="4180293"/>
                  <a:ext cx="403248" cy="28803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925" r="-13433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715203" y="4180293"/>
                  <a:ext cx="594789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𝐶𝑜𝑢𝑡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5203" y="4180293"/>
                  <a:ext cx="594789" cy="2880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184" r="-10204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3167182" y="4324310"/>
              <a:ext cx="5091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109806" y="4324310"/>
              <a:ext cx="39858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533506" y="4177890"/>
                  <a:ext cx="594789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𝐶𝑜𝑢𝑡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506" y="4177890"/>
                  <a:ext cx="594789" cy="2880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184" r="-10204" b="-1250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547277" y="4177891"/>
                  <a:ext cx="421968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𝐸𝑁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7277" y="4177891"/>
                  <a:ext cx="421968" cy="28803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3043" r="-11594" b="-1250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>
              <a:off x="3173564" y="5141761"/>
              <a:ext cx="51208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397611" y="3544214"/>
                  <a:ext cx="551933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𝐿𝑜𝑎𝑑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7611" y="3544214"/>
                  <a:ext cx="551933" cy="28803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5385" r="-17582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 flipV="1">
              <a:off x="4064758" y="3486607"/>
              <a:ext cx="0" cy="57366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4549751" y="2968144"/>
              <a:ext cx="1440175" cy="1092131"/>
              <a:chOff x="4549751" y="2968144"/>
              <a:chExt cx="1440175" cy="10921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549751" y="2975350"/>
                    <a:ext cx="403249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9751" y="2975350"/>
                    <a:ext cx="403249" cy="40084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15152" b="-3030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Arrow Connector 29"/>
              <p:cNvCxnSpPr/>
              <p:nvPr/>
            </p:nvCxnSpPr>
            <p:spPr>
              <a:xfrm flipV="1">
                <a:off x="4664965" y="3486607"/>
                <a:ext cx="0" cy="5736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5010607" y="3486607"/>
                <a:ext cx="0" cy="5736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5356249" y="3486607"/>
                <a:ext cx="0" cy="5736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5701891" y="3486607"/>
                <a:ext cx="0" cy="5736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895393" y="2972948"/>
                    <a:ext cx="403249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5393" y="2972948"/>
                    <a:ext cx="403249" cy="400847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15152" b="-1515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241035" y="2970546"/>
                    <a:ext cx="403249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1035" y="2970546"/>
                    <a:ext cx="403249" cy="400847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11940" b="-1515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5586677" y="2968144"/>
                    <a:ext cx="403249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6677" y="2968144"/>
                    <a:ext cx="403249" cy="400847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15152" b="-1515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Group 41"/>
            <p:cNvGrpSpPr/>
            <p:nvPr/>
          </p:nvGrpSpPr>
          <p:grpSpPr>
            <a:xfrm>
              <a:off x="4261716" y="5447647"/>
              <a:ext cx="1440175" cy="981721"/>
              <a:chOff x="4549751" y="3486607"/>
              <a:chExt cx="1440175" cy="9817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4549751" y="4067481"/>
                    <a:ext cx="403249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9751" y="4067481"/>
                    <a:ext cx="403249" cy="400847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19697" b="-9091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Arrow Connector 43"/>
              <p:cNvCxnSpPr/>
              <p:nvPr/>
            </p:nvCxnSpPr>
            <p:spPr>
              <a:xfrm flipV="1">
                <a:off x="4664965" y="3486607"/>
                <a:ext cx="0" cy="5736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5010607" y="3486607"/>
                <a:ext cx="0" cy="5736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5356249" y="3486607"/>
                <a:ext cx="0" cy="5736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5701891" y="3486607"/>
                <a:ext cx="0" cy="5736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895393" y="4065079"/>
                    <a:ext cx="403249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5393" y="4065079"/>
                    <a:ext cx="403249" cy="400847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17910" b="-1076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5241035" y="4062677"/>
                    <a:ext cx="403249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1035" y="4062677"/>
                    <a:ext cx="403249" cy="400847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19697" b="-1060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5586677" y="4060275"/>
                    <a:ext cx="403249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6677" y="4060275"/>
                    <a:ext cx="403249" cy="400847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19697" b="-9091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" name="Group 8"/>
          <p:cNvGrpSpPr/>
          <p:nvPr/>
        </p:nvGrpSpPr>
        <p:grpSpPr>
          <a:xfrm>
            <a:off x="4376930" y="3459523"/>
            <a:ext cx="1254102" cy="295241"/>
            <a:chOff x="4376930" y="3481804"/>
            <a:chExt cx="1254102" cy="350445"/>
          </a:xfrm>
        </p:grpSpPr>
        <p:sp>
          <p:nvSpPr>
            <p:cNvPr id="66" name="TextBox 65"/>
            <p:cNvSpPr txBox="1"/>
            <p:nvPr/>
          </p:nvSpPr>
          <p:spPr>
            <a:xfrm>
              <a:off x="4376930" y="3481804"/>
              <a:ext cx="230428" cy="35044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22574" y="3481804"/>
              <a:ext cx="230428" cy="35044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54963" y="3481804"/>
              <a:ext cx="230428" cy="35044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00604" y="3481804"/>
              <a:ext cx="230428" cy="35044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587692" y="2622502"/>
            <a:ext cx="2990862" cy="3205571"/>
            <a:chOff x="1587692" y="2622502"/>
            <a:chExt cx="2990862" cy="3205571"/>
          </a:xfrm>
        </p:grpSpPr>
        <p:sp>
          <p:nvSpPr>
            <p:cNvPr id="62" name="Freeform 61"/>
            <p:cNvSpPr/>
            <p:nvPr/>
          </p:nvSpPr>
          <p:spPr>
            <a:xfrm>
              <a:off x="1822174" y="2968144"/>
              <a:ext cx="1954549" cy="702708"/>
            </a:xfrm>
            <a:custGeom>
              <a:avLst/>
              <a:gdLst>
                <a:gd name="connsiteX0" fmla="*/ 0 w 1987826"/>
                <a:gd name="connsiteY0" fmla="*/ 649356 h 649356"/>
                <a:gd name="connsiteX1" fmla="*/ 0 w 1987826"/>
                <a:gd name="connsiteY1" fmla="*/ 0 h 649356"/>
                <a:gd name="connsiteX2" fmla="*/ 1987826 w 1987826"/>
                <a:gd name="connsiteY2" fmla="*/ 0 h 649356"/>
                <a:gd name="connsiteX3" fmla="*/ 1987826 w 1987826"/>
                <a:gd name="connsiteY3" fmla="*/ 245165 h 64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7826" h="649356">
                  <a:moveTo>
                    <a:pt x="0" y="649356"/>
                  </a:moveTo>
                  <a:lnTo>
                    <a:pt x="0" y="0"/>
                  </a:lnTo>
                  <a:lnTo>
                    <a:pt x="1987826" y="0"/>
                  </a:lnTo>
                  <a:lnTo>
                    <a:pt x="1987826" y="245165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011410" y="2954892"/>
              <a:ext cx="0" cy="2880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lowchart: Delay 68"/>
            <p:cNvSpPr/>
            <p:nvPr/>
          </p:nvSpPr>
          <p:spPr>
            <a:xfrm rot="16200000" flipV="1">
              <a:off x="1557687" y="3713431"/>
              <a:ext cx="518463" cy="458454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61"/>
            <p:cNvSpPr>
              <a:spLocks noChangeAspect="1"/>
            </p:cNvSpPr>
            <p:nvPr/>
          </p:nvSpPr>
          <p:spPr bwMode="auto">
            <a:xfrm rot="5400000">
              <a:off x="3646981" y="3241158"/>
              <a:ext cx="497751" cy="412580"/>
            </a:xfrm>
            <a:custGeom>
              <a:avLst/>
              <a:gdLst>
                <a:gd name="T0" fmla="*/ 0 w 708"/>
                <a:gd name="T1" fmla="*/ 0 h 576"/>
                <a:gd name="T2" fmla="*/ 17 w 708"/>
                <a:gd name="T3" fmla="*/ 40 h 576"/>
                <a:gd name="T4" fmla="*/ 39 w 708"/>
                <a:gd name="T5" fmla="*/ 95 h 576"/>
                <a:gd name="T6" fmla="*/ 54 w 708"/>
                <a:gd name="T7" fmla="*/ 157 h 576"/>
                <a:gd name="T8" fmla="*/ 66 w 708"/>
                <a:gd name="T9" fmla="*/ 227 h 576"/>
                <a:gd name="T10" fmla="*/ 74 w 708"/>
                <a:gd name="T11" fmla="*/ 284 h 576"/>
                <a:gd name="T12" fmla="*/ 69 w 708"/>
                <a:gd name="T13" fmla="*/ 338 h 576"/>
                <a:gd name="T14" fmla="*/ 58 w 708"/>
                <a:gd name="T15" fmla="*/ 399 h 576"/>
                <a:gd name="T16" fmla="*/ 45 w 708"/>
                <a:gd name="T17" fmla="*/ 458 h 576"/>
                <a:gd name="T18" fmla="*/ 28 w 708"/>
                <a:gd name="T19" fmla="*/ 512 h 576"/>
                <a:gd name="T20" fmla="*/ 0 w 708"/>
                <a:gd name="T21" fmla="*/ 572 h 576"/>
                <a:gd name="T22" fmla="*/ 210 w 708"/>
                <a:gd name="T23" fmla="*/ 576 h 576"/>
                <a:gd name="T24" fmla="*/ 297 w 708"/>
                <a:gd name="T25" fmla="*/ 570 h 576"/>
                <a:gd name="T26" fmla="*/ 342 w 708"/>
                <a:gd name="T27" fmla="*/ 567 h 576"/>
                <a:gd name="T28" fmla="*/ 375 w 708"/>
                <a:gd name="T29" fmla="*/ 559 h 576"/>
                <a:gd name="T30" fmla="*/ 409 w 708"/>
                <a:gd name="T31" fmla="*/ 549 h 576"/>
                <a:gd name="T32" fmla="*/ 445 w 708"/>
                <a:gd name="T33" fmla="*/ 533 h 576"/>
                <a:gd name="T34" fmla="*/ 486 w 708"/>
                <a:gd name="T35" fmla="*/ 515 h 576"/>
                <a:gd name="T36" fmla="*/ 526 w 708"/>
                <a:gd name="T37" fmla="*/ 490 h 576"/>
                <a:gd name="T38" fmla="*/ 552 w 708"/>
                <a:gd name="T39" fmla="*/ 470 h 576"/>
                <a:gd name="T40" fmla="*/ 577 w 708"/>
                <a:gd name="T41" fmla="*/ 447 h 576"/>
                <a:gd name="T42" fmla="*/ 604 w 708"/>
                <a:gd name="T43" fmla="*/ 420 h 576"/>
                <a:gd name="T44" fmla="*/ 628 w 708"/>
                <a:gd name="T45" fmla="*/ 398 h 576"/>
                <a:gd name="T46" fmla="*/ 651 w 708"/>
                <a:gd name="T47" fmla="*/ 370 h 576"/>
                <a:gd name="T48" fmla="*/ 680 w 708"/>
                <a:gd name="T49" fmla="*/ 333 h 576"/>
                <a:gd name="T50" fmla="*/ 708 w 708"/>
                <a:gd name="T51" fmla="*/ 286 h 576"/>
                <a:gd name="T52" fmla="*/ 682 w 708"/>
                <a:gd name="T53" fmla="*/ 245 h 576"/>
                <a:gd name="T54" fmla="*/ 658 w 708"/>
                <a:gd name="T55" fmla="*/ 210 h 576"/>
                <a:gd name="T56" fmla="*/ 638 w 708"/>
                <a:gd name="T57" fmla="*/ 185 h 576"/>
                <a:gd name="T58" fmla="*/ 616 w 708"/>
                <a:gd name="T59" fmla="*/ 161 h 576"/>
                <a:gd name="T60" fmla="*/ 592 w 708"/>
                <a:gd name="T61" fmla="*/ 138 h 576"/>
                <a:gd name="T62" fmla="*/ 572 w 708"/>
                <a:gd name="T63" fmla="*/ 120 h 576"/>
                <a:gd name="T64" fmla="*/ 552 w 708"/>
                <a:gd name="T65" fmla="*/ 103 h 576"/>
                <a:gd name="T66" fmla="*/ 528 w 708"/>
                <a:gd name="T67" fmla="*/ 85 h 576"/>
                <a:gd name="T68" fmla="*/ 506 w 708"/>
                <a:gd name="T69" fmla="*/ 72 h 576"/>
                <a:gd name="T70" fmla="*/ 480 w 708"/>
                <a:gd name="T71" fmla="*/ 58 h 576"/>
                <a:gd name="T72" fmla="*/ 451 w 708"/>
                <a:gd name="T73" fmla="*/ 43 h 576"/>
                <a:gd name="T74" fmla="*/ 415 w 708"/>
                <a:gd name="T75" fmla="*/ 29 h 576"/>
                <a:gd name="T76" fmla="*/ 385 w 708"/>
                <a:gd name="T77" fmla="*/ 20 h 576"/>
                <a:gd name="T78" fmla="*/ 350 w 708"/>
                <a:gd name="T79" fmla="*/ 11 h 576"/>
                <a:gd name="T80" fmla="*/ 313 w 708"/>
                <a:gd name="T81" fmla="*/ 5 h 576"/>
                <a:gd name="T82" fmla="*/ 278 w 708"/>
                <a:gd name="T83" fmla="*/ 1 h 576"/>
                <a:gd name="T84" fmla="*/ 253 w 708"/>
                <a:gd name="T85" fmla="*/ 1 h 576"/>
                <a:gd name="T86" fmla="*/ 227 w 708"/>
                <a:gd name="T87" fmla="*/ 0 h 576"/>
                <a:gd name="T88" fmla="*/ 0 w 708"/>
                <a:gd name="T8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576">
                  <a:moveTo>
                    <a:pt x="0" y="0"/>
                  </a:moveTo>
                  <a:lnTo>
                    <a:pt x="17" y="40"/>
                  </a:lnTo>
                  <a:lnTo>
                    <a:pt x="39" y="95"/>
                  </a:lnTo>
                  <a:lnTo>
                    <a:pt x="54" y="157"/>
                  </a:lnTo>
                  <a:lnTo>
                    <a:pt x="66" y="227"/>
                  </a:lnTo>
                  <a:lnTo>
                    <a:pt x="74" y="284"/>
                  </a:lnTo>
                  <a:lnTo>
                    <a:pt x="69" y="338"/>
                  </a:lnTo>
                  <a:lnTo>
                    <a:pt x="58" y="399"/>
                  </a:lnTo>
                  <a:lnTo>
                    <a:pt x="45" y="458"/>
                  </a:lnTo>
                  <a:lnTo>
                    <a:pt x="28" y="512"/>
                  </a:lnTo>
                  <a:lnTo>
                    <a:pt x="0" y="572"/>
                  </a:lnTo>
                  <a:lnTo>
                    <a:pt x="210" y="576"/>
                  </a:lnTo>
                  <a:lnTo>
                    <a:pt x="297" y="570"/>
                  </a:lnTo>
                  <a:lnTo>
                    <a:pt x="342" y="567"/>
                  </a:lnTo>
                  <a:lnTo>
                    <a:pt x="375" y="559"/>
                  </a:lnTo>
                  <a:lnTo>
                    <a:pt x="409" y="549"/>
                  </a:lnTo>
                  <a:lnTo>
                    <a:pt x="445" y="533"/>
                  </a:lnTo>
                  <a:lnTo>
                    <a:pt x="486" y="515"/>
                  </a:lnTo>
                  <a:lnTo>
                    <a:pt x="526" y="490"/>
                  </a:lnTo>
                  <a:lnTo>
                    <a:pt x="552" y="470"/>
                  </a:lnTo>
                  <a:lnTo>
                    <a:pt x="577" y="447"/>
                  </a:lnTo>
                  <a:lnTo>
                    <a:pt x="604" y="420"/>
                  </a:lnTo>
                  <a:lnTo>
                    <a:pt x="628" y="398"/>
                  </a:lnTo>
                  <a:lnTo>
                    <a:pt x="651" y="370"/>
                  </a:lnTo>
                  <a:lnTo>
                    <a:pt x="680" y="333"/>
                  </a:lnTo>
                  <a:lnTo>
                    <a:pt x="708" y="286"/>
                  </a:lnTo>
                  <a:lnTo>
                    <a:pt x="682" y="245"/>
                  </a:lnTo>
                  <a:lnTo>
                    <a:pt x="658" y="210"/>
                  </a:lnTo>
                  <a:lnTo>
                    <a:pt x="638" y="185"/>
                  </a:lnTo>
                  <a:lnTo>
                    <a:pt x="616" y="161"/>
                  </a:lnTo>
                  <a:lnTo>
                    <a:pt x="592" y="138"/>
                  </a:lnTo>
                  <a:lnTo>
                    <a:pt x="572" y="120"/>
                  </a:lnTo>
                  <a:lnTo>
                    <a:pt x="552" y="103"/>
                  </a:lnTo>
                  <a:lnTo>
                    <a:pt x="528" y="85"/>
                  </a:lnTo>
                  <a:lnTo>
                    <a:pt x="506" y="72"/>
                  </a:lnTo>
                  <a:lnTo>
                    <a:pt x="480" y="58"/>
                  </a:lnTo>
                  <a:lnTo>
                    <a:pt x="451" y="43"/>
                  </a:lnTo>
                  <a:lnTo>
                    <a:pt x="415" y="29"/>
                  </a:lnTo>
                  <a:lnTo>
                    <a:pt x="385" y="20"/>
                  </a:lnTo>
                  <a:lnTo>
                    <a:pt x="350" y="11"/>
                  </a:lnTo>
                  <a:lnTo>
                    <a:pt x="313" y="5"/>
                  </a:lnTo>
                  <a:lnTo>
                    <a:pt x="278" y="1"/>
                  </a:lnTo>
                  <a:lnTo>
                    <a:pt x="253" y="1"/>
                  </a:lnTo>
                  <a:lnTo>
                    <a:pt x="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971118" y="4200939"/>
              <a:ext cx="2232991" cy="1474734"/>
            </a:xfrm>
            <a:custGeom>
              <a:avLst/>
              <a:gdLst>
                <a:gd name="connsiteX0" fmla="*/ 2232991 w 2232991"/>
                <a:gd name="connsiteY0" fmla="*/ 1530626 h 1530626"/>
                <a:gd name="connsiteX1" fmla="*/ 2232991 w 2232991"/>
                <a:gd name="connsiteY1" fmla="*/ 1530626 h 1530626"/>
                <a:gd name="connsiteX2" fmla="*/ 0 w 2232991"/>
                <a:gd name="connsiteY2" fmla="*/ 1530626 h 1530626"/>
                <a:gd name="connsiteX3" fmla="*/ 0 w 2232991"/>
                <a:gd name="connsiteY3" fmla="*/ 0 h 153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991" h="1530626">
                  <a:moveTo>
                    <a:pt x="2232991" y="1530626"/>
                  </a:moveTo>
                  <a:lnTo>
                    <a:pt x="2232991" y="1530626"/>
                  </a:lnTo>
                  <a:lnTo>
                    <a:pt x="0" y="153062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669401" y="4201890"/>
              <a:ext cx="2880350" cy="1626183"/>
            </a:xfrm>
            <a:custGeom>
              <a:avLst/>
              <a:gdLst>
                <a:gd name="connsiteX0" fmla="*/ 2232991 w 2232991"/>
                <a:gd name="connsiteY0" fmla="*/ 1530626 h 1530626"/>
                <a:gd name="connsiteX1" fmla="*/ 2232991 w 2232991"/>
                <a:gd name="connsiteY1" fmla="*/ 1530626 h 1530626"/>
                <a:gd name="connsiteX2" fmla="*/ 0 w 2232991"/>
                <a:gd name="connsiteY2" fmla="*/ 1530626 h 1530626"/>
                <a:gd name="connsiteX3" fmla="*/ 0 w 2232991"/>
                <a:gd name="connsiteY3" fmla="*/ 0 h 153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991" h="1530626">
                  <a:moveTo>
                    <a:pt x="2232991" y="1530626"/>
                  </a:moveTo>
                  <a:lnTo>
                    <a:pt x="2232991" y="1530626"/>
                  </a:lnTo>
                  <a:lnTo>
                    <a:pt x="0" y="153062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858467" y="2622502"/>
                  <a:ext cx="720087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𝑃𝑟𝑒𝑠𝑒𝑡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8467" y="2622502"/>
                  <a:ext cx="720087" cy="28803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12712" r="-16102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TextBox 73"/>
          <p:cNvSpPr txBox="1"/>
          <p:nvPr/>
        </p:nvSpPr>
        <p:spPr>
          <a:xfrm>
            <a:off x="7199673" y="3429000"/>
            <a:ext cx="1958638" cy="15438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Calibri" panose="020F0502020204030204" pitchFamily="34" charset="0"/>
              </a:rPr>
              <a:t>Synchronous Preset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latin typeface="Calibri" panose="020F0502020204030204" pitchFamily="34" charset="0"/>
              </a:rPr>
              <a:t>Load: 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0011</a:t>
            </a:r>
          </a:p>
        </p:txBody>
      </p:sp>
    </p:spTree>
    <p:extLst>
      <p:ext uri="{BB962C8B-B14F-4D97-AF65-F5344CB8AC3E}">
        <p14:creationId xmlns:p14="http://schemas.microsoft.com/office/powerpoint/2010/main" val="103753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9-to-99 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47" y="836685"/>
            <a:ext cx="9389941" cy="161299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Problem:</a:t>
            </a:r>
            <a:r>
              <a:rPr lang="en-US" dirty="0"/>
              <a:t> Use two 4-bit binary counters with parallel load and logic gates to build a counter that counts from </a:t>
            </a:r>
            <a:r>
              <a:rPr lang="en-US" b="1" dirty="0">
                <a:solidFill>
                  <a:srgbClr val="0000FF"/>
                </a:solidFill>
              </a:rPr>
              <a:t>9</a:t>
            </a:r>
            <a:r>
              <a:rPr lang="en-US" b="1" dirty="0"/>
              <a:t> </a:t>
            </a:r>
            <a:r>
              <a:rPr lang="en-US" dirty="0"/>
              <a:t>to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99 = 'b01100011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/>
              <a:t>Add a synchronous </a:t>
            </a:r>
            <a:r>
              <a:rPr lang="en-US" b="1" dirty="0">
                <a:solidFill>
                  <a:srgbClr val="FF0000"/>
                </a:solidFill>
              </a:rPr>
              <a:t>Preset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input to initialize the counter to value </a:t>
            </a:r>
            <a:r>
              <a:rPr lang="en-US" b="1" dirty="0">
                <a:solidFill>
                  <a:srgbClr val="0000FF"/>
                </a:solidFill>
              </a:rPr>
              <a:t>9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1842220" y="2680109"/>
            <a:ext cx="4353996" cy="3802062"/>
            <a:chOff x="1669400" y="2680109"/>
            <a:chExt cx="4353996" cy="3802062"/>
          </a:xfrm>
        </p:grpSpPr>
        <p:cxnSp>
          <p:nvCxnSpPr>
            <p:cNvPr id="53" name="Straight Arrow Connector 52"/>
            <p:cNvCxnSpPr/>
            <p:nvPr/>
          </p:nvCxnSpPr>
          <p:spPr>
            <a:xfrm flipH="1">
              <a:off x="2309458" y="5066098"/>
              <a:ext cx="371393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669401" y="4926782"/>
                  <a:ext cx="576069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𝑐𝑙𝑜𝑐𝑘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9401" y="4926782"/>
                  <a:ext cx="576069" cy="28803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737" r="-17895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/>
            <p:cNvSpPr txBox="1"/>
            <p:nvPr/>
          </p:nvSpPr>
          <p:spPr>
            <a:xfrm>
              <a:off x="2812209" y="4002668"/>
              <a:ext cx="2428826" cy="138256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/>
                <a:t>4-bit Counter</a:t>
              </a:r>
            </a:p>
          </p:txBody>
        </p:sp>
        <p:sp>
          <p:nvSpPr>
            <p:cNvPr id="46" name="Isosceles Triangle 45"/>
            <p:cNvSpPr/>
            <p:nvPr/>
          </p:nvSpPr>
          <p:spPr>
            <a:xfrm rot="5400000">
              <a:off x="2812209" y="4984390"/>
              <a:ext cx="172821" cy="17282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828454" y="4117882"/>
                  <a:ext cx="403248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𝐸𝑁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454" y="4117882"/>
                  <a:ext cx="403248" cy="28803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925" r="-13433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851097" y="4117882"/>
                  <a:ext cx="594789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𝐶𝑜𝑢𝑡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1097" y="4117882"/>
                  <a:ext cx="594789" cy="2880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184" r="-10204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/>
            <p:nvPr/>
          </p:nvCxnSpPr>
          <p:spPr>
            <a:xfrm>
              <a:off x="2303076" y="4261899"/>
              <a:ext cx="5091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669400" y="4115479"/>
                  <a:ext cx="594789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𝐶𝑜𝑢𝑡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9400" y="4115479"/>
                  <a:ext cx="594789" cy="2880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184" r="-10204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533505" y="3544214"/>
                  <a:ext cx="551933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𝐿𝑜𝑎𝑑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505" y="3544214"/>
                  <a:ext cx="551933" cy="28803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6667" r="-17778" b="-1250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/>
            <p:nvPr/>
          </p:nvCxnSpPr>
          <p:spPr>
            <a:xfrm flipV="1">
              <a:off x="3204911" y="3424196"/>
              <a:ext cx="0" cy="57366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685645" y="2687315"/>
                  <a:ext cx="403249" cy="400847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645" y="2687315"/>
                  <a:ext cx="403249" cy="40084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5152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8" name="Group 117"/>
            <p:cNvGrpSpPr/>
            <p:nvPr/>
          </p:nvGrpSpPr>
          <p:grpSpPr>
            <a:xfrm>
              <a:off x="3800859" y="3193799"/>
              <a:ext cx="1036926" cy="804065"/>
              <a:chOff x="3800859" y="3424196"/>
              <a:chExt cx="1036926" cy="573668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 flipV="1">
                <a:off x="3800859" y="3424196"/>
                <a:ext cx="0" cy="5736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V="1">
                <a:off x="4146501" y="3424196"/>
                <a:ext cx="0" cy="5736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V="1">
                <a:off x="4492143" y="3424196"/>
                <a:ext cx="0" cy="5736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V="1">
                <a:off x="4837785" y="3424196"/>
                <a:ext cx="0" cy="5736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031287" y="2684913"/>
                  <a:ext cx="403249" cy="400847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1287" y="2684913"/>
                  <a:ext cx="403249" cy="40084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5152" b="-303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4376929" y="2682511"/>
                  <a:ext cx="403249" cy="400847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6929" y="2682511"/>
                  <a:ext cx="403249" cy="40084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3636" b="-1515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722571" y="2680109"/>
                  <a:ext cx="403249" cy="400847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2571" y="2680109"/>
                  <a:ext cx="403249" cy="40084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5152" b="-1538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oup 56"/>
            <p:cNvGrpSpPr/>
            <p:nvPr/>
          </p:nvGrpSpPr>
          <p:grpSpPr>
            <a:xfrm>
              <a:off x="3397610" y="5385236"/>
              <a:ext cx="1440175" cy="1096935"/>
              <a:chOff x="4549751" y="3486607"/>
              <a:chExt cx="1440175" cy="10969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549751" y="4182695"/>
                    <a:ext cx="403249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9751" y="4182695"/>
                    <a:ext cx="403249" cy="400847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19697" b="-1076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9" name="Straight Arrow Connector 58"/>
              <p:cNvCxnSpPr/>
              <p:nvPr/>
            </p:nvCxnSpPr>
            <p:spPr>
              <a:xfrm flipV="1">
                <a:off x="4664965" y="3486607"/>
                <a:ext cx="0" cy="7740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V="1">
                <a:off x="5010607" y="3486607"/>
                <a:ext cx="0" cy="7740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V="1">
                <a:off x="5356249" y="3486607"/>
                <a:ext cx="0" cy="7740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V="1">
                <a:off x="5701891" y="3486607"/>
                <a:ext cx="0" cy="7740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4895393" y="4180293"/>
                    <a:ext cx="403249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5393" y="4180293"/>
                    <a:ext cx="403249" cy="400847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17910" b="-1060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5241035" y="4177891"/>
                    <a:ext cx="403249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1035" y="4177891"/>
                    <a:ext cx="403249" cy="400847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19697" b="-9091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5586677" y="4175489"/>
                    <a:ext cx="403249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6677" y="4175489"/>
                    <a:ext cx="403249" cy="400847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19697" b="-1060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0" name="Group 119"/>
          <p:cNvGrpSpPr/>
          <p:nvPr/>
        </p:nvGrpSpPr>
        <p:grpSpPr>
          <a:xfrm>
            <a:off x="5413854" y="2680109"/>
            <a:ext cx="3802064" cy="3802062"/>
            <a:chOff x="5241034" y="2680109"/>
            <a:chExt cx="3802064" cy="3802062"/>
          </a:xfrm>
        </p:grpSpPr>
        <p:sp>
          <p:nvSpPr>
            <p:cNvPr id="6" name="TextBox 5"/>
            <p:cNvSpPr txBox="1"/>
            <p:nvPr/>
          </p:nvSpPr>
          <p:spPr>
            <a:xfrm>
              <a:off x="5750167" y="4002668"/>
              <a:ext cx="2428826" cy="138256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/>
                <a:t>4-bit Counter</a:t>
              </a:r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5750167" y="4984390"/>
              <a:ext cx="172821" cy="17282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766412" y="4117882"/>
                  <a:ext cx="403248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𝐸𝑁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12" y="4117882"/>
                  <a:ext cx="403248" cy="28803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14925" r="-13433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789055" y="4117882"/>
                  <a:ext cx="594789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𝐶𝑜𝑢𝑡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055" y="4117882"/>
                  <a:ext cx="594789" cy="28803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10204" r="-9184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5241034" y="4261899"/>
              <a:ext cx="5091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8183658" y="4261899"/>
              <a:ext cx="39858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621130" y="4115480"/>
                  <a:ext cx="421968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𝐸𝑁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1130" y="4115480"/>
                  <a:ext cx="421968" cy="28803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3043" r="-11594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471463" y="3544214"/>
                  <a:ext cx="551933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𝐿𝑜𝑎𝑑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463" y="3544214"/>
                  <a:ext cx="551933" cy="28803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16667" r="-17778" b="-1250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V="1">
              <a:off x="6142869" y="3424196"/>
              <a:ext cx="0" cy="57366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623603" y="2687315"/>
                  <a:ext cx="403249" cy="400847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3603" y="2687315"/>
                  <a:ext cx="403249" cy="400847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5152" b="-1515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7" name="Group 116"/>
            <p:cNvGrpSpPr/>
            <p:nvPr/>
          </p:nvGrpSpPr>
          <p:grpSpPr>
            <a:xfrm>
              <a:off x="6738817" y="3193799"/>
              <a:ext cx="1036926" cy="804065"/>
              <a:chOff x="6738817" y="3424196"/>
              <a:chExt cx="1036926" cy="573668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6738817" y="3424196"/>
                <a:ext cx="0" cy="5736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7084459" y="3424196"/>
                <a:ext cx="0" cy="5736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7430101" y="3424196"/>
                <a:ext cx="0" cy="5736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7775743" y="3424196"/>
                <a:ext cx="0" cy="5736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969245" y="2684913"/>
                  <a:ext cx="403249" cy="400847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9245" y="2684913"/>
                  <a:ext cx="403249" cy="400847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15152" b="-303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314887" y="2682511"/>
                  <a:ext cx="403249" cy="400847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887" y="2682511"/>
                  <a:ext cx="403249" cy="400847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1212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660529" y="2680109"/>
                  <a:ext cx="403249" cy="400847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0529" y="2680109"/>
                  <a:ext cx="403249" cy="400847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15152" b="-3077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/>
            <p:cNvGrpSpPr/>
            <p:nvPr/>
          </p:nvGrpSpPr>
          <p:grpSpPr>
            <a:xfrm>
              <a:off x="6335568" y="5385236"/>
              <a:ext cx="1440175" cy="1096935"/>
              <a:chOff x="4549751" y="3486607"/>
              <a:chExt cx="1440175" cy="10969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549751" y="4182695"/>
                    <a:ext cx="403249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9751" y="4182695"/>
                    <a:ext cx="403249" cy="400847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 l="-19697" b="-1076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/>
              <p:cNvCxnSpPr/>
              <p:nvPr/>
            </p:nvCxnSpPr>
            <p:spPr>
              <a:xfrm flipV="1">
                <a:off x="4664965" y="3486607"/>
                <a:ext cx="0" cy="7740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5010607" y="3486607"/>
                <a:ext cx="0" cy="7740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5356249" y="3486607"/>
                <a:ext cx="0" cy="7740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5701891" y="3486607"/>
                <a:ext cx="0" cy="7740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895393" y="4180293"/>
                    <a:ext cx="403249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5393" y="4180293"/>
                    <a:ext cx="403249" cy="400847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 l="-18182" b="-1060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241035" y="4177891"/>
                    <a:ext cx="403249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1035" y="4177891"/>
                    <a:ext cx="403249" cy="400847"/>
                  </a:xfrm>
                  <a:prstGeom prst="rect">
                    <a:avLst/>
                  </a:prstGeom>
                  <a:blipFill rotWithShape="1">
                    <a:blip r:embed="rId25"/>
                    <a:stretch>
                      <a:fillRect l="-19697" b="-9091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586677" y="4175489"/>
                    <a:ext cx="403249" cy="40084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6677" y="4175489"/>
                    <a:ext cx="403249" cy="400847"/>
                  </a:xfrm>
                  <a:prstGeom prst="rect">
                    <a:avLst/>
                  </a:prstGeom>
                  <a:blipFill rotWithShape="1">
                    <a:blip r:embed="rId26"/>
                    <a:stretch>
                      <a:fillRect l="-19697" b="-1060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5" name="Group 74"/>
          <p:cNvGrpSpPr/>
          <p:nvPr/>
        </p:nvGrpSpPr>
        <p:grpSpPr>
          <a:xfrm>
            <a:off x="663576" y="3114594"/>
            <a:ext cx="6996952" cy="2733900"/>
            <a:chOff x="1618794" y="3114594"/>
            <a:chExt cx="6996952" cy="2733900"/>
          </a:xfrm>
        </p:grpSpPr>
        <p:cxnSp>
          <p:nvCxnSpPr>
            <p:cNvPr id="77" name="Straight Connector 76"/>
            <p:cNvCxnSpPr/>
            <p:nvPr/>
          </p:nvCxnSpPr>
          <p:spPr>
            <a:xfrm flipH="1">
              <a:off x="2438172" y="3302489"/>
              <a:ext cx="39344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 61"/>
            <p:cNvSpPr>
              <a:spLocks noChangeAspect="1"/>
            </p:cNvSpPr>
            <p:nvPr/>
          </p:nvSpPr>
          <p:spPr bwMode="auto">
            <a:xfrm>
              <a:off x="2769184" y="3229808"/>
              <a:ext cx="497751" cy="412580"/>
            </a:xfrm>
            <a:custGeom>
              <a:avLst/>
              <a:gdLst>
                <a:gd name="T0" fmla="*/ 0 w 708"/>
                <a:gd name="T1" fmla="*/ 0 h 576"/>
                <a:gd name="T2" fmla="*/ 17 w 708"/>
                <a:gd name="T3" fmla="*/ 40 h 576"/>
                <a:gd name="T4" fmla="*/ 39 w 708"/>
                <a:gd name="T5" fmla="*/ 95 h 576"/>
                <a:gd name="T6" fmla="*/ 54 w 708"/>
                <a:gd name="T7" fmla="*/ 157 h 576"/>
                <a:gd name="T8" fmla="*/ 66 w 708"/>
                <a:gd name="T9" fmla="*/ 227 h 576"/>
                <a:gd name="T10" fmla="*/ 74 w 708"/>
                <a:gd name="T11" fmla="*/ 284 h 576"/>
                <a:gd name="T12" fmla="*/ 69 w 708"/>
                <a:gd name="T13" fmla="*/ 338 h 576"/>
                <a:gd name="T14" fmla="*/ 58 w 708"/>
                <a:gd name="T15" fmla="*/ 399 h 576"/>
                <a:gd name="T16" fmla="*/ 45 w 708"/>
                <a:gd name="T17" fmla="*/ 458 h 576"/>
                <a:gd name="T18" fmla="*/ 28 w 708"/>
                <a:gd name="T19" fmla="*/ 512 h 576"/>
                <a:gd name="T20" fmla="*/ 0 w 708"/>
                <a:gd name="T21" fmla="*/ 572 h 576"/>
                <a:gd name="T22" fmla="*/ 210 w 708"/>
                <a:gd name="T23" fmla="*/ 576 h 576"/>
                <a:gd name="T24" fmla="*/ 297 w 708"/>
                <a:gd name="T25" fmla="*/ 570 h 576"/>
                <a:gd name="T26" fmla="*/ 342 w 708"/>
                <a:gd name="T27" fmla="*/ 567 h 576"/>
                <a:gd name="T28" fmla="*/ 375 w 708"/>
                <a:gd name="T29" fmla="*/ 559 h 576"/>
                <a:gd name="T30" fmla="*/ 409 w 708"/>
                <a:gd name="T31" fmla="*/ 549 h 576"/>
                <a:gd name="T32" fmla="*/ 445 w 708"/>
                <a:gd name="T33" fmla="*/ 533 h 576"/>
                <a:gd name="T34" fmla="*/ 486 w 708"/>
                <a:gd name="T35" fmla="*/ 515 h 576"/>
                <a:gd name="T36" fmla="*/ 526 w 708"/>
                <a:gd name="T37" fmla="*/ 490 h 576"/>
                <a:gd name="T38" fmla="*/ 552 w 708"/>
                <a:gd name="T39" fmla="*/ 470 h 576"/>
                <a:gd name="T40" fmla="*/ 577 w 708"/>
                <a:gd name="T41" fmla="*/ 447 h 576"/>
                <a:gd name="T42" fmla="*/ 604 w 708"/>
                <a:gd name="T43" fmla="*/ 420 h 576"/>
                <a:gd name="T44" fmla="*/ 628 w 708"/>
                <a:gd name="T45" fmla="*/ 398 h 576"/>
                <a:gd name="T46" fmla="*/ 651 w 708"/>
                <a:gd name="T47" fmla="*/ 370 h 576"/>
                <a:gd name="T48" fmla="*/ 680 w 708"/>
                <a:gd name="T49" fmla="*/ 333 h 576"/>
                <a:gd name="T50" fmla="*/ 708 w 708"/>
                <a:gd name="T51" fmla="*/ 286 h 576"/>
                <a:gd name="T52" fmla="*/ 682 w 708"/>
                <a:gd name="T53" fmla="*/ 245 h 576"/>
                <a:gd name="T54" fmla="*/ 658 w 708"/>
                <a:gd name="T55" fmla="*/ 210 h 576"/>
                <a:gd name="T56" fmla="*/ 638 w 708"/>
                <a:gd name="T57" fmla="*/ 185 h 576"/>
                <a:gd name="T58" fmla="*/ 616 w 708"/>
                <a:gd name="T59" fmla="*/ 161 h 576"/>
                <a:gd name="T60" fmla="*/ 592 w 708"/>
                <a:gd name="T61" fmla="*/ 138 h 576"/>
                <a:gd name="T62" fmla="*/ 572 w 708"/>
                <a:gd name="T63" fmla="*/ 120 h 576"/>
                <a:gd name="T64" fmla="*/ 552 w 708"/>
                <a:gd name="T65" fmla="*/ 103 h 576"/>
                <a:gd name="T66" fmla="*/ 528 w 708"/>
                <a:gd name="T67" fmla="*/ 85 h 576"/>
                <a:gd name="T68" fmla="*/ 506 w 708"/>
                <a:gd name="T69" fmla="*/ 72 h 576"/>
                <a:gd name="T70" fmla="*/ 480 w 708"/>
                <a:gd name="T71" fmla="*/ 58 h 576"/>
                <a:gd name="T72" fmla="*/ 451 w 708"/>
                <a:gd name="T73" fmla="*/ 43 h 576"/>
                <a:gd name="T74" fmla="*/ 415 w 708"/>
                <a:gd name="T75" fmla="*/ 29 h 576"/>
                <a:gd name="T76" fmla="*/ 385 w 708"/>
                <a:gd name="T77" fmla="*/ 20 h 576"/>
                <a:gd name="T78" fmla="*/ 350 w 708"/>
                <a:gd name="T79" fmla="*/ 11 h 576"/>
                <a:gd name="T80" fmla="*/ 313 w 708"/>
                <a:gd name="T81" fmla="*/ 5 h 576"/>
                <a:gd name="T82" fmla="*/ 278 w 708"/>
                <a:gd name="T83" fmla="*/ 1 h 576"/>
                <a:gd name="T84" fmla="*/ 253 w 708"/>
                <a:gd name="T85" fmla="*/ 1 h 576"/>
                <a:gd name="T86" fmla="*/ 227 w 708"/>
                <a:gd name="T87" fmla="*/ 0 h 576"/>
                <a:gd name="T88" fmla="*/ 0 w 708"/>
                <a:gd name="T8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576">
                  <a:moveTo>
                    <a:pt x="0" y="0"/>
                  </a:moveTo>
                  <a:lnTo>
                    <a:pt x="17" y="40"/>
                  </a:lnTo>
                  <a:lnTo>
                    <a:pt x="39" y="95"/>
                  </a:lnTo>
                  <a:lnTo>
                    <a:pt x="54" y="157"/>
                  </a:lnTo>
                  <a:lnTo>
                    <a:pt x="66" y="227"/>
                  </a:lnTo>
                  <a:lnTo>
                    <a:pt x="74" y="284"/>
                  </a:lnTo>
                  <a:lnTo>
                    <a:pt x="69" y="338"/>
                  </a:lnTo>
                  <a:lnTo>
                    <a:pt x="58" y="399"/>
                  </a:lnTo>
                  <a:lnTo>
                    <a:pt x="45" y="458"/>
                  </a:lnTo>
                  <a:lnTo>
                    <a:pt x="28" y="512"/>
                  </a:lnTo>
                  <a:lnTo>
                    <a:pt x="0" y="572"/>
                  </a:lnTo>
                  <a:lnTo>
                    <a:pt x="210" y="576"/>
                  </a:lnTo>
                  <a:lnTo>
                    <a:pt x="297" y="570"/>
                  </a:lnTo>
                  <a:lnTo>
                    <a:pt x="342" y="567"/>
                  </a:lnTo>
                  <a:lnTo>
                    <a:pt x="375" y="559"/>
                  </a:lnTo>
                  <a:lnTo>
                    <a:pt x="409" y="549"/>
                  </a:lnTo>
                  <a:lnTo>
                    <a:pt x="445" y="533"/>
                  </a:lnTo>
                  <a:lnTo>
                    <a:pt x="486" y="515"/>
                  </a:lnTo>
                  <a:lnTo>
                    <a:pt x="526" y="490"/>
                  </a:lnTo>
                  <a:lnTo>
                    <a:pt x="552" y="470"/>
                  </a:lnTo>
                  <a:lnTo>
                    <a:pt x="577" y="447"/>
                  </a:lnTo>
                  <a:lnTo>
                    <a:pt x="604" y="420"/>
                  </a:lnTo>
                  <a:lnTo>
                    <a:pt x="628" y="398"/>
                  </a:lnTo>
                  <a:lnTo>
                    <a:pt x="651" y="370"/>
                  </a:lnTo>
                  <a:lnTo>
                    <a:pt x="680" y="333"/>
                  </a:lnTo>
                  <a:lnTo>
                    <a:pt x="708" y="286"/>
                  </a:lnTo>
                  <a:lnTo>
                    <a:pt x="682" y="245"/>
                  </a:lnTo>
                  <a:lnTo>
                    <a:pt x="658" y="210"/>
                  </a:lnTo>
                  <a:lnTo>
                    <a:pt x="638" y="185"/>
                  </a:lnTo>
                  <a:lnTo>
                    <a:pt x="616" y="161"/>
                  </a:lnTo>
                  <a:lnTo>
                    <a:pt x="592" y="138"/>
                  </a:lnTo>
                  <a:lnTo>
                    <a:pt x="572" y="120"/>
                  </a:lnTo>
                  <a:lnTo>
                    <a:pt x="552" y="103"/>
                  </a:lnTo>
                  <a:lnTo>
                    <a:pt x="528" y="85"/>
                  </a:lnTo>
                  <a:lnTo>
                    <a:pt x="506" y="72"/>
                  </a:lnTo>
                  <a:lnTo>
                    <a:pt x="480" y="58"/>
                  </a:lnTo>
                  <a:lnTo>
                    <a:pt x="451" y="43"/>
                  </a:lnTo>
                  <a:lnTo>
                    <a:pt x="415" y="29"/>
                  </a:lnTo>
                  <a:lnTo>
                    <a:pt x="385" y="20"/>
                  </a:lnTo>
                  <a:lnTo>
                    <a:pt x="350" y="11"/>
                  </a:lnTo>
                  <a:lnTo>
                    <a:pt x="313" y="5"/>
                  </a:lnTo>
                  <a:lnTo>
                    <a:pt x="278" y="1"/>
                  </a:lnTo>
                  <a:lnTo>
                    <a:pt x="253" y="1"/>
                  </a:lnTo>
                  <a:lnTo>
                    <a:pt x="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048548" y="4465925"/>
              <a:ext cx="2937956" cy="1036927"/>
            </a:xfrm>
            <a:custGeom>
              <a:avLst/>
              <a:gdLst>
                <a:gd name="connsiteX0" fmla="*/ 2232991 w 2232991"/>
                <a:gd name="connsiteY0" fmla="*/ 1530626 h 1530626"/>
                <a:gd name="connsiteX1" fmla="*/ 2232991 w 2232991"/>
                <a:gd name="connsiteY1" fmla="*/ 1530626 h 1530626"/>
                <a:gd name="connsiteX2" fmla="*/ 0 w 2232991"/>
                <a:gd name="connsiteY2" fmla="*/ 1530626 h 1530626"/>
                <a:gd name="connsiteX3" fmla="*/ 0 w 2232991"/>
                <a:gd name="connsiteY3" fmla="*/ 0 h 153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991" h="1530626">
                  <a:moveTo>
                    <a:pt x="2232991" y="1530626"/>
                  </a:moveTo>
                  <a:lnTo>
                    <a:pt x="2232991" y="1530626"/>
                  </a:lnTo>
                  <a:lnTo>
                    <a:pt x="0" y="153062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933333" y="4465925"/>
              <a:ext cx="3398813" cy="1152141"/>
            </a:xfrm>
            <a:custGeom>
              <a:avLst/>
              <a:gdLst>
                <a:gd name="connsiteX0" fmla="*/ 2232991 w 2232991"/>
                <a:gd name="connsiteY0" fmla="*/ 1530626 h 1530626"/>
                <a:gd name="connsiteX1" fmla="*/ 2232991 w 2232991"/>
                <a:gd name="connsiteY1" fmla="*/ 1530626 h 1530626"/>
                <a:gd name="connsiteX2" fmla="*/ 0 w 2232991"/>
                <a:gd name="connsiteY2" fmla="*/ 1530626 h 1530626"/>
                <a:gd name="connsiteX3" fmla="*/ 0 w 2232991"/>
                <a:gd name="connsiteY3" fmla="*/ 0 h 153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991" h="1530626">
                  <a:moveTo>
                    <a:pt x="2232991" y="1530626"/>
                  </a:moveTo>
                  <a:lnTo>
                    <a:pt x="2232991" y="1530626"/>
                  </a:lnTo>
                  <a:lnTo>
                    <a:pt x="0" y="153062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1645300" y="3114594"/>
                  <a:ext cx="720087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𝑃𝑟𝑒𝑠𝑒𝑡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300" y="3114594"/>
                  <a:ext cx="720087" cy="288035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l="-11864" r="-16102" b="-1276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Freeform 95"/>
            <p:cNvSpPr/>
            <p:nvPr/>
          </p:nvSpPr>
          <p:spPr>
            <a:xfrm>
              <a:off x="1822174" y="4465926"/>
              <a:ext cx="6447929" cy="1267354"/>
            </a:xfrm>
            <a:custGeom>
              <a:avLst/>
              <a:gdLst>
                <a:gd name="connsiteX0" fmla="*/ 2232991 w 2232991"/>
                <a:gd name="connsiteY0" fmla="*/ 1530626 h 1530626"/>
                <a:gd name="connsiteX1" fmla="*/ 2232991 w 2232991"/>
                <a:gd name="connsiteY1" fmla="*/ 1530626 h 1530626"/>
                <a:gd name="connsiteX2" fmla="*/ 0 w 2232991"/>
                <a:gd name="connsiteY2" fmla="*/ 1530626 h 1530626"/>
                <a:gd name="connsiteX3" fmla="*/ 0 w 2232991"/>
                <a:gd name="connsiteY3" fmla="*/ 0 h 153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991" h="1530626">
                  <a:moveTo>
                    <a:pt x="2232991" y="1530626"/>
                  </a:moveTo>
                  <a:lnTo>
                    <a:pt x="2232991" y="1530626"/>
                  </a:lnTo>
                  <a:lnTo>
                    <a:pt x="0" y="153062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702906" y="4465926"/>
              <a:ext cx="6912840" cy="1382568"/>
            </a:xfrm>
            <a:custGeom>
              <a:avLst/>
              <a:gdLst>
                <a:gd name="connsiteX0" fmla="*/ 2232991 w 2232991"/>
                <a:gd name="connsiteY0" fmla="*/ 1530626 h 1530626"/>
                <a:gd name="connsiteX1" fmla="*/ 2232991 w 2232991"/>
                <a:gd name="connsiteY1" fmla="*/ 1530626 h 1530626"/>
                <a:gd name="connsiteX2" fmla="*/ 0 w 2232991"/>
                <a:gd name="connsiteY2" fmla="*/ 1530626 h 1530626"/>
                <a:gd name="connsiteX3" fmla="*/ 0 w 2232991"/>
                <a:gd name="connsiteY3" fmla="*/ 0 h 153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991" h="1530626">
                  <a:moveTo>
                    <a:pt x="2232991" y="1530626"/>
                  </a:moveTo>
                  <a:lnTo>
                    <a:pt x="2232991" y="1530626"/>
                  </a:lnTo>
                  <a:lnTo>
                    <a:pt x="0" y="153062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Delay 77"/>
            <p:cNvSpPr/>
            <p:nvPr/>
          </p:nvSpPr>
          <p:spPr>
            <a:xfrm rot="16200000" flipV="1">
              <a:off x="1589991" y="3918659"/>
              <a:ext cx="576070" cy="518463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 flipV="1">
              <a:off x="1875727" y="3544209"/>
              <a:ext cx="921712" cy="345643"/>
            </a:xfrm>
            <a:custGeom>
              <a:avLst/>
              <a:gdLst>
                <a:gd name="connsiteX0" fmla="*/ 2232991 w 2232991"/>
                <a:gd name="connsiteY0" fmla="*/ 1530626 h 1530626"/>
                <a:gd name="connsiteX1" fmla="*/ 2232991 w 2232991"/>
                <a:gd name="connsiteY1" fmla="*/ 1530626 h 1530626"/>
                <a:gd name="connsiteX2" fmla="*/ 0 w 2232991"/>
                <a:gd name="connsiteY2" fmla="*/ 1530626 h 1530626"/>
                <a:gd name="connsiteX3" fmla="*/ 0 w 2232991"/>
                <a:gd name="connsiteY3" fmla="*/ 0 h 153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991" h="1530626">
                  <a:moveTo>
                    <a:pt x="2232991" y="1530626"/>
                  </a:moveTo>
                  <a:lnTo>
                    <a:pt x="2232991" y="1530626"/>
                  </a:lnTo>
                  <a:lnTo>
                    <a:pt x="0" y="153062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 flipH="1" flipV="1">
              <a:off x="3266935" y="3436078"/>
              <a:ext cx="1066014" cy="108132"/>
            </a:xfrm>
            <a:custGeom>
              <a:avLst/>
              <a:gdLst>
                <a:gd name="connsiteX0" fmla="*/ 2232991 w 2232991"/>
                <a:gd name="connsiteY0" fmla="*/ 1530626 h 1530626"/>
                <a:gd name="connsiteX1" fmla="*/ 2232991 w 2232991"/>
                <a:gd name="connsiteY1" fmla="*/ 1530626 h 1530626"/>
                <a:gd name="connsiteX2" fmla="*/ 0 w 2232991"/>
                <a:gd name="connsiteY2" fmla="*/ 1530626 h 1530626"/>
                <a:gd name="connsiteX3" fmla="*/ 0 w 2232991"/>
                <a:gd name="connsiteY3" fmla="*/ 0 h 153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991" h="1530626">
                  <a:moveTo>
                    <a:pt x="2232991" y="1530626"/>
                  </a:moveTo>
                  <a:lnTo>
                    <a:pt x="2232991" y="1530626"/>
                  </a:lnTo>
                  <a:lnTo>
                    <a:pt x="0" y="153062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 flipH="1" flipV="1">
              <a:off x="4332948" y="3436080"/>
              <a:ext cx="2937954" cy="108134"/>
            </a:xfrm>
            <a:custGeom>
              <a:avLst/>
              <a:gdLst>
                <a:gd name="connsiteX0" fmla="*/ 2232991 w 2232991"/>
                <a:gd name="connsiteY0" fmla="*/ 1530626 h 1530626"/>
                <a:gd name="connsiteX1" fmla="*/ 2232991 w 2232991"/>
                <a:gd name="connsiteY1" fmla="*/ 1530626 h 1530626"/>
                <a:gd name="connsiteX2" fmla="*/ 0 w 2232991"/>
                <a:gd name="connsiteY2" fmla="*/ 1530626 h 1530626"/>
                <a:gd name="connsiteX3" fmla="*/ 0 w 2232991"/>
                <a:gd name="connsiteY3" fmla="*/ 0 h 153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991" h="1530626">
                  <a:moveTo>
                    <a:pt x="2232991" y="1530626"/>
                  </a:moveTo>
                  <a:lnTo>
                    <a:pt x="2232991" y="1530626"/>
                  </a:lnTo>
                  <a:lnTo>
                    <a:pt x="0" y="153062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80306" y="3020948"/>
            <a:ext cx="4077376" cy="411585"/>
            <a:chOff x="3980306" y="3020948"/>
            <a:chExt cx="4077376" cy="411585"/>
          </a:xfrm>
        </p:grpSpPr>
        <p:grpSp>
          <p:nvGrpSpPr>
            <p:cNvPr id="86" name="Group 85"/>
            <p:cNvGrpSpPr/>
            <p:nvPr/>
          </p:nvGrpSpPr>
          <p:grpSpPr>
            <a:xfrm>
              <a:off x="3980306" y="3020948"/>
              <a:ext cx="1491155" cy="350445"/>
              <a:chOff x="4497554" y="3256179"/>
              <a:chExt cx="1491155" cy="350445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4497554" y="3429031"/>
                <a:ext cx="1235473" cy="1"/>
                <a:chOff x="4497554" y="3429031"/>
                <a:chExt cx="1235473" cy="1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>
                  <a:off x="5529070" y="3429031"/>
                  <a:ext cx="203957" cy="0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5183428" y="3429031"/>
                  <a:ext cx="336311" cy="1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4840491" y="3429031"/>
                  <a:ext cx="336311" cy="1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4497554" y="3429031"/>
                  <a:ext cx="336311" cy="1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TextBox 87"/>
              <p:cNvSpPr txBox="1"/>
              <p:nvPr/>
            </p:nvSpPr>
            <p:spPr>
              <a:xfrm>
                <a:off x="5758282" y="3256179"/>
                <a:ext cx="230427" cy="35044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6796424" y="3083349"/>
              <a:ext cx="1261258" cy="349184"/>
              <a:chOff x="4369774" y="3413429"/>
              <a:chExt cx="1261258" cy="414476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4369774" y="3413433"/>
                <a:ext cx="230428" cy="414468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710382" y="3413434"/>
                <a:ext cx="230428" cy="414468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054963" y="3413429"/>
                <a:ext cx="230428" cy="414468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00604" y="3413437"/>
                <a:ext cx="230428" cy="414468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82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Load (or Enable)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94292"/>
            <a:ext cx="8915400" cy="264992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FF0000"/>
                </a:solidFill>
              </a:rPr>
              <a:t>Question:</a:t>
            </a:r>
            <a:r>
              <a:rPr lang="en-US" dirty="0"/>
              <a:t> How to control the loading of data into a register?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FF0000"/>
                </a:solidFill>
              </a:rPr>
              <a:t>Solution:</a:t>
            </a:r>
            <a:r>
              <a:rPr lang="en-US" dirty="0"/>
              <a:t> Introduce a register Load (or Enable) signal</a:t>
            </a:r>
          </a:p>
          <a:p>
            <a:pPr marL="360363" indent="0">
              <a:spcBef>
                <a:spcPts val="1200"/>
              </a:spcBef>
              <a:buNone/>
            </a:pPr>
            <a:r>
              <a:rPr lang="en-US" dirty="0"/>
              <a:t>If the register is enabled, load the data into the register</a:t>
            </a:r>
          </a:p>
          <a:p>
            <a:pPr marL="360363" indent="0">
              <a:spcBef>
                <a:spcPts val="1200"/>
              </a:spcBef>
              <a:buNone/>
            </a:pPr>
            <a:r>
              <a:rPr lang="en-US" dirty="0"/>
              <a:t>Otherwise, do not change the value of the register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FF0000"/>
                </a:solidFill>
              </a:rPr>
              <a:t>Question:</a:t>
            </a:r>
            <a:r>
              <a:rPr lang="en-US" dirty="0"/>
              <a:t> How to implement register Load?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9654" y="3544214"/>
            <a:ext cx="7584462" cy="2916964"/>
            <a:chOff x="-601501" y="3523221"/>
            <a:chExt cx="7584462" cy="2916964"/>
          </a:xfrm>
        </p:grpSpPr>
        <p:sp>
          <p:nvSpPr>
            <p:cNvPr id="5" name="Rectangle 4"/>
            <p:cNvSpPr/>
            <p:nvPr/>
          </p:nvSpPr>
          <p:spPr>
            <a:xfrm>
              <a:off x="1669402" y="4574016"/>
              <a:ext cx="4134462" cy="939084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dirty="0">
                  <a:solidFill>
                    <a:schemeClr val="tx1"/>
                  </a:solidFill>
                </a:rPr>
                <a:t>-bit Register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792876" y="5041996"/>
              <a:ext cx="39641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93032" y="5099603"/>
                  <a:ext cx="705000" cy="271836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𝐶𝑙𝑜𝑐𝑘</m:t>
                      </m:r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32" y="5099603"/>
                  <a:ext cx="705000" cy="27183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586" r="-11207" b="-17778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277961" y="4869175"/>
                  <a:ext cx="705000" cy="298283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𝑅𝑒𝑠𝑒𝑡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961" y="4869175"/>
                  <a:ext cx="705000" cy="29828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931" r="-1724" b="-12245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1272983" y="5162347"/>
              <a:ext cx="522931" cy="151485"/>
              <a:chOff x="1272983" y="4984389"/>
              <a:chExt cx="522931" cy="151485"/>
            </a:xfrm>
          </p:grpSpPr>
          <p:sp>
            <p:nvSpPr>
              <p:cNvPr id="22" name="Isosceles Triangle 21"/>
              <p:cNvSpPr/>
              <p:nvPr/>
            </p:nvSpPr>
            <p:spPr>
              <a:xfrm rot="5400000">
                <a:off x="1656915" y="499687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272983" y="5060132"/>
                <a:ext cx="39641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>
              <a:off x="1266152" y="4811568"/>
              <a:ext cx="39641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-601501" y="4638747"/>
                  <a:ext cx="1799533" cy="3258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𝐿𝑜𝑎𝑑</m:t>
                      </m:r>
                      <m:r>
                        <a:rPr lang="en-US" sz="2000" b="0" i="1" dirty="0" smtClean="0">
                          <a:latin typeface="Cambria Math"/>
                        </a:rPr>
                        <m:t> (</m:t>
                      </m:r>
                      <m:r>
                        <a:rPr lang="en-US" sz="2000" b="0" i="1" dirty="0" smtClean="0">
                          <a:latin typeface="Cambria Math"/>
                        </a:rPr>
                        <m:t>𝐸𝑛𝑎𝑏𝑙𝑒</m:t>
                      </m:r>
                      <m:r>
                        <a:rPr lang="en-US" sz="2000" b="0" i="1" dirty="0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01501" y="4638747"/>
                  <a:ext cx="1799533" cy="3258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6757" b="-33333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2934126" y="3523221"/>
              <a:ext cx="1612996" cy="1050795"/>
              <a:chOff x="2934126" y="3523221"/>
              <a:chExt cx="1612996" cy="10507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949297" y="4062677"/>
                    <a:ext cx="197205" cy="215434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𝑛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9297" y="4062677"/>
                    <a:ext cx="197205" cy="21543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37500" r="-3125" b="-257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934126" y="3523221"/>
                    <a:ext cx="1612996" cy="497470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/>
                            </a:rPr>
                            <m:t>𝐼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[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−1:0]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4126" y="3523221"/>
                    <a:ext cx="1612996" cy="49747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1132" b="-1585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/>
              <p:cNvCxnSpPr/>
              <p:nvPr/>
            </p:nvCxnSpPr>
            <p:spPr>
              <a:xfrm>
                <a:off x="3743253" y="4056740"/>
                <a:ext cx="0" cy="517276"/>
              </a:xfrm>
              <a:prstGeom prst="straightConnector1">
                <a:avLst/>
              </a:prstGeom>
              <a:ln w="10160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3628039" y="4177891"/>
                <a:ext cx="230428" cy="85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2934126" y="5504039"/>
              <a:ext cx="1612996" cy="936146"/>
              <a:chOff x="2934126" y="4056740"/>
              <a:chExt cx="1612996" cy="9361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949297" y="4062677"/>
                    <a:ext cx="197205" cy="215434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𝑛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9297" y="4062677"/>
                    <a:ext cx="197205" cy="21543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37500" r="-3125" b="-22222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934126" y="4495416"/>
                    <a:ext cx="1612996" cy="497470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[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−1:0]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4126" y="4495416"/>
                    <a:ext cx="1612996" cy="49747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2642" r="-3774" b="-1585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3743253" y="4056740"/>
                <a:ext cx="0" cy="517276"/>
              </a:xfrm>
              <a:prstGeom prst="straightConnector1">
                <a:avLst/>
              </a:prstGeom>
              <a:ln w="10160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628039" y="4177891"/>
                <a:ext cx="230428" cy="85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574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with Parallel 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440" y="951899"/>
                <a:ext cx="9217120" cy="1901031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b="1" dirty="0">
                    <a:solidFill>
                      <a:srgbClr val="FF0000"/>
                    </a:solidFill>
                  </a:rPr>
                  <a:t>Solution:</a:t>
                </a:r>
                <a:r>
                  <a:rPr lang="en-US" dirty="0"/>
                  <a:t> Add a mux at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 input of the register</a:t>
                </a:r>
              </a:p>
              <a:p>
                <a:pPr>
                  <a:spcBef>
                    <a:spcPts val="15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𝐿𝑜𝑎𝑑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/>
                          </a:rPr>
                          <m:t>𝐿𝑜𝑎𝑑</m:t>
                        </m:r>
                      </m:e>
                    </m:ba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1500"/>
                  </a:spcBef>
                  <a:tabLst>
                    <a:tab pos="4306888" algn="l"/>
                  </a:tabLst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𝐿𝑜𝑎𝑑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	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𝐿𝑜𝑎𝑑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440" y="951899"/>
                <a:ext cx="9217120" cy="1901031"/>
              </a:xfrm>
              <a:blipFill rotWithShape="1">
                <a:blip r:embed="rId2"/>
                <a:stretch>
                  <a:fillRect l="-927" t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/>
          <p:cNvGrpSpPr/>
          <p:nvPr/>
        </p:nvGrpSpPr>
        <p:grpSpPr>
          <a:xfrm>
            <a:off x="1106335" y="2910537"/>
            <a:ext cx="7543206" cy="3514027"/>
            <a:chOff x="1960747" y="2852930"/>
            <a:chExt cx="7543206" cy="3514027"/>
          </a:xfrm>
        </p:grpSpPr>
        <p:cxnSp>
          <p:nvCxnSpPr>
            <p:cNvPr id="6" name="Straight Connector 5"/>
            <p:cNvCxnSpPr>
              <a:endCxn id="43" idx="2"/>
            </p:cNvCxnSpPr>
            <p:nvPr/>
          </p:nvCxnSpPr>
          <p:spPr>
            <a:xfrm flipV="1">
              <a:off x="5394132" y="5272423"/>
              <a:ext cx="0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53" idx="2"/>
            </p:cNvCxnSpPr>
            <p:nvPr/>
          </p:nvCxnSpPr>
          <p:spPr>
            <a:xfrm flipV="1">
              <a:off x="7008705" y="5272423"/>
              <a:ext cx="0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37" idx="2"/>
            </p:cNvCxnSpPr>
            <p:nvPr/>
          </p:nvCxnSpPr>
          <p:spPr>
            <a:xfrm flipV="1">
              <a:off x="3779559" y="5272423"/>
              <a:ext cx="1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 flipV="1">
              <a:off x="3200849" y="4908344"/>
              <a:ext cx="129444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4832777" y="4908344"/>
              <a:ext cx="121018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06327" y="4908346"/>
              <a:ext cx="5544576" cy="663396"/>
            </a:xfrm>
            <a:custGeom>
              <a:avLst/>
              <a:gdLst>
                <a:gd name="connsiteX0" fmla="*/ 5961888 w 5961888"/>
                <a:gd name="connsiteY0" fmla="*/ 0 h 597408"/>
                <a:gd name="connsiteX1" fmla="*/ 5742432 w 5961888"/>
                <a:gd name="connsiteY1" fmla="*/ 0 h 597408"/>
                <a:gd name="connsiteX2" fmla="*/ 5742432 w 5961888"/>
                <a:gd name="connsiteY2" fmla="*/ 597408 h 597408"/>
                <a:gd name="connsiteX3" fmla="*/ 0 w 5961888"/>
                <a:gd name="connsiteY3" fmla="*/ 597408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1888" h="597408">
                  <a:moveTo>
                    <a:pt x="5961888" y="0"/>
                  </a:moveTo>
                  <a:lnTo>
                    <a:pt x="5742432" y="0"/>
                  </a:lnTo>
                  <a:lnTo>
                    <a:pt x="5742432" y="597408"/>
                  </a:lnTo>
                  <a:lnTo>
                    <a:pt x="0" y="59740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8182938" y="4131714"/>
              <a:ext cx="880677" cy="1140710"/>
              <a:chOff x="5529069" y="2288290"/>
              <a:chExt cx="1036927" cy="114071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5603630" y="2392074"/>
                    <a:ext cx="38629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86294" cy="34564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32075" b="-12281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5989925" y="3140965"/>
                    <a:ext cx="172821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6" name="Text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5" y="3140965"/>
                    <a:ext cx="172821" cy="28803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Isosceles Triangle 66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6207745" y="2392074"/>
                    <a:ext cx="353112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7745" y="2392074"/>
                    <a:ext cx="353112" cy="34564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44898" r="-4082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2" name="Freeform 61"/>
            <p:cNvSpPr/>
            <p:nvPr/>
          </p:nvSpPr>
          <p:spPr>
            <a:xfrm flipH="1" flipV="1">
              <a:off x="9063611" y="4414866"/>
              <a:ext cx="209914" cy="1606447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9259322" y="6021315"/>
                  <a:ext cx="244631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9322" y="6021315"/>
                  <a:ext cx="244631" cy="34564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7500" r="-15000" b="-21053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/>
            <p:cNvGrpSpPr/>
            <p:nvPr/>
          </p:nvGrpSpPr>
          <p:grpSpPr>
            <a:xfrm>
              <a:off x="6568366" y="4131714"/>
              <a:ext cx="880677" cy="1140710"/>
              <a:chOff x="5529069" y="2288290"/>
              <a:chExt cx="1036927" cy="114071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603630" y="2392074"/>
                    <a:ext cx="38629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86294" cy="34564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29630" b="-1052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5989925" y="3140965"/>
                    <a:ext cx="172821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5" y="3140965"/>
                    <a:ext cx="172821" cy="28803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95833" r="-37500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Isosceles Triangle 55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6207745" y="2392074"/>
                    <a:ext cx="353112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7745" y="2392074"/>
                    <a:ext cx="353112" cy="34564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42857" r="-4082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644750" y="6021315"/>
                  <a:ext cx="244631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4750" y="6021315"/>
                  <a:ext cx="244631" cy="34564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65000" r="-15000" b="-21053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/>
            <p:cNvSpPr/>
            <p:nvPr/>
          </p:nvSpPr>
          <p:spPr>
            <a:xfrm>
              <a:off x="4953793" y="4131714"/>
              <a:ext cx="880677" cy="114070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017119" y="4235498"/>
                  <a:ext cx="328085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7119" y="4235498"/>
                  <a:ext cx="328085" cy="34564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9630" b="-1228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345205" y="4984389"/>
                  <a:ext cx="146779" cy="28803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5205" y="4984389"/>
                  <a:ext cx="146779" cy="28803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91667" r="-41667" b="-14894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Isosceles Triangle 45"/>
            <p:cNvSpPr/>
            <p:nvPr/>
          </p:nvSpPr>
          <p:spPr>
            <a:xfrm rot="5400000">
              <a:off x="4931776" y="4854922"/>
              <a:ext cx="151485" cy="10744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5530202" y="4235498"/>
                  <a:ext cx="299903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202" y="4235498"/>
                  <a:ext cx="299903" cy="34564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44898" r="-4082" b="-21053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 16"/>
            <p:cNvSpPr/>
            <p:nvPr/>
          </p:nvSpPr>
          <p:spPr>
            <a:xfrm flipH="1" flipV="1">
              <a:off x="5834467" y="4414867"/>
              <a:ext cx="213066" cy="1606445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030177" y="6021315"/>
                  <a:ext cx="244631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0177" y="6021315"/>
                  <a:ext cx="244631" cy="34564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65000" r="-17500" b="-21053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/>
            <p:cNvGrpSpPr/>
            <p:nvPr/>
          </p:nvGrpSpPr>
          <p:grpSpPr>
            <a:xfrm>
              <a:off x="3339221" y="4131714"/>
              <a:ext cx="880677" cy="1140710"/>
              <a:chOff x="5529069" y="2288290"/>
              <a:chExt cx="1036927" cy="114071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603630" y="2392074"/>
                    <a:ext cx="38629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86294" cy="345642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29630" b="-12281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989925" y="3140965"/>
                    <a:ext cx="172821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5" y="3140965"/>
                    <a:ext cx="172821" cy="28803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Isosceles Triangle 39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6207745" y="2392074"/>
                    <a:ext cx="353112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7745" y="2392074"/>
                    <a:ext cx="353112" cy="345642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44898" r="-4082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Freeform 34"/>
            <p:cNvSpPr/>
            <p:nvPr/>
          </p:nvSpPr>
          <p:spPr>
            <a:xfrm flipH="1" flipV="1">
              <a:off x="4219895" y="4414869"/>
              <a:ext cx="195710" cy="1606444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415605" y="6021315"/>
                  <a:ext cx="244631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5605" y="6021315"/>
                  <a:ext cx="244631" cy="34564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65000" r="-17500" b="-21053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reeform 19"/>
            <p:cNvSpPr/>
            <p:nvPr/>
          </p:nvSpPr>
          <p:spPr>
            <a:xfrm>
              <a:off x="2706327" y="5272423"/>
              <a:ext cx="5912555" cy="576071"/>
            </a:xfrm>
            <a:custGeom>
              <a:avLst/>
              <a:gdLst>
                <a:gd name="connsiteX0" fmla="*/ 6473952 w 6473952"/>
                <a:gd name="connsiteY0" fmla="*/ 0 h 408432"/>
                <a:gd name="connsiteX1" fmla="*/ 6473952 w 6473952"/>
                <a:gd name="connsiteY1" fmla="*/ 408432 h 408432"/>
                <a:gd name="connsiteX2" fmla="*/ 0 w 6473952"/>
                <a:gd name="connsiteY2" fmla="*/ 408432 h 40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952" h="408432">
                  <a:moveTo>
                    <a:pt x="6473952" y="0"/>
                  </a:moveTo>
                  <a:lnTo>
                    <a:pt x="6473952" y="408432"/>
                  </a:lnTo>
                  <a:lnTo>
                    <a:pt x="0" y="40843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 flipV="1">
              <a:off x="7449041" y="4414865"/>
              <a:ext cx="204861" cy="1606447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960747" y="5330031"/>
                  <a:ext cx="70097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𝐶𝑙𝑜𝑐𝑘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747" y="5330031"/>
                  <a:ext cx="700977" cy="34564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2609" r="-12174" b="-5357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062958" y="5675673"/>
                  <a:ext cx="598766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𝑅𝑒𝑠𝑒𝑡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958" y="5675673"/>
                  <a:ext cx="598766" cy="34564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23469" r="-12245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Freeform 23"/>
            <p:cNvSpPr/>
            <p:nvPr/>
          </p:nvSpPr>
          <p:spPr>
            <a:xfrm flipV="1">
              <a:off x="6439147" y="4908344"/>
              <a:ext cx="139576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062957" y="3453662"/>
                  <a:ext cx="59876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𝐿𝑜𝑎𝑑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957" y="3453662"/>
                  <a:ext cx="598767" cy="34564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17347" r="-6122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7" name="Group 96"/>
            <p:cNvGrpSpPr/>
            <p:nvPr/>
          </p:nvGrpSpPr>
          <p:grpSpPr>
            <a:xfrm>
              <a:off x="2706327" y="2852930"/>
              <a:ext cx="5352442" cy="1561938"/>
              <a:chOff x="2706327" y="2852930"/>
              <a:chExt cx="5352442" cy="1561938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706327" y="3626483"/>
                <a:ext cx="535244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000363" y="2852930"/>
                    <a:ext cx="345642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0363" y="2852930"/>
                    <a:ext cx="345642" cy="345642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 l="-14035" b="-12281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Freeform 33"/>
              <p:cNvSpPr/>
              <p:nvPr/>
            </p:nvSpPr>
            <p:spPr>
              <a:xfrm>
                <a:off x="3200849" y="3783896"/>
                <a:ext cx="138373" cy="595463"/>
              </a:xfrm>
              <a:custGeom>
                <a:avLst/>
                <a:gdLst>
                  <a:gd name="connsiteX0" fmla="*/ 0 w 286512"/>
                  <a:gd name="connsiteY0" fmla="*/ 0 h 658368"/>
                  <a:gd name="connsiteX1" fmla="*/ 0 w 286512"/>
                  <a:gd name="connsiteY1" fmla="*/ 0 h 658368"/>
                  <a:gd name="connsiteX2" fmla="*/ 0 w 286512"/>
                  <a:gd name="connsiteY2" fmla="*/ 658368 h 658368"/>
                  <a:gd name="connsiteX3" fmla="*/ 286512 w 286512"/>
                  <a:gd name="connsiteY3" fmla="*/ 658368 h 65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12" h="658368">
                    <a:moveTo>
                      <a:pt x="0" y="0"/>
                    </a:moveTo>
                    <a:lnTo>
                      <a:pt x="0" y="0"/>
                    </a:lnTo>
                    <a:lnTo>
                      <a:pt x="0" y="658368"/>
                    </a:lnTo>
                    <a:lnTo>
                      <a:pt x="286512" y="65836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936755" y="3486607"/>
                <a:ext cx="613799" cy="297289"/>
                <a:chOff x="5061243" y="3131711"/>
                <a:chExt cx="773223" cy="297289"/>
              </a:xfrm>
            </p:grpSpPr>
            <p:sp>
              <p:nvSpPr>
                <p:cNvPr id="71" name="Flowchart: Manual Operation 70"/>
                <p:cNvSpPr/>
                <p:nvPr/>
              </p:nvSpPr>
              <p:spPr>
                <a:xfrm>
                  <a:off x="5061243" y="3131711"/>
                  <a:ext cx="773223" cy="297289"/>
                </a:xfrm>
                <a:prstGeom prst="flowChartManualOperatio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80000" rIns="0" bIns="0"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5188623" y="3160843"/>
                  <a:ext cx="518463" cy="239682"/>
                  <a:chOff x="5183428" y="2852930"/>
                  <a:chExt cx="518463" cy="230428"/>
                </a:xfrm>
              </p:grpSpPr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5496583" y="2852930"/>
                    <a:ext cx="205308" cy="230428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:r>
                      <a:rPr lang="en-US" sz="1400" dirty="0"/>
                      <a:t>0</a:t>
                    </a: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183428" y="2852930"/>
                    <a:ext cx="205308" cy="230428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:r>
                      <a:rPr lang="en-US" sz="1400" dirty="0"/>
                      <a:t>1</a:t>
                    </a:r>
                  </a:p>
                </p:txBody>
              </p:sp>
            </p:grpSp>
          </p:grpSp>
          <p:cxnSp>
            <p:nvCxnSpPr>
              <p:cNvPr id="93" name="Straight Connector 92"/>
              <p:cNvCxnSpPr/>
              <p:nvPr/>
            </p:nvCxnSpPr>
            <p:spPr>
              <a:xfrm>
                <a:off x="3109576" y="3256179"/>
                <a:ext cx="0" cy="2304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Freeform 94"/>
              <p:cNvSpPr/>
              <p:nvPr/>
            </p:nvSpPr>
            <p:spPr>
              <a:xfrm>
                <a:off x="3367949" y="3266662"/>
                <a:ext cx="1047656" cy="1148206"/>
              </a:xfrm>
              <a:custGeom>
                <a:avLst/>
                <a:gdLst>
                  <a:gd name="connsiteX0" fmla="*/ 0 w 1212574"/>
                  <a:gd name="connsiteY0" fmla="*/ 225287 h 1166191"/>
                  <a:gd name="connsiteX1" fmla="*/ 0 w 1212574"/>
                  <a:gd name="connsiteY1" fmla="*/ 0 h 1166191"/>
                  <a:gd name="connsiteX2" fmla="*/ 815008 w 1212574"/>
                  <a:gd name="connsiteY2" fmla="*/ 0 h 1166191"/>
                  <a:gd name="connsiteX3" fmla="*/ 1212574 w 1212574"/>
                  <a:gd name="connsiteY3" fmla="*/ 728869 h 1166191"/>
                  <a:gd name="connsiteX4" fmla="*/ 1212574 w 1212574"/>
                  <a:gd name="connsiteY4" fmla="*/ 1166191 h 116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2574" h="1166191">
                    <a:moveTo>
                      <a:pt x="0" y="225287"/>
                    </a:moveTo>
                    <a:lnTo>
                      <a:pt x="0" y="0"/>
                    </a:lnTo>
                    <a:lnTo>
                      <a:pt x="815008" y="0"/>
                    </a:lnTo>
                    <a:lnTo>
                      <a:pt x="1212574" y="728869"/>
                    </a:lnTo>
                    <a:lnTo>
                      <a:pt x="1212574" y="116619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4568683" y="2852930"/>
              <a:ext cx="1478850" cy="1561938"/>
              <a:chOff x="2936755" y="2852930"/>
              <a:chExt cx="1478850" cy="15619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3000363" y="2852930"/>
                    <a:ext cx="345642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0363" y="2852930"/>
                    <a:ext cx="345642" cy="345642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 l="-14286" b="-12281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Freeform 100"/>
              <p:cNvSpPr/>
              <p:nvPr/>
            </p:nvSpPr>
            <p:spPr>
              <a:xfrm>
                <a:off x="3200849" y="3783896"/>
                <a:ext cx="138373" cy="595463"/>
              </a:xfrm>
              <a:custGeom>
                <a:avLst/>
                <a:gdLst>
                  <a:gd name="connsiteX0" fmla="*/ 0 w 286512"/>
                  <a:gd name="connsiteY0" fmla="*/ 0 h 658368"/>
                  <a:gd name="connsiteX1" fmla="*/ 0 w 286512"/>
                  <a:gd name="connsiteY1" fmla="*/ 0 h 658368"/>
                  <a:gd name="connsiteX2" fmla="*/ 0 w 286512"/>
                  <a:gd name="connsiteY2" fmla="*/ 658368 h 658368"/>
                  <a:gd name="connsiteX3" fmla="*/ 286512 w 286512"/>
                  <a:gd name="connsiteY3" fmla="*/ 658368 h 65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12" h="658368">
                    <a:moveTo>
                      <a:pt x="0" y="0"/>
                    </a:moveTo>
                    <a:lnTo>
                      <a:pt x="0" y="0"/>
                    </a:lnTo>
                    <a:lnTo>
                      <a:pt x="0" y="658368"/>
                    </a:lnTo>
                    <a:lnTo>
                      <a:pt x="286512" y="65836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2936755" y="3486607"/>
                <a:ext cx="613799" cy="297289"/>
                <a:chOff x="5061243" y="3131711"/>
                <a:chExt cx="773223" cy="297289"/>
              </a:xfrm>
            </p:grpSpPr>
            <p:sp>
              <p:nvSpPr>
                <p:cNvPr id="105" name="Flowchart: Manual Operation 104"/>
                <p:cNvSpPr/>
                <p:nvPr/>
              </p:nvSpPr>
              <p:spPr>
                <a:xfrm>
                  <a:off x="5061243" y="3131711"/>
                  <a:ext cx="773223" cy="297289"/>
                </a:xfrm>
                <a:prstGeom prst="flowChartManualOperatio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80000" rIns="0" bIns="0"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106" name="Group 105"/>
                <p:cNvGrpSpPr/>
                <p:nvPr/>
              </p:nvGrpSpPr>
              <p:grpSpPr>
                <a:xfrm>
                  <a:off x="5188623" y="3160843"/>
                  <a:ext cx="518463" cy="239682"/>
                  <a:chOff x="5183428" y="2852930"/>
                  <a:chExt cx="518463" cy="230428"/>
                </a:xfrm>
              </p:grpSpPr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5496583" y="2852930"/>
                    <a:ext cx="205308" cy="230428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:r>
                      <a:rPr lang="en-US" sz="1400" dirty="0"/>
                      <a:t>0</a:t>
                    </a:r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5183428" y="2852930"/>
                    <a:ext cx="205308" cy="230428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:r>
                      <a:rPr lang="en-US" sz="1400" dirty="0"/>
                      <a:t>1</a:t>
                    </a:r>
                  </a:p>
                </p:txBody>
              </p:sp>
            </p:grpSp>
          </p:grpSp>
          <p:cxnSp>
            <p:nvCxnSpPr>
              <p:cNvPr id="103" name="Straight Connector 102"/>
              <p:cNvCxnSpPr/>
              <p:nvPr/>
            </p:nvCxnSpPr>
            <p:spPr>
              <a:xfrm>
                <a:off x="3109576" y="3256179"/>
                <a:ext cx="0" cy="2304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Freeform 103"/>
              <p:cNvSpPr/>
              <p:nvPr/>
            </p:nvSpPr>
            <p:spPr>
              <a:xfrm>
                <a:off x="3367949" y="3266662"/>
                <a:ext cx="1047656" cy="1148206"/>
              </a:xfrm>
              <a:custGeom>
                <a:avLst/>
                <a:gdLst>
                  <a:gd name="connsiteX0" fmla="*/ 0 w 1212574"/>
                  <a:gd name="connsiteY0" fmla="*/ 225287 h 1166191"/>
                  <a:gd name="connsiteX1" fmla="*/ 0 w 1212574"/>
                  <a:gd name="connsiteY1" fmla="*/ 0 h 1166191"/>
                  <a:gd name="connsiteX2" fmla="*/ 815008 w 1212574"/>
                  <a:gd name="connsiteY2" fmla="*/ 0 h 1166191"/>
                  <a:gd name="connsiteX3" fmla="*/ 1212574 w 1212574"/>
                  <a:gd name="connsiteY3" fmla="*/ 728869 h 1166191"/>
                  <a:gd name="connsiteX4" fmla="*/ 1212574 w 1212574"/>
                  <a:gd name="connsiteY4" fmla="*/ 1166191 h 116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2574" h="1166191">
                    <a:moveTo>
                      <a:pt x="0" y="225287"/>
                    </a:moveTo>
                    <a:lnTo>
                      <a:pt x="0" y="0"/>
                    </a:lnTo>
                    <a:lnTo>
                      <a:pt x="815008" y="0"/>
                    </a:lnTo>
                    <a:lnTo>
                      <a:pt x="1212574" y="728869"/>
                    </a:lnTo>
                    <a:lnTo>
                      <a:pt x="1212574" y="116619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6175053" y="2852930"/>
              <a:ext cx="1478850" cy="1561938"/>
              <a:chOff x="2936755" y="2852930"/>
              <a:chExt cx="1478850" cy="15619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3000363" y="2852930"/>
                    <a:ext cx="345642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13" name="TextBox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0363" y="2852930"/>
                    <a:ext cx="345642" cy="345642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 l="-14035" b="-1052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4" name="Freeform 113"/>
              <p:cNvSpPr/>
              <p:nvPr/>
            </p:nvSpPr>
            <p:spPr>
              <a:xfrm>
                <a:off x="3200849" y="3783896"/>
                <a:ext cx="138373" cy="595463"/>
              </a:xfrm>
              <a:custGeom>
                <a:avLst/>
                <a:gdLst>
                  <a:gd name="connsiteX0" fmla="*/ 0 w 286512"/>
                  <a:gd name="connsiteY0" fmla="*/ 0 h 658368"/>
                  <a:gd name="connsiteX1" fmla="*/ 0 w 286512"/>
                  <a:gd name="connsiteY1" fmla="*/ 0 h 658368"/>
                  <a:gd name="connsiteX2" fmla="*/ 0 w 286512"/>
                  <a:gd name="connsiteY2" fmla="*/ 658368 h 658368"/>
                  <a:gd name="connsiteX3" fmla="*/ 286512 w 286512"/>
                  <a:gd name="connsiteY3" fmla="*/ 658368 h 65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12" h="658368">
                    <a:moveTo>
                      <a:pt x="0" y="0"/>
                    </a:moveTo>
                    <a:lnTo>
                      <a:pt x="0" y="0"/>
                    </a:lnTo>
                    <a:lnTo>
                      <a:pt x="0" y="658368"/>
                    </a:lnTo>
                    <a:lnTo>
                      <a:pt x="286512" y="65836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2936755" y="3486607"/>
                <a:ext cx="613799" cy="297289"/>
                <a:chOff x="5061243" y="3131711"/>
                <a:chExt cx="773223" cy="297289"/>
              </a:xfrm>
            </p:grpSpPr>
            <p:sp>
              <p:nvSpPr>
                <p:cNvPr id="118" name="Flowchart: Manual Operation 117"/>
                <p:cNvSpPr/>
                <p:nvPr/>
              </p:nvSpPr>
              <p:spPr>
                <a:xfrm>
                  <a:off x="5061243" y="3131711"/>
                  <a:ext cx="773223" cy="297289"/>
                </a:xfrm>
                <a:prstGeom prst="flowChartManualOperatio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80000" rIns="0" bIns="0"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5188623" y="3160843"/>
                  <a:ext cx="518463" cy="239682"/>
                  <a:chOff x="5183428" y="2852930"/>
                  <a:chExt cx="518463" cy="230428"/>
                </a:xfrm>
              </p:grpSpPr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5496583" y="2852930"/>
                    <a:ext cx="205308" cy="230428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:r>
                      <a:rPr lang="en-US" sz="1400" dirty="0"/>
                      <a:t>0</a:t>
                    </a: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5183428" y="2852930"/>
                    <a:ext cx="205308" cy="230428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:r>
                      <a:rPr lang="en-US" sz="1400" dirty="0"/>
                      <a:t>1</a:t>
                    </a:r>
                  </a:p>
                </p:txBody>
              </p:sp>
            </p:grpSp>
          </p:grpSp>
          <p:cxnSp>
            <p:nvCxnSpPr>
              <p:cNvPr id="116" name="Straight Connector 115"/>
              <p:cNvCxnSpPr/>
              <p:nvPr/>
            </p:nvCxnSpPr>
            <p:spPr>
              <a:xfrm>
                <a:off x="3109576" y="3256179"/>
                <a:ext cx="0" cy="2304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Freeform 116"/>
              <p:cNvSpPr/>
              <p:nvPr/>
            </p:nvSpPr>
            <p:spPr>
              <a:xfrm>
                <a:off x="3367949" y="3266662"/>
                <a:ext cx="1047656" cy="1148206"/>
              </a:xfrm>
              <a:custGeom>
                <a:avLst/>
                <a:gdLst>
                  <a:gd name="connsiteX0" fmla="*/ 0 w 1212574"/>
                  <a:gd name="connsiteY0" fmla="*/ 225287 h 1166191"/>
                  <a:gd name="connsiteX1" fmla="*/ 0 w 1212574"/>
                  <a:gd name="connsiteY1" fmla="*/ 0 h 1166191"/>
                  <a:gd name="connsiteX2" fmla="*/ 815008 w 1212574"/>
                  <a:gd name="connsiteY2" fmla="*/ 0 h 1166191"/>
                  <a:gd name="connsiteX3" fmla="*/ 1212574 w 1212574"/>
                  <a:gd name="connsiteY3" fmla="*/ 728869 h 1166191"/>
                  <a:gd name="connsiteX4" fmla="*/ 1212574 w 1212574"/>
                  <a:gd name="connsiteY4" fmla="*/ 1166191 h 116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2574" h="1166191">
                    <a:moveTo>
                      <a:pt x="0" y="225287"/>
                    </a:moveTo>
                    <a:lnTo>
                      <a:pt x="0" y="0"/>
                    </a:lnTo>
                    <a:lnTo>
                      <a:pt x="815008" y="0"/>
                    </a:lnTo>
                    <a:lnTo>
                      <a:pt x="1212574" y="728869"/>
                    </a:lnTo>
                    <a:lnTo>
                      <a:pt x="1212574" y="116619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794675" y="2852930"/>
              <a:ext cx="1478850" cy="1561938"/>
              <a:chOff x="2936755" y="2852930"/>
              <a:chExt cx="1478850" cy="15619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3000363" y="2852930"/>
                    <a:ext cx="345642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0363" y="2852930"/>
                    <a:ext cx="345642" cy="345642"/>
                  </a:xfrm>
                  <a:prstGeom prst="rect">
                    <a:avLst/>
                  </a:prstGeom>
                  <a:blipFill rotWithShape="1">
                    <a:blip r:embed="rId25"/>
                    <a:stretch>
                      <a:fillRect l="-14035" b="-12281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5" name="Freeform 124"/>
              <p:cNvSpPr/>
              <p:nvPr/>
            </p:nvSpPr>
            <p:spPr>
              <a:xfrm>
                <a:off x="3200849" y="3783896"/>
                <a:ext cx="138373" cy="595463"/>
              </a:xfrm>
              <a:custGeom>
                <a:avLst/>
                <a:gdLst>
                  <a:gd name="connsiteX0" fmla="*/ 0 w 286512"/>
                  <a:gd name="connsiteY0" fmla="*/ 0 h 658368"/>
                  <a:gd name="connsiteX1" fmla="*/ 0 w 286512"/>
                  <a:gd name="connsiteY1" fmla="*/ 0 h 658368"/>
                  <a:gd name="connsiteX2" fmla="*/ 0 w 286512"/>
                  <a:gd name="connsiteY2" fmla="*/ 658368 h 658368"/>
                  <a:gd name="connsiteX3" fmla="*/ 286512 w 286512"/>
                  <a:gd name="connsiteY3" fmla="*/ 658368 h 65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12" h="658368">
                    <a:moveTo>
                      <a:pt x="0" y="0"/>
                    </a:moveTo>
                    <a:lnTo>
                      <a:pt x="0" y="0"/>
                    </a:lnTo>
                    <a:lnTo>
                      <a:pt x="0" y="658368"/>
                    </a:lnTo>
                    <a:lnTo>
                      <a:pt x="286512" y="65836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2936755" y="3486607"/>
                <a:ext cx="613799" cy="297289"/>
                <a:chOff x="5061243" y="3131711"/>
                <a:chExt cx="773223" cy="297289"/>
              </a:xfrm>
            </p:grpSpPr>
            <p:sp>
              <p:nvSpPr>
                <p:cNvPr id="129" name="Flowchart: Manual Operation 128"/>
                <p:cNvSpPr/>
                <p:nvPr/>
              </p:nvSpPr>
              <p:spPr>
                <a:xfrm>
                  <a:off x="5061243" y="3131711"/>
                  <a:ext cx="773223" cy="297289"/>
                </a:xfrm>
                <a:prstGeom prst="flowChartManualOperatio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80000" rIns="0" bIns="0"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130" name="Group 129"/>
                <p:cNvGrpSpPr/>
                <p:nvPr/>
              </p:nvGrpSpPr>
              <p:grpSpPr>
                <a:xfrm>
                  <a:off x="5188623" y="3160843"/>
                  <a:ext cx="518463" cy="239682"/>
                  <a:chOff x="5183428" y="2852930"/>
                  <a:chExt cx="518463" cy="230428"/>
                </a:xfrm>
              </p:grpSpPr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5496583" y="2852930"/>
                    <a:ext cx="205308" cy="230428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:r>
                      <a:rPr lang="en-US" sz="1400" dirty="0"/>
                      <a:t>0</a:t>
                    </a:r>
                  </a:p>
                </p:txBody>
              </p: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5183428" y="2852930"/>
                    <a:ext cx="205308" cy="230428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:r>
                      <a:rPr lang="en-US" sz="1400" dirty="0"/>
                      <a:t>1</a:t>
                    </a:r>
                  </a:p>
                </p:txBody>
              </p:sp>
            </p:grpSp>
          </p:grpSp>
          <p:cxnSp>
            <p:nvCxnSpPr>
              <p:cNvPr id="127" name="Straight Connector 126"/>
              <p:cNvCxnSpPr/>
              <p:nvPr/>
            </p:nvCxnSpPr>
            <p:spPr>
              <a:xfrm>
                <a:off x="3109576" y="3256179"/>
                <a:ext cx="0" cy="2304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Freeform 127"/>
              <p:cNvSpPr/>
              <p:nvPr/>
            </p:nvSpPr>
            <p:spPr>
              <a:xfrm>
                <a:off x="3367949" y="3266662"/>
                <a:ext cx="1047656" cy="1148206"/>
              </a:xfrm>
              <a:custGeom>
                <a:avLst/>
                <a:gdLst>
                  <a:gd name="connsiteX0" fmla="*/ 0 w 1212574"/>
                  <a:gd name="connsiteY0" fmla="*/ 225287 h 1166191"/>
                  <a:gd name="connsiteX1" fmla="*/ 0 w 1212574"/>
                  <a:gd name="connsiteY1" fmla="*/ 0 h 1166191"/>
                  <a:gd name="connsiteX2" fmla="*/ 815008 w 1212574"/>
                  <a:gd name="connsiteY2" fmla="*/ 0 h 1166191"/>
                  <a:gd name="connsiteX3" fmla="*/ 1212574 w 1212574"/>
                  <a:gd name="connsiteY3" fmla="*/ 728869 h 1166191"/>
                  <a:gd name="connsiteX4" fmla="*/ 1212574 w 1212574"/>
                  <a:gd name="connsiteY4" fmla="*/ 1166191 h 116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2574" h="1166191">
                    <a:moveTo>
                      <a:pt x="0" y="225287"/>
                    </a:moveTo>
                    <a:lnTo>
                      <a:pt x="0" y="0"/>
                    </a:lnTo>
                    <a:lnTo>
                      <a:pt x="815008" y="0"/>
                    </a:lnTo>
                    <a:lnTo>
                      <a:pt x="1212574" y="728869"/>
                    </a:lnTo>
                    <a:lnTo>
                      <a:pt x="1212574" y="116619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959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40" y="836685"/>
            <a:ext cx="9332334" cy="2995564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/>
              <a:t>A shift register is a cascade of flip flops sharing the same clock</a:t>
            </a:r>
          </a:p>
          <a:p>
            <a:pPr>
              <a:spcBef>
                <a:spcPts val="2000"/>
              </a:spcBef>
            </a:pPr>
            <a:r>
              <a:rPr lang="en-US" dirty="0"/>
              <a:t>Allows the data to be shifted from each flip-flop to its neighbor</a:t>
            </a:r>
          </a:p>
          <a:p>
            <a:pPr>
              <a:spcBef>
                <a:spcPts val="2000"/>
              </a:spcBef>
            </a:pPr>
            <a:r>
              <a:rPr lang="en-US" dirty="0"/>
              <a:t>The output of a flip-flop is connected to the input of its neighbor</a:t>
            </a:r>
          </a:p>
          <a:p>
            <a:pPr>
              <a:spcBef>
                <a:spcPts val="2000"/>
              </a:spcBef>
            </a:pPr>
            <a:r>
              <a:rPr lang="en-US" dirty="0"/>
              <a:t>Shifting can be done in either direction</a:t>
            </a:r>
          </a:p>
          <a:p>
            <a:pPr>
              <a:spcBef>
                <a:spcPts val="2000"/>
              </a:spcBef>
            </a:pPr>
            <a:r>
              <a:rPr lang="en-US" dirty="0"/>
              <a:t>All bits are shifted simultaneously at the active edge of the clock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747689" y="4120284"/>
            <a:ext cx="8756264" cy="2419494"/>
            <a:chOff x="747689" y="4062677"/>
            <a:chExt cx="8756264" cy="2419494"/>
          </a:xfrm>
        </p:grpSpPr>
        <p:cxnSp>
          <p:nvCxnSpPr>
            <p:cNvPr id="5" name="Straight Connector 4"/>
            <p:cNvCxnSpPr>
              <a:endCxn id="36" idx="2"/>
            </p:cNvCxnSpPr>
            <p:nvPr/>
          </p:nvCxnSpPr>
          <p:spPr>
            <a:xfrm flipH="1" flipV="1">
              <a:off x="4241987" y="5214816"/>
              <a:ext cx="1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46" idx="2"/>
            </p:cNvCxnSpPr>
            <p:nvPr/>
          </p:nvCxnSpPr>
          <p:spPr>
            <a:xfrm flipH="1" flipV="1">
              <a:off x="5856561" y="5214816"/>
              <a:ext cx="2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25" idx="2"/>
            </p:cNvCxnSpPr>
            <p:nvPr/>
          </p:nvCxnSpPr>
          <p:spPr>
            <a:xfrm flipV="1">
              <a:off x="2627412" y="5214816"/>
              <a:ext cx="1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 flipV="1">
              <a:off x="1996546" y="4850737"/>
              <a:ext cx="181600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V="1">
              <a:off x="3620049" y="4850737"/>
              <a:ext cx="181600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844589" y="4850739"/>
              <a:ext cx="5196565" cy="663396"/>
            </a:xfrm>
            <a:custGeom>
              <a:avLst/>
              <a:gdLst>
                <a:gd name="connsiteX0" fmla="*/ 5961888 w 5961888"/>
                <a:gd name="connsiteY0" fmla="*/ 0 h 597408"/>
                <a:gd name="connsiteX1" fmla="*/ 5742432 w 5961888"/>
                <a:gd name="connsiteY1" fmla="*/ 0 h 597408"/>
                <a:gd name="connsiteX2" fmla="*/ 5742432 w 5961888"/>
                <a:gd name="connsiteY2" fmla="*/ 597408 h 597408"/>
                <a:gd name="connsiteX3" fmla="*/ 0 w 5961888"/>
                <a:gd name="connsiteY3" fmla="*/ 597408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1888" h="597408">
                  <a:moveTo>
                    <a:pt x="5961888" y="0"/>
                  </a:moveTo>
                  <a:lnTo>
                    <a:pt x="5742432" y="0"/>
                  </a:lnTo>
                  <a:lnTo>
                    <a:pt x="5742432" y="597408"/>
                  </a:lnTo>
                  <a:lnTo>
                    <a:pt x="0" y="59740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030797" y="4074107"/>
              <a:ext cx="880678" cy="1140709"/>
              <a:chOff x="5529069" y="2288290"/>
              <a:chExt cx="1036927" cy="1140709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603630" y="2392074"/>
                    <a:ext cx="369339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69339" cy="34564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33333" r="-3922" b="-1428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95833" r="-37500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Isosceles Triangle 59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6270529" y="2392074"/>
                    <a:ext cx="26224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0529" y="2392074"/>
                    <a:ext cx="262244" cy="34564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77778" r="-25000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Group 41"/>
            <p:cNvGrpSpPr/>
            <p:nvPr/>
          </p:nvGrpSpPr>
          <p:grpSpPr>
            <a:xfrm>
              <a:off x="5416222" y="4074107"/>
              <a:ext cx="880678" cy="1140709"/>
              <a:chOff x="5529069" y="2288290"/>
              <a:chExt cx="1036927" cy="114070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603631" y="2392074"/>
                    <a:ext cx="329618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1" y="2392074"/>
                    <a:ext cx="329618" cy="34564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43478" r="-6522" b="-12500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Isosceles Triangle 48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6272387" y="2392074"/>
                    <a:ext cx="26038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2387" y="2392074"/>
                    <a:ext cx="260385" cy="34564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77778" r="-22222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/>
            <p:cNvGrpSpPr/>
            <p:nvPr/>
          </p:nvGrpSpPr>
          <p:grpSpPr>
            <a:xfrm>
              <a:off x="3801648" y="4074107"/>
              <a:ext cx="880678" cy="1140709"/>
              <a:chOff x="5529069" y="2288290"/>
              <a:chExt cx="1036927" cy="114070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5603630" y="2392074"/>
                    <a:ext cx="33147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31475" cy="34564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43478" r="-8696" b="-1428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Isosceles Triangle 38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284057" y="2392074"/>
                    <a:ext cx="24871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4057" y="2392074"/>
                    <a:ext cx="248714" cy="34564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85294" r="-29412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/>
            <p:cNvGrpSpPr/>
            <p:nvPr/>
          </p:nvGrpSpPr>
          <p:grpSpPr>
            <a:xfrm>
              <a:off x="2187074" y="4074107"/>
              <a:ext cx="880678" cy="1140709"/>
              <a:chOff x="5529069" y="2288290"/>
              <a:chExt cx="1036927" cy="114070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603630" y="2392074"/>
                    <a:ext cx="333333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33333" cy="34564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42553" r="-6383" b="-1428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Isosceles Triangle 27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6276102" y="2392074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6102" y="2392074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80556" r="-22222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TextBox 20"/>
            <p:cNvSpPr txBox="1"/>
            <p:nvPr/>
          </p:nvSpPr>
          <p:spPr>
            <a:xfrm>
              <a:off x="747689" y="4062677"/>
              <a:ext cx="1004571" cy="57607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</a:rPr>
                <a:t>Serial Input </a:t>
              </a:r>
              <a:r>
                <a:rPr lang="en-US" sz="2000" b="1" dirty="0">
                  <a:latin typeface="Calibri" panose="020F0502020204030204" pitchFamily="34" charset="0"/>
                </a:rPr>
                <a:t>SI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844589" y="5214816"/>
              <a:ext cx="5622153" cy="576071"/>
            </a:xfrm>
            <a:custGeom>
              <a:avLst/>
              <a:gdLst>
                <a:gd name="connsiteX0" fmla="*/ 6473952 w 6473952"/>
                <a:gd name="connsiteY0" fmla="*/ 0 h 408432"/>
                <a:gd name="connsiteX1" fmla="*/ 6473952 w 6473952"/>
                <a:gd name="connsiteY1" fmla="*/ 408432 h 408432"/>
                <a:gd name="connsiteX2" fmla="*/ 0 w 6473952"/>
                <a:gd name="connsiteY2" fmla="*/ 408432 h 40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952" h="408432">
                  <a:moveTo>
                    <a:pt x="6473952" y="0"/>
                  </a:moveTo>
                  <a:lnTo>
                    <a:pt x="6473952" y="408432"/>
                  </a:lnTo>
                  <a:lnTo>
                    <a:pt x="0" y="40843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208546" y="5272424"/>
                  <a:ext cx="59876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𝐶𝑙𝑜𝑐𝑘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546" y="5272424"/>
                  <a:ext cx="598767" cy="34564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23469" r="-11224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208545" y="5618066"/>
                  <a:ext cx="59876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𝑅𝑒𝑠𝑒𝑡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545" y="5618066"/>
                  <a:ext cx="598767" cy="34564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23469" r="-12245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 18"/>
            <p:cNvSpPr/>
            <p:nvPr/>
          </p:nvSpPr>
          <p:spPr>
            <a:xfrm flipV="1">
              <a:off x="5244979" y="4850737"/>
              <a:ext cx="181600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3070119" y="4350712"/>
              <a:ext cx="73152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4682327" y="4350712"/>
              <a:ext cx="73152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6294535" y="4350712"/>
              <a:ext cx="73152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1804737" y="4350712"/>
              <a:ext cx="36576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7915189" y="4350712"/>
              <a:ext cx="36576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8326561" y="4062677"/>
              <a:ext cx="1177392" cy="57607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</a:rPr>
                <a:t>Serial Output </a:t>
              </a:r>
              <a:r>
                <a:rPr lang="en-US" sz="2000" b="1" dirty="0">
                  <a:latin typeface="Calibri" panose="020F0502020204030204" pitchFamily="34" charset="0"/>
                </a:rPr>
                <a:t>SO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620049" y="5906101"/>
              <a:ext cx="2773126" cy="57607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Right Shift Register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29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of a Shift Register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516102"/>
              </p:ext>
            </p:extLst>
          </p:nvPr>
        </p:nvGraphicFramePr>
        <p:xfrm>
          <a:off x="1130813" y="3310221"/>
          <a:ext cx="7624248" cy="3114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Q0 = SO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T0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T5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T6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0" name="Group 79"/>
          <p:cNvGrpSpPr/>
          <p:nvPr/>
        </p:nvGrpSpPr>
        <p:grpSpPr>
          <a:xfrm>
            <a:off x="3455218" y="4043288"/>
            <a:ext cx="4293410" cy="2147283"/>
            <a:chOff x="3455218" y="4005070"/>
            <a:chExt cx="4293410" cy="2147283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3455218" y="4005070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455218" y="4408319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455218" y="4753961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3455218" y="5137332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3455218" y="5500825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3455218" y="5864318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4710639" y="4408319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4710639" y="4753961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4710639" y="5137332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710639" y="5500825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710639" y="5864318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03178" y="4753961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6003178" y="5137332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6003178" y="5500825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6003178" y="5864318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275839" y="5137332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275839" y="5500825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7275839" y="5864318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4710639" y="4024459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5977993" y="4024459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245347" y="4024459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5977993" y="4403855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7245347" y="4399391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7245347" y="4749497"/>
              <a:ext cx="472789" cy="288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747689" y="1067113"/>
            <a:ext cx="8756264" cy="1901031"/>
            <a:chOff x="747689" y="4062677"/>
            <a:chExt cx="8756264" cy="1901031"/>
          </a:xfrm>
        </p:grpSpPr>
        <p:cxnSp>
          <p:nvCxnSpPr>
            <p:cNvPr id="75" name="Straight Connector 74"/>
            <p:cNvCxnSpPr>
              <a:endCxn id="106" idx="2"/>
            </p:cNvCxnSpPr>
            <p:nvPr/>
          </p:nvCxnSpPr>
          <p:spPr>
            <a:xfrm flipH="1" flipV="1">
              <a:off x="4241987" y="5214816"/>
              <a:ext cx="1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endCxn id="111" idx="2"/>
            </p:cNvCxnSpPr>
            <p:nvPr/>
          </p:nvCxnSpPr>
          <p:spPr>
            <a:xfrm flipH="1" flipV="1">
              <a:off x="5856561" y="5214816"/>
              <a:ext cx="2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endCxn id="101" idx="2"/>
            </p:cNvCxnSpPr>
            <p:nvPr/>
          </p:nvCxnSpPr>
          <p:spPr>
            <a:xfrm flipV="1">
              <a:off x="2627412" y="5214816"/>
              <a:ext cx="1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/>
            <p:cNvSpPr/>
            <p:nvPr/>
          </p:nvSpPr>
          <p:spPr>
            <a:xfrm flipV="1">
              <a:off x="1996546" y="4850737"/>
              <a:ext cx="181600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 flipV="1">
              <a:off x="3620049" y="4850737"/>
              <a:ext cx="181600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844589" y="4850739"/>
              <a:ext cx="5196565" cy="663396"/>
            </a:xfrm>
            <a:custGeom>
              <a:avLst/>
              <a:gdLst>
                <a:gd name="connsiteX0" fmla="*/ 5961888 w 5961888"/>
                <a:gd name="connsiteY0" fmla="*/ 0 h 597408"/>
                <a:gd name="connsiteX1" fmla="*/ 5742432 w 5961888"/>
                <a:gd name="connsiteY1" fmla="*/ 0 h 597408"/>
                <a:gd name="connsiteX2" fmla="*/ 5742432 w 5961888"/>
                <a:gd name="connsiteY2" fmla="*/ 597408 h 597408"/>
                <a:gd name="connsiteX3" fmla="*/ 0 w 5961888"/>
                <a:gd name="connsiteY3" fmla="*/ 597408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1888" h="597408">
                  <a:moveTo>
                    <a:pt x="5961888" y="0"/>
                  </a:moveTo>
                  <a:lnTo>
                    <a:pt x="5742432" y="0"/>
                  </a:lnTo>
                  <a:lnTo>
                    <a:pt x="5742432" y="597408"/>
                  </a:lnTo>
                  <a:lnTo>
                    <a:pt x="0" y="59740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7030797" y="4074107"/>
              <a:ext cx="880678" cy="1140709"/>
              <a:chOff x="5529069" y="2288290"/>
              <a:chExt cx="1036927" cy="1140709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5603630" y="2392074"/>
                    <a:ext cx="369339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69339" cy="34564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33333" r="-3922" b="-1428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95833" r="-37500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9" name="Isosceles Triangle 118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6270529" y="2392074"/>
                    <a:ext cx="26224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0529" y="2392074"/>
                    <a:ext cx="262244" cy="34564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77778" r="-25000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6" name="Group 85"/>
            <p:cNvGrpSpPr/>
            <p:nvPr/>
          </p:nvGrpSpPr>
          <p:grpSpPr>
            <a:xfrm>
              <a:off x="5416222" y="4074107"/>
              <a:ext cx="880678" cy="1140709"/>
              <a:chOff x="5529069" y="2288290"/>
              <a:chExt cx="1036927" cy="1140709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603631" y="2392074"/>
                    <a:ext cx="329618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1" y="2392074"/>
                    <a:ext cx="329618" cy="34564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43478" r="-6522" b="-12500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4" name="Isosceles Triangle 113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6272387" y="2392074"/>
                    <a:ext cx="26038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2387" y="2392074"/>
                    <a:ext cx="260385" cy="34564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77778" r="-22222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/>
            <p:cNvGrpSpPr/>
            <p:nvPr/>
          </p:nvGrpSpPr>
          <p:grpSpPr>
            <a:xfrm>
              <a:off x="3801648" y="4074107"/>
              <a:ext cx="880678" cy="1140709"/>
              <a:chOff x="5529069" y="2288290"/>
              <a:chExt cx="1036927" cy="1140709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5603630" y="2392074"/>
                    <a:ext cx="33147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31475" cy="34564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43478" r="-8696" b="-1428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9" name="Isosceles Triangle 108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6284057" y="2392074"/>
                    <a:ext cx="24871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4057" y="2392074"/>
                    <a:ext cx="248714" cy="34564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85294" r="-29412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8" name="Group 87"/>
            <p:cNvGrpSpPr/>
            <p:nvPr/>
          </p:nvGrpSpPr>
          <p:grpSpPr>
            <a:xfrm>
              <a:off x="2187074" y="4074107"/>
              <a:ext cx="880678" cy="1140709"/>
              <a:chOff x="5529069" y="2288290"/>
              <a:chExt cx="1036927" cy="1140709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5603630" y="2392074"/>
                    <a:ext cx="333333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33333" cy="34564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42553" r="-6383" b="-1428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4" name="Isosceles Triangle 103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6276102" y="2392074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6102" y="2392074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80556" r="-22222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9" name="TextBox 88"/>
            <p:cNvSpPr txBox="1"/>
            <p:nvPr/>
          </p:nvSpPr>
          <p:spPr>
            <a:xfrm>
              <a:off x="747689" y="4062677"/>
              <a:ext cx="1004571" cy="57607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</a:rPr>
                <a:t>Serial Input </a:t>
              </a:r>
              <a:r>
                <a:rPr lang="en-US" sz="2000" b="1" dirty="0">
                  <a:latin typeface="Calibri" panose="020F0502020204030204" pitchFamily="34" charset="0"/>
                </a:rPr>
                <a:t>SI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1844589" y="5214816"/>
              <a:ext cx="5622153" cy="576071"/>
            </a:xfrm>
            <a:custGeom>
              <a:avLst/>
              <a:gdLst>
                <a:gd name="connsiteX0" fmla="*/ 6473952 w 6473952"/>
                <a:gd name="connsiteY0" fmla="*/ 0 h 408432"/>
                <a:gd name="connsiteX1" fmla="*/ 6473952 w 6473952"/>
                <a:gd name="connsiteY1" fmla="*/ 408432 h 408432"/>
                <a:gd name="connsiteX2" fmla="*/ 0 w 6473952"/>
                <a:gd name="connsiteY2" fmla="*/ 408432 h 40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952" h="408432">
                  <a:moveTo>
                    <a:pt x="6473952" y="0"/>
                  </a:moveTo>
                  <a:lnTo>
                    <a:pt x="6473952" y="408432"/>
                  </a:lnTo>
                  <a:lnTo>
                    <a:pt x="0" y="40843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208546" y="5272424"/>
                  <a:ext cx="59876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𝐶𝑙𝑜𝑐𝑘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546" y="5272424"/>
                  <a:ext cx="598767" cy="34564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23469" r="-11224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208545" y="5618066"/>
                  <a:ext cx="59876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𝑅𝑒𝑠𝑒𝑡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545" y="5618066"/>
                  <a:ext cx="598767" cy="34564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23469" r="-12245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Freeform 92"/>
            <p:cNvSpPr/>
            <p:nvPr/>
          </p:nvSpPr>
          <p:spPr>
            <a:xfrm flipV="1">
              <a:off x="5244979" y="4850737"/>
              <a:ext cx="181600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3070119" y="4350712"/>
              <a:ext cx="73152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4682327" y="4350712"/>
              <a:ext cx="73152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6294535" y="4350712"/>
              <a:ext cx="73152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1804737" y="4350712"/>
              <a:ext cx="36576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7915189" y="4350712"/>
              <a:ext cx="36576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8326561" y="4062677"/>
              <a:ext cx="1177392" cy="57607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</a:rPr>
                <a:t>Serial Output </a:t>
              </a:r>
              <a:r>
                <a:rPr lang="en-US" sz="2000" b="1" dirty="0">
                  <a:latin typeface="Calibri" panose="020F0502020204030204" pitchFamily="34" charset="0"/>
                </a:rPr>
                <a:t>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229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Register with Parallel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53" y="1067113"/>
            <a:ext cx="8915400" cy="1843424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/>
              <a:t>The output of a shift register can be serial or parallel</a:t>
            </a:r>
          </a:p>
          <a:p>
            <a:pPr>
              <a:spcBef>
                <a:spcPts val="2000"/>
              </a:spcBef>
            </a:pPr>
            <a:r>
              <a:rPr lang="en-US" dirty="0"/>
              <a:t>A Serial-In Parallel-Out (SIPO) shift register is shown below</a:t>
            </a:r>
          </a:p>
          <a:p>
            <a:pPr>
              <a:spcBef>
                <a:spcPts val="2000"/>
              </a:spcBef>
            </a:pPr>
            <a:r>
              <a:rPr lang="en-US" dirty="0"/>
              <a:t>All flip-flop outputs can be read in parallel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85173" y="3198572"/>
            <a:ext cx="7739461" cy="3168385"/>
            <a:chOff x="747689" y="3140965"/>
            <a:chExt cx="7739461" cy="3168385"/>
          </a:xfrm>
        </p:grpSpPr>
        <p:cxnSp>
          <p:nvCxnSpPr>
            <p:cNvPr id="5" name="Straight Connector 4"/>
            <p:cNvCxnSpPr>
              <a:endCxn id="31" idx="2"/>
            </p:cNvCxnSpPr>
            <p:nvPr/>
          </p:nvCxnSpPr>
          <p:spPr>
            <a:xfrm flipH="1" flipV="1">
              <a:off x="4241987" y="4293104"/>
              <a:ext cx="1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36" idx="2"/>
            </p:cNvCxnSpPr>
            <p:nvPr/>
          </p:nvCxnSpPr>
          <p:spPr>
            <a:xfrm flipH="1" flipV="1">
              <a:off x="5856561" y="4293104"/>
              <a:ext cx="2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26" idx="2"/>
            </p:cNvCxnSpPr>
            <p:nvPr/>
          </p:nvCxnSpPr>
          <p:spPr>
            <a:xfrm flipV="1">
              <a:off x="2627412" y="4293104"/>
              <a:ext cx="1" cy="57607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 flipV="1">
              <a:off x="1996546" y="3929025"/>
              <a:ext cx="181600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V="1">
              <a:off x="3620049" y="3929025"/>
              <a:ext cx="181600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844589" y="3929027"/>
              <a:ext cx="5196565" cy="663396"/>
            </a:xfrm>
            <a:custGeom>
              <a:avLst/>
              <a:gdLst>
                <a:gd name="connsiteX0" fmla="*/ 5961888 w 5961888"/>
                <a:gd name="connsiteY0" fmla="*/ 0 h 597408"/>
                <a:gd name="connsiteX1" fmla="*/ 5742432 w 5961888"/>
                <a:gd name="connsiteY1" fmla="*/ 0 h 597408"/>
                <a:gd name="connsiteX2" fmla="*/ 5742432 w 5961888"/>
                <a:gd name="connsiteY2" fmla="*/ 597408 h 597408"/>
                <a:gd name="connsiteX3" fmla="*/ 0 w 5961888"/>
                <a:gd name="connsiteY3" fmla="*/ 597408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1888" h="597408">
                  <a:moveTo>
                    <a:pt x="5961888" y="0"/>
                  </a:moveTo>
                  <a:lnTo>
                    <a:pt x="5742432" y="0"/>
                  </a:lnTo>
                  <a:lnTo>
                    <a:pt x="5742432" y="597408"/>
                  </a:lnTo>
                  <a:lnTo>
                    <a:pt x="0" y="59740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030797" y="3152395"/>
              <a:ext cx="880678" cy="1140709"/>
              <a:chOff x="5529069" y="2288290"/>
              <a:chExt cx="1036927" cy="114070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5603630" y="2392074"/>
                    <a:ext cx="369339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69339" cy="34564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33333" r="-3922" b="-1428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95833" r="-37500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Isosceles Triangle 43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270529" y="2392074"/>
                    <a:ext cx="26224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0529" y="2392074"/>
                    <a:ext cx="262244" cy="34564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77778" r="-25000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/>
            <p:cNvGrpSpPr/>
            <p:nvPr/>
          </p:nvGrpSpPr>
          <p:grpSpPr>
            <a:xfrm>
              <a:off x="5416222" y="3152395"/>
              <a:ext cx="880678" cy="1140709"/>
              <a:chOff x="5529069" y="2288290"/>
              <a:chExt cx="1036927" cy="114070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5603631" y="2392074"/>
                    <a:ext cx="329618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1" y="2392074"/>
                    <a:ext cx="329618" cy="34564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43478" r="-6522" b="-12500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Isosceles Triangle 38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272387" y="2392074"/>
                    <a:ext cx="26038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2387" y="2392074"/>
                    <a:ext cx="260385" cy="34564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77778" r="-22222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3801648" y="3152395"/>
              <a:ext cx="880678" cy="1140709"/>
              <a:chOff x="5529069" y="2288290"/>
              <a:chExt cx="1036927" cy="1140709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5603630" y="2392074"/>
                    <a:ext cx="331475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31475" cy="34564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43478" r="-8696" b="-1428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Isosceles Triangle 33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6284057" y="2392074"/>
                    <a:ext cx="248714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4057" y="2392074"/>
                    <a:ext cx="248714" cy="34564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85294" r="-29412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2187081" y="3152395"/>
              <a:ext cx="6127248" cy="2465671"/>
              <a:chOff x="5529069" y="2288290"/>
              <a:chExt cx="7214330" cy="246567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529069" y="2288290"/>
                <a:ext cx="1036927" cy="11407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603630" y="2392074"/>
                    <a:ext cx="333333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3630" y="2392074"/>
                    <a:ext cx="333333" cy="34564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42553" r="-6383" b="-14286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9926" y="3083358"/>
                    <a:ext cx="172820" cy="28803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91667" r="-41667" b="-1489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Isosceles Triangle 28"/>
              <p:cNvSpPr/>
              <p:nvPr/>
            </p:nvSpPr>
            <p:spPr>
              <a:xfrm rot="5400000">
                <a:off x="5516584" y="3001966"/>
                <a:ext cx="151485" cy="12651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6276102" y="2392074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6102" y="2392074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80556" r="-22222" b="-232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6774581" y="4408319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4581" y="4408319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77778" r="-25000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8673749" y="4408319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3749" y="4408319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80556" r="-22222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0572920" y="4408319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72920" y="4408319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80000" r="-25714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12486729" y="4408319"/>
                    <a:ext cx="256670" cy="34564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86729" y="4408319"/>
                    <a:ext cx="256670" cy="345642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77778" r="-25000" b="-21053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TextBox 14"/>
            <p:cNvSpPr txBox="1"/>
            <p:nvPr/>
          </p:nvSpPr>
          <p:spPr>
            <a:xfrm>
              <a:off x="747689" y="3140965"/>
              <a:ext cx="1004571" cy="57607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</a:rPr>
                <a:t>Serial Input </a:t>
              </a:r>
              <a:r>
                <a:rPr lang="en-US" sz="2000" b="1" dirty="0">
                  <a:latin typeface="Calibri" panose="020F0502020204030204" pitchFamily="34" charset="0"/>
                </a:rPr>
                <a:t>SI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44589" y="4293104"/>
              <a:ext cx="5622153" cy="576071"/>
            </a:xfrm>
            <a:custGeom>
              <a:avLst/>
              <a:gdLst>
                <a:gd name="connsiteX0" fmla="*/ 6473952 w 6473952"/>
                <a:gd name="connsiteY0" fmla="*/ 0 h 408432"/>
                <a:gd name="connsiteX1" fmla="*/ 6473952 w 6473952"/>
                <a:gd name="connsiteY1" fmla="*/ 408432 h 408432"/>
                <a:gd name="connsiteX2" fmla="*/ 0 w 6473952"/>
                <a:gd name="connsiteY2" fmla="*/ 408432 h 40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952" h="408432">
                  <a:moveTo>
                    <a:pt x="6473952" y="0"/>
                  </a:moveTo>
                  <a:lnTo>
                    <a:pt x="6473952" y="408432"/>
                  </a:lnTo>
                  <a:lnTo>
                    <a:pt x="0" y="40843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208546" y="4350712"/>
                  <a:ext cx="59876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𝐶𝑙𝑜𝑐𝑘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546" y="4350712"/>
                  <a:ext cx="598767" cy="34564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2222" r="-11111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208545" y="4696354"/>
                  <a:ext cx="59876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𝑅𝑒𝑠𝑒𝑡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545" y="4696354"/>
                  <a:ext cx="598767" cy="34564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23232" r="-11111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 18"/>
            <p:cNvSpPr/>
            <p:nvPr/>
          </p:nvSpPr>
          <p:spPr>
            <a:xfrm flipV="1">
              <a:off x="5244979" y="3929025"/>
              <a:ext cx="181600" cy="663398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070119" y="3429000"/>
              <a:ext cx="73152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682327" y="3429000"/>
              <a:ext cx="73152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294535" y="3429000"/>
              <a:ext cx="73152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804737" y="3429000"/>
              <a:ext cx="36576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915189" y="3429000"/>
              <a:ext cx="57196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302520" y="3429000"/>
              <a:ext cx="0" cy="185538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915516" y="3429000"/>
              <a:ext cx="0" cy="185538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6528512" y="3429000"/>
              <a:ext cx="0" cy="185538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8141508" y="3429000"/>
              <a:ext cx="0" cy="185538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780179" y="5905503"/>
              <a:ext cx="1936342" cy="40384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</a:rPr>
                <a:t>Parallel Output </a:t>
              </a:r>
              <a:r>
                <a:rPr lang="en-US" sz="2000" b="1" dirty="0">
                  <a:latin typeface="Calibri" panose="020F0502020204030204" pitchFamily="34" charset="0"/>
                </a:rPr>
                <a:t>PO</a:t>
              </a:r>
            </a:p>
          </p:txBody>
        </p:sp>
        <p:sp>
          <p:nvSpPr>
            <p:cNvPr id="25" name="Left Brace 24"/>
            <p:cNvSpPr/>
            <p:nvPr/>
          </p:nvSpPr>
          <p:spPr>
            <a:xfrm rot="16200000">
              <a:off x="5613314" y="3167603"/>
              <a:ext cx="230428" cy="5246569"/>
            </a:xfrm>
            <a:prstGeom prst="leftBrace">
              <a:avLst>
                <a:gd name="adj1" fmla="val 61051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210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Serial Adder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9654" y="836685"/>
                <a:ext cx="9217120" cy="2765135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dirty="0"/>
                  <a:t>Adding two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-bit numbers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serially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clock cycles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A bit-serial adder can be implemented using</a:t>
                </a:r>
              </a:p>
              <a:p>
                <a:pPr marL="357188" indent="-357188">
                  <a:spcBef>
                    <a:spcPts val="1500"/>
                  </a:spcBef>
                  <a:buFont typeface="+mj-lt"/>
                  <a:buAutoNum type="arabicPeriod"/>
                </a:pPr>
                <a:r>
                  <a:rPr lang="en-US" dirty="0"/>
                  <a:t>A Full Adder</a:t>
                </a:r>
              </a:p>
              <a:p>
                <a:pPr marL="357188" indent="-357188">
                  <a:spcBef>
                    <a:spcPts val="1500"/>
                  </a:spcBef>
                  <a:buFont typeface="+mj-lt"/>
                  <a:buAutoNum type="arabicPeriod"/>
                </a:pPr>
                <a:r>
                  <a:rPr lang="en-US" dirty="0"/>
                  <a:t>A Flip-Flop to store the carry-out</a:t>
                </a:r>
              </a:p>
              <a:p>
                <a:pPr marL="357188" indent="-357188">
                  <a:spcBef>
                    <a:spcPts val="1500"/>
                  </a:spcBef>
                  <a:buFont typeface="+mj-lt"/>
                  <a:buAutoNum type="arabicPeriod"/>
                </a:pPr>
                <a:r>
                  <a:rPr lang="en-US" dirty="0"/>
                  <a:t>A Shift Register to store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sum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654" y="836685"/>
                <a:ext cx="9217120" cy="2765135"/>
              </a:xfrm>
              <a:blipFill rotWithShape="1">
                <a:blip r:embed="rId2"/>
                <a:stretch>
                  <a:fillRect l="-860" t="-1542" b="-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816644" y="3774642"/>
            <a:ext cx="7996025" cy="2649922"/>
            <a:chOff x="1623142" y="1355148"/>
            <a:chExt cx="7996025" cy="2649922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4436992" y="1700790"/>
              <a:ext cx="15956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7825916" y="2564896"/>
              <a:ext cx="0" cy="646604"/>
            </a:xfrm>
            <a:prstGeom prst="straightConnector1">
              <a:avLst/>
            </a:prstGeom>
            <a:ln w="101600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54"/>
            <p:cNvSpPr/>
            <p:nvPr/>
          </p:nvSpPr>
          <p:spPr>
            <a:xfrm>
              <a:off x="3076043" y="2537791"/>
              <a:ext cx="373716" cy="718388"/>
            </a:xfrm>
            <a:custGeom>
              <a:avLst/>
              <a:gdLst>
                <a:gd name="connsiteX0" fmla="*/ 384313 w 404191"/>
                <a:gd name="connsiteY0" fmla="*/ 801757 h 801757"/>
                <a:gd name="connsiteX1" fmla="*/ 0 w 404191"/>
                <a:gd name="connsiteY1" fmla="*/ 801757 h 801757"/>
                <a:gd name="connsiteX2" fmla="*/ 0 w 404191"/>
                <a:gd name="connsiteY2" fmla="*/ 0 h 801757"/>
                <a:gd name="connsiteX3" fmla="*/ 404191 w 404191"/>
                <a:gd name="connsiteY3" fmla="*/ 0 h 801757"/>
                <a:gd name="connsiteX0" fmla="*/ 440367 w 440367"/>
                <a:gd name="connsiteY0" fmla="*/ 801757 h 801757"/>
                <a:gd name="connsiteX1" fmla="*/ 0 w 440367"/>
                <a:gd name="connsiteY1" fmla="*/ 801757 h 801757"/>
                <a:gd name="connsiteX2" fmla="*/ 0 w 440367"/>
                <a:gd name="connsiteY2" fmla="*/ 0 h 801757"/>
                <a:gd name="connsiteX3" fmla="*/ 404191 w 440367"/>
                <a:gd name="connsiteY3" fmla="*/ 0 h 80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67" h="801757">
                  <a:moveTo>
                    <a:pt x="440367" y="801757"/>
                  </a:moveTo>
                  <a:lnTo>
                    <a:pt x="0" y="801757"/>
                  </a:lnTo>
                  <a:lnTo>
                    <a:pt x="0" y="0"/>
                  </a:lnTo>
                  <a:lnTo>
                    <a:pt x="404191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 flipH="1">
              <a:off x="4436992" y="2537791"/>
              <a:ext cx="327172" cy="718388"/>
            </a:xfrm>
            <a:custGeom>
              <a:avLst/>
              <a:gdLst>
                <a:gd name="connsiteX0" fmla="*/ 384313 w 404191"/>
                <a:gd name="connsiteY0" fmla="*/ 801757 h 801757"/>
                <a:gd name="connsiteX1" fmla="*/ 0 w 404191"/>
                <a:gd name="connsiteY1" fmla="*/ 801757 h 801757"/>
                <a:gd name="connsiteX2" fmla="*/ 0 w 404191"/>
                <a:gd name="connsiteY2" fmla="*/ 0 h 801757"/>
                <a:gd name="connsiteX3" fmla="*/ 404191 w 404191"/>
                <a:gd name="connsiteY3" fmla="*/ 0 h 80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191" h="801757">
                  <a:moveTo>
                    <a:pt x="384313" y="801757"/>
                  </a:moveTo>
                  <a:lnTo>
                    <a:pt x="0" y="801757"/>
                  </a:lnTo>
                  <a:lnTo>
                    <a:pt x="0" y="0"/>
                  </a:lnTo>
                  <a:lnTo>
                    <a:pt x="404191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6032666" y="1470364"/>
                  <a:ext cx="3586501" cy="1094532"/>
                </a:xfrm>
                <a:prstGeom prst="rect">
                  <a:avLst/>
                </a:prstGeom>
                <a:solidFill>
                  <a:srgbClr val="FFFF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20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Serial-In Parallel-Out</a:t>
                  </a:r>
                </a:p>
                <a:p>
                  <a:pPr algn="ctr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-bit Shift Register</a:t>
                  </a:r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2666" y="1470364"/>
                  <a:ext cx="3586501" cy="10945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Isosceles Triangle 57"/>
            <p:cNvSpPr/>
            <p:nvPr/>
          </p:nvSpPr>
          <p:spPr>
            <a:xfrm rot="5400000">
              <a:off x="6021963" y="2308898"/>
              <a:ext cx="151485" cy="1300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21684" y="1470362"/>
              <a:ext cx="1025880" cy="1324961"/>
            </a:xfrm>
            <a:prstGeom prst="rect">
              <a:avLst/>
            </a:prstGeom>
            <a:solidFill>
              <a:srgbClr val="FFE1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</a:rPr>
                <a:t>Full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</a:rPr>
                <a:t>Adder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2533506" y="1592852"/>
                  <a:ext cx="213661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506" y="1592852"/>
                  <a:ext cx="213661" cy="34564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5714" r="-14286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4607358" y="1355148"/>
                  <a:ext cx="293691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7358" y="1355148"/>
                  <a:ext cx="293691" cy="34564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4286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/>
            <p:cNvSpPr/>
            <p:nvPr/>
          </p:nvSpPr>
          <p:spPr>
            <a:xfrm>
              <a:off x="3415354" y="2981072"/>
              <a:ext cx="1032210" cy="102399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</a:rPr>
                <a:t>Flip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</a:rPr>
                <a:t>Flop</a:t>
              </a:r>
            </a:p>
          </p:txBody>
        </p:sp>
        <p:sp>
          <p:nvSpPr>
            <p:cNvPr id="63" name="Isosceles Triangle 62"/>
            <p:cNvSpPr/>
            <p:nvPr/>
          </p:nvSpPr>
          <p:spPr>
            <a:xfrm rot="16200000" flipH="1">
              <a:off x="4318097" y="3668195"/>
              <a:ext cx="151485" cy="10744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3459542" y="3083358"/>
                  <a:ext cx="25559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𝑄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9542" y="3083358"/>
                  <a:ext cx="255597" cy="34564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0476" r="-11905" b="-23214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/>
            <p:cNvSpPr txBox="1"/>
            <p:nvPr/>
          </p:nvSpPr>
          <p:spPr>
            <a:xfrm>
              <a:off x="1623142" y="1610053"/>
              <a:ext cx="795150" cy="69128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0" dirty="0">
                  <a:latin typeface="Calibri" panose="020F0502020204030204" pitchFamily="34" charset="0"/>
                </a:rPr>
                <a:t>Serial Inputs</a:t>
              </a:r>
              <a:endParaRPr lang="en-US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flipV="1">
              <a:off x="5586678" y="2373937"/>
              <a:ext cx="445988" cy="1343095"/>
            </a:xfrm>
            <a:custGeom>
              <a:avLst/>
              <a:gdLst>
                <a:gd name="connsiteX0" fmla="*/ 0 w 286512"/>
                <a:gd name="connsiteY0" fmla="*/ 0 h 658368"/>
                <a:gd name="connsiteX1" fmla="*/ 0 w 286512"/>
                <a:gd name="connsiteY1" fmla="*/ 0 h 658368"/>
                <a:gd name="connsiteX2" fmla="*/ 0 w 286512"/>
                <a:gd name="connsiteY2" fmla="*/ 658368 h 658368"/>
                <a:gd name="connsiteX3" fmla="*/ 286512 w 286512"/>
                <a:gd name="connsiteY3" fmla="*/ 658368 h 6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12" h="658368">
                  <a:moveTo>
                    <a:pt x="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286512" y="658368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533506" y="1988825"/>
                  <a:ext cx="213661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506" y="1988825"/>
                  <a:ext cx="213661" cy="34564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8571" r="-14286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2648720" y="2733635"/>
                  <a:ext cx="362409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𝐶𝑖𝑛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8720" y="2733635"/>
                  <a:ext cx="362409" cy="34564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6667" r="-15000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4839197" y="2737716"/>
                  <a:ext cx="587382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𝐶𝑜𝑢𝑡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9197" y="2737716"/>
                  <a:ext cx="587382" cy="34564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6495" r="-4124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Arrow Connector 70"/>
            <p:cNvCxnSpPr/>
            <p:nvPr/>
          </p:nvCxnSpPr>
          <p:spPr>
            <a:xfrm>
              <a:off x="2826279" y="1758397"/>
              <a:ext cx="59296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828717" y="2146550"/>
              <a:ext cx="59296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228182" y="3083358"/>
                  <a:ext cx="211237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182" y="3083358"/>
                  <a:ext cx="211237" cy="34564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51429" r="-14286" b="-5357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Connector 73"/>
            <p:cNvCxnSpPr/>
            <p:nvPr/>
          </p:nvCxnSpPr>
          <p:spPr>
            <a:xfrm flipV="1">
              <a:off x="7680408" y="2741798"/>
              <a:ext cx="288034" cy="1111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8054323" y="2564895"/>
                  <a:ext cx="260005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4323" y="2564895"/>
                  <a:ext cx="260005" cy="34564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627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7026853" y="3256179"/>
                  <a:ext cx="1612995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𝑆𝑢𝑚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−1:0]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6853" y="3256179"/>
                  <a:ext cx="1612995" cy="34564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4528" r="-2642" b="-2807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/>
            <p:cNvCxnSpPr/>
            <p:nvPr/>
          </p:nvCxnSpPr>
          <p:spPr>
            <a:xfrm>
              <a:off x="4447564" y="3717035"/>
              <a:ext cx="136210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874712" y="3544214"/>
                  <a:ext cx="698719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𝐶𝑙𝑜𝑐𝑘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712" y="3544214"/>
                  <a:ext cx="698719" cy="34564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2174" r="-2609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Arrow Connector 78"/>
            <p:cNvCxnSpPr/>
            <p:nvPr/>
          </p:nvCxnSpPr>
          <p:spPr>
            <a:xfrm>
              <a:off x="2826279" y="3717035"/>
              <a:ext cx="5890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2179167" y="3544214"/>
                  <a:ext cx="635748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𝑅𝑒𝑠𝑒𝑡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167" y="3544214"/>
                  <a:ext cx="635748" cy="34564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19231" r="-8654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/>
            <p:cNvCxnSpPr/>
            <p:nvPr/>
          </p:nvCxnSpPr>
          <p:spPr>
            <a:xfrm>
              <a:off x="5687023" y="2046432"/>
              <a:ext cx="34564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5021955" y="1840481"/>
                  <a:ext cx="635748" cy="34564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𝑅𝑒𝑠𝑒𝑡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1955" y="1840481"/>
                  <a:ext cx="635748" cy="34564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20192" r="-7692" b="-350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6374684" y="2046432"/>
            <a:ext cx="3014055" cy="14977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/>
              <a:t>Serial Addition</a:t>
            </a:r>
          </a:p>
          <a:p>
            <a:pPr algn="ctr">
              <a:lnSpc>
                <a:spcPct val="120000"/>
              </a:lnSpc>
            </a:pPr>
            <a:r>
              <a:rPr lang="en-US" sz="2400" dirty="0"/>
              <a:t>Starts at the </a:t>
            </a:r>
          </a:p>
          <a:p>
            <a:pPr algn="ctr">
              <a:lnSpc>
                <a:spcPct val="120000"/>
              </a:lnSpc>
            </a:pPr>
            <a:r>
              <a:rPr lang="en-US" sz="2400" dirty="0"/>
              <a:t>Least-significant bit</a:t>
            </a:r>
          </a:p>
        </p:txBody>
      </p:sp>
    </p:spTree>
    <p:extLst>
      <p:ext uri="{BB962C8B-B14F-4D97-AF65-F5344CB8AC3E}">
        <p14:creationId xmlns:p14="http://schemas.microsoft.com/office/powerpoint/2010/main" val="18501618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 dirty="0" smtClean="0">
            <a:solidFill>
              <a:schemeClr val="tx1"/>
            </a:solidFill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5400">
          <a:solidFill>
            <a:srgbClr val="FF0000"/>
          </a:solidFill>
        </a:ln>
      </a:spPr>
      <a:bodyPr wrap="square" lIns="0" tIns="0" rIns="0" bIns="0" rtlCol="0" anchor="ctr" anchorCtr="0">
        <a:noAutofit/>
      </a:bodyPr>
      <a:lstStyle>
        <a:defPPr algn="ctr"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29281</TotalTime>
  <Words>2393</Words>
  <Application>Microsoft Office PowerPoint</Application>
  <PresentationFormat>A4 Paper (210x297 mm)</PresentationFormat>
  <Paragraphs>1137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  <vt:variant>
        <vt:lpstr>Custom Shows</vt:lpstr>
      </vt:variant>
      <vt:variant>
        <vt:i4>1</vt:i4>
      </vt:variant>
    </vt:vector>
  </HeadingPairs>
  <TitlesOfParts>
    <vt:vector size="43" baseType="lpstr">
      <vt:lpstr>Arial</vt:lpstr>
      <vt:lpstr>Arial Narrow</vt:lpstr>
      <vt:lpstr>Calibri</vt:lpstr>
      <vt:lpstr>Cambria</vt:lpstr>
      <vt:lpstr>Cambria Math</vt:lpstr>
      <vt:lpstr>Comic Sans MS</vt:lpstr>
      <vt:lpstr>Consolas</vt:lpstr>
      <vt:lpstr>Times New Roman</vt:lpstr>
      <vt:lpstr>Wingdings</vt:lpstr>
      <vt:lpstr>Default Design</vt:lpstr>
      <vt:lpstr>Registers and Counters</vt:lpstr>
      <vt:lpstr>Presentation Outline</vt:lpstr>
      <vt:lpstr>Register</vt:lpstr>
      <vt:lpstr>Register Load (or Enable)</vt:lpstr>
      <vt:lpstr>Register with Parallel Load</vt:lpstr>
      <vt:lpstr>Shift Registers</vt:lpstr>
      <vt:lpstr>Timing of a Shift Register</vt:lpstr>
      <vt:lpstr>Shift Register with Parallel Output</vt:lpstr>
      <vt:lpstr>Bit Serial Adder</vt:lpstr>
      <vt:lpstr>Sequence Detector with a Shift Register</vt:lpstr>
      <vt:lpstr>Parallel-In Serial-Out Shift Register</vt:lpstr>
      <vt:lpstr>Parallel In Serial Out Shift Register</vt:lpstr>
      <vt:lpstr>Universal Shift Register</vt:lpstr>
      <vt:lpstr>Universal Shift Register Design</vt:lpstr>
      <vt:lpstr>Counter</vt:lpstr>
      <vt:lpstr>Implementing Counters</vt:lpstr>
      <vt:lpstr>Ripple Counter</vt:lpstr>
      <vt:lpstr>Ripple Counter (cont'd)</vt:lpstr>
      <vt:lpstr>Timing of a Ripple Counter</vt:lpstr>
      <vt:lpstr>Synchronous Counter</vt:lpstr>
      <vt:lpstr>4-Bit Synchronous Counter with Enable</vt:lpstr>
      <vt:lpstr>Synchronous Counter (Counting Up)</vt:lpstr>
      <vt:lpstr>4-Bit Synchronous Counter with T Flip-Flops</vt:lpstr>
      <vt:lpstr>Synchronous Up-Down Counter (T Flip-Flops)</vt:lpstr>
      <vt:lpstr>Timing of a Synchronous Counter</vt:lpstr>
      <vt:lpstr>Frequency Division</vt:lpstr>
      <vt:lpstr>BCD Counter</vt:lpstr>
      <vt:lpstr>Building Larger Synchronous Counters</vt:lpstr>
      <vt:lpstr>Synchronous Counter with Parallel Load</vt:lpstr>
      <vt:lpstr>Implementing a Counter with Parallel Load</vt:lpstr>
      <vt:lpstr>3-to-12 Counter</vt:lpstr>
      <vt:lpstr>9-to-99 Counter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Sequential Circuits</dc:title>
  <dc:creator>Dr. Muhamed Mudawar</dc:creator>
  <cp:lastModifiedBy>Muhamed Fawzi Mudawar</cp:lastModifiedBy>
  <cp:revision>1558</cp:revision>
  <cp:lastPrinted>2018-04-28T19:18:10Z</cp:lastPrinted>
  <dcterms:created xsi:type="dcterms:W3CDTF">2004-09-12T13:54:39Z</dcterms:created>
  <dcterms:modified xsi:type="dcterms:W3CDTF">2020-12-06T08:33:25Z</dcterms:modified>
</cp:coreProperties>
</file>