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4" r:id="rId2"/>
    <p:sldId id="367" r:id="rId3"/>
    <p:sldId id="449" r:id="rId4"/>
    <p:sldId id="475" r:id="rId5"/>
    <p:sldId id="476" r:id="rId6"/>
    <p:sldId id="483" r:id="rId7"/>
    <p:sldId id="482" r:id="rId8"/>
    <p:sldId id="480" r:id="rId9"/>
    <p:sldId id="481" r:id="rId10"/>
    <p:sldId id="497" r:id="rId11"/>
    <p:sldId id="492" r:id="rId12"/>
    <p:sldId id="503" r:id="rId13"/>
    <p:sldId id="493" r:id="rId14"/>
    <p:sldId id="494" r:id="rId15"/>
    <p:sldId id="498" r:id="rId16"/>
    <p:sldId id="488" r:id="rId17"/>
    <p:sldId id="499" r:id="rId18"/>
    <p:sldId id="501" r:id="rId19"/>
    <p:sldId id="500" r:id="rId20"/>
    <p:sldId id="502" r:id="rId21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00FF"/>
    <a:srgbClr val="FF0066"/>
    <a:srgbClr val="CC6600"/>
    <a:srgbClr val="33CC33"/>
    <a:srgbClr val="FF9900"/>
    <a:srgbClr val="008000"/>
    <a:srgbClr val="0066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1" autoAdjust="0"/>
    <p:restoredTop sz="95818" autoAdjust="0"/>
  </p:normalViewPr>
  <p:slideViewPr>
    <p:cSldViewPr>
      <p:cViewPr varScale="1">
        <p:scale>
          <a:sx n="99" d="100"/>
          <a:sy n="99" d="100"/>
        </p:scale>
        <p:origin x="110" y="10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411CE-8E58-4F1D-A279-231E35DBCFD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276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Arithmetic Circuits 3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Mudawar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Arithmetic Circuits 3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067113"/>
            <a:ext cx="8180194" cy="541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Carry Lookahead Adder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BCD Adder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Binary Multiplier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Carry-Save Adders in Multipliers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825885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BCD Addition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836685"/>
            <a:ext cx="8915400" cy="368776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/>
              <a:t>We use binary arithmetic to add the BCD digits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endParaRPr lang="en-US" alt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endParaRPr lang="en-US" altLang="en-US" dirty="0"/>
          </a:p>
          <a:p>
            <a:pPr>
              <a:spcBef>
                <a:spcPts val="2500"/>
              </a:spcBef>
            </a:pPr>
            <a:r>
              <a:rPr lang="en-US" altLang="en-US" dirty="0"/>
              <a:t>If the result is more than 9, it must be corrected to use 2 digits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To correct the digit, add 6 to the digit sum</a:t>
            </a:r>
          </a:p>
          <a:p>
            <a:endParaRPr lang="en-US" altLang="en-US" dirty="0"/>
          </a:p>
        </p:txBody>
      </p:sp>
      <p:grpSp>
        <p:nvGrpSpPr>
          <p:cNvPr id="286750" name="Group 30"/>
          <p:cNvGrpSpPr>
            <a:grpSpLocks/>
          </p:cNvGrpSpPr>
          <p:nvPr/>
        </p:nvGrpSpPr>
        <p:grpSpPr bwMode="auto">
          <a:xfrm>
            <a:off x="2635294" y="1527848"/>
            <a:ext cx="3690673" cy="1181100"/>
            <a:chOff x="1895" y="1055"/>
            <a:chExt cx="2146" cy="744"/>
          </a:xfrm>
        </p:grpSpPr>
        <p:sp>
          <p:nvSpPr>
            <p:cNvPr id="286726" name="Rectangle 6"/>
            <p:cNvSpPr>
              <a:spLocks noChangeArrowheads="1"/>
            </p:cNvSpPr>
            <p:nvPr/>
          </p:nvSpPr>
          <p:spPr bwMode="auto">
            <a:xfrm>
              <a:off x="3134" y="1055"/>
              <a:ext cx="907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8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+ 5</a:t>
              </a:r>
            </a:p>
            <a:p>
              <a:pPr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13 (&gt;9)</a:t>
              </a:r>
              <a:endParaRPr lang="en-US" altLang="en-US" sz="24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6737" name="Rectangle 17"/>
            <p:cNvSpPr>
              <a:spLocks noChangeArrowheads="1"/>
            </p:cNvSpPr>
            <p:nvPr/>
          </p:nvSpPr>
          <p:spPr bwMode="auto">
            <a:xfrm>
              <a:off x="1895" y="1055"/>
              <a:ext cx="64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1000</a:t>
              </a:r>
            </a:p>
            <a:p>
              <a:pPr algn="r" eaLnBrk="0" hangingPunct="0"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+ 0101</a:t>
              </a:r>
            </a:p>
            <a:p>
              <a:pPr algn="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1101</a:t>
              </a:r>
              <a:endParaRPr lang="en-US" altLang="en-US" sz="24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6738" name="Line 18"/>
            <p:cNvSpPr>
              <a:spLocks noChangeShapeType="1"/>
            </p:cNvSpPr>
            <p:nvPr/>
          </p:nvSpPr>
          <p:spPr bwMode="auto">
            <a:xfrm>
              <a:off x="1972" y="1543"/>
              <a:ext cx="6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49" name="Line 29"/>
            <p:cNvSpPr>
              <a:spLocks noChangeShapeType="1"/>
            </p:cNvSpPr>
            <p:nvPr/>
          </p:nvSpPr>
          <p:spPr bwMode="auto">
            <a:xfrm>
              <a:off x="3134" y="1543"/>
              <a:ext cx="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644285" y="4314958"/>
            <a:ext cx="2534707" cy="1994392"/>
            <a:chOff x="4766220" y="4118447"/>
            <a:chExt cx="2534707" cy="1994392"/>
          </a:xfrm>
        </p:grpSpPr>
        <p:sp>
          <p:nvSpPr>
            <p:cNvPr id="286752" name="Rectangle 32"/>
            <p:cNvSpPr>
              <a:spLocks noChangeArrowheads="1"/>
            </p:cNvSpPr>
            <p:nvPr/>
          </p:nvSpPr>
          <p:spPr bwMode="auto">
            <a:xfrm>
              <a:off x="4767941" y="4118447"/>
              <a:ext cx="2532986" cy="1994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8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+ 5</a:t>
              </a:r>
            </a:p>
            <a:p>
              <a:pPr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13 (&gt;9)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+ 6 (add 6)</a:t>
              </a:r>
            </a:p>
            <a:p>
              <a:pPr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19 </a:t>
              </a:r>
              <a:r>
                <a:rPr lang="en-US" altLang="en-US" sz="2400" b="1">
                  <a:latin typeface="Consolas" panose="020B0609020204030204" pitchFamily="49" charset="0"/>
                  <a:cs typeface="Consolas" panose="020B0609020204030204" pitchFamily="49" charset="0"/>
                </a:rPr>
                <a:t>(carry + 3</a:t>
              </a:r>
              <a:r>
                <a:rPr lang="en-US" alt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286757" name="Line 37"/>
            <p:cNvSpPr>
              <a:spLocks noChangeShapeType="1"/>
            </p:cNvSpPr>
            <p:nvPr/>
          </p:nvSpPr>
          <p:spPr bwMode="auto">
            <a:xfrm flipV="1">
              <a:off x="4767940" y="4858063"/>
              <a:ext cx="24753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59" name="Line 39"/>
            <p:cNvSpPr>
              <a:spLocks noChangeShapeType="1"/>
            </p:cNvSpPr>
            <p:nvPr/>
          </p:nvSpPr>
          <p:spPr bwMode="auto">
            <a:xfrm>
              <a:off x="4766220" y="5733280"/>
              <a:ext cx="2477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957436" y="4314958"/>
            <a:ext cx="1901031" cy="1994392"/>
            <a:chOff x="3685646" y="4314958"/>
            <a:chExt cx="1901031" cy="1994392"/>
          </a:xfrm>
        </p:grpSpPr>
        <p:sp>
          <p:nvSpPr>
            <p:cNvPr id="286755" name="Rectangle 35"/>
            <p:cNvSpPr>
              <a:spLocks noChangeArrowheads="1"/>
            </p:cNvSpPr>
            <p:nvPr/>
          </p:nvSpPr>
          <p:spPr bwMode="auto">
            <a:xfrm>
              <a:off x="3685646" y="4314958"/>
              <a:ext cx="1290045" cy="1994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1000</a:t>
              </a:r>
            </a:p>
            <a:p>
              <a:pPr algn="r" eaLnBrk="0" hangingPunct="0"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+ 0101</a:t>
              </a:r>
            </a:p>
            <a:p>
              <a:pPr algn="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1101</a:t>
              </a:r>
            </a:p>
            <a:p>
              <a:pPr algn="r" eaLnBrk="0" hangingPunct="0">
                <a:buFont typeface="Wingdings" pitchFamily="2" charset="2"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+ 0110</a:t>
              </a:r>
            </a:p>
            <a:p>
              <a:pPr algn="r" eaLnBrk="0" hangingPunct="0">
                <a:spcBef>
                  <a:spcPct val="20000"/>
                </a:spcBef>
                <a:buFont typeface="Wingdings" pitchFamily="2" charset="2"/>
                <a:buAutoNum type="arabicPlain"/>
              </a:pPr>
              <a:r>
                <a:rPr lang="en-US" altLang="en-US" sz="24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0011</a:t>
              </a:r>
            </a:p>
          </p:txBody>
        </p:sp>
        <p:sp>
          <p:nvSpPr>
            <p:cNvPr id="286756" name="Line 36"/>
            <p:cNvSpPr>
              <a:spLocks noChangeShapeType="1"/>
            </p:cNvSpPr>
            <p:nvPr/>
          </p:nvSpPr>
          <p:spPr bwMode="auto">
            <a:xfrm>
              <a:off x="3993690" y="5065686"/>
              <a:ext cx="10611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58" name="Line 38"/>
            <p:cNvSpPr>
              <a:spLocks noChangeShapeType="1"/>
            </p:cNvSpPr>
            <p:nvPr/>
          </p:nvSpPr>
          <p:spPr bwMode="auto">
            <a:xfrm>
              <a:off x="3993690" y="5929791"/>
              <a:ext cx="10611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1" name="Line 41"/>
            <p:cNvSpPr>
              <a:spLocks noChangeShapeType="1"/>
            </p:cNvSpPr>
            <p:nvPr/>
          </p:nvSpPr>
          <p:spPr bwMode="auto">
            <a:xfrm>
              <a:off x="5206936" y="6102612"/>
              <a:ext cx="3797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3858467" y="5733280"/>
            <a:ext cx="13773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2000" dirty="0">
                <a:latin typeface="Arial Narrow" panose="020B0606020202030204" pitchFamily="34" charset="0"/>
                <a:cs typeface="Consolas" panose="020B0609020204030204" pitchFamily="49" charset="0"/>
              </a:rPr>
              <a:t>Final answer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en-US" altLang="en-US" sz="2000" dirty="0">
                <a:latin typeface="Arial Narrow" panose="020B0606020202030204" pitchFamily="34" charset="0"/>
                <a:cs typeface="Consolas" panose="020B0609020204030204" pitchFamily="49" charset="0"/>
              </a:rPr>
              <a:t>in BCD</a:t>
            </a:r>
          </a:p>
        </p:txBody>
      </p:sp>
    </p:spTree>
    <p:extLst>
      <p:ext uri="{BB962C8B-B14F-4D97-AF65-F5344CB8AC3E}">
        <p14:creationId xmlns:p14="http://schemas.microsoft.com/office/powerpoint/2010/main" val="3781814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Multiple Digit BCD Addition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900"/>
            <a:ext cx="8915400" cy="132496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Add: 2905 + 1897 in BCD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/>
              <a:t>Showing carries and digit corrections</a:t>
            </a:r>
          </a:p>
        </p:txBody>
      </p:sp>
      <p:sp>
        <p:nvSpPr>
          <p:cNvPr id="287749" name="Line 5"/>
          <p:cNvSpPr>
            <a:spLocks noChangeShapeType="1"/>
          </p:cNvSpPr>
          <p:nvPr/>
        </p:nvSpPr>
        <p:spPr bwMode="auto">
          <a:xfrm>
            <a:off x="1270927" y="3760788"/>
            <a:ext cx="736414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1" name="Rectangle 7"/>
          <p:cNvSpPr>
            <a:spLocks noChangeArrowheads="1"/>
          </p:cNvSpPr>
          <p:nvPr/>
        </p:nvSpPr>
        <p:spPr bwMode="auto">
          <a:xfrm>
            <a:off x="6263482" y="2393950"/>
            <a:ext cx="37491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en-US" sz="2400" b="1"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287752" name="Line 8"/>
          <p:cNvSpPr>
            <a:spLocks noChangeShapeType="1"/>
          </p:cNvSpPr>
          <p:nvPr/>
        </p:nvSpPr>
        <p:spPr bwMode="auto">
          <a:xfrm>
            <a:off x="1270927" y="4856163"/>
            <a:ext cx="736414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7376187" y="2724150"/>
            <a:ext cx="1258888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0101</a:t>
            </a:r>
          </a:p>
          <a:p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0111</a:t>
            </a:r>
          </a:p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1100</a:t>
            </a:r>
          </a:p>
          <a:p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0110</a:t>
            </a:r>
          </a:p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0010</a:t>
            </a:r>
          </a:p>
        </p:txBody>
      </p:sp>
      <p:sp>
        <p:nvSpPr>
          <p:cNvPr id="287755" name="Rectangle 11"/>
          <p:cNvSpPr>
            <a:spLocks noChangeArrowheads="1"/>
          </p:cNvSpPr>
          <p:nvPr/>
        </p:nvSpPr>
        <p:spPr bwMode="auto">
          <a:xfrm>
            <a:off x="5515372" y="2724150"/>
            <a:ext cx="1258888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0000</a:t>
            </a:r>
          </a:p>
          <a:p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1001</a:t>
            </a:r>
          </a:p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1010</a:t>
            </a:r>
          </a:p>
          <a:p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0110</a:t>
            </a:r>
          </a:p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0000</a:t>
            </a:r>
          </a:p>
        </p:txBody>
      </p:sp>
      <p:sp>
        <p:nvSpPr>
          <p:cNvPr id="287756" name="Rectangle 12"/>
          <p:cNvSpPr>
            <a:spLocks noChangeArrowheads="1"/>
          </p:cNvSpPr>
          <p:nvPr/>
        </p:nvSpPr>
        <p:spPr bwMode="auto">
          <a:xfrm>
            <a:off x="4390629" y="2393950"/>
            <a:ext cx="37491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en-US" sz="2400" b="1"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287757" name="Rectangle 13"/>
          <p:cNvSpPr>
            <a:spLocks noChangeArrowheads="1"/>
          </p:cNvSpPr>
          <p:nvPr/>
        </p:nvSpPr>
        <p:spPr bwMode="auto">
          <a:xfrm>
            <a:off x="3331238" y="2724150"/>
            <a:ext cx="1570169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1001</a:t>
            </a:r>
          </a:p>
          <a:p>
            <a:pPr algn="r"/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1000</a:t>
            </a:r>
          </a:p>
          <a:p>
            <a:pPr algn="r"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10010</a:t>
            </a:r>
          </a:p>
          <a:p>
            <a:pPr algn="r"/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0110</a:t>
            </a:r>
          </a:p>
          <a:p>
            <a:pPr algn="r"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1000</a:t>
            </a:r>
          </a:p>
        </p:txBody>
      </p:sp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2581408" y="2393950"/>
            <a:ext cx="37491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en-US" sz="2400" b="1"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287759" name="Rectangle 15"/>
          <p:cNvSpPr>
            <a:spLocks noChangeArrowheads="1"/>
          </p:cNvSpPr>
          <p:nvPr/>
        </p:nvSpPr>
        <p:spPr bwMode="auto">
          <a:xfrm>
            <a:off x="1509977" y="2724150"/>
            <a:ext cx="1570170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0010</a:t>
            </a:r>
          </a:p>
          <a:p>
            <a:pPr algn="r"/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0001</a:t>
            </a:r>
          </a:p>
          <a:p>
            <a:pPr algn="r"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0100</a:t>
            </a:r>
          </a:p>
          <a:p>
            <a:pPr algn="r"/>
            <a:endParaRPr lang="en-US" altLang="en-US" sz="3200" b="1">
              <a:latin typeface="Courier New" pitchFamily="49" charset="0"/>
              <a:cs typeface="Courier New" pitchFamily="49" charset="0"/>
            </a:endParaRPr>
          </a:p>
          <a:p>
            <a:pPr algn="r"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0100</a:t>
            </a:r>
          </a:p>
        </p:txBody>
      </p:sp>
      <p:sp>
        <p:nvSpPr>
          <p:cNvPr id="287761" name="Rectangle 17"/>
          <p:cNvSpPr>
            <a:spLocks noChangeArrowheads="1"/>
          </p:cNvSpPr>
          <p:nvPr/>
        </p:nvSpPr>
        <p:spPr bwMode="auto">
          <a:xfrm>
            <a:off x="1270927" y="2897189"/>
            <a:ext cx="4315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+</a:t>
            </a:r>
          </a:p>
        </p:txBody>
      </p:sp>
      <p:sp>
        <p:nvSpPr>
          <p:cNvPr id="287763" name="Rectangle 19"/>
          <p:cNvSpPr>
            <a:spLocks noChangeArrowheads="1"/>
          </p:cNvSpPr>
          <p:nvPr/>
        </p:nvSpPr>
        <p:spPr bwMode="auto">
          <a:xfrm>
            <a:off x="1083469" y="2335214"/>
            <a:ext cx="93556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en-US" sz="2400" dirty="0"/>
              <a:t>carry</a:t>
            </a:r>
          </a:p>
        </p:txBody>
      </p:sp>
      <p:sp>
        <p:nvSpPr>
          <p:cNvPr id="287764" name="Rectangle 20"/>
          <p:cNvSpPr>
            <a:spLocks noChangeArrowheads="1"/>
          </p:cNvSpPr>
          <p:nvPr/>
        </p:nvSpPr>
        <p:spPr bwMode="auto">
          <a:xfrm>
            <a:off x="708553" y="4351339"/>
            <a:ext cx="2247769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en-US" sz="2400" dirty="0"/>
              <a:t>digit correction</a:t>
            </a:r>
          </a:p>
        </p:txBody>
      </p:sp>
      <p:sp>
        <p:nvSpPr>
          <p:cNvPr id="287765" name="Text Box 21"/>
          <p:cNvSpPr txBox="1">
            <a:spLocks noChangeArrowheads="1"/>
          </p:cNvSpPr>
          <p:nvPr/>
        </p:nvSpPr>
        <p:spPr bwMode="auto">
          <a:xfrm>
            <a:off x="1456665" y="5675313"/>
            <a:ext cx="71784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Final answer: 2905 + 1897 = 4802</a:t>
            </a:r>
          </a:p>
        </p:txBody>
      </p:sp>
    </p:spTree>
    <p:extLst>
      <p:ext uri="{BB962C8B-B14F-4D97-AF65-F5344CB8AC3E}">
        <p14:creationId xmlns:p14="http://schemas.microsoft.com/office/powerpoint/2010/main" val="25826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7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7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7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7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87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7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7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7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8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7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87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1" grpId="0"/>
      <p:bldP spid="287752" grpId="0" animBg="1"/>
      <p:bldP spid="287756" grpId="0"/>
      <p:bldP spid="287758" grpId="0"/>
      <p:bldP spid="287763" grpId="0"/>
      <p:bldP spid="287764" grpId="0"/>
      <p:bldP spid="2877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BCD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573" y="951899"/>
            <a:ext cx="4723773" cy="9610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Correction is required if: A+B &gt; 9</a:t>
            </a:r>
          </a:p>
          <a:p>
            <a:pPr marL="0" indent="0">
              <a:buNone/>
            </a:pPr>
            <a:r>
              <a:rPr lang="en-US" dirty="0"/>
              <a:t>Correction circuit adds 0 or 6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44440" y="894292"/>
            <a:ext cx="4001857" cy="2189066"/>
            <a:chOff x="5529071" y="2161646"/>
            <a:chExt cx="4001857" cy="2189066"/>
          </a:xfrm>
        </p:grpSpPr>
        <p:grpSp>
          <p:nvGrpSpPr>
            <p:cNvPr id="27" name="Group 26"/>
            <p:cNvGrpSpPr/>
            <p:nvPr/>
          </p:nvGrpSpPr>
          <p:grpSpPr>
            <a:xfrm>
              <a:off x="7199673" y="3658682"/>
              <a:ext cx="745235" cy="692030"/>
              <a:chOff x="6308592" y="2564149"/>
              <a:chExt cx="745235" cy="692030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6681210" y="2564149"/>
                <a:ext cx="0" cy="40399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6623603" y="2680109"/>
                <a:ext cx="115214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6421629" y="2619753"/>
                <a:ext cx="201974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308592" y="2910537"/>
                <a:ext cx="745235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[3:0]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6162747" y="2968144"/>
              <a:ext cx="2765136" cy="69128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BCD Adder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8927883" y="3313786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5932319" y="3313786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6308592" y="2161646"/>
              <a:ext cx="745235" cy="806498"/>
              <a:chOff x="6308592" y="2161646"/>
              <a:chExt cx="745235" cy="806498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6681210" y="2564149"/>
                <a:ext cx="0" cy="40399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6623603" y="2680109"/>
                <a:ext cx="115214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421629" y="2619753"/>
                <a:ext cx="201974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308592" y="2161646"/>
                <a:ext cx="745235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[3:0]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067434" y="2161646"/>
              <a:ext cx="745235" cy="806498"/>
              <a:chOff x="6308592" y="2161646"/>
              <a:chExt cx="745235" cy="806498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6681210" y="2564149"/>
                <a:ext cx="0" cy="40399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6623603" y="2680109"/>
                <a:ext cx="115214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421629" y="2619753"/>
                <a:ext cx="201974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308592" y="2161646"/>
                <a:ext cx="745235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[3:0]</a:t>
                </a: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9158311" y="3140965"/>
              <a:ext cx="372617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err="1">
                  <a:latin typeface="Arial Narrow" panose="020B0606020202030204" pitchFamily="34" charset="0"/>
                  <a:cs typeface="Consolas" panose="020B0609020204030204" pitchFamily="49" charset="0"/>
                </a:rPr>
                <a:t>C</a:t>
              </a:r>
              <a:r>
                <a:rPr lang="en-US" sz="2000" i="1" baseline="-25000" dirty="0" err="1">
                  <a:latin typeface="Arial Narrow" panose="020B0606020202030204" pitchFamily="34" charset="0"/>
                  <a:cs typeface="Consolas" panose="020B0609020204030204" pitchFamily="49" charset="0"/>
                </a:rPr>
                <a:t>in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29071" y="3140965"/>
              <a:ext cx="430224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err="1">
                  <a:latin typeface="Arial Narrow" panose="020B0606020202030204" pitchFamily="34" charset="0"/>
                  <a:cs typeface="Consolas" panose="020B0609020204030204" pitchFamily="49" charset="0"/>
                </a:rPr>
                <a:t>C</a:t>
              </a:r>
              <a:r>
                <a:rPr lang="en-US" sz="2000" i="1" baseline="-25000" dirty="0" err="1">
                  <a:latin typeface="Arial Narrow" panose="020B0606020202030204" pitchFamily="34" charset="0"/>
                  <a:cs typeface="Consolas" panose="020B0609020204030204" pitchFamily="49" charset="0"/>
                </a:rPr>
                <a:t>out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3743253" y="2183602"/>
            <a:ext cx="5568906" cy="4356176"/>
            <a:chOff x="4061920" y="2449681"/>
            <a:chExt cx="5568906" cy="4356176"/>
          </a:xfrm>
        </p:grpSpPr>
        <p:cxnSp>
          <p:nvCxnSpPr>
            <p:cNvPr id="167" name="Straight Arrow Connector 166"/>
            <p:cNvCxnSpPr/>
            <p:nvPr/>
          </p:nvCxnSpPr>
          <p:spPr>
            <a:xfrm flipH="1">
              <a:off x="7257280" y="5565031"/>
              <a:ext cx="288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>
              <a:off x="6307168" y="4633799"/>
              <a:ext cx="0" cy="117126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269841" y="6424564"/>
              <a:ext cx="277298" cy="38129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S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3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9027781" y="3676468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6408490" y="2449681"/>
              <a:ext cx="745235" cy="806498"/>
              <a:chOff x="6308592" y="2161646"/>
              <a:chExt cx="745235" cy="806498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>
                <a:off x="6681210" y="2564149"/>
                <a:ext cx="0" cy="40399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6623603" y="2680109"/>
                <a:ext cx="115214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6421629" y="2619753"/>
                <a:ext cx="201974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308592" y="2161646"/>
                <a:ext cx="745235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[3:0]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8167332" y="2449681"/>
              <a:ext cx="745235" cy="806498"/>
              <a:chOff x="6308592" y="2161646"/>
              <a:chExt cx="745235" cy="806498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6681210" y="2564149"/>
                <a:ext cx="0" cy="40399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6623603" y="2680109"/>
                <a:ext cx="115214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6421629" y="2619753"/>
                <a:ext cx="201974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308592" y="2161646"/>
                <a:ext cx="745235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[3:0]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9258209" y="3503647"/>
              <a:ext cx="372617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err="1">
                  <a:latin typeface="Arial Narrow" panose="020B0606020202030204" pitchFamily="34" charset="0"/>
                  <a:cs typeface="Consolas" panose="020B0609020204030204" pitchFamily="49" charset="0"/>
                </a:rPr>
                <a:t>C</a:t>
              </a:r>
              <a:r>
                <a:rPr lang="en-US" sz="2000" i="1" baseline="-25000" dirty="0" err="1">
                  <a:latin typeface="Arial Narrow" panose="020B0606020202030204" pitchFamily="34" charset="0"/>
                  <a:cs typeface="Consolas" panose="020B0609020204030204" pitchFamily="49" charset="0"/>
                </a:rPr>
                <a:t>in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4061920" y="3676468"/>
              <a:ext cx="2388862" cy="1212002"/>
              <a:chOff x="2998147" y="4279423"/>
              <a:chExt cx="2388862" cy="1212002"/>
            </a:xfrm>
          </p:grpSpPr>
          <p:sp>
            <p:nvSpPr>
              <p:cNvPr id="154" name="Freeform 153"/>
              <p:cNvSpPr/>
              <p:nvPr/>
            </p:nvSpPr>
            <p:spPr>
              <a:xfrm>
                <a:off x="4320209" y="4279423"/>
                <a:ext cx="1066800" cy="504612"/>
              </a:xfrm>
              <a:custGeom>
                <a:avLst/>
                <a:gdLst>
                  <a:gd name="connsiteX0" fmla="*/ 0 w 1066800"/>
                  <a:gd name="connsiteY0" fmla="*/ 556592 h 556592"/>
                  <a:gd name="connsiteX1" fmla="*/ 245165 w 1066800"/>
                  <a:gd name="connsiteY1" fmla="*/ 556592 h 556592"/>
                  <a:gd name="connsiteX2" fmla="*/ 245165 w 1066800"/>
                  <a:gd name="connsiteY2" fmla="*/ 0 h 556592"/>
                  <a:gd name="connsiteX3" fmla="*/ 1066800 w 1066800"/>
                  <a:gd name="connsiteY3" fmla="*/ 0 h 556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800" h="556592">
                    <a:moveTo>
                      <a:pt x="0" y="556592"/>
                    </a:moveTo>
                    <a:lnTo>
                      <a:pt x="245165" y="556592"/>
                    </a:lnTo>
                    <a:lnTo>
                      <a:pt x="245165" y="0"/>
                    </a:lnTo>
                    <a:lnTo>
                      <a:pt x="106680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8" name="Straight Arrow Connector 147"/>
              <p:cNvCxnSpPr/>
              <p:nvPr/>
            </p:nvCxnSpPr>
            <p:spPr>
              <a:xfrm flipH="1">
                <a:off x="3428371" y="4913530"/>
                <a:ext cx="1277337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Freeform 151"/>
              <p:cNvSpPr/>
              <p:nvPr/>
            </p:nvSpPr>
            <p:spPr>
              <a:xfrm>
                <a:off x="4333461" y="5035826"/>
                <a:ext cx="357809" cy="304800"/>
              </a:xfrm>
              <a:custGeom>
                <a:avLst/>
                <a:gdLst>
                  <a:gd name="connsiteX0" fmla="*/ 0 w 357809"/>
                  <a:gd name="connsiteY0" fmla="*/ 0 h 304800"/>
                  <a:gd name="connsiteX1" fmla="*/ 225287 w 357809"/>
                  <a:gd name="connsiteY1" fmla="*/ 0 h 304800"/>
                  <a:gd name="connsiteX2" fmla="*/ 225287 w 357809"/>
                  <a:gd name="connsiteY2" fmla="*/ 304800 h 304800"/>
                  <a:gd name="connsiteX3" fmla="*/ 357809 w 357809"/>
                  <a:gd name="connsiteY3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7809" h="304800">
                    <a:moveTo>
                      <a:pt x="0" y="0"/>
                    </a:moveTo>
                    <a:lnTo>
                      <a:pt x="225287" y="0"/>
                    </a:lnTo>
                    <a:lnTo>
                      <a:pt x="225287" y="304800"/>
                    </a:lnTo>
                    <a:lnTo>
                      <a:pt x="357809" y="3048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4664965" y="4744609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142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4656865" y="5157210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138" name="Freeform 67"/>
              <p:cNvSpPr>
                <a:spLocks noChangeAspect="1"/>
              </p:cNvSpPr>
              <p:nvPr/>
            </p:nvSpPr>
            <p:spPr bwMode="auto">
              <a:xfrm rot="10800000">
                <a:off x="4031289" y="4710280"/>
                <a:ext cx="412340" cy="402872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2998147" y="4744952"/>
                <a:ext cx="430224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i="1" baseline="-25000" dirty="0" err="1">
                    <a:latin typeface="Arial Narrow" panose="020B0606020202030204" pitchFamily="34" charset="0"/>
                    <a:cs typeface="Consolas" panose="020B0609020204030204" pitchFamily="49" charset="0"/>
                  </a:rPr>
                  <a:t>out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262645" y="3256179"/>
              <a:ext cx="2765136" cy="82550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none" lIns="0" tIns="90000" rIns="0" bIns="0" rtlCol="0" anchor="t" anchorCtr="0">
              <a:noAutofit/>
            </a:bodyPr>
            <a:lstStyle/>
            <a:p>
              <a:pPr algn="ctr"/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4-bit binary Adder</a:t>
              </a:r>
            </a:p>
          </p:txBody>
        </p:sp>
        <p:cxnSp>
          <p:nvCxnSpPr>
            <p:cNvPr id="157" name="Straight Arrow Connector 156"/>
            <p:cNvCxnSpPr/>
            <p:nvPr/>
          </p:nvCxnSpPr>
          <p:spPr>
            <a:xfrm>
              <a:off x="7890957" y="4089981"/>
              <a:ext cx="0" cy="118244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Freeform 161"/>
            <p:cNvSpPr/>
            <p:nvPr/>
          </p:nvSpPr>
          <p:spPr>
            <a:xfrm>
              <a:off x="4896678" y="4313584"/>
              <a:ext cx="2748535" cy="958840"/>
            </a:xfrm>
            <a:custGeom>
              <a:avLst/>
              <a:gdLst>
                <a:gd name="connsiteX0" fmla="*/ 0 w 3061252"/>
                <a:gd name="connsiteY0" fmla="*/ 0 h 1000539"/>
                <a:gd name="connsiteX1" fmla="*/ 0 w 3061252"/>
                <a:gd name="connsiteY1" fmla="*/ 715617 h 1000539"/>
                <a:gd name="connsiteX2" fmla="*/ 3061252 w 3061252"/>
                <a:gd name="connsiteY2" fmla="*/ 715617 h 1000539"/>
                <a:gd name="connsiteX3" fmla="*/ 3061252 w 3061252"/>
                <a:gd name="connsiteY3" fmla="*/ 1000539 h 100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1252" h="1000539">
                  <a:moveTo>
                    <a:pt x="0" y="0"/>
                  </a:moveTo>
                  <a:lnTo>
                    <a:pt x="0" y="715617"/>
                  </a:lnTo>
                  <a:lnTo>
                    <a:pt x="3061252" y="715617"/>
                  </a:lnTo>
                  <a:lnTo>
                    <a:pt x="3061252" y="100053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>
              <a:off x="6854031" y="5000298"/>
              <a:ext cx="0" cy="27212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7523778" y="5272424"/>
              <a:ext cx="540000" cy="576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HA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717280" y="5272424"/>
              <a:ext cx="540000" cy="576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FA</a:t>
              </a:r>
            </a:p>
          </p:txBody>
        </p:sp>
        <p:cxnSp>
          <p:nvCxnSpPr>
            <p:cNvPr id="175" name="Straight Arrow Connector 174"/>
            <p:cNvCxnSpPr/>
            <p:nvPr/>
          </p:nvCxnSpPr>
          <p:spPr>
            <a:xfrm>
              <a:off x="8294206" y="4089911"/>
              <a:ext cx="0" cy="231269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Freeform 175"/>
            <p:cNvSpPr/>
            <p:nvPr/>
          </p:nvSpPr>
          <p:spPr>
            <a:xfrm>
              <a:off x="6496753" y="5559352"/>
              <a:ext cx="220527" cy="198782"/>
            </a:xfrm>
            <a:custGeom>
              <a:avLst/>
              <a:gdLst>
                <a:gd name="connsiteX0" fmla="*/ 227180 w 227180"/>
                <a:gd name="connsiteY0" fmla="*/ 0 h 198782"/>
                <a:gd name="connsiteX1" fmla="*/ 227180 w 227180"/>
                <a:gd name="connsiteY1" fmla="*/ 0 h 198782"/>
                <a:gd name="connsiteX2" fmla="*/ 0 w 227180"/>
                <a:gd name="connsiteY2" fmla="*/ 0 h 198782"/>
                <a:gd name="connsiteX3" fmla="*/ 0 w 227180"/>
                <a:gd name="connsiteY3" fmla="*/ 198782 h 19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180" h="198782">
                  <a:moveTo>
                    <a:pt x="227180" y="0"/>
                  </a:moveTo>
                  <a:lnTo>
                    <a:pt x="227180" y="0"/>
                  </a:lnTo>
                  <a:lnTo>
                    <a:pt x="0" y="0"/>
                  </a:lnTo>
                  <a:lnTo>
                    <a:pt x="0" y="198782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3" name="Group 60"/>
            <p:cNvGrpSpPr>
              <a:grpSpLocks noChangeAspect="1"/>
            </p:cNvGrpSpPr>
            <p:nvPr/>
          </p:nvGrpSpPr>
          <p:grpSpPr bwMode="auto">
            <a:xfrm rot="5400000">
              <a:off x="6176116" y="5741379"/>
              <a:ext cx="450778" cy="319226"/>
              <a:chOff x="750" y="2323"/>
              <a:chExt cx="774" cy="576"/>
            </a:xfrm>
          </p:grpSpPr>
          <p:sp>
            <p:nvSpPr>
              <p:cNvPr id="144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0" name="Straight Arrow Connector 189"/>
            <p:cNvCxnSpPr/>
            <p:nvPr/>
          </p:nvCxnSpPr>
          <p:spPr>
            <a:xfrm>
              <a:off x="6991965" y="5848424"/>
              <a:ext cx="0" cy="554184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>
              <a:off x="7798463" y="5841825"/>
              <a:ext cx="0" cy="56078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>
              <a:off x="6400416" y="6136887"/>
              <a:ext cx="0" cy="26572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flipH="1">
              <a:off x="6119668" y="4396959"/>
              <a:ext cx="177128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 flipH="1">
              <a:off x="6119668" y="4218458"/>
              <a:ext cx="96479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Freeform 215"/>
            <p:cNvSpPr/>
            <p:nvPr/>
          </p:nvSpPr>
          <p:spPr>
            <a:xfrm>
              <a:off x="6105467" y="4081689"/>
              <a:ext cx="978992" cy="552110"/>
            </a:xfrm>
            <a:custGeom>
              <a:avLst/>
              <a:gdLst>
                <a:gd name="connsiteX0" fmla="*/ 0 w 988233"/>
                <a:gd name="connsiteY0" fmla="*/ 715618 h 715618"/>
                <a:gd name="connsiteX1" fmla="*/ 988233 w 988233"/>
                <a:gd name="connsiteY1" fmla="*/ 715618 h 715618"/>
                <a:gd name="connsiteX2" fmla="*/ 988233 w 988233"/>
                <a:gd name="connsiteY2" fmla="*/ 0 h 71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8233" h="715618">
                  <a:moveTo>
                    <a:pt x="0" y="715618"/>
                  </a:moveTo>
                  <a:lnTo>
                    <a:pt x="988233" y="715618"/>
                  </a:lnTo>
                  <a:lnTo>
                    <a:pt x="98823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119666" y="4081688"/>
              <a:ext cx="1368040" cy="729880"/>
            </a:xfrm>
            <a:custGeom>
              <a:avLst/>
              <a:gdLst>
                <a:gd name="connsiteX0" fmla="*/ 0 w 988233"/>
                <a:gd name="connsiteY0" fmla="*/ 715618 h 715618"/>
                <a:gd name="connsiteX1" fmla="*/ 988233 w 988233"/>
                <a:gd name="connsiteY1" fmla="*/ 715618 h 715618"/>
                <a:gd name="connsiteX2" fmla="*/ 988233 w 988233"/>
                <a:gd name="connsiteY2" fmla="*/ 0 h 71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8233" h="715618">
                  <a:moveTo>
                    <a:pt x="0" y="715618"/>
                  </a:moveTo>
                  <a:lnTo>
                    <a:pt x="988233" y="715618"/>
                  </a:lnTo>
                  <a:lnTo>
                    <a:pt x="98823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Arrow Connector 218"/>
            <p:cNvCxnSpPr/>
            <p:nvPr/>
          </p:nvCxnSpPr>
          <p:spPr>
            <a:xfrm>
              <a:off x="7142066" y="4811568"/>
              <a:ext cx="0" cy="46085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TextBox 227"/>
            <p:cNvSpPr txBox="1"/>
            <p:nvPr/>
          </p:nvSpPr>
          <p:spPr>
            <a:xfrm>
              <a:off x="6854031" y="6424564"/>
              <a:ext cx="277298" cy="38129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S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2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7660529" y="6424564"/>
              <a:ext cx="277298" cy="38129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S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1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8161329" y="6424564"/>
              <a:ext cx="277298" cy="38129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S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0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6945810" y="3700395"/>
              <a:ext cx="277298" cy="38129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z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3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7354024" y="3700395"/>
              <a:ext cx="277298" cy="38129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z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2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7762238" y="3700395"/>
              <a:ext cx="277298" cy="38129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z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1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8170452" y="3700395"/>
              <a:ext cx="277298" cy="38129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z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0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767398" y="4833524"/>
            <a:ext cx="4794162" cy="1130184"/>
            <a:chOff x="5086065" y="4350712"/>
            <a:chExt cx="4794162" cy="1130184"/>
          </a:xfrm>
        </p:grpSpPr>
        <p:sp>
          <p:nvSpPr>
            <p:cNvPr id="236" name="Rounded Rectangle 235"/>
            <p:cNvSpPr/>
            <p:nvPr/>
          </p:nvSpPr>
          <p:spPr>
            <a:xfrm>
              <a:off x="6162747" y="4350712"/>
              <a:ext cx="2218609" cy="1130184"/>
            </a:xfrm>
            <a:prstGeom prst="roundRect">
              <a:avLst>
                <a:gd name="adj" fmla="val 11480"/>
              </a:avLst>
            </a:prstGeom>
            <a:noFill/>
            <a:ln w="12700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8457902" y="4451282"/>
              <a:ext cx="1422325" cy="9144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HA</a:t>
              </a:r>
              <a:r>
                <a:rPr lang="en-US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 = Half Adder</a:t>
              </a:r>
            </a:p>
            <a:p>
              <a:pPr>
                <a:lnSpc>
                  <a:spcPct val="120000"/>
                </a:lnSpc>
              </a:pPr>
              <a:r>
                <a:rPr lang="en-US" sz="20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FA</a:t>
              </a:r>
              <a:r>
                <a:rPr lang="en-US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 = Full Adder</a:t>
              </a: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086065" y="4447305"/>
              <a:ext cx="1019075" cy="9144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Correction</a:t>
              </a:r>
            </a:p>
            <a:p>
              <a:pPr algn="ctr"/>
              <a:r>
                <a:rPr lang="en-US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Circuit</a:t>
              </a:r>
            </a:p>
            <a:p>
              <a:pPr algn="ctr"/>
              <a:r>
                <a:rPr lang="en-US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Add 0 or 6</a:t>
              </a: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4691939" y="2737716"/>
            <a:ext cx="1187148" cy="1945707"/>
            <a:chOff x="5010606" y="2254904"/>
            <a:chExt cx="1187148" cy="1945707"/>
          </a:xfrm>
        </p:grpSpPr>
        <p:sp>
          <p:nvSpPr>
            <p:cNvPr id="240" name="Rounded Rectangle 239"/>
            <p:cNvSpPr/>
            <p:nvPr/>
          </p:nvSpPr>
          <p:spPr>
            <a:xfrm>
              <a:off x="5010607" y="2875650"/>
              <a:ext cx="1187147" cy="1324961"/>
            </a:xfrm>
            <a:prstGeom prst="roundRect">
              <a:avLst>
                <a:gd name="adj" fmla="val 11480"/>
              </a:avLst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010606" y="2254904"/>
              <a:ext cx="1187147" cy="5476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Detection</a:t>
              </a:r>
            </a:p>
            <a:p>
              <a:pPr algn="ctr"/>
              <a:r>
                <a:rPr lang="en-US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Circuit</a:t>
              </a: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862903" y="3256179"/>
            <a:ext cx="2482650" cy="3110778"/>
            <a:chOff x="6769450" y="3313786"/>
            <a:chExt cx="2482650" cy="3110778"/>
          </a:xfrm>
        </p:grpSpPr>
        <p:grpSp>
          <p:nvGrpSpPr>
            <p:cNvPr id="252" name="Group 251"/>
            <p:cNvGrpSpPr/>
            <p:nvPr/>
          </p:nvGrpSpPr>
          <p:grpSpPr>
            <a:xfrm>
              <a:off x="6769450" y="3313786"/>
              <a:ext cx="2482650" cy="3110778"/>
              <a:chOff x="1130534" y="2150161"/>
              <a:chExt cx="3099375" cy="3874561"/>
            </a:xfrm>
          </p:grpSpPr>
          <p:grpSp>
            <p:nvGrpSpPr>
              <p:cNvPr id="253" name="Group 252"/>
              <p:cNvGrpSpPr/>
              <p:nvPr/>
            </p:nvGrpSpPr>
            <p:grpSpPr>
              <a:xfrm>
                <a:off x="1130534" y="2365414"/>
                <a:ext cx="3054203" cy="3013548"/>
                <a:chOff x="2002226" y="1717990"/>
                <a:chExt cx="4736592" cy="4180938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>
                  <a:off x="3351656" y="2816117"/>
                  <a:ext cx="3387161" cy="30828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Rectangle 255"/>
                <p:cNvSpPr>
                  <a:spLocks noChangeArrowheads="1"/>
                </p:cNvSpPr>
                <p:nvPr/>
              </p:nvSpPr>
              <p:spPr bwMode="auto">
                <a:xfrm>
                  <a:off x="3586568" y="2315267"/>
                  <a:ext cx="496569" cy="478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ClrTx/>
                  </a:pPr>
                  <a:r>
                    <a:rPr lang="en-US" altLang="en-US" dirty="0">
                      <a:solidFill>
                        <a:srgbClr val="000000"/>
                      </a:solidFill>
                    </a:rPr>
                    <a:t>00</a:t>
                  </a:r>
                  <a:endParaRPr lang="en-US" altLang="en-US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7" name="Rectangle 9"/>
                <p:cNvSpPr>
                  <a:spLocks noChangeArrowheads="1"/>
                </p:cNvSpPr>
                <p:nvPr/>
              </p:nvSpPr>
              <p:spPr bwMode="auto">
                <a:xfrm>
                  <a:off x="4433973" y="2315267"/>
                  <a:ext cx="496569" cy="478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ClrTx/>
                  </a:pPr>
                  <a:r>
                    <a:rPr lang="en-US" altLang="en-US" dirty="0">
                      <a:solidFill>
                        <a:srgbClr val="000000"/>
                      </a:solidFill>
                    </a:rPr>
                    <a:t>01</a:t>
                  </a:r>
                  <a:endParaRPr lang="en-US" altLang="en-US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8" name="Rectangle 11"/>
                <p:cNvSpPr>
                  <a:spLocks noChangeArrowheads="1"/>
                </p:cNvSpPr>
                <p:nvPr/>
              </p:nvSpPr>
              <p:spPr bwMode="auto">
                <a:xfrm>
                  <a:off x="5282608" y="2315267"/>
                  <a:ext cx="463425" cy="478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ClrTx/>
                  </a:pPr>
                  <a:r>
                    <a:rPr lang="en-US" altLang="en-US" dirty="0">
                      <a:solidFill>
                        <a:srgbClr val="000000"/>
                      </a:solidFill>
                    </a:rPr>
                    <a:t>11</a:t>
                  </a:r>
                  <a:endParaRPr lang="en-US" altLang="en-US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9" name="Rectangle 13"/>
                <p:cNvSpPr>
                  <a:spLocks noChangeArrowheads="1"/>
                </p:cNvSpPr>
                <p:nvPr/>
              </p:nvSpPr>
              <p:spPr bwMode="auto">
                <a:xfrm>
                  <a:off x="6131245" y="2315267"/>
                  <a:ext cx="496569" cy="478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ClrTx/>
                  </a:pPr>
                  <a:r>
                    <a:rPr lang="en-US" altLang="en-US" dirty="0">
                      <a:solidFill>
                        <a:srgbClr val="000000"/>
                      </a:solidFill>
                    </a:rPr>
                    <a:t>10</a:t>
                  </a:r>
                  <a:endParaRPr lang="en-US" altLang="en-US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0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5052617" y="2820264"/>
                  <a:ext cx="0" cy="30786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1" name="Group 260"/>
                <p:cNvGrpSpPr/>
                <p:nvPr/>
              </p:nvGrpSpPr>
              <p:grpSpPr>
                <a:xfrm>
                  <a:off x="4203980" y="2816120"/>
                  <a:ext cx="1683742" cy="3082808"/>
                  <a:chOff x="4203980" y="2816120"/>
                  <a:chExt cx="1683742" cy="1687148"/>
                </a:xfrm>
              </p:grpSpPr>
              <p:sp>
                <p:nvSpPr>
                  <p:cNvPr id="28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203980" y="2818389"/>
                    <a:ext cx="0" cy="168487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887722" y="2816120"/>
                    <a:ext cx="0" cy="1687148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2" name="Rectangle 21"/>
                <p:cNvSpPr>
                  <a:spLocks noChangeArrowheads="1"/>
                </p:cNvSpPr>
                <p:nvPr/>
              </p:nvSpPr>
              <p:spPr bwMode="auto">
                <a:xfrm>
                  <a:off x="2774841" y="2981836"/>
                  <a:ext cx="525500" cy="478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buClrTx/>
                  </a:pPr>
                  <a:r>
                    <a:rPr lang="en-US" altLang="en-US" dirty="0">
                      <a:solidFill>
                        <a:srgbClr val="000000"/>
                      </a:solidFill>
                    </a:rPr>
                    <a:t>00</a:t>
                  </a:r>
                  <a:endParaRPr lang="en-US" altLang="en-US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3" name="Line 108"/>
                <p:cNvSpPr>
                  <a:spLocks noChangeShapeType="1"/>
                </p:cNvSpPr>
                <p:nvPr/>
              </p:nvSpPr>
              <p:spPr bwMode="auto">
                <a:xfrm>
                  <a:off x="2624531" y="2271988"/>
                  <a:ext cx="730815" cy="54639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Ctr="1">
                  <a:spAutoFit/>
                </a:bodyPr>
                <a:lstStyle/>
                <a:p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4" name="Text Box 10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02226" y="2215721"/>
                      <a:ext cx="977100" cy="6913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19050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rIns="0" anchor="ctr" anchorCtr="0">
                      <a:spAutoFit/>
                    </a:bodyPr>
                    <a:lstStyle>
                      <a:lvl1pPr marL="285750" indent="-285750"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indent="0" algn="ctr">
                        <a:spcBef>
                          <a:spcPct val="50000"/>
                        </a:spcBef>
                      </a:pPr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000" b="0" i="1" dirty="0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en-US" sz="2000" b="0" i="1" dirty="0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000" b="0" i="1" dirty="0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en-US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altLang="en-US" sz="2000" dirty="0">
                        <a:latin typeface="+mn-lt"/>
                      </a:endParaRPr>
                    </a:p>
                  </p:txBody>
                </p:sp>
              </mc:Choice>
              <mc:Fallback xmlns="">
                <p:sp>
                  <p:nvSpPr>
                    <p:cNvPr id="264" name="Text Box 10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002226" y="2215721"/>
                      <a:ext cx="977100" cy="691399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l="-17073" r="-1220" b="-4615"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9050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5" name="Text Box 1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16224" y="1717990"/>
                      <a:ext cx="1022747" cy="6913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19050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rIns="0" anchorCtr="1">
                      <a:spAutoFit/>
                    </a:bodyPr>
                    <a:lstStyle>
                      <a:lvl1pPr marL="285750" indent="-285750"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indent="0" algn="ctr">
                        <a:spcBef>
                          <a:spcPct val="50000"/>
                        </a:spcBef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0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en-US" sz="20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0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en-US" sz="20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en-US" altLang="en-US" sz="200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265" name="Text Box 11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816224" y="1717990"/>
                      <a:ext cx="1022747" cy="691399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l="-13953" b="-3077"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9050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6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4350712"/>
                  <a:ext cx="33871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0" name="Group 269"/>
                <p:cNvGrpSpPr/>
                <p:nvPr/>
              </p:nvGrpSpPr>
              <p:grpSpPr>
                <a:xfrm>
                  <a:off x="3351657" y="3576604"/>
                  <a:ext cx="3387161" cy="1548216"/>
                  <a:chOff x="3351657" y="3979853"/>
                  <a:chExt cx="3029010" cy="1548216"/>
                </a:xfrm>
              </p:grpSpPr>
              <p:sp>
                <p:nvSpPr>
                  <p:cNvPr id="280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55346" y="3979853"/>
                    <a:ext cx="302531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1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51657" y="5528069"/>
                    <a:ext cx="302901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" name="Rectangle 21"/>
                <p:cNvSpPr>
                  <a:spLocks noChangeArrowheads="1"/>
                </p:cNvSpPr>
                <p:nvPr/>
              </p:nvSpPr>
              <p:spPr bwMode="auto">
                <a:xfrm>
                  <a:off x="2774841" y="3750952"/>
                  <a:ext cx="525500" cy="478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buClrTx/>
                  </a:pPr>
                  <a:r>
                    <a:rPr lang="en-US" altLang="en-US" dirty="0">
                      <a:solidFill>
                        <a:srgbClr val="000000"/>
                      </a:solidFill>
                    </a:rPr>
                    <a:t>01</a:t>
                  </a:r>
                  <a:endParaRPr lang="en-US" altLang="en-US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2" name="Rectangle 21"/>
                <p:cNvSpPr>
                  <a:spLocks noChangeArrowheads="1"/>
                </p:cNvSpPr>
                <p:nvPr/>
              </p:nvSpPr>
              <p:spPr bwMode="auto">
                <a:xfrm>
                  <a:off x="2774841" y="4557449"/>
                  <a:ext cx="490531" cy="478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buClrTx/>
                  </a:pPr>
                  <a:r>
                    <a:rPr lang="en-US" altLang="en-US" dirty="0">
                      <a:solidFill>
                        <a:srgbClr val="000000"/>
                      </a:solidFill>
                    </a:rPr>
                    <a:t>11</a:t>
                  </a:r>
                  <a:endParaRPr lang="en-US" altLang="en-US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3" name="Rectangle 21"/>
                <p:cNvSpPr>
                  <a:spLocks noChangeArrowheads="1"/>
                </p:cNvSpPr>
                <p:nvPr/>
              </p:nvSpPr>
              <p:spPr bwMode="auto">
                <a:xfrm>
                  <a:off x="2774841" y="5330030"/>
                  <a:ext cx="525500" cy="478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buClrTx/>
                  </a:pPr>
                  <a:r>
                    <a:rPr lang="en-US" altLang="en-US" dirty="0">
                      <a:solidFill>
                        <a:srgbClr val="000000"/>
                      </a:solidFill>
                    </a:rPr>
                    <a:t>10</a:t>
                  </a:r>
                  <a:endParaRPr lang="en-US" altLang="en-US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4" name="Rectangle 21"/>
                <p:cNvSpPr>
                  <a:spLocks noChangeArrowheads="1"/>
                </p:cNvSpPr>
                <p:nvPr/>
              </p:nvSpPr>
              <p:spPr bwMode="auto">
                <a:xfrm>
                  <a:off x="4445894" y="4507373"/>
                  <a:ext cx="299287" cy="5318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>
                    <a:buClrTx/>
                  </a:pPr>
                  <a:r>
                    <a:rPr lang="en-US" altLang="en-US" sz="2000" dirty="0">
                      <a:solidFill>
                        <a:srgbClr val="000000"/>
                      </a:solidFill>
                    </a:rPr>
                    <a:t>1</a:t>
                  </a:r>
                  <a:endParaRPr lang="en-US" altLang="en-US" sz="2000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" name="Rectangle 21"/>
                <p:cNvSpPr>
                  <a:spLocks noChangeArrowheads="1"/>
                </p:cNvSpPr>
                <p:nvPr/>
              </p:nvSpPr>
              <p:spPr bwMode="auto">
                <a:xfrm>
                  <a:off x="5356832" y="4507373"/>
                  <a:ext cx="251851" cy="5318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>
                    <a:buClrTx/>
                  </a:pPr>
                  <a:r>
                    <a:rPr lang="en-US" altLang="en-US" sz="2000" dirty="0">
                      <a:solidFill>
                        <a:srgbClr val="000000"/>
                      </a:solidFill>
                    </a:rPr>
                    <a:t>1</a:t>
                  </a:r>
                  <a:endParaRPr lang="en-US" altLang="en-US" sz="2000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7" name="Rectangle 21"/>
                <p:cNvSpPr>
                  <a:spLocks noChangeArrowheads="1"/>
                </p:cNvSpPr>
                <p:nvPr/>
              </p:nvSpPr>
              <p:spPr bwMode="auto">
                <a:xfrm>
                  <a:off x="6160888" y="5306343"/>
                  <a:ext cx="290219" cy="5318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>
                    <a:buClrTx/>
                  </a:pPr>
                  <a:r>
                    <a:rPr lang="en-US" altLang="en-US" sz="2000" dirty="0">
                      <a:solidFill>
                        <a:srgbClr val="000000"/>
                      </a:solidFill>
                    </a:rPr>
                    <a:t>1</a:t>
                  </a:r>
                  <a:endParaRPr lang="en-US" altLang="en-US" sz="2000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8" name="Rectangle 21"/>
                <p:cNvSpPr>
                  <a:spLocks noChangeArrowheads="1"/>
                </p:cNvSpPr>
                <p:nvPr/>
              </p:nvSpPr>
              <p:spPr bwMode="auto">
                <a:xfrm>
                  <a:off x="6180073" y="4507373"/>
                  <a:ext cx="251851" cy="5318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>
                    <a:buClrTx/>
                  </a:pPr>
                  <a:r>
                    <a:rPr lang="en-US" altLang="en-US" sz="2000" dirty="0">
                      <a:solidFill>
                        <a:srgbClr val="000000"/>
                      </a:solidFill>
                    </a:rPr>
                    <a:t>1</a:t>
                  </a:r>
                  <a:endParaRPr lang="en-US" altLang="en-US" sz="2000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9" name="Rectangle 21"/>
                <p:cNvSpPr>
                  <a:spLocks noChangeArrowheads="1"/>
                </p:cNvSpPr>
                <p:nvPr/>
              </p:nvSpPr>
              <p:spPr bwMode="auto">
                <a:xfrm>
                  <a:off x="5356832" y="5306600"/>
                  <a:ext cx="251851" cy="5318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>
                    <a:buClrTx/>
                  </a:pPr>
                  <a:r>
                    <a:rPr lang="en-US" altLang="en-US" sz="2000" dirty="0">
                      <a:solidFill>
                        <a:srgbClr val="000000"/>
                      </a:solidFill>
                    </a:rPr>
                    <a:t>1</a:t>
                  </a:r>
                  <a:endParaRPr lang="en-US" altLang="en-US" sz="2000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Rectangle 21"/>
                <p:cNvSpPr>
                  <a:spLocks noChangeArrowheads="1"/>
                </p:cNvSpPr>
                <p:nvPr/>
              </p:nvSpPr>
              <p:spPr bwMode="auto">
                <a:xfrm>
                  <a:off x="3611937" y="4507373"/>
                  <a:ext cx="299287" cy="5318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>
                    <a:buClrTx/>
                  </a:pPr>
                  <a:r>
                    <a:rPr lang="en-US" altLang="en-US" sz="2000" dirty="0">
                      <a:solidFill>
                        <a:srgbClr val="000000"/>
                      </a:solidFill>
                    </a:rPr>
                    <a:t>1</a:t>
                  </a:r>
                  <a:endParaRPr lang="en-US" altLang="en-US" sz="2000" b="0" dirty="0">
                    <a:solidFill>
                      <a:schemeClr val="tx1"/>
                    </a:solidFill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4" name="TextBox 253"/>
                  <p:cNvSpPr txBox="1"/>
                  <p:nvPr/>
                </p:nvSpPr>
                <p:spPr>
                  <a:xfrm>
                    <a:off x="2403502" y="2150161"/>
                    <a:ext cx="1277813" cy="5750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  <m:t>&gt;</m:t>
                          </m:r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9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54" name="TextBox 2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03502" y="2150161"/>
                    <a:ext cx="1277813" cy="57501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5" name="TextBox 284"/>
                  <p:cNvSpPr txBox="1"/>
                  <p:nvPr/>
                </p:nvSpPr>
                <p:spPr>
                  <a:xfrm>
                    <a:off x="2027217" y="5449705"/>
                    <a:ext cx="2202692" cy="5750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85" name="TextBox 28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27217" y="5449705"/>
                    <a:ext cx="2202692" cy="57501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b="-2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87" name="Rounded Rectangle 286"/>
            <p:cNvSpPr/>
            <p:nvPr/>
          </p:nvSpPr>
          <p:spPr>
            <a:xfrm>
              <a:off x="8409282" y="5072125"/>
              <a:ext cx="749300" cy="772392"/>
            </a:xfrm>
            <a:prstGeom prst="roundRect">
              <a:avLst>
                <a:gd name="adj" fmla="val 1047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ounded Rectangle 285"/>
            <p:cNvSpPr/>
            <p:nvPr/>
          </p:nvSpPr>
          <p:spPr>
            <a:xfrm>
              <a:off x="7538691" y="5072125"/>
              <a:ext cx="1613266" cy="33958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140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Ripple-Carry BCD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36686"/>
            <a:ext cx="8915400" cy="241949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Inputs are BCD digits: 0 to 9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Sum are BCD digits: </a:t>
            </a:r>
            <a:r>
              <a:rPr lang="en-US" b="1" dirty="0">
                <a:solidFill>
                  <a:srgbClr val="FF0000"/>
                </a:solidFill>
              </a:rPr>
              <a:t>ones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tens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hundreds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thousands</a:t>
            </a:r>
            <a:r>
              <a:rPr lang="en-US" dirty="0"/>
              <a:t>, etc.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Can be extended to any number of BCD digits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BCD adders are larger in size than binary adders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690082" y="3486607"/>
            <a:ext cx="8583443" cy="2937957"/>
            <a:chOff x="805296" y="2564895"/>
            <a:chExt cx="8583443" cy="2937957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8869597" y="3813581"/>
              <a:ext cx="5191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920510" y="2564895"/>
              <a:ext cx="2270110" cy="2469789"/>
              <a:chOff x="4776523" y="2449681"/>
              <a:chExt cx="2270110" cy="2469789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BCD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cxnSp>
            <p:nvCxnSpPr>
              <p:cNvPr id="89" name="Straight Arrow Connector 88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6716248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3</a:t>
                </a:r>
              </a:p>
            </p:txBody>
          </p:sp>
          <p:cxnSp>
            <p:nvCxnSpPr>
              <p:cNvPr id="93" name="Straight Arrow Connector 92"/>
              <p:cNvCxnSpPr/>
              <p:nvPr/>
            </p:nvCxnSpPr>
            <p:spPr>
              <a:xfrm>
                <a:off x="5923235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Box 93"/>
              <p:cNvSpPr txBox="1"/>
              <p:nvPr/>
            </p:nvSpPr>
            <p:spPr>
              <a:xfrm>
                <a:off x="5525414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[15:12]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[15:12]</a:t>
                </a:r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5294986" y="2958083"/>
                <a:ext cx="280407" cy="240489"/>
                <a:chOff x="5294986" y="2958083"/>
                <a:chExt cx="280407" cy="240489"/>
              </a:xfrm>
            </p:grpSpPr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/>
                <p:cNvSpPr txBox="1"/>
                <p:nvPr/>
              </p:nvSpPr>
              <p:spPr>
                <a:xfrm>
                  <a:off x="529498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170375" y="2968144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5698235" y="4225437"/>
                <a:ext cx="280407" cy="240489"/>
                <a:chOff x="4726544" y="2958083"/>
                <a:chExt cx="280407" cy="24048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 flipV="1">
                  <a:off x="4891737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/>
                <p:cNvSpPr txBox="1"/>
                <p:nvPr/>
              </p:nvSpPr>
              <p:spPr>
                <a:xfrm>
                  <a:off x="4726544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0" name="TextBox 99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[15:12]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776523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4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82397" y="2564895"/>
              <a:ext cx="1958638" cy="2469789"/>
              <a:chOff x="5122165" y="2449681"/>
              <a:chExt cx="1958638" cy="2469789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BCD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6750418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2</a:t>
                </a:r>
              </a:p>
            </p:txBody>
          </p:sp>
          <p:cxnSp>
            <p:nvCxnSpPr>
              <p:cNvPr id="72" name="Straight Arrow Connector 71"/>
              <p:cNvCxnSpPr/>
              <p:nvPr/>
            </p:nvCxnSpPr>
            <p:spPr>
              <a:xfrm>
                <a:off x="5923235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5525414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[11:8]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[11:8]</a:t>
                </a:r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5294986" y="2958083"/>
                <a:ext cx="280407" cy="240489"/>
                <a:chOff x="5294986" y="2958083"/>
                <a:chExt cx="280407" cy="240489"/>
              </a:xfrm>
            </p:grpSpPr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TextBox 84"/>
                <p:cNvSpPr txBox="1"/>
                <p:nvPr/>
              </p:nvSpPr>
              <p:spPr>
                <a:xfrm>
                  <a:off x="529498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7" name="Group 76"/>
              <p:cNvGrpSpPr/>
              <p:nvPr/>
            </p:nvGrpSpPr>
            <p:grpSpPr>
              <a:xfrm>
                <a:off x="6170375" y="2968144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5698235" y="4225437"/>
                <a:ext cx="280407" cy="240489"/>
                <a:chOff x="4726544" y="2958083"/>
                <a:chExt cx="280407" cy="240489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 flipV="1">
                  <a:off x="4891737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TextBox 80"/>
                <p:cNvSpPr txBox="1"/>
                <p:nvPr/>
              </p:nvSpPr>
              <p:spPr>
                <a:xfrm>
                  <a:off x="4726544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9" name="TextBox 78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[11:8]</a:t>
                </a: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350099" y="3371393"/>
              <a:ext cx="1497782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BCD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6558074" y="3025751"/>
              <a:ext cx="0" cy="3479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5688113" y="3025751"/>
              <a:ext cx="0" cy="3479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911638" y="3371393"/>
              <a:ext cx="330385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c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1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6099712" y="4271393"/>
              <a:ext cx="0" cy="3673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701891" y="4581140"/>
              <a:ext cx="802842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S</a:t>
              </a:r>
              <a:r>
                <a:rPr lang="en-US" sz="1600" dirty="0">
                  <a:latin typeface="Arial Narrow" panose="020B0606020202030204" pitchFamily="34" charset="0"/>
                  <a:cs typeface="Consolas" panose="020B0609020204030204" pitchFamily="49" charset="0"/>
                </a:rPr>
                <a:t> [7:4]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60253" y="2564895"/>
              <a:ext cx="745235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B</a:t>
              </a:r>
              <a:r>
                <a:rPr lang="en-US" sz="1600" dirty="0">
                  <a:latin typeface="Arial Narrow" panose="020B0606020202030204" pitchFamily="34" charset="0"/>
                  <a:cs typeface="Consolas" panose="020B0609020204030204" pitchFamily="49" charset="0"/>
                </a:rPr>
                <a:t> [7:4]</a:t>
              </a: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5465313" y="3073297"/>
              <a:ext cx="280407" cy="240489"/>
              <a:chOff x="5294986" y="2958083"/>
              <a:chExt cx="280407" cy="240489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V="1">
                <a:off x="5460179" y="3025751"/>
                <a:ext cx="115214" cy="5874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5294986" y="2958083"/>
                <a:ext cx="165193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340702" y="3083358"/>
              <a:ext cx="280407" cy="240489"/>
              <a:chOff x="5191056" y="2958083"/>
              <a:chExt cx="280407" cy="240489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flipV="1">
                <a:off x="5356249" y="3025751"/>
                <a:ext cx="115214" cy="5874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5191056" y="2958083"/>
                <a:ext cx="165193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874712" y="4340651"/>
              <a:ext cx="280407" cy="240489"/>
              <a:chOff x="4732694" y="2958083"/>
              <a:chExt cx="280407" cy="240489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V="1">
                <a:off x="4897887" y="3025751"/>
                <a:ext cx="115214" cy="5874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4732694" y="2958083"/>
                <a:ext cx="165193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5292492" y="2564895"/>
              <a:ext cx="745235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A</a:t>
              </a:r>
              <a:r>
                <a:rPr lang="en-US" sz="1600" dirty="0">
                  <a:latin typeface="Arial Narrow" panose="020B0606020202030204" pitchFamily="34" charset="0"/>
                  <a:cs typeface="Consolas" panose="020B0609020204030204" pitchFamily="49" charset="0"/>
                </a:rPr>
                <a:t> [7:4]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01891" y="5049308"/>
              <a:ext cx="802842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Tens</a:t>
              </a:r>
              <a:endParaRPr lang="en-US" sz="1600" b="1" baseline="-25000" dirty="0">
                <a:solidFill>
                  <a:srgbClr val="FF0000"/>
                </a:solidFill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66344" y="3371393"/>
              <a:ext cx="1497782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BCD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574319" y="3025751"/>
              <a:ext cx="0" cy="3479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704358" y="3025751"/>
              <a:ext cx="0" cy="3479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943140" y="3371393"/>
              <a:ext cx="330385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c</a:t>
              </a:r>
              <a:r>
                <a: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115957" y="4271393"/>
              <a:ext cx="0" cy="3673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21792" y="4581140"/>
              <a:ext cx="802842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S</a:t>
              </a:r>
              <a:r>
                <a:rPr lang="en-US" sz="1600" dirty="0">
                  <a:latin typeface="Arial Narrow" panose="020B0606020202030204" pitchFamily="34" charset="0"/>
                  <a:cs typeface="Consolas" panose="020B0609020204030204" pitchFamily="49" charset="0"/>
                </a:rPr>
                <a:t> [3:0]</a:t>
              </a:r>
              <a:endParaRPr lang="en-US" sz="1600" baseline="-25000" dirty="0">
                <a:latin typeface="Arial Narrow" panose="020B0606020202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76498" y="2564895"/>
              <a:ext cx="745235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B</a:t>
              </a:r>
              <a:r>
                <a:rPr lang="en-US" sz="1600" dirty="0">
                  <a:latin typeface="Arial Narrow" panose="020B0606020202030204" pitchFamily="34" charset="0"/>
                  <a:cs typeface="Consolas" panose="020B0609020204030204" pitchFamily="49" charset="0"/>
                </a:rPr>
                <a:t> [3:0]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481558" y="3073297"/>
              <a:ext cx="280407" cy="240489"/>
              <a:chOff x="5294986" y="2958083"/>
              <a:chExt cx="280407" cy="240489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V="1">
                <a:off x="5460179" y="3025751"/>
                <a:ext cx="115214" cy="5874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294986" y="2958083"/>
                <a:ext cx="165193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356947" y="3083358"/>
              <a:ext cx="280407" cy="240489"/>
              <a:chOff x="5191056" y="2958083"/>
              <a:chExt cx="280407" cy="240489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V="1">
                <a:off x="5356249" y="3025751"/>
                <a:ext cx="115214" cy="5874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5191056" y="2958083"/>
                <a:ext cx="165193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890957" y="4340651"/>
              <a:ext cx="280407" cy="240489"/>
              <a:chOff x="4732694" y="2958083"/>
              <a:chExt cx="280407" cy="240489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4897887" y="3025751"/>
                <a:ext cx="115214" cy="5874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4732694" y="2958083"/>
                <a:ext cx="165193" cy="24048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7308737" y="2564895"/>
              <a:ext cx="745235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Arial Narrow" panose="020B0606020202030204" pitchFamily="34" charset="0"/>
                  <a:cs typeface="Consolas" panose="020B0609020204030204" pitchFamily="49" charset="0"/>
                </a:rPr>
                <a:t>A</a:t>
              </a:r>
              <a:r>
                <a:rPr lang="en-US" sz="1600" dirty="0">
                  <a:latin typeface="Arial Narrow" panose="020B0606020202030204" pitchFamily="34" charset="0"/>
                  <a:cs typeface="Consolas" panose="020B0609020204030204" pitchFamily="49" charset="0"/>
                </a:rPr>
                <a:t> [3:0]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718136" y="5049308"/>
              <a:ext cx="802842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Ones</a:t>
              </a:r>
              <a:endParaRPr lang="en-US" sz="1600" b="1" baseline="-25000" dirty="0">
                <a:solidFill>
                  <a:srgbClr val="FF0000"/>
                </a:solidFill>
                <a:latin typeface="+mn-lt"/>
                <a:cs typeface="Consolas" panose="020B0609020204030204" pitchFamily="49" charset="0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H="1">
              <a:off x="6847881" y="3824937"/>
              <a:ext cx="5191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H="1">
              <a:off x="4837107" y="3832249"/>
              <a:ext cx="5191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H="1">
              <a:off x="2821541" y="3832249"/>
              <a:ext cx="5191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805296" y="3832249"/>
              <a:ext cx="5191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3447591" y="5041996"/>
              <a:ext cx="1274981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Hundreds</a:t>
              </a:r>
              <a:endParaRPr lang="en-US" sz="1600" b="1" baseline="-25000" dirty="0">
                <a:solidFill>
                  <a:srgbClr val="FF0000"/>
                </a:solidFill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324438" y="5034684"/>
              <a:ext cx="1497103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Thousands</a:t>
              </a:r>
              <a:endParaRPr lang="en-US" sz="1600" b="1" baseline="-25000" dirty="0">
                <a:solidFill>
                  <a:srgbClr val="FF0000"/>
                </a:solidFill>
                <a:latin typeface="+mn-lt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9531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067113"/>
            <a:ext cx="8180194" cy="541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Carry Lookahead Adder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BCD Adder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Binary Multiplier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Carry-Save Adders in Multipliers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647908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244211" y="312739"/>
            <a:ext cx="222541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915400" cy="5530272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10000"/>
              </a:lnSpc>
            </a:pPr>
            <a:r>
              <a:rPr lang="en-US" altLang="en-US" dirty="0"/>
              <a:t>Binary Multiplication is simple: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0×0=0,   0×1=0,   1×0=0,   1×1=1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tabLst>
                <a:tab pos="2511425" algn="l"/>
              </a:tabLst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Multiplicand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1100</a:t>
            </a:r>
            <a:r>
              <a:rPr lang="en-US" altLang="en-US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12</a:t>
            </a:r>
            <a:endParaRPr lang="en-US" altLang="en-US" b="1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1425" algn="l"/>
              </a:tabLst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Multiplier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×   1101</a:t>
            </a:r>
            <a:r>
              <a:rPr lang="en-US" altLang="en-US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13</a:t>
            </a:r>
            <a:endParaRPr lang="en-US" altLang="en-US" b="1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51142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    1100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142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   0000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142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  1100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142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 1100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511425" algn="l"/>
              </a:tabLst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Product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10011100</a:t>
            </a:r>
            <a:r>
              <a:rPr lang="en-US" altLang="en-US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156</a:t>
            </a:r>
            <a:endParaRPr lang="en-US" altLang="en-US" b="1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i="1" dirty="0"/>
              <a:t>n</a:t>
            </a:r>
            <a:r>
              <a:rPr lang="en-US" altLang="en-US" dirty="0"/>
              <a:t>-bit multiplicand × </a:t>
            </a:r>
            <a:r>
              <a:rPr lang="en-US" altLang="en-US" i="1" dirty="0"/>
              <a:t>n</a:t>
            </a:r>
            <a:r>
              <a:rPr lang="en-US" altLang="en-US" dirty="0"/>
              <a:t>-bit multiplier = 2</a:t>
            </a:r>
            <a:r>
              <a:rPr lang="en-US" altLang="en-US" i="1" dirty="0"/>
              <a:t>n</a:t>
            </a:r>
            <a:r>
              <a:rPr lang="en-US" altLang="en-US" dirty="0"/>
              <a:t>-bit product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Accomplished via </a:t>
            </a:r>
            <a:r>
              <a:rPr lang="en-US" altLang="en-US" dirty="0">
                <a:solidFill>
                  <a:srgbClr val="FF0000"/>
                </a:solidFill>
              </a:rPr>
              <a:t>shifting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addition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Binary Multiplication</a:t>
            </a:r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5125822" y="3083358"/>
            <a:ext cx="4320524" cy="157185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Binary multiplication</a:t>
            </a:r>
          </a:p>
          <a:p>
            <a:pPr eaLnBrk="0" hangingPunct="0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0 × multiplicand = 0</a:t>
            </a:r>
          </a:p>
          <a:p>
            <a:pPr eaLnBrk="0" hangingPunct="0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1 × multiplicand = multiplicand</a:t>
            </a:r>
          </a:p>
        </p:txBody>
      </p:sp>
      <p:sp>
        <p:nvSpPr>
          <p:cNvPr id="275462" name="Line 6"/>
          <p:cNvSpPr>
            <a:spLocks noChangeShapeType="1"/>
          </p:cNvSpPr>
          <p:nvPr/>
        </p:nvSpPr>
        <p:spPr bwMode="auto">
          <a:xfrm>
            <a:off x="2800590" y="2968144"/>
            <a:ext cx="288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5463" name="Line 7"/>
          <p:cNvSpPr>
            <a:spLocks noChangeShapeType="1"/>
          </p:cNvSpPr>
          <p:nvPr/>
        </p:nvSpPr>
        <p:spPr bwMode="auto">
          <a:xfrm>
            <a:off x="2800590" y="4811568"/>
            <a:ext cx="288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5321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4-bit </a:t>
            </a:r>
            <a:r>
              <a:rPr lang="en-US" dirty="0"/>
              <a:t>× 4-bit Binary Multiplier</a:t>
            </a:r>
            <a:r>
              <a:rPr lang="en-US" altLang="en-US" dirty="0"/>
              <a:t> </a:t>
            </a:r>
            <a:endParaRPr lang="en-US" altLang="en-US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95300" y="872716"/>
            <a:ext cx="8915400" cy="2664296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altLang="en-US" dirty="0"/>
              <a:t>Suppose we want to multiply two numbers A and B</a:t>
            </a:r>
          </a:p>
          <a:p>
            <a:pPr lvl="1">
              <a:spcBef>
                <a:spcPts val="1500"/>
              </a:spcBef>
            </a:pPr>
            <a:r>
              <a:rPr lang="en-US" altLang="en-US" dirty="0"/>
              <a:t>Example on 4-bit numbers: A = a</a:t>
            </a:r>
            <a:r>
              <a:rPr lang="en-US" altLang="en-US" baseline="-25000" dirty="0"/>
              <a:t>3</a:t>
            </a:r>
            <a:r>
              <a:rPr lang="en-US" altLang="en-US" dirty="0"/>
              <a:t> a</a:t>
            </a:r>
            <a:r>
              <a:rPr lang="en-US" altLang="en-US" baseline="-25000" dirty="0"/>
              <a:t>2</a:t>
            </a:r>
            <a:r>
              <a:rPr lang="en-US" altLang="en-US" dirty="0"/>
              <a:t> a</a:t>
            </a:r>
            <a:r>
              <a:rPr lang="en-US" altLang="en-US" baseline="-25000" dirty="0"/>
              <a:t>1</a:t>
            </a:r>
            <a:r>
              <a:rPr lang="en-US" altLang="en-US" dirty="0"/>
              <a:t> a</a:t>
            </a:r>
            <a:r>
              <a:rPr lang="en-US" altLang="en-US" baseline="-25000" dirty="0"/>
              <a:t>0</a:t>
            </a:r>
            <a:r>
              <a:rPr lang="en-US" altLang="en-US" dirty="0"/>
              <a:t> and B = b</a:t>
            </a:r>
            <a:r>
              <a:rPr lang="en-US" altLang="en-US" baseline="-25000" dirty="0"/>
              <a:t>3</a:t>
            </a:r>
            <a:r>
              <a:rPr lang="en-US" altLang="en-US" dirty="0"/>
              <a:t> b</a:t>
            </a:r>
            <a:r>
              <a:rPr lang="en-US" altLang="en-US" baseline="-25000" dirty="0"/>
              <a:t>2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 b</a:t>
            </a:r>
            <a:r>
              <a:rPr lang="en-US" altLang="en-US" baseline="-25000" dirty="0"/>
              <a:t>0</a:t>
            </a:r>
            <a:endParaRPr lang="en-US" altLang="en-US" dirty="0"/>
          </a:p>
          <a:p>
            <a:pPr>
              <a:spcBef>
                <a:spcPts val="1500"/>
              </a:spcBef>
            </a:pPr>
            <a:r>
              <a:rPr lang="en-US" altLang="en-US" dirty="0"/>
              <a:t>Step 1: AND (multiply) each bit of A with each bit of B</a:t>
            </a:r>
          </a:p>
          <a:p>
            <a:pPr lvl="1">
              <a:spcBef>
                <a:spcPts val="1500"/>
              </a:spcBef>
            </a:pPr>
            <a:r>
              <a:rPr lang="en-US" altLang="en-US" dirty="0"/>
              <a:t>Requires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AND gates and produces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product bits</a:t>
            </a:r>
          </a:p>
          <a:p>
            <a:pPr lvl="1">
              <a:spcBef>
                <a:spcPts val="1500"/>
              </a:spcBef>
            </a:pPr>
            <a:r>
              <a:rPr lang="en-US" altLang="en-US" dirty="0"/>
              <a:t>Position of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i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(</a:t>
            </a:r>
            <a:r>
              <a:rPr lang="en-US" altLang="en-US" dirty="0" err="1"/>
              <a:t>i+j</a:t>
            </a:r>
            <a:r>
              <a:rPr lang="en-US" altLang="en-US" dirty="0"/>
              <a:t>). For example, Position of a</a:t>
            </a:r>
            <a:r>
              <a:rPr lang="en-US" altLang="en-US" baseline="-25000" dirty="0"/>
              <a:t>2</a:t>
            </a:r>
            <a:r>
              <a:rPr lang="en-US" altLang="en-US" dirty="0"/>
              <a:t>b</a:t>
            </a:r>
            <a:r>
              <a:rPr lang="en-US" altLang="en-US" baseline="-25000" dirty="0"/>
              <a:t>3</a:t>
            </a:r>
            <a:r>
              <a:rPr lang="en-US" altLang="en-US" dirty="0"/>
              <a:t> = 2+3 = 5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86298" y="3753037"/>
            <a:ext cx="6514019" cy="2592387"/>
            <a:chOff x="1187351" y="3753036"/>
            <a:chExt cx="6012941" cy="2592387"/>
          </a:xfrm>
        </p:grpSpPr>
        <p:grpSp>
          <p:nvGrpSpPr>
            <p:cNvPr id="18438" name="Group 5"/>
            <p:cNvGrpSpPr>
              <a:grpSpLocks/>
            </p:cNvGrpSpPr>
            <p:nvPr/>
          </p:nvGrpSpPr>
          <p:grpSpPr bwMode="auto">
            <a:xfrm>
              <a:off x="6588232" y="3753036"/>
              <a:ext cx="612060" cy="540081"/>
              <a:chOff x="5724128" y="4437112"/>
              <a:chExt cx="612068" cy="540060"/>
            </a:xfrm>
          </p:grpSpPr>
          <p:sp>
            <p:nvSpPr>
              <p:cNvPr id="18484" name="TextBox 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759925" y="4437112"/>
                <a:ext cx="539757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39" name="Group 6"/>
            <p:cNvGrpSpPr>
              <a:grpSpLocks/>
            </p:cNvGrpSpPr>
            <p:nvPr/>
          </p:nvGrpSpPr>
          <p:grpSpPr bwMode="auto">
            <a:xfrm>
              <a:off x="5796153" y="3753036"/>
              <a:ext cx="612060" cy="540081"/>
              <a:chOff x="5724128" y="4437112"/>
              <a:chExt cx="612068" cy="540060"/>
            </a:xfrm>
          </p:grpSpPr>
          <p:sp>
            <p:nvSpPr>
              <p:cNvPr id="18482" name="TextBox 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761367" y="443711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0" name="Group 9"/>
            <p:cNvGrpSpPr>
              <a:grpSpLocks/>
            </p:cNvGrpSpPr>
            <p:nvPr/>
          </p:nvGrpSpPr>
          <p:grpSpPr bwMode="auto">
            <a:xfrm>
              <a:off x="5004074" y="3753036"/>
              <a:ext cx="612060" cy="540081"/>
              <a:chOff x="5724128" y="4437112"/>
              <a:chExt cx="612068" cy="540060"/>
            </a:xfrm>
          </p:grpSpPr>
          <p:sp>
            <p:nvSpPr>
              <p:cNvPr id="18480" name="TextBox 1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761222" y="443711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1" name="Group 12"/>
            <p:cNvGrpSpPr>
              <a:grpSpLocks/>
            </p:cNvGrpSpPr>
            <p:nvPr/>
          </p:nvGrpSpPr>
          <p:grpSpPr bwMode="auto">
            <a:xfrm>
              <a:off x="4211201" y="3753036"/>
              <a:ext cx="612060" cy="540081"/>
              <a:chOff x="5724128" y="4437112"/>
              <a:chExt cx="612068" cy="540060"/>
            </a:xfrm>
          </p:grpSpPr>
          <p:sp>
            <p:nvSpPr>
              <p:cNvPr id="18478" name="TextBox 1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761077" y="443711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2" name="Group 15"/>
            <p:cNvGrpSpPr>
              <a:grpSpLocks/>
            </p:cNvGrpSpPr>
            <p:nvPr/>
          </p:nvGrpSpPr>
          <p:grpSpPr bwMode="auto">
            <a:xfrm>
              <a:off x="5796153" y="4437138"/>
              <a:ext cx="612060" cy="540081"/>
              <a:chOff x="5724128" y="4437112"/>
              <a:chExt cx="612068" cy="540060"/>
            </a:xfrm>
          </p:grpSpPr>
          <p:sp>
            <p:nvSpPr>
              <p:cNvPr id="18476" name="TextBox 16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761367" y="443722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3" name="Group 18"/>
            <p:cNvGrpSpPr>
              <a:grpSpLocks/>
            </p:cNvGrpSpPr>
            <p:nvPr/>
          </p:nvGrpSpPr>
          <p:grpSpPr bwMode="auto">
            <a:xfrm>
              <a:off x="5004074" y="4437138"/>
              <a:ext cx="612060" cy="540081"/>
              <a:chOff x="5724128" y="4437112"/>
              <a:chExt cx="612068" cy="540060"/>
            </a:xfrm>
          </p:grpSpPr>
          <p:sp>
            <p:nvSpPr>
              <p:cNvPr id="18474" name="TextBox 19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761222" y="443722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4" name="Group 21"/>
            <p:cNvGrpSpPr>
              <a:grpSpLocks/>
            </p:cNvGrpSpPr>
            <p:nvPr/>
          </p:nvGrpSpPr>
          <p:grpSpPr bwMode="auto">
            <a:xfrm>
              <a:off x="4211201" y="4437138"/>
              <a:ext cx="612060" cy="540081"/>
              <a:chOff x="5724128" y="4437112"/>
              <a:chExt cx="612068" cy="540060"/>
            </a:xfrm>
          </p:grpSpPr>
          <p:sp>
            <p:nvSpPr>
              <p:cNvPr id="18472" name="TextBox 22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761077" y="443722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5" name="Group 24"/>
            <p:cNvGrpSpPr>
              <a:grpSpLocks/>
            </p:cNvGrpSpPr>
            <p:nvPr/>
          </p:nvGrpSpPr>
          <p:grpSpPr bwMode="auto">
            <a:xfrm>
              <a:off x="3419854" y="4437138"/>
              <a:ext cx="612060" cy="540081"/>
              <a:chOff x="5724128" y="4437112"/>
              <a:chExt cx="612068" cy="540060"/>
            </a:xfrm>
          </p:grpSpPr>
          <p:sp>
            <p:nvSpPr>
              <p:cNvPr id="18470" name="TextBox 25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760932" y="443722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6" name="Group 30"/>
            <p:cNvGrpSpPr>
              <a:grpSpLocks/>
            </p:cNvGrpSpPr>
            <p:nvPr/>
          </p:nvGrpSpPr>
          <p:grpSpPr bwMode="auto">
            <a:xfrm>
              <a:off x="5004074" y="5121240"/>
              <a:ext cx="612060" cy="540081"/>
              <a:chOff x="5724128" y="4437112"/>
              <a:chExt cx="612068" cy="540060"/>
            </a:xfrm>
          </p:grpSpPr>
          <p:sp>
            <p:nvSpPr>
              <p:cNvPr id="18468" name="TextBox 31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761222" y="443733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7" name="Group 33"/>
            <p:cNvGrpSpPr>
              <a:grpSpLocks/>
            </p:cNvGrpSpPr>
            <p:nvPr/>
          </p:nvGrpSpPr>
          <p:grpSpPr bwMode="auto">
            <a:xfrm>
              <a:off x="4211201" y="5121240"/>
              <a:ext cx="612060" cy="540081"/>
              <a:chOff x="5724128" y="4437112"/>
              <a:chExt cx="612068" cy="540060"/>
            </a:xfrm>
          </p:grpSpPr>
          <p:sp>
            <p:nvSpPr>
              <p:cNvPr id="18466" name="TextBox 34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5761077" y="443733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8" name="Group 36"/>
            <p:cNvGrpSpPr>
              <a:grpSpLocks/>
            </p:cNvGrpSpPr>
            <p:nvPr/>
          </p:nvGrpSpPr>
          <p:grpSpPr bwMode="auto">
            <a:xfrm>
              <a:off x="3419854" y="5121240"/>
              <a:ext cx="612060" cy="540081"/>
              <a:chOff x="5724128" y="4437112"/>
              <a:chExt cx="612068" cy="540060"/>
            </a:xfrm>
          </p:grpSpPr>
          <p:sp>
            <p:nvSpPr>
              <p:cNvPr id="18464" name="TextBox 3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760932" y="443733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9" name="Group 39"/>
            <p:cNvGrpSpPr>
              <a:grpSpLocks/>
            </p:cNvGrpSpPr>
            <p:nvPr/>
          </p:nvGrpSpPr>
          <p:grpSpPr bwMode="auto">
            <a:xfrm>
              <a:off x="2627775" y="5121240"/>
              <a:ext cx="612060" cy="540081"/>
              <a:chOff x="5724128" y="4437112"/>
              <a:chExt cx="612068" cy="540060"/>
            </a:xfrm>
          </p:grpSpPr>
          <p:sp>
            <p:nvSpPr>
              <p:cNvPr id="18462" name="TextBox 4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760786" y="443733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50" name="Group 43"/>
            <p:cNvGrpSpPr>
              <a:grpSpLocks/>
            </p:cNvGrpSpPr>
            <p:nvPr/>
          </p:nvGrpSpPr>
          <p:grpSpPr bwMode="auto">
            <a:xfrm>
              <a:off x="4211201" y="5805342"/>
              <a:ext cx="612060" cy="540081"/>
              <a:chOff x="5724128" y="4437112"/>
              <a:chExt cx="612068" cy="540060"/>
            </a:xfrm>
          </p:grpSpPr>
          <p:sp>
            <p:nvSpPr>
              <p:cNvPr id="18460" name="TextBox 44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761077" y="443744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51" name="Group 46"/>
            <p:cNvGrpSpPr>
              <a:grpSpLocks/>
            </p:cNvGrpSpPr>
            <p:nvPr/>
          </p:nvGrpSpPr>
          <p:grpSpPr bwMode="auto">
            <a:xfrm>
              <a:off x="3419854" y="5805342"/>
              <a:ext cx="612060" cy="540081"/>
              <a:chOff x="5724128" y="4437112"/>
              <a:chExt cx="612068" cy="540060"/>
            </a:xfrm>
          </p:grpSpPr>
          <p:sp>
            <p:nvSpPr>
              <p:cNvPr id="18458" name="TextBox 4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760932" y="443744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52" name="Group 49"/>
            <p:cNvGrpSpPr>
              <a:grpSpLocks/>
            </p:cNvGrpSpPr>
            <p:nvPr/>
          </p:nvGrpSpPr>
          <p:grpSpPr bwMode="auto">
            <a:xfrm>
              <a:off x="2627775" y="5805342"/>
              <a:ext cx="612060" cy="540081"/>
              <a:chOff x="5724128" y="4437112"/>
              <a:chExt cx="612068" cy="540060"/>
            </a:xfrm>
          </p:grpSpPr>
          <p:sp>
            <p:nvSpPr>
              <p:cNvPr id="18456" name="TextBox 5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760786" y="443744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53" name="Group 52"/>
            <p:cNvGrpSpPr>
              <a:grpSpLocks/>
            </p:cNvGrpSpPr>
            <p:nvPr/>
          </p:nvGrpSpPr>
          <p:grpSpPr bwMode="auto">
            <a:xfrm>
              <a:off x="1835696" y="5805342"/>
              <a:ext cx="612060" cy="540081"/>
              <a:chOff x="5724128" y="4437112"/>
              <a:chExt cx="612068" cy="540060"/>
            </a:xfrm>
          </p:grpSpPr>
          <p:sp>
            <p:nvSpPr>
              <p:cNvPr id="18454" name="TextBox 5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60641" y="4437443"/>
                <a:ext cx="539757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437" name="TextBox 57"/>
            <p:cNvSpPr txBox="1">
              <a:spLocks noChangeArrowheads="1"/>
            </p:cNvSpPr>
            <p:nvPr/>
          </p:nvSpPr>
          <p:spPr bwMode="auto">
            <a:xfrm>
              <a:off x="1187351" y="3789040"/>
              <a:ext cx="1368425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3200" dirty="0"/>
                <a:t>A ×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3090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Adding the Bits Vertically</a:t>
            </a:r>
            <a:endParaRPr lang="en-US" altLang="en-US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95300" y="872716"/>
            <a:ext cx="9177224" cy="2664296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altLang="en-US" dirty="0"/>
              <a:t>ADD the product bits vertically using </a:t>
            </a:r>
            <a:r>
              <a:rPr lang="en-US" altLang="en-US" b="1" dirty="0">
                <a:solidFill>
                  <a:srgbClr val="FF0000"/>
                </a:solidFill>
              </a:rPr>
              <a:t>Carry-Save adders</a:t>
            </a:r>
          </a:p>
          <a:p>
            <a:pPr lvl="1">
              <a:spcBef>
                <a:spcPts val="1500"/>
              </a:spcBef>
            </a:pPr>
            <a:r>
              <a:rPr lang="en-US" altLang="en-US" dirty="0"/>
              <a:t>Full Adder adds three vertical bits</a:t>
            </a:r>
          </a:p>
          <a:p>
            <a:pPr lvl="1">
              <a:spcBef>
                <a:spcPts val="1500"/>
              </a:spcBef>
            </a:pPr>
            <a:r>
              <a:rPr lang="en-US" altLang="en-US" dirty="0"/>
              <a:t>Half Adder adds two vertical bits</a:t>
            </a:r>
          </a:p>
          <a:p>
            <a:pPr lvl="1">
              <a:spcBef>
                <a:spcPts val="1500"/>
              </a:spcBef>
            </a:pPr>
            <a:r>
              <a:rPr lang="en-US" altLang="en-US" dirty="0"/>
              <a:t>Each adder produces a partial sum and a carry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Use </a:t>
            </a:r>
            <a:r>
              <a:rPr lang="en-US" altLang="en-US" b="1" dirty="0">
                <a:solidFill>
                  <a:srgbClr val="FF0000"/>
                </a:solidFill>
              </a:rPr>
              <a:t>Carry-propagate adder </a:t>
            </a:r>
            <a:r>
              <a:rPr lang="en-US" altLang="en-US" dirty="0"/>
              <a:t>for final addition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474169" y="3573018"/>
            <a:ext cx="819091" cy="1440432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559328" y="3671443"/>
            <a:ext cx="6514019" cy="2592387"/>
            <a:chOff x="1187351" y="3753036"/>
            <a:chExt cx="6012941" cy="2592387"/>
          </a:xfrm>
        </p:grpSpPr>
        <p:grpSp>
          <p:nvGrpSpPr>
            <p:cNvPr id="57" name="Group 5"/>
            <p:cNvGrpSpPr>
              <a:grpSpLocks/>
            </p:cNvGrpSpPr>
            <p:nvPr/>
          </p:nvGrpSpPr>
          <p:grpSpPr bwMode="auto">
            <a:xfrm>
              <a:off x="6588232" y="3753036"/>
              <a:ext cx="612060" cy="540081"/>
              <a:chOff x="5724128" y="4437112"/>
              <a:chExt cx="612068" cy="540060"/>
            </a:xfrm>
          </p:grpSpPr>
          <p:sp>
            <p:nvSpPr>
              <p:cNvPr id="104" name="TextBox 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759925" y="4437112"/>
                <a:ext cx="539757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8" name="Group 6"/>
            <p:cNvGrpSpPr>
              <a:grpSpLocks/>
            </p:cNvGrpSpPr>
            <p:nvPr/>
          </p:nvGrpSpPr>
          <p:grpSpPr bwMode="auto">
            <a:xfrm>
              <a:off x="5796153" y="3753036"/>
              <a:ext cx="612060" cy="540081"/>
              <a:chOff x="5724128" y="4437112"/>
              <a:chExt cx="612068" cy="540060"/>
            </a:xfrm>
          </p:grpSpPr>
          <p:sp>
            <p:nvSpPr>
              <p:cNvPr id="102" name="TextBox 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761367" y="443711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9" name="Group 9"/>
            <p:cNvGrpSpPr>
              <a:grpSpLocks/>
            </p:cNvGrpSpPr>
            <p:nvPr/>
          </p:nvGrpSpPr>
          <p:grpSpPr bwMode="auto">
            <a:xfrm>
              <a:off x="5004074" y="3753036"/>
              <a:ext cx="612060" cy="540081"/>
              <a:chOff x="5724128" y="4437112"/>
              <a:chExt cx="612068" cy="540060"/>
            </a:xfrm>
          </p:grpSpPr>
          <p:sp>
            <p:nvSpPr>
              <p:cNvPr id="100" name="TextBox 1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5761222" y="443711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0" name="Group 12"/>
            <p:cNvGrpSpPr>
              <a:grpSpLocks/>
            </p:cNvGrpSpPr>
            <p:nvPr/>
          </p:nvGrpSpPr>
          <p:grpSpPr bwMode="auto">
            <a:xfrm>
              <a:off x="4211201" y="3753036"/>
              <a:ext cx="612060" cy="540081"/>
              <a:chOff x="5724128" y="4437112"/>
              <a:chExt cx="612068" cy="540060"/>
            </a:xfrm>
          </p:grpSpPr>
          <p:sp>
            <p:nvSpPr>
              <p:cNvPr id="98" name="TextBox 1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761077" y="443711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1" name="Group 15"/>
            <p:cNvGrpSpPr>
              <a:grpSpLocks/>
            </p:cNvGrpSpPr>
            <p:nvPr/>
          </p:nvGrpSpPr>
          <p:grpSpPr bwMode="auto">
            <a:xfrm>
              <a:off x="5796153" y="4437138"/>
              <a:ext cx="612060" cy="540081"/>
              <a:chOff x="5724128" y="4437112"/>
              <a:chExt cx="612068" cy="540060"/>
            </a:xfrm>
          </p:grpSpPr>
          <p:sp>
            <p:nvSpPr>
              <p:cNvPr id="96" name="TextBox 16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761367" y="443722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18"/>
            <p:cNvGrpSpPr>
              <a:grpSpLocks/>
            </p:cNvGrpSpPr>
            <p:nvPr/>
          </p:nvGrpSpPr>
          <p:grpSpPr bwMode="auto">
            <a:xfrm>
              <a:off x="5004074" y="4437138"/>
              <a:ext cx="612060" cy="540081"/>
              <a:chOff x="5724128" y="4437112"/>
              <a:chExt cx="612068" cy="540060"/>
            </a:xfrm>
          </p:grpSpPr>
          <p:sp>
            <p:nvSpPr>
              <p:cNvPr id="94" name="TextBox 19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5761222" y="443722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3" name="Group 21"/>
            <p:cNvGrpSpPr>
              <a:grpSpLocks/>
            </p:cNvGrpSpPr>
            <p:nvPr/>
          </p:nvGrpSpPr>
          <p:grpSpPr bwMode="auto">
            <a:xfrm>
              <a:off x="4211201" y="4437138"/>
              <a:ext cx="612060" cy="540081"/>
              <a:chOff x="5724128" y="4437112"/>
              <a:chExt cx="612068" cy="540060"/>
            </a:xfrm>
          </p:grpSpPr>
          <p:sp>
            <p:nvSpPr>
              <p:cNvPr id="92" name="TextBox 22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5761077" y="443722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3419854" y="4437138"/>
              <a:ext cx="612060" cy="540081"/>
              <a:chOff x="5724128" y="4437112"/>
              <a:chExt cx="612068" cy="540060"/>
            </a:xfrm>
          </p:grpSpPr>
          <p:sp>
            <p:nvSpPr>
              <p:cNvPr id="90" name="TextBox 25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760932" y="443722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5" name="Group 30"/>
            <p:cNvGrpSpPr>
              <a:grpSpLocks/>
            </p:cNvGrpSpPr>
            <p:nvPr/>
          </p:nvGrpSpPr>
          <p:grpSpPr bwMode="auto">
            <a:xfrm>
              <a:off x="5004074" y="5121240"/>
              <a:ext cx="612060" cy="540081"/>
              <a:chOff x="5724128" y="4437112"/>
              <a:chExt cx="612068" cy="540060"/>
            </a:xfrm>
          </p:grpSpPr>
          <p:sp>
            <p:nvSpPr>
              <p:cNvPr id="88" name="TextBox 31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761222" y="443733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6" name="Group 33"/>
            <p:cNvGrpSpPr>
              <a:grpSpLocks/>
            </p:cNvGrpSpPr>
            <p:nvPr/>
          </p:nvGrpSpPr>
          <p:grpSpPr bwMode="auto">
            <a:xfrm>
              <a:off x="4211201" y="5121240"/>
              <a:ext cx="612060" cy="540081"/>
              <a:chOff x="5724128" y="4437112"/>
              <a:chExt cx="612068" cy="540060"/>
            </a:xfrm>
          </p:grpSpPr>
          <p:sp>
            <p:nvSpPr>
              <p:cNvPr id="86" name="TextBox 34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761077" y="443733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7" name="Group 36"/>
            <p:cNvGrpSpPr>
              <a:grpSpLocks/>
            </p:cNvGrpSpPr>
            <p:nvPr/>
          </p:nvGrpSpPr>
          <p:grpSpPr bwMode="auto">
            <a:xfrm>
              <a:off x="3419854" y="5121240"/>
              <a:ext cx="612060" cy="540081"/>
              <a:chOff x="5724128" y="4437112"/>
              <a:chExt cx="612068" cy="540060"/>
            </a:xfrm>
          </p:grpSpPr>
          <p:sp>
            <p:nvSpPr>
              <p:cNvPr id="84" name="TextBox 3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760932" y="443733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8" name="Group 39"/>
            <p:cNvGrpSpPr>
              <a:grpSpLocks/>
            </p:cNvGrpSpPr>
            <p:nvPr/>
          </p:nvGrpSpPr>
          <p:grpSpPr bwMode="auto">
            <a:xfrm>
              <a:off x="2627775" y="5121240"/>
              <a:ext cx="612060" cy="540081"/>
              <a:chOff x="5724128" y="4437112"/>
              <a:chExt cx="612068" cy="540060"/>
            </a:xfrm>
          </p:grpSpPr>
          <p:sp>
            <p:nvSpPr>
              <p:cNvPr id="82" name="TextBox 4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5760786" y="443733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9" name="Group 43"/>
            <p:cNvGrpSpPr>
              <a:grpSpLocks/>
            </p:cNvGrpSpPr>
            <p:nvPr/>
          </p:nvGrpSpPr>
          <p:grpSpPr bwMode="auto">
            <a:xfrm>
              <a:off x="4211201" y="5805342"/>
              <a:ext cx="612060" cy="540081"/>
              <a:chOff x="5724128" y="4437112"/>
              <a:chExt cx="612068" cy="540060"/>
            </a:xfrm>
          </p:grpSpPr>
          <p:sp>
            <p:nvSpPr>
              <p:cNvPr id="80" name="TextBox 44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761077" y="443744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0" name="Group 46"/>
            <p:cNvGrpSpPr>
              <a:grpSpLocks/>
            </p:cNvGrpSpPr>
            <p:nvPr/>
          </p:nvGrpSpPr>
          <p:grpSpPr bwMode="auto">
            <a:xfrm>
              <a:off x="3419854" y="5805342"/>
              <a:ext cx="612060" cy="540081"/>
              <a:chOff x="5724128" y="4437112"/>
              <a:chExt cx="612068" cy="540060"/>
            </a:xfrm>
          </p:grpSpPr>
          <p:sp>
            <p:nvSpPr>
              <p:cNvPr id="78" name="TextBox 4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760932" y="443744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1" name="Group 49"/>
            <p:cNvGrpSpPr>
              <a:grpSpLocks/>
            </p:cNvGrpSpPr>
            <p:nvPr/>
          </p:nvGrpSpPr>
          <p:grpSpPr bwMode="auto">
            <a:xfrm>
              <a:off x="2627775" y="5805342"/>
              <a:ext cx="612060" cy="540081"/>
              <a:chOff x="5724128" y="4437112"/>
              <a:chExt cx="612068" cy="540060"/>
            </a:xfrm>
          </p:grpSpPr>
          <p:sp>
            <p:nvSpPr>
              <p:cNvPr id="76" name="TextBox 5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760786" y="443744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2" name="Group 52"/>
            <p:cNvGrpSpPr>
              <a:grpSpLocks/>
            </p:cNvGrpSpPr>
            <p:nvPr/>
          </p:nvGrpSpPr>
          <p:grpSpPr bwMode="auto">
            <a:xfrm>
              <a:off x="1835696" y="5805342"/>
              <a:ext cx="612060" cy="540081"/>
              <a:chOff x="5724128" y="4437112"/>
              <a:chExt cx="612068" cy="540060"/>
            </a:xfrm>
          </p:grpSpPr>
          <p:sp>
            <p:nvSpPr>
              <p:cNvPr id="74" name="TextBox 5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760641" y="4437443"/>
                <a:ext cx="539757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3" name="TextBox 57"/>
            <p:cNvSpPr txBox="1">
              <a:spLocks noChangeArrowheads="1"/>
            </p:cNvSpPr>
            <p:nvPr/>
          </p:nvSpPr>
          <p:spPr bwMode="auto">
            <a:xfrm>
              <a:off x="1187351" y="3789040"/>
              <a:ext cx="1368425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3200" dirty="0"/>
                <a:t>A × B</a:t>
              </a:r>
            </a:p>
          </p:txBody>
        </p:sp>
      </p:grpSp>
      <p:sp>
        <p:nvSpPr>
          <p:cNvPr id="106" name="Rounded Rectangle 105"/>
          <p:cNvSpPr/>
          <p:nvPr/>
        </p:nvSpPr>
        <p:spPr>
          <a:xfrm>
            <a:off x="5616097" y="3573018"/>
            <a:ext cx="858072" cy="2151061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4719046" y="3573016"/>
            <a:ext cx="897052" cy="2151063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899955" y="4256686"/>
            <a:ext cx="819091" cy="2151061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3041788" y="4895404"/>
            <a:ext cx="858167" cy="1512343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73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Carry Save Adder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908720"/>
            <a:ext cx="8982472" cy="3527772"/>
          </a:xfrm>
          <a:noFill/>
        </p:spPr>
        <p:txBody>
          <a:bodyPr lIns="0" rIns="0"/>
          <a:lstStyle/>
          <a:p>
            <a:pPr eaLnBrk="1" hangingPunct="1">
              <a:spcBef>
                <a:spcPts val="2000"/>
              </a:spcBef>
            </a:pPr>
            <a:r>
              <a:rPr lang="en-US" altLang="en-US" dirty="0"/>
              <a:t>A n-bit carry-save adder produces two n-bit outputs</a:t>
            </a:r>
          </a:p>
          <a:p>
            <a:pPr lvl="1" eaLnBrk="1" hangingPunct="1">
              <a:spcBef>
                <a:spcPts val="2000"/>
              </a:spcBef>
            </a:pPr>
            <a:r>
              <a:rPr lang="en-US" altLang="en-US" dirty="0"/>
              <a:t>n-bit partial sum bits and n-bit carry bits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dirty="0"/>
              <a:t>All the n bits of a carry-save adder work in parallel</a:t>
            </a:r>
          </a:p>
          <a:p>
            <a:pPr lvl="1" eaLnBrk="1" hangingPunct="1">
              <a:spcBef>
                <a:spcPts val="2000"/>
              </a:spcBef>
            </a:pPr>
            <a:r>
              <a:rPr lang="en-US" altLang="en-US" dirty="0"/>
              <a:t>The carry does not propagate as in a carry-propagate adder</a:t>
            </a:r>
          </a:p>
          <a:p>
            <a:pPr lvl="1" eaLnBrk="1" hangingPunct="1">
              <a:spcBef>
                <a:spcPts val="2000"/>
              </a:spcBef>
            </a:pPr>
            <a:r>
              <a:rPr lang="en-US" altLang="en-US" dirty="0"/>
              <a:t>This is why a carry-save is faster than a carry-propagate adder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dirty="0"/>
              <a:t>Useful when adding multiple numbers (as in a multiplier)</a:t>
            </a:r>
          </a:p>
        </p:txBody>
      </p:sp>
      <p:grpSp>
        <p:nvGrpSpPr>
          <p:cNvPr id="17412" name="Group 121"/>
          <p:cNvGrpSpPr>
            <a:grpSpLocks/>
          </p:cNvGrpSpPr>
          <p:nvPr/>
        </p:nvGrpSpPr>
        <p:grpSpPr bwMode="auto">
          <a:xfrm>
            <a:off x="662120" y="4473154"/>
            <a:ext cx="8578321" cy="1908175"/>
            <a:chOff x="453" y="2568"/>
            <a:chExt cx="4988" cy="1202"/>
          </a:xfrm>
        </p:grpSpPr>
        <p:sp>
          <p:nvSpPr>
            <p:cNvPr id="17413" name="Text Box 4"/>
            <p:cNvSpPr txBox="1">
              <a:spLocks noChangeArrowheads="1"/>
            </p:cNvSpPr>
            <p:nvPr/>
          </p:nvSpPr>
          <p:spPr bwMode="auto">
            <a:xfrm>
              <a:off x="793" y="3520"/>
              <a:ext cx="19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Carry-Propagate Adder</a:t>
              </a:r>
            </a:p>
          </p:txBody>
        </p:sp>
        <p:sp>
          <p:nvSpPr>
            <p:cNvPr id="17414" name="Text Box 13"/>
            <p:cNvSpPr txBox="1">
              <a:spLocks noChangeArrowheads="1"/>
            </p:cNvSpPr>
            <p:nvPr/>
          </p:nvSpPr>
          <p:spPr bwMode="auto">
            <a:xfrm>
              <a:off x="2313" y="2909"/>
              <a:ext cx="272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+</a:t>
              </a:r>
            </a:p>
          </p:txBody>
        </p:sp>
        <p:sp>
          <p:nvSpPr>
            <p:cNvPr id="17415" name="Line 14"/>
            <p:cNvSpPr>
              <a:spLocks noChangeShapeType="1"/>
            </p:cNvSpPr>
            <p:nvPr/>
          </p:nvSpPr>
          <p:spPr bwMode="auto">
            <a:xfrm>
              <a:off x="2359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15"/>
            <p:cNvSpPr>
              <a:spLocks noChangeShapeType="1"/>
            </p:cNvSpPr>
            <p:nvPr/>
          </p:nvSpPr>
          <p:spPr bwMode="auto">
            <a:xfrm flipH="1">
              <a:off x="2584" y="3045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16"/>
            <p:cNvSpPr>
              <a:spLocks noChangeShapeType="1"/>
            </p:cNvSpPr>
            <p:nvPr/>
          </p:nvSpPr>
          <p:spPr bwMode="auto">
            <a:xfrm>
              <a:off x="2540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Text Box 17"/>
            <p:cNvSpPr txBox="1">
              <a:spLocks noChangeArrowheads="1"/>
            </p:cNvSpPr>
            <p:nvPr/>
          </p:nvSpPr>
          <p:spPr bwMode="auto">
            <a:xfrm>
              <a:off x="2245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</a:t>
              </a:r>
              <a:r>
                <a:rPr lang="en-US" altLang="en-US" sz="1600" baseline="-25000"/>
                <a:t>0</a:t>
              </a:r>
            </a:p>
          </p:txBody>
        </p:sp>
        <p:sp>
          <p:nvSpPr>
            <p:cNvPr id="17419" name="Text Box 18"/>
            <p:cNvSpPr txBox="1">
              <a:spLocks noChangeArrowheads="1"/>
            </p:cNvSpPr>
            <p:nvPr/>
          </p:nvSpPr>
          <p:spPr bwMode="auto">
            <a:xfrm>
              <a:off x="2427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0</a:t>
              </a:r>
            </a:p>
          </p:txBody>
        </p:sp>
        <p:sp>
          <p:nvSpPr>
            <p:cNvPr id="17420" name="Line 19"/>
            <p:cNvSpPr>
              <a:spLocks noChangeShapeType="1"/>
            </p:cNvSpPr>
            <p:nvPr/>
          </p:nvSpPr>
          <p:spPr bwMode="auto">
            <a:xfrm>
              <a:off x="2449" y="318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Text Box 20"/>
            <p:cNvSpPr txBox="1">
              <a:spLocks noChangeArrowheads="1"/>
            </p:cNvSpPr>
            <p:nvPr/>
          </p:nvSpPr>
          <p:spPr bwMode="auto">
            <a:xfrm>
              <a:off x="2336" y="3294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s</a:t>
              </a:r>
              <a:r>
                <a:rPr lang="en-US" altLang="en-US" sz="1600" baseline="-25000"/>
                <a:t>0</a:t>
              </a:r>
            </a:p>
          </p:txBody>
        </p:sp>
        <p:sp>
          <p:nvSpPr>
            <p:cNvPr id="17422" name="Text Box 23"/>
            <p:cNvSpPr txBox="1">
              <a:spLocks noChangeArrowheads="1"/>
            </p:cNvSpPr>
            <p:nvPr/>
          </p:nvSpPr>
          <p:spPr bwMode="auto">
            <a:xfrm>
              <a:off x="1882" y="2909"/>
              <a:ext cx="272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+</a:t>
              </a:r>
            </a:p>
          </p:txBody>
        </p:sp>
        <p:sp>
          <p:nvSpPr>
            <p:cNvPr id="17423" name="Line 24"/>
            <p:cNvSpPr>
              <a:spLocks noChangeShapeType="1"/>
            </p:cNvSpPr>
            <p:nvPr/>
          </p:nvSpPr>
          <p:spPr bwMode="auto">
            <a:xfrm>
              <a:off x="1928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25"/>
            <p:cNvSpPr>
              <a:spLocks noChangeShapeType="1"/>
            </p:cNvSpPr>
            <p:nvPr/>
          </p:nvSpPr>
          <p:spPr bwMode="auto">
            <a:xfrm flipH="1">
              <a:off x="2153" y="3045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26"/>
            <p:cNvSpPr>
              <a:spLocks noChangeShapeType="1"/>
            </p:cNvSpPr>
            <p:nvPr/>
          </p:nvSpPr>
          <p:spPr bwMode="auto">
            <a:xfrm>
              <a:off x="2109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Text Box 27"/>
            <p:cNvSpPr txBox="1">
              <a:spLocks noChangeArrowheads="1"/>
            </p:cNvSpPr>
            <p:nvPr/>
          </p:nvSpPr>
          <p:spPr bwMode="auto">
            <a:xfrm>
              <a:off x="1814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</a:t>
              </a:r>
              <a:r>
                <a:rPr lang="en-US" altLang="en-US" sz="1600" baseline="-25000"/>
                <a:t>1</a:t>
              </a:r>
            </a:p>
          </p:txBody>
        </p:sp>
        <p:sp>
          <p:nvSpPr>
            <p:cNvPr id="17427" name="Text Box 28"/>
            <p:cNvSpPr txBox="1">
              <a:spLocks noChangeArrowheads="1"/>
            </p:cNvSpPr>
            <p:nvPr/>
          </p:nvSpPr>
          <p:spPr bwMode="auto">
            <a:xfrm>
              <a:off x="1996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1</a:t>
              </a:r>
            </a:p>
          </p:txBody>
        </p:sp>
        <p:sp>
          <p:nvSpPr>
            <p:cNvPr id="17428" name="Line 29"/>
            <p:cNvSpPr>
              <a:spLocks noChangeShapeType="1"/>
            </p:cNvSpPr>
            <p:nvPr/>
          </p:nvSpPr>
          <p:spPr bwMode="auto">
            <a:xfrm>
              <a:off x="2018" y="318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Text Box 30"/>
            <p:cNvSpPr txBox="1">
              <a:spLocks noChangeArrowheads="1"/>
            </p:cNvSpPr>
            <p:nvPr/>
          </p:nvSpPr>
          <p:spPr bwMode="auto">
            <a:xfrm>
              <a:off x="1905" y="3294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s</a:t>
              </a:r>
              <a:r>
                <a:rPr lang="en-US" altLang="en-US" sz="1600" baseline="-25000"/>
                <a:t>1</a:t>
              </a:r>
            </a:p>
          </p:txBody>
        </p:sp>
        <p:sp>
          <p:nvSpPr>
            <p:cNvPr id="17430" name="Text Box 32"/>
            <p:cNvSpPr txBox="1">
              <a:spLocks noChangeArrowheads="1"/>
            </p:cNvSpPr>
            <p:nvPr/>
          </p:nvSpPr>
          <p:spPr bwMode="auto">
            <a:xfrm>
              <a:off x="840" y="2908"/>
              <a:ext cx="272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+</a:t>
              </a:r>
            </a:p>
          </p:txBody>
        </p:sp>
        <p:sp>
          <p:nvSpPr>
            <p:cNvPr id="17431" name="Line 33"/>
            <p:cNvSpPr>
              <a:spLocks noChangeShapeType="1"/>
            </p:cNvSpPr>
            <p:nvPr/>
          </p:nvSpPr>
          <p:spPr bwMode="auto">
            <a:xfrm>
              <a:off x="886" y="277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34"/>
            <p:cNvSpPr>
              <a:spLocks noChangeShapeType="1"/>
            </p:cNvSpPr>
            <p:nvPr/>
          </p:nvSpPr>
          <p:spPr bwMode="auto">
            <a:xfrm flipH="1">
              <a:off x="1111" y="3044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35"/>
            <p:cNvSpPr>
              <a:spLocks noChangeShapeType="1"/>
            </p:cNvSpPr>
            <p:nvPr/>
          </p:nvSpPr>
          <p:spPr bwMode="auto">
            <a:xfrm>
              <a:off x="1067" y="277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Text Box 36"/>
            <p:cNvSpPr txBox="1">
              <a:spLocks noChangeArrowheads="1"/>
            </p:cNvSpPr>
            <p:nvPr/>
          </p:nvSpPr>
          <p:spPr bwMode="auto">
            <a:xfrm>
              <a:off x="772" y="2568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</a:t>
              </a:r>
              <a:r>
                <a:rPr lang="en-US" altLang="en-US" sz="1600" baseline="-25000"/>
                <a:t>31</a:t>
              </a:r>
            </a:p>
          </p:txBody>
        </p:sp>
        <p:sp>
          <p:nvSpPr>
            <p:cNvPr id="17435" name="Text Box 37"/>
            <p:cNvSpPr txBox="1">
              <a:spLocks noChangeArrowheads="1"/>
            </p:cNvSpPr>
            <p:nvPr/>
          </p:nvSpPr>
          <p:spPr bwMode="auto">
            <a:xfrm>
              <a:off x="954" y="2568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31</a:t>
              </a:r>
            </a:p>
          </p:txBody>
        </p:sp>
        <p:sp>
          <p:nvSpPr>
            <p:cNvPr id="17436" name="Line 38"/>
            <p:cNvSpPr>
              <a:spLocks noChangeShapeType="1"/>
            </p:cNvSpPr>
            <p:nvPr/>
          </p:nvSpPr>
          <p:spPr bwMode="auto">
            <a:xfrm>
              <a:off x="976" y="318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Text Box 39"/>
            <p:cNvSpPr txBox="1">
              <a:spLocks noChangeArrowheads="1"/>
            </p:cNvSpPr>
            <p:nvPr/>
          </p:nvSpPr>
          <p:spPr bwMode="auto">
            <a:xfrm>
              <a:off x="863" y="3293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s</a:t>
              </a:r>
              <a:r>
                <a:rPr lang="en-US" altLang="en-US" sz="1600" baseline="-25000"/>
                <a:t>31</a:t>
              </a:r>
            </a:p>
          </p:txBody>
        </p:sp>
        <p:sp>
          <p:nvSpPr>
            <p:cNvPr id="17438" name="Line 49"/>
            <p:cNvSpPr>
              <a:spLocks noChangeShapeType="1"/>
            </p:cNvSpPr>
            <p:nvPr/>
          </p:nvSpPr>
          <p:spPr bwMode="auto">
            <a:xfrm flipH="1">
              <a:off x="680" y="3044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50"/>
            <p:cNvSpPr>
              <a:spLocks noChangeShapeType="1"/>
            </p:cNvSpPr>
            <p:nvPr/>
          </p:nvSpPr>
          <p:spPr bwMode="auto">
            <a:xfrm flipH="1">
              <a:off x="1722" y="3044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Text Box 51"/>
            <p:cNvSpPr txBox="1">
              <a:spLocks noChangeArrowheads="1"/>
            </p:cNvSpPr>
            <p:nvPr/>
          </p:nvSpPr>
          <p:spPr bwMode="auto">
            <a:xfrm>
              <a:off x="1316" y="2863"/>
              <a:ext cx="36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/>
                <a:t>. . .</a:t>
              </a:r>
              <a:endParaRPr lang="en-US" altLang="en-US" sz="2400" b="1" baseline="-25000"/>
            </a:p>
          </p:txBody>
        </p:sp>
        <p:sp>
          <p:nvSpPr>
            <p:cNvPr id="17441" name="Text Box 52"/>
            <p:cNvSpPr txBox="1">
              <a:spLocks noChangeArrowheads="1"/>
            </p:cNvSpPr>
            <p:nvPr/>
          </p:nvSpPr>
          <p:spPr bwMode="auto">
            <a:xfrm>
              <a:off x="453" y="2954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c</a:t>
              </a:r>
              <a:r>
                <a:rPr lang="en-US" altLang="en-US" sz="1600" baseline="-25000"/>
                <a:t>out</a:t>
              </a:r>
            </a:p>
          </p:txBody>
        </p:sp>
        <p:sp>
          <p:nvSpPr>
            <p:cNvPr id="17442" name="Text Box 53"/>
            <p:cNvSpPr txBox="1">
              <a:spLocks noChangeArrowheads="1"/>
            </p:cNvSpPr>
            <p:nvPr/>
          </p:nvSpPr>
          <p:spPr bwMode="auto">
            <a:xfrm>
              <a:off x="2744" y="2954"/>
              <a:ext cx="24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c</a:t>
              </a:r>
              <a:r>
                <a:rPr lang="en-US" altLang="en-US" sz="1600" baseline="-25000"/>
                <a:t>in</a:t>
              </a:r>
            </a:p>
          </p:txBody>
        </p:sp>
        <p:sp>
          <p:nvSpPr>
            <p:cNvPr id="17443" name="Text Box 54"/>
            <p:cNvSpPr txBox="1">
              <a:spLocks noChangeArrowheads="1"/>
            </p:cNvSpPr>
            <p:nvPr/>
          </p:nvSpPr>
          <p:spPr bwMode="auto">
            <a:xfrm>
              <a:off x="3379" y="3520"/>
              <a:ext cx="19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Carry-Save Adder</a:t>
              </a:r>
            </a:p>
          </p:txBody>
        </p:sp>
        <p:sp>
          <p:nvSpPr>
            <p:cNvPr id="17444" name="Text Box 83"/>
            <p:cNvSpPr txBox="1">
              <a:spLocks noChangeArrowheads="1"/>
            </p:cNvSpPr>
            <p:nvPr/>
          </p:nvSpPr>
          <p:spPr bwMode="auto">
            <a:xfrm>
              <a:off x="3902" y="2863"/>
              <a:ext cx="36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/>
                <a:t>. . .</a:t>
              </a:r>
              <a:endParaRPr lang="en-US" altLang="en-US" sz="2400" b="1" baseline="-25000"/>
            </a:p>
          </p:txBody>
        </p:sp>
        <p:grpSp>
          <p:nvGrpSpPr>
            <p:cNvPr id="17445" name="Group 94"/>
            <p:cNvGrpSpPr>
              <a:grpSpLocks/>
            </p:cNvGrpSpPr>
            <p:nvPr/>
          </p:nvGrpSpPr>
          <p:grpSpPr bwMode="auto">
            <a:xfrm>
              <a:off x="3244" y="2568"/>
              <a:ext cx="701" cy="907"/>
              <a:chOff x="3244" y="2409"/>
              <a:chExt cx="701" cy="907"/>
            </a:xfrm>
          </p:grpSpPr>
          <p:sp>
            <p:nvSpPr>
              <p:cNvPr id="17470" name="Text Box 73"/>
              <p:cNvSpPr txBox="1">
                <a:spLocks noChangeArrowheads="1"/>
              </p:cNvSpPr>
              <p:nvPr/>
            </p:nvSpPr>
            <p:spPr bwMode="auto">
              <a:xfrm>
                <a:off x="3426" y="2749"/>
                <a:ext cx="27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/>
                  <a:t>+</a:t>
                </a:r>
              </a:p>
            </p:txBody>
          </p:sp>
          <p:sp>
            <p:nvSpPr>
              <p:cNvPr id="17471" name="Line 74"/>
              <p:cNvSpPr>
                <a:spLocks noChangeShapeType="1"/>
              </p:cNvSpPr>
              <p:nvPr/>
            </p:nvSpPr>
            <p:spPr bwMode="auto">
              <a:xfrm>
                <a:off x="3472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Line 76"/>
              <p:cNvSpPr>
                <a:spLocks noChangeShapeType="1"/>
              </p:cNvSpPr>
              <p:nvPr/>
            </p:nvSpPr>
            <p:spPr bwMode="auto">
              <a:xfrm>
                <a:off x="3653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3" name="Text Box 77"/>
              <p:cNvSpPr txBox="1">
                <a:spLocks noChangeArrowheads="1"/>
              </p:cNvSpPr>
              <p:nvPr/>
            </p:nvSpPr>
            <p:spPr bwMode="auto">
              <a:xfrm>
                <a:off x="3358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4" name="Text Box 78"/>
              <p:cNvSpPr txBox="1">
                <a:spLocks noChangeArrowheads="1"/>
              </p:cNvSpPr>
              <p:nvPr/>
            </p:nvSpPr>
            <p:spPr bwMode="auto">
              <a:xfrm>
                <a:off x="3540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b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5" name="Line 79"/>
              <p:cNvSpPr>
                <a:spLocks noChangeShapeType="1"/>
              </p:cNvSpPr>
              <p:nvPr/>
            </p:nvSpPr>
            <p:spPr bwMode="auto">
              <a:xfrm>
                <a:off x="3562" y="302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6" name="Text Box 80"/>
              <p:cNvSpPr txBox="1">
                <a:spLocks noChangeArrowheads="1"/>
              </p:cNvSpPr>
              <p:nvPr/>
            </p:nvSpPr>
            <p:spPr bwMode="auto">
              <a:xfrm>
                <a:off x="3449" y="3134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s'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7" name="Text Box 84"/>
              <p:cNvSpPr txBox="1">
                <a:spLocks noChangeArrowheads="1"/>
              </p:cNvSpPr>
              <p:nvPr/>
            </p:nvSpPr>
            <p:spPr bwMode="auto">
              <a:xfrm>
                <a:off x="3244" y="3135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c'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8" name="Freeform 90"/>
              <p:cNvSpPr>
                <a:spLocks/>
              </p:cNvSpPr>
              <p:nvPr/>
            </p:nvSpPr>
            <p:spPr bwMode="auto">
              <a:xfrm>
                <a:off x="3696" y="2614"/>
                <a:ext cx="137" cy="272"/>
              </a:xfrm>
              <a:custGeom>
                <a:avLst/>
                <a:gdLst>
                  <a:gd name="T0" fmla="*/ 65 w 159"/>
                  <a:gd name="T1" fmla="*/ 0 h 272"/>
                  <a:gd name="T2" fmla="*/ 65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9" name="Text Box 91"/>
              <p:cNvSpPr txBox="1">
                <a:spLocks noChangeArrowheads="1"/>
              </p:cNvSpPr>
              <p:nvPr/>
            </p:nvSpPr>
            <p:spPr bwMode="auto">
              <a:xfrm>
                <a:off x="3719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80" name="Freeform 92"/>
              <p:cNvSpPr>
                <a:spLocks/>
              </p:cNvSpPr>
              <p:nvPr/>
            </p:nvSpPr>
            <p:spPr bwMode="auto">
              <a:xfrm flipH="1" flipV="1">
                <a:off x="3356" y="2886"/>
                <a:ext cx="68" cy="272"/>
              </a:xfrm>
              <a:custGeom>
                <a:avLst/>
                <a:gdLst>
                  <a:gd name="T0" fmla="*/ 1 w 159"/>
                  <a:gd name="T1" fmla="*/ 0 h 272"/>
                  <a:gd name="T2" fmla="*/ 1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46" name="Group 95"/>
            <p:cNvGrpSpPr>
              <a:grpSpLocks/>
            </p:cNvGrpSpPr>
            <p:nvPr/>
          </p:nvGrpSpPr>
          <p:grpSpPr bwMode="auto">
            <a:xfrm>
              <a:off x="4152" y="2568"/>
              <a:ext cx="701" cy="907"/>
              <a:chOff x="3244" y="2409"/>
              <a:chExt cx="701" cy="907"/>
            </a:xfrm>
          </p:grpSpPr>
          <p:sp>
            <p:nvSpPr>
              <p:cNvPr id="17459" name="Text Box 96"/>
              <p:cNvSpPr txBox="1">
                <a:spLocks noChangeArrowheads="1"/>
              </p:cNvSpPr>
              <p:nvPr/>
            </p:nvSpPr>
            <p:spPr bwMode="auto">
              <a:xfrm>
                <a:off x="3426" y="2749"/>
                <a:ext cx="27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/>
                  <a:t>+</a:t>
                </a:r>
              </a:p>
            </p:txBody>
          </p:sp>
          <p:sp>
            <p:nvSpPr>
              <p:cNvPr id="17460" name="Line 97"/>
              <p:cNvSpPr>
                <a:spLocks noChangeShapeType="1"/>
              </p:cNvSpPr>
              <p:nvPr/>
            </p:nvSpPr>
            <p:spPr bwMode="auto">
              <a:xfrm>
                <a:off x="3472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1" name="Line 98"/>
              <p:cNvSpPr>
                <a:spLocks noChangeShapeType="1"/>
              </p:cNvSpPr>
              <p:nvPr/>
            </p:nvSpPr>
            <p:spPr bwMode="auto">
              <a:xfrm>
                <a:off x="3653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2" name="Text Box 99"/>
              <p:cNvSpPr txBox="1">
                <a:spLocks noChangeArrowheads="1"/>
              </p:cNvSpPr>
              <p:nvPr/>
            </p:nvSpPr>
            <p:spPr bwMode="auto">
              <a:xfrm>
                <a:off x="3358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3" name="Text Box 100"/>
              <p:cNvSpPr txBox="1">
                <a:spLocks noChangeArrowheads="1"/>
              </p:cNvSpPr>
              <p:nvPr/>
            </p:nvSpPr>
            <p:spPr bwMode="auto">
              <a:xfrm>
                <a:off x="3540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b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4" name="Line 101"/>
              <p:cNvSpPr>
                <a:spLocks noChangeShapeType="1"/>
              </p:cNvSpPr>
              <p:nvPr/>
            </p:nvSpPr>
            <p:spPr bwMode="auto">
              <a:xfrm>
                <a:off x="3562" y="302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5" name="Text Box 102"/>
              <p:cNvSpPr txBox="1">
                <a:spLocks noChangeArrowheads="1"/>
              </p:cNvSpPr>
              <p:nvPr/>
            </p:nvSpPr>
            <p:spPr bwMode="auto">
              <a:xfrm>
                <a:off x="3449" y="3134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s'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6" name="Text Box 103"/>
              <p:cNvSpPr txBox="1">
                <a:spLocks noChangeArrowheads="1"/>
              </p:cNvSpPr>
              <p:nvPr/>
            </p:nvSpPr>
            <p:spPr bwMode="auto">
              <a:xfrm>
                <a:off x="3244" y="3135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c'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7" name="Freeform 104"/>
              <p:cNvSpPr>
                <a:spLocks/>
              </p:cNvSpPr>
              <p:nvPr/>
            </p:nvSpPr>
            <p:spPr bwMode="auto">
              <a:xfrm>
                <a:off x="3696" y="2614"/>
                <a:ext cx="137" cy="272"/>
              </a:xfrm>
              <a:custGeom>
                <a:avLst/>
                <a:gdLst>
                  <a:gd name="T0" fmla="*/ 65 w 159"/>
                  <a:gd name="T1" fmla="*/ 0 h 272"/>
                  <a:gd name="T2" fmla="*/ 65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8" name="Text Box 105"/>
              <p:cNvSpPr txBox="1">
                <a:spLocks noChangeArrowheads="1"/>
              </p:cNvSpPr>
              <p:nvPr/>
            </p:nvSpPr>
            <p:spPr bwMode="auto">
              <a:xfrm>
                <a:off x="3719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9" name="Freeform 106"/>
              <p:cNvSpPr>
                <a:spLocks/>
              </p:cNvSpPr>
              <p:nvPr/>
            </p:nvSpPr>
            <p:spPr bwMode="auto">
              <a:xfrm flipH="1" flipV="1">
                <a:off x="3356" y="2886"/>
                <a:ext cx="68" cy="272"/>
              </a:xfrm>
              <a:custGeom>
                <a:avLst/>
                <a:gdLst>
                  <a:gd name="T0" fmla="*/ 1 w 159"/>
                  <a:gd name="T1" fmla="*/ 0 h 272"/>
                  <a:gd name="T2" fmla="*/ 1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47" name="Group 107"/>
            <p:cNvGrpSpPr>
              <a:grpSpLocks/>
            </p:cNvGrpSpPr>
            <p:nvPr/>
          </p:nvGrpSpPr>
          <p:grpSpPr bwMode="auto">
            <a:xfrm>
              <a:off x="4740" y="2568"/>
              <a:ext cx="701" cy="907"/>
              <a:chOff x="3244" y="2409"/>
              <a:chExt cx="701" cy="907"/>
            </a:xfrm>
          </p:grpSpPr>
          <p:sp>
            <p:nvSpPr>
              <p:cNvPr id="17448" name="Text Box 108"/>
              <p:cNvSpPr txBox="1">
                <a:spLocks noChangeArrowheads="1"/>
              </p:cNvSpPr>
              <p:nvPr/>
            </p:nvSpPr>
            <p:spPr bwMode="auto">
              <a:xfrm>
                <a:off x="3426" y="2749"/>
                <a:ext cx="27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/>
                  <a:t>+</a:t>
                </a:r>
              </a:p>
            </p:txBody>
          </p:sp>
          <p:sp>
            <p:nvSpPr>
              <p:cNvPr id="17449" name="Line 109"/>
              <p:cNvSpPr>
                <a:spLocks noChangeShapeType="1"/>
              </p:cNvSpPr>
              <p:nvPr/>
            </p:nvSpPr>
            <p:spPr bwMode="auto">
              <a:xfrm>
                <a:off x="3472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Line 110"/>
              <p:cNvSpPr>
                <a:spLocks noChangeShapeType="1"/>
              </p:cNvSpPr>
              <p:nvPr/>
            </p:nvSpPr>
            <p:spPr bwMode="auto">
              <a:xfrm>
                <a:off x="3653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Text Box 111"/>
              <p:cNvSpPr txBox="1">
                <a:spLocks noChangeArrowheads="1"/>
              </p:cNvSpPr>
              <p:nvPr/>
            </p:nvSpPr>
            <p:spPr bwMode="auto">
              <a:xfrm>
                <a:off x="3358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2" name="Text Box 112"/>
              <p:cNvSpPr txBox="1">
                <a:spLocks noChangeArrowheads="1"/>
              </p:cNvSpPr>
              <p:nvPr/>
            </p:nvSpPr>
            <p:spPr bwMode="auto">
              <a:xfrm>
                <a:off x="3540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b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3" name="Line 113"/>
              <p:cNvSpPr>
                <a:spLocks noChangeShapeType="1"/>
              </p:cNvSpPr>
              <p:nvPr/>
            </p:nvSpPr>
            <p:spPr bwMode="auto">
              <a:xfrm>
                <a:off x="3562" y="302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4" name="Text Box 114"/>
              <p:cNvSpPr txBox="1">
                <a:spLocks noChangeArrowheads="1"/>
              </p:cNvSpPr>
              <p:nvPr/>
            </p:nvSpPr>
            <p:spPr bwMode="auto">
              <a:xfrm>
                <a:off x="3449" y="3134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s'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5" name="Text Box 115"/>
              <p:cNvSpPr txBox="1">
                <a:spLocks noChangeArrowheads="1"/>
              </p:cNvSpPr>
              <p:nvPr/>
            </p:nvSpPr>
            <p:spPr bwMode="auto">
              <a:xfrm>
                <a:off x="3244" y="3135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c'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6" name="Freeform 116"/>
              <p:cNvSpPr>
                <a:spLocks/>
              </p:cNvSpPr>
              <p:nvPr/>
            </p:nvSpPr>
            <p:spPr bwMode="auto">
              <a:xfrm>
                <a:off x="3696" y="2614"/>
                <a:ext cx="137" cy="272"/>
              </a:xfrm>
              <a:custGeom>
                <a:avLst/>
                <a:gdLst>
                  <a:gd name="T0" fmla="*/ 65 w 159"/>
                  <a:gd name="T1" fmla="*/ 0 h 272"/>
                  <a:gd name="T2" fmla="*/ 65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7" name="Text Box 117"/>
              <p:cNvSpPr txBox="1">
                <a:spLocks noChangeArrowheads="1"/>
              </p:cNvSpPr>
              <p:nvPr/>
            </p:nvSpPr>
            <p:spPr bwMode="auto">
              <a:xfrm>
                <a:off x="3719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8" name="Freeform 118"/>
              <p:cNvSpPr>
                <a:spLocks/>
              </p:cNvSpPr>
              <p:nvPr/>
            </p:nvSpPr>
            <p:spPr bwMode="auto">
              <a:xfrm flipH="1" flipV="1">
                <a:off x="3356" y="2886"/>
                <a:ext cx="68" cy="272"/>
              </a:xfrm>
              <a:custGeom>
                <a:avLst/>
                <a:gdLst>
                  <a:gd name="T0" fmla="*/ 1 w 159"/>
                  <a:gd name="T1" fmla="*/ 0 h 272"/>
                  <a:gd name="T2" fmla="*/ 1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409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067113"/>
            <a:ext cx="8180194" cy="541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Carry Lookahead Adder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BCD Adder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Binary Multiplier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Carry-Save Adders in Multipliers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284445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Carry-Save Adders in a Multiplier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0489" y="908720"/>
            <a:ext cx="9244230" cy="1692188"/>
          </a:xfrm>
        </p:spPr>
        <p:txBody>
          <a:bodyPr/>
          <a:lstStyle/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Step 1: Use </a:t>
            </a:r>
            <a:r>
              <a:rPr lang="en-US" altLang="en-US" b="1" dirty="0">
                <a:solidFill>
                  <a:srgbClr val="FF0000"/>
                </a:solidFill>
              </a:rPr>
              <a:t>carry save adders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to add the partial products</a:t>
            </a:r>
          </a:p>
          <a:p>
            <a:pPr lvl="1">
              <a:spcBef>
                <a:spcPts val="1500"/>
              </a:spcBef>
            </a:pPr>
            <a:r>
              <a:rPr lang="en-US" altLang="en-US" dirty="0"/>
              <a:t>Reduce the partial products to just two numbers</a:t>
            </a:r>
          </a:p>
          <a:p>
            <a:pPr>
              <a:spcBef>
                <a:spcPts val="1500"/>
              </a:spcBef>
              <a:buNone/>
            </a:pPr>
            <a:r>
              <a:rPr lang="en-US" altLang="en-US" dirty="0"/>
              <a:t>Step 2: Use </a:t>
            </a:r>
            <a:r>
              <a:rPr lang="en-US" altLang="en-US" b="1" dirty="0">
                <a:solidFill>
                  <a:srgbClr val="FF0000"/>
                </a:solidFill>
              </a:rPr>
              <a:t>carry-propagate adder </a:t>
            </a:r>
            <a:r>
              <a:rPr lang="en-US" altLang="en-US" dirty="0"/>
              <a:t>to add last two numbers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19460" name="Group 56"/>
          <p:cNvGrpSpPr>
            <a:grpSpLocks/>
          </p:cNvGrpSpPr>
          <p:nvPr/>
        </p:nvGrpSpPr>
        <p:grpSpPr bwMode="auto">
          <a:xfrm>
            <a:off x="662523" y="2852936"/>
            <a:ext cx="8034867" cy="3421062"/>
            <a:chOff x="683568" y="1448780"/>
            <a:chExt cx="7416824" cy="3420256"/>
          </a:xfrm>
        </p:grpSpPr>
        <p:sp>
          <p:nvSpPr>
            <p:cNvPr id="19467" name="Text Box 249"/>
            <p:cNvSpPr txBox="1">
              <a:spLocks noChangeArrowheads="1"/>
            </p:cNvSpPr>
            <p:nvPr/>
          </p:nvSpPr>
          <p:spPr bwMode="auto">
            <a:xfrm flipH="1">
              <a:off x="7776356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0</a:t>
              </a:r>
            </a:p>
          </p:txBody>
        </p:sp>
        <p:sp>
          <p:nvSpPr>
            <p:cNvPr id="19468" name="Text Box 181"/>
            <p:cNvSpPr txBox="1">
              <a:spLocks noChangeArrowheads="1"/>
            </p:cNvSpPr>
            <p:nvPr/>
          </p:nvSpPr>
          <p:spPr bwMode="auto">
            <a:xfrm>
              <a:off x="5652120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FA</a:t>
              </a:r>
            </a:p>
          </p:txBody>
        </p:sp>
        <p:sp>
          <p:nvSpPr>
            <p:cNvPr id="19469" name="Line 240"/>
            <p:cNvSpPr>
              <a:spLocks noChangeShapeType="1"/>
            </p:cNvSpPr>
            <p:nvPr/>
          </p:nvSpPr>
          <p:spPr bwMode="auto">
            <a:xfrm>
              <a:off x="5760132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Text Box 258"/>
            <p:cNvSpPr txBox="1">
              <a:spLocks noChangeArrowheads="1"/>
            </p:cNvSpPr>
            <p:nvPr/>
          </p:nvSpPr>
          <p:spPr bwMode="auto">
            <a:xfrm flipH="1">
              <a:off x="5544108" y="1448780"/>
              <a:ext cx="828092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2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1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71" name="Line 240"/>
            <p:cNvSpPr>
              <a:spLocks noChangeShapeType="1"/>
            </p:cNvSpPr>
            <p:nvPr/>
          </p:nvSpPr>
          <p:spPr bwMode="auto">
            <a:xfrm>
              <a:off x="6192180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240"/>
            <p:cNvSpPr>
              <a:spLocks noChangeShapeType="1"/>
            </p:cNvSpPr>
            <p:nvPr/>
          </p:nvSpPr>
          <p:spPr bwMode="auto">
            <a:xfrm>
              <a:off x="5760132" y="2384884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Text Box 181"/>
            <p:cNvSpPr txBox="1">
              <a:spLocks noChangeArrowheads="1"/>
            </p:cNvSpPr>
            <p:nvPr/>
          </p:nvSpPr>
          <p:spPr bwMode="auto">
            <a:xfrm>
              <a:off x="5652120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HA</a:t>
              </a:r>
            </a:p>
          </p:txBody>
        </p:sp>
        <p:sp>
          <p:nvSpPr>
            <p:cNvPr id="19474" name="Text Box 181"/>
            <p:cNvSpPr txBox="1">
              <a:spLocks noChangeArrowheads="1"/>
            </p:cNvSpPr>
            <p:nvPr/>
          </p:nvSpPr>
          <p:spPr bwMode="auto">
            <a:xfrm>
              <a:off x="4499992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FA</a:t>
              </a:r>
            </a:p>
          </p:txBody>
        </p:sp>
        <p:sp>
          <p:nvSpPr>
            <p:cNvPr id="19475" name="Text Box 181"/>
            <p:cNvSpPr txBox="1">
              <a:spLocks noChangeArrowheads="1"/>
            </p:cNvSpPr>
            <p:nvPr/>
          </p:nvSpPr>
          <p:spPr bwMode="auto">
            <a:xfrm>
              <a:off x="4499992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FA</a:t>
              </a:r>
            </a:p>
          </p:txBody>
        </p:sp>
        <p:sp>
          <p:nvSpPr>
            <p:cNvPr id="19476" name="Line 240"/>
            <p:cNvSpPr>
              <a:spLocks noChangeShapeType="1"/>
            </p:cNvSpPr>
            <p:nvPr/>
          </p:nvSpPr>
          <p:spPr bwMode="auto">
            <a:xfrm>
              <a:off x="4608004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Text Box 258"/>
            <p:cNvSpPr txBox="1">
              <a:spLocks noChangeArrowheads="1"/>
            </p:cNvSpPr>
            <p:nvPr/>
          </p:nvSpPr>
          <p:spPr bwMode="auto">
            <a:xfrm flipH="1">
              <a:off x="4391980" y="1448780"/>
              <a:ext cx="864096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2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78" name="Line 240"/>
            <p:cNvSpPr>
              <a:spLocks noChangeShapeType="1"/>
            </p:cNvSpPr>
            <p:nvPr/>
          </p:nvSpPr>
          <p:spPr bwMode="auto">
            <a:xfrm>
              <a:off x="5040052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40"/>
            <p:cNvSpPr>
              <a:spLocks noChangeShapeType="1"/>
            </p:cNvSpPr>
            <p:nvPr/>
          </p:nvSpPr>
          <p:spPr bwMode="auto">
            <a:xfrm>
              <a:off x="4608004" y="2384884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Text Box 258"/>
            <p:cNvSpPr txBox="1">
              <a:spLocks noChangeArrowheads="1"/>
            </p:cNvSpPr>
            <p:nvPr/>
          </p:nvSpPr>
          <p:spPr bwMode="auto">
            <a:xfrm flipH="1">
              <a:off x="7668344" y="1448780"/>
              <a:ext cx="432048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81" name="Line 240"/>
            <p:cNvSpPr>
              <a:spLocks noChangeShapeType="1"/>
            </p:cNvSpPr>
            <p:nvPr/>
          </p:nvSpPr>
          <p:spPr bwMode="auto">
            <a:xfrm>
              <a:off x="7884368" y="1700808"/>
              <a:ext cx="0" cy="2952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Text Box 181"/>
            <p:cNvSpPr txBox="1">
              <a:spLocks noChangeArrowheads="1"/>
            </p:cNvSpPr>
            <p:nvPr/>
          </p:nvSpPr>
          <p:spPr bwMode="auto">
            <a:xfrm>
              <a:off x="6804248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HA</a:t>
              </a:r>
            </a:p>
          </p:txBody>
        </p:sp>
        <p:sp>
          <p:nvSpPr>
            <p:cNvPr id="19483" name="Line 240"/>
            <p:cNvSpPr>
              <a:spLocks noChangeShapeType="1"/>
            </p:cNvSpPr>
            <p:nvPr/>
          </p:nvSpPr>
          <p:spPr bwMode="auto">
            <a:xfrm>
              <a:off x="6912260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Text Box 258"/>
            <p:cNvSpPr txBox="1">
              <a:spLocks noChangeArrowheads="1"/>
            </p:cNvSpPr>
            <p:nvPr/>
          </p:nvSpPr>
          <p:spPr bwMode="auto">
            <a:xfrm flipH="1">
              <a:off x="6696236" y="1448780"/>
              <a:ext cx="828092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1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85" name="Line 240"/>
            <p:cNvSpPr>
              <a:spLocks noChangeShapeType="1"/>
            </p:cNvSpPr>
            <p:nvPr/>
          </p:nvSpPr>
          <p:spPr bwMode="auto">
            <a:xfrm>
              <a:off x="7344308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Line 240"/>
            <p:cNvSpPr>
              <a:spLocks noChangeShapeType="1"/>
            </p:cNvSpPr>
            <p:nvPr/>
          </p:nvSpPr>
          <p:spPr bwMode="auto">
            <a:xfrm>
              <a:off x="7128284" y="2384884"/>
              <a:ext cx="0" cy="2268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240"/>
            <p:cNvSpPr>
              <a:spLocks noChangeShapeType="1"/>
            </p:cNvSpPr>
            <p:nvPr/>
          </p:nvSpPr>
          <p:spPr bwMode="auto">
            <a:xfrm>
              <a:off x="5976156" y="3356992"/>
              <a:ext cx="0" cy="1296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240"/>
            <p:cNvSpPr>
              <a:spLocks noChangeShapeType="1"/>
            </p:cNvSpPr>
            <p:nvPr/>
          </p:nvSpPr>
          <p:spPr bwMode="auto">
            <a:xfrm>
              <a:off x="4608004" y="3356992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Text Box 181"/>
            <p:cNvSpPr txBox="1">
              <a:spLocks noChangeArrowheads="1"/>
            </p:cNvSpPr>
            <p:nvPr/>
          </p:nvSpPr>
          <p:spPr bwMode="auto">
            <a:xfrm>
              <a:off x="4499992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HA</a:t>
              </a:r>
            </a:p>
          </p:txBody>
        </p:sp>
        <p:sp>
          <p:nvSpPr>
            <p:cNvPr id="19490" name="Text Box 181"/>
            <p:cNvSpPr txBox="1">
              <a:spLocks noChangeArrowheads="1"/>
            </p:cNvSpPr>
            <p:nvPr/>
          </p:nvSpPr>
          <p:spPr bwMode="auto">
            <a:xfrm>
              <a:off x="3347864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HA</a:t>
              </a:r>
            </a:p>
          </p:txBody>
        </p:sp>
        <p:sp>
          <p:nvSpPr>
            <p:cNvPr id="19491" name="Line 240"/>
            <p:cNvSpPr>
              <a:spLocks noChangeShapeType="1"/>
            </p:cNvSpPr>
            <p:nvPr/>
          </p:nvSpPr>
          <p:spPr bwMode="auto">
            <a:xfrm>
              <a:off x="3455876" y="2384884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240"/>
            <p:cNvSpPr>
              <a:spLocks noChangeShapeType="1"/>
            </p:cNvSpPr>
            <p:nvPr/>
          </p:nvSpPr>
          <p:spPr bwMode="auto">
            <a:xfrm>
              <a:off x="4824028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181"/>
            <p:cNvSpPr txBox="1">
              <a:spLocks noChangeArrowheads="1"/>
            </p:cNvSpPr>
            <p:nvPr/>
          </p:nvSpPr>
          <p:spPr bwMode="auto">
            <a:xfrm>
              <a:off x="3347864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FA</a:t>
              </a:r>
            </a:p>
          </p:txBody>
        </p:sp>
        <p:sp>
          <p:nvSpPr>
            <p:cNvPr id="19494" name="Text Box 181"/>
            <p:cNvSpPr txBox="1">
              <a:spLocks noChangeArrowheads="1"/>
            </p:cNvSpPr>
            <p:nvPr/>
          </p:nvSpPr>
          <p:spPr bwMode="auto">
            <a:xfrm>
              <a:off x="2195736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FA</a:t>
              </a:r>
            </a:p>
          </p:txBody>
        </p:sp>
        <p:sp>
          <p:nvSpPr>
            <p:cNvPr id="19495" name="Line 240"/>
            <p:cNvSpPr>
              <a:spLocks noChangeShapeType="1"/>
            </p:cNvSpPr>
            <p:nvPr/>
          </p:nvSpPr>
          <p:spPr bwMode="auto">
            <a:xfrm flipH="1">
              <a:off x="1691680" y="411307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Text Box 181"/>
            <p:cNvSpPr txBox="1">
              <a:spLocks noChangeArrowheads="1"/>
            </p:cNvSpPr>
            <p:nvPr/>
          </p:nvSpPr>
          <p:spPr bwMode="auto">
            <a:xfrm>
              <a:off x="1043608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FA</a:t>
              </a:r>
            </a:p>
          </p:txBody>
        </p:sp>
        <p:sp>
          <p:nvSpPr>
            <p:cNvPr id="19497" name="Line 240"/>
            <p:cNvSpPr>
              <a:spLocks noChangeShapeType="1"/>
            </p:cNvSpPr>
            <p:nvPr/>
          </p:nvSpPr>
          <p:spPr bwMode="auto">
            <a:xfrm>
              <a:off x="3455876" y="3356992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Text Box 181"/>
            <p:cNvSpPr txBox="1">
              <a:spLocks noChangeArrowheads="1"/>
            </p:cNvSpPr>
            <p:nvPr/>
          </p:nvSpPr>
          <p:spPr bwMode="auto">
            <a:xfrm>
              <a:off x="3347864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FA</a:t>
              </a:r>
            </a:p>
          </p:txBody>
        </p:sp>
        <p:sp>
          <p:nvSpPr>
            <p:cNvPr id="19499" name="Line 240"/>
            <p:cNvSpPr>
              <a:spLocks noChangeShapeType="1"/>
            </p:cNvSpPr>
            <p:nvPr/>
          </p:nvSpPr>
          <p:spPr bwMode="auto">
            <a:xfrm>
              <a:off x="3455876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Text Box 258"/>
            <p:cNvSpPr txBox="1">
              <a:spLocks noChangeArrowheads="1"/>
            </p:cNvSpPr>
            <p:nvPr/>
          </p:nvSpPr>
          <p:spPr bwMode="auto">
            <a:xfrm flipH="1">
              <a:off x="3239852" y="1448780"/>
              <a:ext cx="864096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dirty="0"/>
                <a:t>a</a:t>
              </a:r>
              <a:r>
                <a:rPr lang="en-US" altLang="en-US" sz="1400" baseline="-25000" dirty="0"/>
                <a:t>3</a:t>
              </a:r>
              <a:r>
                <a:rPr lang="en-US" altLang="en-US" sz="1400" dirty="0"/>
                <a:t>b</a:t>
              </a:r>
              <a:r>
                <a:rPr lang="en-US" altLang="en-US" sz="1400" baseline="-25000" dirty="0"/>
                <a:t>1</a:t>
              </a:r>
              <a:r>
                <a:rPr lang="en-US" altLang="en-US" sz="1400" dirty="0"/>
                <a:t>  a</a:t>
              </a:r>
              <a:r>
                <a:rPr lang="en-US" altLang="en-US" sz="1400" baseline="-25000" dirty="0"/>
                <a:t>2</a:t>
              </a:r>
              <a:r>
                <a:rPr lang="en-US" altLang="en-US" sz="1400" dirty="0"/>
                <a:t>b</a:t>
              </a:r>
              <a:r>
                <a:rPr lang="en-US" altLang="en-US" sz="1400" baseline="-25000" dirty="0"/>
                <a:t>2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 dirty="0"/>
            </a:p>
          </p:txBody>
        </p:sp>
        <p:sp>
          <p:nvSpPr>
            <p:cNvPr id="19501" name="Line 240"/>
            <p:cNvSpPr>
              <a:spLocks noChangeShapeType="1"/>
            </p:cNvSpPr>
            <p:nvPr/>
          </p:nvSpPr>
          <p:spPr bwMode="auto">
            <a:xfrm>
              <a:off x="3887924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Text Box 181"/>
            <p:cNvSpPr txBox="1">
              <a:spLocks noChangeArrowheads="1"/>
            </p:cNvSpPr>
            <p:nvPr/>
          </p:nvSpPr>
          <p:spPr bwMode="auto">
            <a:xfrm>
              <a:off x="2195736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FA</a:t>
              </a:r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36213" y="2169335"/>
              <a:ext cx="615952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4" name="Text Box 258"/>
            <p:cNvSpPr txBox="1">
              <a:spLocks noChangeArrowheads="1"/>
            </p:cNvSpPr>
            <p:nvPr/>
          </p:nvSpPr>
          <p:spPr bwMode="auto">
            <a:xfrm flipH="1">
              <a:off x="2123728" y="2384884"/>
              <a:ext cx="396044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2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736213" y="3140656"/>
              <a:ext cx="615952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6" name="Line 240"/>
            <p:cNvSpPr>
              <a:spLocks noChangeShapeType="1"/>
            </p:cNvSpPr>
            <p:nvPr/>
          </p:nvSpPr>
          <p:spPr bwMode="auto">
            <a:xfrm>
              <a:off x="2303748" y="3356992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Line 240"/>
            <p:cNvSpPr>
              <a:spLocks noChangeShapeType="1"/>
            </p:cNvSpPr>
            <p:nvPr/>
          </p:nvSpPr>
          <p:spPr bwMode="auto">
            <a:xfrm>
              <a:off x="2303748" y="2672916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240"/>
            <p:cNvSpPr>
              <a:spLocks noChangeShapeType="1"/>
            </p:cNvSpPr>
            <p:nvPr/>
          </p:nvSpPr>
          <p:spPr bwMode="auto">
            <a:xfrm flipH="1">
              <a:off x="2843808" y="411307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240"/>
            <p:cNvSpPr>
              <a:spLocks noChangeShapeType="1"/>
            </p:cNvSpPr>
            <p:nvPr/>
          </p:nvSpPr>
          <p:spPr bwMode="auto">
            <a:xfrm>
              <a:off x="3671900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240"/>
            <p:cNvSpPr>
              <a:spLocks noChangeShapeType="1"/>
            </p:cNvSpPr>
            <p:nvPr/>
          </p:nvSpPr>
          <p:spPr bwMode="auto">
            <a:xfrm>
              <a:off x="2519772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240"/>
            <p:cNvSpPr>
              <a:spLocks noChangeShapeType="1"/>
            </p:cNvSpPr>
            <p:nvPr/>
          </p:nvSpPr>
          <p:spPr bwMode="auto">
            <a:xfrm>
              <a:off x="1367644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12" name="Group 303"/>
            <p:cNvGrpSpPr>
              <a:grpSpLocks/>
            </p:cNvGrpSpPr>
            <p:nvPr/>
          </p:nvGrpSpPr>
          <p:grpSpPr bwMode="auto">
            <a:xfrm>
              <a:off x="2843808" y="2744924"/>
              <a:ext cx="432048" cy="396044"/>
              <a:chOff x="2627784" y="2744924"/>
              <a:chExt cx="432048" cy="396044"/>
            </a:xfrm>
          </p:grpSpPr>
          <p:sp>
            <p:nvSpPr>
              <p:cNvPr id="19542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2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3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43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" name="Freeform 103"/>
            <p:cNvSpPr/>
            <p:nvPr/>
          </p:nvSpPr>
          <p:spPr>
            <a:xfrm>
              <a:off x="1580509" y="3140656"/>
              <a:ext cx="615952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14" name="Text Box 258"/>
            <p:cNvSpPr txBox="1">
              <a:spLocks noChangeArrowheads="1"/>
            </p:cNvSpPr>
            <p:nvPr/>
          </p:nvSpPr>
          <p:spPr bwMode="auto">
            <a:xfrm flipH="1">
              <a:off x="935596" y="3356992"/>
              <a:ext cx="396044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3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515" name="Line 240"/>
            <p:cNvSpPr>
              <a:spLocks noChangeShapeType="1"/>
            </p:cNvSpPr>
            <p:nvPr/>
          </p:nvSpPr>
          <p:spPr bwMode="auto">
            <a:xfrm>
              <a:off x="1115616" y="3645024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28031" y="4113564"/>
              <a:ext cx="207963" cy="539623"/>
            </a:xfrm>
            <a:custGeom>
              <a:avLst/>
              <a:gdLst>
                <a:gd name="connsiteX0" fmla="*/ 207818 w 207818"/>
                <a:gd name="connsiteY0" fmla="*/ 0 h 498764"/>
                <a:gd name="connsiteX1" fmla="*/ 0 w 207818"/>
                <a:gd name="connsiteY1" fmla="*/ 0 h 498764"/>
                <a:gd name="connsiteX2" fmla="*/ 0 w 207818"/>
                <a:gd name="connsiteY2" fmla="*/ 498764 h 498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818" h="498764">
                  <a:moveTo>
                    <a:pt x="207818" y="0"/>
                  </a:moveTo>
                  <a:lnTo>
                    <a:pt x="0" y="0"/>
                  </a:lnTo>
                  <a:lnTo>
                    <a:pt x="0" y="498764"/>
                  </a:lnTo>
                </a:path>
              </a:pathLst>
            </a:custGeom>
            <a:ln w="1905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9517" name="Group 304"/>
            <p:cNvGrpSpPr>
              <a:grpSpLocks/>
            </p:cNvGrpSpPr>
            <p:nvPr/>
          </p:nvGrpSpPr>
          <p:grpSpPr bwMode="auto">
            <a:xfrm>
              <a:off x="3995936" y="1772739"/>
              <a:ext cx="432048" cy="396044"/>
              <a:chOff x="2627784" y="1772739"/>
              <a:chExt cx="432048" cy="396044"/>
            </a:xfrm>
          </p:grpSpPr>
          <p:sp>
            <p:nvSpPr>
              <p:cNvPr id="19540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1772739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/>
                  <a:t>a</a:t>
                </a:r>
                <a:r>
                  <a:rPr lang="en-US" altLang="en-US" sz="1400" baseline="-25000" dirty="0"/>
                  <a:t>1</a:t>
                </a:r>
                <a:r>
                  <a:rPr lang="en-US" altLang="en-US" sz="1400" dirty="0"/>
                  <a:t>b</a:t>
                </a:r>
                <a:r>
                  <a:rPr lang="en-US" altLang="en-US" sz="1400" baseline="-25000" dirty="0"/>
                  <a:t>3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 dirty="0"/>
              </a:p>
            </p:txBody>
          </p:sp>
          <p:sp>
            <p:nvSpPr>
              <p:cNvPr id="19541" name="Freeform 259"/>
              <p:cNvSpPr>
                <a:spLocks/>
              </p:cNvSpPr>
              <p:nvPr/>
            </p:nvSpPr>
            <p:spPr bwMode="auto">
              <a:xfrm>
                <a:off x="2627784" y="2024767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3887153" y="3140656"/>
              <a:ext cx="617540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887153" y="2169335"/>
              <a:ext cx="617540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20" name="Line 240"/>
            <p:cNvSpPr>
              <a:spLocks noChangeShapeType="1"/>
            </p:cNvSpPr>
            <p:nvPr/>
          </p:nvSpPr>
          <p:spPr bwMode="auto">
            <a:xfrm flipH="1">
              <a:off x="3995936" y="411307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21" name="Group 310"/>
            <p:cNvGrpSpPr>
              <a:grpSpLocks/>
            </p:cNvGrpSpPr>
            <p:nvPr/>
          </p:nvGrpSpPr>
          <p:grpSpPr bwMode="auto">
            <a:xfrm>
              <a:off x="5148064" y="2744924"/>
              <a:ext cx="432048" cy="396044"/>
              <a:chOff x="2627784" y="2744924"/>
              <a:chExt cx="432048" cy="396044"/>
            </a:xfrm>
          </p:grpSpPr>
          <p:sp>
            <p:nvSpPr>
              <p:cNvPr id="19538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0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3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39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22" name="Group 313"/>
            <p:cNvGrpSpPr>
              <a:grpSpLocks/>
            </p:cNvGrpSpPr>
            <p:nvPr/>
          </p:nvGrpSpPr>
          <p:grpSpPr bwMode="auto">
            <a:xfrm>
              <a:off x="5148064" y="1772816"/>
              <a:ext cx="432048" cy="396044"/>
              <a:chOff x="2627784" y="2744924"/>
              <a:chExt cx="432048" cy="396044"/>
            </a:xfrm>
          </p:grpSpPr>
          <p:sp>
            <p:nvSpPr>
              <p:cNvPr id="19536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1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2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37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" name="Freeform 113"/>
            <p:cNvSpPr/>
            <p:nvPr/>
          </p:nvSpPr>
          <p:spPr>
            <a:xfrm>
              <a:off x="5039682" y="3140656"/>
              <a:ext cx="615952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039682" y="2169335"/>
              <a:ext cx="615952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9525" name="Group 319"/>
            <p:cNvGrpSpPr>
              <a:grpSpLocks/>
            </p:cNvGrpSpPr>
            <p:nvPr/>
          </p:nvGrpSpPr>
          <p:grpSpPr bwMode="auto">
            <a:xfrm>
              <a:off x="6300192" y="1772816"/>
              <a:ext cx="432048" cy="396044"/>
              <a:chOff x="2627784" y="2744924"/>
              <a:chExt cx="432048" cy="396044"/>
            </a:xfrm>
          </p:grpSpPr>
          <p:sp>
            <p:nvSpPr>
              <p:cNvPr id="19534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0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2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35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7" name="Freeform 116"/>
            <p:cNvSpPr/>
            <p:nvPr/>
          </p:nvSpPr>
          <p:spPr>
            <a:xfrm>
              <a:off x="6192211" y="2169335"/>
              <a:ext cx="615952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27" name="Text Box 249"/>
            <p:cNvSpPr txBox="1">
              <a:spLocks noChangeArrowheads="1"/>
            </p:cNvSpPr>
            <p:nvPr/>
          </p:nvSpPr>
          <p:spPr bwMode="auto">
            <a:xfrm flipH="1">
              <a:off x="7020272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1</a:t>
              </a:r>
            </a:p>
          </p:txBody>
        </p:sp>
        <p:sp>
          <p:nvSpPr>
            <p:cNvPr id="19528" name="Text Box 249"/>
            <p:cNvSpPr txBox="1">
              <a:spLocks noChangeArrowheads="1"/>
            </p:cNvSpPr>
            <p:nvPr/>
          </p:nvSpPr>
          <p:spPr bwMode="auto">
            <a:xfrm flipH="1">
              <a:off x="5868144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2</a:t>
              </a:r>
            </a:p>
          </p:txBody>
        </p:sp>
        <p:sp>
          <p:nvSpPr>
            <p:cNvPr id="19529" name="Text Box 249"/>
            <p:cNvSpPr txBox="1">
              <a:spLocks noChangeArrowheads="1"/>
            </p:cNvSpPr>
            <p:nvPr/>
          </p:nvSpPr>
          <p:spPr bwMode="auto">
            <a:xfrm flipH="1">
              <a:off x="4716016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3</a:t>
              </a:r>
            </a:p>
          </p:txBody>
        </p:sp>
        <p:sp>
          <p:nvSpPr>
            <p:cNvPr id="19530" name="Text Box 249"/>
            <p:cNvSpPr txBox="1">
              <a:spLocks noChangeArrowheads="1"/>
            </p:cNvSpPr>
            <p:nvPr/>
          </p:nvSpPr>
          <p:spPr bwMode="auto">
            <a:xfrm flipH="1">
              <a:off x="3563888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4</a:t>
              </a:r>
            </a:p>
          </p:txBody>
        </p:sp>
        <p:sp>
          <p:nvSpPr>
            <p:cNvPr id="19531" name="Text Box 249"/>
            <p:cNvSpPr txBox="1">
              <a:spLocks noChangeArrowheads="1"/>
            </p:cNvSpPr>
            <p:nvPr/>
          </p:nvSpPr>
          <p:spPr bwMode="auto">
            <a:xfrm flipH="1">
              <a:off x="2411760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5</a:t>
              </a:r>
            </a:p>
          </p:txBody>
        </p:sp>
        <p:sp>
          <p:nvSpPr>
            <p:cNvPr id="19532" name="Text Box 249"/>
            <p:cNvSpPr txBox="1">
              <a:spLocks noChangeArrowheads="1"/>
            </p:cNvSpPr>
            <p:nvPr/>
          </p:nvSpPr>
          <p:spPr bwMode="auto">
            <a:xfrm flipH="1">
              <a:off x="1259632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6</a:t>
              </a:r>
            </a:p>
          </p:txBody>
        </p:sp>
        <p:sp>
          <p:nvSpPr>
            <p:cNvPr id="19533" name="Text Box 249"/>
            <p:cNvSpPr txBox="1">
              <a:spLocks noChangeArrowheads="1"/>
            </p:cNvSpPr>
            <p:nvPr/>
          </p:nvSpPr>
          <p:spPr bwMode="auto">
            <a:xfrm flipH="1">
              <a:off x="683568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7</a:t>
              </a:r>
            </a:p>
          </p:txBody>
        </p:sp>
      </p:grpSp>
      <p:grpSp>
        <p:nvGrpSpPr>
          <p:cNvPr id="10" name="Group 138"/>
          <p:cNvGrpSpPr>
            <a:grpSpLocks/>
          </p:cNvGrpSpPr>
          <p:nvPr/>
        </p:nvGrpSpPr>
        <p:grpSpPr bwMode="auto">
          <a:xfrm>
            <a:off x="2105429" y="4149923"/>
            <a:ext cx="7099300" cy="755650"/>
            <a:chOff x="2087724" y="4041068"/>
            <a:chExt cx="6552728" cy="756084"/>
          </a:xfrm>
        </p:grpSpPr>
        <p:sp>
          <p:nvSpPr>
            <p:cNvPr id="135" name="Rounded Rectangle 134"/>
            <p:cNvSpPr/>
            <p:nvPr/>
          </p:nvSpPr>
          <p:spPr>
            <a:xfrm>
              <a:off x="2087724" y="4041068"/>
              <a:ext cx="4500238" cy="75608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66" name="TextBox 135"/>
            <p:cNvSpPr txBox="1">
              <a:spLocks noChangeArrowheads="1"/>
            </p:cNvSpPr>
            <p:nvPr/>
          </p:nvSpPr>
          <p:spPr bwMode="auto">
            <a:xfrm>
              <a:off x="6624228" y="4268125"/>
              <a:ext cx="20162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Carry Save Adder</a:t>
              </a:r>
            </a:p>
          </p:txBody>
        </p:sp>
      </p:grpSp>
      <p:grpSp>
        <p:nvGrpSpPr>
          <p:cNvPr id="11" name="Group 139"/>
          <p:cNvGrpSpPr>
            <a:grpSpLocks/>
          </p:cNvGrpSpPr>
          <p:nvPr/>
        </p:nvGrpSpPr>
        <p:grpSpPr bwMode="auto">
          <a:xfrm>
            <a:off x="935971" y="5121473"/>
            <a:ext cx="7761419" cy="719138"/>
            <a:chOff x="1007604" y="5013176"/>
            <a:chExt cx="7164796" cy="720080"/>
          </a:xfrm>
        </p:grpSpPr>
        <p:sp>
          <p:nvSpPr>
            <p:cNvPr id="137" name="Rounded Rectangle 136"/>
            <p:cNvSpPr/>
            <p:nvPr/>
          </p:nvSpPr>
          <p:spPr>
            <a:xfrm>
              <a:off x="1007604" y="5013176"/>
              <a:ext cx="4500819" cy="720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64" name="TextBox 137"/>
            <p:cNvSpPr txBox="1">
              <a:spLocks noChangeArrowheads="1"/>
            </p:cNvSpPr>
            <p:nvPr/>
          </p:nvSpPr>
          <p:spPr bwMode="auto">
            <a:xfrm>
              <a:off x="5544108" y="5265204"/>
              <a:ext cx="2628292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Carry Propagate Adder</a:t>
              </a:r>
            </a:p>
          </p:txBody>
        </p:sp>
      </p:grpSp>
      <p:grpSp>
        <p:nvGrpSpPr>
          <p:cNvPr id="88" name="Group 138"/>
          <p:cNvGrpSpPr>
            <a:grpSpLocks/>
          </p:cNvGrpSpPr>
          <p:nvPr/>
        </p:nvGrpSpPr>
        <p:grpSpPr bwMode="auto">
          <a:xfrm>
            <a:off x="3314227" y="3178088"/>
            <a:ext cx="6280209" cy="755650"/>
            <a:chOff x="2087724" y="4041068"/>
            <a:chExt cx="5796698" cy="756084"/>
          </a:xfrm>
        </p:grpSpPr>
        <p:sp>
          <p:nvSpPr>
            <p:cNvPr id="89" name="Rounded Rectangle 88"/>
            <p:cNvSpPr/>
            <p:nvPr/>
          </p:nvSpPr>
          <p:spPr>
            <a:xfrm>
              <a:off x="2087724" y="4041068"/>
              <a:ext cx="4500238" cy="75608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TextBox 135"/>
            <p:cNvSpPr txBox="1">
              <a:spLocks noChangeArrowheads="1"/>
            </p:cNvSpPr>
            <p:nvPr/>
          </p:nvSpPr>
          <p:spPr bwMode="auto">
            <a:xfrm>
              <a:off x="6624228" y="4268045"/>
              <a:ext cx="1260194" cy="277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</a:rPr>
                <a:t>Carry Save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743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 </a:t>
            </a:r>
            <a:r>
              <a:rPr lang="en-US" dirty="0" err="1"/>
              <a:t>Lookahead</a:t>
            </a:r>
            <a:r>
              <a:rPr lang="en-US" dirty="0"/>
              <a:t> Adder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2047" y="951899"/>
                <a:ext cx="9008653" cy="5530272"/>
              </a:xfrm>
            </p:spPr>
            <p:txBody>
              <a:bodyPr/>
              <a:lstStyle/>
              <a:p>
                <a:pPr>
                  <a:spcBef>
                    <a:spcPts val="1500"/>
                  </a:spcBef>
                </a:pPr>
                <a:r>
                  <a:rPr lang="en-US" dirty="0"/>
                  <a:t>Is it possible to eliminate carry propagation?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Observation: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  <m:r>
                          <a:rPr lang="en-US" i="1" dirty="0" err="1">
                            <a:latin typeface="Cambria Math"/>
                            <a:sym typeface="Symbol"/>
                          </a:rPr>
                          <m:t></m:t>
                        </m:r>
                        <m:r>
                          <a:rPr lang="en-US" i="1" dirty="0">
                            <a:latin typeface="Cambria Math"/>
                            <a:sym typeface="Symbol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  <a:sym typeface="Symbol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/>
                        <a:sym typeface="Symbol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If both inputs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are 1s then</a:t>
                </a:r>
              </a:p>
              <a:p>
                <a:pPr marL="357188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will be 1 regardless of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Therefore, 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spcBef>
                    <a:spcPts val="15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called </a:t>
                </a:r>
                <a:r>
                  <a:rPr lang="en-US" b="1" dirty="0">
                    <a:solidFill>
                      <a:srgbClr val="FF0000"/>
                    </a:solidFill>
                  </a:rPr>
                  <a:t>carry generate</a:t>
                </a:r>
                <a:r>
                  <a:rPr lang="en-US" dirty="0"/>
                  <a:t>: generates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regardless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In addition, 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  <m:r>
                          <a:rPr lang="en-US" i="1" dirty="0" err="1">
                            <a:latin typeface="Cambria Math"/>
                            <a:sym typeface="Symbol"/>
                          </a:rPr>
                          <m:t></m:t>
                        </m:r>
                        <m:r>
                          <a:rPr lang="en-US" i="1" dirty="0">
                            <a:latin typeface="Cambria Math"/>
                            <a:sym typeface="Symbol"/>
                          </a:rPr>
                          <m:t> 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  <a:sym typeface="Symbol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1, not both</a:t>
                </a:r>
              </a:p>
              <a:p>
                <a:pPr>
                  <a:spcBef>
                    <a:spcPts val="15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called </a:t>
                </a:r>
                <a:r>
                  <a:rPr lang="en-US" b="1" dirty="0">
                    <a:solidFill>
                      <a:srgbClr val="FF0000"/>
                    </a:solidFill>
                  </a:rPr>
                  <a:t>carry propagate</a:t>
                </a:r>
                <a:r>
                  <a:rPr lang="en-US" dirty="0"/>
                  <a:t>: propagates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Equation of output carry becomes: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  <a:sym typeface="Symbol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If both inputs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are 0s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047" y="951899"/>
                <a:ext cx="9008653" cy="5530272"/>
              </a:xfrm>
              <a:blipFill rotWithShape="1">
                <a:blip r:embed="rId2"/>
                <a:stretch>
                  <a:fillRect l="-947" t="-772" b="-1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433757" y="1016818"/>
            <a:ext cx="1954982" cy="2469789"/>
            <a:chOff x="7602922" y="3486607"/>
            <a:chExt cx="1954982" cy="2469789"/>
          </a:xfrm>
        </p:grpSpPr>
        <p:sp>
          <p:nvSpPr>
            <p:cNvPr id="5" name="TextBox 4"/>
            <p:cNvSpPr txBox="1"/>
            <p:nvPr/>
          </p:nvSpPr>
          <p:spPr>
            <a:xfrm>
              <a:off x="9100704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latin typeface="+mn-lt"/>
                  <a:cs typeface="Times New Roman" panose="02020603050405020304" pitchFamily="18" charset="0"/>
                </a:rPr>
                <a:t>i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9078993" y="4735293"/>
              <a:ext cx="47891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7602922" y="3486607"/>
              <a:ext cx="1497782" cy="2469789"/>
              <a:chOff x="5701891" y="3313786"/>
              <a:chExt cx="1497782" cy="246978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i="1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i="1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+1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727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 Bits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4441" y="836685"/>
                <a:ext cx="9274726" cy="5703093"/>
              </a:xfrm>
            </p:spPr>
            <p:txBody>
              <a:bodyPr/>
              <a:lstStyle/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Carry bits are generated by a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Lookahead</a:t>
                </a:r>
                <a:r>
                  <a:rPr lang="en-US" b="1" dirty="0">
                    <a:solidFill>
                      <a:srgbClr val="FF0000"/>
                    </a:solidFill>
                  </a:rPr>
                  <a:t> Carry Unit</a:t>
                </a:r>
                <a:r>
                  <a:rPr lang="en-US" dirty="0"/>
                  <a:t> as follows: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i="0" dirty="0"/>
                  <a:t> input carry</a:t>
                </a:r>
                <a:r>
                  <a:rPr lang="en-US" dirty="0"/>
                  <a:t>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Define </a:t>
                </a:r>
                <a:r>
                  <a:rPr lang="en-US" b="1" dirty="0">
                    <a:solidFill>
                      <a:srgbClr val="FF0000"/>
                    </a:solidFill>
                  </a:rPr>
                  <a:t>Group Generate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𝐺𝐺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Define </a:t>
                </a:r>
                <a:r>
                  <a:rPr lang="en-US" b="1" dirty="0">
                    <a:solidFill>
                      <a:srgbClr val="FF0000"/>
                    </a:solidFill>
                  </a:rPr>
                  <a:t>Group Propagate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𝐺</m:t>
                    </m:r>
                    <m:r>
                      <a:rPr lang="en-US" b="0" i="1" dirty="0" smtClean="0">
                        <a:latin typeface="Cambria Math"/>
                      </a:rPr>
                      <m:t>𝑃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𝐺𝐺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𝐺𝑃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Carry does not ripple anymore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Reduced delay when generating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sym typeface="Wingdings" panose="05000000000000000000" pitchFamily="2" charset="2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sym typeface="Wingdings" panose="05000000000000000000" pitchFamily="2" charset="2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sym typeface="Wingdings" panose="05000000000000000000" pitchFamily="2" charset="2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 in parallel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4441" y="836685"/>
                <a:ext cx="9274726" cy="5703093"/>
              </a:xfrm>
              <a:blipFill rotWithShape="1">
                <a:blip r:embed="rId2"/>
                <a:stretch>
                  <a:fillRect l="-1052" t="-748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14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4-Bit Carry </a:t>
            </a:r>
            <a:r>
              <a:rPr lang="en-US" dirty="0" err="1"/>
              <a:t>Lookahead</a:t>
            </a:r>
            <a:r>
              <a:rPr lang="en-US" dirty="0"/>
              <a:t>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1" y="894293"/>
            <a:ext cx="9332334" cy="155538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All </a:t>
            </a:r>
            <a:r>
              <a:rPr lang="en-US" b="1" dirty="0">
                <a:solidFill>
                  <a:srgbClr val="FF0000"/>
                </a:solidFill>
              </a:rPr>
              <a:t>generate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propagate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signals (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) are generated in parallel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All carry bits (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to </a:t>
            </a:r>
            <a:r>
              <a:rPr lang="en-US" i="1" dirty="0"/>
              <a:t>c</a:t>
            </a:r>
            <a:r>
              <a:rPr lang="en-US" baseline="-25000" dirty="0"/>
              <a:t>4</a:t>
            </a:r>
            <a:r>
              <a:rPr lang="en-US" dirty="0"/>
              <a:t>) are generated in parallel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The sum bits are generated faster than ripple-carry adder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574868" y="2682302"/>
            <a:ext cx="2073852" cy="3511834"/>
            <a:chOff x="6741723" y="1527969"/>
            <a:chExt cx="2073852" cy="3511834"/>
          </a:xfrm>
        </p:grpSpPr>
        <p:sp>
          <p:nvSpPr>
            <p:cNvPr id="103" name="Line 80"/>
            <p:cNvSpPr>
              <a:spLocks noChangeAspect="1" noChangeShapeType="1"/>
            </p:cNvSpPr>
            <p:nvPr/>
          </p:nvSpPr>
          <p:spPr bwMode="auto">
            <a:xfrm flipV="1">
              <a:off x="7842786" y="2130518"/>
              <a:ext cx="0" cy="7100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" name="Group 60"/>
            <p:cNvGrpSpPr>
              <a:grpSpLocks noChangeAspect="1"/>
            </p:cNvGrpSpPr>
            <p:nvPr/>
          </p:nvGrpSpPr>
          <p:grpSpPr bwMode="auto">
            <a:xfrm rot="5400000">
              <a:off x="7600531" y="3707795"/>
              <a:ext cx="450778" cy="319226"/>
              <a:chOff x="750" y="2323"/>
              <a:chExt cx="774" cy="576"/>
            </a:xfrm>
          </p:grpSpPr>
          <p:sp>
            <p:nvSpPr>
              <p:cNvPr id="130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" name="Group 66"/>
            <p:cNvGrpSpPr>
              <a:grpSpLocks noChangeAspect="1"/>
            </p:cNvGrpSpPr>
            <p:nvPr/>
          </p:nvGrpSpPr>
          <p:grpSpPr bwMode="auto">
            <a:xfrm rot="5400000">
              <a:off x="7508946" y="2838217"/>
              <a:ext cx="450778" cy="319226"/>
              <a:chOff x="750" y="2323"/>
              <a:chExt cx="774" cy="576"/>
            </a:xfrm>
            <a:noFill/>
          </p:grpSpPr>
          <p:sp>
            <p:nvSpPr>
              <p:cNvPr id="128" name="Freeform 67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68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6" name="Line 70"/>
            <p:cNvSpPr>
              <a:spLocks noChangeAspect="1" noChangeShapeType="1"/>
            </p:cNvSpPr>
            <p:nvPr/>
          </p:nvSpPr>
          <p:spPr bwMode="auto">
            <a:xfrm>
              <a:off x="7828138" y="4091765"/>
              <a:ext cx="0" cy="3347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71"/>
            <p:cNvSpPr>
              <a:spLocks noChangeAspect="1" noChangeShapeType="1"/>
            </p:cNvSpPr>
            <p:nvPr/>
          </p:nvSpPr>
          <p:spPr bwMode="auto">
            <a:xfrm>
              <a:off x="7733843" y="3224250"/>
              <a:ext cx="0" cy="4775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79"/>
            <p:cNvSpPr>
              <a:spLocks noChangeAspect="1" noChangeShapeType="1"/>
            </p:cNvSpPr>
            <p:nvPr/>
          </p:nvSpPr>
          <p:spPr bwMode="auto">
            <a:xfrm flipV="1">
              <a:off x="7633618" y="2130518"/>
              <a:ext cx="0" cy="7100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Text Box 83"/>
            <p:cNvSpPr txBox="1">
              <a:spLocks noChangeAspect="1" noChangeArrowheads="1"/>
            </p:cNvSpPr>
            <p:nvPr/>
          </p:nvSpPr>
          <p:spPr bwMode="auto">
            <a:xfrm>
              <a:off x="7444029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i="1" u="none" baseline="0" dirty="0" err="1">
                  <a:latin typeface="+mn-lt"/>
                  <a:cs typeface="Consolas" panose="020B0609020204030204" pitchFamily="49" charset="0"/>
                </a:rPr>
                <a:t>a</a:t>
              </a:r>
              <a:r>
                <a:rPr lang="en-US" altLang="en-US" sz="2000" i="1" u="none" baseline="-25000" dirty="0" err="1">
                  <a:latin typeface="+mn-lt"/>
                  <a:cs typeface="Consolas" panose="020B0609020204030204" pitchFamily="49" charset="0"/>
                </a:rPr>
                <a:t>i</a:t>
              </a:r>
              <a:endParaRPr lang="en-US" altLang="en-US" sz="2000" i="1" u="none" baseline="-25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112" name="Text Box 85"/>
            <p:cNvSpPr txBox="1">
              <a:spLocks noChangeAspect="1" noChangeArrowheads="1"/>
            </p:cNvSpPr>
            <p:nvPr/>
          </p:nvSpPr>
          <p:spPr bwMode="auto">
            <a:xfrm>
              <a:off x="8515649" y="3083358"/>
              <a:ext cx="29992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i="1" u="none" baseline="0" dirty="0">
                  <a:latin typeface="+mn-lt"/>
                  <a:cs typeface="Consolas" panose="020B0609020204030204" pitchFamily="49" charset="0"/>
                </a:rPr>
                <a:t>c</a:t>
              </a:r>
              <a:r>
                <a:rPr lang="en-US" altLang="en-US" sz="2000" i="1" u="none" baseline="-25000" dirty="0">
                  <a:latin typeface="+mn-lt"/>
                  <a:cs typeface="Consolas" panose="020B0609020204030204" pitchFamily="49" charset="0"/>
                </a:rPr>
                <a:t>i</a:t>
              </a:r>
            </a:p>
          </p:txBody>
        </p:sp>
        <p:sp>
          <p:nvSpPr>
            <p:cNvPr id="113" name="Text Box 93"/>
            <p:cNvSpPr txBox="1">
              <a:spLocks noChangeAspect="1" noChangeArrowheads="1"/>
            </p:cNvSpPr>
            <p:nvPr/>
          </p:nvSpPr>
          <p:spPr bwMode="auto">
            <a:xfrm>
              <a:off x="7693031" y="4639693"/>
              <a:ext cx="2921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i="1" u="none" baseline="0" dirty="0" err="1">
                  <a:latin typeface="+mn-lt"/>
                  <a:cs typeface="Consolas" panose="020B0609020204030204" pitchFamily="49" charset="0"/>
                </a:rPr>
                <a:t>s</a:t>
              </a:r>
              <a:r>
                <a:rPr lang="en-US" altLang="en-US" sz="2000" i="1" u="none" baseline="-25000" dirty="0" err="1">
                  <a:latin typeface="+mn-lt"/>
                  <a:cs typeface="Consolas" panose="020B0609020204030204" pitchFamily="49" charset="0"/>
                </a:rPr>
                <a:t>i</a:t>
              </a:r>
              <a:endParaRPr lang="en-US" altLang="en-US" sz="2000" i="1" u="none" baseline="-25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114" name="Line 74"/>
            <p:cNvSpPr>
              <a:spLocks noChangeAspect="1" noChangeShapeType="1"/>
            </p:cNvSpPr>
            <p:nvPr/>
          </p:nvSpPr>
          <p:spPr bwMode="auto">
            <a:xfrm>
              <a:off x="7359510" y="2471125"/>
              <a:ext cx="271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74"/>
            <p:cNvSpPr>
              <a:spLocks noChangeAspect="1" noChangeShapeType="1"/>
            </p:cNvSpPr>
            <p:nvPr/>
          </p:nvSpPr>
          <p:spPr bwMode="auto">
            <a:xfrm>
              <a:off x="7359510" y="2658285"/>
              <a:ext cx="4848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741723" y="2279526"/>
              <a:ext cx="1387960" cy="19464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Pentagon 116"/>
            <p:cNvSpPr/>
            <p:nvPr/>
          </p:nvSpPr>
          <p:spPr>
            <a:xfrm rot="5400000">
              <a:off x="7518540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Pentagon 117"/>
            <p:cNvSpPr/>
            <p:nvPr/>
          </p:nvSpPr>
          <p:spPr>
            <a:xfrm rot="5400000">
              <a:off x="7732056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Pentagon 119"/>
            <p:cNvSpPr/>
            <p:nvPr/>
          </p:nvSpPr>
          <p:spPr>
            <a:xfrm rot="5400000">
              <a:off x="7715946" y="4466072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utoShape 65"/>
            <p:cNvSpPr>
              <a:spLocks noChangeAspect="1" noChangeArrowheads="1"/>
            </p:cNvSpPr>
            <p:nvPr/>
          </p:nvSpPr>
          <p:spPr bwMode="auto">
            <a:xfrm flipH="1">
              <a:off x="7096780" y="2391822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925811" y="3317087"/>
              <a:ext cx="371301" cy="400148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 Box 83"/>
            <p:cNvSpPr txBox="1">
              <a:spLocks noChangeAspect="1" noChangeArrowheads="1"/>
            </p:cNvSpPr>
            <p:nvPr/>
          </p:nvSpPr>
          <p:spPr bwMode="auto">
            <a:xfrm>
              <a:off x="7732064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i="1" u="none" baseline="0" dirty="0">
                  <a:latin typeface="+mn-lt"/>
                  <a:cs typeface="Consolas" panose="020B0609020204030204" pitchFamily="49" charset="0"/>
                </a:rPr>
                <a:t>b</a:t>
              </a:r>
              <a:r>
                <a:rPr lang="en-US" altLang="en-US" sz="2000" i="1" u="none" baseline="-25000" dirty="0">
                  <a:latin typeface="+mn-lt"/>
                  <a:cs typeface="Consolas" panose="020B0609020204030204" pitchFamily="49" charset="0"/>
                </a:rPr>
                <a:t>i</a:t>
              </a:r>
            </a:p>
          </p:txBody>
        </p:sp>
        <p:sp>
          <p:nvSpPr>
            <p:cNvPr id="119" name="Pentagon 118"/>
            <p:cNvSpPr/>
            <p:nvPr/>
          </p:nvSpPr>
          <p:spPr>
            <a:xfrm rot="10800000">
              <a:off x="8239505" y="3244806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972151" y="2572366"/>
              <a:ext cx="124629" cy="1953437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359510" y="3316263"/>
              <a:ext cx="374825" cy="1209541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Pentagon 133"/>
            <p:cNvSpPr/>
            <p:nvPr/>
          </p:nvSpPr>
          <p:spPr>
            <a:xfrm rot="5400000">
              <a:off x="7249253" y="4466072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Pentagon 134"/>
            <p:cNvSpPr/>
            <p:nvPr/>
          </p:nvSpPr>
          <p:spPr>
            <a:xfrm rot="5400000">
              <a:off x="6861906" y="4466072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 Box 93"/>
            <p:cNvSpPr txBox="1">
              <a:spLocks noChangeAspect="1" noChangeArrowheads="1"/>
            </p:cNvSpPr>
            <p:nvPr/>
          </p:nvSpPr>
          <p:spPr bwMode="auto">
            <a:xfrm>
              <a:off x="6836877" y="4639693"/>
              <a:ext cx="2921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i="1" u="none" baseline="0" dirty="0" err="1">
                  <a:latin typeface="+mn-lt"/>
                  <a:cs typeface="Consolas" panose="020B0609020204030204" pitchFamily="49" charset="0"/>
                </a:rPr>
                <a:t>g</a:t>
              </a:r>
              <a:r>
                <a:rPr lang="en-US" altLang="en-US" sz="2000" i="1" u="none" baseline="-25000" dirty="0" err="1">
                  <a:latin typeface="+mn-lt"/>
                  <a:cs typeface="Consolas" panose="020B0609020204030204" pitchFamily="49" charset="0"/>
                </a:rPr>
                <a:t>i</a:t>
              </a:r>
              <a:endParaRPr lang="en-US" altLang="en-US" sz="2000" i="1" u="none" baseline="-25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137" name="Text Box 93"/>
            <p:cNvSpPr txBox="1">
              <a:spLocks noChangeAspect="1" noChangeArrowheads="1"/>
            </p:cNvSpPr>
            <p:nvPr/>
          </p:nvSpPr>
          <p:spPr bwMode="auto">
            <a:xfrm>
              <a:off x="7202579" y="4639693"/>
              <a:ext cx="2921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i="1" dirty="0">
                  <a:latin typeface="+mn-lt"/>
                  <a:cs typeface="Consolas" panose="020B0609020204030204" pitchFamily="49" charset="0"/>
                </a:rPr>
                <a:t>p</a:t>
              </a:r>
              <a:r>
                <a:rPr lang="en-US" altLang="en-US" sz="2000" i="1" u="none" baseline="-25000" dirty="0">
                  <a:latin typeface="+mn-lt"/>
                  <a:cs typeface="Consolas" panose="020B0609020204030204" pitchFamily="49" charset="0"/>
                </a:rPr>
                <a:t>i</a:t>
              </a:r>
            </a:p>
          </p:txBody>
        </p:sp>
      </p:grpSp>
      <p:sp>
        <p:nvSpPr>
          <p:cNvPr id="142" name="Right Arrow 141"/>
          <p:cNvSpPr/>
          <p:nvPr/>
        </p:nvSpPr>
        <p:spPr>
          <a:xfrm flipH="1">
            <a:off x="2418292" y="3659428"/>
            <a:ext cx="608991" cy="45812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821541" y="2449681"/>
            <a:ext cx="6451984" cy="4032490"/>
            <a:chOff x="2821541" y="2449681"/>
            <a:chExt cx="6451984" cy="4032490"/>
          </a:xfrm>
        </p:grpSpPr>
        <p:grpSp>
          <p:nvGrpSpPr>
            <p:cNvPr id="74" name="Group 73"/>
            <p:cNvGrpSpPr/>
            <p:nvPr/>
          </p:nvGrpSpPr>
          <p:grpSpPr>
            <a:xfrm>
              <a:off x="2821541" y="5288326"/>
              <a:ext cx="518463" cy="453544"/>
              <a:chOff x="1496580" y="3436312"/>
              <a:chExt cx="576072" cy="453544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 flipH="1">
                <a:off x="1496580" y="3871188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1554187" y="3436312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8873932" y="3256179"/>
              <a:ext cx="399593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8754383" y="3698367"/>
              <a:ext cx="5191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7854381" y="3256179"/>
              <a:ext cx="900000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1-bit</a:t>
              </a:r>
            </a:p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8027202" y="2910537"/>
              <a:ext cx="518463" cy="347926"/>
              <a:chOff x="6450782" y="3604105"/>
              <a:chExt cx="518463" cy="518463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6969245" y="3604105"/>
                <a:ext cx="0" cy="5184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6450782" y="3604105"/>
                <a:ext cx="0" cy="5184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7796774" y="2449681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318893" y="2449681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b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68791" y="3256179"/>
              <a:ext cx="900000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1-bit</a:t>
              </a:r>
            </a:p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541612" y="2910537"/>
              <a:ext cx="518463" cy="347926"/>
              <a:chOff x="6450782" y="3604105"/>
              <a:chExt cx="518463" cy="518463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>
                <a:off x="6969245" y="3604105"/>
                <a:ext cx="0" cy="5184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6450782" y="3604105"/>
                <a:ext cx="0" cy="5184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6311184" y="2449681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33303" y="2449681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b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83201" y="3256179"/>
              <a:ext cx="900000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1-bit</a:t>
              </a:r>
            </a:p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5056022" y="2910537"/>
              <a:ext cx="518463" cy="347926"/>
              <a:chOff x="6450782" y="3604105"/>
              <a:chExt cx="518463" cy="518463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>
                <a:off x="6969245" y="3604105"/>
                <a:ext cx="0" cy="5184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6450782" y="3604105"/>
                <a:ext cx="0" cy="5184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4825594" y="2449681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47713" y="2449681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b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97611" y="3256179"/>
              <a:ext cx="900000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1-bit</a:t>
              </a:r>
            </a:p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570432" y="2910537"/>
              <a:ext cx="518463" cy="347926"/>
              <a:chOff x="6450782" y="3604105"/>
              <a:chExt cx="518463" cy="518463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6969245" y="3604105"/>
                <a:ext cx="0" cy="5184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6450782" y="3604105"/>
                <a:ext cx="0" cy="5184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340004" y="2449681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62123" y="2449681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b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05938" y="5272424"/>
              <a:ext cx="5449124" cy="9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en-US" sz="2000" dirty="0">
                <a:latin typeface="+mn-lt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dirty="0" err="1">
                  <a:latin typeface="+mn-lt"/>
                  <a:cs typeface="Times New Roman" panose="02020603050405020304" pitchFamily="18" charset="0"/>
                </a:rPr>
                <a:t>Lookahead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 Carry Unit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3340004" y="4156179"/>
              <a:ext cx="5472665" cy="2325992"/>
              <a:chOff x="1435317" y="4329000"/>
              <a:chExt cx="5472665" cy="2325992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>
                <a:off x="2243643" y="6345245"/>
                <a:ext cx="0" cy="3097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6670354" y="4329000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6450782" y="4638747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1435317" y="4329000"/>
                <a:ext cx="5130679" cy="1980350"/>
                <a:chOff x="1435317" y="4329000"/>
                <a:chExt cx="5130679" cy="1980350"/>
              </a:xfrm>
            </p:grpSpPr>
            <p:cxnSp>
              <p:nvCxnSpPr>
                <p:cNvPr id="52" name="Straight Arrow Connector 51"/>
                <p:cNvCxnSpPr/>
                <p:nvPr/>
              </p:nvCxnSpPr>
              <p:spPr>
                <a:xfrm>
                  <a:off x="6105822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6393857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>
                  <a:off x="5836989" y="5453093"/>
                  <a:ext cx="729007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g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 </a:t>
                  </a:r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p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166" name="TextBox 165"/>
                <p:cNvSpPr txBox="1"/>
                <p:nvPr/>
              </p:nvSpPr>
              <p:spPr>
                <a:xfrm>
                  <a:off x="1435317" y="5971556"/>
                  <a:ext cx="1038754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GG </a:t>
                  </a: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 </a:t>
                  </a:r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GP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69" name="Straight Arrow Connector 168"/>
              <p:cNvCxnSpPr/>
              <p:nvPr/>
            </p:nvCxnSpPr>
            <p:spPr>
              <a:xfrm>
                <a:off x="1725180" y="6345245"/>
                <a:ext cx="0" cy="3097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7272537" y="3263491"/>
              <a:ext cx="499550" cy="2354575"/>
              <a:chOff x="5947576" y="3436312"/>
              <a:chExt cx="499550" cy="2354575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947576" y="3436312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5947576" y="3871188"/>
                <a:ext cx="286247" cy="1583407"/>
              </a:xfrm>
              <a:custGeom>
                <a:avLst/>
                <a:gdLst>
                  <a:gd name="connsiteX0" fmla="*/ 0 w 286247"/>
                  <a:gd name="connsiteY0" fmla="*/ 0 h 1590261"/>
                  <a:gd name="connsiteX1" fmla="*/ 286247 w 286247"/>
                  <a:gd name="connsiteY1" fmla="*/ 0 h 1590261"/>
                  <a:gd name="connsiteX2" fmla="*/ 286247 w 286247"/>
                  <a:gd name="connsiteY2" fmla="*/ 1590261 h 1590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247" h="1590261">
                    <a:moveTo>
                      <a:pt x="0" y="0"/>
                    </a:moveTo>
                    <a:lnTo>
                      <a:pt x="286247" y="0"/>
                    </a:lnTo>
                    <a:lnTo>
                      <a:pt x="286247" y="15902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989926" y="5452557"/>
                <a:ext cx="457200" cy="338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5778411" y="3264130"/>
              <a:ext cx="499550" cy="2354575"/>
              <a:chOff x="5947576" y="3436312"/>
              <a:chExt cx="499550" cy="2354575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5947576" y="3436312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5947576" y="3871188"/>
                <a:ext cx="286247" cy="1583407"/>
              </a:xfrm>
              <a:custGeom>
                <a:avLst/>
                <a:gdLst>
                  <a:gd name="connsiteX0" fmla="*/ 0 w 286247"/>
                  <a:gd name="connsiteY0" fmla="*/ 0 h 1590261"/>
                  <a:gd name="connsiteX1" fmla="*/ 286247 w 286247"/>
                  <a:gd name="connsiteY1" fmla="*/ 0 h 1590261"/>
                  <a:gd name="connsiteX2" fmla="*/ 286247 w 286247"/>
                  <a:gd name="connsiteY2" fmla="*/ 1590261 h 1590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247" h="1590261">
                    <a:moveTo>
                      <a:pt x="0" y="0"/>
                    </a:moveTo>
                    <a:lnTo>
                      <a:pt x="286247" y="0"/>
                    </a:lnTo>
                    <a:lnTo>
                      <a:pt x="286247" y="15902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989926" y="5452557"/>
                <a:ext cx="457200" cy="338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4303421" y="3264769"/>
              <a:ext cx="499550" cy="2354575"/>
              <a:chOff x="5947576" y="3436312"/>
              <a:chExt cx="499550" cy="2354575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5947576" y="3436312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5947576" y="3871188"/>
                <a:ext cx="286247" cy="1583407"/>
              </a:xfrm>
              <a:custGeom>
                <a:avLst/>
                <a:gdLst>
                  <a:gd name="connsiteX0" fmla="*/ 0 w 286247"/>
                  <a:gd name="connsiteY0" fmla="*/ 0 h 1590261"/>
                  <a:gd name="connsiteX1" fmla="*/ 286247 w 286247"/>
                  <a:gd name="connsiteY1" fmla="*/ 0 h 1590261"/>
                  <a:gd name="connsiteX2" fmla="*/ 286247 w 286247"/>
                  <a:gd name="connsiteY2" fmla="*/ 1590261 h 1590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247" h="1590261">
                    <a:moveTo>
                      <a:pt x="0" y="0"/>
                    </a:moveTo>
                    <a:lnTo>
                      <a:pt x="286247" y="0"/>
                    </a:lnTo>
                    <a:lnTo>
                      <a:pt x="286247" y="15902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989926" y="5452557"/>
                <a:ext cx="457200" cy="338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100" name="Freeform 99"/>
            <p:cNvSpPr/>
            <p:nvPr/>
          </p:nvSpPr>
          <p:spPr>
            <a:xfrm>
              <a:off x="8759431" y="3699464"/>
              <a:ext cx="254523" cy="2027583"/>
            </a:xfrm>
            <a:custGeom>
              <a:avLst/>
              <a:gdLst>
                <a:gd name="connsiteX0" fmla="*/ 0 w 389613"/>
                <a:gd name="connsiteY0" fmla="*/ 2027583 h 2027583"/>
                <a:gd name="connsiteX1" fmla="*/ 389613 w 389613"/>
                <a:gd name="connsiteY1" fmla="*/ 2027583 h 2027583"/>
                <a:gd name="connsiteX2" fmla="*/ 389613 w 389613"/>
                <a:gd name="connsiteY2" fmla="*/ 0 h 202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9613" h="2027583">
                  <a:moveTo>
                    <a:pt x="0" y="2027583"/>
                  </a:moveTo>
                  <a:lnTo>
                    <a:pt x="389613" y="2027583"/>
                  </a:lnTo>
                  <a:lnTo>
                    <a:pt x="38961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6277961" y="4156179"/>
              <a:ext cx="1070993" cy="1461887"/>
              <a:chOff x="5836989" y="4329000"/>
              <a:chExt cx="1070993" cy="1461887"/>
            </a:xfrm>
          </p:grpSpPr>
          <p:cxnSp>
            <p:nvCxnSpPr>
              <p:cNvPr id="144" name="Straight Arrow Connector 143"/>
              <p:cNvCxnSpPr/>
              <p:nvPr/>
            </p:nvCxnSpPr>
            <p:spPr>
              <a:xfrm>
                <a:off x="6670354" y="4329000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TextBox 144"/>
              <p:cNvSpPr txBox="1"/>
              <p:nvPr/>
            </p:nvSpPr>
            <p:spPr>
              <a:xfrm>
                <a:off x="6450782" y="4638747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6989" y="4329000"/>
                <a:ext cx="729007" cy="1461887"/>
                <a:chOff x="5836989" y="4329000"/>
                <a:chExt cx="729007" cy="1461887"/>
              </a:xfrm>
            </p:grpSpPr>
            <p:cxnSp>
              <p:nvCxnSpPr>
                <p:cNvPr id="147" name="Straight Arrow Connector 146"/>
                <p:cNvCxnSpPr/>
                <p:nvPr/>
              </p:nvCxnSpPr>
              <p:spPr>
                <a:xfrm>
                  <a:off x="6105822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Arrow Connector 147"/>
                <p:cNvCxnSpPr/>
                <p:nvPr/>
              </p:nvCxnSpPr>
              <p:spPr>
                <a:xfrm>
                  <a:off x="6393857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TextBox 148"/>
                <p:cNvSpPr txBox="1"/>
                <p:nvPr/>
              </p:nvSpPr>
              <p:spPr>
                <a:xfrm>
                  <a:off x="5836989" y="5453093"/>
                  <a:ext cx="729007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g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 </a:t>
                  </a:r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p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</p:grpSp>
        <p:grpSp>
          <p:nvGrpSpPr>
            <p:cNvPr id="150" name="Group 149"/>
            <p:cNvGrpSpPr/>
            <p:nvPr/>
          </p:nvGrpSpPr>
          <p:grpSpPr>
            <a:xfrm>
              <a:off x="4780179" y="4156179"/>
              <a:ext cx="1070993" cy="1461887"/>
              <a:chOff x="5836989" y="4329000"/>
              <a:chExt cx="1070993" cy="1461887"/>
            </a:xfrm>
          </p:grpSpPr>
          <p:cxnSp>
            <p:nvCxnSpPr>
              <p:cNvPr id="151" name="Straight Arrow Connector 150"/>
              <p:cNvCxnSpPr/>
              <p:nvPr/>
            </p:nvCxnSpPr>
            <p:spPr>
              <a:xfrm>
                <a:off x="6670354" y="4329000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TextBox 151"/>
              <p:cNvSpPr txBox="1"/>
              <p:nvPr/>
            </p:nvSpPr>
            <p:spPr>
              <a:xfrm>
                <a:off x="6450782" y="4638747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grpSp>
            <p:nvGrpSpPr>
              <p:cNvPr id="153" name="Group 152"/>
              <p:cNvGrpSpPr/>
              <p:nvPr/>
            </p:nvGrpSpPr>
            <p:grpSpPr>
              <a:xfrm>
                <a:off x="5836989" y="4329000"/>
                <a:ext cx="729007" cy="1461887"/>
                <a:chOff x="5836989" y="4329000"/>
                <a:chExt cx="729007" cy="1461887"/>
              </a:xfrm>
            </p:grpSpPr>
            <p:cxnSp>
              <p:nvCxnSpPr>
                <p:cNvPr id="154" name="Straight Arrow Connector 153"/>
                <p:cNvCxnSpPr/>
                <p:nvPr/>
              </p:nvCxnSpPr>
              <p:spPr>
                <a:xfrm>
                  <a:off x="6105822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Arrow Connector 154"/>
                <p:cNvCxnSpPr/>
                <p:nvPr/>
              </p:nvCxnSpPr>
              <p:spPr>
                <a:xfrm>
                  <a:off x="6393857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TextBox 155"/>
                <p:cNvSpPr txBox="1"/>
                <p:nvPr/>
              </p:nvSpPr>
              <p:spPr>
                <a:xfrm>
                  <a:off x="5836989" y="5453093"/>
                  <a:ext cx="729007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g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 </a:t>
                  </a:r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p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  <p:grpSp>
          <p:nvGrpSpPr>
            <p:cNvPr id="157" name="Group 156"/>
            <p:cNvGrpSpPr/>
            <p:nvPr/>
          </p:nvGrpSpPr>
          <p:grpSpPr>
            <a:xfrm>
              <a:off x="3305937" y="4156179"/>
              <a:ext cx="1070993" cy="1461887"/>
              <a:chOff x="5836989" y="4329000"/>
              <a:chExt cx="1070993" cy="1461887"/>
            </a:xfrm>
          </p:grpSpPr>
          <p:cxnSp>
            <p:nvCxnSpPr>
              <p:cNvPr id="158" name="Straight Arrow Connector 157"/>
              <p:cNvCxnSpPr/>
              <p:nvPr/>
            </p:nvCxnSpPr>
            <p:spPr>
              <a:xfrm>
                <a:off x="6670354" y="4329000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TextBox 158"/>
              <p:cNvSpPr txBox="1"/>
              <p:nvPr/>
            </p:nvSpPr>
            <p:spPr>
              <a:xfrm>
                <a:off x="6450782" y="4638747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grpSp>
            <p:nvGrpSpPr>
              <p:cNvPr id="160" name="Group 159"/>
              <p:cNvGrpSpPr/>
              <p:nvPr/>
            </p:nvGrpSpPr>
            <p:grpSpPr>
              <a:xfrm>
                <a:off x="5836989" y="4329000"/>
                <a:ext cx="729007" cy="1461887"/>
                <a:chOff x="5836989" y="4329000"/>
                <a:chExt cx="729007" cy="1461887"/>
              </a:xfrm>
            </p:grpSpPr>
            <p:cxnSp>
              <p:nvCxnSpPr>
                <p:cNvPr id="161" name="Straight Arrow Connector 160"/>
                <p:cNvCxnSpPr/>
                <p:nvPr/>
              </p:nvCxnSpPr>
              <p:spPr>
                <a:xfrm>
                  <a:off x="6105822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Arrow Connector 161"/>
                <p:cNvCxnSpPr/>
                <p:nvPr/>
              </p:nvCxnSpPr>
              <p:spPr>
                <a:xfrm>
                  <a:off x="6393857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TextBox 162"/>
                <p:cNvSpPr txBox="1"/>
                <p:nvPr/>
              </p:nvSpPr>
              <p:spPr>
                <a:xfrm>
                  <a:off x="5836989" y="5453093"/>
                  <a:ext cx="729007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g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 </a:t>
                  </a:r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p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449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Lookahead</a:t>
            </a:r>
            <a:r>
              <a:rPr lang="en-US" dirty="0"/>
              <a:t> Carry Unit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1438973" y="951898"/>
            <a:ext cx="7431303" cy="1497783"/>
            <a:chOff x="1611794" y="2852929"/>
            <a:chExt cx="7431303" cy="1497783"/>
          </a:xfrm>
        </p:grpSpPr>
        <p:sp>
          <p:nvSpPr>
            <p:cNvPr id="15" name="TextBox 14"/>
            <p:cNvSpPr txBox="1"/>
            <p:nvPr/>
          </p:nvSpPr>
          <p:spPr>
            <a:xfrm>
              <a:off x="1899829" y="3148277"/>
              <a:ext cx="6855234" cy="9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en-US" sz="2000" dirty="0">
                <a:latin typeface="+mn-lt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dirty="0" err="1">
                  <a:latin typeface="+mn-lt"/>
                  <a:cs typeface="Times New Roman" panose="02020603050405020304" pitchFamily="18" charset="0"/>
                </a:rPr>
                <a:t>Lookahead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 Carry Unit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2418292" y="3667276"/>
              <a:ext cx="1038754" cy="683436"/>
              <a:chOff x="3510997" y="3667276"/>
              <a:chExt cx="1038754" cy="683436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4319323" y="4040965"/>
                <a:ext cx="0" cy="3097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3510997" y="3667276"/>
                <a:ext cx="1038754" cy="3377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GG </a:t>
                </a: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GP</a:t>
                </a:r>
                <a:endParaRPr lang="en-US" sz="20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3800860" y="4040965"/>
                <a:ext cx="0" cy="3097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2610997" y="2852930"/>
              <a:ext cx="729007" cy="633677"/>
              <a:chOff x="3305937" y="2852930"/>
              <a:chExt cx="729007" cy="633677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>
                <a:off x="3574770" y="2852930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>
                <a:off x="3862805" y="2852930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3305937" y="3148813"/>
                <a:ext cx="729007" cy="3377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g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3789585" y="2852929"/>
              <a:ext cx="1163415" cy="634956"/>
              <a:chOff x="4345771" y="2852929"/>
              <a:chExt cx="1163415" cy="634956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345771" y="3149555"/>
                <a:ext cx="457200" cy="338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780179" y="3148813"/>
                <a:ext cx="729007" cy="3377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g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049012" y="2852930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5337047" y="2852930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V="1">
                <a:off x="4549751" y="2852929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>
              <a:off x="5379789" y="2852929"/>
              <a:ext cx="1186207" cy="634317"/>
              <a:chOff x="5820761" y="2852929"/>
              <a:chExt cx="1186207" cy="634317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5820761" y="3148916"/>
                <a:ext cx="457200" cy="338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277961" y="3148813"/>
                <a:ext cx="729007" cy="3377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g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6546794" y="2852930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6834829" y="2852930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V="1">
                <a:off x="6029682" y="2852929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6989123" y="2852929"/>
              <a:ext cx="1155796" cy="633678"/>
              <a:chOff x="7314887" y="2852929"/>
              <a:chExt cx="1155796" cy="63367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7741676" y="3148813"/>
                <a:ext cx="729007" cy="3377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g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314887" y="3148277"/>
                <a:ext cx="457200" cy="338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8010509" y="2852930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8298544" y="2852930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flipV="1">
                <a:off x="7527464" y="2852929"/>
                <a:ext cx="0" cy="2880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1611794" y="3436312"/>
              <a:ext cx="691284" cy="338330"/>
              <a:chOff x="2706327" y="3436312"/>
              <a:chExt cx="691284" cy="33833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2994362" y="3436312"/>
                <a:ext cx="403249" cy="338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cxnSp>
            <p:nvCxnSpPr>
              <p:cNvPr id="65" name="Straight Arrow Connector 64"/>
              <p:cNvCxnSpPr/>
              <p:nvPr/>
            </p:nvCxnSpPr>
            <p:spPr>
              <a:xfrm flipH="1" flipV="1">
                <a:off x="2706327" y="3620781"/>
                <a:ext cx="288035" cy="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8351813" y="3436312"/>
              <a:ext cx="691284" cy="338330"/>
              <a:chOff x="8351813" y="3436312"/>
              <a:chExt cx="691284" cy="33833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8351813" y="3436312"/>
                <a:ext cx="403250" cy="338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cxnSp>
            <p:nvCxnSpPr>
              <p:cNvPr id="67" name="Straight Arrow Connector 66"/>
              <p:cNvCxnSpPr/>
              <p:nvPr/>
            </p:nvCxnSpPr>
            <p:spPr>
              <a:xfrm flipH="1" flipV="1">
                <a:off x="8755062" y="3620782"/>
                <a:ext cx="288035" cy="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2" name="Group 231"/>
          <p:cNvGrpSpPr/>
          <p:nvPr/>
        </p:nvGrpSpPr>
        <p:grpSpPr>
          <a:xfrm>
            <a:off x="229226" y="2622502"/>
            <a:ext cx="9505155" cy="3802062"/>
            <a:chOff x="229226" y="2737716"/>
            <a:chExt cx="9505155" cy="3802062"/>
          </a:xfrm>
        </p:grpSpPr>
        <p:sp>
          <p:nvSpPr>
            <p:cNvPr id="199" name="Freeform 198"/>
            <p:cNvSpPr/>
            <p:nvPr/>
          </p:nvSpPr>
          <p:spPr>
            <a:xfrm>
              <a:off x="2011138" y="3897816"/>
              <a:ext cx="5418961" cy="653609"/>
            </a:xfrm>
            <a:custGeom>
              <a:avLst/>
              <a:gdLst>
                <a:gd name="connsiteX0" fmla="*/ 0 w 1431235"/>
                <a:gd name="connsiteY0" fmla="*/ 181744 h 187424"/>
                <a:gd name="connsiteX1" fmla="*/ 0 w 1431235"/>
                <a:gd name="connsiteY1" fmla="*/ 0 h 187424"/>
                <a:gd name="connsiteX2" fmla="*/ 1431235 w 1431235"/>
                <a:gd name="connsiteY2" fmla="*/ 0 h 187424"/>
                <a:gd name="connsiteX3" fmla="*/ 1431235 w 1431235"/>
                <a:gd name="connsiteY3" fmla="*/ 187424 h 18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1235" h="187424">
                  <a:moveTo>
                    <a:pt x="0" y="181744"/>
                  </a:moveTo>
                  <a:lnTo>
                    <a:pt x="0" y="0"/>
                  </a:lnTo>
                  <a:lnTo>
                    <a:pt x="1431235" y="0"/>
                  </a:lnTo>
                  <a:lnTo>
                    <a:pt x="1431235" y="187424"/>
                  </a:lnTo>
                </a:path>
              </a:pathLst>
            </a:custGeom>
            <a:noFill/>
            <a:ln w="127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130257" y="4127597"/>
              <a:ext cx="3675488" cy="414699"/>
            </a:xfrm>
            <a:custGeom>
              <a:avLst/>
              <a:gdLst>
                <a:gd name="connsiteX0" fmla="*/ 0 w 1431235"/>
                <a:gd name="connsiteY0" fmla="*/ 181744 h 187424"/>
                <a:gd name="connsiteX1" fmla="*/ 0 w 1431235"/>
                <a:gd name="connsiteY1" fmla="*/ 0 h 187424"/>
                <a:gd name="connsiteX2" fmla="*/ 1431235 w 1431235"/>
                <a:gd name="connsiteY2" fmla="*/ 0 h 187424"/>
                <a:gd name="connsiteX3" fmla="*/ 1431235 w 1431235"/>
                <a:gd name="connsiteY3" fmla="*/ 187424 h 18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1235" h="187424">
                  <a:moveTo>
                    <a:pt x="0" y="181744"/>
                  </a:moveTo>
                  <a:lnTo>
                    <a:pt x="0" y="0"/>
                  </a:lnTo>
                  <a:lnTo>
                    <a:pt x="1431235" y="0"/>
                  </a:lnTo>
                  <a:lnTo>
                    <a:pt x="1431235" y="187424"/>
                  </a:lnTo>
                </a:path>
              </a:pathLst>
            </a:custGeom>
            <a:noFill/>
            <a:ln w="127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2243404" y="4361858"/>
              <a:ext cx="1431235" cy="187424"/>
            </a:xfrm>
            <a:custGeom>
              <a:avLst/>
              <a:gdLst>
                <a:gd name="connsiteX0" fmla="*/ 0 w 1431235"/>
                <a:gd name="connsiteY0" fmla="*/ 181744 h 187424"/>
                <a:gd name="connsiteX1" fmla="*/ 0 w 1431235"/>
                <a:gd name="connsiteY1" fmla="*/ 0 h 187424"/>
                <a:gd name="connsiteX2" fmla="*/ 1431235 w 1431235"/>
                <a:gd name="connsiteY2" fmla="*/ 0 h 187424"/>
                <a:gd name="connsiteX3" fmla="*/ 1431235 w 1431235"/>
                <a:gd name="connsiteY3" fmla="*/ 187424 h 18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1235" h="187424">
                  <a:moveTo>
                    <a:pt x="0" y="181744"/>
                  </a:moveTo>
                  <a:lnTo>
                    <a:pt x="0" y="0"/>
                  </a:lnTo>
                  <a:lnTo>
                    <a:pt x="1431235" y="0"/>
                  </a:lnTo>
                  <a:lnTo>
                    <a:pt x="1431235" y="187424"/>
                  </a:lnTo>
                </a:path>
              </a:pathLst>
            </a:custGeom>
            <a:noFill/>
            <a:ln w="127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031288" y="3781955"/>
              <a:ext cx="4282789" cy="762845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208545" y="4800599"/>
              <a:ext cx="1605188" cy="976555"/>
            </a:xfrm>
            <a:custGeom>
              <a:avLst/>
              <a:gdLst>
                <a:gd name="connsiteX0" fmla="*/ 1654865 w 1654865"/>
                <a:gd name="connsiteY0" fmla="*/ 979004 h 979004"/>
                <a:gd name="connsiteX1" fmla="*/ 144117 w 1654865"/>
                <a:gd name="connsiteY1" fmla="*/ 979004 h 979004"/>
                <a:gd name="connsiteX2" fmla="*/ 144117 w 1654865"/>
                <a:gd name="connsiteY2" fmla="*/ 0 h 979004"/>
                <a:gd name="connsiteX3" fmla="*/ 0 w 1654865"/>
                <a:gd name="connsiteY3" fmla="*/ 0 h 97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4865" h="979004">
                  <a:moveTo>
                    <a:pt x="1654865" y="979004"/>
                  </a:moveTo>
                  <a:lnTo>
                    <a:pt x="144117" y="979004"/>
                  </a:lnTo>
                  <a:lnTo>
                    <a:pt x="14411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oval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08544" y="4638747"/>
              <a:ext cx="530603" cy="1036925"/>
            </a:xfrm>
            <a:custGeom>
              <a:avLst/>
              <a:gdLst>
                <a:gd name="connsiteX0" fmla="*/ 496956 w 496956"/>
                <a:gd name="connsiteY0" fmla="*/ 919370 h 1013791"/>
                <a:gd name="connsiteX1" fmla="*/ 496956 w 496956"/>
                <a:gd name="connsiteY1" fmla="*/ 1013791 h 1013791"/>
                <a:gd name="connsiteX2" fmla="*/ 223630 w 496956"/>
                <a:gd name="connsiteY2" fmla="*/ 1013791 h 1013791"/>
                <a:gd name="connsiteX3" fmla="*/ 223630 w 496956"/>
                <a:gd name="connsiteY3" fmla="*/ 0 h 1013791"/>
                <a:gd name="connsiteX4" fmla="*/ 0 w 496956"/>
                <a:gd name="connsiteY4" fmla="*/ 0 h 1013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956" h="1013791">
                  <a:moveTo>
                    <a:pt x="496956" y="919370"/>
                  </a:moveTo>
                  <a:lnTo>
                    <a:pt x="496956" y="1013791"/>
                  </a:lnTo>
                  <a:lnTo>
                    <a:pt x="223630" y="1013791"/>
                  </a:lnTo>
                  <a:lnTo>
                    <a:pt x="223630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899828" y="3666742"/>
              <a:ext cx="6682411" cy="884684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639175" y="3551527"/>
              <a:ext cx="7598253" cy="1661511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986063" y="3317243"/>
              <a:ext cx="443948" cy="2458278"/>
            </a:xfrm>
            <a:custGeom>
              <a:avLst/>
              <a:gdLst>
                <a:gd name="connsiteX0" fmla="*/ 443948 w 443948"/>
                <a:gd name="connsiteY0" fmla="*/ 2299252 h 2458278"/>
                <a:gd name="connsiteX1" fmla="*/ 443948 w 443948"/>
                <a:gd name="connsiteY1" fmla="*/ 2458278 h 2458278"/>
                <a:gd name="connsiteX2" fmla="*/ 0 w 443948"/>
                <a:gd name="connsiteY2" fmla="*/ 2458278 h 2458278"/>
                <a:gd name="connsiteX3" fmla="*/ 0 w 443948"/>
                <a:gd name="connsiteY3" fmla="*/ 0 h 245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948" h="2458278">
                  <a:moveTo>
                    <a:pt x="443948" y="2299252"/>
                  </a:moveTo>
                  <a:lnTo>
                    <a:pt x="443948" y="2458278"/>
                  </a:lnTo>
                  <a:lnTo>
                    <a:pt x="0" y="245827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542260" y="4938685"/>
              <a:ext cx="160907" cy="311426"/>
            </a:xfrm>
            <a:custGeom>
              <a:avLst/>
              <a:gdLst>
                <a:gd name="connsiteX0" fmla="*/ 152400 w 152400"/>
                <a:gd name="connsiteY0" fmla="*/ 0 h 311426"/>
                <a:gd name="connsiteX1" fmla="*/ 152400 w 152400"/>
                <a:gd name="connsiteY1" fmla="*/ 159026 h 311426"/>
                <a:gd name="connsiteX2" fmla="*/ 0 w 152400"/>
                <a:gd name="connsiteY2" fmla="*/ 159026 h 311426"/>
                <a:gd name="connsiteX3" fmla="*/ 0 w 152400"/>
                <a:gd name="connsiteY3" fmla="*/ 311426 h 311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11426">
                  <a:moveTo>
                    <a:pt x="152400" y="0"/>
                  </a:moveTo>
                  <a:lnTo>
                    <a:pt x="152400" y="159026"/>
                  </a:lnTo>
                  <a:lnTo>
                    <a:pt x="0" y="159026"/>
                  </a:lnTo>
                  <a:lnTo>
                    <a:pt x="0" y="311426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9331131" y="3386018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53" name="Pentagon 152"/>
            <p:cNvSpPr/>
            <p:nvPr/>
          </p:nvSpPr>
          <p:spPr>
            <a:xfrm rot="10800000">
              <a:off x="9161229" y="3515795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/>
            <p:nvPr/>
          </p:nvCxnSpPr>
          <p:spPr>
            <a:xfrm>
              <a:off x="8582241" y="3328411"/>
              <a:ext cx="0" cy="1221420"/>
            </a:xfrm>
            <a:prstGeom prst="line">
              <a:avLst/>
            </a:prstGeom>
            <a:ln w="12700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Pentagon 157"/>
            <p:cNvSpPr/>
            <p:nvPr/>
          </p:nvSpPr>
          <p:spPr>
            <a:xfrm rot="5400000">
              <a:off x="8506040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8437819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66FF"/>
                  </a:solidFill>
                  <a:latin typeface="+mn-lt"/>
                  <a:cs typeface="Times New Roman" panose="02020603050405020304" pitchFamily="18" charset="0"/>
                </a:rPr>
                <a:t>p</a:t>
              </a:r>
              <a:r>
                <a:rPr lang="en-US" sz="2000" baseline="-25000" dirty="0">
                  <a:solidFill>
                    <a:srgbClr val="0066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61" name="Straight Connector 160"/>
            <p:cNvCxnSpPr>
              <a:stCxn id="162" idx="3"/>
            </p:cNvCxnSpPr>
            <p:nvPr/>
          </p:nvCxnSpPr>
          <p:spPr>
            <a:xfrm>
              <a:off x="8314077" y="3332459"/>
              <a:ext cx="1" cy="1958638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Pentagon 161"/>
            <p:cNvSpPr/>
            <p:nvPr/>
          </p:nvSpPr>
          <p:spPr>
            <a:xfrm rot="5400000">
              <a:off x="8237877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8121385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37" name="Freeform 67"/>
            <p:cNvSpPr>
              <a:spLocks noChangeAspect="1"/>
            </p:cNvSpPr>
            <p:nvPr/>
          </p:nvSpPr>
          <p:spPr bwMode="auto">
            <a:xfrm rot="5400000">
              <a:off x="8223083" y="5259596"/>
              <a:ext cx="412340" cy="319226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66" name="Straight Connector 165"/>
            <p:cNvCxnSpPr/>
            <p:nvPr/>
          </p:nvCxnSpPr>
          <p:spPr>
            <a:xfrm>
              <a:off x="8812669" y="3555183"/>
              <a:ext cx="0" cy="994648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Pentagon 169"/>
            <p:cNvSpPr/>
            <p:nvPr/>
          </p:nvSpPr>
          <p:spPr>
            <a:xfrm rot="16200000" flipV="1">
              <a:off x="7910100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775743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393175" y="3317243"/>
              <a:ext cx="681853" cy="2458278"/>
            </a:xfrm>
            <a:custGeom>
              <a:avLst/>
              <a:gdLst>
                <a:gd name="connsiteX0" fmla="*/ 443948 w 443948"/>
                <a:gd name="connsiteY0" fmla="*/ 2299252 h 2458278"/>
                <a:gd name="connsiteX1" fmla="*/ 443948 w 443948"/>
                <a:gd name="connsiteY1" fmla="*/ 2458278 h 2458278"/>
                <a:gd name="connsiteX2" fmla="*/ 0 w 443948"/>
                <a:gd name="connsiteY2" fmla="*/ 2458278 h 2458278"/>
                <a:gd name="connsiteX3" fmla="*/ 0 w 443948"/>
                <a:gd name="connsiteY3" fmla="*/ 0 h 245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948" h="2458278">
                  <a:moveTo>
                    <a:pt x="443948" y="2299252"/>
                  </a:moveTo>
                  <a:lnTo>
                    <a:pt x="443948" y="2458278"/>
                  </a:lnTo>
                  <a:lnTo>
                    <a:pt x="0" y="245827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199672" y="4934095"/>
              <a:ext cx="374445" cy="316016"/>
            </a:xfrm>
            <a:custGeom>
              <a:avLst/>
              <a:gdLst>
                <a:gd name="connsiteX0" fmla="*/ 152400 w 152400"/>
                <a:gd name="connsiteY0" fmla="*/ 0 h 311426"/>
                <a:gd name="connsiteX1" fmla="*/ 152400 w 152400"/>
                <a:gd name="connsiteY1" fmla="*/ 159026 h 311426"/>
                <a:gd name="connsiteX2" fmla="*/ 0 w 152400"/>
                <a:gd name="connsiteY2" fmla="*/ 159026 h 311426"/>
                <a:gd name="connsiteX3" fmla="*/ 0 w 152400"/>
                <a:gd name="connsiteY3" fmla="*/ 311426 h 311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11426">
                  <a:moveTo>
                    <a:pt x="152400" y="0"/>
                  </a:moveTo>
                  <a:lnTo>
                    <a:pt x="152400" y="159026"/>
                  </a:lnTo>
                  <a:lnTo>
                    <a:pt x="0" y="159026"/>
                  </a:lnTo>
                  <a:lnTo>
                    <a:pt x="0" y="311426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7078745" y="4876488"/>
              <a:ext cx="1" cy="38953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7718135" y="3551527"/>
              <a:ext cx="0" cy="982328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7565192" y="3666741"/>
              <a:ext cx="0" cy="863458"/>
            </a:xfrm>
            <a:prstGeom prst="line">
              <a:avLst/>
            </a:prstGeom>
            <a:ln w="12700">
              <a:solidFill>
                <a:srgbClr val="0066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6991966" y="3328411"/>
              <a:ext cx="0" cy="569405"/>
            </a:xfrm>
            <a:prstGeom prst="line">
              <a:avLst/>
            </a:prstGeom>
            <a:ln w="12700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Pentagon 177"/>
            <p:cNvSpPr/>
            <p:nvPr/>
          </p:nvSpPr>
          <p:spPr>
            <a:xfrm rot="5400000">
              <a:off x="6915765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841864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33CC33"/>
                  </a:solidFill>
                  <a:latin typeface="+mn-lt"/>
                  <a:cs typeface="Times New Roman" panose="02020603050405020304" pitchFamily="18" charset="0"/>
                </a:rPr>
                <a:t>p</a:t>
              </a:r>
              <a:r>
                <a:rPr lang="en-US" sz="2000" baseline="-25000" dirty="0">
                  <a:solidFill>
                    <a:srgbClr val="33CC33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7142065" y="3781955"/>
              <a:ext cx="0" cy="755556"/>
            </a:xfrm>
            <a:prstGeom prst="line">
              <a:avLst/>
            </a:prstGeom>
            <a:ln w="12700">
              <a:solidFill>
                <a:srgbClr val="0000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6992772" y="3897169"/>
              <a:ext cx="0" cy="654257"/>
            </a:xfrm>
            <a:prstGeom prst="line">
              <a:avLst/>
            </a:prstGeom>
            <a:ln w="12700">
              <a:solidFill>
                <a:srgbClr val="33CC33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Pentagon 191"/>
            <p:cNvSpPr/>
            <p:nvPr/>
          </p:nvSpPr>
          <p:spPr>
            <a:xfrm rot="5400000">
              <a:off x="6605009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508388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681210" y="3330495"/>
              <a:ext cx="271726" cy="1895061"/>
            </a:xfrm>
            <a:custGeom>
              <a:avLst/>
              <a:gdLst>
                <a:gd name="connsiteX0" fmla="*/ 106017 w 106017"/>
                <a:gd name="connsiteY0" fmla="*/ 1895061 h 1895061"/>
                <a:gd name="connsiteX1" fmla="*/ 106017 w 106017"/>
                <a:gd name="connsiteY1" fmla="*/ 1775792 h 1895061"/>
                <a:gd name="connsiteX2" fmla="*/ 0 w 106017"/>
                <a:gd name="connsiteY2" fmla="*/ 1775792 h 1895061"/>
                <a:gd name="connsiteX3" fmla="*/ 0 w 106017"/>
                <a:gd name="connsiteY3" fmla="*/ 0 h 189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17" h="1895061">
                  <a:moveTo>
                    <a:pt x="106017" y="1895061"/>
                  </a:moveTo>
                  <a:lnTo>
                    <a:pt x="106017" y="1775792"/>
                  </a:lnTo>
                  <a:lnTo>
                    <a:pt x="0" y="17757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Pentagon 195"/>
            <p:cNvSpPr/>
            <p:nvPr/>
          </p:nvSpPr>
          <p:spPr>
            <a:xfrm rot="16200000" flipV="1">
              <a:off x="6319824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162747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2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7378654" y="4537006"/>
              <a:ext cx="390928" cy="403250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81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6883281" y="4578149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88" name="Freeform 67"/>
            <p:cNvSpPr>
              <a:spLocks noChangeAspect="1"/>
            </p:cNvSpPr>
            <p:nvPr/>
          </p:nvSpPr>
          <p:spPr bwMode="auto">
            <a:xfrm rot="5400000">
              <a:off x="6868857" y="5236956"/>
              <a:ext cx="412340" cy="364505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 flipH="1" flipV="1">
              <a:off x="5074232" y="4927382"/>
              <a:ext cx="901292" cy="329412"/>
            </a:xfrm>
            <a:custGeom>
              <a:avLst/>
              <a:gdLst>
                <a:gd name="connsiteX0" fmla="*/ 0 w 380527"/>
                <a:gd name="connsiteY0" fmla="*/ 329412 h 329412"/>
                <a:gd name="connsiteX1" fmla="*/ 0 w 380527"/>
                <a:gd name="connsiteY1" fmla="*/ 124949 h 329412"/>
                <a:gd name="connsiteX2" fmla="*/ 380527 w 380527"/>
                <a:gd name="connsiteY2" fmla="*/ 124949 h 329412"/>
                <a:gd name="connsiteX3" fmla="*/ 380527 w 380527"/>
                <a:gd name="connsiteY3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527" h="329412">
                  <a:moveTo>
                    <a:pt x="0" y="329412"/>
                  </a:moveTo>
                  <a:lnTo>
                    <a:pt x="0" y="124949"/>
                  </a:lnTo>
                  <a:lnTo>
                    <a:pt x="380527" y="124949"/>
                  </a:lnTo>
                  <a:lnTo>
                    <a:pt x="38052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509590" y="3317244"/>
              <a:ext cx="319136" cy="1939550"/>
            </a:xfrm>
            <a:custGeom>
              <a:avLst/>
              <a:gdLst>
                <a:gd name="connsiteX0" fmla="*/ 106017 w 106017"/>
                <a:gd name="connsiteY0" fmla="*/ 1895061 h 1895061"/>
                <a:gd name="connsiteX1" fmla="*/ 106017 w 106017"/>
                <a:gd name="connsiteY1" fmla="*/ 1775792 h 1895061"/>
                <a:gd name="connsiteX2" fmla="*/ 0 w 106017"/>
                <a:gd name="connsiteY2" fmla="*/ 1775792 h 1895061"/>
                <a:gd name="connsiteX3" fmla="*/ 0 w 106017"/>
                <a:gd name="connsiteY3" fmla="*/ 0 h 189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17" h="1895061">
                  <a:moveTo>
                    <a:pt x="106017" y="1895061"/>
                  </a:moveTo>
                  <a:lnTo>
                    <a:pt x="106017" y="1775792"/>
                  </a:lnTo>
                  <a:lnTo>
                    <a:pt x="0" y="17757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261717" y="3318876"/>
              <a:ext cx="682966" cy="2458278"/>
            </a:xfrm>
            <a:custGeom>
              <a:avLst/>
              <a:gdLst>
                <a:gd name="connsiteX0" fmla="*/ 443948 w 443948"/>
                <a:gd name="connsiteY0" fmla="*/ 2299252 h 2458278"/>
                <a:gd name="connsiteX1" fmla="*/ 443948 w 443948"/>
                <a:gd name="connsiteY1" fmla="*/ 2458278 h 2458278"/>
                <a:gd name="connsiteX2" fmla="*/ 0 w 443948"/>
                <a:gd name="connsiteY2" fmla="*/ 2458278 h 2458278"/>
                <a:gd name="connsiteX3" fmla="*/ 0 w 443948"/>
                <a:gd name="connsiteY3" fmla="*/ 0 h 245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948" h="2458278">
                  <a:moveTo>
                    <a:pt x="443948" y="2299252"/>
                  </a:moveTo>
                  <a:lnTo>
                    <a:pt x="443948" y="2458278"/>
                  </a:lnTo>
                  <a:lnTo>
                    <a:pt x="0" y="245827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/>
            <p:cNvCxnSpPr/>
            <p:nvPr/>
          </p:nvCxnSpPr>
          <p:spPr>
            <a:xfrm flipH="1">
              <a:off x="4907124" y="4878121"/>
              <a:ext cx="1" cy="38953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6151388" y="3553160"/>
              <a:ext cx="0" cy="982328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6036174" y="3668374"/>
              <a:ext cx="0" cy="863458"/>
            </a:xfrm>
            <a:prstGeom prst="line">
              <a:avLst/>
            </a:prstGeom>
            <a:ln w="12700">
              <a:solidFill>
                <a:srgbClr val="0066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4815066" y="3330044"/>
              <a:ext cx="0" cy="797553"/>
            </a:xfrm>
            <a:prstGeom prst="line">
              <a:avLst/>
            </a:prstGeom>
            <a:ln w="127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Pentagon 207"/>
            <p:cNvSpPr/>
            <p:nvPr/>
          </p:nvSpPr>
          <p:spPr>
            <a:xfrm rot="5400000">
              <a:off x="4744546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676325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9900"/>
                  </a:solidFill>
                  <a:latin typeface="+mn-lt"/>
                  <a:cs typeface="Times New Roman" panose="02020603050405020304" pitchFamily="18" charset="0"/>
                </a:rPr>
                <a:t>p</a:t>
              </a:r>
              <a:r>
                <a:rPr lang="en-US" sz="2000" baseline="-25000" dirty="0">
                  <a:solidFill>
                    <a:srgbClr val="FF9900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211" name="Straight Connector 210"/>
            <p:cNvCxnSpPr/>
            <p:nvPr/>
          </p:nvCxnSpPr>
          <p:spPr>
            <a:xfrm>
              <a:off x="4991588" y="4012383"/>
              <a:ext cx="0" cy="526761"/>
            </a:xfrm>
            <a:prstGeom prst="line">
              <a:avLst/>
            </a:prstGeom>
            <a:ln w="12700">
              <a:solidFill>
                <a:srgbClr val="0066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4816642" y="4127597"/>
              <a:ext cx="0" cy="411547"/>
            </a:xfrm>
            <a:prstGeom prst="line">
              <a:avLst/>
            </a:prstGeom>
            <a:ln w="12700">
              <a:solidFill>
                <a:srgbClr val="FF99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Pentagon 213"/>
            <p:cNvSpPr/>
            <p:nvPr/>
          </p:nvSpPr>
          <p:spPr>
            <a:xfrm rot="5400000">
              <a:off x="4432983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4336362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CC6600"/>
                  </a:solidFill>
                  <a:latin typeface="+mn-lt"/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>
                  <a:solidFill>
                    <a:srgbClr val="CC6600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7" name="Pentagon 216"/>
            <p:cNvSpPr/>
            <p:nvPr/>
          </p:nvSpPr>
          <p:spPr>
            <a:xfrm rot="16200000" flipV="1">
              <a:off x="4182685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3990721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CC6600"/>
                  </a:solidFill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solidFill>
                    <a:srgbClr val="CC6600"/>
                  </a:solidFill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222" name="Straight Connector 221"/>
            <p:cNvCxnSpPr/>
            <p:nvPr/>
          </p:nvCxnSpPr>
          <p:spPr>
            <a:xfrm>
              <a:off x="5920960" y="3897816"/>
              <a:ext cx="0" cy="645350"/>
            </a:xfrm>
            <a:prstGeom prst="line">
              <a:avLst/>
            </a:prstGeom>
            <a:ln w="12700">
              <a:solidFill>
                <a:srgbClr val="33CC33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5544215" y="3781955"/>
              <a:ext cx="0" cy="755556"/>
            </a:xfrm>
            <a:prstGeom prst="line">
              <a:avLst/>
            </a:prstGeom>
            <a:ln w="12700">
              <a:solidFill>
                <a:srgbClr val="0000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5402497" y="3897169"/>
              <a:ext cx="0" cy="640342"/>
            </a:xfrm>
            <a:prstGeom prst="line">
              <a:avLst/>
            </a:prstGeom>
            <a:ln w="12700">
              <a:solidFill>
                <a:srgbClr val="33CC33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5275923" y="4127597"/>
              <a:ext cx="0" cy="423828"/>
            </a:xfrm>
            <a:prstGeom prst="line">
              <a:avLst/>
            </a:prstGeom>
            <a:ln w="12700">
              <a:solidFill>
                <a:srgbClr val="FF99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Freeform 233"/>
            <p:cNvSpPr/>
            <p:nvPr/>
          </p:nvSpPr>
          <p:spPr>
            <a:xfrm>
              <a:off x="4989817" y="4927382"/>
              <a:ext cx="412681" cy="329412"/>
            </a:xfrm>
            <a:custGeom>
              <a:avLst/>
              <a:gdLst>
                <a:gd name="connsiteX0" fmla="*/ 0 w 380527"/>
                <a:gd name="connsiteY0" fmla="*/ 329412 h 329412"/>
                <a:gd name="connsiteX1" fmla="*/ 0 w 380527"/>
                <a:gd name="connsiteY1" fmla="*/ 124949 h 329412"/>
                <a:gd name="connsiteX2" fmla="*/ 380527 w 380527"/>
                <a:gd name="connsiteY2" fmla="*/ 124949 h 329412"/>
                <a:gd name="connsiteX3" fmla="*/ 380527 w 380527"/>
                <a:gd name="connsiteY3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527" h="329412">
                  <a:moveTo>
                    <a:pt x="0" y="329412"/>
                  </a:moveTo>
                  <a:lnTo>
                    <a:pt x="0" y="124949"/>
                  </a:lnTo>
                  <a:lnTo>
                    <a:pt x="380527" y="124949"/>
                  </a:lnTo>
                  <a:lnTo>
                    <a:pt x="38052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5780060" y="4493800"/>
              <a:ext cx="390928" cy="489661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13" name="Freeform 67"/>
            <p:cNvSpPr>
              <a:spLocks noChangeAspect="1"/>
            </p:cNvSpPr>
            <p:nvPr/>
          </p:nvSpPr>
          <p:spPr bwMode="auto">
            <a:xfrm rot="5400000">
              <a:off x="4738512" y="5204815"/>
              <a:ext cx="412340" cy="432053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4711660" y="4579782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04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5207033" y="4538639"/>
              <a:ext cx="390928" cy="403250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38" name="Freeform 237"/>
            <p:cNvSpPr/>
            <p:nvPr/>
          </p:nvSpPr>
          <p:spPr>
            <a:xfrm flipH="1" flipV="1">
              <a:off x="2942773" y="4927382"/>
              <a:ext cx="901292" cy="329412"/>
            </a:xfrm>
            <a:custGeom>
              <a:avLst/>
              <a:gdLst>
                <a:gd name="connsiteX0" fmla="*/ 0 w 380527"/>
                <a:gd name="connsiteY0" fmla="*/ 329412 h 329412"/>
                <a:gd name="connsiteX1" fmla="*/ 0 w 380527"/>
                <a:gd name="connsiteY1" fmla="*/ 124949 h 329412"/>
                <a:gd name="connsiteX2" fmla="*/ 380527 w 380527"/>
                <a:gd name="connsiteY2" fmla="*/ 124949 h 329412"/>
                <a:gd name="connsiteX3" fmla="*/ 380527 w 380527"/>
                <a:gd name="connsiteY3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527" h="329412">
                  <a:moveTo>
                    <a:pt x="0" y="329412"/>
                  </a:moveTo>
                  <a:lnTo>
                    <a:pt x="0" y="124949"/>
                  </a:lnTo>
                  <a:lnTo>
                    <a:pt x="380527" y="124949"/>
                  </a:lnTo>
                  <a:lnTo>
                    <a:pt x="38052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2438177" y="3317244"/>
              <a:ext cx="259090" cy="1939550"/>
            </a:xfrm>
            <a:custGeom>
              <a:avLst/>
              <a:gdLst>
                <a:gd name="connsiteX0" fmla="*/ 106017 w 106017"/>
                <a:gd name="connsiteY0" fmla="*/ 1895061 h 1895061"/>
                <a:gd name="connsiteX1" fmla="*/ 106017 w 106017"/>
                <a:gd name="connsiteY1" fmla="*/ 1775792 h 1895061"/>
                <a:gd name="connsiteX2" fmla="*/ 0 w 106017"/>
                <a:gd name="connsiteY2" fmla="*/ 1775792 h 1895061"/>
                <a:gd name="connsiteX3" fmla="*/ 0 w 106017"/>
                <a:gd name="connsiteY3" fmla="*/ 0 h 189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17" h="1895061">
                  <a:moveTo>
                    <a:pt x="106017" y="1895061"/>
                  </a:moveTo>
                  <a:lnTo>
                    <a:pt x="106017" y="1775792"/>
                  </a:lnTo>
                  <a:lnTo>
                    <a:pt x="0" y="17757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1" name="Straight Connector 240"/>
            <p:cNvCxnSpPr/>
            <p:nvPr/>
          </p:nvCxnSpPr>
          <p:spPr>
            <a:xfrm flipH="1">
              <a:off x="2775665" y="4878121"/>
              <a:ext cx="1" cy="38953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3904715" y="3897169"/>
              <a:ext cx="0" cy="654257"/>
            </a:xfrm>
            <a:prstGeom prst="line">
              <a:avLst/>
            </a:prstGeom>
            <a:ln w="12700">
              <a:solidFill>
                <a:srgbClr val="33CC33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2683607" y="3330044"/>
              <a:ext cx="0" cy="1028033"/>
            </a:xfrm>
            <a:prstGeom prst="line">
              <a:avLst/>
            </a:prstGeom>
            <a:ln w="127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Pentagon 245"/>
            <p:cNvSpPr/>
            <p:nvPr/>
          </p:nvSpPr>
          <p:spPr>
            <a:xfrm rot="5400000">
              <a:off x="2607406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2585837" y="2737716"/>
              <a:ext cx="328198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00FF"/>
                  </a:solidFill>
                  <a:latin typeface="+mn-lt"/>
                  <a:cs typeface="Times New Roman" panose="02020603050405020304" pitchFamily="18" charset="0"/>
                </a:rPr>
                <a:t>p</a:t>
              </a:r>
              <a:r>
                <a:rPr lang="en-US" sz="2000" baseline="-25000" dirty="0">
                  <a:solidFill>
                    <a:srgbClr val="FF00FF"/>
                  </a:solidFill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250" name="Straight Connector 249"/>
            <p:cNvCxnSpPr/>
            <p:nvPr/>
          </p:nvCxnSpPr>
          <p:spPr>
            <a:xfrm>
              <a:off x="2685907" y="4358025"/>
              <a:ext cx="0" cy="181119"/>
            </a:xfrm>
            <a:prstGeom prst="line">
              <a:avLst/>
            </a:prstGeom>
            <a:ln w="12700">
              <a:solidFill>
                <a:srgbClr val="FF00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Pentagon 251"/>
            <p:cNvSpPr/>
            <p:nvPr/>
          </p:nvSpPr>
          <p:spPr>
            <a:xfrm rot="5400000">
              <a:off x="2359938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263317" y="2737716"/>
              <a:ext cx="304405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229226" y="4523533"/>
              <a:ext cx="345642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257" name="Straight Connector 256"/>
            <p:cNvCxnSpPr/>
            <p:nvPr/>
          </p:nvCxnSpPr>
          <p:spPr>
            <a:xfrm>
              <a:off x="3789501" y="4127597"/>
              <a:ext cx="0" cy="415569"/>
            </a:xfrm>
            <a:prstGeom prst="line">
              <a:avLst/>
            </a:prstGeom>
            <a:ln w="12700">
              <a:solidFill>
                <a:srgbClr val="FF99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3271038" y="4127597"/>
              <a:ext cx="0" cy="409914"/>
            </a:xfrm>
            <a:prstGeom prst="line">
              <a:avLst/>
            </a:prstGeom>
            <a:ln w="12700">
              <a:solidFill>
                <a:srgbClr val="FF99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>
              <a:off x="3144464" y="4358025"/>
              <a:ext cx="0" cy="193400"/>
            </a:xfrm>
            <a:prstGeom prst="line">
              <a:avLst/>
            </a:prstGeom>
            <a:ln w="12700">
              <a:solidFill>
                <a:srgbClr val="FF00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Freeform 260"/>
            <p:cNvSpPr/>
            <p:nvPr/>
          </p:nvSpPr>
          <p:spPr>
            <a:xfrm>
              <a:off x="2858358" y="4927382"/>
              <a:ext cx="412681" cy="329412"/>
            </a:xfrm>
            <a:custGeom>
              <a:avLst/>
              <a:gdLst>
                <a:gd name="connsiteX0" fmla="*/ 0 w 380527"/>
                <a:gd name="connsiteY0" fmla="*/ 329412 h 329412"/>
                <a:gd name="connsiteX1" fmla="*/ 0 w 380527"/>
                <a:gd name="connsiteY1" fmla="*/ 124949 h 329412"/>
                <a:gd name="connsiteX2" fmla="*/ 380527 w 380527"/>
                <a:gd name="connsiteY2" fmla="*/ 124949 h 329412"/>
                <a:gd name="connsiteX3" fmla="*/ 380527 w 380527"/>
                <a:gd name="connsiteY3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527" h="329412">
                  <a:moveTo>
                    <a:pt x="0" y="329412"/>
                  </a:moveTo>
                  <a:lnTo>
                    <a:pt x="0" y="124949"/>
                  </a:lnTo>
                  <a:lnTo>
                    <a:pt x="380527" y="124949"/>
                  </a:lnTo>
                  <a:lnTo>
                    <a:pt x="38052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2533506" y="6201448"/>
              <a:ext cx="518463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GG</a:t>
              </a:r>
              <a:endParaRPr lang="en-US" sz="2000" baseline="-25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278" name="Straight Connector 277"/>
            <p:cNvCxnSpPr/>
            <p:nvPr/>
          </p:nvCxnSpPr>
          <p:spPr>
            <a:xfrm>
              <a:off x="2813223" y="5625378"/>
              <a:ext cx="0" cy="475915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Pentagon 278"/>
            <p:cNvSpPr/>
            <p:nvPr/>
          </p:nvSpPr>
          <p:spPr>
            <a:xfrm rot="5400000">
              <a:off x="2737532" y="6059780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9" name="Straight Connector 288"/>
            <p:cNvCxnSpPr/>
            <p:nvPr/>
          </p:nvCxnSpPr>
          <p:spPr>
            <a:xfrm>
              <a:off x="2078344" y="4926781"/>
              <a:ext cx="0" cy="117451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Pentagon 289"/>
            <p:cNvSpPr/>
            <p:nvPr/>
          </p:nvSpPr>
          <p:spPr>
            <a:xfrm rot="5400000">
              <a:off x="2000463" y="6059780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1827821" y="6201448"/>
              <a:ext cx="518463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GP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639968" y="4708841"/>
              <a:ext cx="213843" cy="0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Pentagon 253"/>
            <p:cNvSpPr/>
            <p:nvPr/>
          </p:nvSpPr>
          <p:spPr>
            <a:xfrm rot="10800000" flipV="1">
              <a:off x="563768" y="4671105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862109" y="4242811"/>
              <a:ext cx="1647482" cy="308615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rgbClr val="CC6600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412756" y="4012383"/>
              <a:ext cx="3268454" cy="539043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rgbClr val="006600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3075574" y="4538639"/>
              <a:ext cx="390928" cy="403250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48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2580201" y="4579782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51" name="Freeform 67"/>
            <p:cNvSpPr>
              <a:spLocks noChangeAspect="1"/>
            </p:cNvSpPr>
            <p:nvPr/>
          </p:nvSpPr>
          <p:spPr bwMode="auto">
            <a:xfrm rot="5400000">
              <a:off x="2607053" y="5204815"/>
              <a:ext cx="412340" cy="432053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3648601" y="4493800"/>
              <a:ext cx="390928" cy="489661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80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1875731" y="4493800"/>
              <a:ext cx="390928" cy="489661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27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8507704" y="4578188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827822" y="5041997"/>
              <a:ext cx="248842" cy="171041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1537257" y="5243028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76" name="Freeform 67"/>
            <p:cNvSpPr>
              <a:spLocks noChangeAspect="1"/>
            </p:cNvSpPr>
            <p:nvPr/>
          </p:nvSpPr>
          <p:spPr bwMode="auto">
            <a:xfrm rot="10800000">
              <a:off x="853812" y="4549949"/>
              <a:ext cx="412340" cy="319226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249953" y="6021315"/>
              <a:ext cx="3929039" cy="43495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Two-Level AND-OR Logic</a:t>
              </a:r>
              <a:endParaRPr lang="en-US" sz="2000" b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775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Delay of the 4-bit CLA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81" y="836685"/>
            <a:ext cx="9426599" cy="259231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All generate and propagate signals are produced in parallel</a:t>
            </a:r>
          </a:p>
          <a:p>
            <a:pPr>
              <a:spcBef>
                <a:spcPts val="1200"/>
              </a:spcBef>
            </a:pPr>
            <a:r>
              <a:rPr lang="en-US" dirty="0"/>
              <a:t>Delay of all 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dirty="0"/>
              <a:t> and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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(Delay of XOR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&gt;</a:t>
            </a:r>
            <a:r>
              <a:rPr lang="en-US" dirty="0">
                <a:sym typeface="Symbol"/>
              </a:rPr>
              <a:t> Delay of AND)</a:t>
            </a:r>
          </a:p>
          <a:p>
            <a:pPr>
              <a:spcBef>
                <a:spcPts val="1200"/>
              </a:spcBef>
            </a:pPr>
            <a:r>
              <a:rPr lang="en-US" dirty="0">
                <a:sym typeface="Symbol"/>
              </a:rPr>
              <a:t>Carry bits </a:t>
            </a:r>
            <a:r>
              <a:rPr lang="en-US" i="1" dirty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, and </a:t>
            </a:r>
            <a:r>
              <a:rPr lang="en-US" i="1" dirty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3</a:t>
            </a:r>
            <a:r>
              <a:rPr lang="en-US" dirty="0">
                <a:sym typeface="Symbol"/>
              </a:rPr>
              <a:t> are generated in parallel (Delay = 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ym typeface="Symbol"/>
              </a:rPr>
              <a:t>Carry-out bit </a:t>
            </a:r>
            <a:r>
              <a:rPr lang="en-US" i="1" dirty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4</a:t>
            </a:r>
            <a:r>
              <a:rPr lang="en-US" dirty="0">
                <a:sym typeface="Symbol"/>
              </a:rPr>
              <a:t> is not needed to compute the sum bits</a:t>
            </a:r>
          </a:p>
          <a:p>
            <a:pPr>
              <a:spcBef>
                <a:spcPts val="1200"/>
              </a:spcBef>
            </a:pPr>
            <a:r>
              <a:rPr lang="en-US" dirty="0">
                <a:sym typeface="Symbol"/>
              </a:rPr>
              <a:t>Longest Delay of the 4-bit CLA = 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+ 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+ 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>
                <a:sym typeface="Symbol"/>
              </a:rPr>
              <a:t>= 2 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+ </a:t>
            </a:r>
            <a:r>
              <a:rPr lang="en-US" baseline="-25000" dirty="0">
                <a:sym typeface="Symbol"/>
              </a:rPr>
              <a:t>2</a:t>
            </a:r>
            <a:endParaRPr lang="en-US" dirty="0"/>
          </a:p>
          <a:p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8045676" y="3717035"/>
            <a:ext cx="1631097" cy="2711082"/>
            <a:chOff x="7660529" y="-218509"/>
            <a:chExt cx="2003104" cy="3439839"/>
          </a:xfrm>
        </p:grpSpPr>
        <p:grpSp>
          <p:nvGrpSpPr>
            <p:cNvPr id="4" name="Group 3"/>
            <p:cNvGrpSpPr/>
            <p:nvPr/>
          </p:nvGrpSpPr>
          <p:grpSpPr>
            <a:xfrm>
              <a:off x="7660529" y="-218509"/>
              <a:ext cx="2003104" cy="3439839"/>
              <a:chOff x="6741723" y="1452094"/>
              <a:chExt cx="2003104" cy="3439839"/>
            </a:xfrm>
          </p:grpSpPr>
          <p:sp>
            <p:nvSpPr>
              <p:cNvPr id="5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7842786" y="2130518"/>
                <a:ext cx="0" cy="7100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60"/>
              <p:cNvGrpSpPr>
                <a:grpSpLocks noChangeAspect="1"/>
              </p:cNvGrpSpPr>
              <p:nvPr/>
            </p:nvGrpSpPr>
            <p:grpSpPr bwMode="auto">
              <a:xfrm rot="5400000">
                <a:off x="7592377" y="3699643"/>
                <a:ext cx="467086" cy="319226"/>
                <a:chOff x="722" y="2323"/>
                <a:chExt cx="802" cy="576"/>
              </a:xfrm>
            </p:grpSpPr>
            <p:sp>
              <p:nvSpPr>
                <p:cNvPr id="32" name="Freeform 61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Freeform 62"/>
                <p:cNvSpPr>
                  <a:spLocks noChangeAspect="1"/>
                </p:cNvSpPr>
                <p:nvPr/>
              </p:nvSpPr>
              <p:spPr bwMode="auto">
                <a:xfrm>
                  <a:off x="722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66"/>
              <p:cNvGrpSpPr>
                <a:grpSpLocks noChangeAspect="1"/>
              </p:cNvGrpSpPr>
              <p:nvPr/>
            </p:nvGrpSpPr>
            <p:grpSpPr bwMode="auto">
              <a:xfrm rot="5400000">
                <a:off x="7504869" y="2834141"/>
                <a:ext cx="458932" cy="319226"/>
                <a:chOff x="736" y="2323"/>
                <a:chExt cx="788" cy="576"/>
              </a:xfrm>
              <a:noFill/>
            </p:grpSpPr>
            <p:sp>
              <p:nvSpPr>
                <p:cNvPr id="30" name="Freeform 67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68"/>
                <p:cNvSpPr>
                  <a:spLocks noChangeAspect="1"/>
                </p:cNvSpPr>
                <p:nvPr/>
              </p:nvSpPr>
              <p:spPr bwMode="auto">
                <a:xfrm>
                  <a:off x="736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" name="Line 70"/>
              <p:cNvSpPr>
                <a:spLocks noChangeAspect="1" noChangeShapeType="1"/>
              </p:cNvSpPr>
              <p:nvPr/>
            </p:nvSpPr>
            <p:spPr bwMode="auto">
              <a:xfrm>
                <a:off x="7828138" y="4091765"/>
                <a:ext cx="0" cy="3347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71"/>
              <p:cNvSpPr>
                <a:spLocks noChangeAspect="1" noChangeShapeType="1"/>
              </p:cNvSpPr>
              <p:nvPr/>
            </p:nvSpPr>
            <p:spPr bwMode="auto">
              <a:xfrm>
                <a:off x="7733843" y="3224250"/>
                <a:ext cx="0" cy="4775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633618" y="2130518"/>
                <a:ext cx="0" cy="7100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444029" y="1452094"/>
                <a:ext cx="27410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i="1" u="none" baseline="0" dirty="0" err="1">
                    <a:latin typeface="+mn-lt"/>
                    <a:cs typeface="Consolas" panose="020B0609020204030204" pitchFamily="49" charset="0"/>
                  </a:rPr>
                  <a:t>a</a:t>
                </a:r>
                <a:r>
                  <a:rPr lang="en-US" altLang="en-US" i="1" u="none" baseline="-25000" dirty="0" err="1">
                    <a:latin typeface="+mn-lt"/>
                    <a:cs typeface="Consolas" panose="020B0609020204030204" pitchFamily="49" charset="0"/>
                  </a:rPr>
                  <a:t>i</a:t>
                </a:r>
                <a:endParaRPr lang="en-US" altLang="en-US" i="1" u="none" baseline="-25000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12" name="Text Box 85"/>
              <p:cNvSpPr txBox="1">
                <a:spLocks noChangeAspect="1" noChangeArrowheads="1"/>
              </p:cNvSpPr>
              <p:nvPr/>
            </p:nvSpPr>
            <p:spPr bwMode="auto">
              <a:xfrm>
                <a:off x="8444901" y="3035537"/>
                <a:ext cx="29992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i="1" u="none" baseline="0" dirty="0">
                    <a:latin typeface="+mn-lt"/>
                    <a:cs typeface="Consolas" panose="020B0609020204030204" pitchFamily="49" charset="0"/>
                  </a:rPr>
                  <a:t>c</a:t>
                </a:r>
                <a:r>
                  <a:rPr lang="en-US" altLang="en-US" i="1" u="none" baseline="-25000" dirty="0">
                    <a:latin typeface="+mn-lt"/>
                    <a:cs typeface="Consolas" panose="020B0609020204030204" pitchFamily="49" charset="0"/>
                  </a:rPr>
                  <a:t>i</a:t>
                </a:r>
              </a:p>
            </p:txBody>
          </p:sp>
          <p:sp>
            <p:nvSpPr>
              <p:cNvPr id="13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7693032" y="4522601"/>
                <a:ext cx="29219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i="1" u="none" baseline="0" dirty="0" err="1">
                    <a:latin typeface="+mn-lt"/>
                    <a:cs typeface="Consolas" panose="020B0609020204030204" pitchFamily="49" charset="0"/>
                  </a:rPr>
                  <a:t>s</a:t>
                </a:r>
                <a:r>
                  <a:rPr lang="en-US" altLang="en-US" i="1" u="none" baseline="-25000" dirty="0" err="1">
                    <a:latin typeface="+mn-lt"/>
                    <a:cs typeface="Consolas" panose="020B0609020204030204" pitchFamily="49" charset="0"/>
                  </a:rPr>
                  <a:t>i</a:t>
                </a:r>
                <a:endParaRPr lang="en-US" altLang="en-US" i="1" u="none" baseline="-25000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14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471125"/>
                <a:ext cx="271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658285"/>
                <a:ext cx="48484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41723" y="2279526"/>
                <a:ext cx="1387960" cy="19464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Pentagon 16"/>
              <p:cNvSpPr/>
              <p:nvPr/>
            </p:nvSpPr>
            <p:spPr>
              <a:xfrm rot="5400000">
                <a:off x="7533159" y="1985132"/>
                <a:ext cx="191915" cy="106927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2391822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925811" y="3317087"/>
                <a:ext cx="371301" cy="400148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732065" y="1452094"/>
                <a:ext cx="27410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i="1" u="none" baseline="0" dirty="0">
                    <a:latin typeface="+mn-lt"/>
                    <a:cs typeface="Consolas" panose="020B0609020204030204" pitchFamily="49" charset="0"/>
                  </a:rPr>
                  <a:t>b</a:t>
                </a:r>
                <a:r>
                  <a:rPr lang="en-US" altLang="en-US" i="1" u="none" baseline="-25000" dirty="0">
                    <a:latin typeface="+mn-lt"/>
                    <a:cs typeface="Consolas" panose="020B0609020204030204" pitchFamily="49" charset="0"/>
                  </a:rPr>
                  <a:t>i</a:t>
                </a: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972151" y="2572366"/>
                <a:ext cx="124629" cy="1953437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359510" y="3316263"/>
                <a:ext cx="374825" cy="1209541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6836876" y="4522601"/>
                <a:ext cx="29219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i="1" u="none" baseline="0" dirty="0" err="1">
                    <a:latin typeface="+mn-lt"/>
                    <a:cs typeface="Consolas" panose="020B0609020204030204" pitchFamily="49" charset="0"/>
                  </a:rPr>
                  <a:t>g</a:t>
                </a:r>
                <a:r>
                  <a:rPr lang="en-US" altLang="en-US" i="1" u="none" baseline="-25000" dirty="0" err="1">
                    <a:latin typeface="+mn-lt"/>
                    <a:cs typeface="Consolas" panose="020B0609020204030204" pitchFamily="49" charset="0"/>
                  </a:rPr>
                  <a:t>i</a:t>
                </a:r>
                <a:endParaRPr lang="en-US" altLang="en-US" i="1" u="none" baseline="-25000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29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7202579" y="4522601"/>
                <a:ext cx="29219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i="1" dirty="0">
                    <a:latin typeface="+mn-lt"/>
                    <a:cs typeface="Consolas" panose="020B0609020204030204" pitchFamily="49" charset="0"/>
                  </a:rPr>
                  <a:t>p</a:t>
                </a:r>
                <a:r>
                  <a:rPr lang="en-US" altLang="en-US" i="1" u="none" baseline="-25000" dirty="0">
                    <a:latin typeface="+mn-lt"/>
                    <a:cs typeface="Consolas" panose="020B0609020204030204" pitchFamily="49" charset="0"/>
                  </a:rPr>
                  <a:t>i</a:t>
                </a:r>
              </a:p>
            </p:txBody>
          </p:sp>
          <p:sp>
            <p:nvSpPr>
              <p:cNvPr id="142" name="Pentagon 141"/>
              <p:cNvSpPr/>
              <p:nvPr/>
            </p:nvSpPr>
            <p:spPr>
              <a:xfrm rot="5400000">
                <a:off x="7746462" y="1981649"/>
                <a:ext cx="191915" cy="106927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Pentagon 142"/>
              <p:cNvSpPr/>
              <p:nvPr/>
            </p:nvSpPr>
            <p:spPr>
              <a:xfrm rot="5400000">
                <a:off x="7741958" y="4468921"/>
                <a:ext cx="191915" cy="106927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Pentagon 143"/>
              <p:cNvSpPr/>
              <p:nvPr/>
            </p:nvSpPr>
            <p:spPr>
              <a:xfrm rot="5400000">
                <a:off x="7271151" y="4466782"/>
                <a:ext cx="191915" cy="106927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Pentagon 144"/>
              <p:cNvSpPr/>
              <p:nvPr/>
            </p:nvSpPr>
            <p:spPr>
              <a:xfrm rot="5400000">
                <a:off x="6884875" y="4464643"/>
                <a:ext cx="191915" cy="106927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Pentagon 145"/>
              <p:cNvSpPr/>
              <p:nvPr/>
            </p:nvSpPr>
            <p:spPr>
              <a:xfrm rot="10800000">
                <a:off x="8249611" y="3254813"/>
                <a:ext cx="185753" cy="110474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401469" y="1052993"/>
              <a:ext cx="870242" cy="535716"/>
              <a:chOff x="6889304" y="2431453"/>
              <a:chExt cx="870242" cy="535716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6889304" y="2431453"/>
                <a:ext cx="518463" cy="535716"/>
              </a:xfrm>
              <a:prstGeom prst="roundRect">
                <a:avLst>
                  <a:gd name="adj" fmla="val 33148"/>
                </a:avLst>
              </a:prstGeom>
              <a:noFill/>
              <a:ln w="12700">
                <a:solidFill>
                  <a:srgbClr val="008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491389" y="2451026"/>
                <a:ext cx="268157" cy="3747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008000"/>
                    </a:solidFill>
                    <a:latin typeface="Consolas" panose="020B0609020204030204" pitchFamily="49" charset="0"/>
                    <a:cs typeface="Consolas" panose="020B0609020204030204" pitchFamily="49" charset="0"/>
                    <a:sym typeface="Symbol"/>
                  </a:rPr>
                  <a:t></a:t>
                </a:r>
                <a:r>
                  <a:rPr lang="en-US" sz="2000" b="1" baseline="-25000" dirty="0">
                    <a:solidFill>
                      <a:srgbClr val="008000"/>
                    </a:solidFill>
                    <a:latin typeface="Consolas" panose="020B0609020204030204" pitchFamily="49" charset="0"/>
                    <a:cs typeface="Consolas" panose="020B0609020204030204" pitchFamily="49" charset="0"/>
                    <a:sym typeface="Symbol"/>
                  </a:rPr>
                  <a:t>1</a:t>
                </a:r>
                <a:endParaRPr lang="en-US" sz="2000" b="1" baseline="-25000" dirty="0">
                  <a:solidFill>
                    <a:srgbClr val="008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8490880" y="1925049"/>
              <a:ext cx="889775" cy="535716"/>
              <a:chOff x="6889304" y="2431453"/>
              <a:chExt cx="889775" cy="535716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6889304" y="2431453"/>
                <a:ext cx="518463" cy="535716"/>
              </a:xfrm>
              <a:prstGeom prst="roundRect">
                <a:avLst>
                  <a:gd name="adj" fmla="val 33148"/>
                </a:avLst>
              </a:prstGeom>
              <a:noFill/>
              <a:ln w="12700">
                <a:solidFill>
                  <a:srgbClr val="008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510922" y="2456075"/>
                <a:ext cx="268157" cy="3747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008000"/>
                    </a:solidFill>
                    <a:latin typeface="Consolas" panose="020B0609020204030204" pitchFamily="49" charset="0"/>
                    <a:cs typeface="Consolas" panose="020B0609020204030204" pitchFamily="49" charset="0"/>
                    <a:sym typeface="Symbol"/>
                  </a:rPr>
                  <a:t></a:t>
                </a:r>
                <a:r>
                  <a:rPr lang="en-US" sz="2000" b="1" baseline="-25000" dirty="0">
                    <a:solidFill>
                      <a:srgbClr val="008000"/>
                    </a:solidFill>
                    <a:latin typeface="Consolas" panose="020B0609020204030204" pitchFamily="49" charset="0"/>
                    <a:cs typeface="Consolas" panose="020B0609020204030204" pitchFamily="49" charset="0"/>
                    <a:sym typeface="Symbol"/>
                  </a:rPr>
                  <a:t>1</a:t>
                </a:r>
                <a:endParaRPr lang="en-US" sz="2000" b="1" baseline="-25000" dirty="0">
                  <a:solidFill>
                    <a:srgbClr val="008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171619" y="3666658"/>
            <a:ext cx="7488910" cy="2873120"/>
            <a:chOff x="229226" y="2737716"/>
            <a:chExt cx="9505155" cy="3802062"/>
          </a:xfrm>
        </p:grpSpPr>
        <p:sp>
          <p:nvSpPr>
            <p:cNvPr id="42" name="Freeform 41"/>
            <p:cNvSpPr/>
            <p:nvPr/>
          </p:nvSpPr>
          <p:spPr>
            <a:xfrm>
              <a:off x="2011138" y="3897816"/>
              <a:ext cx="5418961" cy="653609"/>
            </a:xfrm>
            <a:custGeom>
              <a:avLst/>
              <a:gdLst>
                <a:gd name="connsiteX0" fmla="*/ 0 w 1431235"/>
                <a:gd name="connsiteY0" fmla="*/ 181744 h 187424"/>
                <a:gd name="connsiteX1" fmla="*/ 0 w 1431235"/>
                <a:gd name="connsiteY1" fmla="*/ 0 h 187424"/>
                <a:gd name="connsiteX2" fmla="*/ 1431235 w 1431235"/>
                <a:gd name="connsiteY2" fmla="*/ 0 h 187424"/>
                <a:gd name="connsiteX3" fmla="*/ 1431235 w 1431235"/>
                <a:gd name="connsiteY3" fmla="*/ 187424 h 18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1235" h="187424">
                  <a:moveTo>
                    <a:pt x="0" y="181744"/>
                  </a:moveTo>
                  <a:lnTo>
                    <a:pt x="0" y="0"/>
                  </a:lnTo>
                  <a:lnTo>
                    <a:pt x="1431235" y="0"/>
                  </a:lnTo>
                  <a:lnTo>
                    <a:pt x="1431235" y="187424"/>
                  </a:lnTo>
                </a:path>
              </a:pathLst>
            </a:custGeom>
            <a:noFill/>
            <a:ln w="127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130257" y="4127597"/>
              <a:ext cx="3675488" cy="414699"/>
            </a:xfrm>
            <a:custGeom>
              <a:avLst/>
              <a:gdLst>
                <a:gd name="connsiteX0" fmla="*/ 0 w 1431235"/>
                <a:gd name="connsiteY0" fmla="*/ 181744 h 187424"/>
                <a:gd name="connsiteX1" fmla="*/ 0 w 1431235"/>
                <a:gd name="connsiteY1" fmla="*/ 0 h 187424"/>
                <a:gd name="connsiteX2" fmla="*/ 1431235 w 1431235"/>
                <a:gd name="connsiteY2" fmla="*/ 0 h 187424"/>
                <a:gd name="connsiteX3" fmla="*/ 1431235 w 1431235"/>
                <a:gd name="connsiteY3" fmla="*/ 187424 h 18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1235" h="187424">
                  <a:moveTo>
                    <a:pt x="0" y="181744"/>
                  </a:moveTo>
                  <a:lnTo>
                    <a:pt x="0" y="0"/>
                  </a:lnTo>
                  <a:lnTo>
                    <a:pt x="1431235" y="0"/>
                  </a:lnTo>
                  <a:lnTo>
                    <a:pt x="1431235" y="187424"/>
                  </a:lnTo>
                </a:path>
              </a:pathLst>
            </a:custGeom>
            <a:noFill/>
            <a:ln w="127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43404" y="4361858"/>
              <a:ext cx="1431235" cy="187424"/>
            </a:xfrm>
            <a:custGeom>
              <a:avLst/>
              <a:gdLst>
                <a:gd name="connsiteX0" fmla="*/ 0 w 1431235"/>
                <a:gd name="connsiteY0" fmla="*/ 181744 h 187424"/>
                <a:gd name="connsiteX1" fmla="*/ 0 w 1431235"/>
                <a:gd name="connsiteY1" fmla="*/ 0 h 187424"/>
                <a:gd name="connsiteX2" fmla="*/ 1431235 w 1431235"/>
                <a:gd name="connsiteY2" fmla="*/ 0 h 187424"/>
                <a:gd name="connsiteX3" fmla="*/ 1431235 w 1431235"/>
                <a:gd name="connsiteY3" fmla="*/ 187424 h 18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1235" h="187424">
                  <a:moveTo>
                    <a:pt x="0" y="181744"/>
                  </a:moveTo>
                  <a:lnTo>
                    <a:pt x="0" y="0"/>
                  </a:lnTo>
                  <a:lnTo>
                    <a:pt x="1431235" y="0"/>
                  </a:lnTo>
                  <a:lnTo>
                    <a:pt x="1431235" y="187424"/>
                  </a:lnTo>
                </a:path>
              </a:pathLst>
            </a:custGeom>
            <a:noFill/>
            <a:ln w="127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031288" y="3781955"/>
              <a:ext cx="4282789" cy="762845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208545" y="4800599"/>
              <a:ext cx="1605188" cy="976555"/>
            </a:xfrm>
            <a:custGeom>
              <a:avLst/>
              <a:gdLst>
                <a:gd name="connsiteX0" fmla="*/ 1654865 w 1654865"/>
                <a:gd name="connsiteY0" fmla="*/ 979004 h 979004"/>
                <a:gd name="connsiteX1" fmla="*/ 144117 w 1654865"/>
                <a:gd name="connsiteY1" fmla="*/ 979004 h 979004"/>
                <a:gd name="connsiteX2" fmla="*/ 144117 w 1654865"/>
                <a:gd name="connsiteY2" fmla="*/ 0 h 979004"/>
                <a:gd name="connsiteX3" fmla="*/ 0 w 1654865"/>
                <a:gd name="connsiteY3" fmla="*/ 0 h 97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4865" h="979004">
                  <a:moveTo>
                    <a:pt x="1654865" y="979004"/>
                  </a:moveTo>
                  <a:lnTo>
                    <a:pt x="144117" y="979004"/>
                  </a:lnTo>
                  <a:lnTo>
                    <a:pt x="14411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oval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208544" y="4638747"/>
              <a:ext cx="530603" cy="1036925"/>
            </a:xfrm>
            <a:custGeom>
              <a:avLst/>
              <a:gdLst>
                <a:gd name="connsiteX0" fmla="*/ 496956 w 496956"/>
                <a:gd name="connsiteY0" fmla="*/ 919370 h 1013791"/>
                <a:gd name="connsiteX1" fmla="*/ 496956 w 496956"/>
                <a:gd name="connsiteY1" fmla="*/ 1013791 h 1013791"/>
                <a:gd name="connsiteX2" fmla="*/ 223630 w 496956"/>
                <a:gd name="connsiteY2" fmla="*/ 1013791 h 1013791"/>
                <a:gd name="connsiteX3" fmla="*/ 223630 w 496956"/>
                <a:gd name="connsiteY3" fmla="*/ 0 h 1013791"/>
                <a:gd name="connsiteX4" fmla="*/ 0 w 496956"/>
                <a:gd name="connsiteY4" fmla="*/ 0 h 1013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956" h="1013791">
                  <a:moveTo>
                    <a:pt x="496956" y="919370"/>
                  </a:moveTo>
                  <a:lnTo>
                    <a:pt x="496956" y="1013791"/>
                  </a:lnTo>
                  <a:lnTo>
                    <a:pt x="223630" y="1013791"/>
                  </a:lnTo>
                  <a:lnTo>
                    <a:pt x="223630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899828" y="3666742"/>
              <a:ext cx="6682411" cy="884684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639175" y="3551527"/>
              <a:ext cx="7598253" cy="1661511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986063" y="3317243"/>
              <a:ext cx="443948" cy="2458278"/>
            </a:xfrm>
            <a:custGeom>
              <a:avLst/>
              <a:gdLst>
                <a:gd name="connsiteX0" fmla="*/ 443948 w 443948"/>
                <a:gd name="connsiteY0" fmla="*/ 2299252 h 2458278"/>
                <a:gd name="connsiteX1" fmla="*/ 443948 w 443948"/>
                <a:gd name="connsiteY1" fmla="*/ 2458278 h 2458278"/>
                <a:gd name="connsiteX2" fmla="*/ 0 w 443948"/>
                <a:gd name="connsiteY2" fmla="*/ 2458278 h 2458278"/>
                <a:gd name="connsiteX3" fmla="*/ 0 w 443948"/>
                <a:gd name="connsiteY3" fmla="*/ 0 h 245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948" h="2458278">
                  <a:moveTo>
                    <a:pt x="443948" y="2299252"/>
                  </a:moveTo>
                  <a:lnTo>
                    <a:pt x="443948" y="2458278"/>
                  </a:lnTo>
                  <a:lnTo>
                    <a:pt x="0" y="245827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542260" y="4938685"/>
              <a:ext cx="160907" cy="311426"/>
            </a:xfrm>
            <a:custGeom>
              <a:avLst/>
              <a:gdLst>
                <a:gd name="connsiteX0" fmla="*/ 152400 w 152400"/>
                <a:gd name="connsiteY0" fmla="*/ 0 h 311426"/>
                <a:gd name="connsiteX1" fmla="*/ 152400 w 152400"/>
                <a:gd name="connsiteY1" fmla="*/ 159026 h 311426"/>
                <a:gd name="connsiteX2" fmla="*/ 0 w 152400"/>
                <a:gd name="connsiteY2" fmla="*/ 159026 h 311426"/>
                <a:gd name="connsiteX3" fmla="*/ 0 w 152400"/>
                <a:gd name="connsiteY3" fmla="*/ 311426 h 311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11426">
                  <a:moveTo>
                    <a:pt x="152400" y="0"/>
                  </a:moveTo>
                  <a:lnTo>
                    <a:pt x="152400" y="159026"/>
                  </a:lnTo>
                  <a:lnTo>
                    <a:pt x="0" y="159026"/>
                  </a:lnTo>
                  <a:lnTo>
                    <a:pt x="0" y="311426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331131" y="3386018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Pentagon 52"/>
            <p:cNvSpPr/>
            <p:nvPr/>
          </p:nvSpPr>
          <p:spPr>
            <a:xfrm rot="10800000">
              <a:off x="9161229" y="3515795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8582241" y="3328411"/>
              <a:ext cx="0" cy="1221420"/>
            </a:xfrm>
            <a:prstGeom prst="line">
              <a:avLst/>
            </a:prstGeom>
            <a:ln w="12700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Pentagon 54"/>
            <p:cNvSpPr/>
            <p:nvPr/>
          </p:nvSpPr>
          <p:spPr>
            <a:xfrm rot="5400000">
              <a:off x="8506040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437819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66FF"/>
                  </a:solidFill>
                  <a:latin typeface="+mn-lt"/>
                  <a:cs typeface="Times New Roman" panose="02020603050405020304" pitchFamily="18" charset="0"/>
                </a:rPr>
                <a:t>p</a:t>
              </a:r>
              <a:r>
                <a:rPr lang="en-US" sz="2000" baseline="-25000" dirty="0">
                  <a:solidFill>
                    <a:srgbClr val="0066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Straight Connector 56"/>
            <p:cNvCxnSpPr>
              <a:stCxn id="58" idx="3"/>
            </p:cNvCxnSpPr>
            <p:nvPr/>
          </p:nvCxnSpPr>
          <p:spPr>
            <a:xfrm>
              <a:off x="8314077" y="3332459"/>
              <a:ext cx="1" cy="1958638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Pentagon 57"/>
            <p:cNvSpPr/>
            <p:nvPr/>
          </p:nvSpPr>
          <p:spPr>
            <a:xfrm rot="5400000">
              <a:off x="8237877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121385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0" name="Freeform 67"/>
            <p:cNvSpPr>
              <a:spLocks noChangeAspect="1"/>
            </p:cNvSpPr>
            <p:nvPr/>
          </p:nvSpPr>
          <p:spPr bwMode="auto">
            <a:xfrm rot="5400000">
              <a:off x="8223083" y="5259596"/>
              <a:ext cx="412340" cy="319226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8812669" y="3555183"/>
              <a:ext cx="0" cy="994648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Pentagon 61"/>
            <p:cNvSpPr/>
            <p:nvPr/>
          </p:nvSpPr>
          <p:spPr>
            <a:xfrm rot="16200000" flipV="1">
              <a:off x="7910100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775743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6393175" y="3317243"/>
              <a:ext cx="681853" cy="2458278"/>
            </a:xfrm>
            <a:custGeom>
              <a:avLst/>
              <a:gdLst>
                <a:gd name="connsiteX0" fmla="*/ 443948 w 443948"/>
                <a:gd name="connsiteY0" fmla="*/ 2299252 h 2458278"/>
                <a:gd name="connsiteX1" fmla="*/ 443948 w 443948"/>
                <a:gd name="connsiteY1" fmla="*/ 2458278 h 2458278"/>
                <a:gd name="connsiteX2" fmla="*/ 0 w 443948"/>
                <a:gd name="connsiteY2" fmla="*/ 2458278 h 2458278"/>
                <a:gd name="connsiteX3" fmla="*/ 0 w 443948"/>
                <a:gd name="connsiteY3" fmla="*/ 0 h 245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948" h="2458278">
                  <a:moveTo>
                    <a:pt x="443948" y="2299252"/>
                  </a:moveTo>
                  <a:lnTo>
                    <a:pt x="443948" y="2458278"/>
                  </a:lnTo>
                  <a:lnTo>
                    <a:pt x="0" y="245827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199672" y="4934095"/>
              <a:ext cx="374445" cy="316016"/>
            </a:xfrm>
            <a:custGeom>
              <a:avLst/>
              <a:gdLst>
                <a:gd name="connsiteX0" fmla="*/ 152400 w 152400"/>
                <a:gd name="connsiteY0" fmla="*/ 0 h 311426"/>
                <a:gd name="connsiteX1" fmla="*/ 152400 w 152400"/>
                <a:gd name="connsiteY1" fmla="*/ 159026 h 311426"/>
                <a:gd name="connsiteX2" fmla="*/ 0 w 152400"/>
                <a:gd name="connsiteY2" fmla="*/ 159026 h 311426"/>
                <a:gd name="connsiteX3" fmla="*/ 0 w 152400"/>
                <a:gd name="connsiteY3" fmla="*/ 311426 h 311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11426">
                  <a:moveTo>
                    <a:pt x="152400" y="0"/>
                  </a:moveTo>
                  <a:lnTo>
                    <a:pt x="152400" y="159026"/>
                  </a:lnTo>
                  <a:lnTo>
                    <a:pt x="0" y="159026"/>
                  </a:lnTo>
                  <a:lnTo>
                    <a:pt x="0" y="311426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 flipH="1">
              <a:off x="7078745" y="4876488"/>
              <a:ext cx="1" cy="38953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718135" y="3551527"/>
              <a:ext cx="0" cy="982328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565192" y="3666741"/>
              <a:ext cx="0" cy="863458"/>
            </a:xfrm>
            <a:prstGeom prst="line">
              <a:avLst/>
            </a:prstGeom>
            <a:ln w="12700">
              <a:solidFill>
                <a:srgbClr val="0066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991966" y="3328411"/>
              <a:ext cx="0" cy="569405"/>
            </a:xfrm>
            <a:prstGeom prst="line">
              <a:avLst/>
            </a:prstGeom>
            <a:ln w="12700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Pentagon 69"/>
            <p:cNvSpPr/>
            <p:nvPr/>
          </p:nvSpPr>
          <p:spPr>
            <a:xfrm rot="5400000">
              <a:off x="6915765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841864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33CC33"/>
                  </a:solidFill>
                  <a:latin typeface="+mn-lt"/>
                  <a:cs typeface="Times New Roman" panose="02020603050405020304" pitchFamily="18" charset="0"/>
                </a:rPr>
                <a:t>p</a:t>
              </a:r>
              <a:r>
                <a:rPr lang="en-US" sz="2000" baseline="-25000" dirty="0">
                  <a:solidFill>
                    <a:srgbClr val="33CC33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7142065" y="3781955"/>
              <a:ext cx="0" cy="755556"/>
            </a:xfrm>
            <a:prstGeom prst="line">
              <a:avLst/>
            </a:prstGeom>
            <a:ln w="12700">
              <a:solidFill>
                <a:srgbClr val="0000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992772" y="3897169"/>
              <a:ext cx="0" cy="654257"/>
            </a:xfrm>
            <a:prstGeom prst="line">
              <a:avLst/>
            </a:prstGeom>
            <a:ln w="12700">
              <a:solidFill>
                <a:srgbClr val="33CC33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Pentagon 73"/>
            <p:cNvSpPr/>
            <p:nvPr/>
          </p:nvSpPr>
          <p:spPr>
            <a:xfrm rot="5400000">
              <a:off x="6605009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508388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6" name="Freeform 75"/>
            <p:cNvSpPr/>
            <p:nvPr/>
          </p:nvSpPr>
          <p:spPr>
            <a:xfrm>
              <a:off x="6681210" y="3330495"/>
              <a:ext cx="271726" cy="1895061"/>
            </a:xfrm>
            <a:custGeom>
              <a:avLst/>
              <a:gdLst>
                <a:gd name="connsiteX0" fmla="*/ 106017 w 106017"/>
                <a:gd name="connsiteY0" fmla="*/ 1895061 h 1895061"/>
                <a:gd name="connsiteX1" fmla="*/ 106017 w 106017"/>
                <a:gd name="connsiteY1" fmla="*/ 1775792 h 1895061"/>
                <a:gd name="connsiteX2" fmla="*/ 0 w 106017"/>
                <a:gd name="connsiteY2" fmla="*/ 1775792 h 1895061"/>
                <a:gd name="connsiteX3" fmla="*/ 0 w 106017"/>
                <a:gd name="connsiteY3" fmla="*/ 0 h 189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17" h="1895061">
                  <a:moveTo>
                    <a:pt x="106017" y="1895061"/>
                  </a:moveTo>
                  <a:lnTo>
                    <a:pt x="106017" y="1775792"/>
                  </a:lnTo>
                  <a:lnTo>
                    <a:pt x="0" y="17757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Pentagon 76"/>
            <p:cNvSpPr/>
            <p:nvPr/>
          </p:nvSpPr>
          <p:spPr>
            <a:xfrm rot="16200000" flipV="1">
              <a:off x="6319824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162747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9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7378654" y="4537006"/>
              <a:ext cx="390928" cy="403250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80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6883281" y="4578149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81" name="Freeform 67"/>
            <p:cNvSpPr>
              <a:spLocks noChangeAspect="1"/>
            </p:cNvSpPr>
            <p:nvPr/>
          </p:nvSpPr>
          <p:spPr bwMode="auto">
            <a:xfrm rot="5400000">
              <a:off x="6868857" y="5236956"/>
              <a:ext cx="412340" cy="364505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 flipH="1" flipV="1">
              <a:off x="5074232" y="4927382"/>
              <a:ext cx="901292" cy="329412"/>
            </a:xfrm>
            <a:custGeom>
              <a:avLst/>
              <a:gdLst>
                <a:gd name="connsiteX0" fmla="*/ 0 w 380527"/>
                <a:gd name="connsiteY0" fmla="*/ 329412 h 329412"/>
                <a:gd name="connsiteX1" fmla="*/ 0 w 380527"/>
                <a:gd name="connsiteY1" fmla="*/ 124949 h 329412"/>
                <a:gd name="connsiteX2" fmla="*/ 380527 w 380527"/>
                <a:gd name="connsiteY2" fmla="*/ 124949 h 329412"/>
                <a:gd name="connsiteX3" fmla="*/ 380527 w 380527"/>
                <a:gd name="connsiteY3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527" h="329412">
                  <a:moveTo>
                    <a:pt x="0" y="329412"/>
                  </a:moveTo>
                  <a:lnTo>
                    <a:pt x="0" y="124949"/>
                  </a:lnTo>
                  <a:lnTo>
                    <a:pt x="380527" y="124949"/>
                  </a:lnTo>
                  <a:lnTo>
                    <a:pt x="38052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509590" y="3317244"/>
              <a:ext cx="319136" cy="1939550"/>
            </a:xfrm>
            <a:custGeom>
              <a:avLst/>
              <a:gdLst>
                <a:gd name="connsiteX0" fmla="*/ 106017 w 106017"/>
                <a:gd name="connsiteY0" fmla="*/ 1895061 h 1895061"/>
                <a:gd name="connsiteX1" fmla="*/ 106017 w 106017"/>
                <a:gd name="connsiteY1" fmla="*/ 1775792 h 1895061"/>
                <a:gd name="connsiteX2" fmla="*/ 0 w 106017"/>
                <a:gd name="connsiteY2" fmla="*/ 1775792 h 1895061"/>
                <a:gd name="connsiteX3" fmla="*/ 0 w 106017"/>
                <a:gd name="connsiteY3" fmla="*/ 0 h 189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17" h="1895061">
                  <a:moveTo>
                    <a:pt x="106017" y="1895061"/>
                  </a:moveTo>
                  <a:lnTo>
                    <a:pt x="106017" y="1775792"/>
                  </a:lnTo>
                  <a:lnTo>
                    <a:pt x="0" y="17757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261717" y="3318876"/>
              <a:ext cx="682966" cy="2458278"/>
            </a:xfrm>
            <a:custGeom>
              <a:avLst/>
              <a:gdLst>
                <a:gd name="connsiteX0" fmla="*/ 443948 w 443948"/>
                <a:gd name="connsiteY0" fmla="*/ 2299252 h 2458278"/>
                <a:gd name="connsiteX1" fmla="*/ 443948 w 443948"/>
                <a:gd name="connsiteY1" fmla="*/ 2458278 h 2458278"/>
                <a:gd name="connsiteX2" fmla="*/ 0 w 443948"/>
                <a:gd name="connsiteY2" fmla="*/ 2458278 h 2458278"/>
                <a:gd name="connsiteX3" fmla="*/ 0 w 443948"/>
                <a:gd name="connsiteY3" fmla="*/ 0 h 245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948" h="2458278">
                  <a:moveTo>
                    <a:pt x="443948" y="2299252"/>
                  </a:moveTo>
                  <a:lnTo>
                    <a:pt x="443948" y="2458278"/>
                  </a:lnTo>
                  <a:lnTo>
                    <a:pt x="0" y="245827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4907124" y="4878121"/>
              <a:ext cx="1" cy="38953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151388" y="3553160"/>
              <a:ext cx="0" cy="982328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036174" y="3668374"/>
              <a:ext cx="0" cy="863458"/>
            </a:xfrm>
            <a:prstGeom prst="line">
              <a:avLst/>
            </a:prstGeom>
            <a:ln w="12700">
              <a:solidFill>
                <a:srgbClr val="0066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815066" y="3330044"/>
              <a:ext cx="0" cy="797553"/>
            </a:xfrm>
            <a:prstGeom prst="line">
              <a:avLst/>
            </a:prstGeom>
            <a:ln w="127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Pentagon 88"/>
            <p:cNvSpPr/>
            <p:nvPr/>
          </p:nvSpPr>
          <p:spPr>
            <a:xfrm rot="5400000">
              <a:off x="4744546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676325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9900"/>
                  </a:solidFill>
                  <a:latin typeface="+mn-lt"/>
                  <a:cs typeface="Times New Roman" panose="02020603050405020304" pitchFamily="18" charset="0"/>
                </a:rPr>
                <a:t>p</a:t>
              </a:r>
              <a:r>
                <a:rPr lang="en-US" sz="2000" baseline="-25000" dirty="0">
                  <a:solidFill>
                    <a:srgbClr val="FF9900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4991588" y="4012383"/>
              <a:ext cx="0" cy="526761"/>
            </a:xfrm>
            <a:prstGeom prst="line">
              <a:avLst/>
            </a:prstGeom>
            <a:ln w="12700">
              <a:solidFill>
                <a:srgbClr val="0066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816642" y="4127597"/>
              <a:ext cx="0" cy="411547"/>
            </a:xfrm>
            <a:prstGeom prst="line">
              <a:avLst/>
            </a:prstGeom>
            <a:ln w="12700">
              <a:solidFill>
                <a:srgbClr val="FF99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Pentagon 92"/>
            <p:cNvSpPr/>
            <p:nvPr/>
          </p:nvSpPr>
          <p:spPr>
            <a:xfrm rot="5400000">
              <a:off x="4432983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336362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CC6600"/>
                  </a:solidFill>
                  <a:latin typeface="+mn-lt"/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>
                  <a:solidFill>
                    <a:srgbClr val="CC6600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5" name="Pentagon 94"/>
            <p:cNvSpPr/>
            <p:nvPr/>
          </p:nvSpPr>
          <p:spPr>
            <a:xfrm rot="16200000" flipV="1">
              <a:off x="4182685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990721" y="2737716"/>
              <a:ext cx="403250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CC6600"/>
                  </a:solidFill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solidFill>
                    <a:srgbClr val="CC6600"/>
                  </a:solidFill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5920960" y="3897816"/>
              <a:ext cx="0" cy="645350"/>
            </a:xfrm>
            <a:prstGeom prst="line">
              <a:avLst/>
            </a:prstGeom>
            <a:ln w="12700">
              <a:solidFill>
                <a:srgbClr val="33CC33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544215" y="3781955"/>
              <a:ext cx="0" cy="755556"/>
            </a:xfrm>
            <a:prstGeom prst="line">
              <a:avLst/>
            </a:prstGeom>
            <a:ln w="12700">
              <a:solidFill>
                <a:srgbClr val="0000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402497" y="3897169"/>
              <a:ext cx="0" cy="640342"/>
            </a:xfrm>
            <a:prstGeom prst="line">
              <a:avLst/>
            </a:prstGeom>
            <a:ln w="12700">
              <a:solidFill>
                <a:srgbClr val="33CC33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275923" y="4127597"/>
              <a:ext cx="0" cy="423828"/>
            </a:xfrm>
            <a:prstGeom prst="line">
              <a:avLst/>
            </a:prstGeom>
            <a:ln w="12700">
              <a:solidFill>
                <a:srgbClr val="FF99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Freeform 100"/>
            <p:cNvSpPr/>
            <p:nvPr/>
          </p:nvSpPr>
          <p:spPr>
            <a:xfrm>
              <a:off x="4989817" y="4927382"/>
              <a:ext cx="412681" cy="329412"/>
            </a:xfrm>
            <a:custGeom>
              <a:avLst/>
              <a:gdLst>
                <a:gd name="connsiteX0" fmla="*/ 0 w 380527"/>
                <a:gd name="connsiteY0" fmla="*/ 329412 h 329412"/>
                <a:gd name="connsiteX1" fmla="*/ 0 w 380527"/>
                <a:gd name="connsiteY1" fmla="*/ 124949 h 329412"/>
                <a:gd name="connsiteX2" fmla="*/ 380527 w 380527"/>
                <a:gd name="connsiteY2" fmla="*/ 124949 h 329412"/>
                <a:gd name="connsiteX3" fmla="*/ 380527 w 380527"/>
                <a:gd name="connsiteY3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527" h="329412">
                  <a:moveTo>
                    <a:pt x="0" y="329412"/>
                  </a:moveTo>
                  <a:lnTo>
                    <a:pt x="0" y="124949"/>
                  </a:lnTo>
                  <a:lnTo>
                    <a:pt x="380527" y="124949"/>
                  </a:lnTo>
                  <a:lnTo>
                    <a:pt x="38052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5780060" y="4493800"/>
              <a:ext cx="390928" cy="489661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03" name="Freeform 67"/>
            <p:cNvSpPr>
              <a:spLocks noChangeAspect="1"/>
            </p:cNvSpPr>
            <p:nvPr/>
          </p:nvSpPr>
          <p:spPr bwMode="auto">
            <a:xfrm rot="5400000">
              <a:off x="4738512" y="5204815"/>
              <a:ext cx="412340" cy="432053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4711660" y="4579782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05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5207033" y="4538639"/>
              <a:ext cx="390928" cy="403250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06" name="Freeform 105"/>
            <p:cNvSpPr/>
            <p:nvPr/>
          </p:nvSpPr>
          <p:spPr>
            <a:xfrm flipH="1" flipV="1">
              <a:off x="2942773" y="4927382"/>
              <a:ext cx="901292" cy="329412"/>
            </a:xfrm>
            <a:custGeom>
              <a:avLst/>
              <a:gdLst>
                <a:gd name="connsiteX0" fmla="*/ 0 w 380527"/>
                <a:gd name="connsiteY0" fmla="*/ 329412 h 329412"/>
                <a:gd name="connsiteX1" fmla="*/ 0 w 380527"/>
                <a:gd name="connsiteY1" fmla="*/ 124949 h 329412"/>
                <a:gd name="connsiteX2" fmla="*/ 380527 w 380527"/>
                <a:gd name="connsiteY2" fmla="*/ 124949 h 329412"/>
                <a:gd name="connsiteX3" fmla="*/ 380527 w 380527"/>
                <a:gd name="connsiteY3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527" h="329412">
                  <a:moveTo>
                    <a:pt x="0" y="329412"/>
                  </a:moveTo>
                  <a:lnTo>
                    <a:pt x="0" y="124949"/>
                  </a:lnTo>
                  <a:lnTo>
                    <a:pt x="380527" y="124949"/>
                  </a:lnTo>
                  <a:lnTo>
                    <a:pt x="38052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438177" y="3317244"/>
              <a:ext cx="259090" cy="1939550"/>
            </a:xfrm>
            <a:custGeom>
              <a:avLst/>
              <a:gdLst>
                <a:gd name="connsiteX0" fmla="*/ 106017 w 106017"/>
                <a:gd name="connsiteY0" fmla="*/ 1895061 h 1895061"/>
                <a:gd name="connsiteX1" fmla="*/ 106017 w 106017"/>
                <a:gd name="connsiteY1" fmla="*/ 1775792 h 1895061"/>
                <a:gd name="connsiteX2" fmla="*/ 0 w 106017"/>
                <a:gd name="connsiteY2" fmla="*/ 1775792 h 1895061"/>
                <a:gd name="connsiteX3" fmla="*/ 0 w 106017"/>
                <a:gd name="connsiteY3" fmla="*/ 0 h 189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17" h="1895061">
                  <a:moveTo>
                    <a:pt x="106017" y="1895061"/>
                  </a:moveTo>
                  <a:lnTo>
                    <a:pt x="106017" y="1775792"/>
                  </a:lnTo>
                  <a:lnTo>
                    <a:pt x="0" y="17757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flipH="1">
              <a:off x="2775665" y="4878121"/>
              <a:ext cx="1" cy="38953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904715" y="3897169"/>
              <a:ext cx="0" cy="654257"/>
            </a:xfrm>
            <a:prstGeom prst="line">
              <a:avLst/>
            </a:prstGeom>
            <a:ln w="12700">
              <a:solidFill>
                <a:srgbClr val="33CC33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2683607" y="3330044"/>
              <a:ext cx="0" cy="1028033"/>
            </a:xfrm>
            <a:prstGeom prst="line">
              <a:avLst/>
            </a:prstGeom>
            <a:ln w="127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Pentagon 110"/>
            <p:cNvSpPr/>
            <p:nvPr/>
          </p:nvSpPr>
          <p:spPr>
            <a:xfrm rot="5400000">
              <a:off x="2607406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585837" y="2737716"/>
              <a:ext cx="328198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00FF"/>
                  </a:solidFill>
                  <a:latin typeface="+mn-lt"/>
                  <a:cs typeface="Times New Roman" panose="02020603050405020304" pitchFamily="18" charset="0"/>
                </a:rPr>
                <a:t>p</a:t>
              </a:r>
              <a:r>
                <a:rPr lang="en-US" sz="2000" baseline="-25000" dirty="0">
                  <a:solidFill>
                    <a:srgbClr val="FF00FF"/>
                  </a:solidFill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2685907" y="4358025"/>
              <a:ext cx="0" cy="181119"/>
            </a:xfrm>
            <a:prstGeom prst="line">
              <a:avLst/>
            </a:prstGeom>
            <a:ln w="12700">
              <a:solidFill>
                <a:srgbClr val="FF00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Pentagon 113"/>
            <p:cNvSpPr/>
            <p:nvPr/>
          </p:nvSpPr>
          <p:spPr>
            <a:xfrm rot="5400000">
              <a:off x="2359938" y="3218523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263317" y="2737716"/>
              <a:ext cx="304405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29226" y="4523533"/>
              <a:ext cx="345642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3789501" y="4127597"/>
              <a:ext cx="0" cy="415569"/>
            </a:xfrm>
            <a:prstGeom prst="line">
              <a:avLst/>
            </a:prstGeom>
            <a:ln w="12700">
              <a:solidFill>
                <a:srgbClr val="FF99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3271038" y="4127597"/>
              <a:ext cx="0" cy="409914"/>
            </a:xfrm>
            <a:prstGeom prst="line">
              <a:avLst/>
            </a:prstGeom>
            <a:ln w="12700">
              <a:solidFill>
                <a:srgbClr val="FF9900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144464" y="4358025"/>
              <a:ext cx="0" cy="193400"/>
            </a:xfrm>
            <a:prstGeom prst="line">
              <a:avLst/>
            </a:prstGeom>
            <a:ln w="12700">
              <a:solidFill>
                <a:srgbClr val="FF00FF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reeform 119"/>
            <p:cNvSpPr/>
            <p:nvPr/>
          </p:nvSpPr>
          <p:spPr>
            <a:xfrm>
              <a:off x="2858358" y="4927382"/>
              <a:ext cx="412681" cy="329412"/>
            </a:xfrm>
            <a:custGeom>
              <a:avLst/>
              <a:gdLst>
                <a:gd name="connsiteX0" fmla="*/ 0 w 380527"/>
                <a:gd name="connsiteY0" fmla="*/ 329412 h 329412"/>
                <a:gd name="connsiteX1" fmla="*/ 0 w 380527"/>
                <a:gd name="connsiteY1" fmla="*/ 124949 h 329412"/>
                <a:gd name="connsiteX2" fmla="*/ 380527 w 380527"/>
                <a:gd name="connsiteY2" fmla="*/ 124949 h 329412"/>
                <a:gd name="connsiteX3" fmla="*/ 380527 w 380527"/>
                <a:gd name="connsiteY3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527" h="329412">
                  <a:moveTo>
                    <a:pt x="0" y="329412"/>
                  </a:moveTo>
                  <a:lnTo>
                    <a:pt x="0" y="124949"/>
                  </a:lnTo>
                  <a:lnTo>
                    <a:pt x="380527" y="124949"/>
                  </a:lnTo>
                  <a:lnTo>
                    <a:pt x="38052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533506" y="6201448"/>
              <a:ext cx="518463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GG</a:t>
              </a:r>
              <a:endParaRPr lang="en-US" sz="2000" baseline="-25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122" name="Straight Connector 121"/>
            <p:cNvCxnSpPr/>
            <p:nvPr/>
          </p:nvCxnSpPr>
          <p:spPr>
            <a:xfrm>
              <a:off x="2813223" y="5625378"/>
              <a:ext cx="0" cy="475915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Pentagon 122"/>
            <p:cNvSpPr/>
            <p:nvPr/>
          </p:nvSpPr>
          <p:spPr>
            <a:xfrm rot="5400000">
              <a:off x="2737532" y="6059780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2078344" y="4926781"/>
              <a:ext cx="0" cy="117451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Pentagon 124"/>
            <p:cNvSpPr/>
            <p:nvPr/>
          </p:nvSpPr>
          <p:spPr>
            <a:xfrm rot="5400000">
              <a:off x="2000463" y="6059780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827821" y="6201448"/>
              <a:ext cx="518463" cy="3383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GP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639968" y="4708841"/>
              <a:ext cx="213843" cy="0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Pentagon 127"/>
            <p:cNvSpPr/>
            <p:nvPr/>
          </p:nvSpPr>
          <p:spPr>
            <a:xfrm rot="10800000" flipV="1">
              <a:off x="563768" y="4671105"/>
              <a:ext cx="152400" cy="75471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862109" y="4242811"/>
              <a:ext cx="1647482" cy="308615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rgbClr val="CC6600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412756" y="4012383"/>
              <a:ext cx="3268454" cy="539043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rgbClr val="006600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3075574" y="4538639"/>
              <a:ext cx="390928" cy="403250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32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2580201" y="4579782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33" name="Freeform 67"/>
            <p:cNvSpPr>
              <a:spLocks noChangeAspect="1"/>
            </p:cNvSpPr>
            <p:nvPr/>
          </p:nvSpPr>
          <p:spPr bwMode="auto">
            <a:xfrm rot="5400000">
              <a:off x="2607053" y="5204815"/>
              <a:ext cx="412340" cy="432053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3648601" y="4493800"/>
              <a:ext cx="390928" cy="489661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35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1875731" y="4493800"/>
              <a:ext cx="390928" cy="489661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36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8507704" y="4578188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827822" y="5041997"/>
              <a:ext cx="248842" cy="171041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utoShape 65"/>
            <p:cNvSpPr>
              <a:spLocks noChangeAspect="1" noChangeArrowheads="1"/>
            </p:cNvSpPr>
            <p:nvPr/>
          </p:nvSpPr>
          <p:spPr bwMode="auto">
            <a:xfrm rot="16200000" flipH="1">
              <a:off x="1537257" y="5243028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39" name="Freeform 67"/>
            <p:cNvSpPr>
              <a:spLocks noChangeAspect="1"/>
            </p:cNvSpPr>
            <p:nvPr/>
          </p:nvSpPr>
          <p:spPr bwMode="auto">
            <a:xfrm rot="10800000">
              <a:off x="853812" y="4549949"/>
              <a:ext cx="412340" cy="319226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282397" y="4156563"/>
            <a:ext cx="1670603" cy="2383214"/>
            <a:chOff x="3282397" y="4156563"/>
            <a:chExt cx="1670603" cy="2383214"/>
          </a:xfrm>
        </p:grpSpPr>
        <p:sp>
          <p:nvSpPr>
            <p:cNvPr id="148" name="Rounded Rectangle 147"/>
            <p:cNvSpPr/>
            <p:nvPr/>
          </p:nvSpPr>
          <p:spPr>
            <a:xfrm>
              <a:off x="3282397" y="4156563"/>
              <a:ext cx="1670603" cy="1913734"/>
            </a:xfrm>
            <a:prstGeom prst="roundRect">
              <a:avLst>
                <a:gd name="adj" fmla="val 8922"/>
              </a:avLst>
            </a:prstGeom>
            <a:noFill/>
            <a:ln w="12700">
              <a:solidFill>
                <a:srgbClr val="CC66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282397" y="6093546"/>
              <a:ext cx="1670603" cy="44623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CC6600"/>
                  </a:solidFill>
                  <a:latin typeface="+mn-lt"/>
                  <a:cs typeface="Consolas" panose="020B0609020204030204" pitchFamily="49" charset="0"/>
                  <a:sym typeface="Symbol"/>
                </a:rPr>
                <a:t>Delay = </a:t>
              </a:r>
              <a:r>
                <a:rPr lang="en-US" sz="2000" b="1" dirty="0">
                  <a:solidFill>
                    <a:srgbClr val="CC6600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</a:t>
              </a:r>
              <a:r>
                <a:rPr lang="en-US" sz="2000" b="1" baseline="-25000" dirty="0">
                  <a:solidFill>
                    <a:srgbClr val="CC6600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2</a:t>
              </a:r>
              <a:endParaRPr lang="en-US" sz="2000" b="1" baseline="-25000" dirty="0">
                <a:solidFill>
                  <a:srgbClr val="CC66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59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16-Bit Carry </a:t>
            </a:r>
            <a:r>
              <a:rPr lang="en-US" dirty="0" err="1"/>
              <a:t>Lookahead</a:t>
            </a:r>
            <a:r>
              <a:rPr lang="en-US" dirty="0"/>
              <a:t>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4" y="836685"/>
            <a:ext cx="9447548" cy="1670603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Designed with Four 4-bit Carry </a:t>
            </a:r>
            <a:r>
              <a:rPr lang="en-US" dirty="0" err="1"/>
              <a:t>Lookahead</a:t>
            </a:r>
            <a:r>
              <a:rPr lang="en-US" dirty="0"/>
              <a:t> Adders (CLA) </a:t>
            </a:r>
          </a:p>
          <a:p>
            <a:pPr>
              <a:spcBef>
                <a:spcPts val="1500"/>
              </a:spcBef>
            </a:pP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Second-Level</a:t>
            </a:r>
            <a:r>
              <a:rPr lang="en-US" dirty="0"/>
              <a:t> </a:t>
            </a:r>
            <a:r>
              <a:rPr lang="en-US" b="1" dirty="0" err="1"/>
              <a:t>Lookahead</a:t>
            </a:r>
            <a:r>
              <a:rPr lang="en-US" b="1" dirty="0"/>
              <a:t> Carry Unit</a:t>
            </a:r>
            <a:r>
              <a:rPr lang="en-US" dirty="0"/>
              <a:t> is required</a:t>
            </a:r>
          </a:p>
          <a:p>
            <a:pPr>
              <a:spcBef>
                <a:spcPts val="1500"/>
              </a:spcBef>
            </a:pPr>
            <a:r>
              <a:rPr lang="en-US" dirty="0"/>
              <a:t>Uses </a:t>
            </a:r>
            <a:r>
              <a:rPr lang="en-US" b="1" dirty="0">
                <a:solidFill>
                  <a:srgbClr val="FF0000"/>
                </a:solidFill>
              </a:rPr>
              <a:t>Group Generate </a:t>
            </a:r>
            <a:r>
              <a:rPr lang="en-US" dirty="0"/>
              <a:t>(</a:t>
            </a:r>
            <a:r>
              <a:rPr lang="en-US" i="1" dirty="0"/>
              <a:t>GG</a:t>
            </a:r>
            <a:r>
              <a:rPr lang="en-US" dirty="0"/>
              <a:t>) and </a:t>
            </a:r>
            <a:r>
              <a:rPr lang="en-US" b="1" dirty="0">
                <a:solidFill>
                  <a:srgbClr val="FF0000"/>
                </a:solidFill>
              </a:rPr>
              <a:t>Group Propagate </a:t>
            </a:r>
            <a:r>
              <a:rPr lang="en-US" dirty="0"/>
              <a:t>(</a:t>
            </a:r>
            <a:r>
              <a:rPr lang="en-US" i="1" dirty="0"/>
              <a:t>GP</a:t>
            </a:r>
            <a:r>
              <a:rPr lang="en-US" dirty="0"/>
              <a:t>) signals</a:t>
            </a:r>
          </a:p>
        </p:txBody>
      </p:sp>
      <p:grpSp>
        <p:nvGrpSpPr>
          <p:cNvPr id="242" name="Group 241"/>
          <p:cNvGrpSpPr/>
          <p:nvPr/>
        </p:nvGrpSpPr>
        <p:grpSpPr>
          <a:xfrm>
            <a:off x="492198" y="2564895"/>
            <a:ext cx="8896541" cy="3974883"/>
            <a:chOff x="344440" y="2449681"/>
            <a:chExt cx="8896541" cy="3974883"/>
          </a:xfrm>
        </p:grpSpPr>
        <p:grpSp>
          <p:nvGrpSpPr>
            <p:cNvPr id="5" name="Group 4"/>
            <p:cNvGrpSpPr/>
            <p:nvPr/>
          </p:nvGrpSpPr>
          <p:grpSpPr>
            <a:xfrm>
              <a:off x="344440" y="5288326"/>
              <a:ext cx="518463" cy="453544"/>
              <a:chOff x="1496580" y="3436312"/>
              <a:chExt cx="576072" cy="453544"/>
            </a:xfrm>
          </p:grpSpPr>
          <p:cxnSp>
            <p:nvCxnSpPr>
              <p:cNvPr id="77" name="Straight Arrow Connector 76"/>
              <p:cNvCxnSpPr/>
              <p:nvPr/>
            </p:nvCxnSpPr>
            <p:spPr>
              <a:xfrm flipH="1">
                <a:off x="1496580" y="3871188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1554187" y="3436312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16</a:t>
                </a: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H="1">
              <a:off x="8721839" y="3698367"/>
              <a:ext cx="5191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862903" y="5272424"/>
              <a:ext cx="7892159" cy="9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en-US" sz="2000" dirty="0">
                <a:latin typeface="+mn-lt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dirty="0" err="1">
                  <a:latin typeface="+mn-lt"/>
                  <a:cs typeface="Times New Roman" panose="02020603050405020304" pitchFamily="18" charset="0"/>
                </a:rPr>
                <a:t>Lookahead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 Carry Unit (Level 2)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399654" y="5798735"/>
              <a:ext cx="1038754" cy="625829"/>
              <a:chOff x="5657088" y="5971556"/>
              <a:chExt cx="1038754" cy="625829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>
                <a:off x="6447126" y="6345245"/>
                <a:ext cx="0" cy="25214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5657088" y="5971556"/>
                <a:ext cx="1038754" cy="3377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GG </a:t>
                </a:r>
                <a:r>
                  <a:rPr lang="en-US" sz="2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  </a:t>
                </a:r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GP</a:t>
                </a:r>
                <a:endPara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>
                <a:off x="5928663" y="6345245"/>
                <a:ext cx="0" cy="25214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Freeform 28"/>
            <p:cNvSpPr/>
            <p:nvPr/>
          </p:nvSpPr>
          <p:spPr>
            <a:xfrm>
              <a:off x="8755062" y="3699464"/>
              <a:ext cx="254523" cy="2027583"/>
            </a:xfrm>
            <a:custGeom>
              <a:avLst/>
              <a:gdLst>
                <a:gd name="connsiteX0" fmla="*/ 0 w 389613"/>
                <a:gd name="connsiteY0" fmla="*/ 2027583 h 2027583"/>
                <a:gd name="connsiteX1" fmla="*/ 389613 w 389613"/>
                <a:gd name="connsiteY1" fmla="*/ 2027583 h 2027583"/>
                <a:gd name="connsiteX2" fmla="*/ 389613 w 389613"/>
                <a:gd name="connsiteY2" fmla="*/ 0 h 202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9613" h="2027583">
                  <a:moveTo>
                    <a:pt x="0" y="2027583"/>
                  </a:moveTo>
                  <a:lnTo>
                    <a:pt x="389613" y="2027583"/>
                  </a:lnTo>
                  <a:lnTo>
                    <a:pt x="38961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938798" y="2449681"/>
              <a:ext cx="1924468" cy="2832093"/>
              <a:chOff x="5122165" y="2449681"/>
              <a:chExt cx="1924468" cy="283209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4-bit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CLA Adder</a:t>
                </a: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6716248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12</a:t>
                </a: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6677554" y="3698367"/>
                <a:ext cx="286247" cy="1583407"/>
              </a:xfrm>
              <a:custGeom>
                <a:avLst/>
                <a:gdLst>
                  <a:gd name="connsiteX0" fmla="*/ 0 w 286247"/>
                  <a:gd name="connsiteY0" fmla="*/ 0 h 1590261"/>
                  <a:gd name="connsiteX1" fmla="*/ 286247 w 286247"/>
                  <a:gd name="connsiteY1" fmla="*/ 0 h 1590261"/>
                  <a:gd name="connsiteX2" fmla="*/ 286247 w 286247"/>
                  <a:gd name="connsiteY2" fmla="*/ 1590261 h 1590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247" h="1590261">
                    <a:moveTo>
                      <a:pt x="0" y="0"/>
                    </a:moveTo>
                    <a:lnTo>
                      <a:pt x="286247" y="0"/>
                    </a:lnTo>
                    <a:lnTo>
                      <a:pt x="286247" y="15902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>
                <a:off x="6387747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989926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[15:12]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5467806" y="4156179"/>
                <a:ext cx="460854" cy="1116245"/>
                <a:chOff x="6211696" y="4329000"/>
                <a:chExt cx="351510" cy="1116245"/>
              </a:xfrm>
            </p:grpSpPr>
            <p:cxnSp>
              <p:nvCxnSpPr>
                <p:cNvPr id="48" name="Straight Arrow Connector 47"/>
                <p:cNvCxnSpPr/>
                <p:nvPr/>
              </p:nvCxnSpPr>
              <p:spPr>
                <a:xfrm>
                  <a:off x="621169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656320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TextBox 78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[15:12]</a:t>
                </a: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5294986" y="2958083"/>
                <a:ext cx="280407" cy="240489"/>
                <a:chOff x="5294986" y="2958083"/>
                <a:chExt cx="280407" cy="240489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TextBox 83"/>
                <p:cNvSpPr txBox="1"/>
                <p:nvPr/>
              </p:nvSpPr>
              <p:spPr>
                <a:xfrm>
                  <a:off x="529498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6170375" y="2968144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6162747" y="4225437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TextBox 90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5" name="TextBox 164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[15:12]</a:t>
                </a: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3013275" y="2449681"/>
              <a:ext cx="1924468" cy="2832093"/>
              <a:chOff x="5122165" y="2449681"/>
              <a:chExt cx="1924468" cy="2832093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4-bit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CLA Adder</a:t>
                </a:r>
              </a:p>
            </p:txBody>
          </p:sp>
          <p:cxnSp>
            <p:nvCxnSpPr>
              <p:cNvPr id="168" name="Straight Arrow Connector 167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TextBox 169"/>
              <p:cNvSpPr txBox="1"/>
              <p:nvPr/>
            </p:nvSpPr>
            <p:spPr>
              <a:xfrm>
                <a:off x="6716248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8</a:t>
                </a:r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6677554" y="3698367"/>
                <a:ext cx="286247" cy="1583407"/>
              </a:xfrm>
              <a:custGeom>
                <a:avLst/>
                <a:gdLst>
                  <a:gd name="connsiteX0" fmla="*/ 0 w 286247"/>
                  <a:gd name="connsiteY0" fmla="*/ 0 h 1590261"/>
                  <a:gd name="connsiteX1" fmla="*/ 286247 w 286247"/>
                  <a:gd name="connsiteY1" fmla="*/ 0 h 1590261"/>
                  <a:gd name="connsiteX2" fmla="*/ 286247 w 286247"/>
                  <a:gd name="connsiteY2" fmla="*/ 1590261 h 1590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247" h="1590261">
                    <a:moveTo>
                      <a:pt x="0" y="0"/>
                    </a:moveTo>
                    <a:lnTo>
                      <a:pt x="286247" y="0"/>
                    </a:lnTo>
                    <a:lnTo>
                      <a:pt x="286247" y="15902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3" name="Straight Arrow Connector 172"/>
              <p:cNvCxnSpPr/>
              <p:nvPr/>
            </p:nvCxnSpPr>
            <p:spPr>
              <a:xfrm>
                <a:off x="6387747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TextBox 173"/>
              <p:cNvSpPr txBox="1"/>
              <p:nvPr/>
            </p:nvSpPr>
            <p:spPr>
              <a:xfrm>
                <a:off x="5989926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[11:8]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>
                <a:off x="5467806" y="4156179"/>
                <a:ext cx="460854" cy="1116245"/>
                <a:chOff x="6211696" y="4329000"/>
                <a:chExt cx="351510" cy="1116245"/>
              </a:xfrm>
            </p:grpSpPr>
            <p:cxnSp>
              <p:nvCxnSpPr>
                <p:cNvPr id="187" name="Straight Arrow Connector 186"/>
                <p:cNvCxnSpPr/>
                <p:nvPr/>
              </p:nvCxnSpPr>
              <p:spPr>
                <a:xfrm>
                  <a:off x="621169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Arrow Connector 187"/>
                <p:cNvCxnSpPr/>
                <p:nvPr/>
              </p:nvCxnSpPr>
              <p:spPr>
                <a:xfrm>
                  <a:off x="656320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6" name="TextBox 175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[11:8]</a:t>
                </a:r>
              </a:p>
            </p:txBody>
          </p:sp>
          <p:grpSp>
            <p:nvGrpSpPr>
              <p:cNvPr id="177" name="Group 176"/>
              <p:cNvGrpSpPr/>
              <p:nvPr/>
            </p:nvGrpSpPr>
            <p:grpSpPr>
              <a:xfrm>
                <a:off x="5294986" y="2958083"/>
                <a:ext cx="280407" cy="240489"/>
                <a:chOff x="5294986" y="2958083"/>
                <a:chExt cx="280407" cy="240489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6" name="TextBox 185"/>
                <p:cNvSpPr txBox="1"/>
                <p:nvPr/>
              </p:nvSpPr>
              <p:spPr>
                <a:xfrm>
                  <a:off x="529498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6170375" y="2968144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4" name="TextBox 183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9" name="Group 178"/>
              <p:cNvGrpSpPr/>
              <p:nvPr/>
            </p:nvGrpSpPr>
            <p:grpSpPr>
              <a:xfrm>
                <a:off x="6162747" y="4225437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TextBox 181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0" name="TextBox 179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[11:8]</a:t>
                </a: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5087127" y="2449681"/>
              <a:ext cx="1924468" cy="2832093"/>
              <a:chOff x="5122165" y="2449681"/>
              <a:chExt cx="1924468" cy="2832093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4-bit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CLA Adder</a:t>
                </a:r>
              </a:p>
            </p:txBody>
          </p:sp>
          <p:cxnSp>
            <p:nvCxnSpPr>
              <p:cNvPr id="192" name="Straight Arrow Connector 191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TextBox 193"/>
              <p:cNvSpPr txBox="1"/>
              <p:nvPr/>
            </p:nvSpPr>
            <p:spPr>
              <a:xfrm>
                <a:off x="6716248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4</a:t>
                </a:r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6677554" y="3698367"/>
                <a:ext cx="286247" cy="1583407"/>
              </a:xfrm>
              <a:custGeom>
                <a:avLst/>
                <a:gdLst>
                  <a:gd name="connsiteX0" fmla="*/ 0 w 286247"/>
                  <a:gd name="connsiteY0" fmla="*/ 0 h 1590261"/>
                  <a:gd name="connsiteX1" fmla="*/ 286247 w 286247"/>
                  <a:gd name="connsiteY1" fmla="*/ 0 h 1590261"/>
                  <a:gd name="connsiteX2" fmla="*/ 286247 w 286247"/>
                  <a:gd name="connsiteY2" fmla="*/ 1590261 h 1590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247" h="1590261">
                    <a:moveTo>
                      <a:pt x="0" y="0"/>
                    </a:moveTo>
                    <a:lnTo>
                      <a:pt x="286247" y="0"/>
                    </a:lnTo>
                    <a:lnTo>
                      <a:pt x="286247" y="15902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7" name="Straight Arrow Connector 196"/>
              <p:cNvCxnSpPr/>
              <p:nvPr/>
            </p:nvCxnSpPr>
            <p:spPr>
              <a:xfrm>
                <a:off x="6387747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TextBox 197"/>
              <p:cNvSpPr txBox="1"/>
              <p:nvPr/>
            </p:nvSpPr>
            <p:spPr>
              <a:xfrm>
                <a:off x="5989926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[7:4]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grpSp>
            <p:nvGrpSpPr>
              <p:cNvPr id="199" name="Group 198"/>
              <p:cNvGrpSpPr/>
              <p:nvPr/>
            </p:nvGrpSpPr>
            <p:grpSpPr>
              <a:xfrm>
                <a:off x="5467806" y="4156179"/>
                <a:ext cx="460854" cy="1116245"/>
                <a:chOff x="6211696" y="4329000"/>
                <a:chExt cx="351510" cy="1116245"/>
              </a:xfrm>
            </p:grpSpPr>
            <p:cxnSp>
              <p:nvCxnSpPr>
                <p:cNvPr id="211" name="Straight Arrow Connector 210"/>
                <p:cNvCxnSpPr/>
                <p:nvPr/>
              </p:nvCxnSpPr>
              <p:spPr>
                <a:xfrm>
                  <a:off x="621169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Arrow Connector 211"/>
                <p:cNvCxnSpPr/>
                <p:nvPr/>
              </p:nvCxnSpPr>
              <p:spPr>
                <a:xfrm>
                  <a:off x="656320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0" name="TextBox 199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[7:4]</a:t>
                </a:r>
              </a:p>
            </p:txBody>
          </p:sp>
          <p:grpSp>
            <p:nvGrpSpPr>
              <p:cNvPr id="201" name="Group 200"/>
              <p:cNvGrpSpPr/>
              <p:nvPr/>
            </p:nvGrpSpPr>
            <p:grpSpPr>
              <a:xfrm>
                <a:off x="5294986" y="2958083"/>
                <a:ext cx="280407" cy="240489"/>
                <a:chOff x="5294986" y="2958083"/>
                <a:chExt cx="280407" cy="240489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0" name="TextBox 209"/>
                <p:cNvSpPr txBox="1"/>
                <p:nvPr/>
              </p:nvSpPr>
              <p:spPr>
                <a:xfrm>
                  <a:off x="529498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2" name="Group 201"/>
              <p:cNvGrpSpPr/>
              <p:nvPr/>
            </p:nvGrpSpPr>
            <p:grpSpPr>
              <a:xfrm>
                <a:off x="6170375" y="2968144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207" name="Straight Connector 206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8" name="TextBox 207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3" name="Group 202"/>
              <p:cNvGrpSpPr/>
              <p:nvPr/>
            </p:nvGrpSpPr>
            <p:grpSpPr>
              <a:xfrm>
                <a:off x="6162747" y="4225437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205" name="Straight Connector 204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6" name="TextBox 205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04" name="TextBox 203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[7:4]</a:t>
                </a:r>
              </a:p>
            </p:txBody>
          </p:sp>
        </p:grpSp>
        <p:grpSp>
          <p:nvGrpSpPr>
            <p:cNvPr id="214" name="Group 213"/>
            <p:cNvGrpSpPr/>
            <p:nvPr/>
          </p:nvGrpSpPr>
          <p:grpSpPr>
            <a:xfrm>
              <a:off x="798109" y="2449681"/>
              <a:ext cx="8402552" cy="3160537"/>
              <a:chOff x="-1240705" y="2449681"/>
              <a:chExt cx="8402552" cy="3160537"/>
            </a:xfrm>
          </p:grpSpPr>
          <p:sp>
            <p:nvSpPr>
              <p:cNvPr id="215" name="TextBox 214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4-bit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CLA Adder</a:t>
                </a:r>
              </a:p>
            </p:txBody>
          </p:sp>
          <p:cxnSp>
            <p:nvCxnSpPr>
              <p:cNvPr id="216" name="Straight Arrow Connector 215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Arrow Connector 216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TextBox 217"/>
              <p:cNvSpPr txBox="1"/>
              <p:nvPr/>
            </p:nvSpPr>
            <p:spPr>
              <a:xfrm>
                <a:off x="6831462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cxnSp>
            <p:nvCxnSpPr>
              <p:cNvPr id="221" name="Straight Arrow Connector 220"/>
              <p:cNvCxnSpPr/>
              <p:nvPr/>
            </p:nvCxnSpPr>
            <p:spPr>
              <a:xfrm>
                <a:off x="6387747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TextBox 221"/>
              <p:cNvSpPr txBox="1"/>
              <p:nvPr/>
            </p:nvSpPr>
            <p:spPr>
              <a:xfrm>
                <a:off x="5989926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[3:0]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grpSp>
            <p:nvGrpSpPr>
              <p:cNvPr id="223" name="Group 222"/>
              <p:cNvGrpSpPr/>
              <p:nvPr/>
            </p:nvGrpSpPr>
            <p:grpSpPr>
              <a:xfrm>
                <a:off x="-1240705" y="4156179"/>
                <a:ext cx="7603238" cy="1454039"/>
                <a:chOff x="1094876" y="4329000"/>
                <a:chExt cx="5799272" cy="1454039"/>
              </a:xfrm>
            </p:grpSpPr>
            <p:cxnSp>
              <p:nvCxnSpPr>
                <p:cNvPr id="235" name="Straight Arrow Connector 234"/>
                <p:cNvCxnSpPr/>
                <p:nvPr/>
              </p:nvCxnSpPr>
              <p:spPr>
                <a:xfrm>
                  <a:off x="621169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Arrow Connector 235"/>
                <p:cNvCxnSpPr/>
                <p:nvPr/>
              </p:nvCxnSpPr>
              <p:spPr>
                <a:xfrm>
                  <a:off x="656320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7" name="TextBox 236"/>
                <p:cNvSpPr txBox="1"/>
                <p:nvPr/>
              </p:nvSpPr>
              <p:spPr>
                <a:xfrm>
                  <a:off x="6109404" y="5445245"/>
                  <a:ext cx="607489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0</a:t>
                  </a:r>
                  <a:r>
                    <a:rPr lang="en-US" sz="2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     </a:t>
                  </a:r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p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0</a:t>
                  </a:r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6563206" y="5099603"/>
                  <a:ext cx="330942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GP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245" name="TextBox 244"/>
                <p:cNvSpPr txBox="1"/>
                <p:nvPr/>
              </p:nvSpPr>
              <p:spPr>
                <a:xfrm>
                  <a:off x="5834126" y="5107451"/>
                  <a:ext cx="363148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GG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4993041" y="5099603"/>
                  <a:ext cx="330942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GP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4263965" y="5107451"/>
                  <a:ext cx="363148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GG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3411238" y="5099603"/>
                  <a:ext cx="330942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GP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2682162" y="5107451"/>
                  <a:ext cx="363148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GG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1823952" y="5099603"/>
                  <a:ext cx="330942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GP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094876" y="5107451"/>
                  <a:ext cx="363148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GG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4491318" y="5445245"/>
                  <a:ext cx="607489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1</a:t>
                  </a:r>
                  <a:r>
                    <a:rPr lang="en-US" sz="2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     </a:t>
                  </a:r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p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1</a:t>
                  </a: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2945796" y="5445245"/>
                  <a:ext cx="607489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2</a:t>
                  </a:r>
                  <a:r>
                    <a:rPr lang="en-US" sz="2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     </a:t>
                  </a:r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p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2</a:t>
                  </a: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363992" y="5445245"/>
                  <a:ext cx="607489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3</a:t>
                  </a:r>
                  <a:r>
                    <a:rPr lang="en-US" sz="2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     </a:t>
                  </a:r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p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3</a:t>
                  </a:r>
                </a:p>
              </p:txBody>
            </p:sp>
          </p:grpSp>
          <p:sp>
            <p:nvSpPr>
              <p:cNvPr id="224" name="TextBox 223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[3:0]</a:t>
                </a:r>
              </a:p>
            </p:txBody>
          </p:sp>
          <p:grpSp>
            <p:nvGrpSpPr>
              <p:cNvPr id="225" name="Group 224"/>
              <p:cNvGrpSpPr/>
              <p:nvPr/>
            </p:nvGrpSpPr>
            <p:grpSpPr>
              <a:xfrm>
                <a:off x="5294986" y="2958083"/>
                <a:ext cx="280407" cy="240489"/>
                <a:chOff x="5294986" y="2958083"/>
                <a:chExt cx="280407" cy="240489"/>
              </a:xfrm>
            </p:grpSpPr>
            <p:cxnSp>
              <p:nvCxnSpPr>
                <p:cNvPr id="233" name="Straight Connector 232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TextBox 233"/>
                <p:cNvSpPr txBox="1"/>
                <p:nvPr/>
              </p:nvSpPr>
              <p:spPr>
                <a:xfrm>
                  <a:off x="529498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6170375" y="2968144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2" name="TextBox 231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7" name="Group 226"/>
              <p:cNvGrpSpPr/>
              <p:nvPr/>
            </p:nvGrpSpPr>
            <p:grpSpPr>
              <a:xfrm>
                <a:off x="6162747" y="4225437"/>
                <a:ext cx="280407" cy="240489"/>
                <a:chOff x="5191056" y="2958083"/>
                <a:chExt cx="280407" cy="240489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0" name="TextBox 229"/>
                <p:cNvSpPr txBox="1"/>
                <p:nvPr/>
              </p:nvSpPr>
              <p:spPr>
                <a:xfrm>
                  <a:off x="5191056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28" name="TextBox 227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[3:0]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171619" y="2564895"/>
            <a:ext cx="774248" cy="10369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4-bit</a:t>
            </a:r>
          </a:p>
          <a:p>
            <a:pPr algn="ctr"/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input</a:t>
            </a:r>
          </a:p>
          <a:p>
            <a:pPr algn="ctr"/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vectors</a:t>
            </a:r>
          </a:p>
        </p:txBody>
      </p:sp>
    </p:spTree>
    <p:extLst>
      <p:ext uri="{BB962C8B-B14F-4D97-AF65-F5344CB8AC3E}">
        <p14:creationId xmlns:p14="http://schemas.microsoft.com/office/powerpoint/2010/main" val="409638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64-Bit Carry </a:t>
            </a:r>
            <a:r>
              <a:rPr lang="en-US" dirty="0" err="1"/>
              <a:t>Lookahead</a:t>
            </a:r>
            <a:r>
              <a:rPr lang="en-US" dirty="0"/>
              <a:t>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4" y="836685"/>
            <a:ext cx="9447548" cy="1670603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Designed with Four 16-bit Carry </a:t>
            </a:r>
            <a:r>
              <a:rPr lang="en-US" dirty="0" err="1"/>
              <a:t>Lookahead</a:t>
            </a:r>
            <a:r>
              <a:rPr lang="en-US" dirty="0"/>
              <a:t> Adders (CLA) </a:t>
            </a:r>
          </a:p>
          <a:p>
            <a:pPr>
              <a:spcBef>
                <a:spcPts val="1500"/>
              </a:spcBef>
            </a:pP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Third-Level </a:t>
            </a:r>
            <a:r>
              <a:rPr lang="en-US" b="1" dirty="0" err="1"/>
              <a:t>Lookahead</a:t>
            </a:r>
            <a:r>
              <a:rPr lang="en-US" b="1" dirty="0"/>
              <a:t> Carry Unit </a:t>
            </a:r>
            <a:r>
              <a:rPr lang="en-US" dirty="0"/>
              <a:t>is required</a:t>
            </a:r>
          </a:p>
          <a:p>
            <a:pPr>
              <a:spcBef>
                <a:spcPts val="1500"/>
              </a:spcBef>
            </a:pPr>
            <a:r>
              <a:rPr lang="en-US" dirty="0"/>
              <a:t>Uses </a:t>
            </a:r>
            <a:r>
              <a:rPr lang="en-US" b="1" dirty="0">
                <a:solidFill>
                  <a:srgbClr val="FF0000"/>
                </a:solidFill>
              </a:rPr>
              <a:t>Group Generate </a:t>
            </a:r>
            <a:r>
              <a:rPr lang="en-US" dirty="0"/>
              <a:t>(</a:t>
            </a:r>
            <a:r>
              <a:rPr lang="en-US" i="1" dirty="0"/>
              <a:t>GG</a:t>
            </a:r>
            <a:r>
              <a:rPr lang="en-US" dirty="0"/>
              <a:t>) and </a:t>
            </a:r>
            <a:r>
              <a:rPr lang="en-US" b="1" dirty="0">
                <a:solidFill>
                  <a:srgbClr val="FF0000"/>
                </a:solidFill>
              </a:rPr>
              <a:t>Group Propagate </a:t>
            </a:r>
            <a:r>
              <a:rPr lang="en-US" dirty="0"/>
              <a:t>(</a:t>
            </a:r>
            <a:r>
              <a:rPr lang="en-US" i="1" dirty="0"/>
              <a:t>GP</a:t>
            </a:r>
            <a:r>
              <a:rPr lang="en-US" dirty="0"/>
              <a:t>) signals</a:t>
            </a:r>
          </a:p>
        </p:txBody>
      </p:sp>
      <p:grpSp>
        <p:nvGrpSpPr>
          <p:cNvPr id="242" name="Group 241"/>
          <p:cNvGrpSpPr/>
          <p:nvPr/>
        </p:nvGrpSpPr>
        <p:grpSpPr>
          <a:xfrm>
            <a:off x="492198" y="2564895"/>
            <a:ext cx="8896541" cy="3974883"/>
            <a:chOff x="344440" y="2449681"/>
            <a:chExt cx="8896541" cy="3974883"/>
          </a:xfrm>
        </p:grpSpPr>
        <p:grpSp>
          <p:nvGrpSpPr>
            <p:cNvPr id="5" name="Group 4"/>
            <p:cNvGrpSpPr/>
            <p:nvPr/>
          </p:nvGrpSpPr>
          <p:grpSpPr>
            <a:xfrm>
              <a:off x="344440" y="5288326"/>
              <a:ext cx="518463" cy="453544"/>
              <a:chOff x="1496580" y="3436312"/>
              <a:chExt cx="576072" cy="453544"/>
            </a:xfrm>
          </p:grpSpPr>
          <p:cxnSp>
            <p:nvCxnSpPr>
              <p:cNvPr id="77" name="Straight Arrow Connector 76"/>
              <p:cNvCxnSpPr/>
              <p:nvPr/>
            </p:nvCxnSpPr>
            <p:spPr>
              <a:xfrm flipH="1">
                <a:off x="1496580" y="3871188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1554187" y="3436312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64</a:t>
                </a: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H="1">
              <a:off x="8721839" y="3698367"/>
              <a:ext cx="5191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862903" y="5272424"/>
              <a:ext cx="7892159" cy="9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en-US" sz="2000" dirty="0">
                <a:latin typeface="+mn-lt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dirty="0" err="1">
                  <a:latin typeface="+mn-lt"/>
                  <a:cs typeface="Times New Roman" panose="02020603050405020304" pitchFamily="18" charset="0"/>
                </a:rPr>
                <a:t>Lookahead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 Carry Unit (Level 3)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399654" y="5798735"/>
              <a:ext cx="1038754" cy="625829"/>
              <a:chOff x="5657088" y="5971556"/>
              <a:chExt cx="1038754" cy="625829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>
                <a:off x="6447126" y="6345245"/>
                <a:ext cx="0" cy="25214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5657088" y="5971556"/>
                <a:ext cx="1038754" cy="3377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GG </a:t>
                </a:r>
                <a:r>
                  <a:rPr lang="en-US" sz="2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  </a:t>
                </a:r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GP</a:t>
                </a:r>
                <a:endParaRPr lang="en-US" sz="20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>
                <a:off x="5928663" y="6345245"/>
                <a:ext cx="0" cy="25214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Freeform 28"/>
            <p:cNvSpPr/>
            <p:nvPr/>
          </p:nvSpPr>
          <p:spPr>
            <a:xfrm>
              <a:off x="8755062" y="3699464"/>
              <a:ext cx="254523" cy="2027583"/>
            </a:xfrm>
            <a:custGeom>
              <a:avLst/>
              <a:gdLst>
                <a:gd name="connsiteX0" fmla="*/ 0 w 389613"/>
                <a:gd name="connsiteY0" fmla="*/ 2027583 h 2027583"/>
                <a:gd name="connsiteX1" fmla="*/ 389613 w 389613"/>
                <a:gd name="connsiteY1" fmla="*/ 2027583 h 2027583"/>
                <a:gd name="connsiteX2" fmla="*/ 389613 w 389613"/>
                <a:gd name="connsiteY2" fmla="*/ 0 h 202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9613" h="2027583">
                  <a:moveTo>
                    <a:pt x="0" y="2027583"/>
                  </a:moveTo>
                  <a:lnTo>
                    <a:pt x="389613" y="2027583"/>
                  </a:lnTo>
                  <a:lnTo>
                    <a:pt x="38961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938798" y="2449681"/>
              <a:ext cx="1924468" cy="2832093"/>
              <a:chOff x="5122165" y="2449681"/>
              <a:chExt cx="1924468" cy="283209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16-bit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CLA Adder</a:t>
                </a: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6716248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48</a:t>
                </a: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6677554" y="3698367"/>
                <a:ext cx="286247" cy="1583407"/>
              </a:xfrm>
              <a:custGeom>
                <a:avLst/>
                <a:gdLst>
                  <a:gd name="connsiteX0" fmla="*/ 0 w 286247"/>
                  <a:gd name="connsiteY0" fmla="*/ 0 h 1590261"/>
                  <a:gd name="connsiteX1" fmla="*/ 286247 w 286247"/>
                  <a:gd name="connsiteY1" fmla="*/ 0 h 1590261"/>
                  <a:gd name="connsiteX2" fmla="*/ 286247 w 286247"/>
                  <a:gd name="connsiteY2" fmla="*/ 1590261 h 1590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247" h="1590261">
                    <a:moveTo>
                      <a:pt x="0" y="0"/>
                    </a:moveTo>
                    <a:lnTo>
                      <a:pt x="286247" y="0"/>
                    </a:lnTo>
                    <a:lnTo>
                      <a:pt x="286247" y="15902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>
                <a:off x="6387747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989926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[47:32]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5467806" y="4156179"/>
                <a:ext cx="460854" cy="1116245"/>
                <a:chOff x="6211696" y="4329000"/>
                <a:chExt cx="351510" cy="1116245"/>
              </a:xfrm>
            </p:grpSpPr>
            <p:cxnSp>
              <p:nvCxnSpPr>
                <p:cNvPr id="48" name="Straight Arrow Connector 47"/>
                <p:cNvCxnSpPr/>
                <p:nvPr/>
              </p:nvCxnSpPr>
              <p:spPr>
                <a:xfrm>
                  <a:off x="621169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656320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TextBox 78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[47:32]</a:t>
                </a: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5239873" y="2958083"/>
                <a:ext cx="335520" cy="240489"/>
                <a:chOff x="5239873" y="2958083"/>
                <a:chExt cx="335520" cy="240489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TextBox 83"/>
                <p:cNvSpPr txBox="1"/>
                <p:nvPr/>
              </p:nvSpPr>
              <p:spPr>
                <a:xfrm>
                  <a:off x="5239873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6115262" y="2968144"/>
                <a:ext cx="335520" cy="240489"/>
                <a:chOff x="5135943" y="2958083"/>
                <a:chExt cx="335520" cy="240489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>
                <a:xfrm>
                  <a:off x="5135943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6115262" y="4225437"/>
                <a:ext cx="327892" cy="240489"/>
                <a:chOff x="5143571" y="2958083"/>
                <a:chExt cx="327892" cy="240489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TextBox 90"/>
                <p:cNvSpPr txBox="1"/>
                <p:nvPr/>
              </p:nvSpPr>
              <p:spPr>
                <a:xfrm>
                  <a:off x="5143571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5" name="TextBox 164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[47:32]</a:t>
                </a: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3013275" y="2449681"/>
              <a:ext cx="1924468" cy="2832093"/>
              <a:chOff x="5122165" y="2449681"/>
              <a:chExt cx="1924468" cy="2832093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16-bit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CLA Adder</a:t>
                </a:r>
              </a:p>
            </p:txBody>
          </p:sp>
          <p:cxnSp>
            <p:nvCxnSpPr>
              <p:cNvPr id="168" name="Straight Arrow Connector 167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TextBox 169"/>
              <p:cNvSpPr txBox="1"/>
              <p:nvPr/>
            </p:nvSpPr>
            <p:spPr>
              <a:xfrm>
                <a:off x="6716248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32</a:t>
                </a:r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6677554" y="3698367"/>
                <a:ext cx="286247" cy="1583407"/>
              </a:xfrm>
              <a:custGeom>
                <a:avLst/>
                <a:gdLst>
                  <a:gd name="connsiteX0" fmla="*/ 0 w 286247"/>
                  <a:gd name="connsiteY0" fmla="*/ 0 h 1590261"/>
                  <a:gd name="connsiteX1" fmla="*/ 286247 w 286247"/>
                  <a:gd name="connsiteY1" fmla="*/ 0 h 1590261"/>
                  <a:gd name="connsiteX2" fmla="*/ 286247 w 286247"/>
                  <a:gd name="connsiteY2" fmla="*/ 1590261 h 1590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247" h="1590261">
                    <a:moveTo>
                      <a:pt x="0" y="0"/>
                    </a:moveTo>
                    <a:lnTo>
                      <a:pt x="286247" y="0"/>
                    </a:lnTo>
                    <a:lnTo>
                      <a:pt x="286247" y="15902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3" name="Straight Arrow Connector 172"/>
              <p:cNvCxnSpPr/>
              <p:nvPr/>
            </p:nvCxnSpPr>
            <p:spPr>
              <a:xfrm>
                <a:off x="6387747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TextBox 173"/>
              <p:cNvSpPr txBox="1"/>
              <p:nvPr/>
            </p:nvSpPr>
            <p:spPr>
              <a:xfrm>
                <a:off x="5989926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[47:32]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>
                <a:off x="5467806" y="4156179"/>
                <a:ext cx="460854" cy="1116245"/>
                <a:chOff x="6211696" y="4329000"/>
                <a:chExt cx="351510" cy="1116245"/>
              </a:xfrm>
            </p:grpSpPr>
            <p:cxnSp>
              <p:nvCxnSpPr>
                <p:cNvPr id="187" name="Straight Arrow Connector 186"/>
                <p:cNvCxnSpPr/>
                <p:nvPr/>
              </p:nvCxnSpPr>
              <p:spPr>
                <a:xfrm>
                  <a:off x="621169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Arrow Connector 187"/>
                <p:cNvCxnSpPr/>
                <p:nvPr/>
              </p:nvCxnSpPr>
              <p:spPr>
                <a:xfrm>
                  <a:off x="656320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6" name="TextBox 175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[47:32]</a:t>
                </a:r>
              </a:p>
            </p:txBody>
          </p:sp>
          <p:grpSp>
            <p:nvGrpSpPr>
              <p:cNvPr id="177" name="Group 176"/>
              <p:cNvGrpSpPr/>
              <p:nvPr/>
            </p:nvGrpSpPr>
            <p:grpSpPr>
              <a:xfrm>
                <a:off x="5239873" y="2958083"/>
                <a:ext cx="335520" cy="240489"/>
                <a:chOff x="5239873" y="2958083"/>
                <a:chExt cx="335520" cy="240489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6" name="TextBox 185"/>
                <p:cNvSpPr txBox="1"/>
                <p:nvPr/>
              </p:nvSpPr>
              <p:spPr>
                <a:xfrm>
                  <a:off x="5239873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6115262" y="2968144"/>
                <a:ext cx="335520" cy="240489"/>
                <a:chOff x="5135943" y="2958083"/>
                <a:chExt cx="335520" cy="240489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4" name="TextBox 183"/>
                <p:cNvSpPr txBox="1"/>
                <p:nvPr/>
              </p:nvSpPr>
              <p:spPr>
                <a:xfrm>
                  <a:off x="5135943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9" name="Group 178"/>
              <p:cNvGrpSpPr/>
              <p:nvPr/>
            </p:nvGrpSpPr>
            <p:grpSpPr>
              <a:xfrm>
                <a:off x="6115262" y="4225437"/>
                <a:ext cx="327892" cy="240489"/>
                <a:chOff x="5143571" y="2958083"/>
                <a:chExt cx="327892" cy="240489"/>
              </a:xfrm>
            </p:grpSpPr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TextBox 181"/>
                <p:cNvSpPr txBox="1"/>
                <p:nvPr/>
              </p:nvSpPr>
              <p:spPr>
                <a:xfrm>
                  <a:off x="5143571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0" name="TextBox 179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[47:32]</a:t>
                </a: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5087127" y="2449681"/>
              <a:ext cx="1924468" cy="2832093"/>
              <a:chOff x="5122165" y="2449681"/>
              <a:chExt cx="1924468" cy="2832093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16-bit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CLA Adder</a:t>
                </a:r>
              </a:p>
            </p:txBody>
          </p:sp>
          <p:cxnSp>
            <p:nvCxnSpPr>
              <p:cNvPr id="192" name="Straight Arrow Connector 191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TextBox 193"/>
              <p:cNvSpPr txBox="1"/>
              <p:nvPr/>
            </p:nvSpPr>
            <p:spPr>
              <a:xfrm>
                <a:off x="6716248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16</a:t>
                </a:r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6677554" y="3698367"/>
                <a:ext cx="286247" cy="1583407"/>
              </a:xfrm>
              <a:custGeom>
                <a:avLst/>
                <a:gdLst>
                  <a:gd name="connsiteX0" fmla="*/ 0 w 286247"/>
                  <a:gd name="connsiteY0" fmla="*/ 0 h 1590261"/>
                  <a:gd name="connsiteX1" fmla="*/ 286247 w 286247"/>
                  <a:gd name="connsiteY1" fmla="*/ 0 h 1590261"/>
                  <a:gd name="connsiteX2" fmla="*/ 286247 w 286247"/>
                  <a:gd name="connsiteY2" fmla="*/ 1590261 h 1590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247" h="1590261">
                    <a:moveTo>
                      <a:pt x="0" y="0"/>
                    </a:moveTo>
                    <a:lnTo>
                      <a:pt x="286247" y="0"/>
                    </a:lnTo>
                    <a:lnTo>
                      <a:pt x="286247" y="15902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7" name="Straight Arrow Connector 196"/>
              <p:cNvCxnSpPr/>
              <p:nvPr/>
            </p:nvCxnSpPr>
            <p:spPr>
              <a:xfrm>
                <a:off x="6387747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TextBox 197"/>
              <p:cNvSpPr txBox="1"/>
              <p:nvPr/>
            </p:nvSpPr>
            <p:spPr>
              <a:xfrm>
                <a:off x="5989926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[31:16]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grpSp>
            <p:nvGrpSpPr>
              <p:cNvPr id="199" name="Group 198"/>
              <p:cNvGrpSpPr/>
              <p:nvPr/>
            </p:nvGrpSpPr>
            <p:grpSpPr>
              <a:xfrm>
                <a:off x="5467806" y="4156179"/>
                <a:ext cx="460854" cy="1116245"/>
                <a:chOff x="6211696" y="4329000"/>
                <a:chExt cx="351510" cy="1116245"/>
              </a:xfrm>
            </p:grpSpPr>
            <p:cxnSp>
              <p:nvCxnSpPr>
                <p:cNvPr id="211" name="Straight Arrow Connector 210"/>
                <p:cNvCxnSpPr/>
                <p:nvPr/>
              </p:nvCxnSpPr>
              <p:spPr>
                <a:xfrm>
                  <a:off x="621169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Arrow Connector 211"/>
                <p:cNvCxnSpPr/>
                <p:nvPr/>
              </p:nvCxnSpPr>
              <p:spPr>
                <a:xfrm>
                  <a:off x="656320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0" name="TextBox 199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[31:16]</a:t>
                </a:r>
              </a:p>
            </p:txBody>
          </p:sp>
          <p:grpSp>
            <p:nvGrpSpPr>
              <p:cNvPr id="201" name="Group 200"/>
              <p:cNvGrpSpPr/>
              <p:nvPr/>
            </p:nvGrpSpPr>
            <p:grpSpPr>
              <a:xfrm>
                <a:off x="5239873" y="2958083"/>
                <a:ext cx="335520" cy="240489"/>
                <a:chOff x="5239873" y="2958083"/>
                <a:chExt cx="335520" cy="240489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0" name="TextBox 209"/>
                <p:cNvSpPr txBox="1"/>
                <p:nvPr/>
              </p:nvSpPr>
              <p:spPr>
                <a:xfrm>
                  <a:off x="5239873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2" name="Group 201"/>
              <p:cNvGrpSpPr/>
              <p:nvPr/>
            </p:nvGrpSpPr>
            <p:grpSpPr>
              <a:xfrm>
                <a:off x="6115262" y="2968144"/>
                <a:ext cx="335520" cy="240489"/>
                <a:chOff x="5135943" y="2958083"/>
                <a:chExt cx="335520" cy="240489"/>
              </a:xfrm>
            </p:grpSpPr>
            <p:cxnSp>
              <p:nvCxnSpPr>
                <p:cNvPr id="207" name="Straight Connector 206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8" name="TextBox 207"/>
                <p:cNvSpPr txBox="1"/>
                <p:nvPr/>
              </p:nvSpPr>
              <p:spPr>
                <a:xfrm>
                  <a:off x="5135943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3" name="Group 202"/>
              <p:cNvGrpSpPr/>
              <p:nvPr/>
            </p:nvGrpSpPr>
            <p:grpSpPr>
              <a:xfrm>
                <a:off x="6115262" y="4225437"/>
                <a:ext cx="327892" cy="240489"/>
                <a:chOff x="5143571" y="2958083"/>
                <a:chExt cx="327892" cy="240489"/>
              </a:xfrm>
            </p:grpSpPr>
            <p:cxnSp>
              <p:nvCxnSpPr>
                <p:cNvPr id="205" name="Straight Connector 204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6" name="TextBox 205"/>
                <p:cNvSpPr txBox="1"/>
                <p:nvPr/>
              </p:nvSpPr>
              <p:spPr>
                <a:xfrm>
                  <a:off x="5143571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04" name="TextBox 203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[31:16]</a:t>
                </a:r>
              </a:p>
            </p:txBody>
          </p:sp>
        </p:grpSp>
        <p:grpSp>
          <p:nvGrpSpPr>
            <p:cNvPr id="214" name="Group 213"/>
            <p:cNvGrpSpPr/>
            <p:nvPr/>
          </p:nvGrpSpPr>
          <p:grpSpPr>
            <a:xfrm>
              <a:off x="798109" y="2449681"/>
              <a:ext cx="8402552" cy="3160537"/>
              <a:chOff x="-1240705" y="2449681"/>
              <a:chExt cx="8402552" cy="3160537"/>
            </a:xfrm>
          </p:grpSpPr>
          <p:sp>
            <p:nvSpPr>
              <p:cNvPr id="215" name="TextBox 214"/>
              <p:cNvSpPr txBox="1"/>
              <p:nvPr/>
            </p:nvSpPr>
            <p:spPr>
              <a:xfrm>
                <a:off x="5179772" y="3256179"/>
                <a:ext cx="1497782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16-bit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CLA Adder</a:t>
                </a:r>
              </a:p>
            </p:txBody>
          </p:sp>
          <p:cxnSp>
            <p:nvCxnSpPr>
              <p:cNvPr id="216" name="Straight Arrow Connector 215"/>
              <p:cNvCxnSpPr/>
              <p:nvPr/>
            </p:nvCxnSpPr>
            <p:spPr>
              <a:xfrm>
                <a:off x="6387747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Arrow Connector 216"/>
              <p:cNvCxnSpPr/>
              <p:nvPr/>
            </p:nvCxnSpPr>
            <p:spPr>
              <a:xfrm>
                <a:off x="5517786" y="2910537"/>
                <a:ext cx="0" cy="3479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TextBox 217"/>
              <p:cNvSpPr txBox="1"/>
              <p:nvPr/>
            </p:nvSpPr>
            <p:spPr>
              <a:xfrm>
                <a:off x="6831462" y="3256179"/>
                <a:ext cx="33038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c</a:t>
                </a:r>
                <a:r>
                  <a: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cxnSp>
            <p:nvCxnSpPr>
              <p:cNvPr id="221" name="Straight Arrow Connector 220"/>
              <p:cNvCxnSpPr/>
              <p:nvPr/>
            </p:nvCxnSpPr>
            <p:spPr>
              <a:xfrm>
                <a:off x="6387747" y="4156179"/>
                <a:ext cx="0" cy="367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TextBox 221"/>
              <p:cNvSpPr txBox="1"/>
              <p:nvPr/>
            </p:nvSpPr>
            <p:spPr>
              <a:xfrm>
                <a:off x="5989926" y="4465926"/>
                <a:ext cx="802842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s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[15:0]</a:t>
                </a:r>
                <a:endParaRPr lang="en-US" sz="1600" baseline="-25000" dirty="0">
                  <a:latin typeface="Arial Narrow" panose="020B0606020202030204" pitchFamily="34" charset="0"/>
                  <a:cs typeface="Consolas" panose="020B0609020204030204" pitchFamily="49" charset="0"/>
                </a:endParaRPr>
              </a:p>
            </p:txBody>
          </p:sp>
          <p:grpSp>
            <p:nvGrpSpPr>
              <p:cNvPr id="223" name="Group 222"/>
              <p:cNvGrpSpPr/>
              <p:nvPr/>
            </p:nvGrpSpPr>
            <p:grpSpPr>
              <a:xfrm>
                <a:off x="-1240705" y="4156179"/>
                <a:ext cx="7603238" cy="1454039"/>
                <a:chOff x="1094876" y="4329000"/>
                <a:chExt cx="5799272" cy="1454039"/>
              </a:xfrm>
            </p:grpSpPr>
            <p:cxnSp>
              <p:nvCxnSpPr>
                <p:cNvPr id="235" name="Straight Arrow Connector 234"/>
                <p:cNvCxnSpPr/>
                <p:nvPr/>
              </p:nvCxnSpPr>
              <p:spPr>
                <a:xfrm>
                  <a:off x="621169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Arrow Connector 235"/>
                <p:cNvCxnSpPr/>
                <p:nvPr/>
              </p:nvCxnSpPr>
              <p:spPr>
                <a:xfrm>
                  <a:off x="6563206" y="4329000"/>
                  <a:ext cx="0" cy="111624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7" name="TextBox 236"/>
                <p:cNvSpPr txBox="1"/>
                <p:nvPr/>
              </p:nvSpPr>
              <p:spPr>
                <a:xfrm>
                  <a:off x="6109404" y="5445245"/>
                  <a:ext cx="607489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0</a:t>
                  </a:r>
                  <a:r>
                    <a:rPr lang="en-US" sz="2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     </a:t>
                  </a:r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p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0</a:t>
                  </a:r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6563206" y="5099603"/>
                  <a:ext cx="330942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GP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245" name="TextBox 244"/>
                <p:cNvSpPr txBox="1"/>
                <p:nvPr/>
              </p:nvSpPr>
              <p:spPr>
                <a:xfrm>
                  <a:off x="5834126" y="5107451"/>
                  <a:ext cx="363148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GG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4993041" y="5099603"/>
                  <a:ext cx="330942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GP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4263965" y="5107451"/>
                  <a:ext cx="363148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GG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3411238" y="5099603"/>
                  <a:ext cx="330942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GP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2682162" y="5107451"/>
                  <a:ext cx="363148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GG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1823952" y="5099603"/>
                  <a:ext cx="330942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GP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094876" y="5107451"/>
                  <a:ext cx="363148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GG</a:t>
                  </a:r>
                  <a:endParaRPr lang="en-US" sz="2000" baseline="-25000" dirty="0">
                    <a:latin typeface="Arial Narrow" panose="020B0606020202030204" pitchFamily="34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4491318" y="5445245"/>
                  <a:ext cx="607489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1</a:t>
                  </a:r>
                  <a:r>
                    <a:rPr lang="en-US" sz="2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     </a:t>
                  </a:r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p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1</a:t>
                  </a: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2945796" y="5445245"/>
                  <a:ext cx="607489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2</a:t>
                  </a:r>
                  <a:r>
                    <a:rPr lang="en-US" sz="2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     </a:t>
                  </a:r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p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2</a:t>
                  </a: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363992" y="5445245"/>
                  <a:ext cx="607489" cy="33779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g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3</a:t>
                  </a:r>
                  <a:r>
                    <a:rPr lang="en-US" sz="2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     </a:t>
                  </a:r>
                  <a:r>
                    <a:rPr lang="en-US" sz="2000" i="1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p</a:t>
                  </a:r>
                  <a:r>
                    <a:rPr lang="en-US" sz="2000" baseline="-25000" dirty="0">
                      <a:latin typeface="Arial Narrow" panose="020B0606020202030204" pitchFamily="34" charset="0"/>
                      <a:cs typeface="Consolas" panose="020B0609020204030204" pitchFamily="49" charset="0"/>
                    </a:rPr>
                    <a:t>3</a:t>
                  </a:r>
                </a:p>
              </p:txBody>
            </p:sp>
          </p:grpSp>
          <p:sp>
            <p:nvSpPr>
              <p:cNvPr id="224" name="TextBox 223"/>
              <p:cNvSpPr txBox="1"/>
              <p:nvPr/>
            </p:nvSpPr>
            <p:spPr>
              <a:xfrm>
                <a:off x="5989926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b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[15:0]</a:t>
                </a:r>
              </a:p>
            </p:txBody>
          </p:sp>
          <p:grpSp>
            <p:nvGrpSpPr>
              <p:cNvPr id="225" name="Group 224"/>
              <p:cNvGrpSpPr/>
              <p:nvPr/>
            </p:nvGrpSpPr>
            <p:grpSpPr>
              <a:xfrm>
                <a:off x="5243529" y="2958083"/>
                <a:ext cx="331864" cy="240489"/>
                <a:chOff x="5243529" y="2958083"/>
                <a:chExt cx="331864" cy="240489"/>
              </a:xfrm>
            </p:grpSpPr>
            <p:cxnSp>
              <p:nvCxnSpPr>
                <p:cNvPr id="233" name="Straight Connector 232"/>
                <p:cNvCxnSpPr/>
                <p:nvPr/>
              </p:nvCxnSpPr>
              <p:spPr>
                <a:xfrm flipV="1">
                  <a:off x="546017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TextBox 233"/>
                <p:cNvSpPr txBox="1"/>
                <p:nvPr/>
              </p:nvSpPr>
              <p:spPr>
                <a:xfrm>
                  <a:off x="5243529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6118918" y="2968144"/>
                <a:ext cx="331864" cy="240489"/>
                <a:chOff x="5139599" y="2958083"/>
                <a:chExt cx="331864" cy="240489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2" name="TextBox 231"/>
                <p:cNvSpPr txBox="1"/>
                <p:nvPr/>
              </p:nvSpPr>
              <p:spPr>
                <a:xfrm>
                  <a:off x="5139599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7" name="Group 226"/>
              <p:cNvGrpSpPr/>
              <p:nvPr/>
            </p:nvGrpSpPr>
            <p:grpSpPr>
              <a:xfrm>
                <a:off x="6115262" y="4225437"/>
                <a:ext cx="327892" cy="240489"/>
                <a:chOff x="5143571" y="2958083"/>
                <a:chExt cx="327892" cy="240489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 flipV="1">
                  <a:off x="5356249" y="3025751"/>
                  <a:ext cx="115214" cy="5874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0" name="TextBox 229"/>
                <p:cNvSpPr txBox="1"/>
                <p:nvPr/>
              </p:nvSpPr>
              <p:spPr>
                <a:xfrm>
                  <a:off x="5143571" y="2958083"/>
                  <a:ext cx="165193" cy="24048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16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28" name="TextBox 227"/>
              <p:cNvSpPr txBox="1"/>
              <p:nvPr/>
            </p:nvSpPr>
            <p:spPr>
              <a:xfrm>
                <a:off x="5122165" y="2449681"/>
                <a:ext cx="745235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a</a:t>
                </a:r>
                <a:r>
                  <a:rPr lang="en-US" sz="1600" dirty="0">
                    <a:latin typeface="Arial Narrow" panose="020B0606020202030204" pitchFamily="34" charset="0"/>
                    <a:cs typeface="Consolas" panose="020B0609020204030204" pitchFamily="49" charset="0"/>
                  </a:rPr>
                  <a:t> [15:0]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171619" y="2564895"/>
            <a:ext cx="774248" cy="10369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16-bit</a:t>
            </a:r>
          </a:p>
          <a:p>
            <a:pPr algn="ctr"/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input</a:t>
            </a:r>
          </a:p>
          <a:p>
            <a:pPr algn="ctr"/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vectors</a:t>
            </a:r>
          </a:p>
        </p:txBody>
      </p:sp>
    </p:spTree>
    <p:extLst>
      <p:ext uri="{BB962C8B-B14F-4D97-AF65-F5344CB8AC3E}">
        <p14:creationId xmlns:p14="http://schemas.microsoft.com/office/powerpoint/2010/main" val="9097495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>
            <a:latin typeface="+mn-lt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29839</TotalTime>
  <Words>1618</Words>
  <Application>Microsoft Office PowerPoint</Application>
  <PresentationFormat>A4 Paper (210x297 mm)</PresentationFormat>
  <Paragraphs>570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</vt:i4>
      </vt:variant>
    </vt:vector>
  </HeadingPairs>
  <TitlesOfParts>
    <vt:vector size="30" baseType="lpstr">
      <vt:lpstr>Arial</vt:lpstr>
      <vt:lpstr>Arial Narrow</vt:lpstr>
      <vt:lpstr>Cambria Math</vt:lpstr>
      <vt:lpstr>Comic Sans MS</vt:lpstr>
      <vt:lpstr>Consolas</vt:lpstr>
      <vt:lpstr>Courier New</vt:lpstr>
      <vt:lpstr>Times New Roman</vt:lpstr>
      <vt:lpstr>Wingdings</vt:lpstr>
      <vt:lpstr>Default Design</vt:lpstr>
      <vt:lpstr>Arithmetic Circuits 3</vt:lpstr>
      <vt:lpstr>Presentation Outline</vt:lpstr>
      <vt:lpstr>Carry Lookahead Adder</vt:lpstr>
      <vt:lpstr>Carry Bits</vt:lpstr>
      <vt:lpstr>4-Bit Carry Lookahead Adder</vt:lpstr>
      <vt:lpstr>Lookahead Carry Unit</vt:lpstr>
      <vt:lpstr>Longest Delay of the 4-bit CLA</vt:lpstr>
      <vt:lpstr>Hierarchical 16-Bit Carry Lookahead Adder</vt:lpstr>
      <vt:lpstr>Hierarchical 64-Bit Carry Lookahead Adder</vt:lpstr>
      <vt:lpstr>Next . . .</vt:lpstr>
      <vt:lpstr>BCD Addition</vt:lpstr>
      <vt:lpstr>Multiple Digit BCD Addition</vt:lpstr>
      <vt:lpstr>BCD Adder</vt:lpstr>
      <vt:lpstr>Ripple-Carry BCD Adder</vt:lpstr>
      <vt:lpstr>Next . . .</vt:lpstr>
      <vt:lpstr>Binary Multiplication</vt:lpstr>
      <vt:lpstr>4-bit × 4-bit Binary Multiplier </vt:lpstr>
      <vt:lpstr>Adding the Bits Vertically</vt:lpstr>
      <vt:lpstr>Carry Save Adder</vt:lpstr>
      <vt:lpstr>Carry-Save Adders in a Multiplier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Circuits</dc:title>
  <dc:creator>Dr. Muhamed Mudawar</dc:creator>
  <cp:lastModifiedBy>mudawar</cp:lastModifiedBy>
  <cp:revision>1430</cp:revision>
  <cp:lastPrinted>2017-11-09T17:26:03Z</cp:lastPrinted>
  <dcterms:created xsi:type="dcterms:W3CDTF">2004-09-12T13:54:39Z</dcterms:created>
  <dcterms:modified xsi:type="dcterms:W3CDTF">2019-11-07T20:37:04Z</dcterms:modified>
</cp:coreProperties>
</file>