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44" r:id="rId2"/>
    <p:sldId id="367" r:id="rId3"/>
    <p:sldId id="411" r:id="rId4"/>
    <p:sldId id="410" r:id="rId5"/>
    <p:sldId id="412" r:id="rId6"/>
    <p:sldId id="413" r:id="rId7"/>
    <p:sldId id="414" r:id="rId8"/>
    <p:sldId id="415" r:id="rId9"/>
    <p:sldId id="416" r:id="rId10"/>
    <p:sldId id="420" r:id="rId11"/>
    <p:sldId id="426" r:id="rId12"/>
    <p:sldId id="427" r:id="rId13"/>
    <p:sldId id="424" r:id="rId14"/>
    <p:sldId id="417" r:id="rId15"/>
    <p:sldId id="428" r:id="rId16"/>
    <p:sldId id="429" r:id="rId17"/>
    <p:sldId id="430" r:id="rId18"/>
    <p:sldId id="432" r:id="rId19"/>
    <p:sldId id="418" r:id="rId20"/>
    <p:sldId id="434" r:id="rId21"/>
    <p:sldId id="435" r:id="rId22"/>
    <p:sldId id="436" r:id="rId23"/>
    <p:sldId id="437" r:id="rId24"/>
    <p:sldId id="438" r:id="rId25"/>
    <p:sldId id="419" r:id="rId26"/>
    <p:sldId id="441" r:id="rId27"/>
    <p:sldId id="442" r:id="rId28"/>
    <p:sldId id="443" r:id="rId29"/>
    <p:sldId id="447" r:id="rId30"/>
    <p:sldId id="440" r:id="rId31"/>
    <p:sldId id="444" r:id="rId32"/>
    <p:sldId id="446" r:id="rId33"/>
    <p:sldId id="445" r:id="rId34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008000"/>
    <a:srgbClr val="FF00FF"/>
    <a:srgbClr val="FF33CC"/>
    <a:srgbClr val="006600"/>
    <a:srgbClr val="000099"/>
    <a:srgbClr val="996633"/>
    <a:srgbClr val="6633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5818" autoAdjust="0"/>
  </p:normalViewPr>
  <p:slideViewPr>
    <p:cSldViewPr>
      <p:cViewPr varScale="1">
        <p:scale>
          <a:sx n="95" d="100"/>
          <a:sy n="95" d="100"/>
        </p:scale>
        <p:origin x="941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Combinational Circuit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Combinational Circuit Design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BCD to 7-Segment Decoder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1009506"/>
            <a:ext cx="4838988" cy="4262918"/>
          </a:xfrm>
        </p:spPr>
        <p:txBody>
          <a:bodyPr/>
          <a:lstStyle/>
          <a:p>
            <a:pPr marL="457200" indent="-457200">
              <a:spcBef>
                <a:spcPts val="15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Specification:</a:t>
            </a:r>
            <a:endParaRPr lang="en-US" dirty="0"/>
          </a:p>
          <a:p>
            <a:pPr lvl="1">
              <a:spcBef>
                <a:spcPts val="1500"/>
              </a:spcBef>
            </a:pPr>
            <a:r>
              <a:rPr lang="en-US" dirty="0"/>
              <a:t>Input: 4-bit BCD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/>
              <a:t>)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Output: 7-bit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)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Display should be OFF for</a:t>
            </a:r>
          </a:p>
          <a:p>
            <a:pPr marL="808038" lvl="1" indent="-346075">
              <a:spcBef>
                <a:spcPts val="1500"/>
              </a:spcBef>
              <a:buNone/>
            </a:pPr>
            <a:r>
              <a:rPr lang="en-US" dirty="0"/>
              <a:t>	Non-BCD input codes</a:t>
            </a:r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Formulation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Done with a truth table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Output is zero for 1010 to 1111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730276"/>
              </p:ext>
            </p:extLst>
          </p:nvPr>
        </p:nvGraphicFramePr>
        <p:xfrm>
          <a:off x="5298642" y="1580708"/>
          <a:ext cx="4378132" cy="4786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07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BCD input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7-Segment decoder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 d e f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1 1 1 1 1 1 0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0 1 1 0 0 0 0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1 1 0 1 1 0 1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1 1 1 1 0 0 1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0 1 1 0 0 1 1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1 1 0 1 1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1 0 1 1 1 1 1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1 1 1 0 0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1 1 1 1 1 1 1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1 1 1 1 0 1 1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to 1111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0 0 0 0 0 0 0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61" y="5214817"/>
            <a:ext cx="4493346" cy="99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515701" y="1009506"/>
            <a:ext cx="2354575" cy="460856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Truth Table</a:t>
            </a:r>
          </a:p>
        </p:txBody>
      </p:sp>
    </p:spTree>
    <p:extLst>
      <p:ext uri="{BB962C8B-B14F-4D97-AF65-F5344CB8AC3E}">
        <p14:creationId xmlns:p14="http://schemas.microsoft.com/office/powerpoint/2010/main" val="153908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BCD to 7-Segment Decoder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6" y="894292"/>
            <a:ext cx="9123867" cy="57607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>
                <a:solidFill>
                  <a:srgbClr val="FF0000"/>
                </a:solidFill>
              </a:rPr>
              <a:t>Logic Minimization Using K-Maps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867858" y="2167539"/>
            <a:ext cx="1492827" cy="1525772"/>
            <a:chOff x="752644" y="2594512"/>
            <a:chExt cx="1492827" cy="1525772"/>
          </a:xfrm>
        </p:grpSpPr>
        <p:sp>
          <p:nvSpPr>
            <p:cNvPr id="124" name="Rounded Rectangle 123"/>
            <p:cNvSpPr/>
            <p:nvPr/>
          </p:nvSpPr>
          <p:spPr>
            <a:xfrm>
              <a:off x="1585584" y="2603675"/>
              <a:ext cx="659887" cy="671515"/>
            </a:xfrm>
            <a:prstGeom prst="round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752644" y="3794520"/>
              <a:ext cx="685714" cy="29658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150939" y="3006839"/>
              <a:ext cx="697604" cy="268351"/>
            </a:xfrm>
            <a:prstGeom prst="roundRect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01757" y="3841988"/>
              <a:ext cx="212034" cy="278296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 flipV="1">
              <a:off x="805296" y="2594512"/>
              <a:ext cx="212034" cy="278296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2179" y="1469296"/>
            <a:ext cx="6759887" cy="2247739"/>
            <a:chOff x="382179" y="1585576"/>
            <a:chExt cx="6759887" cy="2247739"/>
          </a:xfrm>
        </p:grpSpPr>
        <p:grpSp>
          <p:nvGrpSpPr>
            <p:cNvPr id="255" name="Group 254"/>
            <p:cNvGrpSpPr/>
            <p:nvPr/>
          </p:nvGrpSpPr>
          <p:grpSpPr>
            <a:xfrm>
              <a:off x="382179" y="1586611"/>
              <a:ext cx="2048378" cy="2243893"/>
              <a:chOff x="266965" y="1877426"/>
              <a:chExt cx="2048378" cy="2243893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786159" y="2564895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97952" y="2517457"/>
                <a:ext cx="1617391" cy="160386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810123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9"/>
              <p:cNvSpPr>
                <a:spLocks noChangeArrowheads="1"/>
              </p:cNvSpPr>
              <p:nvPr/>
            </p:nvSpPr>
            <p:spPr bwMode="auto">
              <a:xfrm>
                <a:off x="1214765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1619994" y="2266491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2025222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Line 18"/>
              <p:cNvSpPr>
                <a:spLocks noChangeShapeType="1"/>
              </p:cNvSpPr>
              <p:nvPr/>
            </p:nvSpPr>
            <p:spPr bwMode="auto">
              <a:xfrm flipH="1">
                <a:off x="1510171" y="2519615"/>
                <a:ext cx="0" cy="160170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1104941" y="2517456"/>
                <a:ext cx="803997" cy="1603862"/>
                <a:chOff x="4203980" y="2816118"/>
                <a:chExt cx="1683742" cy="1687149"/>
              </a:xfrm>
            </p:grpSpPr>
            <p:sp>
              <p:nvSpPr>
                <p:cNvPr id="70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" name="Rectangle 21"/>
              <p:cNvSpPr>
                <a:spLocks noChangeArrowheads="1"/>
              </p:cNvSpPr>
              <p:nvPr/>
            </p:nvSpPr>
            <p:spPr bwMode="auto">
              <a:xfrm>
                <a:off x="437713" y="26036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Line 108"/>
              <p:cNvSpPr>
                <a:spLocks noChangeShapeType="1"/>
              </p:cNvSpPr>
              <p:nvPr/>
            </p:nvSpPr>
            <p:spPr bwMode="auto">
              <a:xfrm>
                <a:off x="458114" y="2321832"/>
                <a:ext cx="241599" cy="19680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𝐴𝐵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57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38000" r="-1400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𝐶𝐷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8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5294" r="-1372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59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0268" t="-4545" r="-2232" b="-2878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0" name="Line 41"/>
              <p:cNvSpPr>
                <a:spLocks noChangeShapeType="1"/>
              </p:cNvSpPr>
              <p:nvPr/>
            </p:nvSpPr>
            <p:spPr bwMode="auto">
              <a:xfrm flipV="1">
                <a:off x="699922" y="3315845"/>
                <a:ext cx="16154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97952" y="2913107"/>
                <a:ext cx="1617391" cy="805474"/>
                <a:chOff x="3351656" y="3979853"/>
                <a:chExt cx="3029011" cy="1548216"/>
              </a:xfrm>
            </p:grpSpPr>
            <p:sp>
              <p:nvSpPr>
                <p:cNvPr id="6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" name="Rectangle 21"/>
              <p:cNvSpPr>
                <a:spLocks noChangeArrowheads="1"/>
              </p:cNvSpPr>
              <p:nvPr/>
            </p:nvSpPr>
            <p:spPr bwMode="auto">
              <a:xfrm>
                <a:off x="437713" y="3003814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21"/>
              <p:cNvSpPr>
                <a:spLocks noChangeArrowheads="1"/>
              </p:cNvSpPr>
              <p:nvPr/>
            </p:nvSpPr>
            <p:spPr bwMode="auto">
              <a:xfrm>
                <a:off x="437713" y="3423402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21"/>
              <p:cNvSpPr>
                <a:spLocks noChangeArrowheads="1"/>
              </p:cNvSpPr>
              <p:nvPr/>
            </p:nvSpPr>
            <p:spPr bwMode="auto">
              <a:xfrm>
                <a:off x="437713" y="382534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140493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47689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584119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991532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592657" y="2571983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1995906" y="2579071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150938" y="2968144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2731801" y="1585576"/>
              <a:ext cx="2048378" cy="2243893"/>
              <a:chOff x="266965" y="1877426"/>
              <a:chExt cx="2048378" cy="2243893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697952" y="2517457"/>
                <a:ext cx="1617391" cy="160386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7"/>
              <p:cNvSpPr>
                <a:spLocks noChangeArrowheads="1"/>
              </p:cNvSpPr>
              <p:nvPr/>
            </p:nvSpPr>
            <p:spPr bwMode="auto">
              <a:xfrm>
                <a:off x="810123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9"/>
              <p:cNvSpPr>
                <a:spLocks noChangeArrowheads="1"/>
              </p:cNvSpPr>
              <p:nvPr/>
            </p:nvSpPr>
            <p:spPr bwMode="auto">
              <a:xfrm>
                <a:off x="1214765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1"/>
              <p:cNvSpPr>
                <a:spLocks noChangeArrowheads="1"/>
              </p:cNvSpPr>
              <p:nvPr/>
            </p:nvSpPr>
            <p:spPr bwMode="auto">
              <a:xfrm>
                <a:off x="1619994" y="2266491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Rectangle 13"/>
              <p:cNvSpPr>
                <a:spLocks noChangeArrowheads="1"/>
              </p:cNvSpPr>
              <p:nvPr/>
            </p:nvSpPr>
            <p:spPr bwMode="auto">
              <a:xfrm>
                <a:off x="2025222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Line 18"/>
              <p:cNvSpPr>
                <a:spLocks noChangeShapeType="1"/>
              </p:cNvSpPr>
              <p:nvPr/>
            </p:nvSpPr>
            <p:spPr bwMode="auto">
              <a:xfrm flipH="1">
                <a:off x="1510171" y="2519615"/>
                <a:ext cx="0" cy="160170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1104941" y="2517456"/>
                <a:ext cx="803997" cy="1603862"/>
                <a:chOff x="4203980" y="2816118"/>
                <a:chExt cx="1683742" cy="1687149"/>
              </a:xfrm>
            </p:grpSpPr>
            <p:sp>
              <p:nvSpPr>
                <p:cNvPr id="169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9" name="Rectangle 21"/>
              <p:cNvSpPr>
                <a:spLocks noChangeArrowheads="1"/>
              </p:cNvSpPr>
              <p:nvPr/>
            </p:nvSpPr>
            <p:spPr bwMode="auto">
              <a:xfrm>
                <a:off x="437713" y="26036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Line 108"/>
              <p:cNvSpPr>
                <a:spLocks noChangeShapeType="1"/>
              </p:cNvSpPr>
              <p:nvPr/>
            </p:nvSpPr>
            <p:spPr bwMode="auto">
              <a:xfrm>
                <a:off x="458114" y="2321832"/>
                <a:ext cx="241599" cy="19680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𝐴𝐵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51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35294" r="-1372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𝐶𝐷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52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34615" r="-1153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53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9333" t="-6061" r="-4889" b="-27273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4" name="Line 41"/>
              <p:cNvSpPr>
                <a:spLocks noChangeShapeType="1"/>
              </p:cNvSpPr>
              <p:nvPr/>
            </p:nvSpPr>
            <p:spPr bwMode="auto">
              <a:xfrm flipV="1">
                <a:off x="699922" y="3315845"/>
                <a:ext cx="16154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5" name="Group 154"/>
              <p:cNvGrpSpPr/>
              <p:nvPr/>
            </p:nvGrpSpPr>
            <p:grpSpPr>
              <a:xfrm>
                <a:off x="697952" y="2913107"/>
                <a:ext cx="1617391" cy="805474"/>
                <a:chOff x="3351656" y="3979853"/>
                <a:chExt cx="3029011" cy="1548216"/>
              </a:xfrm>
            </p:grpSpPr>
            <p:sp>
              <p:nvSpPr>
                <p:cNvPr id="16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6" name="Rectangle 21"/>
              <p:cNvSpPr>
                <a:spLocks noChangeArrowheads="1"/>
              </p:cNvSpPr>
              <p:nvPr/>
            </p:nvSpPr>
            <p:spPr bwMode="auto">
              <a:xfrm>
                <a:off x="437713" y="3003814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21"/>
              <p:cNvSpPr>
                <a:spLocks noChangeArrowheads="1"/>
              </p:cNvSpPr>
              <p:nvPr/>
            </p:nvSpPr>
            <p:spPr bwMode="auto">
              <a:xfrm>
                <a:off x="437713" y="3423402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21"/>
              <p:cNvSpPr>
                <a:spLocks noChangeArrowheads="1"/>
              </p:cNvSpPr>
              <p:nvPr/>
            </p:nvSpPr>
            <p:spPr bwMode="auto">
              <a:xfrm>
                <a:off x="437713" y="382534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1150938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747689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777118" y="2564895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584119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759954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1592657" y="2571983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995906" y="2579071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1150938" y="2565930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5093688" y="1589422"/>
              <a:ext cx="2048378" cy="2243893"/>
              <a:chOff x="266965" y="1877426"/>
              <a:chExt cx="2048378" cy="2243893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697952" y="2517457"/>
                <a:ext cx="1617391" cy="160386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7"/>
              <p:cNvSpPr>
                <a:spLocks noChangeArrowheads="1"/>
              </p:cNvSpPr>
              <p:nvPr/>
            </p:nvSpPr>
            <p:spPr bwMode="auto">
              <a:xfrm>
                <a:off x="810123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9"/>
              <p:cNvSpPr>
                <a:spLocks noChangeArrowheads="1"/>
              </p:cNvSpPr>
              <p:nvPr/>
            </p:nvSpPr>
            <p:spPr bwMode="auto">
              <a:xfrm>
                <a:off x="1214765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11"/>
              <p:cNvSpPr>
                <a:spLocks noChangeArrowheads="1"/>
              </p:cNvSpPr>
              <p:nvPr/>
            </p:nvSpPr>
            <p:spPr bwMode="auto">
              <a:xfrm>
                <a:off x="1619994" y="2266491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13"/>
              <p:cNvSpPr>
                <a:spLocks noChangeArrowheads="1"/>
              </p:cNvSpPr>
              <p:nvPr/>
            </p:nvSpPr>
            <p:spPr bwMode="auto">
              <a:xfrm>
                <a:off x="2025222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Line 18"/>
              <p:cNvSpPr>
                <a:spLocks noChangeShapeType="1"/>
              </p:cNvSpPr>
              <p:nvPr/>
            </p:nvSpPr>
            <p:spPr bwMode="auto">
              <a:xfrm flipH="1">
                <a:off x="1510171" y="2519615"/>
                <a:ext cx="0" cy="160170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3" name="Group 262"/>
              <p:cNvGrpSpPr/>
              <p:nvPr/>
            </p:nvGrpSpPr>
            <p:grpSpPr>
              <a:xfrm>
                <a:off x="1104941" y="2517456"/>
                <a:ext cx="803997" cy="1603862"/>
                <a:chOff x="4203980" y="2816118"/>
                <a:chExt cx="1683742" cy="1687149"/>
              </a:xfrm>
            </p:grpSpPr>
            <p:sp>
              <p:nvSpPr>
                <p:cNvPr id="284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4" name="Rectangle 21"/>
              <p:cNvSpPr>
                <a:spLocks noChangeArrowheads="1"/>
              </p:cNvSpPr>
              <p:nvPr/>
            </p:nvSpPr>
            <p:spPr bwMode="auto">
              <a:xfrm>
                <a:off x="437713" y="26036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Line 108"/>
              <p:cNvSpPr>
                <a:spLocks noChangeShapeType="1"/>
              </p:cNvSpPr>
              <p:nvPr/>
            </p:nvSpPr>
            <p:spPr bwMode="auto">
              <a:xfrm>
                <a:off x="458114" y="2321832"/>
                <a:ext cx="241599" cy="19680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6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𝐴𝐵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266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38000" r="-1400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7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𝐶𝐷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67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35294" r="-1372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8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268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9375" t="-6154" r="-1339" b="-29231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69" name="Line 41"/>
              <p:cNvSpPr>
                <a:spLocks noChangeShapeType="1"/>
              </p:cNvSpPr>
              <p:nvPr/>
            </p:nvSpPr>
            <p:spPr bwMode="auto">
              <a:xfrm flipV="1">
                <a:off x="699922" y="3315845"/>
                <a:ext cx="16154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0" name="Group 269"/>
              <p:cNvGrpSpPr/>
              <p:nvPr/>
            </p:nvGrpSpPr>
            <p:grpSpPr>
              <a:xfrm>
                <a:off x="697952" y="2913107"/>
                <a:ext cx="1617391" cy="805474"/>
                <a:chOff x="3351656" y="3979853"/>
                <a:chExt cx="3029011" cy="1548216"/>
              </a:xfrm>
            </p:grpSpPr>
            <p:sp>
              <p:nvSpPr>
                <p:cNvPr id="28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1" name="Rectangle 21"/>
              <p:cNvSpPr>
                <a:spLocks noChangeArrowheads="1"/>
              </p:cNvSpPr>
              <p:nvPr/>
            </p:nvSpPr>
            <p:spPr bwMode="auto">
              <a:xfrm>
                <a:off x="437713" y="3003814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2" name="Rectangle 21"/>
              <p:cNvSpPr>
                <a:spLocks noChangeArrowheads="1"/>
              </p:cNvSpPr>
              <p:nvPr/>
            </p:nvSpPr>
            <p:spPr bwMode="auto">
              <a:xfrm>
                <a:off x="437713" y="3423402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Rectangle 21"/>
              <p:cNvSpPr>
                <a:spLocks noChangeArrowheads="1"/>
              </p:cNvSpPr>
              <p:nvPr/>
            </p:nvSpPr>
            <p:spPr bwMode="auto">
              <a:xfrm>
                <a:off x="437713" y="382534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1150938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747689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777118" y="2564895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1584119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1991532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1592657" y="2571983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1176455" y="2579071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1150938" y="2968144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413" name="TextBox 412"/>
              <p:cNvSpPr txBox="1"/>
              <p:nvPr/>
            </p:nvSpPr>
            <p:spPr>
              <a:xfrm>
                <a:off x="759954" y="2965333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</p:grpSp>
      <p:grpSp>
        <p:nvGrpSpPr>
          <p:cNvPr id="407" name="Group 406"/>
          <p:cNvGrpSpPr/>
          <p:nvPr/>
        </p:nvGrpSpPr>
        <p:grpSpPr>
          <a:xfrm>
            <a:off x="3217479" y="2156765"/>
            <a:ext cx="1505093" cy="1489078"/>
            <a:chOff x="740378" y="2563860"/>
            <a:chExt cx="1505093" cy="1489078"/>
          </a:xfrm>
        </p:grpSpPr>
        <p:sp>
          <p:nvSpPr>
            <p:cNvPr id="408" name="Rounded Rectangle 407"/>
            <p:cNvSpPr/>
            <p:nvPr/>
          </p:nvSpPr>
          <p:spPr>
            <a:xfrm>
              <a:off x="740378" y="2563860"/>
              <a:ext cx="1505093" cy="305946"/>
            </a:xfrm>
            <a:prstGeom prst="roundRect">
              <a:avLst/>
            </a:prstGeom>
            <a:noFill/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96633"/>
                </a:solidFill>
              </a:endParaRPr>
            </a:p>
          </p:txBody>
        </p:sp>
        <p:sp>
          <p:nvSpPr>
            <p:cNvPr id="409" name="Rounded Rectangle 408"/>
            <p:cNvSpPr/>
            <p:nvPr/>
          </p:nvSpPr>
          <p:spPr>
            <a:xfrm>
              <a:off x="764852" y="2583797"/>
              <a:ext cx="270871" cy="691394"/>
            </a:xfrm>
            <a:prstGeom prst="roundRect">
              <a:avLst/>
            </a:prstGeom>
            <a:no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Rounded Rectangle 409"/>
            <p:cNvSpPr/>
            <p:nvPr/>
          </p:nvSpPr>
          <p:spPr>
            <a:xfrm>
              <a:off x="1566452" y="2591288"/>
              <a:ext cx="275770" cy="682420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801756" y="3774642"/>
              <a:ext cx="579609" cy="278296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 flipV="1">
              <a:off x="805296" y="2564893"/>
              <a:ext cx="624830" cy="258419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5579366" y="2185228"/>
            <a:ext cx="1505093" cy="1461650"/>
            <a:chOff x="740378" y="2591288"/>
            <a:chExt cx="1505093" cy="1461650"/>
          </a:xfrm>
        </p:grpSpPr>
        <p:sp>
          <p:nvSpPr>
            <p:cNvPr id="415" name="Rounded Rectangle 414"/>
            <p:cNvSpPr/>
            <p:nvPr/>
          </p:nvSpPr>
          <p:spPr>
            <a:xfrm>
              <a:off x="740378" y="2967109"/>
              <a:ext cx="1505093" cy="305946"/>
            </a:xfrm>
            <a:prstGeom prst="roundRect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Rounded Rectangle 416"/>
            <p:cNvSpPr/>
            <p:nvPr/>
          </p:nvSpPr>
          <p:spPr>
            <a:xfrm>
              <a:off x="1138673" y="2591288"/>
              <a:ext cx="703549" cy="682420"/>
            </a:xfrm>
            <a:prstGeom prst="roundRect">
              <a:avLst>
                <a:gd name="adj" fmla="val 8899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801756" y="3774642"/>
              <a:ext cx="579609" cy="278296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419" name="Freeform 418"/>
            <p:cNvSpPr/>
            <p:nvPr/>
          </p:nvSpPr>
          <p:spPr>
            <a:xfrm flipV="1">
              <a:off x="776414" y="2593476"/>
              <a:ext cx="624830" cy="258419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99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4" name="TextBox 453"/>
              <p:cNvSpPr txBox="1"/>
              <p:nvPr/>
            </p:nvSpPr>
            <p:spPr>
              <a:xfrm>
                <a:off x="632474" y="3947463"/>
                <a:ext cx="4147703" cy="13825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179388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rgbClr val="0066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rgbClr val="0066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dirty="0" smtClean="0">
                          <a:solidFill>
                            <a:srgbClr val="00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dirty="0" smtClean="0">
                          <a:solidFill>
                            <a:srgbClr val="FF00FF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𝐵𝐷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𝐶𝐷</m:t>
                    </m:r>
                  </m:oMath>
                </a14:m>
                <a:r>
                  <a:rPr lang="en-US" sz="20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4" name="TextBox 4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74" y="3947463"/>
                <a:ext cx="4147703" cy="138256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1" name="TextBox 250"/>
              <p:cNvSpPr txBox="1"/>
              <p:nvPr/>
            </p:nvSpPr>
            <p:spPr>
              <a:xfrm>
                <a:off x="632477" y="5387638"/>
                <a:ext cx="4320523" cy="1094533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179388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Extracting common terms</a:t>
                </a:r>
              </a:p>
              <a:p>
                <a:pPr marL="179388">
                  <a:lnSpc>
                    <a:spcPct val="150000"/>
                  </a:lnSpc>
                </a:pPr>
                <a:r>
                  <a:rPr lang="en-US" sz="2000" dirty="0"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0099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1" name="TextBox 2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77" y="5387638"/>
                <a:ext cx="4320523" cy="109453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3" name="TextBox 252"/>
              <p:cNvSpPr txBox="1"/>
              <p:nvPr/>
            </p:nvSpPr>
            <p:spPr>
              <a:xfrm>
                <a:off x="5413857" y="4005069"/>
                <a:ext cx="3859668" cy="2477101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179388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Optimized Logic Expressions</a:t>
                </a:r>
              </a:p>
              <a:p>
                <a:pPr marL="179388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rgbClr val="0066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rgbClr val="0066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dirty="0" smtClean="0">
                          <a:solidFill>
                            <a:srgbClr val="0066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00FF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FF00FF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000099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000099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are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shared gates</a:t>
                </a:r>
              </a:p>
            </p:txBody>
          </p:sp>
        </mc:Choice>
        <mc:Fallback xmlns="">
          <p:sp>
            <p:nvSpPr>
              <p:cNvPr id="253" name="TextBox 2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857" y="4005069"/>
                <a:ext cx="3859668" cy="24771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028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  <p:bldP spid="2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BCD to 7-Segment Decoder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6" y="951899"/>
            <a:ext cx="9123867" cy="57607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>
                <a:solidFill>
                  <a:srgbClr val="FF0000"/>
                </a:solidFill>
              </a:rPr>
              <a:t>Logic Minimization Using K-Maps</a:t>
            </a:r>
          </a:p>
        </p:txBody>
      </p:sp>
      <p:grpSp>
        <p:nvGrpSpPr>
          <p:cNvPr id="457" name="Group 456"/>
          <p:cNvGrpSpPr/>
          <p:nvPr/>
        </p:nvGrpSpPr>
        <p:grpSpPr>
          <a:xfrm>
            <a:off x="402047" y="1585576"/>
            <a:ext cx="9101906" cy="2251585"/>
            <a:chOff x="402047" y="1585576"/>
            <a:chExt cx="9101906" cy="2251585"/>
          </a:xfrm>
        </p:grpSpPr>
        <p:grpSp>
          <p:nvGrpSpPr>
            <p:cNvPr id="286" name="Group 285"/>
            <p:cNvGrpSpPr/>
            <p:nvPr/>
          </p:nvGrpSpPr>
          <p:grpSpPr>
            <a:xfrm>
              <a:off x="402047" y="1593268"/>
              <a:ext cx="2048378" cy="2243893"/>
              <a:chOff x="266965" y="1877426"/>
              <a:chExt cx="2048378" cy="2243893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697952" y="2517457"/>
                <a:ext cx="1617391" cy="160386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7"/>
              <p:cNvSpPr>
                <a:spLocks noChangeArrowheads="1"/>
              </p:cNvSpPr>
              <p:nvPr/>
            </p:nvSpPr>
            <p:spPr bwMode="auto">
              <a:xfrm>
                <a:off x="810123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9" name="Rectangle 9"/>
              <p:cNvSpPr>
                <a:spLocks noChangeArrowheads="1"/>
              </p:cNvSpPr>
              <p:nvPr/>
            </p:nvSpPr>
            <p:spPr bwMode="auto">
              <a:xfrm>
                <a:off x="1214765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Rectangle 11"/>
              <p:cNvSpPr>
                <a:spLocks noChangeArrowheads="1"/>
              </p:cNvSpPr>
              <p:nvPr/>
            </p:nvSpPr>
            <p:spPr bwMode="auto">
              <a:xfrm>
                <a:off x="1619994" y="2266491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1" name="Rectangle 13"/>
              <p:cNvSpPr>
                <a:spLocks noChangeArrowheads="1"/>
              </p:cNvSpPr>
              <p:nvPr/>
            </p:nvSpPr>
            <p:spPr bwMode="auto">
              <a:xfrm>
                <a:off x="2025222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2" name="Line 18"/>
              <p:cNvSpPr>
                <a:spLocks noChangeShapeType="1"/>
              </p:cNvSpPr>
              <p:nvPr/>
            </p:nvSpPr>
            <p:spPr bwMode="auto">
              <a:xfrm flipH="1">
                <a:off x="1510171" y="2519615"/>
                <a:ext cx="0" cy="160170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3" name="Group 292"/>
              <p:cNvGrpSpPr/>
              <p:nvPr/>
            </p:nvGrpSpPr>
            <p:grpSpPr>
              <a:xfrm>
                <a:off x="1104941" y="2517456"/>
                <a:ext cx="803997" cy="1603862"/>
                <a:chOff x="4203980" y="2816118"/>
                <a:chExt cx="1683742" cy="1687149"/>
              </a:xfrm>
            </p:grpSpPr>
            <p:sp>
              <p:nvSpPr>
                <p:cNvPr id="314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4" name="Rectangle 21"/>
              <p:cNvSpPr>
                <a:spLocks noChangeArrowheads="1"/>
              </p:cNvSpPr>
              <p:nvPr/>
            </p:nvSpPr>
            <p:spPr bwMode="auto">
              <a:xfrm>
                <a:off x="437713" y="26036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5" name="Line 108"/>
              <p:cNvSpPr>
                <a:spLocks noChangeShapeType="1"/>
              </p:cNvSpPr>
              <p:nvPr/>
            </p:nvSpPr>
            <p:spPr bwMode="auto">
              <a:xfrm>
                <a:off x="458114" y="2321832"/>
                <a:ext cx="241599" cy="19680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6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𝐴𝐵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296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38000" r="-1400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7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𝐶𝐷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97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4615" r="-1153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8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298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0222" t="-4545" r="-4444" b="-2878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9" name="Line 41"/>
              <p:cNvSpPr>
                <a:spLocks noChangeShapeType="1"/>
              </p:cNvSpPr>
              <p:nvPr/>
            </p:nvSpPr>
            <p:spPr bwMode="auto">
              <a:xfrm flipV="1">
                <a:off x="699922" y="3315845"/>
                <a:ext cx="16154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0" name="Group 299"/>
              <p:cNvGrpSpPr/>
              <p:nvPr/>
            </p:nvGrpSpPr>
            <p:grpSpPr>
              <a:xfrm>
                <a:off x="697952" y="2913107"/>
                <a:ext cx="1617391" cy="805474"/>
                <a:chOff x="3351656" y="3979853"/>
                <a:chExt cx="3029011" cy="1548216"/>
              </a:xfrm>
            </p:grpSpPr>
            <p:sp>
              <p:nvSpPr>
                <p:cNvPr id="31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1" name="Rectangle 21"/>
              <p:cNvSpPr>
                <a:spLocks noChangeArrowheads="1"/>
              </p:cNvSpPr>
              <p:nvPr/>
            </p:nvSpPr>
            <p:spPr bwMode="auto">
              <a:xfrm>
                <a:off x="437713" y="3003814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Rectangle 21"/>
              <p:cNvSpPr>
                <a:spLocks noChangeArrowheads="1"/>
              </p:cNvSpPr>
              <p:nvPr/>
            </p:nvSpPr>
            <p:spPr bwMode="auto">
              <a:xfrm>
                <a:off x="437713" y="3423402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3" name="Rectangle 21"/>
              <p:cNvSpPr>
                <a:spLocks noChangeArrowheads="1"/>
              </p:cNvSpPr>
              <p:nvPr/>
            </p:nvSpPr>
            <p:spPr bwMode="auto">
              <a:xfrm>
                <a:off x="437713" y="382534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1150938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05" name="TextBox 304"/>
              <p:cNvSpPr txBox="1"/>
              <p:nvPr/>
            </p:nvSpPr>
            <p:spPr>
              <a:xfrm>
                <a:off x="747689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777118" y="2564895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308" name="TextBox 307"/>
              <p:cNvSpPr txBox="1"/>
              <p:nvPr/>
            </p:nvSpPr>
            <p:spPr>
              <a:xfrm>
                <a:off x="1991532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1592657" y="2571983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1995906" y="2579071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311" name="TextBox 310"/>
              <p:cNvSpPr txBox="1"/>
              <p:nvPr/>
            </p:nvSpPr>
            <p:spPr>
              <a:xfrm>
                <a:off x="1150938" y="2968144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grpSp>
          <p:nvGrpSpPr>
            <p:cNvPr id="317" name="Group 316"/>
            <p:cNvGrpSpPr/>
            <p:nvPr/>
          </p:nvGrpSpPr>
          <p:grpSpPr>
            <a:xfrm>
              <a:off x="2744066" y="1586611"/>
              <a:ext cx="2048378" cy="2243893"/>
              <a:chOff x="266965" y="1877426"/>
              <a:chExt cx="2048378" cy="2243893"/>
            </a:xfrm>
          </p:grpSpPr>
          <p:sp>
            <p:nvSpPr>
              <p:cNvPr id="318" name="Rectangle 317"/>
              <p:cNvSpPr/>
              <p:nvPr/>
            </p:nvSpPr>
            <p:spPr>
              <a:xfrm>
                <a:off x="697952" y="2517457"/>
                <a:ext cx="1617391" cy="160386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7"/>
              <p:cNvSpPr>
                <a:spLocks noChangeArrowheads="1"/>
              </p:cNvSpPr>
              <p:nvPr/>
            </p:nvSpPr>
            <p:spPr bwMode="auto">
              <a:xfrm>
                <a:off x="810123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0" name="Rectangle 9"/>
              <p:cNvSpPr>
                <a:spLocks noChangeArrowheads="1"/>
              </p:cNvSpPr>
              <p:nvPr/>
            </p:nvSpPr>
            <p:spPr bwMode="auto">
              <a:xfrm>
                <a:off x="1214765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1" name="Rectangle 11"/>
              <p:cNvSpPr>
                <a:spLocks noChangeArrowheads="1"/>
              </p:cNvSpPr>
              <p:nvPr/>
            </p:nvSpPr>
            <p:spPr bwMode="auto">
              <a:xfrm>
                <a:off x="1619994" y="2266491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2" name="Rectangle 13"/>
              <p:cNvSpPr>
                <a:spLocks noChangeArrowheads="1"/>
              </p:cNvSpPr>
              <p:nvPr/>
            </p:nvSpPr>
            <p:spPr bwMode="auto">
              <a:xfrm>
                <a:off x="2025222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3" name="Line 18"/>
              <p:cNvSpPr>
                <a:spLocks noChangeShapeType="1"/>
              </p:cNvSpPr>
              <p:nvPr/>
            </p:nvSpPr>
            <p:spPr bwMode="auto">
              <a:xfrm flipH="1">
                <a:off x="1510171" y="2519615"/>
                <a:ext cx="0" cy="160170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4" name="Group 323"/>
              <p:cNvGrpSpPr/>
              <p:nvPr/>
            </p:nvGrpSpPr>
            <p:grpSpPr>
              <a:xfrm>
                <a:off x="1104941" y="2517456"/>
                <a:ext cx="803997" cy="1603862"/>
                <a:chOff x="4203980" y="2816118"/>
                <a:chExt cx="1683742" cy="1687149"/>
              </a:xfrm>
            </p:grpSpPr>
            <p:sp>
              <p:nvSpPr>
                <p:cNvPr id="345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5" name="Rectangle 21"/>
              <p:cNvSpPr>
                <a:spLocks noChangeArrowheads="1"/>
              </p:cNvSpPr>
              <p:nvPr/>
            </p:nvSpPr>
            <p:spPr bwMode="auto">
              <a:xfrm>
                <a:off x="437713" y="26036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6" name="Line 108"/>
              <p:cNvSpPr>
                <a:spLocks noChangeShapeType="1"/>
              </p:cNvSpPr>
              <p:nvPr/>
            </p:nvSpPr>
            <p:spPr bwMode="auto">
              <a:xfrm>
                <a:off x="458114" y="2321832"/>
                <a:ext cx="241599" cy="19680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7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𝐴𝐵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27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35294" r="-1372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8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𝐶𝐷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28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34615" r="-1153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9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29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9333" t="-4545" r="-1778" b="-2878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30" name="Line 41"/>
              <p:cNvSpPr>
                <a:spLocks noChangeShapeType="1"/>
              </p:cNvSpPr>
              <p:nvPr/>
            </p:nvSpPr>
            <p:spPr bwMode="auto">
              <a:xfrm flipV="1">
                <a:off x="699922" y="3315845"/>
                <a:ext cx="16154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1" name="Group 330"/>
              <p:cNvGrpSpPr/>
              <p:nvPr/>
            </p:nvGrpSpPr>
            <p:grpSpPr>
              <a:xfrm>
                <a:off x="697952" y="2913107"/>
                <a:ext cx="1617391" cy="805474"/>
                <a:chOff x="3351656" y="3979853"/>
                <a:chExt cx="3029011" cy="1548216"/>
              </a:xfrm>
            </p:grpSpPr>
            <p:sp>
              <p:nvSpPr>
                <p:cNvPr id="34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2" name="Rectangle 21"/>
              <p:cNvSpPr>
                <a:spLocks noChangeArrowheads="1"/>
              </p:cNvSpPr>
              <p:nvPr/>
            </p:nvSpPr>
            <p:spPr bwMode="auto">
              <a:xfrm>
                <a:off x="437713" y="3003814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3" name="Rectangle 21"/>
              <p:cNvSpPr>
                <a:spLocks noChangeArrowheads="1"/>
              </p:cNvSpPr>
              <p:nvPr/>
            </p:nvSpPr>
            <p:spPr bwMode="auto">
              <a:xfrm>
                <a:off x="437713" y="3423402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Rectangle 21"/>
              <p:cNvSpPr>
                <a:spLocks noChangeArrowheads="1"/>
              </p:cNvSpPr>
              <p:nvPr/>
            </p:nvSpPr>
            <p:spPr bwMode="auto">
              <a:xfrm>
                <a:off x="437713" y="382534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747689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37" name="TextBox 336"/>
              <p:cNvSpPr txBox="1"/>
              <p:nvPr/>
            </p:nvSpPr>
            <p:spPr>
              <a:xfrm>
                <a:off x="777118" y="2564895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339" name="TextBox 338"/>
              <p:cNvSpPr txBox="1"/>
              <p:nvPr/>
            </p:nvSpPr>
            <p:spPr>
              <a:xfrm>
                <a:off x="1991532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41" name="TextBox 340"/>
              <p:cNvSpPr txBox="1"/>
              <p:nvPr/>
            </p:nvSpPr>
            <p:spPr>
              <a:xfrm>
                <a:off x="1995906" y="2579071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5093688" y="1585576"/>
              <a:ext cx="2048378" cy="2243893"/>
              <a:chOff x="266965" y="1877426"/>
              <a:chExt cx="2048378" cy="2243893"/>
            </a:xfrm>
          </p:grpSpPr>
          <p:sp>
            <p:nvSpPr>
              <p:cNvPr id="348" name="Rectangle 347"/>
              <p:cNvSpPr/>
              <p:nvPr/>
            </p:nvSpPr>
            <p:spPr>
              <a:xfrm>
                <a:off x="697952" y="2517457"/>
                <a:ext cx="1617391" cy="160386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Rectangle 7"/>
              <p:cNvSpPr>
                <a:spLocks noChangeArrowheads="1"/>
              </p:cNvSpPr>
              <p:nvPr/>
            </p:nvSpPr>
            <p:spPr bwMode="auto">
              <a:xfrm>
                <a:off x="810123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0" name="Rectangle 9"/>
              <p:cNvSpPr>
                <a:spLocks noChangeArrowheads="1"/>
              </p:cNvSpPr>
              <p:nvPr/>
            </p:nvSpPr>
            <p:spPr bwMode="auto">
              <a:xfrm>
                <a:off x="1214765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1" name="Rectangle 11"/>
              <p:cNvSpPr>
                <a:spLocks noChangeArrowheads="1"/>
              </p:cNvSpPr>
              <p:nvPr/>
            </p:nvSpPr>
            <p:spPr bwMode="auto">
              <a:xfrm>
                <a:off x="1619994" y="2266491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2" name="Rectangle 13"/>
              <p:cNvSpPr>
                <a:spLocks noChangeArrowheads="1"/>
              </p:cNvSpPr>
              <p:nvPr/>
            </p:nvSpPr>
            <p:spPr bwMode="auto">
              <a:xfrm>
                <a:off x="2025222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3" name="Line 18"/>
              <p:cNvSpPr>
                <a:spLocks noChangeShapeType="1"/>
              </p:cNvSpPr>
              <p:nvPr/>
            </p:nvSpPr>
            <p:spPr bwMode="auto">
              <a:xfrm flipH="1">
                <a:off x="1510171" y="2519615"/>
                <a:ext cx="0" cy="160170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4" name="Group 353"/>
              <p:cNvGrpSpPr/>
              <p:nvPr/>
            </p:nvGrpSpPr>
            <p:grpSpPr>
              <a:xfrm>
                <a:off x="1104941" y="2517456"/>
                <a:ext cx="803997" cy="1603862"/>
                <a:chOff x="4203980" y="2816118"/>
                <a:chExt cx="1683742" cy="1687149"/>
              </a:xfrm>
            </p:grpSpPr>
            <p:sp>
              <p:nvSpPr>
                <p:cNvPr id="375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6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5" name="Rectangle 21"/>
              <p:cNvSpPr>
                <a:spLocks noChangeArrowheads="1"/>
              </p:cNvSpPr>
              <p:nvPr/>
            </p:nvSpPr>
            <p:spPr bwMode="auto">
              <a:xfrm>
                <a:off x="437713" y="26036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6" name="Line 108"/>
              <p:cNvSpPr>
                <a:spLocks noChangeShapeType="1"/>
              </p:cNvSpPr>
              <p:nvPr/>
            </p:nvSpPr>
            <p:spPr bwMode="auto">
              <a:xfrm>
                <a:off x="458114" y="2321832"/>
                <a:ext cx="241599" cy="19680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7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𝐴𝐵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57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38000" r="-1400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8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𝐶𝐷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58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35294" r="-1372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9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59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10268" t="-6061" r="-6250" b="-27273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0" name="Line 41"/>
              <p:cNvSpPr>
                <a:spLocks noChangeShapeType="1"/>
              </p:cNvSpPr>
              <p:nvPr/>
            </p:nvSpPr>
            <p:spPr bwMode="auto">
              <a:xfrm flipV="1">
                <a:off x="699922" y="3315845"/>
                <a:ext cx="16154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1" name="Group 360"/>
              <p:cNvGrpSpPr/>
              <p:nvPr/>
            </p:nvGrpSpPr>
            <p:grpSpPr>
              <a:xfrm>
                <a:off x="697952" y="2913107"/>
                <a:ext cx="1617391" cy="805474"/>
                <a:chOff x="3351656" y="3979853"/>
                <a:chExt cx="3029011" cy="1548216"/>
              </a:xfrm>
            </p:grpSpPr>
            <p:sp>
              <p:nvSpPr>
                <p:cNvPr id="37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2" name="Rectangle 21"/>
              <p:cNvSpPr>
                <a:spLocks noChangeArrowheads="1"/>
              </p:cNvSpPr>
              <p:nvPr/>
            </p:nvSpPr>
            <p:spPr bwMode="auto">
              <a:xfrm>
                <a:off x="437713" y="3003814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3" name="Rectangle 21"/>
              <p:cNvSpPr>
                <a:spLocks noChangeArrowheads="1"/>
              </p:cNvSpPr>
              <p:nvPr/>
            </p:nvSpPr>
            <p:spPr bwMode="auto">
              <a:xfrm>
                <a:off x="437713" y="3423402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4" name="Rectangle 21"/>
              <p:cNvSpPr>
                <a:spLocks noChangeArrowheads="1"/>
              </p:cNvSpPr>
              <p:nvPr/>
            </p:nvSpPr>
            <p:spPr bwMode="auto">
              <a:xfrm>
                <a:off x="437713" y="382534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5" name="TextBox 364"/>
              <p:cNvSpPr txBox="1"/>
              <p:nvPr/>
            </p:nvSpPr>
            <p:spPr>
              <a:xfrm>
                <a:off x="1150938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66" name="TextBox 365"/>
              <p:cNvSpPr txBox="1"/>
              <p:nvPr/>
            </p:nvSpPr>
            <p:spPr>
              <a:xfrm>
                <a:off x="747689" y="3779523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777118" y="2564895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368" name="TextBox 367"/>
              <p:cNvSpPr txBox="1"/>
              <p:nvPr/>
            </p:nvSpPr>
            <p:spPr>
              <a:xfrm>
                <a:off x="749509" y="2976147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69" name="TextBox 368"/>
              <p:cNvSpPr txBox="1"/>
              <p:nvPr/>
            </p:nvSpPr>
            <p:spPr>
              <a:xfrm>
                <a:off x="1991532" y="2976147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1150938" y="2976147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grpSp>
          <p:nvGrpSpPr>
            <p:cNvPr id="377" name="Group 376"/>
            <p:cNvGrpSpPr/>
            <p:nvPr/>
          </p:nvGrpSpPr>
          <p:grpSpPr>
            <a:xfrm>
              <a:off x="7455575" y="1589422"/>
              <a:ext cx="2048378" cy="2243893"/>
              <a:chOff x="266965" y="1877426"/>
              <a:chExt cx="2048378" cy="2243893"/>
            </a:xfrm>
          </p:grpSpPr>
          <p:sp>
            <p:nvSpPr>
              <p:cNvPr id="378" name="Rectangle 377"/>
              <p:cNvSpPr/>
              <p:nvPr/>
            </p:nvSpPr>
            <p:spPr>
              <a:xfrm>
                <a:off x="697952" y="2517457"/>
                <a:ext cx="1617391" cy="160386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Rectangle 7"/>
              <p:cNvSpPr>
                <a:spLocks noChangeArrowheads="1"/>
              </p:cNvSpPr>
              <p:nvPr/>
            </p:nvSpPr>
            <p:spPr bwMode="auto">
              <a:xfrm>
                <a:off x="810123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0" name="Rectangle 9"/>
              <p:cNvSpPr>
                <a:spLocks noChangeArrowheads="1"/>
              </p:cNvSpPr>
              <p:nvPr/>
            </p:nvSpPr>
            <p:spPr bwMode="auto">
              <a:xfrm>
                <a:off x="1214765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1" name="Rectangle 11"/>
              <p:cNvSpPr>
                <a:spLocks noChangeArrowheads="1"/>
              </p:cNvSpPr>
              <p:nvPr/>
            </p:nvSpPr>
            <p:spPr bwMode="auto">
              <a:xfrm>
                <a:off x="1619994" y="2266491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2" name="Rectangle 13"/>
              <p:cNvSpPr>
                <a:spLocks noChangeArrowheads="1"/>
              </p:cNvSpPr>
              <p:nvPr/>
            </p:nvSpPr>
            <p:spPr bwMode="auto">
              <a:xfrm>
                <a:off x="2025222" y="2266491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3" name="Line 18"/>
              <p:cNvSpPr>
                <a:spLocks noChangeShapeType="1"/>
              </p:cNvSpPr>
              <p:nvPr/>
            </p:nvSpPr>
            <p:spPr bwMode="auto">
              <a:xfrm flipH="1">
                <a:off x="1510171" y="2519615"/>
                <a:ext cx="0" cy="160170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4" name="Group 383"/>
              <p:cNvGrpSpPr/>
              <p:nvPr/>
            </p:nvGrpSpPr>
            <p:grpSpPr>
              <a:xfrm>
                <a:off x="1104941" y="2517456"/>
                <a:ext cx="803997" cy="1603862"/>
                <a:chOff x="4203980" y="2816118"/>
                <a:chExt cx="1683742" cy="1687149"/>
              </a:xfrm>
            </p:grpSpPr>
            <p:sp>
              <p:nvSpPr>
                <p:cNvPr id="405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6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5" name="Rectangle 21"/>
              <p:cNvSpPr>
                <a:spLocks noChangeArrowheads="1"/>
              </p:cNvSpPr>
              <p:nvPr/>
            </p:nvSpPr>
            <p:spPr bwMode="auto">
              <a:xfrm>
                <a:off x="437713" y="26036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6" name="Line 108"/>
              <p:cNvSpPr>
                <a:spLocks noChangeShapeType="1"/>
              </p:cNvSpPr>
              <p:nvPr/>
            </p:nvSpPr>
            <p:spPr bwMode="auto">
              <a:xfrm>
                <a:off x="458114" y="2321832"/>
                <a:ext cx="241599" cy="19680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7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𝐴𝐵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87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6965" y="2310777"/>
                    <a:ext cx="307903" cy="369332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37255" r="-1176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8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𝐶𝐷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88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7712" y="1988825"/>
                    <a:ext cx="314931" cy="36933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34615" r="-1153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9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89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65391" y="1877426"/>
                    <a:ext cx="1368237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10222" t="-6154" r="-5333" b="-29231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90" name="Line 41"/>
              <p:cNvSpPr>
                <a:spLocks noChangeShapeType="1"/>
              </p:cNvSpPr>
              <p:nvPr/>
            </p:nvSpPr>
            <p:spPr bwMode="auto">
              <a:xfrm flipV="1">
                <a:off x="699922" y="3315845"/>
                <a:ext cx="16154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1" name="Group 390"/>
              <p:cNvGrpSpPr/>
              <p:nvPr/>
            </p:nvGrpSpPr>
            <p:grpSpPr>
              <a:xfrm>
                <a:off x="697952" y="2913107"/>
                <a:ext cx="1617391" cy="805474"/>
                <a:chOff x="3351656" y="3979853"/>
                <a:chExt cx="3029011" cy="1548216"/>
              </a:xfrm>
            </p:grpSpPr>
            <p:sp>
              <p:nvSpPr>
                <p:cNvPr id="40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2" name="Rectangle 21"/>
              <p:cNvSpPr>
                <a:spLocks noChangeArrowheads="1"/>
              </p:cNvSpPr>
              <p:nvPr/>
            </p:nvSpPr>
            <p:spPr bwMode="auto">
              <a:xfrm>
                <a:off x="437713" y="3003814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01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3" name="Rectangle 21"/>
              <p:cNvSpPr>
                <a:spLocks noChangeArrowheads="1"/>
              </p:cNvSpPr>
              <p:nvPr/>
            </p:nvSpPr>
            <p:spPr bwMode="auto">
              <a:xfrm>
                <a:off x="437713" y="3423402"/>
                <a:ext cx="21236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11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4" name="Rectangle 21"/>
              <p:cNvSpPr>
                <a:spLocks noChangeArrowheads="1"/>
              </p:cNvSpPr>
              <p:nvPr/>
            </p:nvSpPr>
            <p:spPr bwMode="auto">
              <a:xfrm>
                <a:off x="437713" y="382534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1600" dirty="0">
                    <a:solidFill>
                      <a:srgbClr val="000000"/>
                    </a:solidFill>
                  </a:rPr>
                  <a:t>10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1150938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96" name="TextBox 395"/>
              <p:cNvSpPr txBox="1"/>
              <p:nvPr/>
            </p:nvSpPr>
            <p:spPr>
              <a:xfrm>
                <a:off x="747689" y="3774642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97" name="TextBox 396"/>
              <p:cNvSpPr txBox="1"/>
              <p:nvPr/>
            </p:nvSpPr>
            <p:spPr>
              <a:xfrm>
                <a:off x="777118" y="2969179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399" name="TextBox 398"/>
              <p:cNvSpPr txBox="1"/>
              <p:nvPr/>
            </p:nvSpPr>
            <p:spPr>
              <a:xfrm>
                <a:off x="1991532" y="2984151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400" name="TextBox 399"/>
              <p:cNvSpPr txBox="1"/>
              <p:nvPr/>
            </p:nvSpPr>
            <p:spPr>
              <a:xfrm>
                <a:off x="1592657" y="2571983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401" name="TextBox 400"/>
              <p:cNvSpPr txBox="1"/>
              <p:nvPr/>
            </p:nvSpPr>
            <p:spPr>
              <a:xfrm>
                <a:off x="1995906" y="2579071"/>
                <a:ext cx="2495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1</a:t>
                </a:r>
              </a:p>
            </p:txBody>
          </p:sp>
          <p:sp>
            <p:nvSpPr>
              <p:cNvPr id="402" name="TextBox 401"/>
              <p:cNvSpPr txBox="1"/>
              <p:nvPr/>
            </p:nvSpPr>
            <p:spPr>
              <a:xfrm>
                <a:off x="1150938" y="2968144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</p:grpSp>
      <p:grpSp>
        <p:nvGrpSpPr>
          <p:cNvPr id="421" name="Group 420"/>
          <p:cNvGrpSpPr/>
          <p:nvPr/>
        </p:nvGrpSpPr>
        <p:grpSpPr>
          <a:xfrm>
            <a:off x="878093" y="2274080"/>
            <a:ext cx="1514725" cy="1515693"/>
            <a:chOff x="730746" y="2564895"/>
            <a:chExt cx="1514725" cy="1515693"/>
          </a:xfrm>
        </p:grpSpPr>
        <p:sp>
          <p:nvSpPr>
            <p:cNvPr id="422" name="Rounded Rectangle 421"/>
            <p:cNvSpPr/>
            <p:nvPr/>
          </p:nvSpPr>
          <p:spPr>
            <a:xfrm>
              <a:off x="1537244" y="2564895"/>
              <a:ext cx="708227" cy="305946"/>
            </a:xfrm>
            <a:prstGeom prst="roundRect">
              <a:avLst/>
            </a:prstGeom>
            <a:noFill/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Rounded Rectangle 422"/>
            <p:cNvSpPr/>
            <p:nvPr/>
          </p:nvSpPr>
          <p:spPr>
            <a:xfrm>
              <a:off x="1138673" y="2968143"/>
              <a:ext cx="298480" cy="307047"/>
            </a:xfrm>
            <a:prstGeom prst="roundRect">
              <a:avLst>
                <a:gd name="adj" fmla="val 9059"/>
              </a:avLst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Rounded Rectangle 423"/>
            <p:cNvSpPr/>
            <p:nvPr/>
          </p:nvSpPr>
          <p:spPr>
            <a:xfrm>
              <a:off x="1979267" y="2610332"/>
              <a:ext cx="266204" cy="663376"/>
            </a:xfrm>
            <a:prstGeom prst="roundRect">
              <a:avLst>
                <a:gd name="adj" fmla="val 8899"/>
              </a:avLst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764853" y="3774642"/>
              <a:ext cx="249566" cy="278296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 flipV="1">
              <a:off x="776414" y="2593475"/>
              <a:ext cx="238004" cy="258419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Rounded Rectangle 426"/>
            <p:cNvSpPr/>
            <p:nvPr/>
          </p:nvSpPr>
          <p:spPr>
            <a:xfrm>
              <a:off x="730746" y="3822110"/>
              <a:ext cx="708227" cy="25847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3258897" y="2288595"/>
            <a:ext cx="1480618" cy="1459463"/>
            <a:chOff x="764853" y="2593475"/>
            <a:chExt cx="1480618" cy="1459463"/>
          </a:xfrm>
        </p:grpSpPr>
        <p:sp>
          <p:nvSpPr>
            <p:cNvPr id="431" name="Rounded Rectangle 430"/>
            <p:cNvSpPr/>
            <p:nvPr/>
          </p:nvSpPr>
          <p:spPr>
            <a:xfrm>
              <a:off x="1974589" y="2610332"/>
              <a:ext cx="270882" cy="663376"/>
            </a:xfrm>
            <a:prstGeom prst="roundRect">
              <a:avLst>
                <a:gd name="adj" fmla="val 8899"/>
              </a:avLst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764853" y="3774642"/>
              <a:ext cx="249566" cy="278296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 flipV="1">
              <a:off x="776414" y="2593475"/>
              <a:ext cx="238004" cy="258419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5566799" y="2304430"/>
            <a:ext cx="1517659" cy="1500782"/>
            <a:chOff x="710868" y="2619979"/>
            <a:chExt cx="1517659" cy="1500782"/>
          </a:xfrm>
        </p:grpSpPr>
        <p:sp>
          <p:nvSpPr>
            <p:cNvPr id="436" name="Rounded Rectangle 435"/>
            <p:cNvSpPr/>
            <p:nvPr/>
          </p:nvSpPr>
          <p:spPr>
            <a:xfrm>
              <a:off x="730746" y="2996724"/>
              <a:ext cx="708227" cy="305946"/>
            </a:xfrm>
            <a:prstGeom prst="roundRect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 flipV="1">
              <a:off x="754273" y="2619979"/>
              <a:ext cx="238004" cy="258419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Rounded Rectangle 440"/>
            <p:cNvSpPr/>
            <p:nvPr/>
          </p:nvSpPr>
          <p:spPr>
            <a:xfrm>
              <a:off x="730746" y="3795883"/>
              <a:ext cx="708227" cy="29527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754272" y="3842465"/>
              <a:ext cx="226039" cy="278296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 rot="16200000" flipV="1">
              <a:off x="721076" y="3023295"/>
              <a:ext cx="238004" cy="258419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66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 rot="5400000" flipH="1" flipV="1">
              <a:off x="1980316" y="3023295"/>
              <a:ext cx="238004" cy="258419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66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7920572" y="2277926"/>
            <a:ext cx="1542717" cy="1492149"/>
            <a:chOff x="7920572" y="2277926"/>
            <a:chExt cx="1542717" cy="1492149"/>
          </a:xfrm>
        </p:grpSpPr>
        <p:grpSp>
          <p:nvGrpSpPr>
            <p:cNvPr id="458" name="Group 457"/>
            <p:cNvGrpSpPr/>
            <p:nvPr/>
          </p:nvGrpSpPr>
          <p:grpSpPr>
            <a:xfrm>
              <a:off x="7948564" y="2277926"/>
              <a:ext cx="1514725" cy="1492149"/>
              <a:chOff x="7948564" y="2277926"/>
              <a:chExt cx="1514725" cy="1492149"/>
            </a:xfrm>
          </p:grpSpPr>
          <p:grpSp>
            <p:nvGrpSpPr>
              <p:cNvPr id="444" name="Group 443"/>
              <p:cNvGrpSpPr/>
              <p:nvPr/>
            </p:nvGrpSpPr>
            <p:grpSpPr>
              <a:xfrm>
                <a:off x="7948564" y="2277926"/>
                <a:ext cx="1514725" cy="1492149"/>
                <a:chOff x="730746" y="2564895"/>
                <a:chExt cx="1514725" cy="1492149"/>
              </a:xfrm>
            </p:grpSpPr>
            <p:sp>
              <p:nvSpPr>
                <p:cNvPr id="445" name="Rounded Rectangle 444"/>
                <p:cNvSpPr/>
                <p:nvPr/>
              </p:nvSpPr>
              <p:spPr>
                <a:xfrm>
                  <a:off x="1537244" y="2564895"/>
                  <a:ext cx="708227" cy="305946"/>
                </a:xfrm>
                <a:prstGeom prst="roundRect">
                  <a:avLst/>
                </a:prstGeom>
                <a:noFill/>
                <a:ln>
                  <a:solidFill>
                    <a:srgbClr val="FF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Rounded Rectangle 445"/>
                <p:cNvSpPr/>
                <p:nvPr/>
              </p:nvSpPr>
              <p:spPr>
                <a:xfrm>
                  <a:off x="730746" y="2968143"/>
                  <a:ext cx="706407" cy="307047"/>
                </a:xfrm>
                <a:prstGeom prst="roundRect">
                  <a:avLst>
                    <a:gd name="adj" fmla="val 9059"/>
                  </a:avLst>
                </a:prstGeom>
                <a:noFill/>
                <a:ln>
                  <a:solidFill>
                    <a:srgbClr val="FF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Rounded Rectangle 449"/>
                <p:cNvSpPr/>
                <p:nvPr/>
              </p:nvSpPr>
              <p:spPr>
                <a:xfrm>
                  <a:off x="730746" y="3798566"/>
                  <a:ext cx="708227" cy="258478"/>
                </a:xfrm>
                <a:prstGeom prst="round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2" name="Freeform 451"/>
              <p:cNvSpPr/>
              <p:nvPr/>
            </p:nvSpPr>
            <p:spPr>
              <a:xfrm rot="5400000" flipH="1" flipV="1">
                <a:off x="9198134" y="2723778"/>
                <a:ext cx="238004" cy="258419"/>
              </a:xfrm>
              <a:custGeom>
                <a:avLst/>
                <a:gdLst>
                  <a:gd name="connsiteX0" fmla="*/ 0 w 212034"/>
                  <a:gd name="connsiteY0" fmla="*/ 271670 h 278296"/>
                  <a:gd name="connsiteX1" fmla="*/ 0 w 212034"/>
                  <a:gd name="connsiteY1" fmla="*/ 0 h 278296"/>
                  <a:gd name="connsiteX2" fmla="*/ 212034 w 212034"/>
                  <a:gd name="connsiteY2" fmla="*/ 0 h 278296"/>
                  <a:gd name="connsiteX3" fmla="*/ 212034 w 212034"/>
                  <a:gd name="connsiteY3" fmla="*/ 278296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034" h="278296">
                    <a:moveTo>
                      <a:pt x="0" y="271670"/>
                    </a:moveTo>
                    <a:lnTo>
                      <a:pt x="0" y="0"/>
                    </a:lnTo>
                    <a:lnTo>
                      <a:pt x="212034" y="0"/>
                    </a:lnTo>
                    <a:lnTo>
                      <a:pt x="212034" y="278296"/>
                    </a:lnTo>
                  </a:path>
                </a:pathLst>
              </a:custGeom>
              <a:noFill/>
              <a:ln>
                <a:solidFill>
                  <a:srgbClr val="66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3" name="Freeform 452"/>
            <p:cNvSpPr/>
            <p:nvPr/>
          </p:nvSpPr>
          <p:spPr>
            <a:xfrm rot="16200000" flipV="1">
              <a:off x="7930780" y="2723778"/>
              <a:ext cx="238004" cy="258419"/>
            </a:xfrm>
            <a:custGeom>
              <a:avLst/>
              <a:gdLst>
                <a:gd name="connsiteX0" fmla="*/ 0 w 212034"/>
                <a:gd name="connsiteY0" fmla="*/ 271670 h 278296"/>
                <a:gd name="connsiteX1" fmla="*/ 0 w 212034"/>
                <a:gd name="connsiteY1" fmla="*/ 0 h 278296"/>
                <a:gd name="connsiteX2" fmla="*/ 212034 w 212034"/>
                <a:gd name="connsiteY2" fmla="*/ 0 h 278296"/>
                <a:gd name="connsiteX3" fmla="*/ 212034 w 212034"/>
                <a:gd name="connsiteY3" fmla="*/ 278296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034" h="278296">
                  <a:moveTo>
                    <a:pt x="0" y="271670"/>
                  </a:moveTo>
                  <a:lnTo>
                    <a:pt x="0" y="0"/>
                  </a:lnTo>
                  <a:lnTo>
                    <a:pt x="212034" y="0"/>
                  </a:lnTo>
                  <a:lnTo>
                    <a:pt x="212034" y="278296"/>
                  </a:lnTo>
                </a:path>
              </a:pathLst>
            </a:custGeom>
            <a:noFill/>
            <a:ln>
              <a:solidFill>
                <a:srgbClr val="66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4" name="TextBox 453"/>
              <p:cNvSpPr txBox="1"/>
              <p:nvPr/>
            </p:nvSpPr>
            <p:spPr>
              <a:xfrm>
                <a:off x="4998075" y="4177891"/>
                <a:ext cx="3641773" cy="2189067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179388">
                  <a:lnSpc>
                    <a:spcPct val="130000"/>
                  </a:lnSpc>
                </a:pPr>
                <a:r>
                  <a:rPr lang="en-US" sz="2000" b="0" dirty="0">
                    <a:latin typeface="+mn-lt"/>
                    <a:cs typeface="Times New Roman" panose="02020603050405020304" pitchFamily="18" charset="0"/>
                  </a:rPr>
                  <a:t>Optimized Logic Expressions</a:t>
                </a:r>
              </a:p>
              <a:p>
                <a:pPr marL="179388"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6600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6600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4" name="TextBox 4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075" y="4177891"/>
                <a:ext cx="3641773" cy="218906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6" name="TextBox 455"/>
              <p:cNvSpPr txBox="1"/>
              <p:nvPr/>
            </p:nvSpPr>
            <p:spPr>
              <a:xfrm>
                <a:off x="845031" y="4177891"/>
                <a:ext cx="3181579" cy="2189067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179388">
                  <a:lnSpc>
                    <a:spcPct val="130000"/>
                  </a:lnSpc>
                </a:pPr>
                <a:r>
                  <a:rPr lang="en-US" sz="2000" b="0" dirty="0">
                    <a:latin typeface="+mn-lt"/>
                    <a:cs typeface="Times New Roman" panose="02020603050405020304" pitchFamily="18" charset="0"/>
                  </a:rPr>
                  <a:t>Common AND Terms</a:t>
                </a:r>
              </a:p>
              <a:p>
                <a:pPr marL="179388">
                  <a:lnSpc>
                    <a:spcPct val="130000"/>
                  </a:lnSpc>
                </a:pPr>
                <a:r>
                  <a:rPr lang="en-US" sz="2000" b="0" dirty="0">
                    <a:latin typeface="+mn-lt"/>
                    <a:cs typeface="Times New Roman" panose="02020603050405020304" pitchFamily="18" charset="0"/>
                    <a:sym typeface="Wingdings" panose="05000000000000000000" pitchFamily="2" charset="2"/>
                  </a:rPr>
                  <a:t> Shared Gates</a:t>
                </a:r>
                <a:endParaRPr lang="en-US" sz="2000" b="0" dirty="0">
                  <a:latin typeface="+mn-lt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3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3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99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FF99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8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solidFill>
                          <a:srgbClr val="008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3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66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66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000" b="0" i="1" dirty="0" smtClean="0">
                        <a:solidFill>
                          <a:srgbClr val="66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6" name="TextBox 4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31" y="4177891"/>
                <a:ext cx="3181579" cy="218906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52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 animBg="1"/>
      <p:bldP spid="4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BCD to 7-Segment Decoder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36685"/>
            <a:ext cx="9217120" cy="633677"/>
          </a:xfrm>
        </p:spPr>
        <p:txBody>
          <a:bodyPr/>
          <a:lstStyle/>
          <a:p>
            <a:pPr marL="360363" indent="-360363">
              <a:buFont typeface="+mj-lt"/>
              <a:buAutoNum type="arabicPeriod" startAt="4"/>
            </a:pPr>
            <a:r>
              <a:rPr lang="en-US" b="1" dirty="0">
                <a:solidFill>
                  <a:srgbClr val="FF0000"/>
                </a:solidFill>
              </a:rPr>
              <a:t>Technology Mapping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9654" y="1412755"/>
                <a:ext cx="4550953" cy="5127023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marL="179388">
                  <a:lnSpc>
                    <a:spcPct val="12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Many Common AND terms: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cs typeface="Times New Roman" panose="02020603050405020304" pitchFamily="18" charset="0"/>
                  </a:rPr>
                  <a:t> thru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sub>
                    </m:sSub>
                  </m:oMath>
                </a14:m>
                <a:endParaRPr lang="en-US" sz="2000" dirty="0">
                  <a:latin typeface="+mn-lt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66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rgbClr val="0066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solidFill>
                          <a:srgbClr val="000099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 dirty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2000" i="1" dirty="0">
                        <a:solidFill>
                          <a:srgbClr val="00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b="0" i="1" dirty="0">
                    <a:solidFill>
                      <a:srgbClr val="0000FF"/>
                    </a:solidFill>
                    <a:latin typeface="Cambria Math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en-US" sz="2000" i="1">
                        <a:solidFill>
                          <a:srgbClr val="FF99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solidFill>
                          <a:srgbClr val="FF99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dirty="0" smtClean="0">
                        <a:solidFill>
                          <a:srgbClr val="FF99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sub>
                    </m:sSub>
                    <m:r>
                      <a:rPr lang="en-US" sz="2000" i="1" dirty="0">
                        <a:solidFill>
                          <a:srgbClr val="008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solidFill>
                          <a:srgbClr val="008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0" i="1" dirty="0">
                    <a:solidFill>
                      <a:schemeClr val="tx1"/>
                    </a:solidFill>
                    <a:latin typeface="Cambria Math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sub>
                    </m:sSub>
                    <m:r>
                      <a:rPr lang="en-US" sz="2000" i="1" dirty="0">
                        <a:solidFill>
                          <a:srgbClr val="66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 dirty="0">
                        <a:solidFill>
                          <a:srgbClr val="66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i="1" dirty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20000"/>
                  </a:lnSpc>
                  <a:spcBef>
                    <a:spcPts val="1000"/>
                  </a:spcBef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Optimized Logic Expressions</a:t>
                </a: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CC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CC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CC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CC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CC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CC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B0F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0099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 dirty="0">
                        <a:solidFill>
                          <a:srgbClr val="FF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𝑒</m:t>
                    </m:r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8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7938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000" i="1" dirty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FF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FF00FF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solidFill>
                                <a:srgbClr val="6600CC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6600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6600CC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9388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99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2000" i="1" dirty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66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sub>
                    </m:sSub>
                  </m:oMath>
                </a14:m>
                <a:endParaRPr lang="en-US" sz="2000" b="1" dirty="0"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54" y="1412755"/>
                <a:ext cx="4550953" cy="51270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71462" y="5488681"/>
            <a:ext cx="2304281" cy="103229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Showing only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Outputs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5989926" y="894292"/>
            <a:ext cx="3571634" cy="5645486"/>
            <a:chOff x="5989926" y="894292"/>
            <a:chExt cx="3571634" cy="5645486"/>
          </a:xfrm>
        </p:grpSpPr>
        <p:grpSp>
          <p:nvGrpSpPr>
            <p:cNvPr id="6" name="Group 5"/>
            <p:cNvGrpSpPr/>
            <p:nvPr/>
          </p:nvGrpSpPr>
          <p:grpSpPr>
            <a:xfrm>
              <a:off x="5989926" y="894292"/>
              <a:ext cx="3571634" cy="5645486"/>
              <a:chOff x="1381366" y="894292"/>
              <a:chExt cx="3571634" cy="5645486"/>
            </a:xfrm>
          </p:grpSpPr>
          <p:sp>
            <p:nvSpPr>
              <p:cNvPr id="7" name="Line 18"/>
              <p:cNvSpPr>
                <a:spLocks noChangeShapeType="1"/>
              </p:cNvSpPr>
              <p:nvPr/>
            </p:nvSpPr>
            <p:spPr bwMode="auto">
              <a:xfrm>
                <a:off x="4778263" y="2672243"/>
                <a:ext cx="0" cy="31186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oval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8"/>
              <p:cNvSpPr>
                <a:spLocks noChangeShapeType="1"/>
              </p:cNvSpPr>
              <p:nvPr/>
            </p:nvSpPr>
            <p:spPr bwMode="auto">
              <a:xfrm>
                <a:off x="4067295" y="1885685"/>
                <a:ext cx="0" cy="38249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oval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18"/>
              <p:cNvSpPr>
                <a:spLocks noChangeShapeType="1"/>
              </p:cNvSpPr>
              <p:nvPr/>
            </p:nvSpPr>
            <p:spPr bwMode="auto">
              <a:xfrm>
                <a:off x="4578013" y="4766035"/>
                <a:ext cx="0" cy="3335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oval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8"/>
              <p:cNvSpPr>
                <a:spLocks noChangeShapeType="1"/>
              </p:cNvSpPr>
              <p:nvPr/>
            </p:nvSpPr>
            <p:spPr bwMode="auto">
              <a:xfrm>
                <a:off x="4425613" y="4120284"/>
                <a:ext cx="0" cy="97931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oval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8"/>
              <p:cNvSpPr>
                <a:spLocks noChangeShapeType="1"/>
              </p:cNvSpPr>
              <p:nvPr/>
            </p:nvSpPr>
            <p:spPr bwMode="auto">
              <a:xfrm>
                <a:off x="4261712" y="1232068"/>
                <a:ext cx="0" cy="38675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oval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8"/>
              <p:cNvSpPr>
                <a:spLocks noChangeShapeType="1"/>
              </p:cNvSpPr>
              <p:nvPr/>
            </p:nvSpPr>
            <p:spPr bwMode="auto">
              <a:xfrm>
                <a:off x="3743253" y="3325859"/>
                <a:ext cx="0" cy="24650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oval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8"/>
              <p:cNvSpPr>
                <a:spLocks noChangeShapeType="1"/>
              </p:cNvSpPr>
              <p:nvPr/>
            </p:nvSpPr>
            <p:spPr bwMode="auto">
              <a:xfrm>
                <a:off x="3556032" y="1885685"/>
                <a:ext cx="0" cy="390520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oval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1381366" y="894292"/>
                <a:ext cx="3571634" cy="2266415"/>
                <a:chOff x="1381410" y="1988825"/>
                <a:chExt cx="3571634" cy="2266415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448885" y="2422981"/>
                  <a:ext cx="159026" cy="474421"/>
                </a:xfrm>
                <a:custGeom>
                  <a:avLst/>
                  <a:gdLst>
                    <a:gd name="connsiteX0" fmla="*/ 145774 w 159026"/>
                    <a:gd name="connsiteY0" fmla="*/ 0 h 583095"/>
                    <a:gd name="connsiteX1" fmla="*/ 0 w 159026"/>
                    <a:gd name="connsiteY1" fmla="*/ 0 h 583095"/>
                    <a:gd name="connsiteX2" fmla="*/ 0 w 159026"/>
                    <a:gd name="connsiteY2" fmla="*/ 583095 h 583095"/>
                    <a:gd name="connsiteX3" fmla="*/ 159026 w 159026"/>
                    <a:gd name="connsiteY3" fmla="*/ 583095 h 583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9026" h="583095">
                      <a:moveTo>
                        <a:pt x="145774" y="0"/>
                      </a:moveTo>
                      <a:lnTo>
                        <a:pt x="0" y="0"/>
                      </a:lnTo>
                      <a:lnTo>
                        <a:pt x="0" y="583095"/>
                      </a:lnTo>
                      <a:lnTo>
                        <a:pt x="159026" y="583095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078997" y="2659656"/>
                  <a:ext cx="36988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2460510" y="2659656"/>
                  <a:ext cx="52228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H="1">
                  <a:off x="1727008" y="2538196"/>
                  <a:ext cx="17126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1727008" y="2768624"/>
                  <a:ext cx="17126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1727008" y="2230727"/>
                  <a:ext cx="87296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H="1">
                  <a:off x="1727008" y="3083163"/>
                  <a:ext cx="87296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H="1">
                  <a:off x="2982798" y="2326601"/>
                  <a:ext cx="197024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flipH="1">
                  <a:off x="2982798" y="2980218"/>
                  <a:ext cx="197024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Rectangle 9"/>
                <p:cNvSpPr>
                  <a:spLocks noChangeArrowheads="1"/>
                </p:cNvSpPr>
                <p:nvPr/>
              </p:nvSpPr>
              <p:spPr bwMode="auto">
                <a:xfrm>
                  <a:off x="3023866" y="1988825"/>
                  <a:ext cx="227626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80" name="Rectangle 9"/>
                <p:cNvSpPr>
                  <a:spLocks noChangeArrowheads="1"/>
                </p:cNvSpPr>
                <p:nvPr/>
              </p:nvSpPr>
              <p:spPr bwMode="auto">
                <a:xfrm>
                  <a:off x="3023866" y="2487546"/>
                  <a:ext cx="227626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81" name="Rectangle 9"/>
                <p:cNvSpPr>
                  <a:spLocks noChangeArrowheads="1"/>
                </p:cNvSpPr>
                <p:nvPr/>
              </p:nvSpPr>
              <p:spPr bwMode="auto">
                <a:xfrm>
                  <a:off x="3023866" y="3006009"/>
                  <a:ext cx="227626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82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1988825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3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334467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4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622502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5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948402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6" name="Rectangle 9"/>
                <p:cNvSpPr>
                  <a:spLocks noChangeArrowheads="1"/>
                </p:cNvSpPr>
                <p:nvPr/>
              </p:nvSpPr>
              <p:spPr bwMode="auto">
                <a:xfrm>
                  <a:off x="3026015" y="3947463"/>
                  <a:ext cx="227626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1381366" y="2334467"/>
                <a:ext cx="3571634" cy="1324961"/>
                <a:chOff x="1381410" y="1988825"/>
                <a:chExt cx="3571634" cy="1324961"/>
              </a:xfrm>
            </p:grpSpPr>
            <p:sp>
              <p:nvSpPr>
                <p:cNvPr id="51" name="Freeform 50"/>
                <p:cNvSpPr/>
                <p:nvPr/>
              </p:nvSpPr>
              <p:spPr>
                <a:xfrm>
                  <a:off x="2448885" y="2422981"/>
                  <a:ext cx="159026" cy="474421"/>
                </a:xfrm>
                <a:custGeom>
                  <a:avLst/>
                  <a:gdLst>
                    <a:gd name="connsiteX0" fmla="*/ 145774 w 159026"/>
                    <a:gd name="connsiteY0" fmla="*/ 0 h 583095"/>
                    <a:gd name="connsiteX1" fmla="*/ 0 w 159026"/>
                    <a:gd name="connsiteY1" fmla="*/ 0 h 583095"/>
                    <a:gd name="connsiteX2" fmla="*/ 0 w 159026"/>
                    <a:gd name="connsiteY2" fmla="*/ 583095 h 583095"/>
                    <a:gd name="connsiteX3" fmla="*/ 159026 w 159026"/>
                    <a:gd name="connsiteY3" fmla="*/ 583095 h 583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9026" h="583095">
                      <a:moveTo>
                        <a:pt x="145774" y="0"/>
                      </a:moveTo>
                      <a:lnTo>
                        <a:pt x="0" y="0"/>
                      </a:lnTo>
                      <a:lnTo>
                        <a:pt x="0" y="583095"/>
                      </a:lnTo>
                      <a:lnTo>
                        <a:pt x="159026" y="583095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078997" y="2659656"/>
                  <a:ext cx="36988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2460510" y="2659656"/>
                  <a:ext cx="52228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1727008" y="2538196"/>
                  <a:ext cx="17126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1727008" y="2768624"/>
                  <a:ext cx="17126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>
                  <a:off x="1727008" y="2230727"/>
                  <a:ext cx="87296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1727008" y="3083163"/>
                  <a:ext cx="87296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>
                  <a:off x="2982798" y="2326601"/>
                  <a:ext cx="197024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2982798" y="2980218"/>
                  <a:ext cx="197024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Rectangle 9"/>
                <p:cNvSpPr>
                  <a:spLocks noChangeArrowheads="1"/>
                </p:cNvSpPr>
                <p:nvPr/>
              </p:nvSpPr>
              <p:spPr bwMode="auto">
                <a:xfrm>
                  <a:off x="3023866" y="1988825"/>
                  <a:ext cx="227626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62" name="Rectangle 9"/>
                <p:cNvSpPr>
                  <a:spLocks noChangeArrowheads="1"/>
                </p:cNvSpPr>
                <p:nvPr/>
              </p:nvSpPr>
              <p:spPr bwMode="auto">
                <a:xfrm>
                  <a:off x="3023866" y="3006009"/>
                  <a:ext cx="227626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63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1988825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334467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5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622502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948402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1381366" y="3774642"/>
                <a:ext cx="3571634" cy="1324961"/>
                <a:chOff x="1381410" y="1988825"/>
                <a:chExt cx="3571634" cy="1324961"/>
              </a:xfrm>
            </p:grpSpPr>
            <p:sp>
              <p:nvSpPr>
                <p:cNvPr id="32" name="Freeform 31"/>
                <p:cNvSpPr/>
                <p:nvPr/>
              </p:nvSpPr>
              <p:spPr>
                <a:xfrm>
                  <a:off x="2448885" y="2422981"/>
                  <a:ext cx="159026" cy="474421"/>
                </a:xfrm>
                <a:custGeom>
                  <a:avLst/>
                  <a:gdLst>
                    <a:gd name="connsiteX0" fmla="*/ 145774 w 159026"/>
                    <a:gd name="connsiteY0" fmla="*/ 0 h 583095"/>
                    <a:gd name="connsiteX1" fmla="*/ 0 w 159026"/>
                    <a:gd name="connsiteY1" fmla="*/ 0 h 583095"/>
                    <a:gd name="connsiteX2" fmla="*/ 0 w 159026"/>
                    <a:gd name="connsiteY2" fmla="*/ 583095 h 583095"/>
                    <a:gd name="connsiteX3" fmla="*/ 159026 w 159026"/>
                    <a:gd name="connsiteY3" fmla="*/ 583095 h 583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9026" h="583095">
                      <a:moveTo>
                        <a:pt x="145774" y="0"/>
                      </a:moveTo>
                      <a:lnTo>
                        <a:pt x="0" y="0"/>
                      </a:lnTo>
                      <a:lnTo>
                        <a:pt x="0" y="583095"/>
                      </a:lnTo>
                      <a:lnTo>
                        <a:pt x="159026" y="583095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078997" y="2659656"/>
                  <a:ext cx="36988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2460510" y="2659656"/>
                  <a:ext cx="52228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1727008" y="2538196"/>
                  <a:ext cx="17126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1727008" y="2768624"/>
                  <a:ext cx="17126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1727008" y="2230727"/>
                  <a:ext cx="87296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1727008" y="3083163"/>
                  <a:ext cx="87296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982798" y="2326601"/>
                  <a:ext cx="197024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2982798" y="2980218"/>
                  <a:ext cx="197024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Rectangle 9"/>
                <p:cNvSpPr>
                  <a:spLocks noChangeArrowheads="1"/>
                </p:cNvSpPr>
                <p:nvPr/>
              </p:nvSpPr>
              <p:spPr bwMode="auto">
                <a:xfrm>
                  <a:off x="3023866" y="1988825"/>
                  <a:ext cx="227626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</a:t>
                  </a:r>
                </a:p>
              </p:txBody>
            </p:sp>
            <p:sp>
              <p:nvSpPr>
                <p:cNvPr id="43" name="Rectangle 9"/>
                <p:cNvSpPr>
                  <a:spLocks noChangeArrowheads="1"/>
                </p:cNvSpPr>
                <p:nvPr/>
              </p:nvSpPr>
              <p:spPr bwMode="auto">
                <a:xfrm>
                  <a:off x="3023866" y="2487546"/>
                  <a:ext cx="227626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44" name="Rectangle 9"/>
                <p:cNvSpPr>
                  <a:spLocks noChangeArrowheads="1"/>
                </p:cNvSpPr>
                <p:nvPr/>
              </p:nvSpPr>
              <p:spPr bwMode="auto">
                <a:xfrm>
                  <a:off x="3023866" y="3006009"/>
                  <a:ext cx="227626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en-US" sz="20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</a:t>
                  </a:r>
                </a:p>
              </p:txBody>
            </p:sp>
            <p:sp>
              <p:nvSpPr>
                <p:cNvPr id="45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1988825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334467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622502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9"/>
                <p:cNvSpPr>
                  <a:spLocks noChangeArrowheads="1"/>
                </p:cNvSpPr>
                <p:nvPr/>
              </p:nvSpPr>
              <p:spPr bwMode="auto">
                <a:xfrm>
                  <a:off x="1381410" y="2948402"/>
                  <a:ext cx="345598" cy="3077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D'</a:t>
                  </a:r>
                  <a:endParaRPr lang="en-US" alt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3491298" y="5041996"/>
                <a:ext cx="1346488" cy="1497782"/>
                <a:chOff x="3376084" y="5157210"/>
                <a:chExt cx="1346488" cy="1497782"/>
              </a:xfrm>
            </p:grpSpPr>
            <p:sp>
              <p:nvSpPr>
                <p:cNvPr id="18" name="Rectangle 14"/>
                <p:cNvSpPr>
                  <a:spLocks noChangeArrowheads="1"/>
                </p:cNvSpPr>
                <p:nvPr/>
              </p:nvSpPr>
              <p:spPr bwMode="auto">
                <a:xfrm>
                  <a:off x="3416608" y="6347215"/>
                  <a:ext cx="22851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endParaRPr lang="en-US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Freeform 18"/>
                <p:cNvSpPr>
                  <a:spLocks/>
                </p:cNvSpPr>
                <p:nvPr/>
              </p:nvSpPr>
              <p:spPr bwMode="auto">
                <a:xfrm rot="5400000">
                  <a:off x="3853271" y="5832163"/>
                  <a:ext cx="392113" cy="309562"/>
                </a:xfrm>
                <a:custGeom>
                  <a:avLst/>
                  <a:gdLst>
                    <a:gd name="T0" fmla="*/ 2 w 176"/>
                    <a:gd name="T1" fmla="*/ 135 h 139"/>
                    <a:gd name="T2" fmla="*/ 20 w 176"/>
                    <a:gd name="T3" fmla="*/ 67 h 139"/>
                    <a:gd name="T4" fmla="*/ 3 w 176"/>
                    <a:gd name="T5" fmla="*/ 3 h 139"/>
                    <a:gd name="T6" fmla="*/ 1 w 176"/>
                    <a:gd name="T7" fmla="*/ 0 h 139"/>
                    <a:gd name="T8" fmla="*/ 58 w 176"/>
                    <a:gd name="T9" fmla="*/ 0 h 139"/>
                    <a:gd name="T10" fmla="*/ 176 w 176"/>
                    <a:gd name="T11" fmla="*/ 67 h 139"/>
                    <a:gd name="T12" fmla="*/ 175 w 176"/>
                    <a:gd name="T13" fmla="*/ 71 h 139"/>
                    <a:gd name="T14" fmla="*/ 58 w 176"/>
                    <a:gd name="T15" fmla="*/ 139 h 139"/>
                    <a:gd name="T16" fmla="*/ 0 w 176"/>
                    <a:gd name="T17" fmla="*/ 139 h 139"/>
                    <a:gd name="T18" fmla="*/ 2 w 176"/>
                    <a:gd name="T19" fmla="*/ 135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6" h="139">
                      <a:moveTo>
                        <a:pt x="2" y="135"/>
                      </a:moveTo>
                      <a:cubicBezTo>
                        <a:pt x="14" y="114"/>
                        <a:pt x="20" y="90"/>
                        <a:pt x="20" y="67"/>
                      </a:cubicBezTo>
                      <a:cubicBezTo>
                        <a:pt x="20" y="45"/>
                        <a:pt x="14" y="23"/>
                        <a:pt x="3" y="3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106" y="0"/>
                        <a:pt x="151" y="26"/>
                        <a:pt x="176" y="67"/>
                      </a:cubicBezTo>
                      <a:cubicBezTo>
                        <a:pt x="175" y="71"/>
                        <a:pt x="175" y="71"/>
                        <a:pt x="175" y="71"/>
                      </a:cubicBezTo>
                      <a:cubicBezTo>
                        <a:pt x="150" y="113"/>
                        <a:pt x="106" y="139"/>
                        <a:pt x="58" y="139"/>
                      </a:cubicBezTo>
                      <a:cubicBezTo>
                        <a:pt x="0" y="139"/>
                        <a:pt x="0" y="139"/>
                        <a:pt x="0" y="139"/>
                      </a:cubicBezTo>
                      <a:cubicBezTo>
                        <a:pt x="2" y="135"/>
                        <a:pt x="2" y="135"/>
                        <a:pt x="2" y="1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8"/>
                <p:cNvSpPr>
                  <a:spLocks noChangeShapeType="1"/>
                </p:cNvSpPr>
                <p:nvPr/>
              </p:nvSpPr>
              <p:spPr bwMode="auto">
                <a:xfrm>
                  <a:off x="4049327" y="6183001"/>
                  <a:ext cx="0" cy="16423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0"/>
                <p:cNvSpPr>
                  <a:spLocks/>
                </p:cNvSpPr>
                <p:nvPr/>
              </p:nvSpPr>
              <p:spPr bwMode="auto">
                <a:xfrm rot="5400000">
                  <a:off x="4114343" y="5157122"/>
                  <a:ext cx="392113" cy="392289"/>
                </a:xfrm>
                <a:custGeom>
                  <a:avLst/>
                  <a:gdLst>
                    <a:gd name="T0" fmla="*/ 2 w 176"/>
                    <a:gd name="T1" fmla="*/ 135 h 139"/>
                    <a:gd name="T2" fmla="*/ 20 w 176"/>
                    <a:gd name="T3" fmla="*/ 67 h 139"/>
                    <a:gd name="T4" fmla="*/ 3 w 176"/>
                    <a:gd name="T5" fmla="*/ 3 h 139"/>
                    <a:gd name="T6" fmla="*/ 1 w 176"/>
                    <a:gd name="T7" fmla="*/ 0 h 139"/>
                    <a:gd name="T8" fmla="*/ 58 w 176"/>
                    <a:gd name="T9" fmla="*/ 0 h 139"/>
                    <a:gd name="T10" fmla="*/ 176 w 176"/>
                    <a:gd name="T11" fmla="*/ 67 h 139"/>
                    <a:gd name="T12" fmla="*/ 175 w 176"/>
                    <a:gd name="T13" fmla="*/ 71 h 139"/>
                    <a:gd name="T14" fmla="*/ 58 w 176"/>
                    <a:gd name="T15" fmla="*/ 139 h 139"/>
                    <a:gd name="T16" fmla="*/ 0 w 176"/>
                    <a:gd name="T17" fmla="*/ 139 h 139"/>
                    <a:gd name="T18" fmla="*/ 2 w 176"/>
                    <a:gd name="T19" fmla="*/ 135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6" h="139">
                      <a:moveTo>
                        <a:pt x="2" y="135"/>
                      </a:moveTo>
                      <a:cubicBezTo>
                        <a:pt x="14" y="114"/>
                        <a:pt x="20" y="90"/>
                        <a:pt x="20" y="67"/>
                      </a:cubicBezTo>
                      <a:cubicBezTo>
                        <a:pt x="20" y="45"/>
                        <a:pt x="14" y="23"/>
                        <a:pt x="3" y="3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106" y="0"/>
                        <a:pt x="151" y="26"/>
                        <a:pt x="176" y="67"/>
                      </a:cubicBezTo>
                      <a:cubicBezTo>
                        <a:pt x="175" y="71"/>
                        <a:pt x="175" y="71"/>
                        <a:pt x="175" y="71"/>
                      </a:cubicBezTo>
                      <a:cubicBezTo>
                        <a:pt x="150" y="113"/>
                        <a:pt x="106" y="139"/>
                        <a:pt x="58" y="139"/>
                      </a:cubicBezTo>
                      <a:cubicBezTo>
                        <a:pt x="0" y="139"/>
                        <a:pt x="0" y="139"/>
                        <a:pt x="0" y="139"/>
                      </a:cubicBezTo>
                      <a:cubicBezTo>
                        <a:pt x="2" y="135"/>
                        <a:pt x="2" y="135"/>
                        <a:pt x="2" y="1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rot="5400000">
                  <a:off x="4235619" y="5569348"/>
                  <a:ext cx="167403" cy="345645"/>
                </a:xfrm>
                <a:custGeom>
                  <a:avLst/>
                  <a:gdLst>
                    <a:gd name="connsiteX0" fmla="*/ 145774 w 159026"/>
                    <a:gd name="connsiteY0" fmla="*/ 0 h 583095"/>
                    <a:gd name="connsiteX1" fmla="*/ 0 w 159026"/>
                    <a:gd name="connsiteY1" fmla="*/ 0 h 583095"/>
                    <a:gd name="connsiteX2" fmla="*/ 0 w 159026"/>
                    <a:gd name="connsiteY2" fmla="*/ 583095 h 583095"/>
                    <a:gd name="connsiteX3" fmla="*/ 159026 w 159026"/>
                    <a:gd name="connsiteY3" fmla="*/ 583095 h 583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9026" h="583095">
                      <a:moveTo>
                        <a:pt x="145774" y="0"/>
                      </a:moveTo>
                      <a:lnTo>
                        <a:pt x="0" y="0"/>
                      </a:lnTo>
                      <a:lnTo>
                        <a:pt x="0" y="583095"/>
                      </a:lnTo>
                      <a:lnTo>
                        <a:pt x="159026" y="583095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auto">
                <a:xfrm rot="5400000">
                  <a:off x="4371734" y="5832163"/>
                  <a:ext cx="392113" cy="309562"/>
                </a:xfrm>
                <a:custGeom>
                  <a:avLst/>
                  <a:gdLst>
                    <a:gd name="T0" fmla="*/ 2 w 176"/>
                    <a:gd name="T1" fmla="*/ 135 h 139"/>
                    <a:gd name="T2" fmla="*/ 20 w 176"/>
                    <a:gd name="T3" fmla="*/ 67 h 139"/>
                    <a:gd name="T4" fmla="*/ 3 w 176"/>
                    <a:gd name="T5" fmla="*/ 3 h 139"/>
                    <a:gd name="T6" fmla="*/ 1 w 176"/>
                    <a:gd name="T7" fmla="*/ 0 h 139"/>
                    <a:gd name="T8" fmla="*/ 58 w 176"/>
                    <a:gd name="T9" fmla="*/ 0 h 139"/>
                    <a:gd name="T10" fmla="*/ 176 w 176"/>
                    <a:gd name="T11" fmla="*/ 67 h 139"/>
                    <a:gd name="T12" fmla="*/ 175 w 176"/>
                    <a:gd name="T13" fmla="*/ 71 h 139"/>
                    <a:gd name="T14" fmla="*/ 58 w 176"/>
                    <a:gd name="T15" fmla="*/ 139 h 139"/>
                    <a:gd name="T16" fmla="*/ 0 w 176"/>
                    <a:gd name="T17" fmla="*/ 139 h 139"/>
                    <a:gd name="T18" fmla="*/ 2 w 176"/>
                    <a:gd name="T19" fmla="*/ 135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6" h="139">
                      <a:moveTo>
                        <a:pt x="2" y="135"/>
                      </a:moveTo>
                      <a:cubicBezTo>
                        <a:pt x="14" y="114"/>
                        <a:pt x="20" y="90"/>
                        <a:pt x="20" y="67"/>
                      </a:cubicBezTo>
                      <a:cubicBezTo>
                        <a:pt x="20" y="45"/>
                        <a:pt x="14" y="23"/>
                        <a:pt x="3" y="3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106" y="0"/>
                        <a:pt x="151" y="26"/>
                        <a:pt x="176" y="67"/>
                      </a:cubicBezTo>
                      <a:cubicBezTo>
                        <a:pt x="175" y="71"/>
                        <a:pt x="175" y="71"/>
                        <a:pt x="175" y="71"/>
                      </a:cubicBezTo>
                      <a:cubicBezTo>
                        <a:pt x="150" y="113"/>
                        <a:pt x="106" y="139"/>
                        <a:pt x="58" y="139"/>
                      </a:cubicBezTo>
                      <a:cubicBezTo>
                        <a:pt x="0" y="139"/>
                        <a:pt x="0" y="139"/>
                        <a:pt x="0" y="139"/>
                      </a:cubicBezTo>
                      <a:cubicBezTo>
                        <a:pt x="2" y="135"/>
                        <a:pt x="2" y="135"/>
                        <a:pt x="2" y="1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4310399" y="5549323"/>
                  <a:ext cx="0" cy="10914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 type="oval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>
                  <a:off x="4564717" y="6183001"/>
                  <a:ext cx="0" cy="16423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25"/>
                <p:cNvSpPr>
                  <a:spLocks/>
                </p:cNvSpPr>
                <p:nvPr/>
              </p:nvSpPr>
              <p:spPr bwMode="auto">
                <a:xfrm rot="5400000">
                  <a:off x="3334808" y="5832163"/>
                  <a:ext cx="392113" cy="309562"/>
                </a:xfrm>
                <a:custGeom>
                  <a:avLst/>
                  <a:gdLst>
                    <a:gd name="T0" fmla="*/ 2 w 176"/>
                    <a:gd name="T1" fmla="*/ 135 h 139"/>
                    <a:gd name="T2" fmla="*/ 20 w 176"/>
                    <a:gd name="T3" fmla="*/ 67 h 139"/>
                    <a:gd name="T4" fmla="*/ 3 w 176"/>
                    <a:gd name="T5" fmla="*/ 3 h 139"/>
                    <a:gd name="T6" fmla="*/ 1 w 176"/>
                    <a:gd name="T7" fmla="*/ 0 h 139"/>
                    <a:gd name="T8" fmla="*/ 58 w 176"/>
                    <a:gd name="T9" fmla="*/ 0 h 139"/>
                    <a:gd name="T10" fmla="*/ 176 w 176"/>
                    <a:gd name="T11" fmla="*/ 67 h 139"/>
                    <a:gd name="T12" fmla="*/ 175 w 176"/>
                    <a:gd name="T13" fmla="*/ 71 h 139"/>
                    <a:gd name="T14" fmla="*/ 58 w 176"/>
                    <a:gd name="T15" fmla="*/ 139 h 139"/>
                    <a:gd name="T16" fmla="*/ 0 w 176"/>
                    <a:gd name="T17" fmla="*/ 139 h 139"/>
                    <a:gd name="T18" fmla="*/ 2 w 176"/>
                    <a:gd name="T19" fmla="*/ 135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6" h="139">
                      <a:moveTo>
                        <a:pt x="2" y="135"/>
                      </a:moveTo>
                      <a:cubicBezTo>
                        <a:pt x="14" y="114"/>
                        <a:pt x="20" y="90"/>
                        <a:pt x="20" y="67"/>
                      </a:cubicBezTo>
                      <a:cubicBezTo>
                        <a:pt x="20" y="45"/>
                        <a:pt x="14" y="23"/>
                        <a:pt x="3" y="3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106" y="0"/>
                        <a:pt x="151" y="26"/>
                        <a:pt x="176" y="67"/>
                      </a:cubicBezTo>
                      <a:cubicBezTo>
                        <a:pt x="175" y="71"/>
                        <a:pt x="175" y="71"/>
                        <a:pt x="175" y="71"/>
                      </a:cubicBezTo>
                      <a:cubicBezTo>
                        <a:pt x="150" y="113"/>
                        <a:pt x="106" y="139"/>
                        <a:pt x="58" y="139"/>
                      </a:cubicBezTo>
                      <a:cubicBezTo>
                        <a:pt x="0" y="139"/>
                        <a:pt x="0" y="139"/>
                        <a:pt x="0" y="139"/>
                      </a:cubicBezTo>
                      <a:cubicBezTo>
                        <a:pt x="2" y="135"/>
                        <a:pt x="2" y="135"/>
                        <a:pt x="2" y="1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18"/>
                <p:cNvSpPr>
                  <a:spLocks noChangeShapeType="1"/>
                </p:cNvSpPr>
                <p:nvPr/>
              </p:nvSpPr>
              <p:spPr bwMode="auto">
                <a:xfrm>
                  <a:off x="3530864" y="6183001"/>
                  <a:ext cx="0" cy="16423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Rectangle 14"/>
                <p:cNvSpPr>
                  <a:spLocks noChangeArrowheads="1"/>
                </p:cNvSpPr>
                <p:nvPr/>
              </p:nvSpPr>
              <p:spPr bwMode="auto">
                <a:xfrm>
                  <a:off x="3916074" y="6347215"/>
                  <a:ext cx="22851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n-US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Rectangle 14"/>
                <p:cNvSpPr>
                  <a:spLocks noChangeArrowheads="1"/>
                </p:cNvSpPr>
                <p:nvPr/>
              </p:nvSpPr>
              <p:spPr bwMode="auto">
                <a:xfrm>
                  <a:off x="4434537" y="6347215"/>
                  <a:ext cx="22851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altLang="en-US" sz="2000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</a:t>
                  </a:r>
                  <a:endParaRPr lang="en-US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7" name="Flowchart: Delay 86"/>
            <p:cNvSpPr/>
            <p:nvPr/>
          </p:nvSpPr>
          <p:spPr>
            <a:xfrm>
              <a:off x="6508301" y="1406421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Delay 88"/>
            <p:cNvSpPr/>
            <p:nvPr/>
          </p:nvSpPr>
          <p:spPr>
            <a:xfrm>
              <a:off x="6508301" y="2842358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lowchart: Delay 89"/>
            <p:cNvSpPr/>
            <p:nvPr/>
          </p:nvSpPr>
          <p:spPr>
            <a:xfrm>
              <a:off x="6508301" y="4282533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lowchart: Delay 90"/>
            <p:cNvSpPr/>
            <p:nvPr/>
          </p:nvSpPr>
          <p:spPr>
            <a:xfrm>
              <a:off x="7213886" y="1067113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Delay 91"/>
            <p:cNvSpPr/>
            <p:nvPr/>
          </p:nvSpPr>
          <p:spPr>
            <a:xfrm>
              <a:off x="7213886" y="1739600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lowchart: Delay 92"/>
            <p:cNvSpPr/>
            <p:nvPr/>
          </p:nvSpPr>
          <p:spPr>
            <a:xfrm>
              <a:off x="7213886" y="2517860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Delay 93"/>
            <p:cNvSpPr/>
            <p:nvPr/>
          </p:nvSpPr>
          <p:spPr>
            <a:xfrm>
              <a:off x="7213886" y="3179775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lowchart: Delay 94"/>
            <p:cNvSpPr/>
            <p:nvPr/>
          </p:nvSpPr>
          <p:spPr>
            <a:xfrm>
              <a:off x="7213886" y="3958035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lowchart: Delay 95"/>
            <p:cNvSpPr/>
            <p:nvPr/>
          </p:nvSpPr>
          <p:spPr>
            <a:xfrm>
              <a:off x="7213886" y="4619950"/>
              <a:ext cx="369888" cy="30683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29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36685"/>
            <a:ext cx="9447548" cy="570309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Manual Logic Analysis</a:t>
            </a:r>
          </a:p>
          <a:p>
            <a:pPr marL="627063"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Find the logic expressions and truth table of the final circuit</a:t>
            </a:r>
          </a:p>
          <a:p>
            <a:pPr marL="627063"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Compare the final circuit truth table against the specified truth table</a:t>
            </a:r>
          </a:p>
          <a:p>
            <a:pPr marL="627063"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Compare the circuit output expressions against the specified expressions</a:t>
            </a:r>
          </a:p>
          <a:p>
            <a:pPr marL="627063"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Tedious for large designs + Human Errors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Simulation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Simulate the final circuit, possibly written in HDL (such as Verilog)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Write a test bench that automates the verification process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Generate test cases for ALL possible inputs (exhaustive testing)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Verify the output correctness for ALL input test cases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Exhaustive testing can be very time consuming for many inputs</a:t>
            </a:r>
          </a:p>
        </p:txBody>
      </p:sp>
    </p:spTree>
    <p:extLst>
      <p:ext uri="{BB962C8B-B14F-4D97-AF65-F5344CB8AC3E}">
        <p14:creationId xmlns:p14="http://schemas.microsoft.com/office/powerpoint/2010/main" val="2248441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7-Segment Decoder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1898"/>
            <a:ext cx="8915400" cy="558787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609917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Module BCD_to_7Segment: Modeled using continuous assignment</a:t>
            </a:r>
          </a:p>
          <a:p>
            <a:pPr marL="0" indent="0">
              <a:spcBef>
                <a:spcPts val="10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BCD_to_7Segment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A,B,C,D,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a,b,c,d,e,f,g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T0, T1, T2, T3, T4, T5, T6, T7, T8, T9;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T0=~A&amp;C;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T1=~A&amp;B; 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T2=~B&amp;~C;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T3=~A&amp;D;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T4=T2&amp;A; 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T5=T2&amp;~D;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T6=T0&amp;~B;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T7=T0&amp;~D;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T8=T1&amp;~C;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T9=T1&amp;~D;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 = T0 | T1&amp;D | T4 | T5;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 = ~A&amp;~B | T2 | ~A&amp;~C&amp;~D | T3&amp;C;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 = T1 | T2 | T3;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d = T4 | T5 | T6 | T7 | T8&amp;D;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e = T5 | T7;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f = T4 | T5 | T8 | T9;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 = T4 | T6 | T8 | T9;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77961" y="5272423"/>
            <a:ext cx="2937957" cy="9793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000" b="1" dirty="0">
                <a:latin typeface="+mn-lt"/>
                <a:cs typeface="Times New Roman" panose="02020603050405020304" pitchFamily="18" charset="0"/>
              </a:rPr>
              <a:t>assign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statements can appear in any order</a:t>
            </a:r>
          </a:p>
        </p:txBody>
      </p:sp>
    </p:spTree>
    <p:extLst>
      <p:ext uri="{BB962C8B-B14F-4D97-AF65-F5344CB8AC3E}">
        <p14:creationId xmlns:p14="http://schemas.microsoft.com/office/powerpoint/2010/main" val="2666646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BCD to 7-Segment Decoder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1"/>
            <a:ext cx="9066260" cy="5703093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Test_BCD_to_7Segment;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 need for Ports</a:t>
            </a:r>
          </a:p>
          <a:p>
            <a:pPr marL="0" indent="0">
              <a:spcBef>
                <a:spcPts val="1500"/>
              </a:spcBef>
              <a:buNone/>
              <a:tabLst>
                <a:tab pos="4305300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A, B, C, D;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variable inputs</a:t>
            </a:r>
          </a:p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a, b, c, d, e, f, g;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wire outputs</a:t>
            </a:r>
          </a:p>
          <a:p>
            <a:pPr marL="0" indent="0">
              <a:spcBef>
                <a:spcPts val="1000"/>
              </a:spcBef>
              <a:buNone/>
              <a:tabLst>
                <a:tab pos="43053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Instantiate the module to be tested</a:t>
            </a:r>
          </a:p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BCD_to_7Segment BCD_7Seg (A, B, C, D, a, b, c, d, e, f, g);</a:t>
            </a:r>
          </a:p>
          <a:p>
            <a:pPr marL="0" indent="0">
              <a:spcBef>
                <a:spcPts val="1500"/>
              </a:spcBef>
              <a:buNone/>
              <a:tabLst>
                <a:tab pos="4305300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initial begin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 block</a:t>
            </a:r>
          </a:p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A=0; B=0; C=0; D=0;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t=0</a:t>
            </a:r>
          </a:p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$finish;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at t=200 finish simulation</a:t>
            </a:r>
          </a:p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end of initial block</a:t>
            </a:r>
          </a:p>
          <a:p>
            <a:pPr marL="0" indent="0">
              <a:spcBef>
                <a:spcPts val="1500"/>
              </a:spcBef>
              <a:buNone/>
              <a:tabLst>
                <a:tab pos="43053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D=~D;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invert D every 10 time units</a:t>
            </a:r>
          </a:p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C=~C;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invert C every 20 time units</a:t>
            </a:r>
          </a:p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#40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B=~B;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invert B every 40 time units</a:t>
            </a:r>
          </a:p>
          <a:p>
            <a:pPr marL="0" indent="0">
              <a:spcBef>
                <a:spcPts val="500"/>
              </a:spcBef>
              <a:buNone/>
              <a:tabLst>
                <a:tab pos="43053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#80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A=~A;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invert A every 80 time units</a:t>
            </a:r>
          </a:p>
          <a:p>
            <a:pPr marL="0" indent="0">
              <a:spcBef>
                <a:spcPts val="1000"/>
              </a:spcBef>
              <a:buNone/>
              <a:tabLst>
                <a:tab pos="4667250" algn="l"/>
              </a:tabLst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13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/>
              <a:t>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951899"/>
            <a:ext cx="9332334" cy="5530272"/>
          </a:xfrm>
        </p:spPr>
        <p:txBody>
          <a:bodyPr/>
          <a:lstStyle/>
          <a:p>
            <a:pPr>
              <a:spcBef>
                <a:spcPts val="1300"/>
              </a:spcBef>
            </a:pPr>
            <a:r>
              <a:rPr lang="en-US" dirty="0"/>
              <a:t>There are two types of </a:t>
            </a:r>
            <a:r>
              <a:rPr lang="en-US" b="1" dirty="0">
                <a:solidFill>
                  <a:srgbClr val="FF0000"/>
                </a:solidFill>
              </a:rPr>
              <a:t>procedural</a:t>
            </a:r>
            <a:r>
              <a:rPr lang="en-US" dirty="0"/>
              <a:t> blocks in Verilog</a:t>
            </a:r>
          </a:p>
          <a:p>
            <a:pPr marL="357188" indent="-357188">
              <a:spcBef>
                <a:spcPts val="1300"/>
              </a:spcBef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block</a:t>
            </a:r>
          </a:p>
          <a:p>
            <a:pPr lvl="1">
              <a:spcBef>
                <a:spcPts val="1300"/>
              </a:spcBef>
            </a:pPr>
            <a:r>
              <a:rPr lang="en-US" dirty="0"/>
              <a:t>Executes the enclosed statement(s) once</a:t>
            </a:r>
          </a:p>
          <a:p>
            <a:pPr marL="357188" indent="-357188">
              <a:spcBef>
                <a:spcPts val="1300"/>
              </a:spcBef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/>
              <a:t> block</a:t>
            </a:r>
          </a:p>
          <a:p>
            <a:pPr lvl="1">
              <a:spcBef>
                <a:spcPts val="1300"/>
              </a:spcBef>
            </a:pPr>
            <a:r>
              <a:rPr lang="en-US" dirty="0"/>
              <a:t>Executes the enclosed statement(s) repeatedly until simulation terminates</a:t>
            </a:r>
          </a:p>
          <a:p>
            <a:pPr>
              <a:spcBef>
                <a:spcPts val="1300"/>
              </a:spcBef>
            </a:pPr>
            <a:r>
              <a:rPr lang="en-US" dirty="0"/>
              <a:t>The body of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/>
              <a:t> blocks is </a:t>
            </a:r>
            <a:r>
              <a:rPr lang="en-US" b="1" dirty="0">
                <a:solidFill>
                  <a:srgbClr val="FF0000"/>
                </a:solidFill>
              </a:rPr>
              <a:t>procedural</a:t>
            </a:r>
          </a:p>
          <a:p>
            <a:pPr lvl="1">
              <a:spcBef>
                <a:spcPts val="1300"/>
              </a:spcBef>
            </a:pPr>
            <a:r>
              <a:rPr lang="en-US" dirty="0"/>
              <a:t>Can enclose one or more </a:t>
            </a:r>
            <a:r>
              <a:rPr lang="en-US" b="1" dirty="0">
                <a:solidFill>
                  <a:srgbClr val="FF0000"/>
                </a:solidFill>
              </a:rPr>
              <a:t>procedural statements</a:t>
            </a:r>
          </a:p>
          <a:p>
            <a:pPr lvl="1">
              <a:spcBef>
                <a:spcPts val="1300"/>
              </a:spcBef>
            </a:pPr>
            <a:r>
              <a:rPr lang="en-US" dirty="0"/>
              <a:t>Procedural statements surrounded by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dirty="0"/>
              <a:t> …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dirty="0">
                <a:cs typeface="Consolas" panose="020B0609020204030204" pitchFamily="49" charset="0"/>
              </a:rPr>
              <a:t> execute 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sequentially</a:t>
            </a:r>
          </a:p>
          <a:p>
            <a:pPr lvl="1">
              <a:spcBef>
                <a:spcPts val="1300"/>
              </a:spcBef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#delay</a:t>
            </a:r>
            <a:r>
              <a:rPr lang="en-US" dirty="0">
                <a:cs typeface="Consolas" panose="020B0609020204030204" pitchFamily="49" charset="0"/>
              </a:rPr>
              <a:t> is used to delay the execution of the procedural statement</a:t>
            </a:r>
          </a:p>
          <a:p>
            <a:pPr>
              <a:spcBef>
                <a:spcPts val="1300"/>
              </a:spcBef>
            </a:pPr>
            <a:r>
              <a:rPr lang="en-US" dirty="0">
                <a:cs typeface="Consolas" panose="020B0609020204030204" pitchFamily="49" charset="0"/>
              </a:rPr>
              <a:t>Procedural blocks can appear in any order inside a module</a:t>
            </a:r>
          </a:p>
          <a:p>
            <a:pPr>
              <a:spcBef>
                <a:spcPts val="1300"/>
              </a:spcBef>
            </a:pPr>
            <a:r>
              <a:rPr lang="en-US" dirty="0">
                <a:cs typeface="Consolas" panose="020B0609020204030204" pitchFamily="49" charset="0"/>
              </a:rPr>
              <a:t>Multiple procedural blocks run 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in parallel </a:t>
            </a:r>
            <a:r>
              <a:rPr lang="en-US" dirty="0">
                <a:cs typeface="Consolas" panose="020B0609020204030204" pitchFamily="49" charset="0"/>
              </a:rPr>
              <a:t>inside the simulator</a:t>
            </a:r>
          </a:p>
        </p:txBody>
      </p:sp>
    </p:spTree>
    <p:extLst>
      <p:ext uri="{BB962C8B-B14F-4D97-AF65-F5344CB8AC3E}">
        <p14:creationId xmlns:p14="http://schemas.microsoft.com/office/powerpoint/2010/main" val="3709711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Simulator Waveforms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836686"/>
            <a:ext cx="9488856" cy="1036926"/>
          </a:xfrm>
        </p:spPr>
        <p:txBody>
          <a:bodyPr/>
          <a:lstStyle/>
          <a:p>
            <a:pPr marL="0" indent="0">
              <a:lnSpc>
                <a:spcPct val="140000"/>
              </a:lnSpc>
              <a:spcBef>
                <a:spcPts val="1000"/>
              </a:spcBef>
              <a:buNone/>
            </a:pPr>
            <a:r>
              <a:rPr lang="en-US" dirty="0"/>
              <a:t>All sixteen input test cases of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 are generated between </a:t>
            </a:r>
            <a:r>
              <a:rPr lang="en-US" i="1" dirty="0"/>
              <a:t>t</a:t>
            </a:r>
            <a:r>
              <a:rPr lang="en-US" dirty="0"/>
              <a:t>=0 and </a:t>
            </a:r>
            <a:r>
              <a:rPr lang="en-US" i="1" dirty="0"/>
              <a:t>t</a:t>
            </a:r>
            <a:r>
              <a:rPr lang="en-US" dirty="0"/>
              <a:t>=160ns. Verify that outputs </a:t>
            </a:r>
            <a:r>
              <a:rPr lang="en-US" i="1" dirty="0"/>
              <a:t>a</a:t>
            </a:r>
            <a:r>
              <a:rPr lang="en-US" dirty="0"/>
              <a:t> to </a:t>
            </a:r>
            <a:r>
              <a:rPr lang="en-US" i="1" dirty="0"/>
              <a:t>g</a:t>
            </a:r>
            <a:r>
              <a:rPr lang="en-US" dirty="0"/>
              <a:t> match the truth table.</a:t>
            </a:r>
          </a:p>
        </p:txBody>
      </p:sp>
      <p:pic>
        <p:nvPicPr>
          <p:cNvPr id="2050" name="Picture 2" descr="C:\Users\mudawar\Documents\+COE 202\Modelsim\BCD to 7Segment\Test_BCD_to_7Segmen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26" y="2104039"/>
            <a:ext cx="9488856" cy="443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848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94292"/>
            <a:ext cx="9332333" cy="5587879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Why Hierarchical Design?</a:t>
            </a:r>
          </a:p>
          <a:p>
            <a:pPr marL="357188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To simplify the implementation of a complex circuit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What is Hierarchical Design?</a:t>
            </a:r>
          </a:p>
          <a:p>
            <a:pPr marL="357188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Decompose a complex circuit into smaller pieces called blocks</a:t>
            </a:r>
          </a:p>
          <a:p>
            <a:pPr marL="357188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Decompose each block into even smaller blocks</a:t>
            </a:r>
          </a:p>
          <a:p>
            <a:pPr marL="357188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Repeat as necessary until the blocks are small enough</a:t>
            </a:r>
          </a:p>
          <a:p>
            <a:pPr marL="357188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Any block not decomposed is called a primitive block</a:t>
            </a:r>
          </a:p>
          <a:p>
            <a:pPr marL="357188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The hierarchy is a tree of blocks at different levels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The blocks are verified and well-document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They are placed in a library for future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6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182327"/>
            <a:ext cx="8180194" cy="518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000"/>
              </a:spcBef>
            </a:pPr>
            <a:r>
              <a:rPr lang="en-US" altLang="en-US" sz="2800" kern="0" dirty="0"/>
              <a:t>How to Design a Combinational Circuit</a:t>
            </a:r>
          </a:p>
          <a:p>
            <a:pPr marL="444500" indent="-444500">
              <a:lnSpc>
                <a:spcPct val="200000"/>
              </a:lnSpc>
              <a:spcBef>
                <a:spcPts val="1000"/>
              </a:spcBef>
            </a:pPr>
            <a:r>
              <a:rPr lang="en-US" altLang="en-US" sz="2800" kern="0" dirty="0"/>
              <a:t>Designing a BCD to Excess-3 Code Converter</a:t>
            </a:r>
          </a:p>
          <a:p>
            <a:pPr marL="444500" indent="-444500">
              <a:lnSpc>
                <a:spcPct val="200000"/>
              </a:lnSpc>
              <a:spcBef>
                <a:spcPts val="1000"/>
              </a:spcBef>
            </a:pPr>
            <a:r>
              <a:rPr lang="en-US" altLang="en-US" sz="2800" kern="0" dirty="0"/>
              <a:t>Designing a BCD to 7-Segment Decoder</a:t>
            </a:r>
          </a:p>
          <a:p>
            <a:pPr marL="444500" indent="-444500">
              <a:lnSpc>
                <a:spcPct val="200000"/>
              </a:lnSpc>
              <a:spcBef>
                <a:spcPts val="1000"/>
              </a:spcBef>
            </a:pPr>
            <a:r>
              <a:rPr lang="en-US" altLang="en-US" sz="2800" kern="0" dirty="0"/>
              <a:t>Hierarchical Design</a:t>
            </a:r>
          </a:p>
          <a:p>
            <a:pPr marL="444500" indent="-444500">
              <a:lnSpc>
                <a:spcPct val="200000"/>
              </a:lnSpc>
              <a:spcBef>
                <a:spcPts val="1000"/>
              </a:spcBef>
            </a:pPr>
            <a:r>
              <a:rPr lang="en-US" altLang="en-US" sz="2800" kern="0" dirty="0"/>
              <a:t>Iterative Design</a:t>
            </a:r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Hierarchical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36685"/>
            <a:ext cx="9389941" cy="1555389"/>
          </a:xfrm>
        </p:spPr>
        <p:txBody>
          <a:bodyPr/>
          <a:lstStyle/>
          <a:p>
            <a:r>
              <a:rPr lang="en-US" dirty="0"/>
              <a:t>Top Level: 16-input odd function: 16 inputs, one output</a:t>
            </a:r>
          </a:p>
          <a:p>
            <a:pPr lvl="1"/>
            <a:r>
              <a:rPr lang="en-US" dirty="0"/>
              <a:t>Implemented using Five 4-input odd functions</a:t>
            </a:r>
          </a:p>
          <a:p>
            <a:r>
              <a:rPr lang="en-US" dirty="0"/>
              <a:t>Second Level: 4-input odd function that uses </a:t>
            </a:r>
            <a:r>
              <a:rPr lang="en-US"/>
              <a:t>three XOR </a:t>
            </a:r>
            <a:r>
              <a:rPr lang="en-US" dirty="0"/>
              <a:t>gates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59654" y="2652557"/>
            <a:ext cx="2534708" cy="3741944"/>
            <a:chOff x="1150924" y="2420879"/>
            <a:chExt cx="2534708" cy="3698118"/>
          </a:xfrm>
        </p:grpSpPr>
        <p:sp>
          <p:nvSpPr>
            <p:cNvPr id="4" name="TextBox 3"/>
            <p:cNvSpPr txBox="1"/>
            <p:nvPr/>
          </p:nvSpPr>
          <p:spPr>
            <a:xfrm>
              <a:off x="1727009" y="2420879"/>
              <a:ext cx="1440160" cy="369811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16-Input</a:t>
              </a:r>
            </a:p>
            <a:p>
              <a:pPr algn="ctr">
                <a:lnSpc>
                  <a:spcPct val="20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Odd</a:t>
              </a:r>
            </a:p>
            <a:p>
              <a:pPr algn="ctr">
                <a:lnSpc>
                  <a:spcPct val="20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Function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50924" y="2430461"/>
              <a:ext cx="345642" cy="364427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  <a:p>
              <a:pPr>
                <a:lnSpc>
                  <a:spcPct val="92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438974" y="2564895"/>
              <a:ext cx="288034" cy="73887"/>
              <a:chOff x="1438974" y="2564895"/>
              <a:chExt cx="288034" cy="8641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Pentagon 8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438973" y="2786557"/>
              <a:ext cx="288034" cy="73887"/>
              <a:chOff x="1438974" y="2564895"/>
              <a:chExt cx="288034" cy="8641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Pentagon 17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438972" y="3008219"/>
              <a:ext cx="288034" cy="73887"/>
              <a:chOff x="1438974" y="2564895"/>
              <a:chExt cx="288034" cy="8641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Pentagon 20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438971" y="3229880"/>
              <a:ext cx="288034" cy="73887"/>
              <a:chOff x="1438974" y="2564895"/>
              <a:chExt cx="288034" cy="8641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Pentagon 23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438970" y="3451542"/>
              <a:ext cx="288034" cy="73887"/>
              <a:chOff x="1438974" y="2564895"/>
              <a:chExt cx="288034" cy="8641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Pentagon 26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438969" y="3673204"/>
              <a:ext cx="288034" cy="73887"/>
              <a:chOff x="1438974" y="2564895"/>
              <a:chExt cx="288034" cy="8641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Pentagon 29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438968" y="3894866"/>
              <a:ext cx="288034" cy="73887"/>
              <a:chOff x="1438974" y="2564895"/>
              <a:chExt cx="288034" cy="8641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Pentagon 32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438967" y="4116527"/>
              <a:ext cx="288034" cy="73887"/>
              <a:chOff x="1438974" y="2564895"/>
              <a:chExt cx="288034" cy="864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Pentagon 35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438966" y="4338189"/>
              <a:ext cx="288034" cy="73887"/>
              <a:chOff x="1438974" y="2564895"/>
              <a:chExt cx="288034" cy="8641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Pentagon 38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438965" y="4559851"/>
              <a:ext cx="288034" cy="73887"/>
              <a:chOff x="1438974" y="2564895"/>
              <a:chExt cx="288034" cy="8641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Pentagon 41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438964" y="4781513"/>
              <a:ext cx="288034" cy="73887"/>
              <a:chOff x="1438974" y="2564895"/>
              <a:chExt cx="288034" cy="8641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Pentagon 44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438963" y="5003174"/>
              <a:ext cx="288034" cy="73887"/>
              <a:chOff x="1438974" y="2564895"/>
              <a:chExt cx="288034" cy="8641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Pentagon 47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1438962" y="5224836"/>
              <a:ext cx="288034" cy="73887"/>
              <a:chOff x="1438974" y="2564895"/>
              <a:chExt cx="288034" cy="8641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Pentagon 50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438961" y="5446498"/>
              <a:ext cx="288034" cy="73887"/>
              <a:chOff x="1438974" y="2564895"/>
              <a:chExt cx="288034" cy="8641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Pentagon 53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1438960" y="5668160"/>
              <a:ext cx="288034" cy="73887"/>
              <a:chOff x="1438974" y="2564895"/>
              <a:chExt cx="288034" cy="8641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Pentagon 56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1438959" y="5889821"/>
              <a:ext cx="288034" cy="73887"/>
              <a:chOff x="1438974" y="2564895"/>
              <a:chExt cx="288034" cy="864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1582991" y="260810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Pentagon 59"/>
              <p:cNvSpPr/>
              <p:nvPr/>
            </p:nvSpPr>
            <p:spPr>
              <a:xfrm>
                <a:off x="1438974" y="2564895"/>
                <a:ext cx="144017" cy="86410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167169" y="4235498"/>
              <a:ext cx="288035" cy="73887"/>
              <a:chOff x="3311187" y="4235498"/>
              <a:chExt cx="288035" cy="7388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3311187" y="4272442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Pentagon 63"/>
              <p:cNvSpPr/>
              <p:nvPr/>
            </p:nvSpPr>
            <p:spPr>
              <a:xfrm>
                <a:off x="3455205" y="4235498"/>
                <a:ext cx="144017" cy="73887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455204" y="4151207"/>
              <a:ext cx="230428" cy="1995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3109576" y="2564895"/>
            <a:ext cx="4435739" cy="3917276"/>
            <a:chOff x="3282397" y="2564895"/>
            <a:chExt cx="4435739" cy="3917276"/>
          </a:xfrm>
        </p:grpSpPr>
        <p:sp>
          <p:nvSpPr>
            <p:cNvPr id="199" name="Freeform 198"/>
            <p:cNvSpPr/>
            <p:nvPr/>
          </p:nvSpPr>
          <p:spPr>
            <a:xfrm>
              <a:off x="5241235" y="3124354"/>
              <a:ext cx="576469" cy="1111144"/>
            </a:xfrm>
            <a:custGeom>
              <a:avLst/>
              <a:gdLst>
                <a:gd name="connsiteX0" fmla="*/ 0 w 576469"/>
                <a:gd name="connsiteY0" fmla="*/ 0 h 1073426"/>
                <a:gd name="connsiteX1" fmla="*/ 357808 w 576469"/>
                <a:gd name="connsiteY1" fmla="*/ 0 h 1073426"/>
                <a:gd name="connsiteX2" fmla="*/ 357808 w 576469"/>
                <a:gd name="connsiteY2" fmla="*/ 1073426 h 1073426"/>
                <a:gd name="connsiteX3" fmla="*/ 576469 w 576469"/>
                <a:gd name="connsiteY3" fmla="*/ 1073426 h 107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469" h="1073426">
                  <a:moveTo>
                    <a:pt x="0" y="0"/>
                  </a:moveTo>
                  <a:lnTo>
                    <a:pt x="357808" y="0"/>
                  </a:lnTo>
                  <a:lnTo>
                    <a:pt x="357808" y="1073426"/>
                  </a:lnTo>
                  <a:lnTo>
                    <a:pt x="576469" y="107342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5" name="Group 234"/>
            <p:cNvGrpSpPr/>
            <p:nvPr/>
          </p:nvGrpSpPr>
          <p:grpSpPr>
            <a:xfrm>
              <a:off x="3570432" y="5502852"/>
              <a:ext cx="1670605" cy="891654"/>
              <a:chOff x="3167181" y="2668840"/>
              <a:chExt cx="1670605" cy="891654"/>
            </a:xfrm>
          </p:grpSpPr>
          <p:sp>
            <p:nvSpPr>
              <p:cNvPr id="236" name="TextBox 235"/>
              <p:cNvSpPr txBox="1"/>
              <p:nvPr/>
            </p:nvSpPr>
            <p:spPr>
              <a:xfrm>
                <a:off x="3455219" y="2668840"/>
                <a:ext cx="1382567" cy="8916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4-Input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Odd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Function</a:t>
                </a:r>
              </a:p>
            </p:txBody>
          </p:sp>
          <p:grpSp>
            <p:nvGrpSpPr>
              <p:cNvPr id="237" name="Group 236"/>
              <p:cNvGrpSpPr/>
              <p:nvPr/>
            </p:nvGrpSpPr>
            <p:grpSpPr>
              <a:xfrm>
                <a:off x="3167181" y="2747735"/>
                <a:ext cx="288037" cy="738872"/>
                <a:chOff x="3167181" y="2812855"/>
                <a:chExt cx="288037" cy="738872"/>
              </a:xfrm>
            </p:grpSpPr>
            <p:grpSp>
              <p:nvGrpSpPr>
                <p:cNvPr id="240" name="Group 239"/>
                <p:cNvGrpSpPr/>
                <p:nvPr/>
              </p:nvGrpSpPr>
              <p:grpSpPr>
                <a:xfrm>
                  <a:off x="3167184" y="2812855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50" name="Straight Connector 249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1" name="Pentagon 250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1" name="Group 240"/>
                <p:cNvGrpSpPr/>
                <p:nvPr/>
              </p:nvGrpSpPr>
              <p:grpSpPr>
                <a:xfrm>
                  <a:off x="3167183" y="3034517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48" name="Straight Connector 247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9" name="Pentagon 248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3167182" y="3256179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46" name="Straight Connector 245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7" name="Pentagon 246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3" name="Group 242"/>
                <p:cNvGrpSpPr/>
                <p:nvPr/>
              </p:nvGrpSpPr>
              <p:grpSpPr>
                <a:xfrm>
                  <a:off x="3167181" y="3477840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44" name="Straight Connector 243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5" name="Pentagon 244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38" name="TextBox 237"/>
              <p:cNvSpPr txBox="1"/>
              <p:nvPr/>
            </p:nvSpPr>
            <p:spPr>
              <a:xfrm>
                <a:off x="4607358" y="3025751"/>
                <a:ext cx="230428" cy="1995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3455219" y="2691378"/>
                <a:ext cx="230427" cy="79605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3570430" y="4553591"/>
              <a:ext cx="1670605" cy="891654"/>
              <a:chOff x="3167181" y="2668840"/>
              <a:chExt cx="1670605" cy="891654"/>
            </a:xfrm>
          </p:grpSpPr>
          <p:sp>
            <p:nvSpPr>
              <p:cNvPr id="219" name="TextBox 218"/>
              <p:cNvSpPr txBox="1"/>
              <p:nvPr/>
            </p:nvSpPr>
            <p:spPr>
              <a:xfrm>
                <a:off x="3455219" y="2668840"/>
                <a:ext cx="1382567" cy="8916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4-Input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Odd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Function</a:t>
                </a: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3167181" y="2747735"/>
                <a:ext cx="288037" cy="738872"/>
                <a:chOff x="3167181" y="2812855"/>
                <a:chExt cx="288037" cy="738872"/>
              </a:xfrm>
            </p:grpSpPr>
            <p:grpSp>
              <p:nvGrpSpPr>
                <p:cNvPr id="223" name="Group 222"/>
                <p:cNvGrpSpPr/>
                <p:nvPr/>
              </p:nvGrpSpPr>
              <p:grpSpPr>
                <a:xfrm>
                  <a:off x="3167184" y="2812855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33" name="Straight Connector 232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4" name="Pentagon 233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4" name="Group 223"/>
                <p:cNvGrpSpPr/>
                <p:nvPr/>
              </p:nvGrpSpPr>
              <p:grpSpPr>
                <a:xfrm>
                  <a:off x="3167183" y="3034517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31" name="Straight Connector 230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2" name="Pentagon 231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5" name="Group 224"/>
                <p:cNvGrpSpPr/>
                <p:nvPr/>
              </p:nvGrpSpPr>
              <p:grpSpPr>
                <a:xfrm>
                  <a:off x="3167182" y="3256179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29" name="Straight Connector 228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0" name="Pentagon 229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6" name="Group 225"/>
                <p:cNvGrpSpPr/>
                <p:nvPr/>
              </p:nvGrpSpPr>
              <p:grpSpPr>
                <a:xfrm>
                  <a:off x="3167181" y="3477840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27" name="Straight Connector 226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8" name="Pentagon 227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21" name="TextBox 220"/>
              <p:cNvSpPr txBox="1"/>
              <p:nvPr/>
            </p:nvSpPr>
            <p:spPr>
              <a:xfrm>
                <a:off x="4607358" y="3025751"/>
                <a:ext cx="230428" cy="1995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3455219" y="2691378"/>
                <a:ext cx="230427" cy="79605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3570432" y="3601821"/>
              <a:ext cx="1670605" cy="891654"/>
              <a:chOff x="3167181" y="2668840"/>
              <a:chExt cx="1670605" cy="891654"/>
            </a:xfrm>
          </p:grpSpPr>
          <p:sp>
            <p:nvSpPr>
              <p:cNvPr id="202" name="TextBox 201"/>
              <p:cNvSpPr txBox="1"/>
              <p:nvPr/>
            </p:nvSpPr>
            <p:spPr>
              <a:xfrm>
                <a:off x="3455219" y="2668840"/>
                <a:ext cx="1382567" cy="8916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4-Input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Odd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Function</a:t>
                </a:r>
              </a:p>
            </p:txBody>
          </p:sp>
          <p:grpSp>
            <p:nvGrpSpPr>
              <p:cNvPr id="203" name="Group 202"/>
              <p:cNvGrpSpPr/>
              <p:nvPr/>
            </p:nvGrpSpPr>
            <p:grpSpPr>
              <a:xfrm>
                <a:off x="3167181" y="2747735"/>
                <a:ext cx="288037" cy="738872"/>
                <a:chOff x="3167181" y="2812855"/>
                <a:chExt cx="288037" cy="738872"/>
              </a:xfrm>
            </p:grpSpPr>
            <p:grpSp>
              <p:nvGrpSpPr>
                <p:cNvPr id="206" name="Group 205"/>
                <p:cNvGrpSpPr/>
                <p:nvPr/>
              </p:nvGrpSpPr>
              <p:grpSpPr>
                <a:xfrm>
                  <a:off x="3167184" y="2812855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16" name="Straight Connector 215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7" name="Pentagon 216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7" name="Group 206"/>
                <p:cNvGrpSpPr/>
                <p:nvPr/>
              </p:nvGrpSpPr>
              <p:grpSpPr>
                <a:xfrm>
                  <a:off x="3167183" y="3034517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14" name="Straight Connector 213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5" name="Pentagon 214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3167182" y="3256179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12" name="Straight Connector 211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3" name="Pentagon 212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9" name="Group 208"/>
                <p:cNvGrpSpPr/>
                <p:nvPr/>
              </p:nvGrpSpPr>
              <p:grpSpPr>
                <a:xfrm>
                  <a:off x="3167181" y="3477840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210" name="Straight Connector 209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1" name="Pentagon 210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04" name="TextBox 203"/>
              <p:cNvSpPr txBox="1"/>
              <p:nvPr/>
            </p:nvSpPr>
            <p:spPr>
              <a:xfrm>
                <a:off x="4607358" y="3025751"/>
                <a:ext cx="230428" cy="1995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3455219" y="2691378"/>
                <a:ext cx="230427" cy="79605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3282397" y="2622502"/>
              <a:ext cx="288035" cy="86911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7199673" y="4537311"/>
              <a:ext cx="288035" cy="73887"/>
              <a:chOff x="3656843" y="4235498"/>
              <a:chExt cx="288035" cy="73887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3656843" y="4272442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Pentagon 89"/>
              <p:cNvSpPr/>
              <p:nvPr/>
            </p:nvSpPr>
            <p:spPr>
              <a:xfrm>
                <a:off x="3800861" y="4235498"/>
                <a:ext cx="144017" cy="73887"/>
              </a:xfrm>
              <a:prstGeom prst="homePlat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3570430" y="2652560"/>
              <a:ext cx="1670605" cy="891654"/>
              <a:chOff x="3167181" y="2668840"/>
              <a:chExt cx="1670605" cy="89165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3455219" y="2668840"/>
                <a:ext cx="1382567" cy="8916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4-Input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Odd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Function</a:t>
                </a: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3167181" y="2747735"/>
                <a:ext cx="288037" cy="738872"/>
                <a:chOff x="3167181" y="2812855"/>
                <a:chExt cx="288037" cy="738872"/>
              </a:xfrm>
            </p:grpSpPr>
            <p:grpSp>
              <p:nvGrpSpPr>
                <p:cNvPr id="71" name="Group 70"/>
                <p:cNvGrpSpPr/>
                <p:nvPr/>
              </p:nvGrpSpPr>
              <p:grpSpPr>
                <a:xfrm>
                  <a:off x="3167184" y="2812855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Pentagon 121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3167183" y="3034517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" name="Pentagon 119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3167182" y="3256179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8" name="Pentagon 117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" name="Group 73"/>
                <p:cNvGrpSpPr/>
                <p:nvPr/>
              </p:nvGrpSpPr>
              <p:grpSpPr>
                <a:xfrm>
                  <a:off x="3167181" y="3477840"/>
                  <a:ext cx="288034" cy="73887"/>
                  <a:chOff x="1438974" y="2564895"/>
                  <a:chExt cx="288034" cy="86410"/>
                </a:xfrm>
              </p:grpSpPr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1582991" y="2608100"/>
                    <a:ext cx="14401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6" name="Pentagon 115"/>
                  <p:cNvSpPr/>
                  <p:nvPr/>
                </p:nvSpPr>
                <p:spPr>
                  <a:xfrm>
                    <a:off x="1438974" y="2564895"/>
                    <a:ext cx="144017" cy="86410"/>
                  </a:xfrm>
                  <a:prstGeom prst="homePlat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88" name="TextBox 87"/>
              <p:cNvSpPr txBox="1"/>
              <p:nvPr/>
            </p:nvSpPr>
            <p:spPr>
              <a:xfrm>
                <a:off x="4607358" y="3025751"/>
                <a:ext cx="230428" cy="1995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455219" y="2691378"/>
                <a:ext cx="230427" cy="79605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algn="ctr"/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200" name="Freeform 199"/>
            <p:cNvSpPr/>
            <p:nvPr/>
          </p:nvSpPr>
          <p:spPr>
            <a:xfrm flipV="1">
              <a:off x="5241035" y="4890282"/>
              <a:ext cx="576469" cy="1073426"/>
            </a:xfrm>
            <a:custGeom>
              <a:avLst/>
              <a:gdLst>
                <a:gd name="connsiteX0" fmla="*/ 0 w 576469"/>
                <a:gd name="connsiteY0" fmla="*/ 0 h 1073426"/>
                <a:gd name="connsiteX1" fmla="*/ 357808 w 576469"/>
                <a:gd name="connsiteY1" fmla="*/ 0 h 1073426"/>
                <a:gd name="connsiteX2" fmla="*/ 357808 w 576469"/>
                <a:gd name="connsiteY2" fmla="*/ 1073426 h 1073426"/>
                <a:gd name="connsiteX3" fmla="*/ 576469 w 576469"/>
                <a:gd name="connsiteY3" fmla="*/ 1073426 h 107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469" h="1073426">
                  <a:moveTo>
                    <a:pt x="0" y="0"/>
                  </a:moveTo>
                  <a:lnTo>
                    <a:pt x="357808" y="0"/>
                  </a:lnTo>
                  <a:lnTo>
                    <a:pt x="357808" y="1073426"/>
                  </a:lnTo>
                  <a:lnTo>
                    <a:pt x="576469" y="107342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5817106" y="4107032"/>
              <a:ext cx="1382567" cy="89165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latin typeface="+mn-lt"/>
                  <a:cs typeface="Times New Roman" panose="02020603050405020304" pitchFamily="18" charset="0"/>
                </a:rPr>
                <a:t>4-Input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 dirty="0">
                  <a:latin typeface="+mn-lt"/>
                  <a:cs typeface="Times New Roman" panose="02020603050405020304" pitchFamily="18" charset="0"/>
                </a:rPr>
                <a:t>Odd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 dirty="0">
                  <a:latin typeface="+mn-lt"/>
                  <a:cs typeface="Times New Roman" panose="02020603050405020304" pitchFamily="18" charset="0"/>
                </a:rPr>
                <a:t>Function</a:t>
              </a: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6969245" y="4463943"/>
              <a:ext cx="230428" cy="1995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817106" y="4129570"/>
              <a:ext cx="230427" cy="79605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  <a:p>
              <a:pPr algn="ctr"/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  <a:p>
              <a:pPr algn="ctr"/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  <a:p>
              <a:pPr algn="ctr"/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241235" y="4075043"/>
              <a:ext cx="576469" cy="371061"/>
            </a:xfrm>
            <a:custGeom>
              <a:avLst/>
              <a:gdLst>
                <a:gd name="connsiteX0" fmla="*/ 0 w 576469"/>
                <a:gd name="connsiteY0" fmla="*/ 0 h 371061"/>
                <a:gd name="connsiteX1" fmla="*/ 172278 w 576469"/>
                <a:gd name="connsiteY1" fmla="*/ 0 h 371061"/>
                <a:gd name="connsiteX2" fmla="*/ 172278 w 576469"/>
                <a:gd name="connsiteY2" fmla="*/ 371061 h 371061"/>
                <a:gd name="connsiteX3" fmla="*/ 576469 w 576469"/>
                <a:gd name="connsiteY3" fmla="*/ 371061 h 37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469" h="371061">
                  <a:moveTo>
                    <a:pt x="0" y="0"/>
                  </a:moveTo>
                  <a:lnTo>
                    <a:pt x="172278" y="0"/>
                  </a:lnTo>
                  <a:lnTo>
                    <a:pt x="172278" y="371061"/>
                  </a:lnTo>
                  <a:lnTo>
                    <a:pt x="576469" y="371061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 flipV="1">
              <a:off x="5241035" y="4670935"/>
              <a:ext cx="576469" cy="371061"/>
            </a:xfrm>
            <a:custGeom>
              <a:avLst/>
              <a:gdLst>
                <a:gd name="connsiteX0" fmla="*/ 0 w 576469"/>
                <a:gd name="connsiteY0" fmla="*/ 0 h 371061"/>
                <a:gd name="connsiteX1" fmla="*/ 172278 w 576469"/>
                <a:gd name="connsiteY1" fmla="*/ 0 h 371061"/>
                <a:gd name="connsiteX2" fmla="*/ 172278 w 576469"/>
                <a:gd name="connsiteY2" fmla="*/ 371061 h 371061"/>
                <a:gd name="connsiteX3" fmla="*/ 576469 w 576469"/>
                <a:gd name="connsiteY3" fmla="*/ 371061 h 37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469" h="371061">
                  <a:moveTo>
                    <a:pt x="0" y="0"/>
                  </a:moveTo>
                  <a:lnTo>
                    <a:pt x="172278" y="0"/>
                  </a:lnTo>
                  <a:lnTo>
                    <a:pt x="172278" y="371061"/>
                  </a:lnTo>
                  <a:lnTo>
                    <a:pt x="576469" y="371061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3282397" y="3596811"/>
              <a:ext cx="288035" cy="86911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3282397" y="4571120"/>
              <a:ext cx="288035" cy="86911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3282397" y="5502852"/>
              <a:ext cx="288035" cy="86911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  <a:p>
              <a:pPr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786455" y="2564895"/>
              <a:ext cx="3485226" cy="39172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7487708" y="4465926"/>
              <a:ext cx="230428" cy="1995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7545315" y="2564895"/>
            <a:ext cx="1958637" cy="991841"/>
            <a:chOff x="7602922" y="2910537"/>
            <a:chExt cx="1958637" cy="991841"/>
          </a:xfrm>
        </p:grpSpPr>
        <p:grpSp>
          <p:nvGrpSpPr>
            <p:cNvPr id="252" name="Group 251"/>
            <p:cNvGrpSpPr/>
            <p:nvPr/>
          </p:nvGrpSpPr>
          <p:grpSpPr>
            <a:xfrm>
              <a:off x="7977368" y="3078599"/>
              <a:ext cx="259232" cy="667052"/>
              <a:chOff x="8092582" y="3078599"/>
              <a:chExt cx="144017" cy="667052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>
                <a:off x="8092582" y="3078599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8092582" y="325142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8092582" y="3572830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8092582" y="3745651"/>
                <a:ext cx="1440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7" name="Freeform 156"/>
            <p:cNvSpPr/>
            <p:nvPr/>
          </p:nvSpPr>
          <p:spPr>
            <a:xfrm flipV="1">
              <a:off x="8525150" y="3477638"/>
              <a:ext cx="245815" cy="173837"/>
            </a:xfrm>
            <a:custGeom>
              <a:avLst/>
              <a:gdLst>
                <a:gd name="connsiteX0" fmla="*/ 0 w 326004"/>
                <a:gd name="connsiteY0" fmla="*/ 0 h 178905"/>
                <a:gd name="connsiteX1" fmla="*/ 143124 w 326004"/>
                <a:gd name="connsiteY1" fmla="*/ 0 h 178905"/>
                <a:gd name="connsiteX2" fmla="*/ 143124 w 326004"/>
                <a:gd name="connsiteY2" fmla="*/ 178905 h 178905"/>
                <a:gd name="connsiteX3" fmla="*/ 326004 w 326004"/>
                <a:gd name="connsiteY3" fmla="*/ 178905 h 17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6004" h="178905">
                  <a:moveTo>
                    <a:pt x="0" y="0"/>
                  </a:moveTo>
                  <a:lnTo>
                    <a:pt x="143124" y="0"/>
                  </a:lnTo>
                  <a:lnTo>
                    <a:pt x="143124" y="178905"/>
                  </a:lnTo>
                  <a:lnTo>
                    <a:pt x="326004" y="17890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524633" y="3162695"/>
              <a:ext cx="245815" cy="173837"/>
            </a:xfrm>
            <a:custGeom>
              <a:avLst/>
              <a:gdLst>
                <a:gd name="connsiteX0" fmla="*/ 0 w 326004"/>
                <a:gd name="connsiteY0" fmla="*/ 0 h 178905"/>
                <a:gd name="connsiteX1" fmla="*/ 143124 w 326004"/>
                <a:gd name="connsiteY1" fmla="*/ 0 h 178905"/>
                <a:gd name="connsiteX2" fmla="*/ 143124 w 326004"/>
                <a:gd name="connsiteY2" fmla="*/ 178905 h 178905"/>
                <a:gd name="connsiteX3" fmla="*/ 326004 w 326004"/>
                <a:gd name="connsiteY3" fmla="*/ 178905 h 17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6004" h="178905">
                  <a:moveTo>
                    <a:pt x="0" y="0"/>
                  </a:moveTo>
                  <a:lnTo>
                    <a:pt x="143124" y="0"/>
                  </a:lnTo>
                  <a:lnTo>
                    <a:pt x="143124" y="178905"/>
                  </a:lnTo>
                  <a:lnTo>
                    <a:pt x="326004" y="17890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8146809" y="3033703"/>
              <a:ext cx="377825" cy="748891"/>
              <a:chOff x="8434844" y="4408319"/>
              <a:chExt cx="377825" cy="748891"/>
            </a:xfrm>
          </p:grpSpPr>
          <p:grpSp>
            <p:nvGrpSpPr>
              <p:cNvPr id="279" name="Group 278"/>
              <p:cNvGrpSpPr/>
              <p:nvPr/>
            </p:nvGrpSpPr>
            <p:grpSpPr>
              <a:xfrm>
                <a:off x="8434844" y="4408319"/>
                <a:ext cx="377825" cy="258762"/>
                <a:chOff x="8434844" y="4408319"/>
                <a:chExt cx="377825" cy="258762"/>
              </a:xfrm>
            </p:grpSpPr>
            <p:sp>
              <p:nvSpPr>
                <p:cNvPr id="277" name="Freeform 157"/>
                <p:cNvSpPr>
                  <a:spLocks/>
                </p:cNvSpPr>
                <p:nvPr/>
              </p:nvSpPr>
              <p:spPr bwMode="auto">
                <a:xfrm>
                  <a:off x="8480881" y="4408319"/>
                  <a:ext cx="331788" cy="258762"/>
                </a:xfrm>
                <a:custGeom>
                  <a:avLst/>
                  <a:gdLst>
                    <a:gd name="T0" fmla="*/ 1 w 123"/>
                    <a:gd name="T1" fmla="*/ 94 h 96"/>
                    <a:gd name="T2" fmla="*/ 13 w 123"/>
                    <a:gd name="T3" fmla="*/ 46 h 96"/>
                    <a:gd name="T4" fmla="*/ 2 w 123"/>
                    <a:gd name="T5" fmla="*/ 2 h 96"/>
                    <a:gd name="T6" fmla="*/ 0 w 123"/>
                    <a:gd name="T7" fmla="*/ 0 h 96"/>
                    <a:gd name="T8" fmla="*/ 40 w 123"/>
                    <a:gd name="T9" fmla="*/ 0 h 96"/>
                    <a:gd name="T10" fmla="*/ 123 w 123"/>
                    <a:gd name="T11" fmla="*/ 47 h 96"/>
                    <a:gd name="T12" fmla="*/ 122 w 123"/>
                    <a:gd name="T13" fmla="*/ 49 h 96"/>
                    <a:gd name="T14" fmla="*/ 40 w 123"/>
                    <a:gd name="T15" fmla="*/ 96 h 96"/>
                    <a:gd name="T16" fmla="*/ 0 w 123"/>
                    <a:gd name="T17" fmla="*/ 96 h 96"/>
                    <a:gd name="T18" fmla="*/ 1 w 123"/>
                    <a:gd name="T19" fmla="*/ 94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3" h="96">
                      <a:moveTo>
                        <a:pt x="1" y="94"/>
                      </a:moveTo>
                      <a:cubicBezTo>
                        <a:pt x="9" y="79"/>
                        <a:pt x="13" y="63"/>
                        <a:pt x="13" y="46"/>
                      </a:cubicBezTo>
                      <a:cubicBezTo>
                        <a:pt x="13" y="31"/>
                        <a:pt x="9" y="15"/>
                        <a:pt x="2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74" y="0"/>
                        <a:pt x="105" y="17"/>
                        <a:pt x="123" y="47"/>
                      </a:cubicBezTo>
                      <a:cubicBezTo>
                        <a:pt x="122" y="49"/>
                        <a:pt x="122" y="49"/>
                        <a:pt x="122" y="49"/>
                      </a:cubicBezTo>
                      <a:cubicBezTo>
                        <a:pt x="105" y="79"/>
                        <a:pt x="74" y="96"/>
                        <a:pt x="40" y="96"/>
                      </a:cubicBezTo>
                      <a:cubicBezTo>
                        <a:pt x="0" y="96"/>
                        <a:pt x="0" y="96"/>
                        <a:pt x="0" y="96"/>
                      </a:cubicBezTo>
                      <a:cubicBezTo>
                        <a:pt x="1" y="94"/>
                        <a:pt x="1" y="94"/>
                        <a:pt x="1" y="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Freeform 158"/>
                <p:cNvSpPr>
                  <a:spLocks/>
                </p:cNvSpPr>
                <p:nvPr/>
              </p:nvSpPr>
              <p:spPr bwMode="auto">
                <a:xfrm>
                  <a:off x="8434844" y="4408319"/>
                  <a:ext cx="38100" cy="258762"/>
                </a:xfrm>
                <a:custGeom>
                  <a:avLst/>
                  <a:gdLst>
                    <a:gd name="T0" fmla="*/ 0 w 14"/>
                    <a:gd name="T1" fmla="*/ 96 h 96"/>
                    <a:gd name="T2" fmla="*/ 1 w 14"/>
                    <a:gd name="T3" fmla="*/ 94 h 96"/>
                    <a:gd name="T4" fmla="*/ 1 w 14"/>
                    <a:gd name="T5" fmla="*/ 94 h 96"/>
                    <a:gd name="T6" fmla="*/ 14 w 14"/>
                    <a:gd name="T7" fmla="*/ 46 h 96"/>
                    <a:gd name="T8" fmla="*/ 2 w 14"/>
                    <a:gd name="T9" fmla="*/ 2 h 96"/>
                    <a:gd name="T10" fmla="*/ 1 w 14"/>
                    <a:gd name="T11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96">
                      <a:moveTo>
                        <a:pt x="0" y="96"/>
                      </a:moveTo>
                      <a:cubicBezTo>
                        <a:pt x="1" y="94"/>
                        <a:pt x="1" y="94"/>
                        <a:pt x="1" y="94"/>
                      </a:cubicBezTo>
                      <a:cubicBezTo>
                        <a:pt x="1" y="94"/>
                        <a:pt x="1" y="94"/>
                        <a:pt x="1" y="94"/>
                      </a:cubicBezTo>
                      <a:cubicBezTo>
                        <a:pt x="9" y="79"/>
                        <a:pt x="14" y="63"/>
                        <a:pt x="14" y="46"/>
                      </a:cubicBezTo>
                      <a:cubicBezTo>
                        <a:pt x="14" y="31"/>
                        <a:pt x="10" y="15"/>
                        <a:pt x="2" y="2"/>
                      </a:cubicBezTo>
                      <a:cubicBezTo>
                        <a:pt x="1" y="0"/>
                        <a:pt x="1" y="0"/>
                        <a:pt x="1" y="0"/>
                      </a:cubicBezTo>
                    </a:path>
                  </a:pathLst>
                </a:custGeom>
                <a:noFill/>
                <a:ln w="190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0" name="Group 279"/>
              <p:cNvGrpSpPr/>
              <p:nvPr/>
            </p:nvGrpSpPr>
            <p:grpSpPr>
              <a:xfrm>
                <a:off x="8434844" y="4898448"/>
                <a:ext cx="377825" cy="258762"/>
                <a:chOff x="8434844" y="4408319"/>
                <a:chExt cx="377825" cy="258762"/>
              </a:xfrm>
            </p:grpSpPr>
            <p:sp>
              <p:nvSpPr>
                <p:cNvPr id="281" name="Freeform 157"/>
                <p:cNvSpPr>
                  <a:spLocks/>
                </p:cNvSpPr>
                <p:nvPr/>
              </p:nvSpPr>
              <p:spPr bwMode="auto">
                <a:xfrm>
                  <a:off x="8480881" y="4408319"/>
                  <a:ext cx="331788" cy="258762"/>
                </a:xfrm>
                <a:custGeom>
                  <a:avLst/>
                  <a:gdLst>
                    <a:gd name="T0" fmla="*/ 1 w 123"/>
                    <a:gd name="T1" fmla="*/ 94 h 96"/>
                    <a:gd name="T2" fmla="*/ 13 w 123"/>
                    <a:gd name="T3" fmla="*/ 46 h 96"/>
                    <a:gd name="T4" fmla="*/ 2 w 123"/>
                    <a:gd name="T5" fmla="*/ 2 h 96"/>
                    <a:gd name="T6" fmla="*/ 0 w 123"/>
                    <a:gd name="T7" fmla="*/ 0 h 96"/>
                    <a:gd name="T8" fmla="*/ 40 w 123"/>
                    <a:gd name="T9" fmla="*/ 0 h 96"/>
                    <a:gd name="T10" fmla="*/ 123 w 123"/>
                    <a:gd name="T11" fmla="*/ 47 h 96"/>
                    <a:gd name="T12" fmla="*/ 122 w 123"/>
                    <a:gd name="T13" fmla="*/ 49 h 96"/>
                    <a:gd name="T14" fmla="*/ 40 w 123"/>
                    <a:gd name="T15" fmla="*/ 96 h 96"/>
                    <a:gd name="T16" fmla="*/ 0 w 123"/>
                    <a:gd name="T17" fmla="*/ 96 h 96"/>
                    <a:gd name="T18" fmla="*/ 1 w 123"/>
                    <a:gd name="T19" fmla="*/ 94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3" h="96">
                      <a:moveTo>
                        <a:pt x="1" y="94"/>
                      </a:moveTo>
                      <a:cubicBezTo>
                        <a:pt x="9" y="79"/>
                        <a:pt x="13" y="63"/>
                        <a:pt x="13" y="46"/>
                      </a:cubicBezTo>
                      <a:cubicBezTo>
                        <a:pt x="13" y="31"/>
                        <a:pt x="9" y="15"/>
                        <a:pt x="2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74" y="0"/>
                        <a:pt x="105" y="17"/>
                        <a:pt x="123" y="47"/>
                      </a:cubicBezTo>
                      <a:cubicBezTo>
                        <a:pt x="122" y="49"/>
                        <a:pt x="122" y="49"/>
                        <a:pt x="122" y="49"/>
                      </a:cubicBezTo>
                      <a:cubicBezTo>
                        <a:pt x="105" y="79"/>
                        <a:pt x="74" y="96"/>
                        <a:pt x="40" y="96"/>
                      </a:cubicBezTo>
                      <a:cubicBezTo>
                        <a:pt x="0" y="96"/>
                        <a:pt x="0" y="96"/>
                        <a:pt x="0" y="96"/>
                      </a:cubicBezTo>
                      <a:cubicBezTo>
                        <a:pt x="1" y="94"/>
                        <a:pt x="1" y="94"/>
                        <a:pt x="1" y="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" name="Freeform 158"/>
                <p:cNvSpPr>
                  <a:spLocks/>
                </p:cNvSpPr>
                <p:nvPr/>
              </p:nvSpPr>
              <p:spPr bwMode="auto">
                <a:xfrm>
                  <a:off x="8434844" y="4408319"/>
                  <a:ext cx="38100" cy="258762"/>
                </a:xfrm>
                <a:custGeom>
                  <a:avLst/>
                  <a:gdLst>
                    <a:gd name="T0" fmla="*/ 0 w 14"/>
                    <a:gd name="T1" fmla="*/ 96 h 96"/>
                    <a:gd name="T2" fmla="*/ 1 w 14"/>
                    <a:gd name="T3" fmla="*/ 94 h 96"/>
                    <a:gd name="T4" fmla="*/ 1 w 14"/>
                    <a:gd name="T5" fmla="*/ 94 h 96"/>
                    <a:gd name="T6" fmla="*/ 14 w 14"/>
                    <a:gd name="T7" fmla="*/ 46 h 96"/>
                    <a:gd name="T8" fmla="*/ 2 w 14"/>
                    <a:gd name="T9" fmla="*/ 2 h 96"/>
                    <a:gd name="T10" fmla="*/ 1 w 14"/>
                    <a:gd name="T11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96">
                      <a:moveTo>
                        <a:pt x="0" y="96"/>
                      </a:moveTo>
                      <a:cubicBezTo>
                        <a:pt x="1" y="94"/>
                        <a:pt x="1" y="94"/>
                        <a:pt x="1" y="94"/>
                      </a:cubicBezTo>
                      <a:cubicBezTo>
                        <a:pt x="1" y="94"/>
                        <a:pt x="1" y="94"/>
                        <a:pt x="1" y="94"/>
                      </a:cubicBezTo>
                      <a:cubicBezTo>
                        <a:pt x="9" y="79"/>
                        <a:pt x="14" y="63"/>
                        <a:pt x="14" y="46"/>
                      </a:cubicBezTo>
                      <a:cubicBezTo>
                        <a:pt x="14" y="31"/>
                        <a:pt x="10" y="15"/>
                        <a:pt x="2" y="2"/>
                      </a:cubicBezTo>
                      <a:cubicBezTo>
                        <a:pt x="1" y="0"/>
                        <a:pt x="1" y="0"/>
                        <a:pt x="1" y="0"/>
                      </a:cubicBezTo>
                    </a:path>
                  </a:pathLst>
                </a:custGeom>
                <a:noFill/>
                <a:ln w="190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3" name="Group 282"/>
            <p:cNvGrpSpPr/>
            <p:nvPr/>
          </p:nvGrpSpPr>
          <p:grpSpPr>
            <a:xfrm>
              <a:off x="8697455" y="3278767"/>
              <a:ext cx="377825" cy="258762"/>
              <a:chOff x="8434844" y="4408319"/>
              <a:chExt cx="377825" cy="258762"/>
            </a:xfrm>
          </p:grpSpPr>
          <p:sp>
            <p:nvSpPr>
              <p:cNvPr id="284" name="Freeform 157"/>
              <p:cNvSpPr>
                <a:spLocks/>
              </p:cNvSpPr>
              <p:nvPr/>
            </p:nvSpPr>
            <p:spPr bwMode="auto">
              <a:xfrm>
                <a:off x="8480881" y="4408319"/>
                <a:ext cx="331788" cy="258762"/>
              </a:xfrm>
              <a:custGeom>
                <a:avLst/>
                <a:gdLst>
                  <a:gd name="T0" fmla="*/ 1 w 123"/>
                  <a:gd name="T1" fmla="*/ 94 h 96"/>
                  <a:gd name="T2" fmla="*/ 13 w 123"/>
                  <a:gd name="T3" fmla="*/ 46 h 96"/>
                  <a:gd name="T4" fmla="*/ 2 w 123"/>
                  <a:gd name="T5" fmla="*/ 2 h 96"/>
                  <a:gd name="T6" fmla="*/ 0 w 123"/>
                  <a:gd name="T7" fmla="*/ 0 h 96"/>
                  <a:gd name="T8" fmla="*/ 40 w 123"/>
                  <a:gd name="T9" fmla="*/ 0 h 96"/>
                  <a:gd name="T10" fmla="*/ 123 w 123"/>
                  <a:gd name="T11" fmla="*/ 47 h 96"/>
                  <a:gd name="T12" fmla="*/ 122 w 123"/>
                  <a:gd name="T13" fmla="*/ 49 h 96"/>
                  <a:gd name="T14" fmla="*/ 40 w 123"/>
                  <a:gd name="T15" fmla="*/ 96 h 96"/>
                  <a:gd name="T16" fmla="*/ 0 w 123"/>
                  <a:gd name="T17" fmla="*/ 96 h 96"/>
                  <a:gd name="T18" fmla="*/ 1 w 123"/>
                  <a:gd name="T19" fmla="*/ 9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96">
                    <a:moveTo>
                      <a:pt x="1" y="94"/>
                    </a:moveTo>
                    <a:cubicBezTo>
                      <a:pt x="9" y="79"/>
                      <a:pt x="13" y="63"/>
                      <a:pt x="13" y="46"/>
                    </a:cubicBezTo>
                    <a:cubicBezTo>
                      <a:pt x="13" y="31"/>
                      <a:pt x="9" y="15"/>
                      <a:pt x="2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74" y="0"/>
                      <a:pt x="105" y="17"/>
                      <a:pt x="123" y="47"/>
                    </a:cubicBezTo>
                    <a:cubicBezTo>
                      <a:pt x="122" y="49"/>
                      <a:pt x="122" y="49"/>
                      <a:pt x="122" y="49"/>
                    </a:cubicBezTo>
                    <a:cubicBezTo>
                      <a:pt x="105" y="79"/>
                      <a:pt x="74" y="96"/>
                      <a:pt x="4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4"/>
                      <a:pt x="1" y="94"/>
                      <a:pt x="1" y="9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Freeform 158"/>
              <p:cNvSpPr>
                <a:spLocks/>
              </p:cNvSpPr>
              <p:nvPr/>
            </p:nvSpPr>
            <p:spPr bwMode="auto">
              <a:xfrm>
                <a:off x="8434844" y="4408319"/>
                <a:ext cx="38100" cy="258762"/>
              </a:xfrm>
              <a:custGeom>
                <a:avLst/>
                <a:gdLst>
                  <a:gd name="T0" fmla="*/ 0 w 14"/>
                  <a:gd name="T1" fmla="*/ 96 h 96"/>
                  <a:gd name="T2" fmla="*/ 1 w 14"/>
                  <a:gd name="T3" fmla="*/ 94 h 96"/>
                  <a:gd name="T4" fmla="*/ 1 w 14"/>
                  <a:gd name="T5" fmla="*/ 94 h 96"/>
                  <a:gd name="T6" fmla="*/ 14 w 14"/>
                  <a:gd name="T7" fmla="*/ 46 h 96"/>
                  <a:gd name="T8" fmla="*/ 2 w 14"/>
                  <a:gd name="T9" fmla="*/ 2 h 96"/>
                  <a:gd name="T10" fmla="*/ 1 w 14"/>
                  <a:gd name="T1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96">
                    <a:moveTo>
                      <a:pt x="0" y="96"/>
                    </a:moveTo>
                    <a:cubicBezTo>
                      <a:pt x="1" y="94"/>
                      <a:pt x="1" y="94"/>
                      <a:pt x="1" y="94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9" y="79"/>
                      <a:pt x="14" y="63"/>
                      <a:pt x="14" y="46"/>
                    </a:cubicBezTo>
                    <a:cubicBezTo>
                      <a:pt x="14" y="31"/>
                      <a:pt x="10" y="15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58" name="Straight Connector 157"/>
            <p:cNvCxnSpPr/>
            <p:nvPr/>
          </p:nvCxnSpPr>
          <p:spPr>
            <a:xfrm>
              <a:off x="9084800" y="3407961"/>
              <a:ext cx="1440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Pentagon 158"/>
            <p:cNvSpPr/>
            <p:nvPr/>
          </p:nvSpPr>
          <p:spPr>
            <a:xfrm>
              <a:off x="9228818" y="3371017"/>
              <a:ext cx="144017" cy="73887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Pentagon 160"/>
            <p:cNvSpPr/>
            <p:nvPr/>
          </p:nvSpPr>
          <p:spPr>
            <a:xfrm>
              <a:off x="7833350" y="3041655"/>
              <a:ext cx="144017" cy="73887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Pentagon 164"/>
            <p:cNvSpPr/>
            <p:nvPr/>
          </p:nvSpPr>
          <p:spPr>
            <a:xfrm>
              <a:off x="7833350" y="3214476"/>
              <a:ext cx="144017" cy="73887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Pentagon 172"/>
            <p:cNvSpPr/>
            <p:nvPr/>
          </p:nvSpPr>
          <p:spPr>
            <a:xfrm>
              <a:off x="7833350" y="3535886"/>
              <a:ext cx="144017" cy="73887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Pentagon 170"/>
            <p:cNvSpPr/>
            <p:nvPr/>
          </p:nvSpPr>
          <p:spPr>
            <a:xfrm>
              <a:off x="7833350" y="3708707"/>
              <a:ext cx="144017" cy="73887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7602922" y="2968144"/>
              <a:ext cx="230428" cy="1995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7602922" y="3148917"/>
              <a:ext cx="230428" cy="1995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602922" y="3459923"/>
              <a:ext cx="230428" cy="1995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7602922" y="3640696"/>
              <a:ext cx="230428" cy="1995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9372834" y="3295054"/>
              <a:ext cx="188725" cy="1995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8063777" y="2910537"/>
              <a:ext cx="1093029" cy="9918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TextBox 256"/>
          <p:cNvSpPr txBox="1"/>
          <p:nvPr/>
        </p:nvSpPr>
        <p:spPr>
          <a:xfrm>
            <a:off x="7286084" y="4928035"/>
            <a:ext cx="2448297" cy="15541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Hierarchical Design typically includes blocks of different functions </a:t>
            </a:r>
            <a:r>
              <a:rPr lang="en-US" sz="2000">
                <a:latin typeface="+mn-lt"/>
                <a:cs typeface="Times New Roman" panose="02020603050405020304" pitchFamily="18" charset="0"/>
              </a:rPr>
              <a:t>and sizes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59" name="Straight Connector 258"/>
          <p:cNvCxnSpPr/>
          <p:nvPr/>
        </p:nvCxnSpPr>
        <p:spPr>
          <a:xfrm flipV="1">
            <a:off x="7026852" y="3556737"/>
            <a:ext cx="979318" cy="550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865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versus Bottom-Up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951899"/>
            <a:ext cx="9159513" cy="5530272"/>
          </a:xfrm>
        </p:spPr>
        <p:txBody>
          <a:bodyPr/>
          <a:lstStyle/>
          <a:p>
            <a:pPr marL="444500" indent="-444500">
              <a:lnSpc>
                <a:spcPct val="130000"/>
              </a:lnSpc>
              <a:spcBef>
                <a:spcPts val="1500"/>
              </a:spcBef>
            </a:pPr>
            <a:r>
              <a:rPr lang="en-US" altLang="en-US" sz="2800" dirty="0">
                <a:cs typeface="Times New Roman" pitchFamily="18" charset="0"/>
              </a:rPr>
              <a:t>A 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top-down</a:t>
            </a:r>
            <a:r>
              <a:rPr lang="en-US" altLang="en-US" sz="2800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design</a:t>
            </a:r>
            <a:r>
              <a:rPr lang="en-US" altLang="en-US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dirty="0">
                <a:cs typeface="Times New Roman" pitchFamily="18" charset="0"/>
              </a:rPr>
              <a:t>proceeds from a high-level specification to a more and more detailed design by decomposition and successive refinement</a:t>
            </a:r>
            <a:r>
              <a:rPr lang="en-US" altLang="en-US" sz="2800" dirty="0"/>
              <a:t> </a:t>
            </a:r>
          </a:p>
          <a:p>
            <a:pPr marL="444500" indent="-444500">
              <a:lnSpc>
                <a:spcPct val="130000"/>
              </a:lnSpc>
              <a:spcBef>
                <a:spcPts val="1500"/>
              </a:spcBef>
            </a:pPr>
            <a:r>
              <a:rPr lang="en-US" altLang="en-US" sz="2800" dirty="0">
                <a:cs typeface="Times New Roman" pitchFamily="18" charset="0"/>
              </a:rPr>
              <a:t>A 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bottom-up design </a:t>
            </a:r>
            <a:r>
              <a:rPr lang="en-US" altLang="en-US" sz="2800" dirty="0">
                <a:cs typeface="Times New Roman" pitchFamily="18" charset="0"/>
              </a:rPr>
              <a:t>starts with detailed primitive blocks and combines them into larger and more complex functional blocks</a:t>
            </a:r>
            <a:endParaRPr lang="en-US" altLang="en-US" sz="2800" dirty="0"/>
          </a:p>
          <a:p>
            <a:pPr marL="444500" indent="-444500">
              <a:lnSpc>
                <a:spcPct val="130000"/>
              </a:lnSpc>
              <a:spcBef>
                <a:spcPts val="1500"/>
              </a:spcBef>
            </a:pPr>
            <a:r>
              <a:rPr lang="en-US" sz="2800" dirty="0"/>
              <a:t>Design usually proceeds top-down to a known set of building blocks, ranging from complete processors to primitive logic gates</a:t>
            </a:r>
          </a:p>
          <a:p>
            <a:pPr>
              <a:lnSpc>
                <a:spcPct val="13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98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Design in Verilog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36685"/>
            <a:ext cx="9159513" cy="5703094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Module Odd_4: 4-input Odd function uses three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gates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Odd_4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[0:3] x,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z);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[0:1] w;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g1(w[0], x[0], x[1]); 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g2(w[1], x[2], x[3]);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g3(z, w[0], w[1]);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Module Odd_16: 16-input Odd function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Odd_16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[0:15] x,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z);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[0:3] w;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Odd_4 block0 (x[0:3], w[0]);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Odd_4 block1 (x[4:7], w[1]);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Odd_4 block2 (x[8:11],  w[2]);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Odd_4 block3 (x[12:15], w[3]);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Odd_4 block4 (w[0:3], z);</a:t>
            </a:r>
          </a:p>
          <a:p>
            <a:pPr marL="0" indent="0">
              <a:spcBef>
                <a:spcPts val="200"/>
              </a:spcBef>
              <a:buNone/>
              <a:tabLst>
                <a:tab pos="6099175" algn="l"/>
              </a:tabLst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83428" y="4523534"/>
            <a:ext cx="2765136" cy="1612996"/>
            <a:chOff x="5183428" y="4293105"/>
            <a:chExt cx="2765136" cy="1785817"/>
          </a:xfrm>
        </p:grpSpPr>
        <p:sp>
          <p:nvSpPr>
            <p:cNvPr id="4" name="Right Brace 3"/>
            <p:cNvSpPr/>
            <p:nvPr/>
          </p:nvSpPr>
          <p:spPr>
            <a:xfrm>
              <a:off x="5183428" y="4293105"/>
              <a:ext cx="230428" cy="1785817"/>
            </a:xfrm>
            <a:prstGeom prst="rightBrace">
              <a:avLst>
                <a:gd name="adj1" fmla="val 53307"/>
                <a:gd name="adj2" fmla="val 5000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44285" y="4465926"/>
              <a:ext cx="2304279" cy="138256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Five instances of the </a:t>
              </a: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Odd_4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module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12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Vectors in Verilog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20" y="951898"/>
            <a:ext cx="9562762" cy="558787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A Bit Vector is multi-bit declaration that uses a single name</a:t>
            </a:r>
          </a:p>
          <a:p>
            <a:pPr>
              <a:spcBef>
                <a:spcPts val="1500"/>
              </a:spcBef>
            </a:pPr>
            <a:r>
              <a:rPr lang="en-US" dirty="0"/>
              <a:t>A Bit Vector is specified as a Range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msb:lsb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spcBef>
                <a:spcPts val="1500"/>
              </a:spcBef>
            </a:pPr>
            <a:r>
              <a:rPr lang="en-US" b="1" dirty="0" err="1">
                <a:solidFill>
                  <a:srgbClr val="FF0000"/>
                </a:solidFill>
              </a:rPr>
              <a:t>msb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most-significant bit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FF0000"/>
                </a:solidFill>
              </a:rPr>
              <a:t>lsb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least-significant bit</a:t>
            </a:r>
          </a:p>
          <a:p>
            <a:pPr>
              <a:spcBef>
                <a:spcPts val="1500"/>
              </a:spcBef>
            </a:pPr>
            <a:r>
              <a:rPr lang="en-US" dirty="0"/>
              <a:t>Examples:</a:t>
            </a:r>
          </a:p>
          <a:p>
            <a:pPr marL="360363" indent="0">
              <a:spcBef>
                <a:spcPts val="1500"/>
              </a:spcBef>
              <a:buNone/>
              <a:tabLst>
                <a:tab pos="359092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input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[0:15] x;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x is a 16-bit input vector</a:t>
            </a:r>
          </a:p>
          <a:p>
            <a:pPr marL="360363" indent="0">
              <a:spcBef>
                <a:spcPts val="1500"/>
              </a:spcBef>
              <a:buNone/>
              <a:tabLst>
                <a:tab pos="359092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wire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[0:3] w;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Bit 0 is most-significant bit</a:t>
            </a:r>
          </a:p>
          <a:p>
            <a:pPr marL="360363" indent="0">
              <a:spcBef>
                <a:spcPts val="1500"/>
              </a:spcBef>
              <a:buNone/>
              <a:tabLst>
                <a:tab pos="3590925" algn="l"/>
              </a:tabLst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[7:0] a;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Bit 7 is most-significant bit</a:t>
            </a:r>
          </a:p>
          <a:p>
            <a:pPr marL="361950" indent="-342900">
              <a:spcBef>
                <a:spcPts val="1500"/>
              </a:spcBef>
              <a:tabLst>
                <a:tab pos="3590925" algn="l"/>
              </a:tabLst>
            </a:pPr>
            <a:r>
              <a:rPr lang="en-US" b="1" dirty="0">
                <a:solidFill>
                  <a:srgbClr val="FF0000"/>
                </a:solidFill>
              </a:rPr>
              <a:t>Bit select</a:t>
            </a:r>
            <a:r>
              <a:rPr lang="en-US" dirty="0"/>
              <a:t>: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w[1]</a:t>
            </a:r>
            <a:r>
              <a:rPr lang="en-US" dirty="0"/>
              <a:t> is bit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/>
              <a:t> of vector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dirty="0"/>
              <a:t> </a:t>
            </a:r>
          </a:p>
          <a:p>
            <a:pPr marL="361950" indent="-342900">
              <a:spcBef>
                <a:spcPts val="1500"/>
              </a:spcBef>
              <a:tabLst>
                <a:tab pos="3590925" algn="l"/>
              </a:tabLst>
            </a:pPr>
            <a:r>
              <a:rPr lang="en-US" b="1" dirty="0">
                <a:solidFill>
                  <a:srgbClr val="FF0000"/>
                </a:solidFill>
              </a:rPr>
              <a:t>Part select</a:t>
            </a:r>
            <a:r>
              <a:rPr lang="en-US" dirty="0"/>
              <a:t>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x[8:11]</a:t>
            </a:r>
            <a:r>
              <a:rPr lang="en-US" dirty="0"/>
              <a:t> is a 4-bit select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with range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[8:11]</a:t>
            </a:r>
          </a:p>
          <a:p>
            <a:pPr marL="361950" indent="-342900">
              <a:spcBef>
                <a:spcPts val="1500"/>
              </a:spcBef>
              <a:tabLst>
                <a:tab pos="3590925" algn="l"/>
              </a:tabLst>
            </a:pPr>
            <a:r>
              <a:rPr lang="en-US" dirty="0">
                <a:cs typeface="Consolas" panose="020B0609020204030204" pitchFamily="49" charset="0"/>
              </a:rPr>
              <a:t>The part select range must be consistent with vector declaration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31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Hierarchical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39" y="951899"/>
            <a:ext cx="9274727" cy="553027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Exhaustive testing can be very time consuming (or impossible)</a:t>
            </a:r>
          </a:p>
          <a:p>
            <a:pPr marL="631825" lvl="1">
              <a:spcBef>
                <a:spcPts val="1800"/>
              </a:spcBef>
            </a:pPr>
            <a:r>
              <a:rPr lang="en-US" dirty="0"/>
              <a:t>For a 16-bit input, there are 2</a:t>
            </a:r>
            <a:r>
              <a:rPr lang="en-US" baseline="30000" dirty="0"/>
              <a:t>16</a:t>
            </a:r>
            <a:r>
              <a:rPr lang="en-US" dirty="0"/>
              <a:t> = 65,536 test cases (combinations)</a:t>
            </a:r>
          </a:p>
          <a:p>
            <a:pPr marL="631825" lvl="1">
              <a:spcBef>
                <a:spcPts val="1800"/>
              </a:spcBef>
            </a:pPr>
            <a:r>
              <a:rPr lang="en-US" dirty="0"/>
              <a:t>For a 32-bit input, there are 2</a:t>
            </a:r>
            <a:r>
              <a:rPr lang="en-US" baseline="30000" dirty="0"/>
              <a:t>32</a:t>
            </a:r>
            <a:r>
              <a:rPr lang="en-US" dirty="0"/>
              <a:t> = 4,294,967,296 test cases</a:t>
            </a:r>
          </a:p>
          <a:p>
            <a:pPr marL="631825" lvl="1">
              <a:spcBef>
                <a:spcPts val="1800"/>
              </a:spcBef>
            </a:pPr>
            <a:r>
              <a:rPr lang="en-US" dirty="0"/>
              <a:t>For a 64-bit input, there are 2</a:t>
            </a:r>
            <a:r>
              <a:rPr lang="en-US" baseline="30000" dirty="0"/>
              <a:t>64</a:t>
            </a:r>
            <a:r>
              <a:rPr lang="en-US" dirty="0"/>
              <a:t> = 18,446,744,073,709,551,616  test cases!</a:t>
            </a:r>
          </a:p>
          <a:p>
            <a:pPr>
              <a:spcBef>
                <a:spcPts val="1800"/>
              </a:spcBef>
            </a:pPr>
            <a:r>
              <a:rPr lang="en-US" dirty="0"/>
              <a:t>Testing a hierarchical design requires a different strategy</a:t>
            </a:r>
          </a:p>
          <a:p>
            <a:pPr>
              <a:spcBef>
                <a:spcPts val="1800"/>
              </a:spcBef>
            </a:pPr>
            <a:r>
              <a:rPr lang="en-US" dirty="0"/>
              <a:t>Test each block in the hierarchy separately</a:t>
            </a:r>
          </a:p>
          <a:p>
            <a:pPr marL="631825" lvl="1">
              <a:spcBef>
                <a:spcPts val="1800"/>
              </a:spcBef>
            </a:pPr>
            <a:r>
              <a:rPr lang="en-US" dirty="0"/>
              <a:t>For smaller blocks, exhaustive testing can be done</a:t>
            </a:r>
          </a:p>
          <a:p>
            <a:pPr marL="631825" lvl="1">
              <a:spcBef>
                <a:spcPts val="1800"/>
              </a:spcBef>
            </a:pPr>
            <a:r>
              <a:rPr lang="en-US" dirty="0"/>
              <a:t>It is easier to detect errors in smaller blocks before testing complete circuit</a:t>
            </a:r>
          </a:p>
          <a:p>
            <a:pPr>
              <a:spcBef>
                <a:spcPts val="1800"/>
              </a:spcBef>
            </a:pPr>
            <a:r>
              <a:rPr lang="en-US" dirty="0"/>
              <a:t>Test the top-level design by applying selected test inputs</a:t>
            </a:r>
          </a:p>
          <a:p>
            <a:pPr>
              <a:spcBef>
                <a:spcPts val="1800"/>
              </a:spcBef>
            </a:pPr>
            <a:r>
              <a:rPr lang="en-US" dirty="0"/>
              <a:t>Make sure that the test inputs exercise all parts of the circuit</a:t>
            </a:r>
          </a:p>
        </p:txBody>
      </p:sp>
    </p:spTree>
    <p:extLst>
      <p:ext uri="{BB962C8B-B14F-4D97-AF65-F5344CB8AC3E}">
        <p14:creationId xmlns:p14="http://schemas.microsoft.com/office/powerpoint/2010/main" val="2609725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1" y="1009506"/>
            <a:ext cx="9274726" cy="288034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Using </a:t>
            </a:r>
            <a:r>
              <a:rPr lang="en-US" b="1" dirty="0">
                <a:solidFill>
                  <a:srgbClr val="FF0000"/>
                </a:solidFill>
              </a:rPr>
              <a:t>identical copies </a:t>
            </a:r>
            <a:r>
              <a:rPr lang="en-US" dirty="0"/>
              <a:t>of a smaller circuit to build a large circuit</a:t>
            </a:r>
          </a:p>
          <a:p>
            <a:pPr>
              <a:spcBef>
                <a:spcPts val="1500"/>
              </a:spcBef>
            </a:pPr>
            <a:r>
              <a:rPr lang="en-US" dirty="0"/>
              <a:t>Example: Building a 4-bit adder using 4 copies of a full-adder</a:t>
            </a:r>
          </a:p>
          <a:p>
            <a:pPr>
              <a:spcBef>
                <a:spcPts val="15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cell</a:t>
            </a:r>
            <a:r>
              <a:rPr lang="en-US" dirty="0"/>
              <a:t> (iterative block) is a </a:t>
            </a:r>
            <a:r>
              <a:rPr lang="en-US" b="1" dirty="0">
                <a:solidFill>
                  <a:srgbClr val="FF0000"/>
                </a:solidFill>
              </a:rPr>
              <a:t>full adder</a:t>
            </a:r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Adds 3 bits: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i="1" baseline="-25000" dirty="0"/>
              <a:t>i</a:t>
            </a:r>
            <a:r>
              <a:rPr lang="en-US" dirty="0"/>
              <a:t>, Computes: Sum </a:t>
            </a:r>
            <a:r>
              <a:rPr lang="en-US" i="1" dirty="0" err="1"/>
              <a:t>s</a:t>
            </a:r>
            <a:r>
              <a:rPr lang="en-US" i="1" baseline="-25000" dirty="0" err="1"/>
              <a:t>i</a:t>
            </a:r>
            <a:r>
              <a:rPr lang="en-US" dirty="0"/>
              <a:t> and Carry-out </a:t>
            </a:r>
            <a:r>
              <a:rPr lang="en-US" i="1" dirty="0"/>
              <a:t>c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</a:p>
          <a:p>
            <a:pPr marL="342900" indent="-342900">
              <a:spcBef>
                <a:spcPts val="1500"/>
              </a:spcBef>
            </a:pPr>
            <a:r>
              <a:rPr lang="en-US" dirty="0"/>
              <a:t>Carry-out of cell </a:t>
            </a:r>
            <a:r>
              <a:rPr lang="en-US" i="1" dirty="0"/>
              <a:t>i</a:t>
            </a:r>
            <a:r>
              <a:rPr lang="en-US" dirty="0"/>
              <a:t> becomes carry-in to cell (</a:t>
            </a:r>
            <a:r>
              <a:rPr lang="en-US" i="1" dirty="0"/>
              <a:t>i</a:t>
            </a:r>
            <a:r>
              <a:rPr lang="en-US" sz="1200" i="1" dirty="0"/>
              <a:t> </a:t>
            </a:r>
            <a:r>
              <a:rPr lang="en-US" dirty="0"/>
              <a:t>+1)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632475" y="4012382"/>
            <a:ext cx="6390721" cy="2469789"/>
            <a:chOff x="747689" y="3486607"/>
            <a:chExt cx="6390721" cy="2469789"/>
          </a:xfrm>
        </p:grpSpPr>
        <p:sp>
          <p:nvSpPr>
            <p:cNvPr id="18" name="TextBox 17"/>
            <p:cNvSpPr txBox="1"/>
            <p:nvPr/>
          </p:nvSpPr>
          <p:spPr>
            <a:xfrm>
              <a:off x="6681210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6680530" y="4735293"/>
              <a:ext cx="4578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5204459" y="3486607"/>
              <a:ext cx="1497782" cy="2469789"/>
              <a:chOff x="5701891" y="3313786"/>
              <a:chExt cx="1497782" cy="246978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Arrow Connector 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718869" y="3486607"/>
              <a:ext cx="1497782" cy="2469789"/>
              <a:chOff x="5701891" y="3313786"/>
              <a:chExt cx="1497782" cy="246978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Arrow Connector 25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233279" y="3486607"/>
              <a:ext cx="1497782" cy="2469789"/>
              <a:chOff x="5701891" y="3313786"/>
              <a:chExt cx="1497782" cy="2469789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Arrow Connector 36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747689" y="3486607"/>
              <a:ext cx="1497782" cy="2469789"/>
              <a:chOff x="5701891" y="3313786"/>
              <a:chExt cx="1497782" cy="2469789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3175" y="5330031"/>
                <a:ext cx="691284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7487708" y="4012382"/>
            <a:ext cx="1954982" cy="2469789"/>
            <a:chOff x="7602922" y="3486607"/>
            <a:chExt cx="1954982" cy="2469789"/>
          </a:xfrm>
        </p:grpSpPr>
        <p:sp>
          <p:nvSpPr>
            <p:cNvPr id="59" name="TextBox 58"/>
            <p:cNvSpPr txBox="1"/>
            <p:nvPr/>
          </p:nvSpPr>
          <p:spPr>
            <a:xfrm>
              <a:off x="9100704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latin typeface="+mn-lt"/>
                  <a:cs typeface="Times New Roman" panose="02020603050405020304" pitchFamily="18" charset="0"/>
                </a:rPr>
                <a:t>i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H="1">
              <a:off x="9078993" y="4735293"/>
              <a:ext cx="47891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7602922" y="3486607"/>
              <a:ext cx="1497782" cy="2469789"/>
              <a:chOff x="5701891" y="3313786"/>
              <a:chExt cx="1497782" cy="246978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3" name="Straight Arrow Connector 62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+1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1230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951899"/>
            <a:ext cx="5264198" cy="553027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700"/>
              </a:spcBef>
            </a:pPr>
            <a:r>
              <a:rPr lang="en-US" dirty="0"/>
              <a:t>Full adder adds 3 bits: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</a:p>
          <a:p>
            <a:pPr>
              <a:lnSpc>
                <a:spcPct val="130000"/>
              </a:lnSpc>
              <a:spcBef>
                <a:spcPts val="700"/>
              </a:spcBef>
            </a:pPr>
            <a:r>
              <a:rPr lang="en-US" dirty="0"/>
              <a:t>Two output bits: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700"/>
              </a:spcBef>
              <a:buFont typeface="+mj-lt"/>
              <a:buAutoNum type="arabicPeriod"/>
            </a:pPr>
            <a:r>
              <a:rPr lang="en-US" dirty="0"/>
              <a:t> Carry bit: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700"/>
              </a:spcBef>
              <a:buFont typeface="+mj-lt"/>
              <a:buAutoNum type="arabicPeriod"/>
            </a:pPr>
            <a:r>
              <a:rPr lang="en-US" dirty="0"/>
              <a:t> Sum bit: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>
              <a:lnSpc>
                <a:spcPct val="130000"/>
              </a:lnSpc>
              <a:spcBef>
                <a:spcPts val="700"/>
              </a:spcBef>
            </a:pPr>
            <a:r>
              <a:rPr lang="en-US" dirty="0"/>
              <a:t>Sum bit is 1 if the number of 1's in the input is odd (odd function)</a:t>
            </a:r>
          </a:p>
          <a:p>
            <a:pPr marL="357188" indent="0">
              <a:lnSpc>
                <a:spcPct val="130000"/>
              </a:lnSpc>
              <a:spcBef>
                <a:spcPts val="7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b)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</a:t>
            </a:r>
            <a:endParaRPr lang="en-US" dirty="0"/>
          </a:p>
          <a:p>
            <a:pPr>
              <a:lnSpc>
                <a:spcPct val="130000"/>
              </a:lnSpc>
              <a:spcBef>
                <a:spcPts val="700"/>
              </a:spcBef>
            </a:pPr>
            <a:r>
              <a:rPr lang="en-US" dirty="0"/>
              <a:t>Carry bit is 1 if the number of 1's in the input is 2 or 3</a:t>
            </a:r>
          </a:p>
          <a:p>
            <a:pPr marL="357188" indent="0">
              <a:lnSpc>
                <a:spcPct val="130000"/>
              </a:lnSpc>
              <a:spcBef>
                <a:spcPts val="7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=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a·b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+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b)·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88960"/>
              </p:ext>
            </p:extLst>
          </p:nvPr>
        </p:nvGraphicFramePr>
        <p:xfrm>
          <a:off x="6508389" y="1733698"/>
          <a:ext cx="2880350" cy="4518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51893" y="1124720"/>
            <a:ext cx="1818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Truth Table</a:t>
            </a:r>
          </a:p>
        </p:txBody>
      </p:sp>
    </p:spTree>
    <p:extLst>
      <p:ext uri="{BB962C8B-B14F-4D97-AF65-F5344CB8AC3E}">
        <p14:creationId xmlns:p14="http://schemas.microsoft.com/office/powerpoint/2010/main" val="3344063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 Module (Gate-Level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7113"/>
            <a:ext cx="8893439" cy="5415058"/>
          </a:xfrm>
        </p:spPr>
        <p:txBody>
          <a:bodyPr/>
          <a:lstStyle/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Full_Adder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a, b, c,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sum);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wire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w1, w2, w3;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(w1, a, b);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xor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(w2, a, b);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(w3, w2, c);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xor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(sum, w2, c);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w1, w3);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027789" y="1643183"/>
            <a:ext cx="3208810" cy="4838988"/>
            <a:chOff x="5027789" y="1585576"/>
            <a:chExt cx="3208810" cy="4838988"/>
          </a:xfrm>
        </p:grpSpPr>
        <p:sp>
          <p:nvSpPr>
            <p:cNvPr id="21" name="Line 80"/>
            <p:cNvSpPr>
              <a:spLocks noChangeAspect="1" noChangeShapeType="1"/>
            </p:cNvSpPr>
            <p:nvPr/>
          </p:nvSpPr>
          <p:spPr bwMode="auto">
            <a:xfrm flipV="1">
              <a:off x="7600115" y="2335574"/>
              <a:ext cx="0" cy="1092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60"/>
            <p:cNvGrpSpPr>
              <a:grpSpLocks noChangeAspect="1"/>
            </p:cNvGrpSpPr>
            <p:nvPr/>
          </p:nvGrpSpPr>
          <p:grpSpPr bwMode="auto">
            <a:xfrm rot="5400000">
              <a:off x="7225987" y="4750642"/>
              <a:ext cx="693738" cy="515938"/>
              <a:chOff x="750" y="2323"/>
              <a:chExt cx="774" cy="576"/>
            </a:xfrm>
          </p:grpSpPr>
          <p:sp>
            <p:nvSpPr>
              <p:cNvPr id="38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AutoShape 63"/>
            <p:cNvSpPr>
              <a:spLocks noChangeAspect="1" noChangeArrowheads="1"/>
            </p:cNvSpPr>
            <p:nvPr/>
          </p:nvSpPr>
          <p:spPr bwMode="auto">
            <a:xfrm flipH="1">
              <a:off x="6187210" y="4056904"/>
              <a:ext cx="631825" cy="51435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" name="Freeform 64"/>
            <p:cNvSpPr>
              <a:spLocks noChangeAspect="1"/>
            </p:cNvSpPr>
            <p:nvPr/>
          </p:nvSpPr>
          <p:spPr bwMode="auto">
            <a:xfrm rot="5400000">
              <a:off x="5585547" y="4782392"/>
              <a:ext cx="631825" cy="514350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65"/>
            <p:cNvSpPr>
              <a:spLocks noChangeAspect="1" noChangeArrowheads="1"/>
            </p:cNvSpPr>
            <p:nvPr/>
          </p:nvSpPr>
          <p:spPr bwMode="auto">
            <a:xfrm flipH="1">
              <a:off x="6187210" y="2737716"/>
              <a:ext cx="631825" cy="51435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grpSp>
          <p:nvGrpSpPr>
            <p:cNvPr id="9" name="Group 66"/>
            <p:cNvGrpSpPr>
              <a:grpSpLocks noChangeAspect="1"/>
            </p:cNvGrpSpPr>
            <p:nvPr/>
          </p:nvGrpSpPr>
          <p:grpSpPr bwMode="auto">
            <a:xfrm rot="5400000">
              <a:off x="7077965" y="3412379"/>
              <a:ext cx="693738" cy="515938"/>
              <a:chOff x="750" y="2323"/>
              <a:chExt cx="774" cy="576"/>
            </a:xfrm>
            <a:noFill/>
          </p:grpSpPr>
          <p:sp>
            <p:nvSpPr>
              <p:cNvPr id="36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Line 70"/>
            <p:cNvSpPr>
              <a:spLocks noChangeAspect="1" noChangeShapeType="1"/>
            </p:cNvSpPr>
            <p:nvPr/>
          </p:nvSpPr>
          <p:spPr bwMode="auto">
            <a:xfrm>
              <a:off x="7576440" y="5353892"/>
              <a:ext cx="0" cy="333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Aspect="1" noChangeShapeType="1"/>
            </p:cNvSpPr>
            <p:nvPr/>
          </p:nvSpPr>
          <p:spPr bwMode="auto">
            <a:xfrm>
              <a:off x="7424040" y="4018804"/>
              <a:ext cx="0" cy="735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73"/>
            <p:cNvSpPr>
              <a:spLocks noChangeAspect="1" noChangeShapeType="1"/>
            </p:cNvSpPr>
            <p:nvPr/>
          </p:nvSpPr>
          <p:spPr bwMode="auto">
            <a:xfrm>
              <a:off x="6819035" y="4447429"/>
              <a:ext cx="91526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4"/>
            <p:cNvSpPr>
              <a:spLocks noChangeAspect="1" noChangeShapeType="1"/>
            </p:cNvSpPr>
            <p:nvPr/>
          </p:nvSpPr>
          <p:spPr bwMode="auto">
            <a:xfrm>
              <a:off x="6819035" y="4161679"/>
              <a:ext cx="6050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9"/>
            <p:cNvSpPr>
              <a:spLocks noChangeAspect="1" noChangeShapeType="1"/>
            </p:cNvSpPr>
            <p:nvPr/>
          </p:nvSpPr>
          <p:spPr bwMode="auto">
            <a:xfrm flipV="1">
              <a:off x="7262054" y="2335574"/>
              <a:ext cx="0" cy="1092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83"/>
            <p:cNvSpPr txBox="1">
              <a:spLocks noChangeAspect="1" noChangeArrowheads="1"/>
            </p:cNvSpPr>
            <p:nvPr/>
          </p:nvSpPr>
          <p:spPr bwMode="auto">
            <a:xfrm>
              <a:off x="7056059" y="1585576"/>
              <a:ext cx="38893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Text Box 84"/>
            <p:cNvSpPr txBox="1">
              <a:spLocks noChangeAspect="1" noChangeArrowheads="1"/>
            </p:cNvSpPr>
            <p:nvPr/>
          </p:nvSpPr>
          <p:spPr bwMode="auto">
            <a:xfrm>
              <a:off x="7382518" y="1585576"/>
              <a:ext cx="4286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Text Box 85"/>
            <p:cNvSpPr txBox="1">
              <a:spLocks noChangeAspect="1" noChangeArrowheads="1"/>
            </p:cNvSpPr>
            <p:nvPr/>
          </p:nvSpPr>
          <p:spPr bwMode="auto">
            <a:xfrm>
              <a:off x="7747343" y="1585576"/>
              <a:ext cx="390742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4" name="Text Box 93"/>
            <p:cNvSpPr txBox="1">
              <a:spLocks noChangeAspect="1" noChangeArrowheads="1"/>
            </p:cNvSpPr>
            <p:nvPr/>
          </p:nvSpPr>
          <p:spPr bwMode="auto">
            <a:xfrm>
              <a:off x="7122415" y="5962601"/>
              <a:ext cx="94138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sum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734301" y="2335574"/>
              <a:ext cx="213986" cy="2421440"/>
            </a:xfrm>
            <a:custGeom>
              <a:avLst/>
              <a:gdLst>
                <a:gd name="connsiteX0" fmla="*/ 0 w 170688"/>
                <a:gd name="connsiteY0" fmla="*/ 2170176 h 2170176"/>
                <a:gd name="connsiteX1" fmla="*/ 0 w 170688"/>
                <a:gd name="connsiteY1" fmla="*/ 1469136 h 2170176"/>
                <a:gd name="connsiteX2" fmla="*/ 170688 w 170688"/>
                <a:gd name="connsiteY2" fmla="*/ 1469136 h 2170176"/>
                <a:gd name="connsiteX3" fmla="*/ 170688 w 170688"/>
                <a:gd name="connsiteY3" fmla="*/ 0 h 217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688" h="2170176">
                  <a:moveTo>
                    <a:pt x="0" y="2170176"/>
                  </a:moveTo>
                  <a:lnTo>
                    <a:pt x="0" y="1469136"/>
                  </a:lnTo>
                  <a:lnTo>
                    <a:pt x="170688" y="1469136"/>
                  </a:lnTo>
                  <a:lnTo>
                    <a:pt x="170688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Line 74"/>
            <p:cNvSpPr>
              <a:spLocks noChangeAspect="1" noChangeShapeType="1"/>
            </p:cNvSpPr>
            <p:nvPr/>
          </p:nvSpPr>
          <p:spPr bwMode="auto">
            <a:xfrm>
              <a:off x="6819035" y="2859761"/>
              <a:ext cx="4385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74"/>
            <p:cNvSpPr>
              <a:spLocks noChangeAspect="1" noChangeShapeType="1"/>
            </p:cNvSpPr>
            <p:nvPr/>
          </p:nvSpPr>
          <p:spPr bwMode="auto">
            <a:xfrm>
              <a:off x="6819035" y="3147796"/>
              <a:ext cx="783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731089" y="3001365"/>
              <a:ext cx="457200" cy="1761744"/>
            </a:xfrm>
            <a:custGeom>
              <a:avLst/>
              <a:gdLst>
                <a:gd name="connsiteX0" fmla="*/ 457200 w 457200"/>
                <a:gd name="connsiteY0" fmla="*/ 0 h 1761744"/>
                <a:gd name="connsiteX1" fmla="*/ 0 w 457200"/>
                <a:gd name="connsiteY1" fmla="*/ 0 h 1761744"/>
                <a:gd name="connsiteX2" fmla="*/ 0 w 457200"/>
                <a:gd name="connsiteY2" fmla="*/ 1761744 h 176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761744">
                  <a:moveTo>
                    <a:pt x="457200" y="0"/>
                  </a:moveTo>
                  <a:lnTo>
                    <a:pt x="0" y="0"/>
                  </a:lnTo>
                  <a:lnTo>
                    <a:pt x="0" y="176174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045922" y="4314078"/>
              <a:ext cx="142367" cy="453091"/>
            </a:xfrm>
            <a:custGeom>
              <a:avLst/>
              <a:gdLst>
                <a:gd name="connsiteX0" fmla="*/ 457200 w 457200"/>
                <a:gd name="connsiteY0" fmla="*/ 0 h 1761744"/>
                <a:gd name="connsiteX1" fmla="*/ 0 w 457200"/>
                <a:gd name="connsiteY1" fmla="*/ 0 h 1761744"/>
                <a:gd name="connsiteX2" fmla="*/ 0 w 457200"/>
                <a:gd name="connsiteY2" fmla="*/ 1761744 h 176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761744">
                  <a:moveTo>
                    <a:pt x="457200" y="0"/>
                  </a:moveTo>
                  <a:lnTo>
                    <a:pt x="0" y="0"/>
                  </a:lnTo>
                  <a:lnTo>
                    <a:pt x="0" y="176174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Line 70"/>
            <p:cNvSpPr>
              <a:spLocks noChangeAspect="1" noChangeShapeType="1"/>
            </p:cNvSpPr>
            <p:nvPr/>
          </p:nvSpPr>
          <p:spPr bwMode="auto">
            <a:xfrm>
              <a:off x="5905812" y="5353434"/>
              <a:ext cx="0" cy="333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93"/>
            <p:cNvSpPr txBox="1">
              <a:spLocks noChangeAspect="1" noChangeArrowheads="1"/>
            </p:cNvSpPr>
            <p:nvPr/>
          </p:nvSpPr>
          <p:spPr bwMode="auto">
            <a:xfrm>
              <a:off x="5451787" y="5962143"/>
              <a:ext cx="94138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cout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356249" y="2564895"/>
              <a:ext cx="2880350" cy="2995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 Box 83"/>
            <p:cNvSpPr txBox="1">
              <a:spLocks noChangeAspect="1" noChangeArrowheads="1"/>
            </p:cNvSpPr>
            <p:nvPr/>
          </p:nvSpPr>
          <p:spPr bwMode="auto">
            <a:xfrm>
              <a:off x="5759498" y="2622502"/>
              <a:ext cx="38052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w1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2" name="Text Box 83"/>
            <p:cNvSpPr txBox="1">
              <a:spLocks noChangeAspect="1" noChangeArrowheads="1"/>
            </p:cNvSpPr>
            <p:nvPr/>
          </p:nvSpPr>
          <p:spPr bwMode="auto">
            <a:xfrm>
              <a:off x="6868342" y="3774642"/>
              <a:ext cx="38893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w2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3" name="Text Box 83"/>
            <p:cNvSpPr txBox="1">
              <a:spLocks noChangeAspect="1" noChangeArrowheads="1"/>
            </p:cNvSpPr>
            <p:nvPr/>
          </p:nvSpPr>
          <p:spPr bwMode="auto">
            <a:xfrm>
              <a:off x="5817105" y="3923773"/>
              <a:ext cx="38893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w3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Pentagon 53"/>
            <p:cNvSpPr/>
            <p:nvPr/>
          </p:nvSpPr>
          <p:spPr>
            <a:xfrm rot="5400000">
              <a:off x="7084736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entagon 54"/>
            <p:cNvSpPr/>
            <p:nvPr/>
          </p:nvSpPr>
          <p:spPr>
            <a:xfrm rot="5400000">
              <a:off x="7429824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Pentagon 55"/>
            <p:cNvSpPr/>
            <p:nvPr/>
          </p:nvSpPr>
          <p:spPr>
            <a:xfrm rot="5400000">
              <a:off x="7775466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entagon 56"/>
            <p:cNvSpPr/>
            <p:nvPr/>
          </p:nvSpPr>
          <p:spPr>
            <a:xfrm rot="5400000">
              <a:off x="7403787" y="5733556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Pentagon 57"/>
            <p:cNvSpPr/>
            <p:nvPr/>
          </p:nvSpPr>
          <p:spPr>
            <a:xfrm rot="5400000">
              <a:off x="5736501" y="5733003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27789" y="2045623"/>
              <a:ext cx="188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Full_Adder</a:t>
              </a:r>
              <a:endParaRPr lang="en-US" sz="2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8256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16-Bit Adder with Array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894292"/>
            <a:ext cx="8929086" cy="4758531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Input  ports: 16-bit a and b, 1-bit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(carry input)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Output ports: 16-bit sum, 1-bit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(carry output)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Adder_16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[15:0] a, b,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            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[15:0] sum,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);</a:t>
            </a:r>
          </a:p>
          <a:p>
            <a:pPr marL="0" indent="0">
              <a:spcBef>
                <a:spcPts val="1500"/>
              </a:spcBef>
              <a:buNone/>
              <a:tabLst>
                <a:tab pos="430212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[16:0] c;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bits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c[0]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input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= c[16];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output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// Instantiate an array of 16 Full Adders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Each instance [i] is connected to bit select [i]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Full_Adder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adder [15:0] (a[15:0], b[15:0], c[15:0],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                         c[16:1], sum[15:0]);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654" y="5790887"/>
            <a:ext cx="8929085" cy="6336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72000" tIns="0" rIns="7200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Array Instantiation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of identical modules by a single statement</a:t>
            </a:r>
          </a:p>
        </p:txBody>
      </p:sp>
    </p:spTree>
    <p:extLst>
      <p:ext uri="{BB962C8B-B14F-4D97-AF65-F5344CB8AC3E}">
        <p14:creationId xmlns:p14="http://schemas.microsoft.com/office/powerpoint/2010/main" val="622819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16-Bit Adder with Continuous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1009505"/>
            <a:ext cx="9101906" cy="5530273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Input  ports: 16-bit a and b, 1-bit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(carry input)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Output ports: 16-bit sum, 1-bit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(carry output)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Adder_16b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[15:0] a, b,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             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[15:0] sum,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);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wire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[16:0] c;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	// carry bits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c[0]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input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= c[16];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output</a:t>
            </a:r>
          </a:p>
          <a:p>
            <a:pPr marL="0" indent="0">
              <a:spcBef>
                <a:spcPts val="1000"/>
              </a:spcBef>
              <a:buNone/>
              <a:tabLst>
                <a:tab pos="4302125" algn="l"/>
              </a:tabLst>
            </a:pP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1000"/>
              </a:spcBef>
              <a:buNone/>
              <a:tabLst>
                <a:tab pos="430212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// assignment of 16-bit vectors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assign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sum[15:0] = (a[15:0] ^ b[15:0]) ^ c[15:0];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c[16:1]   = (a[15:0] &amp; b[15:0]) | 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                   (a[15:0] ^ b[15:0]) &amp; c[15:0];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1000"/>
              </a:spcBef>
              <a:buNone/>
              <a:tabLst>
                <a:tab pos="4302125" algn="l"/>
              </a:tabLst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87719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7693" y="894292"/>
                <a:ext cx="9239081" cy="3744455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A combinational circuit is a block of logic gates having: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inputs: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baseline="-25000" dirty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, 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baseline="-25000" dirty="0">
                        <a:latin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</a:rPr>
                      <m:t>, …, 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baseline="-25000" dirty="0" err="1">
                        <a:latin typeface="Cambria Math"/>
                      </a:rPr>
                      <m:t>𝑛</m:t>
                    </m:r>
                  </m:oMath>
                </a14:m>
                <a:endParaRPr lang="en-US" baseline="-25000" dirty="0"/>
              </a:p>
              <a:p>
                <a:pPr marL="0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/>
                  <a:t> outputs: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baseline="-25000" dirty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, </m:t>
                    </m:r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baseline="-25000" dirty="0">
                        <a:latin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</a:rPr>
                      <m:t>, …, </m:t>
                    </m:r>
                    <m:r>
                      <a:rPr lang="en-US" i="1" dirty="0" err="1">
                        <a:latin typeface="Cambria Math"/>
                      </a:rPr>
                      <m:t>𝑓</m:t>
                    </m:r>
                    <m:r>
                      <a:rPr lang="en-US" i="1" baseline="-25000" dirty="0" err="1">
                        <a:latin typeface="Cambria Math"/>
                      </a:rPr>
                      <m:t>𝑚</m:t>
                    </m:r>
                  </m:oMath>
                </a14:m>
                <a:endParaRPr lang="en-US" baseline="-25000" dirty="0"/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Each output is a function of the input variables	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Each output is determined from </a:t>
                </a:r>
                <a:r>
                  <a:rPr lang="en-US" b="1" dirty="0">
                    <a:solidFill>
                      <a:srgbClr val="FF0000"/>
                    </a:solidFill>
                  </a:rPr>
                  <a:t>present combination </a:t>
                </a:r>
                <a:r>
                  <a:rPr lang="en-US" dirty="0"/>
                  <a:t>of inputs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Combination circuit performs operation specified by logic gates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693" y="894292"/>
                <a:ext cx="9239081" cy="3744455"/>
              </a:xfrm>
              <a:blipFill rotWithShape="1">
                <a:blip r:embed="rId2"/>
                <a:stretch>
                  <a:fillRect l="-924" t="-326" b="-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1828962" y="4869175"/>
            <a:ext cx="6222833" cy="1291853"/>
            <a:chOff x="1828962" y="4787069"/>
            <a:chExt cx="6222833" cy="1291853"/>
          </a:xfrm>
        </p:grpSpPr>
        <p:grpSp>
          <p:nvGrpSpPr>
            <p:cNvPr id="12" name="Group 11"/>
            <p:cNvGrpSpPr/>
            <p:nvPr/>
          </p:nvGrpSpPr>
          <p:grpSpPr>
            <a:xfrm>
              <a:off x="5989926" y="4923755"/>
              <a:ext cx="460856" cy="982346"/>
              <a:chOff x="3282397" y="4923755"/>
              <a:chExt cx="460856" cy="982346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3282397" y="4923755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3282397" y="5157210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282397" y="5906101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 rot="16200000">
                <a:off x="3217065" y="5337757"/>
                <a:ext cx="518463" cy="387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b="1" dirty="0">
                    <a:sym typeface="Symbol"/>
                  </a:rPr>
                  <a:t></a:t>
                </a:r>
                <a:endParaRPr lang="en-US" sz="2400" b="1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743253" y="4787069"/>
              <a:ext cx="2264710" cy="1291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dirty="0"/>
                <a:t>Combinational</a:t>
              </a:r>
            </a:p>
            <a:p>
              <a:pPr algn="ctr">
                <a:lnSpc>
                  <a:spcPct val="150000"/>
                </a:lnSpc>
              </a:pPr>
              <a:r>
                <a:rPr lang="en-US" sz="2400" dirty="0"/>
                <a:t>Circuit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282397" y="4923755"/>
              <a:ext cx="460856" cy="982346"/>
              <a:chOff x="3282397" y="4923755"/>
              <a:chExt cx="460856" cy="982346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3282397" y="4923755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3282397" y="5157210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3282397" y="5906101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 rot="16200000">
                <a:off x="3217065" y="5337757"/>
                <a:ext cx="518463" cy="387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b="1" dirty="0">
                    <a:sym typeface="Symbol"/>
                  </a:rPr>
                  <a:t></a:t>
                </a:r>
                <a:endParaRPr lang="en-US" sz="2400" b="1" dirty="0"/>
              </a:p>
            </p:txBody>
          </p:sp>
        </p:grpSp>
        <p:sp>
          <p:nvSpPr>
            <p:cNvPr id="17" name="Left Brace 16"/>
            <p:cNvSpPr/>
            <p:nvPr/>
          </p:nvSpPr>
          <p:spPr>
            <a:xfrm>
              <a:off x="3051969" y="4787069"/>
              <a:ext cx="144017" cy="1291853"/>
            </a:xfrm>
            <a:prstGeom prst="leftBrace">
              <a:avLst>
                <a:gd name="adj1" fmla="val 4974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 Brace 17"/>
            <p:cNvSpPr/>
            <p:nvPr/>
          </p:nvSpPr>
          <p:spPr>
            <a:xfrm flipH="1">
              <a:off x="6537193" y="4787069"/>
              <a:ext cx="144017" cy="1291853"/>
            </a:xfrm>
            <a:prstGeom prst="leftBrace">
              <a:avLst>
                <a:gd name="adj1" fmla="val 4974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828962" y="5248734"/>
                  <a:ext cx="9925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𝑛</m:t>
                      </m:r>
                    </m:oMath>
                  </a14:m>
                  <a:r>
                    <a:rPr lang="en-US" dirty="0"/>
                    <a:t> inputs</a:t>
                  </a: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962" y="5248734"/>
                  <a:ext cx="992579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6135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854031" y="5248734"/>
                  <a:ext cx="11977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𝑚</m:t>
                      </m:r>
                    </m:oMath>
                  </a14:m>
                  <a:r>
                    <a:rPr lang="en-US" dirty="0"/>
                    <a:t> outputs</a:t>
                  </a: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4031" y="5248734"/>
                  <a:ext cx="1197764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4569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690627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16-bit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18" y="894292"/>
            <a:ext cx="9620369" cy="5645485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Exhaustive testing: 2</a:t>
            </a:r>
            <a:r>
              <a:rPr lang="en-US" baseline="30000" dirty="0"/>
              <a:t>16</a:t>
            </a:r>
            <a:r>
              <a:rPr lang="en-US" dirty="0"/>
              <a:t> × 2</a:t>
            </a:r>
            <a:r>
              <a:rPr lang="en-US" baseline="30000" dirty="0"/>
              <a:t>16</a:t>
            </a:r>
            <a:r>
              <a:rPr lang="en-US" dirty="0"/>
              <a:t> × 2 = 8,589,934,592 test cases </a:t>
            </a:r>
          </a:p>
          <a:p>
            <a:pPr>
              <a:spcBef>
                <a:spcPts val="1500"/>
              </a:spcBef>
            </a:pPr>
            <a:r>
              <a:rPr lang="en-US" dirty="0"/>
              <a:t>Let us choose only: 3 × 3 × 2 = 18 test cases</a:t>
            </a:r>
          </a:p>
          <a:p>
            <a:pPr>
              <a:spcBef>
                <a:spcPts val="1500"/>
              </a:spcBef>
            </a:pPr>
            <a:r>
              <a:rPr lang="en-US" dirty="0"/>
              <a:t>Input test cases for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a[15:0]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'h158A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'h52AF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'hB903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Chosen randomly with values shown in hexadecimal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'h158A</a:t>
            </a:r>
            <a:r>
              <a:rPr lang="en-US" dirty="0">
                <a:cs typeface="Consolas" panose="020B0609020204030204" pitchFamily="49" charset="0"/>
              </a:rPr>
              <a:t> (hexadecimal)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'b0001_0101_1000_1010</a:t>
            </a:r>
            <a:r>
              <a:rPr lang="en-US" dirty="0">
                <a:cs typeface="Consolas" panose="020B0609020204030204" pitchFamily="49" charset="0"/>
              </a:rPr>
              <a:t> (binary)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>
                <a:cs typeface="Consolas" panose="020B0609020204030204" pitchFamily="49" charset="0"/>
              </a:rPr>
              <a:t>Underscores are ignored (used to enhance readability)</a:t>
            </a:r>
          </a:p>
          <a:p>
            <a:pPr>
              <a:spcBef>
                <a:spcPts val="1500"/>
              </a:spcBef>
            </a:pPr>
            <a:r>
              <a:rPr lang="en-US" dirty="0"/>
              <a:t>Input test cases for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b[15:0]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'h7095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'h9A4E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'hC6BD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Also chosen randomly with values shown in hexadecimal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Radix symbol: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</a:t>
            </a:r>
            <a:r>
              <a:rPr lang="en-US" dirty="0"/>
              <a:t> (binary),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'o</a:t>
            </a:r>
            <a:r>
              <a:rPr lang="en-US" dirty="0"/>
              <a:t> (octal),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'd</a:t>
            </a:r>
            <a:r>
              <a:rPr lang="en-US" dirty="0"/>
              <a:t> (decimal),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</a:t>
            </a:r>
            <a:r>
              <a:rPr lang="en-US" dirty="0"/>
              <a:t> (hex)</a:t>
            </a:r>
          </a:p>
          <a:p>
            <a:pPr marL="342900" indent="-342900">
              <a:spcBef>
                <a:spcPts val="1500"/>
              </a:spcBef>
            </a:pPr>
            <a:r>
              <a:rPr lang="en-US" dirty="0"/>
              <a:t>Input test cases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endParaRPr lang="en-US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465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Test bench for the 16-bit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2" y="820784"/>
            <a:ext cx="9562763" cy="5760699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Test_Adder_16;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bench for Adder_16</a:t>
            </a:r>
          </a:p>
          <a:p>
            <a:pPr marL="0" indent="0">
              <a:lnSpc>
                <a:spcPct val="95000"/>
              </a:lnSpc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[15:0] A, B;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Data and Carry inputs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[15:0] Sum;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Sum and Carry outputs</a:t>
            </a:r>
          </a:p>
          <a:p>
            <a:pPr marL="0" indent="0">
              <a:lnSpc>
                <a:spcPct val="95000"/>
              </a:lnSpc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Adder_16 Test (A,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B,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Sum,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Instantiate 16-bit adder</a:t>
            </a:r>
          </a:p>
          <a:p>
            <a:pPr marL="0" indent="0">
              <a:lnSpc>
                <a:spcPct val="95000"/>
              </a:lnSpc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initial begin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'h158A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'h7095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Initialize A, B,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t=10, Change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'h9A4E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t=20, Change B and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t=30, Change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'hC6BD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t=40, Change B and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t=50, Change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'h52AF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'h7095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t=60, Change A, B and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t=70, Change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'h9A4E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t=80, Change B and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 . .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more test cases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$finish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simulation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lnSpc>
                <a:spcPct val="95000"/>
              </a:lnSpc>
              <a:spcBef>
                <a:spcPts val="500"/>
              </a:spcBef>
              <a:buNone/>
              <a:tabLst>
                <a:tab pos="5383213" algn="l"/>
              </a:tabLst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6390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Test Cases in parallel with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20784"/>
            <a:ext cx="9447548" cy="57606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Test_Adder_16;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bench for Adder_16</a:t>
            </a:r>
          </a:p>
          <a:p>
            <a:pPr marL="0" indent="0"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[15:0] A, B;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Data and Carry inputs</a:t>
            </a:r>
          </a:p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[15:0] Sum;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Sum and Carry outputs</a:t>
            </a:r>
          </a:p>
          <a:p>
            <a:pPr marL="0" indent="0"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Adder_16 Test (A,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B,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Sum,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Instantiate 16-bit adder</a:t>
            </a:r>
          </a:p>
          <a:p>
            <a:pPr marL="0" indent="0"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initial begin</a:t>
            </a:r>
          </a:p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'h158A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'h7095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Initialize A, B,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#200 </a:t>
            </a:r>
            <a:r>
              <a:rPr lang="en-US" sz="2000" b="1" dirty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$finish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t=200 end simulation</a:t>
            </a:r>
          </a:p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always begin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Change A every 60 ns</a:t>
            </a:r>
          </a:p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#60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'h52AF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#60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'hB903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#60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'h158A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always begin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Change B every 20 ns</a:t>
            </a:r>
          </a:p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#20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'h9A4E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'hC6BD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#20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B=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'h7095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1000"/>
              </a:spcBef>
              <a:buNone/>
              <a:tabLst>
                <a:tab pos="53832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always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Invert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every 10 ns</a:t>
            </a:r>
          </a:p>
          <a:p>
            <a:pPr marL="0" indent="0">
              <a:spcBef>
                <a:spcPts val="500"/>
              </a:spcBef>
              <a:buNone/>
              <a:tabLst>
                <a:tab pos="5383213" algn="l"/>
              </a:tabLst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2640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Simulator Waveforms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005070"/>
            <a:ext cx="9066260" cy="2419494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The values of A, B, and Sum are shown in hexadecimal</a:t>
            </a:r>
          </a:p>
          <a:p>
            <a:pPr marL="357188" indent="0">
              <a:spcBef>
                <a:spcPts val="2000"/>
              </a:spcBef>
              <a:buNone/>
            </a:pPr>
            <a:r>
              <a:rPr lang="en-US" dirty="0"/>
              <a:t>Can change the radix to binary, octal, and decimal</a:t>
            </a:r>
          </a:p>
          <a:p>
            <a:pPr>
              <a:spcBef>
                <a:spcPts val="2000"/>
              </a:spcBef>
            </a:pPr>
            <a:r>
              <a:rPr lang="en-US" dirty="0"/>
              <a:t>The values of Sum and </a:t>
            </a:r>
            <a:r>
              <a:rPr lang="en-US" dirty="0" err="1"/>
              <a:t>Cout</a:t>
            </a:r>
            <a:r>
              <a:rPr lang="en-US" dirty="0"/>
              <a:t> can be verified easily</a:t>
            </a:r>
          </a:p>
          <a:p>
            <a:pPr>
              <a:spcBef>
                <a:spcPts val="2000"/>
              </a:spcBef>
            </a:pPr>
            <a:r>
              <a:rPr lang="en-US" dirty="0"/>
              <a:t>All 18 test cases of A, B, and </a:t>
            </a:r>
            <a:r>
              <a:rPr lang="en-US" dirty="0" err="1"/>
              <a:t>Cin</a:t>
            </a:r>
            <a:r>
              <a:rPr lang="en-US" dirty="0"/>
              <a:t> are generated (t=0 to 180 ns)</a:t>
            </a:r>
          </a:p>
        </p:txBody>
      </p:sp>
      <p:pic>
        <p:nvPicPr>
          <p:cNvPr id="1026" name="Picture 2" descr="C:\Users\mudawar\Documents\+COE 202\Modelsim\Adder 16\Test_Adder_1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26" y="951899"/>
            <a:ext cx="9475856" cy="276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94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Design a Combinational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78390"/>
            <a:ext cx="9274728" cy="5603781"/>
          </a:xfrm>
        </p:spPr>
        <p:txBody>
          <a:bodyPr/>
          <a:lstStyle/>
          <a:p>
            <a:pPr marL="457200" indent="-457200">
              <a:spcBef>
                <a:spcPts val="11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Specification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Specify the inputs, outputs, and what the circuit should do</a:t>
            </a:r>
          </a:p>
          <a:p>
            <a:pPr marL="457200" indent="-457200">
              <a:spcBef>
                <a:spcPts val="11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Formulation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Convert the specification into truth tables or logic expressions for outputs</a:t>
            </a:r>
          </a:p>
          <a:p>
            <a:pPr marL="457200" indent="-457200">
              <a:spcBef>
                <a:spcPts val="11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Logic Minimization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Minimize the output functions using K-map or Boolean algebra</a:t>
            </a:r>
          </a:p>
          <a:p>
            <a:pPr marL="457200" indent="-457200">
              <a:spcBef>
                <a:spcPts val="11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Technology Mapping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Draw a logic diagram using ANDs, ORs, and inverters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Map the logic diagram into the selected technology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Considerations: cost, delays, fan-in, fan-out</a:t>
            </a:r>
          </a:p>
          <a:p>
            <a:pPr marL="457200" indent="-457200">
              <a:spcBef>
                <a:spcPts val="11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Verification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Verify the correctness of the design, either manually or using simulation</a:t>
            </a:r>
          </a:p>
        </p:txBody>
      </p:sp>
    </p:spTree>
    <p:extLst>
      <p:ext uri="{BB962C8B-B14F-4D97-AF65-F5344CB8AC3E}">
        <p14:creationId xmlns:p14="http://schemas.microsoft.com/office/powerpoint/2010/main" val="190697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BCD to Excess-3 Code Converter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2048" y="836685"/>
                <a:ext cx="5645485" cy="5645486"/>
              </a:xfrm>
            </p:spPr>
            <p:txBody>
              <a:bodyPr/>
              <a:lstStyle/>
              <a:p>
                <a:pPr marL="457200" indent="-457200">
                  <a:lnSpc>
                    <a:spcPct val="150000"/>
                  </a:lnSpc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b="1" dirty="0">
                    <a:solidFill>
                      <a:srgbClr val="FF0000"/>
                    </a:solidFill>
                  </a:rPr>
                  <a:t>Specification</a:t>
                </a:r>
              </a:p>
              <a:p>
                <a:pPr lvl="1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/>
                  <a:t>Convert BCD code to Excess-3 code</a:t>
                </a:r>
              </a:p>
              <a:p>
                <a:pPr lvl="1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/>
                  <a:t>Input: BCD code for decimal digits 0 to 9</a:t>
                </a:r>
              </a:p>
              <a:p>
                <a:pPr lvl="1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/>
                  <a:t>Output: Excess-3 code for digits 0 to 9</a:t>
                </a:r>
              </a:p>
              <a:p>
                <a:pPr marL="457200" indent="-457200">
                  <a:lnSpc>
                    <a:spcPct val="150000"/>
                  </a:lnSpc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b="1" dirty="0">
                    <a:solidFill>
                      <a:srgbClr val="FF0000"/>
                    </a:solidFill>
                  </a:rPr>
                  <a:t>Formulation</a:t>
                </a:r>
              </a:p>
              <a:p>
                <a:pPr lvl="1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/>
                  <a:t>Done easily with a truth table</a:t>
                </a:r>
              </a:p>
              <a:p>
                <a:pPr lvl="1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/>
                  <a:t>BCD input: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𝑐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𝑑</m:t>
                    </m:r>
                  </m:oMath>
                </a14:m>
                <a:endParaRPr lang="en-US" dirty="0"/>
              </a:p>
              <a:p>
                <a:pPr lvl="1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/>
                  <a:t>Excess-3 output: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𝑧</m:t>
                    </m:r>
                  </m:oMath>
                </a14:m>
                <a:endParaRPr lang="en-US" dirty="0"/>
              </a:p>
              <a:p>
                <a:pPr lvl="1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dirty="0"/>
                  <a:t>Output is don't care for 1010 to 1111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048" y="836685"/>
                <a:ext cx="5645485" cy="5645486"/>
              </a:xfrm>
              <a:blipFill rotWithShape="1">
                <a:blip r:embed="rId2"/>
                <a:stretch>
                  <a:fillRect l="-1512" b="-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03786"/>
              </p:ext>
            </p:extLst>
          </p:nvPr>
        </p:nvGraphicFramePr>
        <p:xfrm>
          <a:off x="6217827" y="1110722"/>
          <a:ext cx="3343733" cy="525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89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BCD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Excess-3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 x y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to 1111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baseline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28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BCD to Excess-3 Code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36685"/>
            <a:ext cx="9274727" cy="576070"/>
          </a:xfrm>
        </p:spPr>
        <p:txBody>
          <a:bodyPr/>
          <a:lstStyle/>
          <a:p>
            <a:pPr marL="357188" indent="-357188">
              <a:spcBef>
                <a:spcPts val="1200"/>
              </a:spcBef>
              <a:buFont typeface="+mj-lt"/>
              <a:buAutoNum type="arabicPeriod" startAt="3"/>
            </a:pPr>
            <a:r>
              <a:rPr lang="en-US" b="1" dirty="0">
                <a:solidFill>
                  <a:srgbClr val="FF0000"/>
                </a:solidFill>
              </a:rPr>
              <a:t>Logic Minimization using K-maps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7279" y="1355148"/>
            <a:ext cx="9196674" cy="2995564"/>
            <a:chOff x="307279" y="3486607"/>
            <a:chExt cx="9196674" cy="2995564"/>
          </a:xfrm>
        </p:grpSpPr>
        <p:grpSp>
          <p:nvGrpSpPr>
            <p:cNvPr id="5" name="Group 4"/>
            <p:cNvGrpSpPr/>
            <p:nvPr/>
          </p:nvGrpSpPr>
          <p:grpSpPr>
            <a:xfrm>
              <a:off x="307279" y="3486607"/>
              <a:ext cx="9023852" cy="2995564"/>
              <a:chOff x="2533507" y="1689297"/>
              <a:chExt cx="14478954" cy="4209631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351656" y="2816117"/>
                <a:ext cx="3387161" cy="30828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3586568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9"/>
              <p:cNvSpPr>
                <a:spLocks noChangeArrowheads="1"/>
              </p:cNvSpPr>
              <p:nvPr/>
            </p:nvSpPr>
            <p:spPr bwMode="auto">
              <a:xfrm>
                <a:off x="4433973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11"/>
              <p:cNvSpPr>
                <a:spLocks noChangeArrowheads="1"/>
              </p:cNvSpPr>
              <p:nvPr/>
            </p:nvSpPr>
            <p:spPr bwMode="auto">
              <a:xfrm>
                <a:off x="5282609" y="2333731"/>
                <a:ext cx="45485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13"/>
              <p:cNvSpPr>
                <a:spLocks noChangeArrowheads="1"/>
              </p:cNvSpPr>
              <p:nvPr/>
            </p:nvSpPr>
            <p:spPr bwMode="auto">
              <a:xfrm>
                <a:off x="6131243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Line 18"/>
              <p:cNvSpPr>
                <a:spLocks noChangeShapeType="1"/>
              </p:cNvSpPr>
              <p:nvPr/>
            </p:nvSpPr>
            <p:spPr bwMode="auto">
              <a:xfrm flipH="1">
                <a:off x="5052616" y="2820265"/>
                <a:ext cx="0" cy="307866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4203980" y="2816116"/>
                <a:ext cx="1683742" cy="3082810"/>
                <a:chOff x="4203980" y="2816118"/>
                <a:chExt cx="1683742" cy="1687149"/>
              </a:xfrm>
            </p:grpSpPr>
            <p:sp>
              <p:nvSpPr>
                <p:cNvPr id="70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" name="Rectangle 21"/>
              <p:cNvSpPr>
                <a:spLocks noChangeArrowheads="1"/>
              </p:cNvSpPr>
              <p:nvPr/>
            </p:nvSpPr>
            <p:spPr bwMode="auto">
              <a:xfrm>
                <a:off x="2806661" y="2981837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Line 108"/>
              <p:cNvSpPr>
                <a:spLocks noChangeShapeType="1"/>
              </p:cNvSpPr>
              <p:nvPr/>
            </p:nvSpPr>
            <p:spPr bwMode="auto">
              <a:xfrm>
                <a:off x="2849386" y="2440103"/>
                <a:ext cx="505960" cy="3782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3507" y="2422428"/>
                    <a:ext cx="481353" cy="5190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𝑎𝑏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60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533507" y="2422428"/>
                    <a:ext cx="481353" cy="519018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0000" r="-800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1524" y="1961124"/>
                    <a:ext cx="492941" cy="5190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𝑐𝑑</m:t>
                          </m:r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1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011524" y="1961124"/>
                    <a:ext cx="492941" cy="51901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25490" r="-5882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2312" y="1689297"/>
                    <a:ext cx="2865379" cy="562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𝑤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62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702312" y="1689297"/>
                    <a:ext cx="2865379" cy="56227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6061" b="-27273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3" name="Line 41"/>
              <p:cNvSpPr>
                <a:spLocks noChangeShapeType="1"/>
              </p:cNvSpPr>
              <p:nvPr/>
            </p:nvSpPr>
            <p:spPr bwMode="auto">
              <a:xfrm flipV="1">
                <a:off x="3355783" y="4350712"/>
                <a:ext cx="338303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3351656" y="3576604"/>
                <a:ext cx="3387162" cy="1548216"/>
                <a:chOff x="3351656" y="3979853"/>
                <a:chExt cx="3029011" cy="1548216"/>
              </a:xfrm>
            </p:grpSpPr>
            <p:sp>
              <p:nvSpPr>
                <p:cNvPr id="6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" name="Rectangle 21"/>
              <p:cNvSpPr>
                <a:spLocks noChangeArrowheads="1"/>
              </p:cNvSpPr>
              <p:nvPr/>
            </p:nvSpPr>
            <p:spPr bwMode="auto">
              <a:xfrm>
                <a:off x="2806661" y="3750952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21"/>
              <p:cNvSpPr>
                <a:spLocks noChangeArrowheads="1"/>
              </p:cNvSpPr>
              <p:nvPr/>
            </p:nvSpPr>
            <p:spPr bwMode="auto">
              <a:xfrm>
                <a:off x="2806661" y="4557449"/>
                <a:ext cx="45485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21"/>
              <p:cNvSpPr>
                <a:spLocks noChangeArrowheads="1"/>
              </p:cNvSpPr>
              <p:nvPr/>
            </p:nvSpPr>
            <p:spPr bwMode="auto">
              <a:xfrm>
                <a:off x="2806661" y="53300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2283" y="1693710"/>
                    <a:ext cx="2865378" cy="562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12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122283" y="1693710"/>
                    <a:ext cx="2865378" cy="56227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4545" b="-2878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34682" y="1693710"/>
                    <a:ext cx="2865378" cy="562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13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0634682" y="1693710"/>
                    <a:ext cx="2865378" cy="56227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4545" b="-2878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147083" y="1693710"/>
                    <a:ext cx="2865378" cy="562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:r>
                      <a:rPr lang="en-US" altLang="en-US" sz="2000" i="0" dirty="0">
                        <a:solidFill>
                          <a:schemeClr val="tx1"/>
                        </a:solidFill>
                        <a:latin typeface="+mn-lt"/>
                      </a:rPr>
                      <a:t>K-map for</a:t>
                    </a:r>
                    <a14:m>
                      <m:oMath xmlns:m="http://schemas.openxmlformats.org/officeDocument/2006/math"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oMath>
                    </a14:m>
                    <a:endParaRPr lang="en-US" altLang="en-US" sz="20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14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4147083" y="1693710"/>
                    <a:ext cx="2865378" cy="56227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4545" b="-2878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5"/>
            <p:cNvGrpSpPr/>
            <p:nvPr/>
          </p:nvGrpSpPr>
          <p:grpSpPr>
            <a:xfrm>
              <a:off x="3014808" y="3945184"/>
              <a:ext cx="2111013" cy="2536986"/>
              <a:chOff x="3351656" y="2333731"/>
              <a:chExt cx="3387162" cy="3565197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351656" y="2816117"/>
                <a:ext cx="3387161" cy="30828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3586568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9"/>
              <p:cNvSpPr>
                <a:spLocks noChangeArrowheads="1"/>
              </p:cNvSpPr>
              <p:nvPr/>
            </p:nvSpPr>
            <p:spPr bwMode="auto">
              <a:xfrm>
                <a:off x="4433973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11"/>
              <p:cNvSpPr>
                <a:spLocks noChangeArrowheads="1"/>
              </p:cNvSpPr>
              <p:nvPr/>
            </p:nvSpPr>
            <p:spPr bwMode="auto">
              <a:xfrm>
                <a:off x="5282609" y="2333731"/>
                <a:ext cx="45485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13"/>
              <p:cNvSpPr>
                <a:spLocks noChangeArrowheads="1"/>
              </p:cNvSpPr>
              <p:nvPr/>
            </p:nvSpPr>
            <p:spPr bwMode="auto">
              <a:xfrm>
                <a:off x="6131243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 flipH="1">
                <a:off x="5052616" y="2820265"/>
                <a:ext cx="0" cy="307866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4203980" y="2816116"/>
                <a:ext cx="1683742" cy="3082810"/>
                <a:chOff x="4203980" y="2816118"/>
                <a:chExt cx="1683742" cy="1687149"/>
              </a:xfrm>
            </p:grpSpPr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" name="Line 41"/>
              <p:cNvSpPr>
                <a:spLocks noChangeShapeType="1"/>
              </p:cNvSpPr>
              <p:nvPr/>
            </p:nvSpPr>
            <p:spPr bwMode="auto">
              <a:xfrm flipV="1">
                <a:off x="3355783" y="4350712"/>
                <a:ext cx="338303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3351656" y="3576604"/>
                <a:ext cx="3387162" cy="1548216"/>
                <a:chOff x="3351656" y="3979853"/>
                <a:chExt cx="3029011" cy="1548216"/>
              </a:xfrm>
            </p:grpSpPr>
            <p:sp>
              <p:nvSpPr>
                <p:cNvPr id="4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5203874" y="3945184"/>
              <a:ext cx="2111013" cy="2536986"/>
              <a:chOff x="3351656" y="2333731"/>
              <a:chExt cx="3387162" cy="356519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351656" y="2816117"/>
                <a:ext cx="3387161" cy="30828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3586568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9"/>
              <p:cNvSpPr>
                <a:spLocks noChangeArrowheads="1"/>
              </p:cNvSpPr>
              <p:nvPr/>
            </p:nvSpPr>
            <p:spPr bwMode="auto">
              <a:xfrm>
                <a:off x="4433973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5282609" y="2333731"/>
                <a:ext cx="45485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13"/>
              <p:cNvSpPr>
                <a:spLocks noChangeArrowheads="1"/>
              </p:cNvSpPr>
              <p:nvPr/>
            </p:nvSpPr>
            <p:spPr bwMode="auto">
              <a:xfrm>
                <a:off x="6131243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Line 18"/>
              <p:cNvSpPr>
                <a:spLocks noChangeShapeType="1"/>
              </p:cNvSpPr>
              <p:nvPr/>
            </p:nvSpPr>
            <p:spPr bwMode="auto">
              <a:xfrm flipH="1">
                <a:off x="5052616" y="2820265"/>
                <a:ext cx="0" cy="307866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4203980" y="2816116"/>
                <a:ext cx="1683742" cy="3082810"/>
                <a:chOff x="4203980" y="2816118"/>
                <a:chExt cx="1683742" cy="1687149"/>
              </a:xfrm>
            </p:grpSpPr>
            <p:sp>
              <p:nvSpPr>
                <p:cNvPr id="35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" name="Line 41"/>
              <p:cNvSpPr>
                <a:spLocks noChangeShapeType="1"/>
              </p:cNvSpPr>
              <p:nvPr/>
            </p:nvSpPr>
            <p:spPr bwMode="auto">
              <a:xfrm flipV="1">
                <a:off x="3355783" y="4350712"/>
                <a:ext cx="338303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3351656" y="3576604"/>
                <a:ext cx="3387162" cy="1548216"/>
                <a:chOff x="3351656" y="3979853"/>
                <a:chExt cx="3029011" cy="1548216"/>
              </a:xfrm>
            </p:grpSpPr>
            <p:sp>
              <p:nvSpPr>
                <p:cNvPr id="3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7392940" y="3945184"/>
              <a:ext cx="2111013" cy="2536986"/>
              <a:chOff x="3351656" y="2333731"/>
              <a:chExt cx="3387162" cy="356519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351656" y="2816117"/>
                <a:ext cx="3387161" cy="30828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3586568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433973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5282609" y="2333731"/>
                <a:ext cx="45485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6131243" y="2333731"/>
                <a:ext cx="487382" cy="44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Line 18"/>
              <p:cNvSpPr>
                <a:spLocks noChangeShapeType="1"/>
              </p:cNvSpPr>
              <p:nvPr/>
            </p:nvSpPr>
            <p:spPr bwMode="auto">
              <a:xfrm flipH="1">
                <a:off x="5052616" y="2820265"/>
                <a:ext cx="0" cy="307866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4203980" y="2816116"/>
                <a:ext cx="1683742" cy="3082810"/>
                <a:chOff x="4203980" y="2816118"/>
                <a:chExt cx="1683742" cy="1687149"/>
              </a:xfrm>
            </p:grpSpPr>
            <p:sp>
              <p:nvSpPr>
                <p:cNvPr id="21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8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18"/>
                  <a:ext cx="0" cy="168714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 flipV="1">
                <a:off x="3355783" y="4350712"/>
                <a:ext cx="338303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3351656" y="3576604"/>
                <a:ext cx="3387162" cy="1548216"/>
                <a:chOff x="3351656" y="3979853"/>
                <a:chExt cx="3029011" cy="1548216"/>
              </a:xfrm>
            </p:grpSpPr>
            <p:sp>
              <p:nvSpPr>
                <p:cNvPr id="1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2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6" y="5528069"/>
                  <a:ext cx="302901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4" name="Group 73"/>
          <p:cNvGrpSpPr/>
          <p:nvPr/>
        </p:nvGrpSpPr>
        <p:grpSpPr>
          <a:xfrm>
            <a:off x="920510" y="2252844"/>
            <a:ext cx="8493877" cy="2006344"/>
            <a:chOff x="920510" y="4384303"/>
            <a:chExt cx="8493877" cy="2006344"/>
          </a:xfrm>
        </p:grpSpPr>
        <p:sp>
          <p:nvSpPr>
            <p:cNvPr id="77" name="TextBox 76"/>
            <p:cNvSpPr txBox="1"/>
            <p:nvPr/>
          </p:nvSpPr>
          <p:spPr>
            <a:xfrm>
              <a:off x="6368304" y="43846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68165" y="60213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33334" y="60213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075833" y="49267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68165" y="49267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973804" y="49267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505557" y="49267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455341" y="550285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920510" y="550285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492733" y="550285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60980" y="550285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492733" y="602131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60980" y="602131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657231" y="60213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122400" y="49267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657231" y="43846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162870" y="43846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694623" y="43846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644407" y="550285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109576" y="550285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681799" y="550285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150046" y="550285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681799" y="602131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150046" y="602131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327368" y="492661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331378" y="438446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849375" y="550268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314544" y="550268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886767" y="550268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355014" y="550268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886767" y="602123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355014" y="602123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516434" y="492645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9075367" y="438430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038441" y="550252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503610" y="550252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9075833" y="550252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8544080" y="550252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9075833" y="602098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8544080" y="602098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331378" y="602123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368304" y="49267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7520444" y="43846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524454" y="60213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283269" y="2239130"/>
            <a:ext cx="1397941" cy="2019731"/>
            <a:chOff x="5283269" y="4370589"/>
            <a:chExt cx="1397941" cy="2019731"/>
          </a:xfrm>
        </p:grpSpPr>
        <p:sp>
          <p:nvSpPr>
            <p:cNvPr id="94" name="Rounded Rectangle 93"/>
            <p:cNvSpPr/>
            <p:nvPr/>
          </p:nvSpPr>
          <p:spPr>
            <a:xfrm>
              <a:off x="6368304" y="4370590"/>
              <a:ext cx="312906" cy="201973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283269" y="4370589"/>
              <a:ext cx="357005" cy="2019731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7503610" y="2239042"/>
            <a:ext cx="1925434" cy="2030300"/>
            <a:chOff x="7503610" y="4370501"/>
            <a:chExt cx="1925434" cy="2030300"/>
          </a:xfrm>
        </p:grpSpPr>
        <p:sp>
          <p:nvSpPr>
            <p:cNvPr id="157" name="Freeform 156"/>
            <p:cNvSpPr/>
            <p:nvPr/>
          </p:nvSpPr>
          <p:spPr>
            <a:xfrm>
              <a:off x="9076530" y="4370591"/>
              <a:ext cx="352514" cy="2030210"/>
            </a:xfrm>
            <a:custGeom>
              <a:avLst/>
              <a:gdLst>
                <a:gd name="connsiteX0" fmla="*/ 485030 w 485030"/>
                <a:gd name="connsiteY0" fmla="*/ 0 h 1979875"/>
                <a:gd name="connsiteX1" fmla="*/ 0 w 485030"/>
                <a:gd name="connsiteY1" fmla="*/ 0 h 1979875"/>
                <a:gd name="connsiteX2" fmla="*/ 0 w 485030"/>
                <a:gd name="connsiteY2" fmla="*/ 1979875 h 1979875"/>
                <a:gd name="connsiteX3" fmla="*/ 485030 w 485030"/>
                <a:gd name="connsiteY3" fmla="*/ 1979875 h 197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030" h="1979875">
                  <a:moveTo>
                    <a:pt x="485030" y="0"/>
                  </a:moveTo>
                  <a:lnTo>
                    <a:pt x="0" y="0"/>
                  </a:lnTo>
                  <a:lnTo>
                    <a:pt x="0" y="1979875"/>
                  </a:lnTo>
                  <a:lnTo>
                    <a:pt x="485030" y="1979875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 flipH="1">
              <a:off x="7503610" y="4370501"/>
              <a:ext cx="329740" cy="2030210"/>
            </a:xfrm>
            <a:custGeom>
              <a:avLst/>
              <a:gdLst>
                <a:gd name="connsiteX0" fmla="*/ 485030 w 485030"/>
                <a:gd name="connsiteY0" fmla="*/ 0 h 1979875"/>
                <a:gd name="connsiteX1" fmla="*/ 0 w 485030"/>
                <a:gd name="connsiteY1" fmla="*/ 0 h 1979875"/>
                <a:gd name="connsiteX2" fmla="*/ 0 w 485030"/>
                <a:gd name="connsiteY2" fmla="*/ 1979875 h 1979875"/>
                <a:gd name="connsiteX3" fmla="*/ 485030 w 485030"/>
                <a:gd name="connsiteY3" fmla="*/ 1979875 h 197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030" h="1979875">
                  <a:moveTo>
                    <a:pt x="485030" y="0"/>
                  </a:moveTo>
                  <a:lnTo>
                    <a:pt x="0" y="0"/>
                  </a:lnTo>
                  <a:lnTo>
                    <a:pt x="0" y="1979875"/>
                  </a:lnTo>
                  <a:lnTo>
                    <a:pt x="485030" y="1979875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912418" y="2757297"/>
            <a:ext cx="1909124" cy="1508887"/>
            <a:chOff x="912418" y="4888756"/>
            <a:chExt cx="1909124" cy="1508887"/>
          </a:xfrm>
        </p:grpSpPr>
        <p:sp>
          <p:nvSpPr>
            <p:cNvPr id="72" name="Rounded Rectangle 71"/>
            <p:cNvSpPr/>
            <p:nvPr/>
          </p:nvSpPr>
          <p:spPr>
            <a:xfrm>
              <a:off x="912418" y="5479162"/>
              <a:ext cx="1909124" cy="91848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455341" y="4888756"/>
              <a:ext cx="848768" cy="959738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1972773" y="4888756"/>
              <a:ext cx="848768" cy="959738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122401" y="2239042"/>
            <a:ext cx="1914009" cy="2034744"/>
            <a:chOff x="3122401" y="4370501"/>
            <a:chExt cx="1914009" cy="2034744"/>
          </a:xfrm>
        </p:grpSpPr>
        <p:sp>
          <p:nvSpPr>
            <p:cNvPr id="159" name="Rounded Rectangle 158"/>
            <p:cNvSpPr/>
            <p:nvPr/>
          </p:nvSpPr>
          <p:spPr>
            <a:xfrm>
              <a:off x="3122401" y="4926456"/>
              <a:ext cx="342570" cy="93995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625795" y="4370501"/>
              <a:ext cx="866692" cy="354609"/>
            </a:xfrm>
            <a:custGeom>
              <a:avLst/>
              <a:gdLst>
                <a:gd name="connsiteX0" fmla="*/ 0 w 866692"/>
                <a:gd name="connsiteY0" fmla="*/ 0 h 437322"/>
                <a:gd name="connsiteX1" fmla="*/ 0 w 866692"/>
                <a:gd name="connsiteY1" fmla="*/ 437322 h 437322"/>
                <a:gd name="connsiteX2" fmla="*/ 866692 w 866692"/>
                <a:gd name="connsiteY2" fmla="*/ 437322 h 437322"/>
                <a:gd name="connsiteX3" fmla="*/ 866692 w 866692"/>
                <a:gd name="connsiteY3" fmla="*/ 0 h 437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692" h="437322">
                  <a:moveTo>
                    <a:pt x="0" y="0"/>
                  </a:moveTo>
                  <a:lnTo>
                    <a:pt x="0" y="437322"/>
                  </a:lnTo>
                  <a:lnTo>
                    <a:pt x="866692" y="437322"/>
                  </a:lnTo>
                  <a:lnTo>
                    <a:pt x="866692" y="0"/>
                  </a:lnTo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 flipV="1">
              <a:off x="3628039" y="6045072"/>
              <a:ext cx="866692" cy="360173"/>
            </a:xfrm>
            <a:custGeom>
              <a:avLst/>
              <a:gdLst>
                <a:gd name="connsiteX0" fmla="*/ 0 w 866692"/>
                <a:gd name="connsiteY0" fmla="*/ 0 h 437322"/>
                <a:gd name="connsiteX1" fmla="*/ 0 w 866692"/>
                <a:gd name="connsiteY1" fmla="*/ 437322 h 437322"/>
                <a:gd name="connsiteX2" fmla="*/ 866692 w 866692"/>
                <a:gd name="connsiteY2" fmla="*/ 437322 h 437322"/>
                <a:gd name="connsiteX3" fmla="*/ 866692 w 866692"/>
                <a:gd name="connsiteY3" fmla="*/ 0 h 437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692" h="437322">
                  <a:moveTo>
                    <a:pt x="0" y="0"/>
                  </a:moveTo>
                  <a:lnTo>
                    <a:pt x="0" y="437322"/>
                  </a:lnTo>
                  <a:lnTo>
                    <a:pt x="866692" y="437322"/>
                  </a:lnTo>
                  <a:lnTo>
                    <a:pt x="866692" y="0"/>
                  </a:lnTo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167474" y="4370501"/>
              <a:ext cx="866692" cy="399362"/>
            </a:xfrm>
            <a:custGeom>
              <a:avLst/>
              <a:gdLst>
                <a:gd name="connsiteX0" fmla="*/ 0 w 866692"/>
                <a:gd name="connsiteY0" fmla="*/ 0 h 437322"/>
                <a:gd name="connsiteX1" fmla="*/ 0 w 866692"/>
                <a:gd name="connsiteY1" fmla="*/ 437322 h 437322"/>
                <a:gd name="connsiteX2" fmla="*/ 866692 w 866692"/>
                <a:gd name="connsiteY2" fmla="*/ 437322 h 437322"/>
                <a:gd name="connsiteX3" fmla="*/ 866692 w 866692"/>
                <a:gd name="connsiteY3" fmla="*/ 0 h 437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692" h="437322">
                  <a:moveTo>
                    <a:pt x="0" y="0"/>
                  </a:moveTo>
                  <a:lnTo>
                    <a:pt x="0" y="437322"/>
                  </a:lnTo>
                  <a:lnTo>
                    <a:pt x="866692" y="437322"/>
                  </a:lnTo>
                  <a:lnTo>
                    <a:pt x="866692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V="1">
              <a:off x="4169718" y="5983497"/>
              <a:ext cx="866692" cy="421278"/>
            </a:xfrm>
            <a:custGeom>
              <a:avLst/>
              <a:gdLst>
                <a:gd name="connsiteX0" fmla="*/ 0 w 866692"/>
                <a:gd name="connsiteY0" fmla="*/ 0 h 437322"/>
                <a:gd name="connsiteX1" fmla="*/ 0 w 866692"/>
                <a:gd name="connsiteY1" fmla="*/ 437322 h 437322"/>
                <a:gd name="connsiteX2" fmla="*/ 866692 w 866692"/>
                <a:gd name="connsiteY2" fmla="*/ 437322 h 437322"/>
                <a:gd name="connsiteX3" fmla="*/ 866692 w 866692"/>
                <a:gd name="connsiteY3" fmla="*/ 0 h 437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692" h="437322">
                  <a:moveTo>
                    <a:pt x="0" y="0"/>
                  </a:moveTo>
                  <a:lnTo>
                    <a:pt x="0" y="437322"/>
                  </a:lnTo>
                  <a:lnTo>
                    <a:pt x="866692" y="437322"/>
                  </a:lnTo>
                  <a:lnTo>
                    <a:pt x="866692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Content Placeholder 2"/>
              <p:cNvSpPr txBox="1">
                <a:spLocks/>
              </p:cNvSpPr>
              <p:nvPr/>
            </p:nvSpPr>
            <p:spPr bwMode="auto">
              <a:xfrm>
                <a:off x="344440" y="4465926"/>
                <a:ext cx="9274727" cy="20738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7663" indent="-347663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98513" indent="-336550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4588" indent="-231775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481138" indent="-222250" algn="l" rtl="0" fontAlgn="base">
                  <a:spcBef>
                    <a:spcPct val="4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18288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2860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7432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2004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6576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357188" indent="0">
                  <a:spcBef>
                    <a:spcPts val="1200"/>
                  </a:spcBef>
                  <a:buFont typeface="Wingdings" pitchFamily="2" charset="2"/>
                  <a:buNone/>
                </a:pPr>
                <a:r>
                  <a:rPr lang="en-US" kern="0" dirty="0"/>
                  <a:t>Minimal Sum-of-Product expressions:</a:t>
                </a:r>
              </a:p>
              <a:p>
                <a:pPr marL="357188" indent="0">
                  <a:spcBef>
                    <a:spcPts val="1200"/>
                  </a:spcBef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r>
                      <a:rPr lang="en-US" i="1" kern="0" dirty="0" smtClean="0">
                        <a:latin typeface="Cambria Math"/>
                      </a:rPr>
                      <m:t>𝑤</m:t>
                    </m:r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r>
                      <a:rPr lang="en-US" i="1" kern="0" dirty="0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r>
                      <a:rPr lang="en-US" i="1" kern="0" dirty="0" err="1" smtClean="0">
                        <a:latin typeface="Cambria Math"/>
                      </a:rPr>
                      <m:t>+</m:t>
                    </m:r>
                    <m:r>
                      <a:rPr lang="en-US" i="1" kern="0" dirty="0" smtClean="0">
                        <a:solidFill>
                          <a:srgbClr val="008000"/>
                        </a:solidFill>
                        <a:latin typeface="Cambria Math"/>
                      </a:rPr>
                      <m:t>𝑏𝑐</m:t>
                    </m:r>
                    <m:r>
                      <a:rPr lang="en-US" i="1" kern="0" dirty="0" err="1" smtClean="0">
                        <a:latin typeface="Cambria Math"/>
                      </a:rPr>
                      <m:t>+</m:t>
                    </m:r>
                    <m:r>
                      <a:rPr lang="en-US" i="1" kern="0" dirty="0" smtClean="0">
                        <a:solidFill>
                          <a:srgbClr val="0000FF"/>
                        </a:solidFill>
                        <a:latin typeface="Cambria Math"/>
                      </a:rPr>
                      <m:t>𝑏𝑑</m:t>
                    </m:r>
                  </m:oMath>
                </a14:m>
                <a:r>
                  <a:rPr lang="en-US" kern="0" dirty="0"/>
                  <a:t> , </a:t>
                </a:r>
                <a14:m>
                  <m:oMath xmlns:m="http://schemas.openxmlformats.org/officeDocument/2006/math">
                    <m:r>
                      <a:rPr lang="en-US" i="1" kern="0" dirty="0" smtClean="0">
                        <a:latin typeface="Cambria Math"/>
                      </a:rPr>
                      <m:t>𝑥</m:t>
                    </m:r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r>
                      <a:rPr lang="en-US" i="1" kern="0" dirty="0" smtClean="0">
                        <a:solidFill>
                          <a:srgbClr val="FF0000"/>
                        </a:solidFill>
                        <a:latin typeface="Cambria Math"/>
                      </a:rPr>
                      <m:t>𝑏</m:t>
                    </m:r>
                    <m:r>
                      <a:rPr lang="en-US" i="1" kern="0" dirty="0" smtClean="0">
                        <a:solidFill>
                          <a:srgbClr val="FF0000"/>
                        </a:solidFill>
                        <a:latin typeface="Cambria Math"/>
                      </a:rPr>
                      <m:t>′</m:t>
                    </m:r>
                    <m:r>
                      <a:rPr lang="en-US" i="1" kern="0" dirty="0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  <m:r>
                      <a:rPr lang="en-US" i="1" kern="0" dirty="0" err="1" smtClean="0">
                        <a:latin typeface="Cambria Math"/>
                      </a:rPr>
                      <m:t>+</m:t>
                    </m:r>
                    <m:r>
                      <a:rPr lang="en-US" i="1" kern="0" dirty="0" smtClean="0">
                        <a:solidFill>
                          <a:srgbClr val="008000"/>
                        </a:solidFill>
                        <a:latin typeface="Cambria Math"/>
                      </a:rPr>
                      <m:t>𝑏</m:t>
                    </m:r>
                    <m:r>
                      <a:rPr lang="en-US" i="1" kern="0" dirty="0" smtClean="0">
                        <a:solidFill>
                          <a:srgbClr val="008000"/>
                        </a:solidFill>
                        <a:latin typeface="Cambria Math"/>
                      </a:rPr>
                      <m:t>′</m:t>
                    </m:r>
                    <m:r>
                      <a:rPr lang="en-US" i="1" kern="0" dirty="0" smtClean="0">
                        <a:solidFill>
                          <a:srgbClr val="008000"/>
                        </a:solidFill>
                        <a:latin typeface="Cambria Math"/>
                      </a:rPr>
                      <m:t>𝑑</m:t>
                    </m:r>
                    <m:r>
                      <a:rPr lang="en-US" i="1" kern="0" dirty="0" err="1" smtClean="0">
                        <a:latin typeface="Cambria Math"/>
                      </a:rPr>
                      <m:t>+</m:t>
                    </m:r>
                    <m:r>
                      <a:rPr lang="en-US" i="1" kern="0" dirty="0" smtClean="0">
                        <a:solidFill>
                          <a:srgbClr val="0000FF"/>
                        </a:solidFill>
                        <a:latin typeface="Cambria Math"/>
                      </a:rPr>
                      <m:t>𝑏𝑐</m:t>
                    </m:r>
                    <m:r>
                      <a:rPr lang="en-US" i="1" kern="0" dirty="0" smtClean="0">
                        <a:solidFill>
                          <a:srgbClr val="0000FF"/>
                        </a:solidFill>
                        <a:latin typeface="Cambria Math"/>
                      </a:rPr>
                      <m:t>′</m:t>
                    </m:r>
                    <m:r>
                      <a:rPr lang="en-US" i="1" kern="0" dirty="0" smtClean="0">
                        <a:solidFill>
                          <a:srgbClr val="0000FF"/>
                        </a:solidFill>
                        <a:latin typeface="Cambria Math"/>
                      </a:rPr>
                      <m:t>𝑑</m:t>
                    </m:r>
                    <m:r>
                      <a:rPr lang="en-US" i="1" kern="0" dirty="0" smtClean="0">
                        <a:solidFill>
                          <a:srgbClr val="0000FF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US" kern="0" dirty="0">
                    <a:solidFill>
                      <a:srgbClr val="0000FF"/>
                    </a:solidFill>
                  </a:rPr>
                  <a:t> </a:t>
                </a:r>
                <a:r>
                  <a:rPr lang="en-US" kern="0" dirty="0"/>
                  <a:t>, </a:t>
                </a:r>
                <a14:m>
                  <m:oMath xmlns:m="http://schemas.openxmlformats.org/officeDocument/2006/math">
                    <m:r>
                      <a:rPr lang="en-US" i="1" kern="0" dirty="0" smtClean="0">
                        <a:latin typeface="Cambria Math"/>
                      </a:rPr>
                      <m:t>𝑦</m:t>
                    </m:r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r>
                      <a:rPr lang="en-US" i="1" kern="0" dirty="0" smtClean="0">
                        <a:solidFill>
                          <a:srgbClr val="FF0000"/>
                        </a:solidFill>
                        <a:latin typeface="Cambria Math"/>
                      </a:rPr>
                      <m:t>𝑐𝑑</m:t>
                    </m:r>
                    <m:r>
                      <a:rPr lang="en-US" i="1" kern="0" dirty="0" err="1" smtClean="0">
                        <a:latin typeface="Cambria Math"/>
                      </a:rPr>
                      <m:t>+</m:t>
                    </m:r>
                    <m:r>
                      <a:rPr lang="en-US" i="1" kern="0" dirty="0" smtClean="0">
                        <a:solidFill>
                          <a:srgbClr val="008000"/>
                        </a:solidFill>
                        <a:latin typeface="Cambria Math"/>
                      </a:rPr>
                      <m:t>𝑐</m:t>
                    </m:r>
                    <m:r>
                      <a:rPr lang="en-US" i="1" kern="0" dirty="0" smtClean="0">
                        <a:solidFill>
                          <a:srgbClr val="008000"/>
                        </a:solidFill>
                        <a:latin typeface="Cambria Math"/>
                      </a:rPr>
                      <m:t>′</m:t>
                    </m:r>
                    <m:r>
                      <a:rPr lang="en-US" i="1" kern="0" dirty="0" smtClean="0">
                        <a:solidFill>
                          <a:srgbClr val="008000"/>
                        </a:solidFill>
                        <a:latin typeface="Cambria Math"/>
                      </a:rPr>
                      <m:t>𝑑</m:t>
                    </m:r>
                    <m:r>
                      <a:rPr lang="en-US" i="1" kern="0" dirty="0" smtClean="0">
                        <a:solidFill>
                          <a:srgbClr val="008000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US" kern="0" dirty="0">
                    <a:solidFill>
                      <a:srgbClr val="008000"/>
                    </a:solidFill>
                  </a:rPr>
                  <a:t> </a:t>
                </a:r>
                <a:r>
                  <a:rPr lang="en-US" kern="0" dirty="0"/>
                  <a:t>, </a:t>
                </a:r>
                <a14:m>
                  <m:oMath xmlns:m="http://schemas.openxmlformats.org/officeDocument/2006/math">
                    <m:r>
                      <a:rPr lang="en-US" i="1" kern="0" dirty="0" smtClean="0">
                        <a:latin typeface="Cambria Math"/>
                      </a:rPr>
                      <m:t>𝑧</m:t>
                    </m:r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r>
                      <a:rPr lang="en-US" i="1" kern="0" dirty="0" smtClean="0">
                        <a:solidFill>
                          <a:srgbClr val="FF0000"/>
                        </a:solidFill>
                        <a:latin typeface="Cambria Math"/>
                      </a:rPr>
                      <m:t>𝑑</m:t>
                    </m:r>
                    <m:r>
                      <a:rPr lang="en-US" i="1" kern="0" dirty="0" smtClean="0">
                        <a:solidFill>
                          <a:srgbClr val="FF0000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US" kern="0" dirty="0"/>
                  <a:t> </a:t>
                </a:r>
              </a:p>
              <a:p>
                <a:pPr marL="357188" indent="0">
                  <a:spcBef>
                    <a:spcPts val="1200"/>
                  </a:spcBef>
                  <a:buFont typeface="Wingdings" pitchFamily="2" charset="2"/>
                  <a:buNone/>
                </a:pPr>
                <a:r>
                  <a:rPr lang="en-US" kern="0" dirty="0"/>
                  <a:t>Additional 3-Level Optimizations: extract common term </a:t>
                </a:r>
                <a14:m>
                  <m:oMath xmlns:m="http://schemas.openxmlformats.org/officeDocument/2006/math">
                    <m:r>
                      <a:rPr lang="en-US" i="1" kern="0" dirty="0" smtClean="0">
                        <a:solidFill>
                          <a:srgbClr val="6600CC"/>
                        </a:solidFill>
                        <a:latin typeface="Cambria Math"/>
                      </a:rPr>
                      <m:t>(</m:t>
                    </m:r>
                    <m:r>
                      <a:rPr lang="en-US" i="1" kern="0" dirty="0" err="1" smtClean="0">
                        <a:solidFill>
                          <a:srgbClr val="6600CC"/>
                        </a:solidFill>
                        <a:latin typeface="Cambria Math"/>
                      </a:rPr>
                      <m:t>𝑐</m:t>
                    </m:r>
                    <m:r>
                      <a:rPr lang="en-US" i="1" kern="0" dirty="0" err="1" smtClean="0">
                        <a:solidFill>
                          <a:srgbClr val="6600CC"/>
                        </a:solidFill>
                        <a:latin typeface="Cambria Math"/>
                      </a:rPr>
                      <m:t>+</m:t>
                    </m:r>
                    <m:r>
                      <a:rPr lang="en-US" i="1" kern="0" dirty="0" err="1" smtClean="0">
                        <a:solidFill>
                          <a:srgbClr val="6600CC"/>
                        </a:solidFill>
                        <a:latin typeface="Cambria Math"/>
                      </a:rPr>
                      <m:t>𝑑</m:t>
                    </m:r>
                    <m:r>
                      <a:rPr lang="en-US" i="1" kern="0" dirty="0" smtClean="0">
                        <a:solidFill>
                          <a:srgbClr val="6600CC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kern="0" dirty="0"/>
              </a:p>
              <a:p>
                <a:pPr marL="357188" indent="0">
                  <a:spcBef>
                    <a:spcPts val="1200"/>
                  </a:spcBef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r>
                      <a:rPr lang="en-US" i="1" kern="0" dirty="0" smtClean="0">
                        <a:latin typeface="Cambria Math"/>
                      </a:rPr>
                      <m:t>𝑤</m:t>
                    </m:r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r>
                      <a:rPr lang="en-US" i="1" kern="0" dirty="0" err="1" smtClean="0">
                        <a:latin typeface="Cambria Math"/>
                      </a:rPr>
                      <m:t>𝑎</m:t>
                    </m:r>
                    <m:r>
                      <a:rPr lang="en-US" i="1" kern="0" dirty="0" err="1" smtClean="0">
                        <a:latin typeface="Cambria Math"/>
                      </a:rPr>
                      <m:t>+</m:t>
                    </m:r>
                    <m:r>
                      <a:rPr lang="en-US" i="1" kern="0" dirty="0" err="1" smtClean="0">
                        <a:latin typeface="Cambria Math"/>
                      </a:rPr>
                      <m:t>𝑏</m:t>
                    </m:r>
                    <m:r>
                      <a:rPr lang="en-US" i="1" kern="0" dirty="0" smtClean="0">
                        <a:solidFill>
                          <a:srgbClr val="6600CC"/>
                        </a:solidFill>
                        <a:latin typeface="Cambria Math"/>
                      </a:rPr>
                      <m:t>(</m:t>
                    </m:r>
                    <m:r>
                      <a:rPr lang="en-US" i="1" kern="0" dirty="0" err="1" smtClean="0">
                        <a:solidFill>
                          <a:srgbClr val="6600CC"/>
                        </a:solidFill>
                        <a:latin typeface="Cambria Math"/>
                      </a:rPr>
                      <m:t>𝑐</m:t>
                    </m:r>
                    <m:r>
                      <a:rPr lang="en-US" i="1" kern="0" dirty="0" err="1" smtClean="0">
                        <a:solidFill>
                          <a:srgbClr val="6600CC"/>
                        </a:solidFill>
                        <a:latin typeface="Cambria Math"/>
                      </a:rPr>
                      <m:t>+</m:t>
                    </m:r>
                    <m:r>
                      <a:rPr lang="en-US" i="1" kern="0" dirty="0" err="1" smtClean="0">
                        <a:solidFill>
                          <a:srgbClr val="6600CC"/>
                        </a:solidFill>
                        <a:latin typeface="Cambria Math"/>
                      </a:rPr>
                      <m:t>𝑑</m:t>
                    </m:r>
                    <m:r>
                      <a:rPr lang="en-US" i="1" kern="0" dirty="0" smtClean="0">
                        <a:solidFill>
                          <a:srgbClr val="6600CC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kern="0" dirty="0"/>
                  <a:t> , </a:t>
                </a:r>
                <a14:m>
                  <m:oMath xmlns:m="http://schemas.openxmlformats.org/officeDocument/2006/math">
                    <m:r>
                      <a:rPr lang="en-US" i="1" kern="0" dirty="0" smtClean="0">
                        <a:latin typeface="Cambria Math"/>
                      </a:rPr>
                      <m:t>𝑥</m:t>
                    </m:r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 kern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 kern="0" dirty="0" smtClean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kern="0" dirty="0" err="1" smtClean="0">
                            <a:solidFill>
                              <a:srgbClr val="6600CC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i="1" kern="0" dirty="0" err="1" smtClean="0">
                            <a:solidFill>
                              <a:srgbClr val="6600CC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kern="0" dirty="0" err="1" smtClean="0">
                            <a:solidFill>
                              <a:srgbClr val="6600CC"/>
                            </a:solidFill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i="1" kern="0" dirty="0" smtClean="0">
                        <a:latin typeface="Cambria Math"/>
                      </a:rPr>
                      <m:t>+</m:t>
                    </m:r>
                    <m:r>
                      <a:rPr lang="en-US" i="1" kern="0" dirty="0" smtClean="0"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en-US" i="1" kern="0" dirty="0" smtClean="0">
                            <a:solidFill>
                              <a:srgbClr val="6600CC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kern="0" dirty="0" smtClean="0">
                                <a:solidFill>
                                  <a:srgbClr val="66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kern="0" dirty="0" err="1" smtClean="0">
                                <a:solidFill>
                                  <a:srgbClr val="6600CC"/>
                                </a:solidFill>
                                <a:latin typeface="Cambria Math"/>
                              </a:rPr>
                              <m:t>𝑐</m:t>
                            </m:r>
                            <m:r>
                              <a:rPr lang="en-US" i="1" kern="0" dirty="0" err="1" smtClean="0">
                                <a:solidFill>
                                  <a:srgbClr val="6600CC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 kern="0" dirty="0" err="1" smtClean="0">
                                <a:solidFill>
                                  <a:srgbClr val="6600CC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</m:d>
                      </m:e>
                      <m:sup>
                        <m:r>
                          <a:rPr lang="en-US" i="1" kern="0" dirty="0" smtClean="0">
                            <a:solidFill>
                              <a:srgbClr val="6600CC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kern="0" dirty="0"/>
                  <a:t> , </a:t>
                </a:r>
                <a14:m>
                  <m:oMath xmlns:m="http://schemas.openxmlformats.org/officeDocument/2006/math">
                    <m:r>
                      <a:rPr lang="en-US" i="1" kern="0" dirty="0" smtClean="0">
                        <a:latin typeface="Cambria Math"/>
                      </a:rPr>
                      <m:t>𝑦</m:t>
                    </m:r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r>
                      <a:rPr lang="en-US" i="1" kern="0" dirty="0" err="1" smtClean="0">
                        <a:latin typeface="Cambria Math"/>
                      </a:rPr>
                      <m:t>𝑐</m:t>
                    </m:r>
                    <m:r>
                      <a:rPr lang="en-US" i="1" kern="0" dirty="0" smtClean="0">
                        <a:latin typeface="Cambria Math"/>
                      </a:rPr>
                      <m:t>𝑑</m:t>
                    </m:r>
                    <m:r>
                      <a:rPr lang="en-US" i="1" kern="0" dirty="0" smtClean="0">
                        <a:latin typeface="Cambria Math"/>
                      </a:rPr>
                      <m:t>+(</m:t>
                    </m:r>
                    <m:r>
                      <a:rPr lang="en-US" i="1" kern="0" dirty="0" smtClean="0">
                        <a:solidFill>
                          <a:srgbClr val="6600CC"/>
                        </a:solidFill>
                        <a:latin typeface="Cambria Math"/>
                      </a:rPr>
                      <m:t>𝑐</m:t>
                    </m:r>
                    <m:r>
                      <a:rPr lang="en-US" i="1" kern="0" dirty="0" smtClean="0">
                        <a:solidFill>
                          <a:srgbClr val="6600CC"/>
                        </a:solidFill>
                        <a:latin typeface="Cambria Math"/>
                      </a:rPr>
                      <m:t>+</m:t>
                    </m:r>
                    <m:r>
                      <a:rPr lang="en-US" i="1" kern="0" dirty="0" err="1" smtClean="0">
                        <a:solidFill>
                          <a:srgbClr val="6600CC"/>
                        </a:solidFill>
                        <a:latin typeface="Cambria Math"/>
                      </a:rPr>
                      <m:t>𝑑</m:t>
                    </m:r>
                    <m:r>
                      <a:rPr lang="en-US" i="1" kern="0" dirty="0" smtClean="0">
                        <a:solidFill>
                          <a:srgbClr val="6600CC"/>
                        </a:solidFill>
                        <a:latin typeface="Cambria Math"/>
                      </a:rPr>
                      <m:t>)′</m:t>
                    </m:r>
                  </m:oMath>
                </a14:m>
                <a:endParaRPr lang="en-US" kern="0" dirty="0"/>
              </a:p>
            </p:txBody>
          </p:sp>
        </mc:Choice>
        <mc:Fallback xmlns="">
          <p:sp>
            <p:nvSpPr>
              <p:cNvPr id="1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440" y="4465926"/>
                <a:ext cx="9274727" cy="2073852"/>
              </a:xfrm>
              <a:prstGeom prst="rect">
                <a:avLst/>
              </a:prstGeom>
              <a:blipFill rotWithShape="1">
                <a:blip r:embed="rId9"/>
                <a:stretch>
                  <a:fillRect t="-2059" b="-41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72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BCD to Excess-3 Code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56" y="894292"/>
            <a:ext cx="8805055" cy="1555390"/>
          </a:xfrm>
        </p:spPr>
        <p:txBody>
          <a:bodyPr/>
          <a:lstStyle/>
          <a:p>
            <a:pPr marL="357188" indent="-357188">
              <a:buFont typeface="+mj-lt"/>
              <a:buAutoNum type="arabicPeriod" startAt="4"/>
            </a:pPr>
            <a:r>
              <a:rPr lang="en-US" b="1" dirty="0">
                <a:solidFill>
                  <a:srgbClr val="FF0000"/>
                </a:solidFill>
              </a:rPr>
              <a:t>Technology Mapping</a:t>
            </a:r>
          </a:p>
          <a:p>
            <a:pPr marL="357188" indent="0">
              <a:buNone/>
            </a:pPr>
            <a:r>
              <a:rPr lang="en-US" dirty="0"/>
              <a:t>Draw a logic diagram using ANDs, ORs, and inverters</a:t>
            </a:r>
          </a:p>
          <a:p>
            <a:pPr marL="357188" indent="0">
              <a:buNone/>
            </a:pPr>
            <a:r>
              <a:rPr lang="en-US" dirty="0"/>
              <a:t>Other gates can be used, such as NAND, NOR, and XOR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690082" y="2714026"/>
            <a:ext cx="3892032" cy="3422503"/>
            <a:chOff x="1323759" y="2795323"/>
            <a:chExt cx="3892032" cy="3422503"/>
          </a:xfrm>
        </p:grpSpPr>
        <p:sp>
          <p:nvSpPr>
            <p:cNvPr id="61" name="Freeform 60"/>
            <p:cNvSpPr/>
            <p:nvPr/>
          </p:nvSpPr>
          <p:spPr>
            <a:xfrm flipV="1">
              <a:off x="3357363" y="4465925"/>
              <a:ext cx="235133" cy="428019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 flipV="1">
              <a:off x="2809825" y="3947463"/>
              <a:ext cx="782671" cy="946480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072650" y="5687738"/>
              <a:ext cx="2897885" cy="391183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658631" y="4898231"/>
              <a:ext cx="1666128" cy="487744"/>
            </a:xfrm>
            <a:custGeom>
              <a:avLst/>
              <a:gdLst>
                <a:gd name="connsiteX0" fmla="*/ 0 w 1633235"/>
                <a:gd name="connsiteY0" fmla="*/ 0 h 491557"/>
                <a:gd name="connsiteX1" fmla="*/ 1448241 w 1633235"/>
                <a:gd name="connsiteY1" fmla="*/ 0 h 491557"/>
                <a:gd name="connsiteX2" fmla="*/ 1448241 w 1633235"/>
                <a:gd name="connsiteY2" fmla="*/ 491557 h 491557"/>
                <a:gd name="connsiteX3" fmla="*/ 1633235 w 1633235"/>
                <a:gd name="connsiteY3" fmla="*/ 491557 h 491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3235" h="491557">
                  <a:moveTo>
                    <a:pt x="0" y="0"/>
                  </a:moveTo>
                  <a:lnTo>
                    <a:pt x="1448241" y="0"/>
                  </a:lnTo>
                  <a:lnTo>
                    <a:pt x="1448241" y="491557"/>
                  </a:lnTo>
                  <a:lnTo>
                    <a:pt x="1633235" y="49155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flipH="1">
              <a:off x="3857985" y="5592175"/>
              <a:ext cx="46677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44049" y="3847880"/>
              <a:ext cx="375274" cy="157190"/>
            </a:xfrm>
            <a:custGeom>
              <a:avLst/>
              <a:gdLst>
                <a:gd name="connsiteX0" fmla="*/ 0 w 375274"/>
                <a:gd name="connsiteY0" fmla="*/ 0 h 126853"/>
                <a:gd name="connsiteX1" fmla="*/ 179709 w 375274"/>
                <a:gd name="connsiteY1" fmla="*/ 0 h 126853"/>
                <a:gd name="connsiteX2" fmla="*/ 179709 w 375274"/>
                <a:gd name="connsiteY2" fmla="*/ 126853 h 126853"/>
                <a:gd name="connsiteX3" fmla="*/ 375274 w 375274"/>
                <a:gd name="connsiteY3" fmla="*/ 126853 h 12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274" h="126853">
                  <a:moveTo>
                    <a:pt x="0" y="0"/>
                  </a:moveTo>
                  <a:lnTo>
                    <a:pt x="179709" y="0"/>
                  </a:lnTo>
                  <a:lnTo>
                    <a:pt x="179709" y="126853"/>
                  </a:lnTo>
                  <a:lnTo>
                    <a:pt x="375274" y="12685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flipV="1">
              <a:off x="3944049" y="4210050"/>
              <a:ext cx="375274" cy="162110"/>
            </a:xfrm>
            <a:custGeom>
              <a:avLst/>
              <a:gdLst>
                <a:gd name="connsiteX0" fmla="*/ 0 w 375274"/>
                <a:gd name="connsiteY0" fmla="*/ 0 h 126853"/>
                <a:gd name="connsiteX1" fmla="*/ 179709 w 375274"/>
                <a:gd name="connsiteY1" fmla="*/ 0 h 126853"/>
                <a:gd name="connsiteX2" fmla="*/ 179709 w 375274"/>
                <a:gd name="connsiteY2" fmla="*/ 126853 h 126853"/>
                <a:gd name="connsiteX3" fmla="*/ 375274 w 375274"/>
                <a:gd name="connsiteY3" fmla="*/ 126853 h 12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274" h="126853">
                  <a:moveTo>
                    <a:pt x="0" y="0"/>
                  </a:moveTo>
                  <a:lnTo>
                    <a:pt x="179709" y="0"/>
                  </a:lnTo>
                  <a:lnTo>
                    <a:pt x="179709" y="126853"/>
                  </a:lnTo>
                  <a:lnTo>
                    <a:pt x="375274" y="12685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2809825" y="3428998"/>
              <a:ext cx="794611" cy="520135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842221" y="3771564"/>
              <a:ext cx="1734584" cy="509694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1562100" y="5686425"/>
              <a:ext cx="20147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23759" y="2795323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323759" y="4096594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332575" y="4615057"/>
              <a:ext cx="136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323759" y="5502852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010607" y="2910537"/>
              <a:ext cx="2051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045071" y="3889856"/>
              <a:ext cx="136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045071" y="5248734"/>
              <a:ext cx="136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5053086" y="5848494"/>
              <a:ext cx="1202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690341" y="5485606"/>
              <a:ext cx="2801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1562101" y="4813155"/>
              <a:ext cx="7985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3576806" y="3178632"/>
              <a:ext cx="369888" cy="307975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138 h 138"/>
                <a:gd name="T4" fmla="*/ 96 w 166"/>
                <a:gd name="T5" fmla="*/ 137 h 138"/>
                <a:gd name="T6" fmla="*/ 166 w 166"/>
                <a:gd name="T7" fmla="*/ 69 h 138"/>
                <a:gd name="T8" fmla="*/ 98 w 166"/>
                <a:gd name="T9" fmla="*/ 0 h 138"/>
                <a:gd name="T10" fmla="*/ 1 w 166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0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3576806" y="3698683"/>
              <a:ext cx="369888" cy="306387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138 h 138"/>
                <a:gd name="T4" fmla="*/ 96 w 166"/>
                <a:gd name="T5" fmla="*/ 138 h 138"/>
                <a:gd name="T6" fmla="*/ 166 w 166"/>
                <a:gd name="T7" fmla="*/ 70 h 138"/>
                <a:gd name="T8" fmla="*/ 98 w 166"/>
                <a:gd name="T9" fmla="*/ 0 h 138"/>
                <a:gd name="T10" fmla="*/ 1 w 166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576806" y="4210050"/>
              <a:ext cx="369888" cy="307975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138 h 138"/>
                <a:gd name="T4" fmla="*/ 96 w 166"/>
                <a:gd name="T5" fmla="*/ 137 h 138"/>
                <a:gd name="T6" fmla="*/ 166 w 166"/>
                <a:gd name="T7" fmla="*/ 69 h 138"/>
                <a:gd name="T8" fmla="*/ 98 w 166"/>
                <a:gd name="T9" fmla="*/ 0 h 138"/>
                <a:gd name="T10" fmla="*/ 1 w 166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576806" y="5432425"/>
              <a:ext cx="369888" cy="306387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138 h 138"/>
                <a:gd name="T4" fmla="*/ 96 w 166"/>
                <a:gd name="T5" fmla="*/ 138 h 138"/>
                <a:gd name="T6" fmla="*/ 166 w 166"/>
                <a:gd name="T7" fmla="*/ 70 h 138"/>
                <a:gd name="T8" fmla="*/ 98 w 166"/>
                <a:gd name="T9" fmla="*/ 0 h 138"/>
                <a:gd name="T10" fmla="*/ 1 w 166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299816" y="2968144"/>
              <a:ext cx="390525" cy="309562"/>
            </a:xfrm>
            <a:custGeom>
              <a:avLst/>
              <a:gdLst>
                <a:gd name="T0" fmla="*/ 2 w 176"/>
                <a:gd name="T1" fmla="*/ 135 h 139"/>
                <a:gd name="T2" fmla="*/ 20 w 176"/>
                <a:gd name="T3" fmla="*/ 67 h 139"/>
                <a:gd name="T4" fmla="*/ 3 w 176"/>
                <a:gd name="T5" fmla="*/ 3 h 139"/>
                <a:gd name="T6" fmla="*/ 1 w 176"/>
                <a:gd name="T7" fmla="*/ 0 h 139"/>
                <a:gd name="T8" fmla="*/ 58 w 176"/>
                <a:gd name="T9" fmla="*/ 0 h 139"/>
                <a:gd name="T10" fmla="*/ 176 w 176"/>
                <a:gd name="T11" fmla="*/ 67 h 139"/>
                <a:gd name="T12" fmla="*/ 175 w 176"/>
                <a:gd name="T13" fmla="*/ 72 h 139"/>
                <a:gd name="T14" fmla="*/ 58 w 176"/>
                <a:gd name="T15" fmla="*/ 139 h 139"/>
                <a:gd name="T16" fmla="*/ 0 w 176"/>
                <a:gd name="T17" fmla="*/ 139 h 139"/>
                <a:gd name="T18" fmla="*/ 2 w 176"/>
                <a:gd name="T19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4298228" y="3958035"/>
              <a:ext cx="392113" cy="309562"/>
            </a:xfrm>
            <a:custGeom>
              <a:avLst/>
              <a:gdLst>
                <a:gd name="T0" fmla="*/ 2 w 176"/>
                <a:gd name="T1" fmla="*/ 135 h 139"/>
                <a:gd name="T2" fmla="*/ 20 w 176"/>
                <a:gd name="T3" fmla="*/ 67 h 139"/>
                <a:gd name="T4" fmla="*/ 3 w 176"/>
                <a:gd name="T5" fmla="*/ 3 h 139"/>
                <a:gd name="T6" fmla="*/ 1 w 176"/>
                <a:gd name="T7" fmla="*/ 0 h 139"/>
                <a:gd name="T8" fmla="*/ 58 w 176"/>
                <a:gd name="T9" fmla="*/ 0 h 139"/>
                <a:gd name="T10" fmla="*/ 176 w 176"/>
                <a:gd name="T11" fmla="*/ 67 h 139"/>
                <a:gd name="T12" fmla="*/ 175 w 176"/>
                <a:gd name="T13" fmla="*/ 72 h 139"/>
                <a:gd name="T14" fmla="*/ 58 w 176"/>
                <a:gd name="T15" fmla="*/ 139 h 139"/>
                <a:gd name="T16" fmla="*/ 0 w 176"/>
                <a:gd name="T17" fmla="*/ 139 h 139"/>
                <a:gd name="T18" fmla="*/ 2 w 176"/>
                <a:gd name="T19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80442" y="4745038"/>
              <a:ext cx="390525" cy="306387"/>
            </a:xfrm>
            <a:custGeom>
              <a:avLst/>
              <a:gdLst>
                <a:gd name="T0" fmla="*/ 2 w 176"/>
                <a:gd name="T1" fmla="*/ 134 h 138"/>
                <a:gd name="T2" fmla="*/ 20 w 176"/>
                <a:gd name="T3" fmla="*/ 67 h 138"/>
                <a:gd name="T4" fmla="*/ 3 w 176"/>
                <a:gd name="T5" fmla="*/ 3 h 138"/>
                <a:gd name="T6" fmla="*/ 1 w 176"/>
                <a:gd name="T7" fmla="*/ 0 h 138"/>
                <a:gd name="T8" fmla="*/ 58 w 176"/>
                <a:gd name="T9" fmla="*/ 0 h 138"/>
                <a:gd name="T10" fmla="*/ 176 w 176"/>
                <a:gd name="T11" fmla="*/ 67 h 138"/>
                <a:gd name="T12" fmla="*/ 175 w 176"/>
                <a:gd name="T13" fmla="*/ 71 h 138"/>
                <a:gd name="T14" fmla="*/ 58 w 176"/>
                <a:gd name="T15" fmla="*/ 138 h 138"/>
                <a:gd name="T16" fmla="*/ 0 w 176"/>
                <a:gd name="T17" fmla="*/ 138 h 138"/>
                <a:gd name="T18" fmla="*/ 2 w 176"/>
                <a:gd name="T19" fmla="*/ 13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38">
                  <a:moveTo>
                    <a:pt x="2" y="134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4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5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8"/>
                    <a:pt x="58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" y="134"/>
                    <a:pt x="2" y="134"/>
                    <a:pt x="2" y="134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4298228" y="5330825"/>
              <a:ext cx="392113" cy="309562"/>
            </a:xfrm>
            <a:custGeom>
              <a:avLst/>
              <a:gdLst>
                <a:gd name="T0" fmla="*/ 2 w 176"/>
                <a:gd name="T1" fmla="*/ 135 h 139"/>
                <a:gd name="T2" fmla="*/ 20 w 176"/>
                <a:gd name="T3" fmla="*/ 67 h 139"/>
                <a:gd name="T4" fmla="*/ 3 w 176"/>
                <a:gd name="T5" fmla="*/ 3 h 139"/>
                <a:gd name="T6" fmla="*/ 1 w 176"/>
                <a:gd name="T7" fmla="*/ 0 h 139"/>
                <a:gd name="T8" fmla="*/ 58 w 176"/>
                <a:gd name="T9" fmla="*/ 0 h 139"/>
                <a:gd name="T10" fmla="*/ 176 w 176"/>
                <a:gd name="T11" fmla="*/ 67 h 139"/>
                <a:gd name="T12" fmla="*/ 175 w 176"/>
                <a:gd name="T13" fmla="*/ 71 h 139"/>
                <a:gd name="T14" fmla="*/ 58 w 176"/>
                <a:gd name="T15" fmla="*/ 139 h 139"/>
                <a:gd name="T16" fmla="*/ 0 w 176"/>
                <a:gd name="T17" fmla="*/ 139 h 139"/>
                <a:gd name="T18" fmla="*/ 2 w 176"/>
                <a:gd name="T19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842222" y="4813154"/>
              <a:ext cx="1734584" cy="666895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flipV="1">
              <a:off x="2072650" y="4984390"/>
              <a:ext cx="235133" cy="703348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2952751" y="4785677"/>
              <a:ext cx="260350" cy="224272"/>
              <a:chOff x="1271588" y="4230688"/>
              <a:chExt cx="304800" cy="276225"/>
            </a:xfrm>
          </p:grpSpPr>
          <p:sp>
            <p:nvSpPr>
              <p:cNvPr id="53" name="Freeform 34"/>
              <p:cNvSpPr>
                <a:spLocks/>
              </p:cNvSpPr>
              <p:nvPr/>
            </p:nvSpPr>
            <p:spPr bwMode="auto">
              <a:xfrm>
                <a:off x="1271588" y="4230688"/>
                <a:ext cx="215900" cy="276225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74 h 174"/>
                  <a:gd name="T4" fmla="*/ 136 w 136"/>
                  <a:gd name="T5" fmla="*/ 84 h 174"/>
                  <a:gd name="T6" fmla="*/ 0 w 136"/>
                  <a:gd name="T7" fmla="*/ 0 h 174"/>
                  <a:gd name="T8" fmla="*/ 0 w 13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174"/>
                    </a:lnTo>
                    <a:lnTo>
                      <a:pt x="136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35"/>
              <p:cNvSpPr>
                <a:spLocks/>
              </p:cNvSpPr>
              <p:nvPr/>
            </p:nvSpPr>
            <p:spPr bwMode="auto">
              <a:xfrm>
                <a:off x="1487488" y="4319588"/>
                <a:ext cx="88900" cy="88900"/>
              </a:xfrm>
              <a:custGeom>
                <a:avLst/>
                <a:gdLst>
                  <a:gd name="T0" fmla="*/ 20 w 40"/>
                  <a:gd name="T1" fmla="*/ 40 h 40"/>
                  <a:gd name="T2" fmla="*/ 0 w 40"/>
                  <a:gd name="T3" fmla="*/ 20 h 40"/>
                  <a:gd name="T4" fmla="*/ 20 w 40"/>
                  <a:gd name="T5" fmla="*/ 0 h 40"/>
                  <a:gd name="T6" fmla="*/ 40 w 40"/>
                  <a:gd name="T7" fmla="*/ 20 h 40"/>
                  <a:gd name="T8" fmla="*/ 20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8" y="40"/>
                      <a:pt x="0" y="32"/>
                      <a:pt x="0" y="20"/>
                    </a:cubicBezTo>
                    <a:cubicBezTo>
                      <a:pt x="0" y="9"/>
                      <a:pt x="8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305517" y="3659428"/>
              <a:ext cx="260350" cy="224272"/>
              <a:chOff x="1376916" y="4230688"/>
              <a:chExt cx="304800" cy="276225"/>
            </a:xfrm>
          </p:grpSpPr>
          <p:sp>
            <p:nvSpPr>
              <p:cNvPr id="58" name="Freeform 34"/>
              <p:cNvSpPr>
                <a:spLocks/>
              </p:cNvSpPr>
              <p:nvPr/>
            </p:nvSpPr>
            <p:spPr bwMode="auto">
              <a:xfrm>
                <a:off x="1376916" y="4230688"/>
                <a:ext cx="215900" cy="276225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74 h 174"/>
                  <a:gd name="T4" fmla="*/ 136 w 136"/>
                  <a:gd name="T5" fmla="*/ 84 h 174"/>
                  <a:gd name="T6" fmla="*/ 0 w 136"/>
                  <a:gd name="T7" fmla="*/ 0 h 174"/>
                  <a:gd name="T8" fmla="*/ 0 w 13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174"/>
                    </a:lnTo>
                    <a:lnTo>
                      <a:pt x="136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1592817" y="4319587"/>
                <a:ext cx="88899" cy="88899"/>
              </a:xfrm>
              <a:custGeom>
                <a:avLst/>
                <a:gdLst>
                  <a:gd name="T0" fmla="*/ 20 w 40"/>
                  <a:gd name="T1" fmla="*/ 40 h 40"/>
                  <a:gd name="T2" fmla="*/ 0 w 40"/>
                  <a:gd name="T3" fmla="*/ 20 h 40"/>
                  <a:gd name="T4" fmla="*/ 20 w 40"/>
                  <a:gd name="T5" fmla="*/ 0 h 40"/>
                  <a:gd name="T6" fmla="*/ 40 w 40"/>
                  <a:gd name="T7" fmla="*/ 20 h 40"/>
                  <a:gd name="T8" fmla="*/ 20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8" y="40"/>
                      <a:pt x="0" y="32"/>
                      <a:pt x="0" y="20"/>
                    </a:cubicBezTo>
                    <a:cubicBezTo>
                      <a:pt x="0" y="9"/>
                      <a:pt x="8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flipH="1">
              <a:off x="1562101" y="4286949"/>
              <a:ext cx="202678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1842222" y="3245190"/>
              <a:ext cx="1734584" cy="520135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 flipV="1">
              <a:off x="3949485" y="3205981"/>
              <a:ext cx="375274" cy="162110"/>
            </a:xfrm>
            <a:custGeom>
              <a:avLst/>
              <a:gdLst>
                <a:gd name="connsiteX0" fmla="*/ 0 w 375274"/>
                <a:gd name="connsiteY0" fmla="*/ 0 h 126853"/>
                <a:gd name="connsiteX1" fmla="*/ 179709 w 375274"/>
                <a:gd name="connsiteY1" fmla="*/ 0 h 126853"/>
                <a:gd name="connsiteX2" fmla="*/ 179709 w 375274"/>
                <a:gd name="connsiteY2" fmla="*/ 126853 h 126853"/>
                <a:gd name="connsiteX3" fmla="*/ 375274 w 375274"/>
                <a:gd name="connsiteY3" fmla="*/ 126853 h 12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274" h="126853">
                  <a:moveTo>
                    <a:pt x="0" y="0"/>
                  </a:moveTo>
                  <a:lnTo>
                    <a:pt x="179709" y="0"/>
                  </a:lnTo>
                  <a:lnTo>
                    <a:pt x="179709" y="126853"/>
                  </a:lnTo>
                  <a:lnTo>
                    <a:pt x="375274" y="12685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Line 18"/>
            <p:cNvSpPr>
              <a:spLocks noChangeShapeType="1"/>
            </p:cNvSpPr>
            <p:nvPr/>
          </p:nvSpPr>
          <p:spPr bwMode="auto">
            <a:xfrm>
              <a:off x="4690341" y="4112816"/>
              <a:ext cx="2801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8"/>
            <p:cNvSpPr>
              <a:spLocks noChangeShapeType="1"/>
            </p:cNvSpPr>
            <p:nvPr/>
          </p:nvSpPr>
          <p:spPr bwMode="auto">
            <a:xfrm>
              <a:off x="4690341" y="3125037"/>
              <a:ext cx="2801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22"/>
            <p:cNvSpPr>
              <a:spLocks noChangeShapeType="1"/>
            </p:cNvSpPr>
            <p:nvPr/>
          </p:nvSpPr>
          <p:spPr bwMode="auto">
            <a:xfrm flipH="1">
              <a:off x="1562101" y="3025751"/>
              <a:ext cx="27626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953868" y="5963708"/>
              <a:ext cx="260350" cy="224272"/>
              <a:chOff x="1271588" y="4230688"/>
              <a:chExt cx="304800" cy="276225"/>
            </a:xfrm>
          </p:grpSpPr>
          <p:sp>
            <p:nvSpPr>
              <p:cNvPr id="77" name="Freeform 34"/>
              <p:cNvSpPr>
                <a:spLocks/>
              </p:cNvSpPr>
              <p:nvPr/>
            </p:nvSpPr>
            <p:spPr bwMode="auto">
              <a:xfrm>
                <a:off x="1271588" y="4230688"/>
                <a:ext cx="215900" cy="276225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74 h 174"/>
                  <a:gd name="T4" fmla="*/ 136 w 136"/>
                  <a:gd name="T5" fmla="*/ 84 h 174"/>
                  <a:gd name="T6" fmla="*/ 0 w 136"/>
                  <a:gd name="T7" fmla="*/ 0 h 174"/>
                  <a:gd name="T8" fmla="*/ 0 w 13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174"/>
                    </a:lnTo>
                    <a:lnTo>
                      <a:pt x="136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35"/>
              <p:cNvSpPr>
                <a:spLocks/>
              </p:cNvSpPr>
              <p:nvPr/>
            </p:nvSpPr>
            <p:spPr bwMode="auto">
              <a:xfrm>
                <a:off x="1487488" y="4319588"/>
                <a:ext cx="88900" cy="88900"/>
              </a:xfrm>
              <a:custGeom>
                <a:avLst/>
                <a:gdLst>
                  <a:gd name="T0" fmla="*/ 20 w 40"/>
                  <a:gd name="T1" fmla="*/ 40 h 40"/>
                  <a:gd name="T2" fmla="*/ 0 w 40"/>
                  <a:gd name="T3" fmla="*/ 20 h 40"/>
                  <a:gd name="T4" fmla="*/ 20 w 40"/>
                  <a:gd name="T5" fmla="*/ 0 h 40"/>
                  <a:gd name="T6" fmla="*/ 40 w 40"/>
                  <a:gd name="T7" fmla="*/ 20 h 40"/>
                  <a:gd name="T8" fmla="*/ 20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8" y="40"/>
                      <a:pt x="0" y="32"/>
                      <a:pt x="0" y="20"/>
                    </a:cubicBezTo>
                    <a:cubicBezTo>
                      <a:pt x="0" y="9"/>
                      <a:pt x="8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ontent Placeholder 2"/>
              <p:cNvSpPr txBox="1">
                <a:spLocks/>
              </p:cNvSpPr>
              <p:nvPr/>
            </p:nvSpPr>
            <p:spPr bwMode="auto">
              <a:xfrm>
                <a:off x="5010608" y="2539447"/>
                <a:ext cx="4608560" cy="1589306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marL="347663" indent="-347663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98513" indent="-336550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4588" indent="-231775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481138" indent="-222250" algn="l" rtl="0" fontAlgn="base">
                  <a:spcBef>
                    <a:spcPct val="4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18288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2860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7432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2004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6576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b="1" kern="0" dirty="0">
                    <a:solidFill>
                      <a:srgbClr val="FF0000"/>
                    </a:solidFill>
                  </a:rPr>
                  <a:t>Using XOR gates</a:t>
                </a:r>
              </a:p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r>
                      <a:rPr lang="en-US" sz="2000" i="1" kern="0" dirty="0" smtClean="0">
                        <a:latin typeface="Cambria Math"/>
                      </a:rPr>
                      <m:t>𝑥</m:t>
                    </m:r>
                    <m:r>
                      <a:rPr lang="en-US" sz="2000" i="1" kern="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kern="0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i="1" kern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 kern="0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kern="0" dirty="0" err="1" smtClean="0">
                            <a:latin typeface="Cambria Math"/>
                          </a:rPr>
                          <m:t>𝑐</m:t>
                        </m:r>
                        <m:r>
                          <a:rPr lang="en-US" sz="2000" i="1" kern="0" dirty="0" err="1" smtClean="0">
                            <a:latin typeface="Cambria Math"/>
                          </a:rPr>
                          <m:t>+</m:t>
                        </m:r>
                        <m:r>
                          <a:rPr lang="en-US" sz="2000" i="1" kern="0" dirty="0" err="1" smtClean="0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2000" i="1" kern="0" dirty="0" smtClean="0">
                        <a:latin typeface="Cambria Math"/>
                      </a:rPr>
                      <m:t>+</m:t>
                    </m:r>
                    <m:r>
                      <a:rPr lang="en-US" sz="2000" i="1" kern="0" dirty="0" smtClean="0"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en-US" sz="2000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kern="0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kern="0" dirty="0" err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sz="2000" i="1" kern="0" dirty="0" err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 kern="0" dirty="0" err="1" smtClean="0">
                                <a:latin typeface="Cambria Math"/>
                              </a:rPr>
                              <m:t>𝑑</m:t>
                            </m:r>
                          </m:e>
                        </m:d>
                      </m:e>
                      <m:sup>
                        <m:r>
                          <a:rPr lang="en-US" sz="2000" i="1" kern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 kern="0" dirty="0" smtClean="0">
                        <a:latin typeface="Cambria Math"/>
                      </a:rPr>
                      <m:t>=</m:t>
                    </m:r>
                    <m:r>
                      <a:rPr lang="en-US" sz="2000" i="1" kern="0" dirty="0" smtClean="0">
                        <a:latin typeface="Cambria Math"/>
                      </a:rPr>
                      <m:t>𝑏</m:t>
                    </m:r>
                    <m:r>
                      <a:rPr lang="en-US" sz="2000" b="0" i="1" kern="0" dirty="0" smtClean="0">
                        <a:latin typeface="Cambria Math"/>
                      </a:rPr>
                      <m:t> </m:t>
                    </m:r>
                    <m:r>
                      <a:rPr lang="en-US" sz="2000" i="1" kern="0" dirty="0" smtClean="0">
                        <a:latin typeface="Cambria Math"/>
                        <a:sym typeface="Symbol"/>
                      </a:rPr>
                      <m:t></m:t>
                    </m:r>
                    <m:r>
                      <a:rPr lang="en-US" sz="2000" b="0" i="1" kern="0" dirty="0" smtClean="0">
                        <a:latin typeface="Cambria Math"/>
                        <a:sym typeface="Symbol"/>
                      </a:rPr>
                      <m:t> </m:t>
                    </m:r>
                    <m:d>
                      <m:dPr>
                        <m:ctrlPr>
                          <a:rPr lang="en-US" sz="2000" i="1" kern="0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kern="0" dirty="0" err="1" smtClean="0">
                            <a:latin typeface="Cambria Math"/>
                          </a:rPr>
                          <m:t>𝑐</m:t>
                        </m:r>
                        <m:r>
                          <a:rPr lang="en-US" sz="2000" i="1" kern="0" dirty="0" err="1" smtClean="0">
                            <a:latin typeface="Cambria Math"/>
                          </a:rPr>
                          <m:t>+</m:t>
                        </m:r>
                        <m:r>
                          <a:rPr lang="en-US" sz="2000" i="1" kern="0" dirty="0" err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000" kern="0" dirty="0"/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i="1" kern="0" dirty="0" smtClean="0">
                        <a:latin typeface="Cambria Math"/>
                      </a:rPr>
                      <m:t>𝑦</m:t>
                    </m:r>
                    <m:r>
                      <a:rPr lang="en-US" sz="2000" i="1" kern="0" dirty="0" smtClean="0">
                        <a:latin typeface="Cambria Math"/>
                      </a:rPr>
                      <m:t>=</m:t>
                    </m:r>
                    <m:r>
                      <a:rPr lang="en-US" sz="2000" i="1" kern="0" dirty="0" err="1" smtClean="0">
                        <a:latin typeface="Cambria Math"/>
                      </a:rPr>
                      <m:t>𝑐𝑑</m:t>
                    </m:r>
                    <m:r>
                      <a:rPr lang="en-US" sz="2000" i="1" kern="0" dirty="0" err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 kern="0" dirty="0" err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kern="0" dirty="0" err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000" i="1" kern="0" dirty="0" err="1" smtClean="0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000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kern="0" dirty="0" err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000" i="1" kern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 kern="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kern="0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kern="0" dirty="0" err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sz="2000" b="0" i="1" kern="0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i="1" kern="0" dirty="0" err="1" smtClean="0">
                                <a:latin typeface="Cambria Math"/>
                                <a:sym typeface="Symbol"/>
                              </a:rPr>
                              <m:t></m:t>
                            </m:r>
                            <m:r>
                              <a:rPr lang="en-US" sz="2000" b="0" i="1" kern="0" dirty="0" smtClean="0">
                                <a:latin typeface="Cambria Math"/>
                                <a:sym typeface="Symbol"/>
                              </a:rPr>
                              <m:t> </m:t>
                            </m:r>
                            <m:r>
                              <a:rPr lang="en-US" sz="2000" i="1" kern="0" dirty="0" err="1" smtClean="0">
                                <a:latin typeface="Cambria Math"/>
                              </a:rPr>
                              <m:t>𝑑</m:t>
                            </m:r>
                          </m:e>
                        </m:d>
                      </m:e>
                      <m:sup>
                        <m:r>
                          <a:rPr lang="en-US" sz="2000" i="1" kern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 kern="0" dirty="0" smtClean="0">
                        <a:latin typeface="Cambria Math"/>
                      </a:rPr>
                      <m:t>=</m:t>
                    </m:r>
                    <m:r>
                      <a:rPr lang="en-US" sz="2000" i="1" kern="0" dirty="0" err="1" smtClean="0">
                        <a:latin typeface="Cambria Math"/>
                      </a:rPr>
                      <m:t>𝑐</m:t>
                    </m:r>
                    <m:r>
                      <a:rPr lang="en-US" sz="2000" b="0" i="1" kern="0" dirty="0" smtClean="0">
                        <a:latin typeface="Cambria Math"/>
                      </a:rPr>
                      <m:t> </m:t>
                    </m:r>
                    <m:r>
                      <a:rPr lang="en-US" sz="2000" i="1" kern="0" dirty="0" err="1" smtClean="0">
                        <a:latin typeface="Cambria Math"/>
                        <a:sym typeface="Symbol"/>
                      </a:rPr>
                      <m:t></m:t>
                    </m:r>
                    <m:r>
                      <a:rPr lang="en-US" sz="2000" b="0" i="1" kern="0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000" i="1" kern="0" dirty="0" err="1" smtClean="0">
                        <a:latin typeface="Cambria Math"/>
                      </a:rPr>
                      <m:t>𝑑</m:t>
                    </m:r>
                    <m:r>
                      <a:rPr lang="en-US" sz="2000" i="1" kern="0" dirty="0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sz="2000" kern="0" dirty="0"/>
                  <a:t> </a:t>
                </a:r>
              </a:p>
            </p:txBody>
          </p:sp>
        </mc:Choice>
        <mc:Fallback xmlns="">
          <p:sp>
            <p:nvSpPr>
              <p:cNvPr id="8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0608" y="2539447"/>
                <a:ext cx="4608560" cy="15893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6" name="Group 145"/>
          <p:cNvGrpSpPr/>
          <p:nvPr/>
        </p:nvGrpSpPr>
        <p:grpSpPr>
          <a:xfrm>
            <a:off x="5586677" y="4245725"/>
            <a:ext cx="3297029" cy="2121232"/>
            <a:chOff x="5586677" y="4245725"/>
            <a:chExt cx="3297029" cy="2121232"/>
          </a:xfrm>
        </p:grpSpPr>
        <p:sp>
          <p:nvSpPr>
            <p:cNvPr id="145" name="Freeform 144"/>
            <p:cNvSpPr/>
            <p:nvPr/>
          </p:nvSpPr>
          <p:spPr>
            <a:xfrm flipV="1">
              <a:off x="6105141" y="5304678"/>
              <a:ext cx="403248" cy="399612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flipH="1">
              <a:off x="5874711" y="5704290"/>
              <a:ext cx="21314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18"/>
            <p:cNvSpPr>
              <a:spLocks noChangeShapeType="1"/>
            </p:cNvSpPr>
            <p:nvPr/>
          </p:nvSpPr>
          <p:spPr bwMode="auto">
            <a:xfrm>
              <a:off x="7012967" y="5288282"/>
              <a:ext cx="9932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 type="oval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855357" y="4883847"/>
              <a:ext cx="391131" cy="523418"/>
            </a:xfrm>
            <a:custGeom>
              <a:avLst/>
              <a:gdLst>
                <a:gd name="connsiteX0" fmla="*/ 0 w 391131"/>
                <a:gd name="connsiteY0" fmla="*/ 581411 h 581411"/>
                <a:gd name="connsiteX1" fmla="*/ 158567 w 391131"/>
                <a:gd name="connsiteY1" fmla="*/ 581411 h 581411"/>
                <a:gd name="connsiteX2" fmla="*/ 158567 w 391131"/>
                <a:gd name="connsiteY2" fmla="*/ 0 h 581411"/>
                <a:gd name="connsiteX3" fmla="*/ 391131 w 391131"/>
                <a:gd name="connsiteY3" fmla="*/ 0 h 58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131" h="581411">
                  <a:moveTo>
                    <a:pt x="0" y="581411"/>
                  </a:moveTo>
                  <a:lnTo>
                    <a:pt x="158567" y="581411"/>
                  </a:lnTo>
                  <a:lnTo>
                    <a:pt x="158567" y="0"/>
                  </a:lnTo>
                  <a:lnTo>
                    <a:pt x="391131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 flipV="1">
              <a:off x="6306766" y="5510878"/>
              <a:ext cx="187396" cy="714097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Line 7"/>
            <p:cNvSpPr>
              <a:spLocks noChangeShapeType="1"/>
            </p:cNvSpPr>
            <p:nvPr/>
          </p:nvSpPr>
          <p:spPr bwMode="auto">
            <a:xfrm flipH="1">
              <a:off x="5874712" y="6228053"/>
              <a:ext cx="27612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5586677" y="4245725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5586677" y="4845485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11"/>
            <p:cNvSpPr>
              <a:spLocks noChangeArrowheads="1"/>
            </p:cNvSpPr>
            <p:nvPr/>
          </p:nvSpPr>
          <p:spPr bwMode="auto">
            <a:xfrm>
              <a:off x="5595493" y="5479162"/>
              <a:ext cx="136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5586677" y="5997625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8678522" y="4360939"/>
              <a:ext cx="2051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8712986" y="4960699"/>
              <a:ext cx="136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15"/>
            <p:cNvSpPr>
              <a:spLocks noChangeArrowheads="1"/>
            </p:cNvSpPr>
            <p:nvPr/>
          </p:nvSpPr>
          <p:spPr bwMode="auto">
            <a:xfrm>
              <a:off x="8712986" y="5555835"/>
              <a:ext cx="136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16"/>
            <p:cNvSpPr>
              <a:spLocks noChangeArrowheads="1"/>
            </p:cNvSpPr>
            <p:nvPr/>
          </p:nvSpPr>
          <p:spPr bwMode="auto">
            <a:xfrm>
              <a:off x="8721001" y="5997625"/>
              <a:ext cx="1202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4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Freeform 23"/>
            <p:cNvSpPr>
              <a:spLocks/>
            </p:cNvSpPr>
            <p:nvPr/>
          </p:nvSpPr>
          <p:spPr bwMode="auto">
            <a:xfrm>
              <a:off x="7244721" y="4629034"/>
              <a:ext cx="369888" cy="307975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138 h 138"/>
                <a:gd name="T4" fmla="*/ 96 w 166"/>
                <a:gd name="T5" fmla="*/ 137 h 138"/>
                <a:gd name="T6" fmla="*/ 166 w 166"/>
                <a:gd name="T7" fmla="*/ 69 h 138"/>
                <a:gd name="T8" fmla="*/ 98 w 166"/>
                <a:gd name="T9" fmla="*/ 0 h 138"/>
                <a:gd name="T10" fmla="*/ 1 w 166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0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28"/>
            <p:cNvSpPr>
              <a:spLocks/>
            </p:cNvSpPr>
            <p:nvPr/>
          </p:nvSpPr>
          <p:spPr bwMode="auto">
            <a:xfrm>
              <a:off x="7967731" y="4418546"/>
              <a:ext cx="390525" cy="309562"/>
            </a:xfrm>
            <a:custGeom>
              <a:avLst/>
              <a:gdLst>
                <a:gd name="T0" fmla="*/ 2 w 176"/>
                <a:gd name="T1" fmla="*/ 135 h 139"/>
                <a:gd name="T2" fmla="*/ 20 w 176"/>
                <a:gd name="T3" fmla="*/ 67 h 139"/>
                <a:gd name="T4" fmla="*/ 3 w 176"/>
                <a:gd name="T5" fmla="*/ 3 h 139"/>
                <a:gd name="T6" fmla="*/ 1 w 176"/>
                <a:gd name="T7" fmla="*/ 0 h 139"/>
                <a:gd name="T8" fmla="*/ 58 w 176"/>
                <a:gd name="T9" fmla="*/ 0 h 139"/>
                <a:gd name="T10" fmla="*/ 176 w 176"/>
                <a:gd name="T11" fmla="*/ 67 h 139"/>
                <a:gd name="T12" fmla="*/ 175 w 176"/>
                <a:gd name="T13" fmla="*/ 72 h 139"/>
                <a:gd name="T14" fmla="*/ 58 w 176"/>
                <a:gd name="T15" fmla="*/ 139 h 139"/>
                <a:gd name="T16" fmla="*/ 0 w 176"/>
                <a:gd name="T17" fmla="*/ 139 h 139"/>
                <a:gd name="T18" fmla="*/ 2 w 176"/>
                <a:gd name="T19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6463506" y="5254072"/>
              <a:ext cx="390525" cy="306387"/>
            </a:xfrm>
            <a:custGeom>
              <a:avLst/>
              <a:gdLst>
                <a:gd name="T0" fmla="*/ 2 w 176"/>
                <a:gd name="T1" fmla="*/ 134 h 138"/>
                <a:gd name="T2" fmla="*/ 20 w 176"/>
                <a:gd name="T3" fmla="*/ 67 h 138"/>
                <a:gd name="T4" fmla="*/ 3 w 176"/>
                <a:gd name="T5" fmla="*/ 3 h 138"/>
                <a:gd name="T6" fmla="*/ 1 w 176"/>
                <a:gd name="T7" fmla="*/ 0 h 138"/>
                <a:gd name="T8" fmla="*/ 58 w 176"/>
                <a:gd name="T9" fmla="*/ 0 h 138"/>
                <a:gd name="T10" fmla="*/ 176 w 176"/>
                <a:gd name="T11" fmla="*/ 67 h 138"/>
                <a:gd name="T12" fmla="*/ 175 w 176"/>
                <a:gd name="T13" fmla="*/ 71 h 138"/>
                <a:gd name="T14" fmla="*/ 58 w 176"/>
                <a:gd name="T15" fmla="*/ 138 h 138"/>
                <a:gd name="T16" fmla="*/ 0 w 176"/>
                <a:gd name="T17" fmla="*/ 138 h 138"/>
                <a:gd name="T18" fmla="*/ 2 w 176"/>
                <a:gd name="T19" fmla="*/ 13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38">
                  <a:moveTo>
                    <a:pt x="2" y="134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4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5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8"/>
                    <a:pt x="58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" y="134"/>
                    <a:pt x="2" y="134"/>
                    <a:pt x="2" y="134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22"/>
            <p:cNvSpPr>
              <a:spLocks noChangeShapeType="1"/>
            </p:cNvSpPr>
            <p:nvPr/>
          </p:nvSpPr>
          <p:spPr bwMode="auto">
            <a:xfrm flipH="1">
              <a:off x="5874711" y="5075913"/>
              <a:ext cx="21179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 flipV="1">
              <a:off x="6105141" y="4695591"/>
              <a:ext cx="1139580" cy="380322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 flipV="1">
              <a:off x="7617400" y="4676430"/>
              <a:ext cx="375274" cy="119280"/>
            </a:xfrm>
            <a:custGeom>
              <a:avLst/>
              <a:gdLst>
                <a:gd name="connsiteX0" fmla="*/ 0 w 375274"/>
                <a:gd name="connsiteY0" fmla="*/ 0 h 126853"/>
                <a:gd name="connsiteX1" fmla="*/ 179709 w 375274"/>
                <a:gd name="connsiteY1" fmla="*/ 0 h 126853"/>
                <a:gd name="connsiteX2" fmla="*/ 179709 w 375274"/>
                <a:gd name="connsiteY2" fmla="*/ 126853 h 126853"/>
                <a:gd name="connsiteX3" fmla="*/ 375274 w 375274"/>
                <a:gd name="connsiteY3" fmla="*/ 126853 h 12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274" h="126853">
                  <a:moveTo>
                    <a:pt x="0" y="0"/>
                  </a:moveTo>
                  <a:lnTo>
                    <a:pt x="179709" y="0"/>
                  </a:lnTo>
                  <a:lnTo>
                    <a:pt x="179709" y="126853"/>
                  </a:lnTo>
                  <a:lnTo>
                    <a:pt x="375274" y="12685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Line 18"/>
            <p:cNvSpPr>
              <a:spLocks noChangeShapeType="1"/>
            </p:cNvSpPr>
            <p:nvPr/>
          </p:nvSpPr>
          <p:spPr bwMode="auto">
            <a:xfrm>
              <a:off x="8358256" y="4575439"/>
              <a:ext cx="2801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22"/>
            <p:cNvSpPr>
              <a:spLocks noChangeShapeType="1"/>
            </p:cNvSpPr>
            <p:nvPr/>
          </p:nvSpPr>
          <p:spPr bwMode="auto">
            <a:xfrm flipH="1">
              <a:off x="5874711" y="4476153"/>
              <a:ext cx="21179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" name="Group 120"/>
            <p:cNvGrpSpPr/>
            <p:nvPr/>
          </p:nvGrpSpPr>
          <p:grpSpPr>
            <a:xfrm>
              <a:off x="6621783" y="6112839"/>
              <a:ext cx="260350" cy="224272"/>
              <a:chOff x="1271588" y="4230688"/>
              <a:chExt cx="304800" cy="276225"/>
            </a:xfrm>
          </p:grpSpPr>
          <p:sp>
            <p:nvSpPr>
              <p:cNvPr id="122" name="Freeform 34"/>
              <p:cNvSpPr>
                <a:spLocks/>
              </p:cNvSpPr>
              <p:nvPr/>
            </p:nvSpPr>
            <p:spPr bwMode="auto">
              <a:xfrm>
                <a:off x="1271588" y="4230688"/>
                <a:ext cx="215900" cy="276225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74 h 174"/>
                  <a:gd name="T4" fmla="*/ 136 w 136"/>
                  <a:gd name="T5" fmla="*/ 84 h 174"/>
                  <a:gd name="T6" fmla="*/ 0 w 136"/>
                  <a:gd name="T7" fmla="*/ 0 h 174"/>
                  <a:gd name="T8" fmla="*/ 0 w 13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174"/>
                    </a:lnTo>
                    <a:lnTo>
                      <a:pt x="136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Freeform 35"/>
              <p:cNvSpPr>
                <a:spLocks/>
              </p:cNvSpPr>
              <p:nvPr/>
            </p:nvSpPr>
            <p:spPr bwMode="auto">
              <a:xfrm>
                <a:off x="1487488" y="4319588"/>
                <a:ext cx="88900" cy="88900"/>
              </a:xfrm>
              <a:custGeom>
                <a:avLst/>
                <a:gdLst>
                  <a:gd name="T0" fmla="*/ 20 w 40"/>
                  <a:gd name="T1" fmla="*/ 40 h 40"/>
                  <a:gd name="T2" fmla="*/ 0 w 40"/>
                  <a:gd name="T3" fmla="*/ 20 h 40"/>
                  <a:gd name="T4" fmla="*/ 20 w 40"/>
                  <a:gd name="T5" fmla="*/ 0 h 40"/>
                  <a:gd name="T6" fmla="*/ 40 w 40"/>
                  <a:gd name="T7" fmla="*/ 20 h 40"/>
                  <a:gd name="T8" fmla="*/ 20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8" y="40"/>
                      <a:pt x="0" y="32"/>
                      <a:pt x="0" y="20"/>
                    </a:cubicBezTo>
                    <a:cubicBezTo>
                      <a:pt x="0" y="9"/>
                      <a:pt x="8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7759288" y="4995503"/>
              <a:ext cx="879162" cy="384183"/>
              <a:chOff x="7893435" y="5398752"/>
              <a:chExt cx="879162" cy="384183"/>
            </a:xfrm>
          </p:grpSpPr>
          <p:sp>
            <p:nvSpPr>
              <p:cNvPr id="108" name="Freeform 29"/>
              <p:cNvSpPr>
                <a:spLocks/>
              </p:cNvSpPr>
              <p:nvPr/>
            </p:nvSpPr>
            <p:spPr bwMode="auto">
              <a:xfrm>
                <a:off x="8100290" y="5432127"/>
                <a:ext cx="392113" cy="309562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18"/>
              <p:cNvSpPr>
                <a:spLocks noChangeShapeType="1"/>
              </p:cNvSpPr>
              <p:nvPr/>
            </p:nvSpPr>
            <p:spPr bwMode="auto">
              <a:xfrm>
                <a:off x="8492403" y="5586908"/>
                <a:ext cx="28019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Arc 128"/>
              <p:cNvSpPr/>
              <p:nvPr/>
            </p:nvSpPr>
            <p:spPr>
              <a:xfrm>
                <a:off x="7893435" y="5398752"/>
                <a:ext cx="194200" cy="384183"/>
              </a:xfrm>
              <a:prstGeom prst="arc">
                <a:avLst>
                  <a:gd name="adj1" fmla="val 17150550"/>
                  <a:gd name="adj2" fmla="val 4336231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7756810" y="5613442"/>
              <a:ext cx="879162" cy="384183"/>
              <a:chOff x="7893435" y="5398752"/>
              <a:chExt cx="879162" cy="384183"/>
            </a:xfrm>
          </p:grpSpPr>
          <p:sp>
            <p:nvSpPr>
              <p:cNvPr id="136" name="Freeform 29"/>
              <p:cNvSpPr>
                <a:spLocks/>
              </p:cNvSpPr>
              <p:nvPr/>
            </p:nvSpPr>
            <p:spPr bwMode="auto">
              <a:xfrm>
                <a:off x="8100290" y="5432127"/>
                <a:ext cx="392113" cy="309562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18"/>
              <p:cNvSpPr>
                <a:spLocks noChangeShapeType="1"/>
              </p:cNvSpPr>
              <p:nvPr/>
            </p:nvSpPr>
            <p:spPr bwMode="auto">
              <a:xfrm>
                <a:off x="8492403" y="5586908"/>
                <a:ext cx="28019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Arc 137"/>
              <p:cNvSpPr/>
              <p:nvPr/>
            </p:nvSpPr>
            <p:spPr>
              <a:xfrm>
                <a:off x="7893435" y="5398752"/>
                <a:ext cx="194200" cy="384183"/>
              </a:xfrm>
              <a:prstGeom prst="arc">
                <a:avLst>
                  <a:gd name="adj1" fmla="val 17150550"/>
                  <a:gd name="adj2" fmla="val 4336231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Freeform 138"/>
            <p:cNvSpPr/>
            <p:nvPr/>
          </p:nvSpPr>
          <p:spPr>
            <a:xfrm flipV="1">
              <a:off x="7577255" y="5907775"/>
              <a:ext cx="419230" cy="320277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86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BCD to Excess-3 Code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1" y="894293"/>
            <a:ext cx="5587878" cy="3398812"/>
          </a:xfrm>
        </p:spPr>
        <p:txBody>
          <a:bodyPr/>
          <a:lstStyle/>
          <a:p>
            <a:pPr marL="357188" indent="-357188">
              <a:spcBef>
                <a:spcPts val="1200"/>
              </a:spcBef>
              <a:buFont typeface="+mj-lt"/>
              <a:buAutoNum type="arabicPeriod" startAt="5"/>
            </a:pPr>
            <a:r>
              <a:rPr lang="en-US" b="1" dirty="0">
                <a:solidFill>
                  <a:srgbClr val="FF0000"/>
                </a:solidFill>
              </a:rPr>
              <a:t>Verification</a:t>
            </a:r>
          </a:p>
          <a:p>
            <a:pPr marL="627063" lvl="1" indent="-269875">
              <a:spcBef>
                <a:spcPts val="1200"/>
              </a:spcBef>
              <a:buNone/>
            </a:pPr>
            <a:r>
              <a:rPr lang="en-US" dirty="0"/>
              <a:t>Can be done manually</a:t>
            </a:r>
          </a:p>
          <a:p>
            <a:pPr marL="357188" lvl="1" indent="0">
              <a:spcBef>
                <a:spcPts val="1200"/>
              </a:spcBef>
              <a:buNone/>
            </a:pPr>
            <a:r>
              <a:rPr lang="en-US" dirty="0"/>
              <a:t>Extract output functions from circuit diagram</a:t>
            </a:r>
          </a:p>
          <a:p>
            <a:pPr marL="357188" lvl="1" indent="0">
              <a:spcBef>
                <a:spcPts val="1200"/>
              </a:spcBef>
              <a:buNone/>
            </a:pPr>
            <a:r>
              <a:rPr lang="en-US" dirty="0"/>
              <a:t>Find the truth table of the circuit diagram</a:t>
            </a:r>
          </a:p>
          <a:p>
            <a:pPr marL="357188" lvl="1" indent="0">
              <a:spcBef>
                <a:spcPts val="1200"/>
              </a:spcBef>
              <a:buNone/>
            </a:pPr>
            <a:r>
              <a:rPr lang="en-US" dirty="0"/>
              <a:t>Match it against the specification truth table</a:t>
            </a:r>
          </a:p>
          <a:p>
            <a:pPr marL="357188" lvl="1" indent="0">
              <a:spcBef>
                <a:spcPts val="1200"/>
              </a:spcBef>
              <a:buNone/>
            </a:pPr>
            <a:r>
              <a:rPr lang="en-US" dirty="0"/>
              <a:t>Verification process can be automated</a:t>
            </a:r>
          </a:p>
          <a:p>
            <a:pPr marL="357188" lvl="1" indent="0">
              <a:spcBef>
                <a:spcPts val="1200"/>
              </a:spcBef>
              <a:buNone/>
            </a:pPr>
            <a:r>
              <a:rPr lang="en-US" dirty="0"/>
              <a:t>Using a simulator for complex designs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7261" y="4333178"/>
            <a:ext cx="4832403" cy="2091386"/>
            <a:chOff x="5586677" y="4245725"/>
            <a:chExt cx="4832403" cy="2091386"/>
          </a:xfrm>
        </p:grpSpPr>
        <p:sp>
          <p:nvSpPr>
            <p:cNvPr id="5" name="Freeform 4"/>
            <p:cNvSpPr/>
            <p:nvPr/>
          </p:nvSpPr>
          <p:spPr>
            <a:xfrm flipV="1">
              <a:off x="6105141" y="5304678"/>
              <a:ext cx="403248" cy="399612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ine 22"/>
            <p:cNvSpPr>
              <a:spLocks noChangeShapeType="1"/>
            </p:cNvSpPr>
            <p:nvPr/>
          </p:nvSpPr>
          <p:spPr bwMode="auto">
            <a:xfrm flipH="1">
              <a:off x="5874711" y="5704290"/>
              <a:ext cx="21314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7012967" y="5288282"/>
              <a:ext cx="9932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 type="oval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855357" y="4883847"/>
              <a:ext cx="391131" cy="523418"/>
            </a:xfrm>
            <a:custGeom>
              <a:avLst/>
              <a:gdLst>
                <a:gd name="connsiteX0" fmla="*/ 0 w 391131"/>
                <a:gd name="connsiteY0" fmla="*/ 581411 h 581411"/>
                <a:gd name="connsiteX1" fmla="*/ 158567 w 391131"/>
                <a:gd name="connsiteY1" fmla="*/ 581411 h 581411"/>
                <a:gd name="connsiteX2" fmla="*/ 158567 w 391131"/>
                <a:gd name="connsiteY2" fmla="*/ 0 h 581411"/>
                <a:gd name="connsiteX3" fmla="*/ 391131 w 391131"/>
                <a:gd name="connsiteY3" fmla="*/ 0 h 58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131" h="581411">
                  <a:moveTo>
                    <a:pt x="0" y="581411"/>
                  </a:moveTo>
                  <a:lnTo>
                    <a:pt x="158567" y="581411"/>
                  </a:lnTo>
                  <a:lnTo>
                    <a:pt x="158567" y="0"/>
                  </a:lnTo>
                  <a:lnTo>
                    <a:pt x="391131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flipV="1">
              <a:off x="6306766" y="5510878"/>
              <a:ext cx="187396" cy="714097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5874712" y="6228053"/>
              <a:ext cx="27612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586677" y="4245725"/>
              <a:ext cx="1282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586677" y="4845485"/>
              <a:ext cx="1282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595493" y="5479162"/>
              <a:ext cx="1138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586677" y="5997625"/>
              <a:ext cx="1282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697455" y="4378473"/>
              <a:ext cx="17216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8731919" y="4992408"/>
              <a:ext cx="15244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 (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c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 + 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d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)</a:t>
              </a:r>
              <a:endPara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8731919" y="5588220"/>
              <a:ext cx="10082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 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d'</a:t>
              </a:r>
              <a:endPara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8739934" y="6029334"/>
              <a:ext cx="5546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d'</a:t>
              </a:r>
              <a:endPara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7244721" y="4629034"/>
              <a:ext cx="369888" cy="307975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138 h 138"/>
                <a:gd name="T4" fmla="*/ 96 w 166"/>
                <a:gd name="T5" fmla="*/ 137 h 138"/>
                <a:gd name="T6" fmla="*/ 166 w 166"/>
                <a:gd name="T7" fmla="*/ 69 h 138"/>
                <a:gd name="T8" fmla="*/ 98 w 166"/>
                <a:gd name="T9" fmla="*/ 0 h 138"/>
                <a:gd name="T10" fmla="*/ 1 w 166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0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7967731" y="4418546"/>
              <a:ext cx="390525" cy="309562"/>
            </a:xfrm>
            <a:custGeom>
              <a:avLst/>
              <a:gdLst>
                <a:gd name="T0" fmla="*/ 2 w 176"/>
                <a:gd name="T1" fmla="*/ 135 h 139"/>
                <a:gd name="T2" fmla="*/ 20 w 176"/>
                <a:gd name="T3" fmla="*/ 67 h 139"/>
                <a:gd name="T4" fmla="*/ 3 w 176"/>
                <a:gd name="T5" fmla="*/ 3 h 139"/>
                <a:gd name="T6" fmla="*/ 1 w 176"/>
                <a:gd name="T7" fmla="*/ 0 h 139"/>
                <a:gd name="T8" fmla="*/ 58 w 176"/>
                <a:gd name="T9" fmla="*/ 0 h 139"/>
                <a:gd name="T10" fmla="*/ 176 w 176"/>
                <a:gd name="T11" fmla="*/ 67 h 139"/>
                <a:gd name="T12" fmla="*/ 175 w 176"/>
                <a:gd name="T13" fmla="*/ 72 h 139"/>
                <a:gd name="T14" fmla="*/ 58 w 176"/>
                <a:gd name="T15" fmla="*/ 139 h 139"/>
                <a:gd name="T16" fmla="*/ 0 w 176"/>
                <a:gd name="T17" fmla="*/ 139 h 139"/>
                <a:gd name="T18" fmla="*/ 2 w 176"/>
                <a:gd name="T19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0"/>
            <p:cNvSpPr>
              <a:spLocks/>
            </p:cNvSpPr>
            <p:nvPr/>
          </p:nvSpPr>
          <p:spPr bwMode="auto">
            <a:xfrm>
              <a:off x="6463506" y="5254072"/>
              <a:ext cx="390525" cy="306387"/>
            </a:xfrm>
            <a:custGeom>
              <a:avLst/>
              <a:gdLst>
                <a:gd name="T0" fmla="*/ 2 w 176"/>
                <a:gd name="T1" fmla="*/ 134 h 138"/>
                <a:gd name="T2" fmla="*/ 20 w 176"/>
                <a:gd name="T3" fmla="*/ 67 h 138"/>
                <a:gd name="T4" fmla="*/ 3 w 176"/>
                <a:gd name="T5" fmla="*/ 3 h 138"/>
                <a:gd name="T6" fmla="*/ 1 w 176"/>
                <a:gd name="T7" fmla="*/ 0 h 138"/>
                <a:gd name="T8" fmla="*/ 58 w 176"/>
                <a:gd name="T9" fmla="*/ 0 h 138"/>
                <a:gd name="T10" fmla="*/ 176 w 176"/>
                <a:gd name="T11" fmla="*/ 67 h 138"/>
                <a:gd name="T12" fmla="*/ 175 w 176"/>
                <a:gd name="T13" fmla="*/ 71 h 138"/>
                <a:gd name="T14" fmla="*/ 58 w 176"/>
                <a:gd name="T15" fmla="*/ 138 h 138"/>
                <a:gd name="T16" fmla="*/ 0 w 176"/>
                <a:gd name="T17" fmla="*/ 138 h 138"/>
                <a:gd name="T18" fmla="*/ 2 w 176"/>
                <a:gd name="T19" fmla="*/ 13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38">
                  <a:moveTo>
                    <a:pt x="2" y="134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4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5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8"/>
                    <a:pt x="58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" y="134"/>
                    <a:pt x="2" y="134"/>
                    <a:pt x="2" y="134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5874711" y="5075913"/>
              <a:ext cx="21179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flipV="1">
              <a:off x="6105141" y="4695591"/>
              <a:ext cx="1139580" cy="380322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flipV="1">
              <a:off x="7617400" y="4676430"/>
              <a:ext cx="375274" cy="119280"/>
            </a:xfrm>
            <a:custGeom>
              <a:avLst/>
              <a:gdLst>
                <a:gd name="connsiteX0" fmla="*/ 0 w 375274"/>
                <a:gd name="connsiteY0" fmla="*/ 0 h 126853"/>
                <a:gd name="connsiteX1" fmla="*/ 179709 w 375274"/>
                <a:gd name="connsiteY1" fmla="*/ 0 h 126853"/>
                <a:gd name="connsiteX2" fmla="*/ 179709 w 375274"/>
                <a:gd name="connsiteY2" fmla="*/ 126853 h 126853"/>
                <a:gd name="connsiteX3" fmla="*/ 375274 w 375274"/>
                <a:gd name="connsiteY3" fmla="*/ 126853 h 12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274" h="126853">
                  <a:moveTo>
                    <a:pt x="0" y="0"/>
                  </a:moveTo>
                  <a:lnTo>
                    <a:pt x="179709" y="0"/>
                  </a:lnTo>
                  <a:lnTo>
                    <a:pt x="179709" y="126853"/>
                  </a:lnTo>
                  <a:lnTo>
                    <a:pt x="375274" y="12685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8358256" y="4575439"/>
              <a:ext cx="2801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5874711" y="4476153"/>
              <a:ext cx="21179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621783" y="6112839"/>
              <a:ext cx="260350" cy="224272"/>
              <a:chOff x="1271588" y="4230688"/>
              <a:chExt cx="304800" cy="276225"/>
            </a:xfrm>
          </p:grpSpPr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1271588" y="4230688"/>
                <a:ext cx="215900" cy="276225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174 h 174"/>
                  <a:gd name="T4" fmla="*/ 136 w 136"/>
                  <a:gd name="T5" fmla="*/ 84 h 174"/>
                  <a:gd name="T6" fmla="*/ 0 w 136"/>
                  <a:gd name="T7" fmla="*/ 0 h 174"/>
                  <a:gd name="T8" fmla="*/ 0 w 13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174"/>
                    </a:lnTo>
                    <a:lnTo>
                      <a:pt x="136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1487488" y="4319588"/>
                <a:ext cx="88900" cy="88900"/>
              </a:xfrm>
              <a:custGeom>
                <a:avLst/>
                <a:gdLst>
                  <a:gd name="T0" fmla="*/ 20 w 40"/>
                  <a:gd name="T1" fmla="*/ 40 h 40"/>
                  <a:gd name="T2" fmla="*/ 0 w 40"/>
                  <a:gd name="T3" fmla="*/ 20 h 40"/>
                  <a:gd name="T4" fmla="*/ 20 w 40"/>
                  <a:gd name="T5" fmla="*/ 0 h 40"/>
                  <a:gd name="T6" fmla="*/ 40 w 40"/>
                  <a:gd name="T7" fmla="*/ 20 h 40"/>
                  <a:gd name="T8" fmla="*/ 20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8" y="40"/>
                      <a:pt x="0" y="32"/>
                      <a:pt x="0" y="20"/>
                    </a:cubicBezTo>
                    <a:cubicBezTo>
                      <a:pt x="0" y="9"/>
                      <a:pt x="8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7759288" y="4995503"/>
              <a:ext cx="879162" cy="384183"/>
              <a:chOff x="7893435" y="5398752"/>
              <a:chExt cx="879162" cy="384183"/>
            </a:xfrm>
          </p:grpSpPr>
          <p:sp>
            <p:nvSpPr>
              <p:cNvPr id="34" name="Freeform 29"/>
              <p:cNvSpPr>
                <a:spLocks/>
              </p:cNvSpPr>
              <p:nvPr/>
            </p:nvSpPr>
            <p:spPr bwMode="auto">
              <a:xfrm>
                <a:off x="8100290" y="5432127"/>
                <a:ext cx="392113" cy="309562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8"/>
              <p:cNvSpPr>
                <a:spLocks noChangeShapeType="1"/>
              </p:cNvSpPr>
              <p:nvPr/>
            </p:nvSpPr>
            <p:spPr bwMode="auto">
              <a:xfrm>
                <a:off x="8492403" y="5586908"/>
                <a:ext cx="28019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rc 35"/>
              <p:cNvSpPr/>
              <p:nvPr/>
            </p:nvSpPr>
            <p:spPr>
              <a:xfrm>
                <a:off x="7893435" y="5398752"/>
                <a:ext cx="194200" cy="384183"/>
              </a:xfrm>
              <a:prstGeom prst="arc">
                <a:avLst>
                  <a:gd name="adj1" fmla="val 17150550"/>
                  <a:gd name="adj2" fmla="val 4336231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7756810" y="5613442"/>
              <a:ext cx="879162" cy="384183"/>
              <a:chOff x="7893435" y="5398752"/>
              <a:chExt cx="879162" cy="384183"/>
            </a:xfrm>
          </p:grpSpPr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8100290" y="5432127"/>
                <a:ext cx="392113" cy="309562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>
                <a:off x="8492403" y="5586908"/>
                <a:ext cx="28019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7893435" y="5398752"/>
                <a:ext cx="194200" cy="384183"/>
              </a:xfrm>
              <a:prstGeom prst="arc">
                <a:avLst>
                  <a:gd name="adj1" fmla="val 17150550"/>
                  <a:gd name="adj2" fmla="val 4336231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/>
            <p:nvPr/>
          </p:nvSpPr>
          <p:spPr>
            <a:xfrm flipV="1">
              <a:off x="7577255" y="5907775"/>
              <a:ext cx="419230" cy="320277"/>
            </a:xfrm>
            <a:custGeom>
              <a:avLst/>
              <a:gdLst>
                <a:gd name="connsiteX0" fmla="*/ 0 w 967409"/>
                <a:gd name="connsiteY0" fmla="*/ 0 h 576470"/>
                <a:gd name="connsiteX1" fmla="*/ 0 w 967409"/>
                <a:gd name="connsiteY1" fmla="*/ 576470 h 576470"/>
                <a:gd name="connsiteX2" fmla="*/ 967409 w 967409"/>
                <a:gd name="connsiteY2" fmla="*/ 576470 h 576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9" h="576470">
                  <a:moveTo>
                    <a:pt x="0" y="0"/>
                  </a:moveTo>
                  <a:lnTo>
                    <a:pt x="0" y="576470"/>
                  </a:lnTo>
                  <a:lnTo>
                    <a:pt x="967409" y="57647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983850"/>
              </p:ext>
            </p:extLst>
          </p:nvPr>
        </p:nvGraphicFramePr>
        <p:xfrm>
          <a:off x="6047533" y="1931214"/>
          <a:ext cx="3571634" cy="443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38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BCD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a b c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c+d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b(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c+d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Excess-3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 x y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0 0 1 0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0 0 1 1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baseline="0" dirty="0">
                          <a:latin typeface="+mn-lt"/>
                          <a:cs typeface="Consolas" panose="020B0609020204030204" pitchFamily="49" charset="0"/>
                        </a:rPr>
                        <a:t> 0 0</a:t>
                      </a:r>
                      <a:endParaRPr lang="en-US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0 1 0 1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aseline="0" dirty="0">
                          <a:latin typeface="+mn-lt"/>
                          <a:cs typeface="Consolas" panose="020B0609020204030204" pitchFamily="49" charset="0"/>
                        </a:rPr>
                        <a:t> 1 1 0</a:t>
                      </a:r>
                      <a:endParaRPr lang="en-US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0 1 1 1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508390" y="1016818"/>
            <a:ext cx="2765135" cy="914400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Truth Table of the</a:t>
            </a:r>
          </a:p>
          <a:p>
            <a:pPr algn="ctr">
              <a:lnSpc>
                <a:spcPct val="12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Circuit Diagram</a:t>
            </a:r>
          </a:p>
        </p:txBody>
      </p:sp>
    </p:spTree>
    <p:extLst>
      <p:ext uri="{BB962C8B-B14F-4D97-AF65-F5344CB8AC3E}">
        <p14:creationId xmlns:p14="http://schemas.microsoft.com/office/powerpoint/2010/main" val="202000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BCD to 7-Segment Decoder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894292"/>
            <a:ext cx="7719337" cy="155538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Seven-Segment Display:</a:t>
            </a:r>
          </a:p>
          <a:p>
            <a:pPr marL="712788" lvl="1">
              <a:spcBef>
                <a:spcPts val="1500"/>
              </a:spcBef>
            </a:pPr>
            <a:r>
              <a:rPr lang="en-US" dirty="0"/>
              <a:t>Made of Seven segments: light-emitting diodes (LED)</a:t>
            </a:r>
          </a:p>
          <a:p>
            <a:pPr marL="712788" lvl="1">
              <a:spcBef>
                <a:spcPts val="1500"/>
              </a:spcBef>
            </a:pPr>
            <a:r>
              <a:rPr lang="en-US" dirty="0"/>
              <a:t>Found in electronic devices: such as clocks, calculators, etc.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478" y="2737716"/>
            <a:ext cx="5930911" cy="1207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4" descr="huge_7segment_displ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3778" y="1091960"/>
            <a:ext cx="1555389" cy="1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9226" y="4293105"/>
            <a:ext cx="9159513" cy="201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1500"/>
              </a:spcBef>
            </a:pPr>
            <a:r>
              <a:rPr lang="en-US" kern="0" dirty="0"/>
              <a:t>BCD to 7-Segment Decoder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Accepts as input a BCD decimal digit (0 to 9)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Generates output to the seven LED segments to display the BCD digit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Each segment can be turned on or off separately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867312" y="3230361"/>
            <a:ext cx="2636641" cy="1811635"/>
            <a:chOff x="6393174" y="2938670"/>
            <a:chExt cx="2636641" cy="181163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738816" y="3371393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738817" y="3717035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738818" y="4062677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738819" y="4408319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467027" y="3140965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8467028" y="3408579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467029" y="3655772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467030" y="3889856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467027" y="4120284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467028" y="4350712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8467029" y="4581140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969244" y="2968144"/>
              <a:ext cx="1497783" cy="17785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/>
                <a:t>BCD to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/>
                <a:t>7-Segment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/>
                <a:t>Decoder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93174" y="320040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93175" y="354787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93176" y="389534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93177" y="424281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93028" y="293867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93028" y="321845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693028" y="3453477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693028" y="3703783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693028" y="3951119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693028" y="4185203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693028" y="4408319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6291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>
            <a:latin typeface="+mn-lt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26617</TotalTime>
  <Words>3310</Words>
  <Application>Microsoft Office PowerPoint</Application>
  <PresentationFormat>A4 Paper (210x297 mm)</PresentationFormat>
  <Paragraphs>862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  <vt:variant>
        <vt:lpstr>Custom Shows</vt:lpstr>
      </vt:variant>
      <vt:variant>
        <vt:i4>1</vt:i4>
      </vt:variant>
    </vt:vector>
  </HeadingPairs>
  <TitlesOfParts>
    <vt:vector size="41" baseType="lpstr">
      <vt:lpstr>Arial</vt:lpstr>
      <vt:lpstr>Cambria Math</vt:lpstr>
      <vt:lpstr>Comic Sans MS</vt:lpstr>
      <vt:lpstr>Consolas</vt:lpstr>
      <vt:lpstr>Times New Roman</vt:lpstr>
      <vt:lpstr>Wingdings</vt:lpstr>
      <vt:lpstr>Default Design</vt:lpstr>
      <vt:lpstr>Combinational Circuit Design</vt:lpstr>
      <vt:lpstr>Presentation Outline</vt:lpstr>
      <vt:lpstr>Combinational Circuit</vt:lpstr>
      <vt:lpstr>How to Design a Combinational Circuit</vt:lpstr>
      <vt:lpstr>Designing a BCD to Excess-3 Code Converter</vt:lpstr>
      <vt:lpstr>Designing a BCD to Excess-3 Code Converter</vt:lpstr>
      <vt:lpstr>Designing a BCD to Excess-3 Code Converter</vt:lpstr>
      <vt:lpstr>Designing a BCD to Excess-3 Code Converter</vt:lpstr>
      <vt:lpstr>BCD to 7-Segment Decoder</vt:lpstr>
      <vt:lpstr>Designing a BCD to 7-Segment Decoder </vt:lpstr>
      <vt:lpstr>Designing a BCD to 7-Segment Decoder</vt:lpstr>
      <vt:lpstr>Designing a BCD to 7-Segment Decoder</vt:lpstr>
      <vt:lpstr>Designing a BCD to 7-Segment Decoder</vt:lpstr>
      <vt:lpstr>Verification Methods</vt:lpstr>
      <vt:lpstr>Modeling the 7-Segment Decoder</vt:lpstr>
      <vt:lpstr>Testing the BCD to 7-Segment Decoder</vt:lpstr>
      <vt:lpstr>The initial and always Blocks</vt:lpstr>
      <vt:lpstr>Simulator Waveforms</vt:lpstr>
      <vt:lpstr>Hierarchical Design</vt:lpstr>
      <vt:lpstr>Example of Hierarchical Design</vt:lpstr>
      <vt:lpstr>Top-Down versus Bottom-Up Design</vt:lpstr>
      <vt:lpstr>Hierarchical Design in Verilog</vt:lpstr>
      <vt:lpstr>Bit Vectors in Verilog</vt:lpstr>
      <vt:lpstr>Testing Hierarchical Design</vt:lpstr>
      <vt:lpstr>Iterative Design</vt:lpstr>
      <vt:lpstr>Full Adder</vt:lpstr>
      <vt:lpstr>Full Adder Module (Gate-Level Description)</vt:lpstr>
      <vt:lpstr>16-Bit Adder with Array Instantiation</vt:lpstr>
      <vt:lpstr>16-Bit Adder with Continuous Assignment</vt:lpstr>
      <vt:lpstr>Testing the 16-bit Adder</vt:lpstr>
      <vt:lpstr>Writing a Test bench for the 16-bit Adder</vt:lpstr>
      <vt:lpstr>Generating Test Cases in parallel with always</vt:lpstr>
      <vt:lpstr>Simulator Waveforms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Circuit Design</dc:title>
  <dc:creator>Dr. Muhamed Mudawar</dc:creator>
  <cp:lastModifiedBy>mudawar</cp:lastModifiedBy>
  <cp:revision>1187</cp:revision>
  <cp:lastPrinted>2017-11-08T17:48:42Z</cp:lastPrinted>
  <dcterms:created xsi:type="dcterms:W3CDTF">2004-09-12T13:54:39Z</dcterms:created>
  <dcterms:modified xsi:type="dcterms:W3CDTF">2019-10-22T06:10:51Z</dcterms:modified>
</cp:coreProperties>
</file>