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44" r:id="rId2"/>
    <p:sldId id="367" r:id="rId3"/>
    <p:sldId id="382" r:id="rId4"/>
    <p:sldId id="383" r:id="rId5"/>
    <p:sldId id="385" r:id="rId6"/>
    <p:sldId id="384" r:id="rId7"/>
    <p:sldId id="387" r:id="rId8"/>
    <p:sldId id="391" r:id="rId9"/>
    <p:sldId id="392" r:id="rId10"/>
    <p:sldId id="388" r:id="rId11"/>
    <p:sldId id="389" r:id="rId12"/>
    <p:sldId id="396" r:id="rId13"/>
    <p:sldId id="397" r:id="rId14"/>
    <p:sldId id="398" r:id="rId15"/>
    <p:sldId id="399" r:id="rId16"/>
    <p:sldId id="400" r:id="rId17"/>
    <p:sldId id="401" r:id="rId18"/>
    <p:sldId id="402" r:id="rId19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008000"/>
    <a:srgbClr val="000099"/>
    <a:srgbClr val="FFAE5D"/>
    <a:srgbClr val="FFBA75"/>
    <a:srgbClr val="FFCCFF"/>
    <a:srgbClr val="FFFF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1" autoAdjust="0"/>
    <p:restoredTop sz="95818" autoAdjust="0"/>
  </p:normalViewPr>
  <p:slideViewPr>
    <p:cSldViewPr>
      <p:cViewPr>
        <p:scale>
          <a:sx n="90" d="100"/>
          <a:sy n="90" d="100"/>
        </p:scale>
        <p:origin x="-1778" y="-801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77FDE01-2A2C-435C-9B2F-9D2C2C5FC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70015-ABF7-45CF-B70F-162A62649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3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4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32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48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1513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5050" algn="ctr"/>
                <a:tab pos="9688513" algn="r"/>
              </a:tabLst>
            </a:pP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Additional Gates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COE 202 </a:t>
            </a: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1000" i="1" baseline="0" dirty="0" smtClean="0">
                <a:latin typeface="Times New Roman" pitchFamily="18" charset="0"/>
                <a:cs typeface="Times New Roman" pitchFamily="18" charset="0"/>
              </a:rPr>
              <a:t> Digital Logic Design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en-US" altLang="en-US" sz="1000" i="1" dirty="0" err="1" smtClean="0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– slide </a:t>
            </a:r>
            <a:fld id="{39B4A023-9B48-47D3-A4F1-206ADEA8646D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5050" algn="ctr"/>
                  <a:tab pos="9688513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png"/><Relationship Id="rId13" Type="http://schemas.openxmlformats.org/officeDocument/2006/relationships/image" Target="../media/image174.png"/><Relationship Id="rId18" Type="http://schemas.openxmlformats.org/officeDocument/2006/relationships/image" Target="../media/image179.png"/><Relationship Id="rId3" Type="http://schemas.openxmlformats.org/officeDocument/2006/relationships/image" Target="../media/image164.png"/><Relationship Id="rId7" Type="http://schemas.openxmlformats.org/officeDocument/2006/relationships/image" Target="../media/image168.png"/><Relationship Id="rId12" Type="http://schemas.openxmlformats.org/officeDocument/2006/relationships/image" Target="../media/image173.png"/><Relationship Id="rId17" Type="http://schemas.openxmlformats.org/officeDocument/2006/relationships/image" Target="../media/image178.png"/><Relationship Id="rId2" Type="http://schemas.openxmlformats.org/officeDocument/2006/relationships/image" Target="../media/image163.png"/><Relationship Id="rId16" Type="http://schemas.openxmlformats.org/officeDocument/2006/relationships/image" Target="../media/image177.png"/><Relationship Id="rId20" Type="http://schemas.openxmlformats.org/officeDocument/2006/relationships/image" Target="../media/image1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7.png"/><Relationship Id="rId11" Type="http://schemas.openxmlformats.org/officeDocument/2006/relationships/image" Target="../media/image172.png"/><Relationship Id="rId5" Type="http://schemas.openxmlformats.org/officeDocument/2006/relationships/image" Target="../media/image166.png"/><Relationship Id="rId15" Type="http://schemas.openxmlformats.org/officeDocument/2006/relationships/image" Target="../media/image176.png"/><Relationship Id="rId10" Type="http://schemas.openxmlformats.org/officeDocument/2006/relationships/image" Target="../media/image171.png"/><Relationship Id="rId19" Type="http://schemas.openxmlformats.org/officeDocument/2006/relationships/image" Target="../media/image180.png"/><Relationship Id="rId4" Type="http://schemas.openxmlformats.org/officeDocument/2006/relationships/image" Target="../media/image165.png"/><Relationship Id="rId9" Type="http://schemas.openxmlformats.org/officeDocument/2006/relationships/image" Target="../media/image170.png"/><Relationship Id="rId14" Type="http://schemas.openxmlformats.org/officeDocument/2006/relationships/image" Target="../media/image17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png"/><Relationship Id="rId13" Type="http://schemas.openxmlformats.org/officeDocument/2006/relationships/image" Target="../media/image190.png"/><Relationship Id="rId18" Type="http://schemas.openxmlformats.org/officeDocument/2006/relationships/image" Target="../media/image195.png"/><Relationship Id="rId3" Type="http://schemas.openxmlformats.org/officeDocument/2006/relationships/image" Target="../media/image183.png"/><Relationship Id="rId7" Type="http://schemas.openxmlformats.org/officeDocument/2006/relationships/image" Target="../media/image168.png"/><Relationship Id="rId12" Type="http://schemas.openxmlformats.org/officeDocument/2006/relationships/image" Target="../media/image189.png"/><Relationship Id="rId17" Type="http://schemas.openxmlformats.org/officeDocument/2006/relationships/image" Target="../media/image194.png"/><Relationship Id="rId2" Type="http://schemas.openxmlformats.org/officeDocument/2006/relationships/image" Target="../media/image182.png"/><Relationship Id="rId16" Type="http://schemas.openxmlformats.org/officeDocument/2006/relationships/image" Target="../media/image193.png"/><Relationship Id="rId20" Type="http://schemas.openxmlformats.org/officeDocument/2006/relationships/image" Target="../media/image1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5.png"/><Relationship Id="rId11" Type="http://schemas.openxmlformats.org/officeDocument/2006/relationships/image" Target="../media/image188.png"/><Relationship Id="rId5" Type="http://schemas.openxmlformats.org/officeDocument/2006/relationships/image" Target="../media/image184.png"/><Relationship Id="rId15" Type="http://schemas.openxmlformats.org/officeDocument/2006/relationships/image" Target="../media/image192.png"/><Relationship Id="rId10" Type="http://schemas.openxmlformats.org/officeDocument/2006/relationships/image" Target="../media/image187.png"/><Relationship Id="rId19" Type="http://schemas.openxmlformats.org/officeDocument/2006/relationships/image" Target="../media/image196.png"/><Relationship Id="rId4" Type="http://schemas.openxmlformats.org/officeDocument/2006/relationships/image" Target="../media/image165.png"/><Relationship Id="rId9" Type="http://schemas.openxmlformats.org/officeDocument/2006/relationships/image" Target="../media/image186.png"/><Relationship Id="rId14" Type="http://schemas.openxmlformats.org/officeDocument/2006/relationships/image" Target="../media/image19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8.png"/><Relationship Id="rId3" Type="http://schemas.openxmlformats.org/officeDocument/2006/relationships/image" Target="../media/image90.png"/><Relationship Id="rId7" Type="http://schemas.openxmlformats.org/officeDocument/2006/relationships/image" Target="../media/image207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6.png"/><Relationship Id="rId5" Type="http://schemas.openxmlformats.org/officeDocument/2006/relationships/image" Target="../media/image205.png"/><Relationship Id="rId4" Type="http://schemas.openxmlformats.org/officeDocument/2006/relationships/image" Target="../media/image15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5.png"/><Relationship Id="rId7" Type="http://schemas.openxmlformats.org/officeDocument/2006/relationships/image" Target="../media/image21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3.png"/><Relationship Id="rId5" Type="http://schemas.openxmlformats.org/officeDocument/2006/relationships/image" Target="../media/image212.png"/><Relationship Id="rId4" Type="http://schemas.openxmlformats.org/officeDocument/2006/relationships/image" Target="../media/image211.png"/><Relationship Id="rId9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22.png"/><Relationship Id="rId7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10.png"/><Relationship Id="rId11" Type="http://schemas.openxmlformats.org/officeDocument/2006/relationships/image" Target="../media/image27.png"/><Relationship Id="rId5" Type="http://schemas.openxmlformats.org/officeDocument/2006/relationships/image" Target="../media/image1510.png"/><Relationship Id="rId10" Type="http://schemas.openxmlformats.org/officeDocument/2006/relationships/image" Target="../media/image250.png"/><Relationship Id="rId4" Type="http://schemas.openxmlformats.org/officeDocument/2006/relationships/image" Target="../media/image137.png"/><Relationship Id="rId9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107.png"/><Relationship Id="rId18" Type="http://schemas.openxmlformats.org/officeDocument/2006/relationships/image" Target="../media/image112.png"/><Relationship Id="rId3" Type="http://schemas.openxmlformats.org/officeDocument/2006/relationships/image" Target="../media/image102.png"/><Relationship Id="rId21" Type="http://schemas.openxmlformats.org/officeDocument/2006/relationships/image" Target="../media/image115.png"/><Relationship Id="rId7" Type="http://schemas.openxmlformats.org/officeDocument/2006/relationships/image" Target="../media/image19.png"/><Relationship Id="rId12" Type="http://schemas.openxmlformats.org/officeDocument/2006/relationships/image" Target="../media/image106.png"/><Relationship Id="rId17" Type="http://schemas.openxmlformats.org/officeDocument/2006/relationships/image" Target="../media/image111.png"/><Relationship Id="rId25" Type="http://schemas.openxmlformats.org/officeDocument/2006/relationships/image" Target="../media/image4.png"/><Relationship Id="rId2" Type="http://schemas.openxmlformats.org/officeDocument/2006/relationships/image" Target="../media/image14.png"/><Relationship Id="rId16" Type="http://schemas.openxmlformats.org/officeDocument/2006/relationships/image" Target="../media/image110.png"/><Relationship Id="rId20" Type="http://schemas.openxmlformats.org/officeDocument/2006/relationships/image" Target="../media/image1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105.png"/><Relationship Id="rId24" Type="http://schemas.openxmlformats.org/officeDocument/2006/relationships/image" Target="../media/image3.png"/><Relationship Id="rId5" Type="http://schemas.openxmlformats.org/officeDocument/2006/relationships/image" Target="../media/image17.png"/><Relationship Id="rId15" Type="http://schemas.openxmlformats.org/officeDocument/2006/relationships/image" Target="../media/image109.png"/><Relationship Id="rId23" Type="http://schemas.openxmlformats.org/officeDocument/2006/relationships/image" Target="../media/image2.png"/><Relationship Id="rId10" Type="http://schemas.openxmlformats.org/officeDocument/2006/relationships/image" Target="../media/image104.png"/><Relationship Id="rId19" Type="http://schemas.openxmlformats.org/officeDocument/2006/relationships/image" Target="../media/image113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108.png"/><Relationship Id="rId2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7" Type="http://schemas.openxmlformats.org/officeDocument/2006/relationships/image" Target="../media/image121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119.png"/><Relationship Id="rId4" Type="http://schemas.openxmlformats.org/officeDocument/2006/relationships/image" Target="../media/image1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5" Type="http://schemas.openxmlformats.org/officeDocument/2006/relationships/image" Target="../media/image134.png"/><Relationship Id="rId4" Type="http://schemas.openxmlformats.org/officeDocument/2006/relationships/image" Target="../media/image1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png"/><Relationship Id="rId3" Type="http://schemas.openxmlformats.org/officeDocument/2006/relationships/image" Target="../media/image123.png"/><Relationship Id="rId7" Type="http://schemas.openxmlformats.org/officeDocument/2006/relationships/image" Target="../media/image12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.png"/><Relationship Id="rId5" Type="http://schemas.openxmlformats.org/officeDocument/2006/relationships/image" Target="../media/image125.png"/><Relationship Id="rId10" Type="http://schemas.openxmlformats.org/officeDocument/2006/relationships/image" Target="../media/image130.png"/><Relationship Id="rId4" Type="http://schemas.openxmlformats.org/officeDocument/2006/relationships/image" Target="../media/image124.png"/><Relationship Id="rId9" Type="http://schemas.openxmlformats.org/officeDocument/2006/relationships/image" Target="../media/image1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3" Type="http://schemas.openxmlformats.org/officeDocument/2006/relationships/image" Target="../media/image123.png"/><Relationship Id="rId7" Type="http://schemas.openxmlformats.org/officeDocument/2006/relationships/image" Target="../media/image12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.png"/><Relationship Id="rId5" Type="http://schemas.openxmlformats.org/officeDocument/2006/relationships/image" Target="../media/image138.png"/><Relationship Id="rId10" Type="http://schemas.openxmlformats.org/officeDocument/2006/relationships/image" Target="../media/image130.png"/><Relationship Id="rId4" Type="http://schemas.openxmlformats.org/officeDocument/2006/relationships/image" Target="../media/image124.png"/><Relationship Id="rId9" Type="http://schemas.openxmlformats.org/officeDocument/2006/relationships/image" Target="../media/image12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2.png"/><Relationship Id="rId18" Type="http://schemas.openxmlformats.org/officeDocument/2006/relationships/image" Target="../media/image147.png"/><Relationship Id="rId26" Type="http://schemas.openxmlformats.org/officeDocument/2006/relationships/image" Target="../media/image155.png"/><Relationship Id="rId21" Type="http://schemas.openxmlformats.org/officeDocument/2006/relationships/image" Target="../media/image150.png"/><Relationship Id="rId12" Type="http://schemas.openxmlformats.org/officeDocument/2006/relationships/image" Target="../media/image141.png"/><Relationship Id="rId17" Type="http://schemas.openxmlformats.org/officeDocument/2006/relationships/image" Target="../media/image146.png"/><Relationship Id="rId25" Type="http://schemas.openxmlformats.org/officeDocument/2006/relationships/image" Target="../media/image154.png"/><Relationship Id="rId33" Type="http://schemas.openxmlformats.org/officeDocument/2006/relationships/image" Target="../media/image162.png"/><Relationship Id="rId16" Type="http://schemas.openxmlformats.org/officeDocument/2006/relationships/image" Target="../media/image145.png"/><Relationship Id="rId20" Type="http://schemas.openxmlformats.org/officeDocument/2006/relationships/image" Target="../media/image149.png"/><Relationship Id="rId29" Type="http://schemas.openxmlformats.org/officeDocument/2006/relationships/image" Target="../media/image15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05.png"/><Relationship Id="rId24" Type="http://schemas.openxmlformats.org/officeDocument/2006/relationships/image" Target="../media/image153.png"/><Relationship Id="rId32" Type="http://schemas.openxmlformats.org/officeDocument/2006/relationships/image" Target="../media/image161.png"/><Relationship Id="rId15" Type="http://schemas.openxmlformats.org/officeDocument/2006/relationships/image" Target="../media/image144.png"/><Relationship Id="rId23" Type="http://schemas.openxmlformats.org/officeDocument/2006/relationships/image" Target="../media/image152.png"/><Relationship Id="rId28" Type="http://schemas.openxmlformats.org/officeDocument/2006/relationships/image" Target="../media/image157.png"/><Relationship Id="rId10" Type="http://schemas.openxmlformats.org/officeDocument/2006/relationships/image" Target="../media/image104.png"/><Relationship Id="rId19" Type="http://schemas.openxmlformats.org/officeDocument/2006/relationships/image" Target="../media/image148.png"/><Relationship Id="rId31" Type="http://schemas.openxmlformats.org/officeDocument/2006/relationships/image" Target="../media/image160.png"/><Relationship Id="rId14" Type="http://schemas.openxmlformats.org/officeDocument/2006/relationships/image" Target="../media/image143.png"/><Relationship Id="rId22" Type="http://schemas.openxmlformats.org/officeDocument/2006/relationships/image" Target="../media/image151.png"/><Relationship Id="rId27" Type="http://schemas.openxmlformats.org/officeDocument/2006/relationships/image" Target="../media/image156.png"/><Relationship Id="rId30" Type="http://schemas.openxmlformats.org/officeDocument/2006/relationships/image" Target="../media/image1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6257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dirty="0" smtClean="0"/>
              <a:t>Additional Gates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74642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</a:t>
            </a:r>
            <a:r>
              <a:rPr lang="en-US" altLang="en-US" sz="3200" dirty="0" smtClean="0"/>
              <a:t>202</a:t>
            </a:r>
            <a:endParaRPr lang="en-US" altLang="en-US" sz="2800" dirty="0"/>
          </a:p>
          <a:p>
            <a:r>
              <a:rPr lang="en-US" altLang="en-US" sz="2800" dirty="0"/>
              <a:t>Digital Logic Design</a:t>
            </a:r>
          </a:p>
          <a:p>
            <a:pPr>
              <a:spcBef>
                <a:spcPct val="100000"/>
              </a:spcBef>
            </a:pPr>
            <a:r>
              <a:rPr lang="en-US" altLang="en-US" dirty="0" smtClean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– NAND Implementation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1" y="836685"/>
                <a:ext cx="8920784" cy="2419494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US" dirty="0" smtClean="0"/>
                  <a:t>Consider the following sum-of-products expression:</a:t>
                </a:r>
              </a:p>
              <a:p>
                <a:pPr marL="357188" indent="0">
                  <a:lnSpc>
                    <a:spcPct val="150000"/>
                  </a:lnSpc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𝑓</m:t>
                      </m:r>
                      <m:r>
                        <a:rPr lang="en-US" i="1" dirty="0" smtClean="0">
                          <a:latin typeface="Cambria Math"/>
                        </a:rPr>
                        <m:t>=</m:t>
                      </m:r>
                      <m:r>
                        <a:rPr lang="en-US" i="1" dirty="0" err="1" smtClean="0">
                          <a:latin typeface="Cambria Math"/>
                        </a:rPr>
                        <m:t>𝑏𝑑</m:t>
                      </m:r>
                      <m:r>
                        <a:rPr lang="en-US" i="1" dirty="0" err="1" smtClean="0">
                          <a:latin typeface="Cambria Math"/>
                        </a:rPr>
                        <m:t>+</m:t>
                      </m:r>
                      <m:r>
                        <a:rPr lang="en-US" i="1" dirty="0" err="1" smtClean="0">
                          <a:latin typeface="Cambria Math"/>
                        </a:rPr>
                        <m:t>𝑎</m:t>
                      </m:r>
                      <m:r>
                        <a:rPr lang="en-US" i="1" dirty="0" err="1" smtClean="0">
                          <a:latin typeface="Cambria Math"/>
                        </a:rPr>
                        <m:t>′</m:t>
                      </m:r>
                      <m:r>
                        <a:rPr lang="en-US" i="1" dirty="0" err="1" smtClean="0">
                          <a:latin typeface="Cambria Math"/>
                        </a:rPr>
                        <m:t>𝑐𝑑</m:t>
                      </m:r>
                      <m:r>
                        <a:rPr lang="en-US" i="1" dirty="0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n-US" dirty="0" smtClean="0"/>
              </a:p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US" dirty="0" smtClean="0"/>
                  <a:t>A 2-level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AND-OR</a:t>
                </a:r>
                <a:r>
                  <a:rPr lang="en-US" dirty="0" smtClean="0"/>
                  <a:t> circuit can be converted easily to a 2-level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NAND-NAND implementation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1" y="836685"/>
                <a:ext cx="8920784" cy="2419494"/>
              </a:xfrm>
              <a:blipFill rotWithShape="1">
                <a:blip r:embed="rId2"/>
                <a:stretch>
                  <a:fillRect l="-888" r="-273" b="-4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402047" y="3489746"/>
            <a:ext cx="2850089" cy="2070713"/>
            <a:chOff x="747689" y="2740855"/>
            <a:chExt cx="2850089" cy="2070713"/>
          </a:xfrm>
        </p:grpSpPr>
        <p:sp>
          <p:nvSpPr>
            <p:cNvPr id="5" name="Freeform 4"/>
            <p:cNvSpPr/>
            <p:nvPr/>
          </p:nvSpPr>
          <p:spPr>
            <a:xfrm flipV="1">
              <a:off x="1908490" y="3523207"/>
              <a:ext cx="596347" cy="251435"/>
            </a:xfrm>
            <a:custGeom>
              <a:avLst/>
              <a:gdLst>
                <a:gd name="connsiteX0" fmla="*/ 0 w 596347"/>
                <a:gd name="connsiteY0" fmla="*/ 344557 h 344557"/>
                <a:gd name="connsiteX1" fmla="*/ 238539 w 596347"/>
                <a:gd name="connsiteY1" fmla="*/ 344557 h 344557"/>
                <a:gd name="connsiteX2" fmla="*/ 238539 w 596347"/>
                <a:gd name="connsiteY2" fmla="*/ 0 h 344557"/>
                <a:gd name="connsiteX3" fmla="*/ 596347 w 596347"/>
                <a:gd name="connsiteY3" fmla="*/ 0 h 34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6347" h="344557">
                  <a:moveTo>
                    <a:pt x="0" y="344557"/>
                  </a:moveTo>
                  <a:lnTo>
                    <a:pt x="238539" y="344557"/>
                  </a:lnTo>
                  <a:lnTo>
                    <a:pt x="238539" y="0"/>
                  </a:lnTo>
                  <a:lnTo>
                    <a:pt x="596347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908491" y="4079885"/>
              <a:ext cx="596347" cy="326560"/>
            </a:xfrm>
            <a:custGeom>
              <a:avLst/>
              <a:gdLst>
                <a:gd name="connsiteX0" fmla="*/ 0 w 596347"/>
                <a:gd name="connsiteY0" fmla="*/ 344557 h 344557"/>
                <a:gd name="connsiteX1" fmla="*/ 238539 w 596347"/>
                <a:gd name="connsiteY1" fmla="*/ 344557 h 344557"/>
                <a:gd name="connsiteX2" fmla="*/ 238539 w 596347"/>
                <a:gd name="connsiteY2" fmla="*/ 0 h 344557"/>
                <a:gd name="connsiteX3" fmla="*/ 596347 w 596347"/>
                <a:gd name="connsiteY3" fmla="*/ 0 h 34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6347" h="344557">
                  <a:moveTo>
                    <a:pt x="0" y="344557"/>
                  </a:moveTo>
                  <a:lnTo>
                    <a:pt x="238539" y="344557"/>
                  </a:lnTo>
                  <a:lnTo>
                    <a:pt x="238539" y="0"/>
                  </a:lnTo>
                  <a:lnTo>
                    <a:pt x="596347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47689" y="3192476"/>
              <a:ext cx="1161401" cy="657367"/>
              <a:chOff x="2902064" y="1061017"/>
              <a:chExt cx="1161401" cy="657367"/>
            </a:xfrm>
          </p:grpSpPr>
          <p:sp>
            <p:nvSpPr>
              <p:cNvPr id="18" name="Flowchart: Delay 17"/>
              <p:cNvSpPr/>
              <p:nvPr/>
            </p:nvSpPr>
            <p:spPr>
              <a:xfrm>
                <a:off x="3478465" y="1138569"/>
                <a:ext cx="585000" cy="5400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3272277" y="1257528"/>
                <a:ext cx="206188" cy="288035"/>
                <a:chOff x="2791306" y="1257528"/>
                <a:chExt cx="687159" cy="288035"/>
              </a:xfrm>
            </p:grpSpPr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791306" y="1257528"/>
                  <a:ext cx="68715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791306" y="1545563"/>
                  <a:ext cx="68715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2902064" y="1061017"/>
                    <a:ext cx="37920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𝑏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061017"/>
                    <a:ext cx="379206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2902064" y="1349052"/>
                    <a:ext cx="38914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𝑑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1" name="TextBox 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349052"/>
                    <a:ext cx="389144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8" name="Straight Connector 7"/>
            <p:cNvCxnSpPr/>
            <p:nvPr/>
          </p:nvCxnSpPr>
          <p:spPr>
            <a:xfrm>
              <a:off x="2888409" y="3919201"/>
              <a:ext cx="34564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3176444" y="3690531"/>
                  <a:ext cx="421334" cy="4531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/>
                          </a:rPr>
                          <m:t>𝑓</m:t>
                        </m:r>
                      </m:oMath>
                    </m:oMathPara>
                  </a14:m>
                  <a:endParaRPr lang="en-US" sz="2400" baseline="-250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6444" y="3690531"/>
                  <a:ext cx="421334" cy="45313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4348" r="-2899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Moon 9"/>
            <p:cNvSpPr/>
            <p:nvPr/>
          </p:nvSpPr>
          <p:spPr>
            <a:xfrm flipH="1">
              <a:off x="2427553" y="3659428"/>
              <a:ext cx="585000" cy="540000"/>
            </a:xfrm>
            <a:prstGeom prst="moon">
              <a:avLst>
                <a:gd name="adj" fmla="val 868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47689" y="3967341"/>
              <a:ext cx="1161401" cy="844227"/>
              <a:chOff x="2902064" y="1046978"/>
              <a:chExt cx="1161401" cy="844227"/>
            </a:xfrm>
          </p:grpSpPr>
          <p:sp>
            <p:nvSpPr>
              <p:cNvPr id="12" name="Flowchart: Delay 11"/>
              <p:cNvSpPr/>
              <p:nvPr/>
            </p:nvSpPr>
            <p:spPr>
              <a:xfrm>
                <a:off x="3478465" y="1138568"/>
                <a:ext cx="585000" cy="695029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3267582" y="1237650"/>
                <a:ext cx="206188" cy="480734"/>
                <a:chOff x="2775665" y="1237650"/>
                <a:chExt cx="687160" cy="480734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>
                  <a:off x="2775665" y="1237650"/>
                  <a:ext cx="6871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775665" y="1487956"/>
                  <a:ext cx="6871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2775665" y="1718384"/>
                  <a:ext cx="6871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2902064" y="1046978"/>
                    <a:ext cx="43633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′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046978"/>
                    <a:ext cx="436337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2902064" y="1282005"/>
                    <a:ext cx="36497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𝑐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282005"/>
                    <a:ext cx="364972" cy="369332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902064" y="1521873"/>
                    <a:ext cx="4411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′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521873"/>
                    <a:ext cx="441146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7" name="TextBox 26"/>
            <p:cNvSpPr txBox="1"/>
            <p:nvPr/>
          </p:nvSpPr>
          <p:spPr>
            <a:xfrm>
              <a:off x="1035724" y="2740855"/>
              <a:ext cx="21564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2-Level AND-OR</a:t>
              </a:r>
              <a:endParaRPr lang="en-US" sz="2000" b="1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485479" y="3486607"/>
            <a:ext cx="2850089" cy="2073852"/>
            <a:chOff x="3397611" y="2968144"/>
            <a:chExt cx="2850089" cy="2073852"/>
          </a:xfrm>
        </p:grpSpPr>
        <p:sp>
          <p:nvSpPr>
            <p:cNvPr id="30" name="Freeform 29"/>
            <p:cNvSpPr/>
            <p:nvPr/>
          </p:nvSpPr>
          <p:spPr>
            <a:xfrm flipV="1">
              <a:off x="4558412" y="3753635"/>
              <a:ext cx="596347" cy="251435"/>
            </a:xfrm>
            <a:custGeom>
              <a:avLst/>
              <a:gdLst>
                <a:gd name="connsiteX0" fmla="*/ 0 w 596347"/>
                <a:gd name="connsiteY0" fmla="*/ 344557 h 344557"/>
                <a:gd name="connsiteX1" fmla="*/ 238539 w 596347"/>
                <a:gd name="connsiteY1" fmla="*/ 344557 h 344557"/>
                <a:gd name="connsiteX2" fmla="*/ 238539 w 596347"/>
                <a:gd name="connsiteY2" fmla="*/ 0 h 344557"/>
                <a:gd name="connsiteX3" fmla="*/ 596347 w 596347"/>
                <a:gd name="connsiteY3" fmla="*/ 0 h 34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6347" h="344557">
                  <a:moveTo>
                    <a:pt x="0" y="344557"/>
                  </a:moveTo>
                  <a:lnTo>
                    <a:pt x="238539" y="344557"/>
                  </a:lnTo>
                  <a:lnTo>
                    <a:pt x="238539" y="0"/>
                  </a:lnTo>
                  <a:lnTo>
                    <a:pt x="596347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558413" y="4310313"/>
              <a:ext cx="596347" cy="326560"/>
            </a:xfrm>
            <a:custGeom>
              <a:avLst/>
              <a:gdLst>
                <a:gd name="connsiteX0" fmla="*/ 0 w 596347"/>
                <a:gd name="connsiteY0" fmla="*/ 344557 h 344557"/>
                <a:gd name="connsiteX1" fmla="*/ 238539 w 596347"/>
                <a:gd name="connsiteY1" fmla="*/ 344557 h 344557"/>
                <a:gd name="connsiteX2" fmla="*/ 238539 w 596347"/>
                <a:gd name="connsiteY2" fmla="*/ 0 h 344557"/>
                <a:gd name="connsiteX3" fmla="*/ 596347 w 596347"/>
                <a:gd name="connsiteY3" fmla="*/ 0 h 34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6347" h="344557">
                  <a:moveTo>
                    <a:pt x="0" y="344557"/>
                  </a:moveTo>
                  <a:lnTo>
                    <a:pt x="238539" y="344557"/>
                  </a:lnTo>
                  <a:lnTo>
                    <a:pt x="238539" y="0"/>
                  </a:lnTo>
                  <a:lnTo>
                    <a:pt x="596347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397611" y="3422904"/>
              <a:ext cx="1161401" cy="657367"/>
              <a:chOff x="2902064" y="1061017"/>
              <a:chExt cx="1161401" cy="657367"/>
            </a:xfrm>
          </p:grpSpPr>
          <p:sp>
            <p:nvSpPr>
              <p:cNvPr id="46" name="Flowchart: Delay 45"/>
              <p:cNvSpPr/>
              <p:nvPr/>
            </p:nvSpPr>
            <p:spPr>
              <a:xfrm>
                <a:off x="3478465" y="1138569"/>
                <a:ext cx="585000" cy="5400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3272277" y="1257528"/>
                <a:ext cx="206188" cy="288035"/>
                <a:chOff x="2791306" y="1257528"/>
                <a:chExt cx="687159" cy="288035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>
                  <a:off x="2791306" y="1257528"/>
                  <a:ext cx="68715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2791306" y="1545563"/>
                  <a:ext cx="68715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2902064" y="1061017"/>
                    <a:ext cx="37920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𝑏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061017"/>
                    <a:ext cx="379206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2902064" y="1349052"/>
                    <a:ext cx="38914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𝑑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9" name="TextBox 4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349052"/>
                    <a:ext cx="389144" cy="369332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3" name="Straight Connector 32"/>
            <p:cNvCxnSpPr/>
            <p:nvPr/>
          </p:nvCxnSpPr>
          <p:spPr>
            <a:xfrm>
              <a:off x="5538331" y="4149629"/>
              <a:ext cx="34564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5826366" y="3920959"/>
                  <a:ext cx="421334" cy="4531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/>
                          </a:rPr>
                          <m:t>𝑓</m:t>
                        </m:r>
                      </m:oMath>
                    </m:oMathPara>
                  </a14:m>
                  <a:endParaRPr lang="en-US" sz="2400" baseline="-25000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6366" y="3920959"/>
                  <a:ext cx="421334" cy="453137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5797" r="-1449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Moon 34"/>
            <p:cNvSpPr/>
            <p:nvPr/>
          </p:nvSpPr>
          <p:spPr>
            <a:xfrm flipH="1">
              <a:off x="5077475" y="3889856"/>
              <a:ext cx="585000" cy="540000"/>
            </a:xfrm>
            <a:prstGeom prst="moon">
              <a:avLst>
                <a:gd name="adj" fmla="val 868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3397611" y="4197769"/>
              <a:ext cx="1161401" cy="844227"/>
              <a:chOff x="2902064" y="1046978"/>
              <a:chExt cx="1161401" cy="844227"/>
            </a:xfrm>
          </p:grpSpPr>
          <p:sp>
            <p:nvSpPr>
              <p:cNvPr id="38" name="Flowchart: Delay 37"/>
              <p:cNvSpPr/>
              <p:nvPr/>
            </p:nvSpPr>
            <p:spPr>
              <a:xfrm>
                <a:off x="3478465" y="1138568"/>
                <a:ext cx="585000" cy="695029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3267582" y="1237650"/>
                <a:ext cx="206188" cy="480734"/>
                <a:chOff x="2775665" y="1237650"/>
                <a:chExt cx="687160" cy="480734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2775665" y="1237650"/>
                  <a:ext cx="6871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2775665" y="1487956"/>
                  <a:ext cx="6871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775665" y="1718384"/>
                  <a:ext cx="6871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2902064" y="1046978"/>
                    <a:ext cx="43633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′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0" name="TextBox 3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046978"/>
                    <a:ext cx="436337" cy="369332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2902064" y="1282005"/>
                    <a:ext cx="36497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𝑐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1" name="TextBox 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282005"/>
                    <a:ext cx="364972" cy="369332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2902064" y="1521873"/>
                    <a:ext cx="4411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′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2" name="TextBox 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521873"/>
                    <a:ext cx="441146" cy="369332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7" name="TextBox 36"/>
            <p:cNvSpPr txBox="1"/>
            <p:nvPr/>
          </p:nvSpPr>
          <p:spPr>
            <a:xfrm>
              <a:off x="3697210" y="2968144"/>
              <a:ext cx="23503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Inserting Bubbles</a:t>
              </a:r>
              <a:endParaRPr lang="en-US" sz="2000" b="1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4566949" y="3697686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4566949" y="4583068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007249" y="4253284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007249" y="395274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093331" y="5962899"/>
            <a:ext cx="7855677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Two successive bubbles on same line cancel each other</a:t>
            </a:r>
            <a:endParaRPr lang="en-US" sz="2400" dirty="0"/>
          </a:p>
        </p:txBody>
      </p:sp>
      <p:grpSp>
        <p:nvGrpSpPr>
          <p:cNvPr id="86" name="Group 85"/>
          <p:cNvGrpSpPr/>
          <p:nvPr/>
        </p:nvGrpSpPr>
        <p:grpSpPr>
          <a:xfrm>
            <a:off x="6565996" y="3486607"/>
            <a:ext cx="2850089" cy="2073852"/>
            <a:chOff x="6565996" y="2968144"/>
            <a:chExt cx="2850089" cy="2073852"/>
          </a:xfrm>
        </p:grpSpPr>
        <p:sp>
          <p:nvSpPr>
            <p:cNvPr id="59" name="Freeform 58"/>
            <p:cNvSpPr/>
            <p:nvPr/>
          </p:nvSpPr>
          <p:spPr>
            <a:xfrm flipV="1">
              <a:off x="7726797" y="3753635"/>
              <a:ext cx="596347" cy="251435"/>
            </a:xfrm>
            <a:custGeom>
              <a:avLst/>
              <a:gdLst>
                <a:gd name="connsiteX0" fmla="*/ 0 w 596347"/>
                <a:gd name="connsiteY0" fmla="*/ 344557 h 344557"/>
                <a:gd name="connsiteX1" fmla="*/ 238539 w 596347"/>
                <a:gd name="connsiteY1" fmla="*/ 344557 h 344557"/>
                <a:gd name="connsiteX2" fmla="*/ 238539 w 596347"/>
                <a:gd name="connsiteY2" fmla="*/ 0 h 344557"/>
                <a:gd name="connsiteX3" fmla="*/ 596347 w 596347"/>
                <a:gd name="connsiteY3" fmla="*/ 0 h 34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6347" h="344557">
                  <a:moveTo>
                    <a:pt x="0" y="344557"/>
                  </a:moveTo>
                  <a:lnTo>
                    <a:pt x="238539" y="344557"/>
                  </a:lnTo>
                  <a:lnTo>
                    <a:pt x="238539" y="0"/>
                  </a:lnTo>
                  <a:lnTo>
                    <a:pt x="596347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726798" y="4310313"/>
              <a:ext cx="596347" cy="326560"/>
            </a:xfrm>
            <a:custGeom>
              <a:avLst/>
              <a:gdLst>
                <a:gd name="connsiteX0" fmla="*/ 0 w 596347"/>
                <a:gd name="connsiteY0" fmla="*/ 344557 h 344557"/>
                <a:gd name="connsiteX1" fmla="*/ 238539 w 596347"/>
                <a:gd name="connsiteY1" fmla="*/ 344557 h 344557"/>
                <a:gd name="connsiteX2" fmla="*/ 238539 w 596347"/>
                <a:gd name="connsiteY2" fmla="*/ 0 h 344557"/>
                <a:gd name="connsiteX3" fmla="*/ 596347 w 596347"/>
                <a:gd name="connsiteY3" fmla="*/ 0 h 34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6347" h="344557">
                  <a:moveTo>
                    <a:pt x="0" y="344557"/>
                  </a:moveTo>
                  <a:lnTo>
                    <a:pt x="238539" y="344557"/>
                  </a:lnTo>
                  <a:lnTo>
                    <a:pt x="238539" y="0"/>
                  </a:lnTo>
                  <a:lnTo>
                    <a:pt x="596347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lowchart: Delay 78"/>
            <p:cNvSpPr/>
            <p:nvPr/>
          </p:nvSpPr>
          <p:spPr>
            <a:xfrm>
              <a:off x="7142397" y="3500456"/>
              <a:ext cx="585000" cy="540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6936209" y="3619415"/>
              <a:ext cx="206188" cy="288035"/>
              <a:chOff x="2791306" y="1257528"/>
              <a:chExt cx="687159" cy="28803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2791306" y="1257528"/>
                <a:ext cx="68715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2791306" y="1545563"/>
                <a:ext cx="68715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6565996" y="3422904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5996" y="3422904"/>
                  <a:ext cx="379206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6565996" y="3710939"/>
                  <a:ext cx="3891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5996" y="3710939"/>
                  <a:ext cx="389144" cy="369332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2" name="Straight Connector 61"/>
            <p:cNvCxnSpPr/>
            <p:nvPr/>
          </p:nvCxnSpPr>
          <p:spPr>
            <a:xfrm>
              <a:off x="8706716" y="4149629"/>
              <a:ext cx="34564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8994751" y="3920959"/>
                  <a:ext cx="421334" cy="4531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/>
                          </a:rPr>
                          <m:t>𝑓</m:t>
                        </m:r>
                      </m:oMath>
                    </m:oMathPara>
                  </a14:m>
                  <a:endParaRPr lang="en-US" sz="2400" baseline="-25000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4751" y="3920959"/>
                  <a:ext cx="421334" cy="453137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l="-5797" r="-1449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5" name="Group 64"/>
            <p:cNvGrpSpPr/>
            <p:nvPr/>
          </p:nvGrpSpPr>
          <p:grpSpPr>
            <a:xfrm>
              <a:off x="6565996" y="4197769"/>
              <a:ext cx="1161401" cy="844227"/>
              <a:chOff x="2902064" y="1046978"/>
              <a:chExt cx="1161401" cy="844227"/>
            </a:xfrm>
          </p:grpSpPr>
          <p:sp>
            <p:nvSpPr>
              <p:cNvPr id="71" name="Flowchart: Delay 70"/>
              <p:cNvSpPr/>
              <p:nvPr/>
            </p:nvSpPr>
            <p:spPr>
              <a:xfrm>
                <a:off x="3478465" y="1138568"/>
                <a:ext cx="585000" cy="695029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3267582" y="1237650"/>
                <a:ext cx="206188" cy="480734"/>
                <a:chOff x="2775665" y="1237650"/>
                <a:chExt cx="687160" cy="480734"/>
              </a:xfrm>
            </p:grpSpPr>
            <p:cxnSp>
              <p:nvCxnSpPr>
                <p:cNvPr id="76" name="Straight Connector 75"/>
                <p:cNvCxnSpPr/>
                <p:nvPr/>
              </p:nvCxnSpPr>
              <p:spPr>
                <a:xfrm>
                  <a:off x="2775665" y="1237650"/>
                  <a:ext cx="6871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2775665" y="1487956"/>
                  <a:ext cx="6871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775665" y="1718384"/>
                  <a:ext cx="6871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2902064" y="1046978"/>
                    <a:ext cx="43633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′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3" name="TextBox 7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046978"/>
                    <a:ext cx="436337" cy="369332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2902064" y="1282005"/>
                    <a:ext cx="36497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𝑐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4" name="TextBox 7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282005"/>
                    <a:ext cx="364972" cy="369332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2902064" y="1521873"/>
                    <a:ext cx="4411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′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5" name="TextBox 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521873"/>
                    <a:ext cx="441146" cy="369332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6" name="TextBox 65"/>
            <p:cNvSpPr txBox="1"/>
            <p:nvPr/>
          </p:nvSpPr>
          <p:spPr>
            <a:xfrm>
              <a:off x="6620133" y="2968144"/>
              <a:ext cx="27109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2-Level NAND-NAND</a:t>
              </a:r>
              <a:endParaRPr lang="en-US" sz="2000" b="1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7735334" y="3697686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7735334" y="4583068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8776206" y="4095782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lowchart: Delay 84"/>
            <p:cNvSpPr/>
            <p:nvPr/>
          </p:nvSpPr>
          <p:spPr>
            <a:xfrm>
              <a:off x="8178992" y="3884570"/>
              <a:ext cx="585000" cy="540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Line Callout 1 86"/>
          <p:cNvSpPr/>
          <p:nvPr/>
        </p:nvSpPr>
        <p:spPr>
          <a:xfrm>
            <a:off x="8162579" y="5099603"/>
            <a:ext cx="1456587" cy="691284"/>
          </a:xfrm>
          <a:prstGeom prst="borderCallout1">
            <a:avLst>
              <a:gd name="adj1" fmla="val 49423"/>
              <a:gd name="adj2" fmla="val 211"/>
              <a:gd name="adj3" fmla="val 21166"/>
              <a:gd name="adj4" fmla="val -5206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3-input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NAND gate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8" name="Line Callout 1 87"/>
          <p:cNvSpPr/>
          <p:nvPr/>
        </p:nvSpPr>
        <p:spPr>
          <a:xfrm>
            <a:off x="2056239" y="5099603"/>
            <a:ext cx="1226158" cy="691284"/>
          </a:xfrm>
          <a:prstGeom prst="borderCallout1">
            <a:avLst>
              <a:gd name="adj1" fmla="val 49423"/>
              <a:gd name="adj2" fmla="val 211"/>
              <a:gd name="adj3" fmla="val 22124"/>
              <a:gd name="adj4" fmla="val -6449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3-input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AND gate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83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87" grpId="0" animBg="1"/>
      <p:bldP spid="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 – NOR Implementation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836685"/>
                <a:ext cx="9066259" cy="2419494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US" dirty="0" smtClean="0"/>
                  <a:t>Consider the following product-of-sums expression:</a:t>
                </a:r>
              </a:p>
              <a:p>
                <a:pPr marL="357188" indent="0">
                  <a:lnSpc>
                    <a:spcPct val="150000"/>
                  </a:lnSpc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𝑔</m:t>
                      </m:r>
                      <m:r>
                        <a:rPr lang="en-US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(</m:t>
                      </m:r>
                      <m:r>
                        <a:rPr lang="en-US" b="0" i="1" dirty="0" smtClean="0">
                          <a:latin typeface="Cambria Math"/>
                        </a:rPr>
                        <m:t>𝑎</m:t>
                      </m:r>
                      <m:r>
                        <a:rPr lang="en-US" b="0" i="1" dirty="0" smtClean="0">
                          <a:latin typeface="Cambria Math"/>
                        </a:rPr>
                        <m:t>+</m:t>
                      </m:r>
                      <m:r>
                        <a:rPr lang="en-US" b="0" i="1" dirty="0" smtClean="0">
                          <a:latin typeface="Cambria Math"/>
                        </a:rPr>
                        <m:t>𝑑</m:t>
                      </m:r>
                      <m:r>
                        <a:rPr lang="en-US" b="0" i="1" dirty="0" smtClean="0">
                          <a:latin typeface="Cambria Math"/>
                        </a:rPr>
                        <m:t>)(</m:t>
                      </m:r>
                      <m:r>
                        <a:rPr lang="en-US" b="0" i="1" dirty="0" smtClean="0">
                          <a:latin typeface="Cambria Math"/>
                        </a:rPr>
                        <m:t>𝑏</m:t>
                      </m:r>
                      <m:r>
                        <a:rPr lang="en-US" b="0" i="1" dirty="0" smtClean="0">
                          <a:latin typeface="Cambria Math"/>
                        </a:rPr>
                        <m:t>+</m:t>
                      </m:r>
                      <m:r>
                        <a:rPr lang="en-US" i="1" dirty="0" err="1" smtClean="0">
                          <a:latin typeface="Cambria Math"/>
                        </a:rPr>
                        <m:t>𝑐</m:t>
                      </m:r>
                      <m:r>
                        <a:rPr lang="en-US" b="0" i="1" dirty="0" smtClean="0">
                          <a:latin typeface="Cambria Math"/>
                        </a:rPr>
                        <m:t>+</m:t>
                      </m:r>
                      <m:r>
                        <a:rPr lang="en-US" i="1" dirty="0" err="1" smtClean="0">
                          <a:latin typeface="Cambria Math"/>
                        </a:rPr>
                        <m:t>𝑑</m:t>
                      </m:r>
                      <m:r>
                        <a:rPr lang="en-US" b="0" i="1" dirty="0" smtClean="0">
                          <a:latin typeface="Cambria Math"/>
                        </a:rPr>
                        <m:t>′)</m:t>
                      </m:r>
                    </m:oMath>
                  </m:oMathPara>
                </a14:m>
                <a:endParaRPr lang="en-US" dirty="0" smtClean="0"/>
              </a:p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US" dirty="0" smtClean="0"/>
                  <a:t>A 2-level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OR-AND</a:t>
                </a:r>
                <a:r>
                  <a:rPr lang="en-US" dirty="0" smtClean="0"/>
                  <a:t> circuit can be converted easily to a 2-level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NOR-NOR implementation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836685"/>
                <a:ext cx="9066259" cy="2419494"/>
              </a:xfrm>
              <a:blipFill rotWithShape="1">
                <a:blip r:embed="rId2"/>
                <a:stretch>
                  <a:fillRect l="-874" b="-4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1093331" y="5962899"/>
            <a:ext cx="7855677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Two successive bubbles on same line cancel each other</a:t>
            </a:r>
            <a:endParaRPr lang="en-US" sz="2400" dirty="0"/>
          </a:p>
        </p:txBody>
      </p:sp>
      <p:grpSp>
        <p:nvGrpSpPr>
          <p:cNvPr id="70" name="Group 69"/>
          <p:cNvGrpSpPr/>
          <p:nvPr/>
        </p:nvGrpSpPr>
        <p:grpSpPr>
          <a:xfrm>
            <a:off x="402047" y="3489746"/>
            <a:ext cx="2863938" cy="2070713"/>
            <a:chOff x="402047" y="3489746"/>
            <a:chExt cx="2863938" cy="2070713"/>
          </a:xfrm>
        </p:grpSpPr>
        <p:sp>
          <p:nvSpPr>
            <p:cNvPr id="27" name="TextBox 26"/>
            <p:cNvSpPr txBox="1"/>
            <p:nvPr/>
          </p:nvSpPr>
          <p:spPr>
            <a:xfrm>
              <a:off x="690082" y="3489746"/>
              <a:ext cx="2165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2-Level OR-AND</a:t>
              </a:r>
              <a:endParaRPr lang="en-US" sz="2000" b="1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02047" y="3941367"/>
              <a:ext cx="2863938" cy="1619092"/>
              <a:chOff x="402047" y="3941367"/>
              <a:chExt cx="2863938" cy="1619092"/>
            </a:xfrm>
          </p:grpSpPr>
          <p:sp>
            <p:nvSpPr>
              <p:cNvPr id="5" name="Freeform 4"/>
              <p:cNvSpPr/>
              <p:nvPr/>
            </p:nvSpPr>
            <p:spPr>
              <a:xfrm flipV="1">
                <a:off x="1562848" y="4272098"/>
                <a:ext cx="596347" cy="251435"/>
              </a:xfrm>
              <a:custGeom>
                <a:avLst/>
                <a:gdLst>
                  <a:gd name="connsiteX0" fmla="*/ 0 w 596347"/>
                  <a:gd name="connsiteY0" fmla="*/ 344557 h 344557"/>
                  <a:gd name="connsiteX1" fmla="*/ 238539 w 596347"/>
                  <a:gd name="connsiteY1" fmla="*/ 344557 h 344557"/>
                  <a:gd name="connsiteX2" fmla="*/ 238539 w 596347"/>
                  <a:gd name="connsiteY2" fmla="*/ 0 h 344557"/>
                  <a:gd name="connsiteX3" fmla="*/ 596347 w 596347"/>
                  <a:gd name="connsiteY3" fmla="*/ 0 h 344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6347" h="344557">
                    <a:moveTo>
                      <a:pt x="0" y="344557"/>
                    </a:moveTo>
                    <a:lnTo>
                      <a:pt x="238539" y="344557"/>
                    </a:lnTo>
                    <a:lnTo>
                      <a:pt x="238539" y="0"/>
                    </a:lnTo>
                    <a:lnTo>
                      <a:pt x="596347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1562849" y="4828776"/>
                <a:ext cx="596347" cy="326560"/>
              </a:xfrm>
              <a:custGeom>
                <a:avLst/>
                <a:gdLst>
                  <a:gd name="connsiteX0" fmla="*/ 0 w 596347"/>
                  <a:gd name="connsiteY0" fmla="*/ 344557 h 344557"/>
                  <a:gd name="connsiteX1" fmla="*/ 238539 w 596347"/>
                  <a:gd name="connsiteY1" fmla="*/ 344557 h 344557"/>
                  <a:gd name="connsiteX2" fmla="*/ 238539 w 596347"/>
                  <a:gd name="connsiteY2" fmla="*/ 0 h 344557"/>
                  <a:gd name="connsiteX3" fmla="*/ 596347 w 596347"/>
                  <a:gd name="connsiteY3" fmla="*/ 0 h 344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6347" h="344557">
                    <a:moveTo>
                      <a:pt x="0" y="344557"/>
                    </a:moveTo>
                    <a:lnTo>
                      <a:pt x="238539" y="344557"/>
                    </a:lnTo>
                    <a:lnTo>
                      <a:pt x="238539" y="0"/>
                    </a:lnTo>
                    <a:lnTo>
                      <a:pt x="596347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772259" y="4137878"/>
                <a:ext cx="321071" cy="288035"/>
                <a:chOff x="2791306" y="1257528"/>
                <a:chExt cx="687159" cy="288035"/>
              </a:xfrm>
            </p:grpSpPr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791306" y="1257528"/>
                  <a:ext cx="68715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791306" y="1545563"/>
                  <a:ext cx="68715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402047" y="3941367"/>
                    <a:ext cx="37920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𝑎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2047" y="3941367"/>
                    <a:ext cx="379206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402047" y="4229402"/>
                    <a:ext cx="38914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𝑑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1" name="TextBox 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2047" y="4229402"/>
                    <a:ext cx="389145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" name="Straight Connector 7"/>
              <p:cNvCxnSpPr/>
              <p:nvPr/>
            </p:nvCxnSpPr>
            <p:spPr>
              <a:xfrm>
                <a:off x="2542767" y="4668092"/>
                <a:ext cx="34564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2830802" y="4439422"/>
                    <a:ext cx="435183" cy="45313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dirty="0" smtClean="0">
                              <a:latin typeface="Cambria Math"/>
                            </a:rPr>
                            <m:t>𝑔</m:t>
                          </m:r>
                        </m:oMath>
                      </m:oMathPara>
                    </a14:m>
                    <a:endParaRPr lang="en-US" sz="2400" baseline="-25000" dirty="0"/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30802" y="4439422"/>
                    <a:ext cx="435183" cy="453137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b="-12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3" name="Group 12"/>
              <p:cNvGrpSpPr/>
              <p:nvPr/>
            </p:nvGrpSpPr>
            <p:grpSpPr>
              <a:xfrm>
                <a:off x="767564" y="4906904"/>
                <a:ext cx="325765" cy="480734"/>
                <a:chOff x="2775665" y="1237650"/>
                <a:chExt cx="687160" cy="480734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>
                  <a:off x="2775665" y="1237650"/>
                  <a:ext cx="6871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775665" y="1487956"/>
                  <a:ext cx="6871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2775665" y="1718384"/>
                  <a:ext cx="6871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402047" y="4716232"/>
                    <a:ext cx="38266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𝑏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2047" y="4716232"/>
                    <a:ext cx="382669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402047" y="4951259"/>
                    <a:ext cx="36497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𝑐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2047" y="4951259"/>
                    <a:ext cx="364972" cy="369332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402047" y="5191127"/>
                    <a:ext cx="4411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′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2047" y="5191127"/>
                    <a:ext cx="441146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7" name="Moon 86"/>
              <p:cNvSpPr/>
              <p:nvPr/>
            </p:nvSpPr>
            <p:spPr>
              <a:xfrm flipH="1">
                <a:off x="978117" y="4005070"/>
                <a:ext cx="585000" cy="540000"/>
              </a:xfrm>
              <a:prstGeom prst="moon">
                <a:avLst>
                  <a:gd name="adj" fmla="val 8683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lowchart: Delay 87"/>
              <p:cNvSpPr/>
              <p:nvPr/>
            </p:nvSpPr>
            <p:spPr>
              <a:xfrm>
                <a:off x="2079276" y="4401693"/>
                <a:ext cx="585000" cy="5400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Moon 88"/>
              <p:cNvSpPr/>
              <p:nvPr/>
            </p:nvSpPr>
            <p:spPr>
              <a:xfrm flipH="1">
                <a:off x="978117" y="4807822"/>
                <a:ext cx="585000" cy="695029"/>
              </a:xfrm>
              <a:prstGeom prst="moon">
                <a:avLst>
                  <a:gd name="adj" fmla="val 8683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3471630" y="3486607"/>
            <a:ext cx="2863938" cy="2073852"/>
            <a:chOff x="3397611" y="3486607"/>
            <a:chExt cx="2863938" cy="2073852"/>
          </a:xfrm>
        </p:grpSpPr>
        <p:sp>
          <p:nvSpPr>
            <p:cNvPr id="37" name="TextBox 36"/>
            <p:cNvSpPr txBox="1"/>
            <p:nvPr/>
          </p:nvSpPr>
          <p:spPr>
            <a:xfrm>
              <a:off x="3697210" y="3486607"/>
              <a:ext cx="23503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Inserting Bubbles</a:t>
              </a:r>
              <a:endParaRPr lang="en-US" sz="2000" b="1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3397611" y="3941367"/>
              <a:ext cx="2863938" cy="1619092"/>
              <a:chOff x="3397611" y="3941367"/>
              <a:chExt cx="2863938" cy="1619092"/>
            </a:xfrm>
          </p:grpSpPr>
          <p:sp>
            <p:nvSpPr>
              <p:cNvPr id="91" name="Freeform 90"/>
              <p:cNvSpPr/>
              <p:nvPr/>
            </p:nvSpPr>
            <p:spPr>
              <a:xfrm flipV="1">
                <a:off x="4558412" y="4272098"/>
                <a:ext cx="596347" cy="251435"/>
              </a:xfrm>
              <a:custGeom>
                <a:avLst/>
                <a:gdLst>
                  <a:gd name="connsiteX0" fmla="*/ 0 w 596347"/>
                  <a:gd name="connsiteY0" fmla="*/ 344557 h 344557"/>
                  <a:gd name="connsiteX1" fmla="*/ 238539 w 596347"/>
                  <a:gd name="connsiteY1" fmla="*/ 344557 h 344557"/>
                  <a:gd name="connsiteX2" fmla="*/ 238539 w 596347"/>
                  <a:gd name="connsiteY2" fmla="*/ 0 h 344557"/>
                  <a:gd name="connsiteX3" fmla="*/ 596347 w 596347"/>
                  <a:gd name="connsiteY3" fmla="*/ 0 h 344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6347" h="344557">
                    <a:moveTo>
                      <a:pt x="0" y="344557"/>
                    </a:moveTo>
                    <a:lnTo>
                      <a:pt x="238539" y="344557"/>
                    </a:lnTo>
                    <a:lnTo>
                      <a:pt x="238539" y="0"/>
                    </a:lnTo>
                    <a:lnTo>
                      <a:pt x="596347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 91"/>
              <p:cNvSpPr/>
              <p:nvPr/>
            </p:nvSpPr>
            <p:spPr>
              <a:xfrm>
                <a:off x="4558413" y="4828776"/>
                <a:ext cx="596347" cy="326560"/>
              </a:xfrm>
              <a:custGeom>
                <a:avLst/>
                <a:gdLst>
                  <a:gd name="connsiteX0" fmla="*/ 0 w 596347"/>
                  <a:gd name="connsiteY0" fmla="*/ 344557 h 344557"/>
                  <a:gd name="connsiteX1" fmla="*/ 238539 w 596347"/>
                  <a:gd name="connsiteY1" fmla="*/ 344557 h 344557"/>
                  <a:gd name="connsiteX2" fmla="*/ 238539 w 596347"/>
                  <a:gd name="connsiteY2" fmla="*/ 0 h 344557"/>
                  <a:gd name="connsiteX3" fmla="*/ 596347 w 596347"/>
                  <a:gd name="connsiteY3" fmla="*/ 0 h 344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6347" h="344557">
                    <a:moveTo>
                      <a:pt x="0" y="344557"/>
                    </a:moveTo>
                    <a:lnTo>
                      <a:pt x="238539" y="344557"/>
                    </a:lnTo>
                    <a:lnTo>
                      <a:pt x="238539" y="0"/>
                    </a:lnTo>
                    <a:lnTo>
                      <a:pt x="596347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>
                <a:off x="3767823" y="4137878"/>
                <a:ext cx="321071" cy="288035"/>
                <a:chOff x="2791306" y="1257528"/>
                <a:chExt cx="687159" cy="288035"/>
              </a:xfrm>
            </p:grpSpPr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791306" y="1257528"/>
                  <a:ext cx="68715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791306" y="1545563"/>
                  <a:ext cx="68715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Box 93"/>
                  <p:cNvSpPr txBox="1"/>
                  <p:nvPr/>
                </p:nvSpPr>
                <p:spPr>
                  <a:xfrm>
                    <a:off x="3397611" y="3941367"/>
                    <a:ext cx="37920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𝑎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4" name="TextBox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97611" y="3941367"/>
                    <a:ext cx="379206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5" name="TextBox 94"/>
                  <p:cNvSpPr txBox="1"/>
                  <p:nvPr/>
                </p:nvSpPr>
                <p:spPr>
                  <a:xfrm>
                    <a:off x="3397611" y="4229402"/>
                    <a:ext cx="38914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𝑑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5" name="TextBox 9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97611" y="4229402"/>
                    <a:ext cx="389145" cy="369332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6" name="Straight Connector 95"/>
              <p:cNvCxnSpPr/>
              <p:nvPr/>
            </p:nvCxnSpPr>
            <p:spPr>
              <a:xfrm>
                <a:off x="5538331" y="4668092"/>
                <a:ext cx="34564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5826366" y="4439422"/>
                    <a:ext cx="435183" cy="45313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dirty="0" smtClean="0">
                              <a:latin typeface="Cambria Math"/>
                            </a:rPr>
                            <m:t>𝑔</m:t>
                          </m:r>
                        </m:oMath>
                      </m:oMathPara>
                    </a14:m>
                    <a:endParaRPr lang="en-US" sz="2400" baseline="-25000" dirty="0"/>
                  </a:p>
                </p:txBody>
              </p:sp>
            </mc:Choice>
            <mc:Fallback xmlns="">
              <p:sp>
                <p:nvSpPr>
                  <p:cNvPr id="97" name="TextBox 9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26366" y="4439422"/>
                    <a:ext cx="435183" cy="453137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b="-12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98" name="Group 97"/>
              <p:cNvGrpSpPr/>
              <p:nvPr/>
            </p:nvGrpSpPr>
            <p:grpSpPr>
              <a:xfrm>
                <a:off x="3763128" y="4906904"/>
                <a:ext cx="325765" cy="480734"/>
                <a:chOff x="2775665" y="1237650"/>
                <a:chExt cx="687160" cy="480734"/>
              </a:xfrm>
            </p:grpSpPr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775665" y="1237650"/>
                  <a:ext cx="6871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775665" y="1487956"/>
                  <a:ext cx="6871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775665" y="1718384"/>
                  <a:ext cx="6871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9" name="TextBox 98"/>
                  <p:cNvSpPr txBox="1"/>
                  <p:nvPr/>
                </p:nvSpPr>
                <p:spPr>
                  <a:xfrm>
                    <a:off x="3397611" y="4716232"/>
                    <a:ext cx="38266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𝑏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9" name="TextBox 9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97611" y="4716232"/>
                    <a:ext cx="382669" cy="369332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3397611" y="4951259"/>
                    <a:ext cx="36497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𝑐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00" name="TextBox 9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97611" y="4951259"/>
                    <a:ext cx="364972" cy="369332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1" name="TextBox 100"/>
                  <p:cNvSpPr txBox="1"/>
                  <p:nvPr/>
                </p:nvSpPr>
                <p:spPr>
                  <a:xfrm>
                    <a:off x="3397611" y="5191127"/>
                    <a:ext cx="4411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′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01" name="TextBox 10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97611" y="5191127"/>
                    <a:ext cx="441146" cy="369332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2" name="Moon 101"/>
              <p:cNvSpPr/>
              <p:nvPr/>
            </p:nvSpPr>
            <p:spPr>
              <a:xfrm flipH="1">
                <a:off x="3973681" y="4005070"/>
                <a:ext cx="585000" cy="540000"/>
              </a:xfrm>
              <a:prstGeom prst="moon">
                <a:avLst>
                  <a:gd name="adj" fmla="val 8683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Moon 103"/>
              <p:cNvSpPr/>
              <p:nvPr/>
            </p:nvSpPr>
            <p:spPr>
              <a:xfrm flipH="1">
                <a:off x="3973681" y="4807822"/>
                <a:ext cx="585000" cy="695029"/>
              </a:xfrm>
              <a:prstGeom prst="moon">
                <a:avLst>
                  <a:gd name="adj" fmla="val 8683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566949" y="4216149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4566949" y="5101531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007249" y="4771747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007249" y="4471212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lowchart: Delay 102"/>
              <p:cNvSpPr/>
              <p:nvPr/>
            </p:nvSpPr>
            <p:spPr>
              <a:xfrm>
                <a:off x="5125821" y="4401693"/>
                <a:ext cx="585000" cy="5400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6524801" y="3486607"/>
            <a:ext cx="2863938" cy="2073852"/>
            <a:chOff x="6565996" y="3486607"/>
            <a:chExt cx="2863938" cy="2073852"/>
          </a:xfrm>
        </p:grpSpPr>
        <p:sp>
          <p:nvSpPr>
            <p:cNvPr id="66" name="TextBox 65"/>
            <p:cNvSpPr txBox="1"/>
            <p:nvPr/>
          </p:nvSpPr>
          <p:spPr>
            <a:xfrm>
              <a:off x="6620133" y="3486607"/>
              <a:ext cx="23647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2-Level NOR-NOR</a:t>
              </a:r>
              <a:endParaRPr lang="en-US" sz="2000" b="1" dirty="0"/>
            </a:p>
          </p:txBody>
        </p:sp>
        <p:sp>
          <p:nvSpPr>
            <p:cNvPr id="111" name="Freeform 110"/>
            <p:cNvSpPr/>
            <p:nvPr/>
          </p:nvSpPr>
          <p:spPr>
            <a:xfrm flipV="1">
              <a:off x="7726797" y="4272098"/>
              <a:ext cx="596347" cy="251435"/>
            </a:xfrm>
            <a:custGeom>
              <a:avLst/>
              <a:gdLst>
                <a:gd name="connsiteX0" fmla="*/ 0 w 596347"/>
                <a:gd name="connsiteY0" fmla="*/ 344557 h 344557"/>
                <a:gd name="connsiteX1" fmla="*/ 238539 w 596347"/>
                <a:gd name="connsiteY1" fmla="*/ 344557 h 344557"/>
                <a:gd name="connsiteX2" fmla="*/ 238539 w 596347"/>
                <a:gd name="connsiteY2" fmla="*/ 0 h 344557"/>
                <a:gd name="connsiteX3" fmla="*/ 596347 w 596347"/>
                <a:gd name="connsiteY3" fmla="*/ 0 h 34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6347" h="344557">
                  <a:moveTo>
                    <a:pt x="0" y="344557"/>
                  </a:moveTo>
                  <a:lnTo>
                    <a:pt x="238539" y="344557"/>
                  </a:lnTo>
                  <a:lnTo>
                    <a:pt x="238539" y="0"/>
                  </a:lnTo>
                  <a:lnTo>
                    <a:pt x="596347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726798" y="4828776"/>
              <a:ext cx="596347" cy="326560"/>
            </a:xfrm>
            <a:custGeom>
              <a:avLst/>
              <a:gdLst>
                <a:gd name="connsiteX0" fmla="*/ 0 w 596347"/>
                <a:gd name="connsiteY0" fmla="*/ 344557 h 344557"/>
                <a:gd name="connsiteX1" fmla="*/ 238539 w 596347"/>
                <a:gd name="connsiteY1" fmla="*/ 344557 h 344557"/>
                <a:gd name="connsiteX2" fmla="*/ 238539 w 596347"/>
                <a:gd name="connsiteY2" fmla="*/ 0 h 344557"/>
                <a:gd name="connsiteX3" fmla="*/ 596347 w 596347"/>
                <a:gd name="connsiteY3" fmla="*/ 0 h 34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6347" h="344557">
                  <a:moveTo>
                    <a:pt x="0" y="344557"/>
                  </a:moveTo>
                  <a:lnTo>
                    <a:pt x="238539" y="344557"/>
                  </a:lnTo>
                  <a:lnTo>
                    <a:pt x="238539" y="0"/>
                  </a:lnTo>
                  <a:lnTo>
                    <a:pt x="596347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6936208" y="4137878"/>
              <a:ext cx="321071" cy="288035"/>
              <a:chOff x="2791306" y="1257528"/>
              <a:chExt cx="687159" cy="288035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>
                <a:off x="2791306" y="1257528"/>
                <a:ext cx="68715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791306" y="1545563"/>
                <a:ext cx="68715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TextBox 113"/>
                <p:cNvSpPr txBox="1"/>
                <p:nvPr/>
              </p:nvSpPr>
              <p:spPr>
                <a:xfrm>
                  <a:off x="6565996" y="3941367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4" name="TextBox 1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5996" y="3941367"/>
                  <a:ext cx="379206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Box 114"/>
                <p:cNvSpPr txBox="1"/>
                <p:nvPr/>
              </p:nvSpPr>
              <p:spPr>
                <a:xfrm>
                  <a:off x="6565996" y="4229402"/>
                  <a:ext cx="3891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5" name="TextBox 1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5996" y="4229402"/>
                  <a:ext cx="389145" cy="369332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6" name="Straight Connector 115"/>
            <p:cNvCxnSpPr/>
            <p:nvPr/>
          </p:nvCxnSpPr>
          <p:spPr>
            <a:xfrm>
              <a:off x="8706716" y="4668092"/>
              <a:ext cx="34564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Box 116"/>
                <p:cNvSpPr txBox="1"/>
                <p:nvPr/>
              </p:nvSpPr>
              <p:spPr>
                <a:xfrm>
                  <a:off x="8994751" y="4439422"/>
                  <a:ext cx="435183" cy="4531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</a:rPr>
                          <m:t>𝑔</m:t>
                        </m:r>
                      </m:oMath>
                    </m:oMathPara>
                  </a14:m>
                  <a:endParaRPr lang="en-US" sz="2400" baseline="-25000" dirty="0"/>
                </a:p>
              </p:txBody>
            </p:sp>
          </mc:Choice>
          <mc:Fallback xmlns="">
            <p:sp>
              <p:nvSpPr>
                <p:cNvPr id="117" name="TextBox 1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4751" y="4439422"/>
                  <a:ext cx="435183" cy="453137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b="-12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8" name="Group 117"/>
            <p:cNvGrpSpPr/>
            <p:nvPr/>
          </p:nvGrpSpPr>
          <p:grpSpPr>
            <a:xfrm>
              <a:off x="6931513" y="4906904"/>
              <a:ext cx="325765" cy="480734"/>
              <a:chOff x="2775665" y="1237650"/>
              <a:chExt cx="687160" cy="480734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2775665" y="1237650"/>
                <a:ext cx="6871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775665" y="1487956"/>
                <a:ext cx="6871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775665" y="1718384"/>
                <a:ext cx="6871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TextBox 118"/>
                <p:cNvSpPr txBox="1"/>
                <p:nvPr/>
              </p:nvSpPr>
              <p:spPr>
                <a:xfrm>
                  <a:off x="6565996" y="4716232"/>
                  <a:ext cx="3826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9" name="TextBox 1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5996" y="4716232"/>
                  <a:ext cx="382669" cy="369332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TextBox 119"/>
                <p:cNvSpPr txBox="1"/>
                <p:nvPr/>
              </p:nvSpPr>
              <p:spPr>
                <a:xfrm>
                  <a:off x="6565996" y="4951259"/>
                  <a:ext cx="3649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0" name="TextBox 1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5996" y="4951259"/>
                  <a:ext cx="364972" cy="369332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TextBox 120"/>
                <p:cNvSpPr txBox="1"/>
                <p:nvPr/>
              </p:nvSpPr>
              <p:spPr>
                <a:xfrm>
                  <a:off x="6565996" y="5191127"/>
                  <a:ext cx="4411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1" name="TextBox 1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5996" y="5191127"/>
                  <a:ext cx="441146" cy="369332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2" name="Moon 121"/>
            <p:cNvSpPr/>
            <p:nvPr/>
          </p:nvSpPr>
          <p:spPr>
            <a:xfrm flipH="1">
              <a:off x="7142066" y="4005070"/>
              <a:ext cx="585000" cy="540000"/>
            </a:xfrm>
            <a:prstGeom prst="moon">
              <a:avLst>
                <a:gd name="adj" fmla="val 868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Moon 122"/>
            <p:cNvSpPr/>
            <p:nvPr/>
          </p:nvSpPr>
          <p:spPr>
            <a:xfrm flipH="1">
              <a:off x="7142066" y="4807822"/>
              <a:ext cx="585000" cy="695029"/>
            </a:xfrm>
            <a:prstGeom prst="moon">
              <a:avLst>
                <a:gd name="adj" fmla="val 868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7735334" y="421614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7735334" y="5101531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8766422" y="4612831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Moon 133"/>
            <p:cNvSpPr/>
            <p:nvPr/>
          </p:nvSpPr>
          <p:spPr>
            <a:xfrm flipH="1">
              <a:off x="8178992" y="4392433"/>
              <a:ext cx="585000" cy="540000"/>
            </a:xfrm>
            <a:prstGeom prst="moon">
              <a:avLst>
                <a:gd name="adj" fmla="val 868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Line Callout 1 134"/>
          <p:cNvSpPr/>
          <p:nvPr/>
        </p:nvSpPr>
        <p:spPr>
          <a:xfrm>
            <a:off x="8162580" y="5099603"/>
            <a:ext cx="1341373" cy="638963"/>
          </a:xfrm>
          <a:prstGeom prst="borderCallout1">
            <a:avLst>
              <a:gd name="adj1" fmla="val 49423"/>
              <a:gd name="adj2" fmla="val 211"/>
              <a:gd name="adj3" fmla="val 21166"/>
              <a:gd name="adj4" fmla="val -5206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3-input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NOR gate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8" name="Line Callout 1 77"/>
          <p:cNvSpPr/>
          <p:nvPr/>
        </p:nvSpPr>
        <p:spPr>
          <a:xfrm>
            <a:off x="2076227" y="5099603"/>
            <a:ext cx="1090956" cy="638963"/>
          </a:xfrm>
          <a:prstGeom prst="borderCallout1">
            <a:avLst>
              <a:gd name="adj1" fmla="val 49423"/>
              <a:gd name="adj2" fmla="val 211"/>
              <a:gd name="adj3" fmla="val 13907"/>
              <a:gd name="adj4" fmla="val -7028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3-input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OR gate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5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135" grpId="0" animBg="1"/>
      <p:bldP spid="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Exclusive OR / Exclusive 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4293"/>
            <a:ext cx="8915400" cy="18434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Exclusive OR (XOR) is an important Boolean operation used extensively in logic circuits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Exclusive NOR (XNOR) is the complement of XOR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55329" y="5455472"/>
            <a:ext cx="2549985" cy="1084306"/>
            <a:chOff x="862903" y="5397865"/>
            <a:chExt cx="2549985" cy="108430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155574" y="5745417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1212669" y="5594376"/>
              <a:ext cx="533679" cy="311725"/>
              <a:chOff x="1212670" y="5594376"/>
              <a:chExt cx="390000" cy="311725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1212670" y="5594376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212670" y="5906101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862903" y="5397865"/>
                  <a:ext cx="39921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2903" y="5397865"/>
                  <a:ext cx="399212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862903" y="5709590"/>
                  <a:ext cx="40382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2903" y="5709590"/>
                  <a:ext cx="40382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530019" y="5536769"/>
                  <a:ext cx="88286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2000" i="1" dirty="0" smtClean="0">
                            <a:latin typeface="Cambria Math"/>
                            <a:ea typeface="Cambria Math"/>
                            <a:sym typeface="Symbol"/>
                          </a:rPr>
                          <m:t>⨁</m:t>
                        </m:r>
                        <m:r>
                          <a:rPr lang="en-US" sz="2000" b="0" i="1" dirty="0" smtClean="0">
                            <a:latin typeface="Cambria Math"/>
                            <a:sym typeface="Symbol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0019" y="5536769"/>
                  <a:ext cx="882869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07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/>
            <p:cNvSpPr txBox="1"/>
            <p:nvPr/>
          </p:nvSpPr>
          <p:spPr>
            <a:xfrm>
              <a:off x="1141056" y="6112839"/>
              <a:ext cx="119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XOR gate</a:t>
              </a:r>
              <a:endParaRPr lang="en-US" dirty="0">
                <a:latin typeface="+mn-lt"/>
              </a:endParaRPr>
            </a:p>
          </p:txBody>
        </p:sp>
        <p:sp>
          <p:nvSpPr>
            <p:cNvPr id="11" name="Moon 10"/>
            <p:cNvSpPr/>
            <p:nvPr/>
          </p:nvSpPr>
          <p:spPr>
            <a:xfrm flipH="1">
              <a:off x="1606450" y="5485644"/>
              <a:ext cx="585000" cy="540000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>
              <a:off x="1438973" y="5485644"/>
              <a:ext cx="172821" cy="540000"/>
            </a:xfrm>
            <a:prstGeom prst="arc">
              <a:avLst>
                <a:gd name="adj1" fmla="val 16518021"/>
                <a:gd name="adj2" fmla="val 524211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031288" y="5455472"/>
            <a:ext cx="2827305" cy="1084306"/>
            <a:chOff x="862903" y="5397865"/>
            <a:chExt cx="2827305" cy="1084306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155574" y="5745417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1212669" y="5594376"/>
              <a:ext cx="533679" cy="311725"/>
              <a:chOff x="1212670" y="5594376"/>
              <a:chExt cx="390000" cy="311725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212670" y="5594376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212670" y="5906101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862903" y="5397865"/>
                  <a:ext cx="39921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2903" y="5397865"/>
                  <a:ext cx="399212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862903" y="5709590"/>
                  <a:ext cx="40382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2903" y="5709590"/>
                  <a:ext cx="403828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530019" y="5536769"/>
                  <a:ext cx="116018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sz="2000" i="1" dirty="0">
                            <a:latin typeface="Cambria Math"/>
                          </a:rPr>
                          <m:t>𝑥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2000" i="1" dirty="0" smtClean="0">
                            <a:latin typeface="Cambria Math"/>
                            <a:ea typeface="Cambria Math"/>
                            <a:sym typeface="Symbol"/>
                          </a:rPr>
                          <m:t>⨁</m:t>
                        </m:r>
                        <m:r>
                          <a:rPr lang="en-US" sz="2000" b="0" i="1" dirty="0" smtClean="0">
                            <a:latin typeface="Cambria Math"/>
                            <a:sym typeface="Symbol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</a:rPr>
                          <m:t>𝑦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)′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0019" y="5536769"/>
                  <a:ext cx="1160189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84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/>
            <p:cNvSpPr txBox="1"/>
            <p:nvPr/>
          </p:nvSpPr>
          <p:spPr>
            <a:xfrm>
              <a:off x="1141056" y="6112839"/>
              <a:ext cx="1364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XNOR gate</a:t>
              </a:r>
              <a:endParaRPr lang="en-US" dirty="0">
                <a:latin typeface="+mn-lt"/>
              </a:endParaRPr>
            </a:p>
          </p:txBody>
        </p:sp>
        <p:sp>
          <p:nvSpPr>
            <p:cNvPr id="22" name="Moon 21"/>
            <p:cNvSpPr/>
            <p:nvPr/>
          </p:nvSpPr>
          <p:spPr>
            <a:xfrm flipH="1">
              <a:off x="1496046" y="5485644"/>
              <a:ext cx="585000" cy="540000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079747" y="5687033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>
              <a:off x="1328569" y="5485644"/>
              <a:ext cx="172821" cy="540000"/>
            </a:xfrm>
            <a:prstGeom prst="arc">
              <a:avLst>
                <a:gd name="adj1" fmla="val 16518021"/>
                <a:gd name="adj2" fmla="val 524211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603965"/>
              </p:ext>
            </p:extLst>
          </p:nvPr>
        </p:nvGraphicFramePr>
        <p:xfrm>
          <a:off x="879390" y="2986424"/>
          <a:ext cx="195863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031"/>
                <a:gridCol w="9936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  y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XOR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0  0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0  1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1  0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804488"/>
              </p:ext>
            </p:extLst>
          </p:nvPr>
        </p:nvGraphicFramePr>
        <p:xfrm>
          <a:off x="3973681" y="2986424"/>
          <a:ext cx="195863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031"/>
                <a:gridCol w="9936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  y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XNOR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0  0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0  1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1  0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6393175" y="3601819"/>
            <a:ext cx="3110778" cy="138257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kern="0" dirty="0" smtClean="0">
                <a:ea typeface="Cambria Math" panose="02040503050406030204" pitchFamily="18" charset="0"/>
              </a:rPr>
              <a:t>XNOR is also known as </a:t>
            </a:r>
            <a:r>
              <a:rPr lang="en-US" b="1" kern="0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equivalence</a:t>
            </a:r>
          </a:p>
        </p:txBody>
      </p:sp>
    </p:spTree>
    <p:extLst>
      <p:ext uri="{BB962C8B-B14F-4D97-AF65-F5344CB8AC3E}">
        <p14:creationId xmlns:p14="http://schemas.microsoft.com/office/powerpoint/2010/main" val="250853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XOR / XNOR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4441" y="836686"/>
                <a:ext cx="9274726" cy="5703092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dirty="0" smtClean="0"/>
                  <a:t>The XOR function is: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  <a:ea typeface="Cambria Math"/>
                        <a:sym typeface="Symbol"/>
                      </a:rPr>
                      <m:t>⨁</m:t>
                    </m:r>
                    <m:r>
                      <a:rPr lang="en-US" b="0" i="1" dirty="0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i="1" dirty="0" err="1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i="1" dirty="0" err="1" smtClean="0">
                        <a:latin typeface="Cambria Math"/>
                      </a:rPr>
                      <m:t>𝑥𝑦</m:t>
                    </m:r>
                    <m:r>
                      <a:rPr lang="en-US" i="1" dirty="0" smtClean="0">
                        <a:latin typeface="Cambria Math"/>
                      </a:rPr>
                      <m:t>′+</m:t>
                    </m:r>
                    <m:r>
                      <a:rPr lang="en-US" i="1" dirty="0" err="1" smtClean="0">
                        <a:latin typeface="Cambria Math"/>
                      </a:rPr>
                      <m:t>𝑥</m:t>
                    </m:r>
                    <m:r>
                      <a:rPr lang="en-US" i="1" dirty="0" err="1" smtClean="0">
                        <a:latin typeface="Cambria Math"/>
                      </a:rPr>
                      <m:t>′</m:t>
                    </m:r>
                    <m:r>
                      <a:rPr lang="en-US" i="1" dirty="0" err="1" smtClean="0">
                        <a:latin typeface="Cambria Math"/>
                      </a:rPr>
                      <m:t>𝑦</m:t>
                    </m:r>
                  </m:oMath>
                </a14:m>
                <a:endParaRPr lang="en-US" dirty="0" smtClean="0"/>
              </a:p>
              <a:p>
                <a:pPr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dirty="0" smtClean="0"/>
                  <a:t>The XNOR function is: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  <a:ea typeface="Cambria Math"/>
                        <a:sym typeface="Symbol"/>
                      </a:rPr>
                      <m:t>⨁</m:t>
                    </m:r>
                    <m:r>
                      <a:rPr lang="en-US" b="0" i="1" dirty="0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i="1" dirty="0" err="1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)′=</m:t>
                    </m:r>
                    <m:r>
                      <a:rPr lang="en-US" i="1" dirty="0" err="1" smtClean="0">
                        <a:latin typeface="Cambria Math"/>
                      </a:rPr>
                      <m:t>𝑥𝑦</m:t>
                    </m:r>
                    <m:r>
                      <a:rPr lang="en-US" i="1" dirty="0" err="1" smtClean="0">
                        <a:latin typeface="Cambria Math"/>
                      </a:rPr>
                      <m:t>+</m:t>
                    </m:r>
                    <m:r>
                      <a:rPr lang="en-US" i="1" dirty="0" err="1" smtClean="0">
                        <a:latin typeface="Cambria Math"/>
                      </a:rPr>
                      <m:t>𝑥</m:t>
                    </m:r>
                    <m:r>
                      <a:rPr lang="en-US" i="1" dirty="0" err="1" smtClean="0">
                        <a:latin typeface="Cambria Math"/>
                      </a:rPr>
                      <m:t>′</m:t>
                    </m:r>
                    <m:r>
                      <a:rPr lang="en-US" i="1" dirty="0" err="1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′</m:t>
                    </m:r>
                  </m:oMath>
                </a14:m>
                <a:endParaRPr lang="en-US" dirty="0" smtClean="0"/>
              </a:p>
              <a:p>
                <a:pPr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dirty="0"/>
                  <a:t>XOR and XNOR gates are complex</a:t>
                </a: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dirty="0"/>
                  <a:t>Can be implemented </a:t>
                </a:r>
                <a:r>
                  <a:rPr lang="en-US" dirty="0" smtClean="0"/>
                  <a:t>as </a:t>
                </a:r>
                <a:r>
                  <a:rPr lang="en-US" dirty="0"/>
                  <a:t>a true </a:t>
                </a:r>
                <a:r>
                  <a:rPr lang="en-US" dirty="0" smtClean="0"/>
                  <a:t>gate, or by</a:t>
                </a: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dirty="0" smtClean="0"/>
                  <a:t>Interconnecting other gate types</a:t>
                </a:r>
                <a:endParaRPr lang="en-US" dirty="0"/>
              </a:p>
              <a:p>
                <a:pPr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dirty="0" smtClean="0"/>
                  <a:t>XOR and XNOR gates do not exist for more than two inputs</a:t>
                </a: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dirty="0" smtClean="0"/>
                  <a:t>For 3 inputs, use two XOR gates</a:t>
                </a: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dirty="0"/>
                  <a:t>The cost of a 3-input XOR gate is greater than the cost of two XOR </a:t>
                </a:r>
                <a:r>
                  <a:rPr lang="en-US" dirty="0" smtClean="0"/>
                  <a:t>gates</a:t>
                </a:r>
                <a:endParaRPr lang="en-US" dirty="0"/>
              </a:p>
              <a:p>
                <a:pPr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dirty="0" smtClean="0"/>
                  <a:t>Uses for XOR and XNOR gates include:</a:t>
                </a: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dirty="0" smtClean="0"/>
                  <a:t>Adders, subtractors, multipliers, counters, incrementers, decrementers</a:t>
                </a: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dirty="0" smtClean="0"/>
                  <a:t>Parity generators and checkers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4441" y="836686"/>
                <a:ext cx="9274726" cy="5703092"/>
              </a:xfrm>
              <a:blipFill rotWithShape="1">
                <a:blip r:embed="rId2"/>
                <a:stretch>
                  <a:fillRect l="-920" t="-214" b="-2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704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XOR and XNOR Properties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009506"/>
                <a:ext cx="8915400" cy="5415057"/>
              </a:xfrm>
            </p:spPr>
            <p:txBody>
              <a:bodyPr/>
              <a:lstStyle/>
              <a:p>
                <a:pPr>
                  <a:spcBef>
                    <a:spcPts val="2500"/>
                  </a:spcBef>
                  <a:tabLst>
                    <a:tab pos="4306888" algn="l"/>
                  </a:tabLst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sym typeface="Symbol"/>
                      </a:rPr>
                      <m:t>𝑥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</a:rPr>
                      <m:t>⨁</m:t>
                    </m:r>
                    <m:r>
                      <a:rPr lang="en-US" b="0" i="1" dirty="0" smtClean="0">
                        <a:latin typeface="Cambria Math"/>
                      </a:rPr>
                      <m:t> 0</m:t>
                    </m:r>
                    <m:r>
                      <a:rPr lang="en-US" i="1" dirty="0" smtClean="0">
                        <a:latin typeface="Cambria Math"/>
                        <a:sym typeface="Symbol"/>
                      </a:rPr>
                      <m:t>=</m:t>
                    </m:r>
                    <m:r>
                      <a:rPr lang="en-US" i="1" dirty="0" smtClean="0">
                        <a:latin typeface="Cambria Math"/>
                        <a:sym typeface="Symbol"/>
                      </a:rPr>
                      <m:t>𝑥</m:t>
                    </m:r>
                  </m:oMath>
                </a14:m>
                <a:r>
                  <a:rPr lang="en-US" dirty="0" smtClean="0">
                    <a:sym typeface="Symbol"/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sym typeface="Symbol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</a:rPr>
                      <m:t>⨁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1=</m:t>
                    </m:r>
                    <m:r>
                      <a:rPr lang="en-US" i="1" dirty="0" smtClean="0">
                        <a:latin typeface="Cambria Math"/>
                        <a:sym typeface="Symbol"/>
                      </a:rPr>
                      <m:t>𝑥</m:t>
                    </m:r>
                    <m:r>
                      <a:rPr lang="en-US" i="1" dirty="0" smtClean="0">
                        <a:latin typeface="Cambria Math"/>
                        <a:sym typeface="Symbol"/>
                      </a:rPr>
                      <m:t>′</m:t>
                    </m:r>
                  </m:oMath>
                </a14:m>
                <a:endParaRPr lang="en-US" dirty="0" smtClean="0">
                  <a:sym typeface="Symbol"/>
                </a:endParaRPr>
              </a:p>
              <a:p>
                <a:pPr>
                  <a:spcBef>
                    <a:spcPts val="2500"/>
                  </a:spcBef>
                  <a:tabLst>
                    <a:tab pos="4306888" algn="l"/>
                  </a:tabLst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⨁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  <a:sym typeface="Symbol"/>
                      </a:rPr>
                      <m:t>=0</m:t>
                    </m:r>
                  </m:oMath>
                </a14:m>
                <a:r>
                  <a:rPr lang="en-US" dirty="0" smtClean="0">
                    <a:sym typeface="Symbol"/>
                  </a:rPr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</a:rPr>
                      <m:t>⨁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′=1</m:t>
                    </m:r>
                  </m:oMath>
                </a14:m>
                <a:endParaRPr lang="en-US" dirty="0" smtClean="0">
                  <a:sym typeface="Symbol"/>
                </a:endParaRPr>
              </a:p>
              <a:p>
                <a:pPr>
                  <a:spcBef>
                    <a:spcPts val="2500"/>
                  </a:spcBef>
                  <a:tabLst>
                    <a:tab pos="4306888" algn="l"/>
                  </a:tabLst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</a:rPr>
                      <m:t>⨁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  <a:sym typeface="Symbol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sym typeface="Symbol"/>
                      </a:rPr>
                      <m:t>𝑦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</a:rPr>
                      <m:t>⨁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>
                  <a:sym typeface="Symbol"/>
                </a:endParaRPr>
              </a:p>
              <a:p>
                <a:pPr>
                  <a:spcBef>
                    <a:spcPts val="2500"/>
                  </a:spcBef>
                  <a:tabLst>
                    <a:tab pos="4306888" algn="l"/>
                  </a:tabLs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</a:rPr>
                      <m:t>⨁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sym typeface="Symbol"/>
                      </a:rPr>
                      <m:t>𝑥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</a:rPr>
                      <m:t>⨁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𝑦</m:t>
                    </m:r>
                  </m:oMath>
                </a14:m>
                <a:endParaRPr lang="en-US" b="0" dirty="0" smtClean="0"/>
              </a:p>
              <a:p>
                <a:pPr>
                  <a:spcBef>
                    <a:spcPts val="2500"/>
                  </a:spcBef>
                  <a:tabLst>
                    <a:tab pos="4306888" algn="l"/>
                  </a:tabLs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sym typeface="Symbol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/>
                                <a:sym typeface="Symbol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latin typeface="Cambria Math"/>
                              </a:rPr>
                              <m:t>⨁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sym typeface="Symbol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′</m:t>
                        </m:r>
                      </m:sup>
                    </m:sSup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</a:rPr>
                      <m:t>⨁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</a:rPr>
                      <m:t>⨁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′</m:t>
                    </m:r>
                  </m:oMath>
                </a14:m>
                <a:endParaRPr lang="en-US" dirty="0" smtClean="0">
                  <a:sym typeface="Symbol"/>
                </a:endParaRPr>
              </a:p>
              <a:p>
                <a:pPr marL="0" indent="0">
                  <a:spcBef>
                    <a:spcPts val="2500"/>
                  </a:spcBef>
                  <a:buNone/>
                  <a:tabLst>
                    <a:tab pos="3949700" algn="l"/>
                  </a:tabLst>
                </a:pPr>
                <a:r>
                  <a:rPr lang="en-US" dirty="0" smtClean="0"/>
                  <a:t>XOR and XNOR are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associative</a:t>
                </a:r>
                <a:r>
                  <a:rPr lang="en-US" dirty="0" smtClean="0"/>
                  <a:t> operations</a:t>
                </a:r>
              </a:p>
              <a:p>
                <a:pPr>
                  <a:spcBef>
                    <a:spcPts val="2500"/>
                  </a:spcBef>
                  <a:tabLst>
                    <a:tab pos="3949700" algn="l"/>
                  </a:tabLs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>
                            <a:latin typeface="Cambria Math"/>
                          </a:rPr>
                          <m:t>⨁</m:t>
                        </m:r>
                        <m:r>
                          <a:rPr lang="en-US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</a:rPr>
                      <m:t>⨁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𝑧</m:t>
                    </m:r>
                    <m:r>
                      <a:rPr lang="en-US" i="1" dirty="0">
                        <a:latin typeface="Cambria Math"/>
                        <a:sym typeface="Symbol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sym typeface="Symbol"/>
                      </a:rPr>
                      <m:t>𝑥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</a:rPr>
                      <m:t>⨁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>
                            <a:latin typeface="Cambria Math"/>
                          </a:rPr>
                          <m:t>⨁</m:t>
                        </m:r>
                        <m:r>
                          <a:rPr lang="en-US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dirty="0" smtClean="0">
                        <a:latin typeface="Cambria Math"/>
                        <a:ea typeface="Cambria Math"/>
                        <a:sym typeface="Symbol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sym typeface="Symbol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</a:rPr>
                      <m:t>⨁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sym typeface="Symbol"/>
                      </a:rPr>
                      <m:t>𝑦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</a:rPr>
                      <m:t>⨁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sym typeface="Symbol"/>
                      </a:rPr>
                      <m:t>𝑧</m:t>
                    </m:r>
                  </m:oMath>
                </a14:m>
                <a:endParaRPr lang="en-US" dirty="0" smtClean="0"/>
              </a:p>
              <a:p>
                <a:pPr>
                  <a:spcBef>
                    <a:spcPts val="2500"/>
                  </a:spcBef>
                  <a:tabLst>
                    <a:tab pos="3949700" algn="l"/>
                  </a:tabLs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sym typeface="Symbol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sym typeface="Symbol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  <a:sym typeface="Symbol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dirty="0">
                                        <a:latin typeface="Cambria Math"/>
                                      </a:rPr>
                                      <m:t>⨁</m:t>
                                    </m:r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latin typeface="Cambria Math"/>
                              </a:rPr>
                              <m:t>⨁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latin typeface="Cambria Math"/>
                              </a:rPr>
                              <m:t>⨁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 (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𝑦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latin typeface="Cambria Math"/>
                              </a:rPr>
                              <m:t>⨁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𝑧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)′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</a:rPr>
                      <m:t>⨁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𝑦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</a:rPr>
                      <m:t>⨁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𝑧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009506"/>
                <a:ext cx="8915400" cy="5415057"/>
              </a:xfrm>
              <a:blipFill rotWithShape="1">
                <a:blip r:embed="rId2"/>
                <a:stretch>
                  <a:fillRect l="-1025" t="-3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17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894292"/>
            <a:ext cx="9159513" cy="126735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Output </a:t>
            </a:r>
            <a:r>
              <a:rPr lang="en-US" dirty="0"/>
              <a:t>is 1 if the </a:t>
            </a:r>
            <a:r>
              <a:rPr lang="en-US" b="1" dirty="0">
                <a:solidFill>
                  <a:srgbClr val="FF0000"/>
                </a:solidFill>
              </a:rPr>
              <a:t>number of 1's </a:t>
            </a:r>
            <a:r>
              <a:rPr lang="en-US" b="1" dirty="0" smtClean="0">
                <a:solidFill>
                  <a:srgbClr val="FF0000"/>
                </a:solidFill>
              </a:rPr>
              <a:t>is odd in </a:t>
            </a:r>
            <a:r>
              <a:rPr lang="en-US" b="1" dirty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inputs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Output is the XOR operation on all input variables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137989"/>
              </p:ext>
            </p:extLst>
          </p:nvPr>
        </p:nvGraphicFramePr>
        <p:xfrm>
          <a:off x="1048525" y="2219253"/>
          <a:ext cx="2118658" cy="4084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347"/>
                <a:gridCol w="986311"/>
              </a:tblGrid>
              <a:tr h="4538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 y z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fodd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4538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4538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4538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4538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4538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4538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4538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4538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1026109" y="4278986"/>
            <a:ext cx="3486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Odd Function with 3 inputs</a:t>
            </a:r>
            <a:endParaRPr lang="en-US" sz="2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16074" y="2161646"/>
                <a:ext cx="3054426" cy="986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𝑓</m:t>
                      </m:r>
                      <m:r>
                        <a:rPr lang="en-US" sz="2400" b="0" i="1" dirty="0" smtClean="0">
                          <a:latin typeface="Cambria Math"/>
                        </a:rPr>
                        <m:t>𝑜𝑑𝑑</m:t>
                      </m:r>
                      <m:r>
                        <a:rPr lang="en-US" sz="240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(1, 2, 4, 7)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074" y="2161646"/>
                <a:ext cx="3054426" cy="9866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16074" y="3083358"/>
                <a:ext cx="50795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𝑜𝑑𝑑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sz="2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sz="2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𝑥𝑦𝑧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074" y="3083358"/>
                <a:ext cx="5079596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16074" y="3774642"/>
                <a:ext cx="26774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𝑓</m:t>
                      </m:r>
                      <m:r>
                        <a:rPr lang="en-US" sz="2400" b="0" i="1" dirty="0" smtClean="0">
                          <a:latin typeface="Cambria Math"/>
                        </a:rPr>
                        <m:t>𝑜𝑑𝑑</m:t>
                      </m:r>
                      <m:r>
                        <a:rPr lang="en-US" sz="2400" i="1" dirty="0" smtClean="0">
                          <a:latin typeface="Cambria Math"/>
                        </a:rPr>
                        <m:t>=</m:t>
                      </m:r>
                      <m:r>
                        <a:rPr lang="en-US" sz="2400" b="0" i="1" dirty="0" smtClean="0">
                          <a:latin typeface="Cambria Math"/>
                        </a:rPr>
                        <m:t>𝑥</m:t>
                      </m:r>
                      <m:r>
                        <a:rPr lang="en-US" sz="2400" b="0" i="1" dirty="0" smtClean="0">
                          <a:latin typeface="Cambria Math"/>
                        </a:rPr>
                        <m:t> ⨁ </m:t>
                      </m:r>
                      <m:r>
                        <a:rPr lang="en-US" sz="2400" b="0" i="1" dirty="0" smtClean="0">
                          <a:latin typeface="Cambria Math"/>
                        </a:rPr>
                        <m:t>𝑦</m:t>
                      </m:r>
                      <m:r>
                        <a:rPr lang="en-US" sz="2400" b="0" i="1" dirty="0" smtClean="0">
                          <a:latin typeface="Cambria Math"/>
                        </a:rPr>
                        <m:t> ⨁ </m:t>
                      </m:r>
                      <m:r>
                        <a:rPr lang="en-US" sz="2400" b="0" i="1" dirty="0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074" y="3774642"/>
                <a:ext cx="267746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4057625" y="4498205"/>
            <a:ext cx="4294188" cy="1235075"/>
            <a:chOff x="3039" y="1185"/>
            <a:chExt cx="2705" cy="778"/>
          </a:xfrm>
        </p:grpSpPr>
        <p:grpSp>
          <p:nvGrpSpPr>
            <p:cNvPr id="10" name="Group 30"/>
            <p:cNvGrpSpPr>
              <a:grpSpLocks noChangeAspect="1"/>
            </p:cNvGrpSpPr>
            <p:nvPr/>
          </p:nvGrpSpPr>
          <p:grpSpPr bwMode="auto">
            <a:xfrm>
              <a:off x="4470" y="1526"/>
              <a:ext cx="510" cy="381"/>
              <a:chOff x="3310" y="2739"/>
              <a:chExt cx="774" cy="576"/>
            </a:xfrm>
          </p:grpSpPr>
          <p:sp>
            <p:nvSpPr>
              <p:cNvPr id="26" name="Freeform 28"/>
              <p:cNvSpPr>
                <a:spLocks noChangeAspect="1"/>
              </p:cNvSpPr>
              <p:nvPr/>
            </p:nvSpPr>
            <p:spPr bwMode="auto">
              <a:xfrm>
                <a:off x="3376" y="2739"/>
                <a:ext cx="708" cy="572"/>
              </a:xfrm>
              <a:custGeom>
                <a:avLst/>
                <a:gdLst>
                  <a:gd name="T0" fmla="*/ 0 w 708"/>
                  <a:gd name="T1" fmla="*/ 0 h 572"/>
                  <a:gd name="T2" fmla="*/ 17 w 708"/>
                  <a:gd name="T3" fmla="*/ 40 h 572"/>
                  <a:gd name="T4" fmla="*/ 39 w 708"/>
                  <a:gd name="T5" fmla="*/ 95 h 572"/>
                  <a:gd name="T6" fmla="*/ 54 w 708"/>
                  <a:gd name="T7" fmla="*/ 157 h 572"/>
                  <a:gd name="T8" fmla="*/ 66 w 708"/>
                  <a:gd name="T9" fmla="*/ 227 h 572"/>
                  <a:gd name="T10" fmla="*/ 74 w 708"/>
                  <a:gd name="T11" fmla="*/ 284 h 572"/>
                  <a:gd name="T12" fmla="*/ 69 w 708"/>
                  <a:gd name="T13" fmla="*/ 338 h 572"/>
                  <a:gd name="T14" fmla="*/ 58 w 708"/>
                  <a:gd name="T15" fmla="*/ 399 h 572"/>
                  <a:gd name="T16" fmla="*/ 45 w 708"/>
                  <a:gd name="T17" fmla="*/ 458 h 572"/>
                  <a:gd name="T18" fmla="*/ 28 w 708"/>
                  <a:gd name="T19" fmla="*/ 512 h 572"/>
                  <a:gd name="T20" fmla="*/ 0 w 708"/>
                  <a:gd name="T21" fmla="*/ 572 h 572"/>
                  <a:gd name="T22" fmla="*/ 208 w 708"/>
                  <a:gd name="T23" fmla="*/ 572 h 572"/>
                  <a:gd name="T24" fmla="*/ 297 w 708"/>
                  <a:gd name="T25" fmla="*/ 570 h 572"/>
                  <a:gd name="T26" fmla="*/ 342 w 708"/>
                  <a:gd name="T27" fmla="*/ 567 h 572"/>
                  <a:gd name="T28" fmla="*/ 375 w 708"/>
                  <a:gd name="T29" fmla="*/ 559 h 572"/>
                  <a:gd name="T30" fmla="*/ 409 w 708"/>
                  <a:gd name="T31" fmla="*/ 549 h 572"/>
                  <a:gd name="T32" fmla="*/ 445 w 708"/>
                  <a:gd name="T33" fmla="*/ 533 h 572"/>
                  <a:gd name="T34" fmla="*/ 486 w 708"/>
                  <a:gd name="T35" fmla="*/ 515 h 572"/>
                  <a:gd name="T36" fmla="*/ 526 w 708"/>
                  <a:gd name="T37" fmla="*/ 490 h 572"/>
                  <a:gd name="T38" fmla="*/ 552 w 708"/>
                  <a:gd name="T39" fmla="*/ 470 h 572"/>
                  <a:gd name="T40" fmla="*/ 577 w 708"/>
                  <a:gd name="T41" fmla="*/ 447 h 572"/>
                  <a:gd name="T42" fmla="*/ 604 w 708"/>
                  <a:gd name="T43" fmla="*/ 420 h 572"/>
                  <a:gd name="T44" fmla="*/ 628 w 708"/>
                  <a:gd name="T45" fmla="*/ 398 h 572"/>
                  <a:gd name="T46" fmla="*/ 651 w 708"/>
                  <a:gd name="T47" fmla="*/ 370 h 572"/>
                  <a:gd name="T48" fmla="*/ 680 w 708"/>
                  <a:gd name="T49" fmla="*/ 333 h 572"/>
                  <a:gd name="T50" fmla="*/ 708 w 708"/>
                  <a:gd name="T51" fmla="*/ 286 h 572"/>
                  <a:gd name="T52" fmla="*/ 682 w 708"/>
                  <a:gd name="T53" fmla="*/ 245 h 572"/>
                  <a:gd name="T54" fmla="*/ 658 w 708"/>
                  <a:gd name="T55" fmla="*/ 210 h 572"/>
                  <a:gd name="T56" fmla="*/ 638 w 708"/>
                  <a:gd name="T57" fmla="*/ 185 h 572"/>
                  <a:gd name="T58" fmla="*/ 616 w 708"/>
                  <a:gd name="T59" fmla="*/ 161 h 572"/>
                  <a:gd name="T60" fmla="*/ 592 w 708"/>
                  <a:gd name="T61" fmla="*/ 138 h 572"/>
                  <a:gd name="T62" fmla="*/ 572 w 708"/>
                  <a:gd name="T63" fmla="*/ 120 h 572"/>
                  <a:gd name="T64" fmla="*/ 552 w 708"/>
                  <a:gd name="T65" fmla="*/ 103 h 572"/>
                  <a:gd name="T66" fmla="*/ 528 w 708"/>
                  <a:gd name="T67" fmla="*/ 85 h 572"/>
                  <a:gd name="T68" fmla="*/ 506 w 708"/>
                  <a:gd name="T69" fmla="*/ 72 h 572"/>
                  <a:gd name="T70" fmla="*/ 480 w 708"/>
                  <a:gd name="T71" fmla="*/ 58 h 572"/>
                  <a:gd name="T72" fmla="*/ 451 w 708"/>
                  <a:gd name="T73" fmla="*/ 43 h 572"/>
                  <a:gd name="T74" fmla="*/ 415 w 708"/>
                  <a:gd name="T75" fmla="*/ 29 h 572"/>
                  <a:gd name="T76" fmla="*/ 385 w 708"/>
                  <a:gd name="T77" fmla="*/ 20 h 572"/>
                  <a:gd name="T78" fmla="*/ 350 w 708"/>
                  <a:gd name="T79" fmla="*/ 11 h 572"/>
                  <a:gd name="T80" fmla="*/ 313 w 708"/>
                  <a:gd name="T81" fmla="*/ 5 h 572"/>
                  <a:gd name="T82" fmla="*/ 278 w 708"/>
                  <a:gd name="T83" fmla="*/ 1 h 572"/>
                  <a:gd name="T84" fmla="*/ 253 w 708"/>
                  <a:gd name="T85" fmla="*/ 1 h 572"/>
                  <a:gd name="T86" fmla="*/ 227 w 708"/>
                  <a:gd name="T87" fmla="*/ 0 h 572"/>
                  <a:gd name="T88" fmla="*/ 0 w 708"/>
                  <a:gd name="T89" fmla="*/ 0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2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08" y="572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9"/>
              <p:cNvSpPr>
                <a:spLocks noChangeAspect="1"/>
              </p:cNvSpPr>
              <p:nvPr/>
            </p:nvSpPr>
            <p:spPr bwMode="auto">
              <a:xfrm>
                <a:off x="3310" y="2742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31"/>
            <p:cNvGrpSpPr>
              <a:grpSpLocks noChangeAspect="1"/>
            </p:cNvGrpSpPr>
            <p:nvPr/>
          </p:nvGrpSpPr>
          <p:grpSpPr bwMode="auto">
            <a:xfrm>
              <a:off x="3699" y="1268"/>
              <a:ext cx="511" cy="380"/>
              <a:chOff x="3310" y="2739"/>
              <a:chExt cx="774" cy="576"/>
            </a:xfrm>
          </p:grpSpPr>
          <p:sp>
            <p:nvSpPr>
              <p:cNvPr id="24" name="Freeform 32"/>
              <p:cNvSpPr>
                <a:spLocks noChangeAspect="1"/>
              </p:cNvSpPr>
              <p:nvPr/>
            </p:nvSpPr>
            <p:spPr bwMode="auto">
              <a:xfrm>
                <a:off x="3376" y="2739"/>
                <a:ext cx="708" cy="572"/>
              </a:xfrm>
              <a:custGeom>
                <a:avLst/>
                <a:gdLst>
                  <a:gd name="T0" fmla="*/ 0 w 708"/>
                  <a:gd name="T1" fmla="*/ 0 h 572"/>
                  <a:gd name="T2" fmla="*/ 17 w 708"/>
                  <a:gd name="T3" fmla="*/ 40 h 572"/>
                  <a:gd name="T4" fmla="*/ 39 w 708"/>
                  <a:gd name="T5" fmla="*/ 95 h 572"/>
                  <a:gd name="T6" fmla="*/ 54 w 708"/>
                  <a:gd name="T7" fmla="*/ 157 h 572"/>
                  <a:gd name="T8" fmla="*/ 66 w 708"/>
                  <a:gd name="T9" fmla="*/ 227 h 572"/>
                  <a:gd name="T10" fmla="*/ 74 w 708"/>
                  <a:gd name="T11" fmla="*/ 284 h 572"/>
                  <a:gd name="T12" fmla="*/ 69 w 708"/>
                  <a:gd name="T13" fmla="*/ 338 h 572"/>
                  <a:gd name="T14" fmla="*/ 58 w 708"/>
                  <a:gd name="T15" fmla="*/ 399 h 572"/>
                  <a:gd name="T16" fmla="*/ 45 w 708"/>
                  <a:gd name="T17" fmla="*/ 458 h 572"/>
                  <a:gd name="T18" fmla="*/ 28 w 708"/>
                  <a:gd name="T19" fmla="*/ 512 h 572"/>
                  <a:gd name="T20" fmla="*/ 0 w 708"/>
                  <a:gd name="T21" fmla="*/ 572 h 572"/>
                  <a:gd name="T22" fmla="*/ 208 w 708"/>
                  <a:gd name="T23" fmla="*/ 572 h 572"/>
                  <a:gd name="T24" fmla="*/ 297 w 708"/>
                  <a:gd name="T25" fmla="*/ 570 h 572"/>
                  <a:gd name="T26" fmla="*/ 342 w 708"/>
                  <a:gd name="T27" fmla="*/ 567 h 572"/>
                  <a:gd name="T28" fmla="*/ 375 w 708"/>
                  <a:gd name="T29" fmla="*/ 559 h 572"/>
                  <a:gd name="T30" fmla="*/ 409 w 708"/>
                  <a:gd name="T31" fmla="*/ 549 h 572"/>
                  <a:gd name="T32" fmla="*/ 445 w 708"/>
                  <a:gd name="T33" fmla="*/ 533 h 572"/>
                  <a:gd name="T34" fmla="*/ 486 w 708"/>
                  <a:gd name="T35" fmla="*/ 515 h 572"/>
                  <a:gd name="T36" fmla="*/ 526 w 708"/>
                  <a:gd name="T37" fmla="*/ 490 h 572"/>
                  <a:gd name="T38" fmla="*/ 552 w 708"/>
                  <a:gd name="T39" fmla="*/ 470 h 572"/>
                  <a:gd name="T40" fmla="*/ 577 w 708"/>
                  <a:gd name="T41" fmla="*/ 447 h 572"/>
                  <a:gd name="T42" fmla="*/ 604 w 708"/>
                  <a:gd name="T43" fmla="*/ 420 h 572"/>
                  <a:gd name="T44" fmla="*/ 628 w 708"/>
                  <a:gd name="T45" fmla="*/ 398 h 572"/>
                  <a:gd name="T46" fmla="*/ 651 w 708"/>
                  <a:gd name="T47" fmla="*/ 370 h 572"/>
                  <a:gd name="T48" fmla="*/ 680 w 708"/>
                  <a:gd name="T49" fmla="*/ 333 h 572"/>
                  <a:gd name="T50" fmla="*/ 708 w 708"/>
                  <a:gd name="T51" fmla="*/ 286 h 572"/>
                  <a:gd name="T52" fmla="*/ 682 w 708"/>
                  <a:gd name="T53" fmla="*/ 245 h 572"/>
                  <a:gd name="T54" fmla="*/ 658 w 708"/>
                  <a:gd name="T55" fmla="*/ 210 h 572"/>
                  <a:gd name="T56" fmla="*/ 638 w 708"/>
                  <a:gd name="T57" fmla="*/ 185 h 572"/>
                  <a:gd name="T58" fmla="*/ 616 w 708"/>
                  <a:gd name="T59" fmla="*/ 161 h 572"/>
                  <a:gd name="T60" fmla="*/ 592 w 708"/>
                  <a:gd name="T61" fmla="*/ 138 h 572"/>
                  <a:gd name="T62" fmla="*/ 572 w 708"/>
                  <a:gd name="T63" fmla="*/ 120 h 572"/>
                  <a:gd name="T64" fmla="*/ 552 w 708"/>
                  <a:gd name="T65" fmla="*/ 103 h 572"/>
                  <a:gd name="T66" fmla="*/ 528 w 708"/>
                  <a:gd name="T67" fmla="*/ 85 h 572"/>
                  <a:gd name="T68" fmla="*/ 506 w 708"/>
                  <a:gd name="T69" fmla="*/ 72 h 572"/>
                  <a:gd name="T70" fmla="*/ 480 w 708"/>
                  <a:gd name="T71" fmla="*/ 58 h 572"/>
                  <a:gd name="T72" fmla="*/ 451 w 708"/>
                  <a:gd name="T73" fmla="*/ 43 h 572"/>
                  <a:gd name="T74" fmla="*/ 415 w 708"/>
                  <a:gd name="T75" fmla="*/ 29 h 572"/>
                  <a:gd name="T76" fmla="*/ 385 w 708"/>
                  <a:gd name="T77" fmla="*/ 20 h 572"/>
                  <a:gd name="T78" fmla="*/ 350 w 708"/>
                  <a:gd name="T79" fmla="*/ 11 h 572"/>
                  <a:gd name="T80" fmla="*/ 313 w 708"/>
                  <a:gd name="T81" fmla="*/ 5 h 572"/>
                  <a:gd name="T82" fmla="*/ 278 w 708"/>
                  <a:gd name="T83" fmla="*/ 1 h 572"/>
                  <a:gd name="T84" fmla="*/ 253 w 708"/>
                  <a:gd name="T85" fmla="*/ 1 h 572"/>
                  <a:gd name="T86" fmla="*/ 227 w 708"/>
                  <a:gd name="T87" fmla="*/ 0 h 572"/>
                  <a:gd name="T88" fmla="*/ 0 w 708"/>
                  <a:gd name="T89" fmla="*/ 0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2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08" y="572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33"/>
              <p:cNvSpPr>
                <a:spLocks noChangeAspect="1"/>
              </p:cNvSpPr>
              <p:nvPr/>
            </p:nvSpPr>
            <p:spPr bwMode="auto">
              <a:xfrm>
                <a:off x="3310" y="2742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Line 37"/>
            <p:cNvSpPr>
              <a:spLocks noChangeAspect="1" noChangeShapeType="1"/>
            </p:cNvSpPr>
            <p:nvPr/>
          </p:nvSpPr>
          <p:spPr bwMode="auto">
            <a:xfrm flipH="1">
              <a:off x="3342" y="1831"/>
              <a:ext cx="12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41"/>
            <p:cNvGrpSpPr>
              <a:grpSpLocks noChangeAspect="1"/>
            </p:cNvGrpSpPr>
            <p:nvPr/>
          </p:nvGrpSpPr>
          <p:grpSpPr bwMode="auto">
            <a:xfrm>
              <a:off x="4203" y="1461"/>
              <a:ext cx="348" cy="153"/>
              <a:chOff x="2368" y="2504"/>
              <a:chExt cx="527" cy="232"/>
            </a:xfrm>
          </p:grpSpPr>
          <p:sp>
            <p:nvSpPr>
              <p:cNvPr id="21" name="Line 38"/>
              <p:cNvSpPr>
                <a:spLocks noChangeAspect="1" noChangeShapeType="1"/>
              </p:cNvSpPr>
              <p:nvPr/>
            </p:nvSpPr>
            <p:spPr bwMode="auto">
              <a:xfrm>
                <a:off x="2368" y="2504"/>
                <a:ext cx="1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39"/>
              <p:cNvSpPr>
                <a:spLocks noChangeAspect="1" noChangeShapeType="1"/>
              </p:cNvSpPr>
              <p:nvPr/>
            </p:nvSpPr>
            <p:spPr bwMode="auto">
              <a:xfrm>
                <a:off x="2536" y="2504"/>
                <a:ext cx="0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40"/>
              <p:cNvSpPr>
                <a:spLocks noChangeAspect="1" noChangeShapeType="1"/>
              </p:cNvSpPr>
              <p:nvPr/>
            </p:nvSpPr>
            <p:spPr bwMode="auto">
              <a:xfrm>
                <a:off x="2528" y="2736"/>
                <a:ext cx="36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Line 42"/>
            <p:cNvSpPr>
              <a:spLocks noChangeAspect="1" noChangeShapeType="1"/>
            </p:cNvSpPr>
            <p:nvPr/>
          </p:nvSpPr>
          <p:spPr bwMode="auto">
            <a:xfrm flipH="1">
              <a:off x="3342" y="1361"/>
              <a:ext cx="4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43"/>
            <p:cNvSpPr>
              <a:spLocks noChangeAspect="1" noChangeShapeType="1"/>
            </p:cNvSpPr>
            <p:nvPr/>
          </p:nvSpPr>
          <p:spPr bwMode="auto">
            <a:xfrm flipH="1">
              <a:off x="3342" y="1567"/>
              <a:ext cx="4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44"/>
            <p:cNvSpPr>
              <a:spLocks noChangeAspect="1" noChangeShapeType="1"/>
            </p:cNvSpPr>
            <p:nvPr/>
          </p:nvSpPr>
          <p:spPr bwMode="auto">
            <a:xfrm>
              <a:off x="4978" y="1720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 Box 4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039" y="1185"/>
                  <a:ext cx="279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altLang="en-US" sz="2400" dirty="0"/>
                </a:p>
              </p:txBody>
            </p:sp>
          </mc:Choice>
          <mc:Fallback xmlns="">
            <p:sp>
              <p:nvSpPr>
                <p:cNvPr id="17" name="Text 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39" y="1185"/>
                  <a:ext cx="279" cy="29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 Box 4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039" y="1412"/>
                  <a:ext cx="281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altLang="en-US" sz="2400" dirty="0"/>
                </a:p>
              </p:txBody>
            </p:sp>
          </mc:Choice>
          <mc:Fallback xmlns="">
            <p:sp>
              <p:nvSpPr>
                <p:cNvPr id="18" name="Text 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39" y="1412"/>
                  <a:ext cx="281" cy="29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184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 Box 4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050" y="1672"/>
                  <a:ext cx="267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i="1" dirty="0" smtClean="0">
                            <a:latin typeface="Cambria Math"/>
                          </a:rPr>
                          <m:t>𝑧</m:t>
                        </m:r>
                      </m:oMath>
                    </m:oMathPara>
                  </a14:m>
                  <a:endParaRPr lang="en-US" altLang="en-US" sz="2400" dirty="0"/>
                </a:p>
              </p:txBody>
            </p:sp>
          </mc:Choice>
          <mc:Fallback xmlns="">
            <p:sp>
              <p:nvSpPr>
                <p:cNvPr id="19" name="Text 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50" y="1672"/>
                  <a:ext cx="267" cy="29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 Box 4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134" y="1548"/>
                  <a:ext cx="610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i="1" dirty="0" smtClean="0">
                            <a:latin typeface="Cambria Math"/>
                          </a:rPr>
                          <m:t>𝑓𝑜𝑑𝑑</m:t>
                        </m:r>
                      </m:oMath>
                    </m:oMathPara>
                  </a14:m>
                  <a:endParaRPr lang="en-US" altLang="en-US" sz="2400" dirty="0"/>
                </a:p>
              </p:txBody>
            </p:sp>
          </mc:Choice>
          <mc:Fallback xmlns="">
            <p:sp>
              <p:nvSpPr>
                <p:cNvPr id="20" name="Text 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134" y="1548"/>
                  <a:ext cx="610" cy="291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1973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TextBox 27"/>
          <p:cNvSpPr txBox="1"/>
          <p:nvPr/>
        </p:nvSpPr>
        <p:spPr>
          <a:xfrm>
            <a:off x="3602487" y="5963708"/>
            <a:ext cx="5267789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Implementation using two XOR gates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2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790" y="894292"/>
            <a:ext cx="6394377" cy="167060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Output is 1 if the </a:t>
            </a:r>
            <a:r>
              <a:rPr lang="en-US" b="1" dirty="0">
                <a:solidFill>
                  <a:srgbClr val="FF0000"/>
                </a:solidFill>
              </a:rPr>
              <a:t>number of 1's is </a:t>
            </a:r>
            <a:r>
              <a:rPr lang="en-US" b="1" dirty="0" smtClean="0">
                <a:solidFill>
                  <a:srgbClr val="FF0000"/>
                </a:solidFill>
              </a:rPr>
              <a:t>even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inputs (complement of odd function)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Output is the </a:t>
            </a:r>
            <a:r>
              <a:rPr lang="en-US" dirty="0" smtClean="0"/>
              <a:t>XNOR </a:t>
            </a:r>
            <a:r>
              <a:rPr lang="en-US" dirty="0"/>
              <a:t>operation on all </a:t>
            </a:r>
            <a:r>
              <a:rPr lang="en-US" dirty="0" smtClean="0"/>
              <a:t>inputs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139255"/>
              </p:ext>
            </p:extLst>
          </p:nvPr>
        </p:nvGraphicFramePr>
        <p:xfrm>
          <a:off x="805296" y="957373"/>
          <a:ext cx="2189066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553"/>
                <a:gridCol w="934513"/>
              </a:tblGrid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 x y z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feven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0 0 0 0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</a:tr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0 0 0 1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</a:tr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0 0 1 0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</a:tr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0 0 1 1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</a:tr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0 1 0 0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</a:tr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0 1 0 1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</a:tr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0 1 1 0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</a:tr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0 1 1 1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</a:tr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1 0 0 0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</a:tr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1 0 0 1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</a:tr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1 0 1 0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</a:tr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1 0 1 1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</a:tr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1 1 0 0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</a:tr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1 1 0 1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</a:tr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</a:tr>
              <a:tr h="172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1303895" y="3409870"/>
            <a:ext cx="3587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Even Function with 4 inputs</a:t>
            </a:r>
            <a:endParaRPr lang="en-US" sz="2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32203" y="2564086"/>
                <a:ext cx="4822859" cy="986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𝑓</m:t>
                      </m:r>
                      <m:r>
                        <a:rPr lang="en-US" sz="2400" b="0" i="1" dirty="0" smtClean="0">
                          <a:latin typeface="Cambria Math"/>
                        </a:rPr>
                        <m:t>𝑒𝑣𝑒𝑛</m:t>
                      </m:r>
                      <m:r>
                        <a:rPr lang="en-US" sz="240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(0, 3, 5, 6, 9, 10, 12, 15)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203" y="2564086"/>
                <a:ext cx="4822859" cy="9866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4280139" y="4112226"/>
            <a:ext cx="4705351" cy="1793875"/>
            <a:chOff x="2608" y="2854"/>
            <a:chExt cx="2964" cy="1130"/>
          </a:xfrm>
        </p:grpSpPr>
        <p:grpSp>
          <p:nvGrpSpPr>
            <p:cNvPr id="10" name="Group 52"/>
            <p:cNvGrpSpPr>
              <a:grpSpLocks noChangeAspect="1"/>
            </p:cNvGrpSpPr>
            <p:nvPr/>
          </p:nvGrpSpPr>
          <p:grpSpPr bwMode="auto">
            <a:xfrm>
              <a:off x="3282" y="2966"/>
              <a:ext cx="542" cy="403"/>
              <a:chOff x="3310" y="2739"/>
              <a:chExt cx="774" cy="576"/>
            </a:xfrm>
          </p:grpSpPr>
          <p:sp>
            <p:nvSpPr>
              <p:cNvPr id="37" name="Freeform 53"/>
              <p:cNvSpPr>
                <a:spLocks noChangeAspect="1"/>
              </p:cNvSpPr>
              <p:nvPr/>
            </p:nvSpPr>
            <p:spPr bwMode="auto">
              <a:xfrm>
                <a:off x="3376" y="2739"/>
                <a:ext cx="708" cy="572"/>
              </a:xfrm>
              <a:custGeom>
                <a:avLst/>
                <a:gdLst>
                  <a:gd name="T0" fmla="*/ 0 w 708"/>
                  <a:gd name="T1" fmla="*/ 0 h 572"/>
                  <a:gd name="T2" fmla="*/ 17 w 708"/>
                  <a:gd name="T3" fmla="*/ 40 h 572"/>
                  <a:gd name="T4" fmla="*/ 39 w 708"/>
                  <a:gd name="T5" fmla="*/ 95 h 572"/>
                  <a:gd name="T6" fmla="*/ 54 w 708"/>
                  <a:gd name="T7" fmla="*/ 157 h 572"/>
                  <a:gd name="T8" fmla="*/ 66 w 708"/>
                  <a:gd name="T9" fmla="*/ 227 h 572"/>
                  <a:gd name="T10" fmla="*/ 74 w 708"/>
                  <a:gd name="T11" fmla="*/ 284 h 572"/>
                  <a:gd name="T12" fmla="*/ 69 w 708"/>
                  <a:gd name="T13" fmla="*/ 338 h 572"/>
                  <a:gd name="T14" fmla="*/ 58 w 708"/>
                  <a:gd name="T15" fmla="*/ 399 h 572"/>
                  <a:gd name="T16" fmla="*/ 45 w 708"/>
                  <a:gd name="T17" fmla="*/ 458 h 572"/>
                  <a:gd name="T18" fmla="*/ 28 w 708"/>
                  <a:gd name="T19" fmla="*/ 512 h 572"/>
                  <a:gd name="T20" fmla="*/ 0 w 708"/>
                  <a:gd name="T21" fmla="*/ 572 h 572"/>
                  <a:gd name="T22" fmla="*/ 208 w 708"/>
                  <a:gd name="T23" fmla="*/ 572 h 572"/>
                  <a:gd name="T24" fmla="*/ 297 w 708"/>
                  <a:gd name="T25" fmla="*/ 570 h 572"/>
                  <a:gd name="T26" fmla="*/ 342 w 708"/>
                  <a:gd name="T27" fmla="*/ 567 h 572"/>
                  <a:gd name="T28" fmla="*/ 375 w 708"/>
                  <a:gd name="T29" fmla="*/ 559 h 572"/>
                  <a:gd name="T30" fmla="*/ 409 w 708"/>
                  <a:gd name="T31" fmla="*/ 549 h 572"/>
                  <a:gd name="T32" fmla="*/ 445 w 708"/>
                  <a:gd name="T33" fmla="*/ 533 h 572"/>
                  <a:gd name="T34" fmla="*/ 486 w 708"/>
                  <a:gd name="T35" fmla="*/ 515 h 572"/>
                  <a:gd name="T36" fmla="*/ 526 w 708"/>
                  <a:gd name="T37" fmla="*/ 490 h 572"/>
                  <a:gd name="T38" fmla="*/ 552 w 708"/>
                  <a:gd name="T39" fmla="*/ 470 h 572"/>
                  <a:gd name="T40" fmla="*/ 577 w 708"/>
                  <a:gd name="T41" fmla="*/ 447 h 572"/>
                  <a:gd name="T42" fmla="*/ 604 w 708"/>
                  <a:gd name="T43" fmla="*/ 420 h 572"/>
                  <a:gd name="T44" fmla="*/ 628 w 708"/>
                  <a:gd name="T45" fmla="*/ 398 h 572"/>
                  <a:gd name="T46" fmla="*/ 651 w 708"/>
                  <a:gd name="T47" fmla="*/ 370 h 572"/>
                  <a:gd name="T48" fmla="*/ 680 w 708"/>
                  <a:gd name="T49" fmla="*/ 333 h 572"/>
                  <a:gd name="T50" fmla="*/ 708 w 708"/>
                  <a:gd name="T51" fmla="*/ 286 h 572"/>
                  <a:gd name="T52" fmla="*/ 682 w 708"/>
                  <a:gd name="T53" fmla="*/ 245 h 572"/>
                  <a:gd name="T54" fmla="*/ 658 w 708"/>
                  <a:gd name="T55" fmla="*/ 210 h 572"/>
                  <a:gd name="T56" fmla="*/ 638 w 708"/>
                  <a:gd name="T57" fmla="*/ 185 h 572"/>
                  <a:gd name="T58" fmla="*/ 616 w 708"/>
                  <a:gd name="T59" fmla="*/ 161 h 572"/>
                  <a:gd name="T60" fmla="*/ 592 w 708"/>
                  <a:gd name="T61" fmla="*/ 138 h 572"/>
                  <a:gd name="T62" fmla="*/ 572 w 708"/>
                  <a:gd name="T63" fmla="*/ 120 h 572"/>
                  <a:gd name="T64" fmla="*/ 552 w 708"/>
                  <a:gd name="T65" fmla="*/ 103 h 572"/>
                  <a:gd name="T66" fmla="*/ 528 w 708"/>
                  <a:gd name="T67" fmla="*/ 85 h 572"/>
                  <a:gd name="T68" fmla="*/ 506 w 708"/>
                  <a:gd name="T69" fmla="*/ 72 h 572"/>
                  <a:gd name="T70" fmla="*/ 480 w 708"/>
                  <a:gd name="T71" fmla="*/ 58 h 572"/>
                  <a:gd name="T72" fmla="*/ 451 w 708"/>
                  <a:gd name="T73" fmla="*/ 43 h 572"/>
                  <a:gd name="T74" fmla="*/ 415 w 708"/>
                  <a:gd name="T75" fmla="*/ 29 h 572"/>
                  <a:gd name="T76" fmla="*/ 385 w 708"/>
                  <a:gd name="T77" fmla="*/ 20 h 572"/>
                  <a:gd name="T78" fmla="*/ 350 w 708"/>
                  <a:gd name="T79" fmla="*/ 11 h 572"/>
                  <a:gd name="T80" fmla="*/ 313 w 708"/>
                  <a:gd name="T81" fmla="*/ 5 h 572"/>
                  <a:gd name="T82" fmla="*/ 278 w 708"/>
                  <a:gd name="T83" fmla="*/ 1 h 572"/>
                  <a:gd name="T84" fmla="*/ 253 w 708"/>
                  <a:gd name="T85" fmla="*/ 1 h 572"/>
                  <a:gd name="T86" fmla="*/ 227 w 708"/>
                  <a:gd name="T87" fmla="*/ 0 h 572"/>
                  <a:gd name="T88" fmla="*/ 0 w 708"/>
                  <a:gd name="T89" fmla="*/ 0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2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08" y="572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54"/>
              <p:cNvSpPr>
                <a:spLocks noChangeAspect="1"/>
              </p:cNvSpPr>
              <p:nvPr/>
            </p:nvSpPr>
            <p:spPr bwMode="auto">
              <a:xfrm>
                <a:off x="3310" y="2742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55"/>
            <p:cNvGrpSpPr>
              <a:grpSpLocks noChangeAspect="1"/>
            </p:cNvGrpSpPr>
            <p:nvPr/>
          </p:nvGrpSpPr>
          <p:grpSpPr bwMode="auto">
            <a:xfrm>
              <a:off x="3815" y="3171"/>
              <a:ext cx="320" cy="162"/>
              <a:chOff x="2368" y="2504"/>
              <a:chExt cx="456" cy="232"/>
            </a:xfrm>
          </p:grpSpPr>
          <p:sp>
            <p:nvSpPr>
              <p:cNvPr id="34" name="Line 56"/>
              <p:cNvSpPr>
                <a:spLocks noChangeAspect="1" noChangeShapeType="1"/>
              </p:cNvSpPr>
              <p:nvPr/>
            </p:nvSpPr>
            <p:spPr bwMode="auto">
              <a:xfrm>
                <a:off x="2368" y="2504"/>
                <a:ext cx="1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57"/>
              <p:cNvSpPr>
                <a:spLocks noChangeAspect="1" noChangeShapeType="1"/>
              </p:cNvSpPr>
              <p:nvPr/>
            </p:nvSpPr>
            <p:spPr bwMode="auto">
              <a:xfrm>
                <a:off x="2536" y="2504"/>
                <a:ext cx="0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58"/>
              <p:cNvSpPr>
                <a:spLocks noChangeAspect="1" noChangeShapeType="1"/>
              </p:cNvSpPr>
              <p:nvPr/>
            </p:nvSpPr>
            <p:spPr bwMode="auto">
              <a:xfrm>
                <a:off x="2528" y="2736"/>
                <a:ext cx="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Line 59"/>
            <p:cNvSpPr>
              <a:spLocks noChangeAspect="1" noChangeShapeType="1"/>
            </p:cNvSpPr>
            <p:nvPr/>
          </p:nvSpPr>
          <p:spPr bwMode="auto">
            <a:xfrm flipH="1">
              <a:off x="2902" y="3064"/>
              <a:ext cx="4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0"/>
            <p:cNvSpPr>
              <a:spLocks noChangeAspect="1" noChangeShapeType="1"/>
            </p:cNvSpPr>
            <p:nvPr/>
          </p:nvSpPr>
          <p:spPr bwMode="auto">
            <a:xfrm flipH="1">
              <a:off x="2902" y="3283"/>
              <a:ext cx="4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1"/>
            <p:cNvSpPr>
              <a:spLocks noChangeAspect="1" noChangeShapeType="1"/>
            </p:cNvSpPr>
            <p:nvPr/>
          </p:nvSpPr>
          <p:spPr bwMode="auto">
            <a:xfrm>
              <a:off x="4740" y="3451"/>
              <a:ext cx="1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 Box 6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608" y="2854"/>
                  <a:ext cx="319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b="0" i="1" dirty="0" smtClean="0">
                            <a:latin typeface="Cambria Math"/>
                          </a:rPr>
                          <m:t>𝑤</m:t>
                        </m:r>
                      </m:oMath>
                    </m:oMathPara>
                  </a14:m>
                  <a:endParaRPr lang="en-US" altLang="en-US" sz="2400" dirty="0"/>
                </a:p>
              </p:txBody>
            </p:sp>
          </mc:Choice>
          <mc:Fallback xmlns="">
            <p:sp>
              <p:nvSpPr>
                <p:cNvPr id="15" name="Text 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8" y="2854"/>
                  <a:ext cx="319" cy="29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 Box 6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614" y="3116"/>
                  <a:ext cx="279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altLang="en-US" sz="2400" dirty="0"/>
                </a:p>
              </p:txBody>
            </p:sp>
          </mc:Choice>
          <mc:Fallback xmlns="">
            <p:sp>
              <p:nvSpPr>
                <p:cNvPr id="16" name="Text 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14" y="3116"/>
                  <a:ext cx="279" cy="29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 Box 6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620" y="3474"/>
                  <a:ext cx="281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altLang="en-US" sz="2400" dirty="0"/>
                </a:p>
              </p:txBody>
            </p:sp>
          </mc:Choice>
          <mc:Fallback xmlns="">
            <p:sp>
              <p:nvSpPr>
                <p:cNvPr id="17" name="Text 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20" y="3474"/>
                  <a:ext cx="281" cy="29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184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 Box 6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884" y="3271"/>
                  <a:ext cx="688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i="1" dirty="0" smtClean="0">
                            <a:latin typeface="Cambria Math"/>
                          </a:rPr>
                          <m:t>𝑓𝑒𝑣𝑒𝑛</m:t>
                        </m:r>
                      </m:oMath>
                    </m:oMathPara>
                  </a14:m>
                  <a:endParaRPr lang="en-US" altLang="en-US" sz="2400" dirty="0"/>
                </a:p>
              </p:txBody>
            </p:sp>
          </mc:Choice>
          <mc:Fallback xmlns="">
            <p:sp>
              <p:nvSpPr>
                <p:cNvPr id="18" name="Text 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84" y="3271"/>
                  <a:ext cx="688" cy="29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559" b="-1973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9" name="Group 66"/>
            <p:cNvGrpSpPr>
              <a:grpSpLocks noChangeAspect="1"/>
            </p:cNvGrpSpPr>
            <p:nvPr/>
          </p:nvGrpSpPr>
          <p:grpSpPr bwMode="auto">
            <a:xfrm flipV="1">
              <a:off x="3287" y="3537"/>
              <a:ext cx="542" cy="403"/>
              <a:chOff x="3310" y="2739"/>
              <a:chExt cx="774" cy="576"/>
            </a:xfrm>
          </p:grpSpPr>
          <p:sp>
            <p:nvSpPr>
              <p:cNvPr id="32" name="Freeform 67"/>
              <p:cNvSpPr>
                <a:spLocks noChangeAspect="1"/>
              </p:cNvSpPr>
              <p:nvPr/>
            </p:nvSpPr>
            <p:spPr bwMode="auto">
              <a:xfrm>
                <a:off x="3376" y="2739"/>
                <a:ext cx="708" cy="572"/>
              </a:xfrm>
              <a:custGeom>
                <a:avLst/>
                <a:gdLst>
                  <a:gd name="T0" fmla="*/ 0 w 708"/>
                  <a:gd name="T1" fmla="*/ 0 h 572"/>
                  <a:gd name="T2" fmla="*/ 17 w 708"/>
                  <a:gd name="T3" fmla="*/ 40 h 572"/>
                  <a:gd name="T4" fmla="*/ 39 w 708"/>
                  <a:gd name="T5" fmla="*/ 95 h 572"/>
                  <a:gd name="T6" fmla="*/ 54 w 708"/>
                  <a:gd name="T7" fmla="*/ 157 h 572"/>
                  <a:gd name="T8" fmla="*/ 66 w 708"/>
                  <a:gd name="T9" fmla="*/ 227 h 572"/>
                  <a:gd name="T10" fmla="*/ 74 w 708"/>
                  <a:gd name="T11" fmla="*/ 284 h 572"/>
                  <a:gd name="T12" fmla="*/ 69 w 708"/>
                  <a:gd name="T13" fmla="*/ 338 h 572"/>
                  <a:gd name="T14" fmla="*/ 58 w 708"/>
                  <a:gd name="T15" fmla="*/ 399 h 572"/>
                  <a:gd name="T16" fmla="*/ 45 w 708"/>
                  <a:gd name="T17" fmla="*/ 458 h 572"/>
                  <a:gd name="T18" fmla="*/ 28 w 708"/>
                  <a:gd name="T19" fmla="*/ 512 h 572"/>
                  <a:gd name="T20" fmla="*/ 0 w 708"/>
                  <a:gd name="T21" fmla="*/ 572 h 572"/>
                  <a:gd name="T22" fmla="*/ 208 w 708"/>
                  <a:gd name="T23" fmla="*/ 572 h 572"/>
                  <a:gd name="T24" fmla="*/ 297 w 708"/>
                  <a:gd name="T25" fmla="*/ 570 h 572"/>
                  <a:gd name="T26" fmla="*/ 342 w 708"/>
                  <a:gd name="T27" fmla="*/ 567 h 572"/>
                  <a:gd name="T28" fmla="*/ 375 w 708"/>
                  <a:gd name="T29" fmla="*/ 559 h 572"/>
                  <a:gd name="T30" fmla="*/ 409 w 708"/>
                  <a:gd name="T31" fmla="*/ 549 h 572"/>
                  <a:gd name="T32" fmla="*/ 445 w 708"/>
                  <a:gd name="T33" fmla="*/ 533 h 572"/>
                  <a:gd name="T34" fmla="*/ 486 w 708"/>
                  <a:gd name="T35" fmla="*/ 515 h 572"/>
                  <a:gd name="T36" fmla="*/ 526 w 708"/>
                  <a:gd name="T37" fmla="*/ 490 h 572"/>
                  <a:gd name="T38" fmla="*/ 552 w 708"/>
                  <a:gd name="T39" fmla="*/ 470 h 572"/>
                  <a:gd name="T40" fmla="*/ 577 w 708"/>
                  <a:gd name="T41" fmla="*/ 447 h 572"/>
                  <a:gd name="T42" fmla="*/ 604 w 708"/>
                  <a:gd name="T43" fmla="*/ 420 h 572"/>
                  <a:gd name="T44" fmla="*/ 628 w 708"/>
                  <a:gd name="T45" fmla="*/ 398 h 572"/>
                  <a:gd name="T46" fmla="*/ 651 w 708"/>
                  <a:gd name="T47" fmla="*/ 370 h 572"/>
                  <a:gd name="T48" fmla="*/ 680 w 708"/>
                  <a:gd name="T49" fmla="*/ 333 h 572"/>
                  <a:gd name="T50" fmla="*/ 708 w 708"/>
                  <a:gd name="T51" fmla="*/ 286 h 572"/>
                  <a:gd name="T52" fmla="*/ 682 w 708"/>
                  <a:gd name="T53" fmla="*/ 245 h 572"/>
                  <a:gd name="T54" fmla="*/ 658 w 708"/>
                  <a:gd name="T55" fmla="*/ 210 h 572"/>
                  <a:gd name="T56" fmla="*/ 638 w 708"/>
                  <a:gd name="T57" fmla="*/ 185 h 572"/>
                  <a:gd name="T58" fmla="*/ 616 w 708"/>
                  <a:gd name="T59" fmla="*/ 161 h 572"/>
                  <a:gd name="T60" fmla="*/ 592 w 708"/>
                  <a:gd name="T61" fmla="*/ 138 h 572"/>
                  <a:gd name="T62" fmla="*/ 572 w 708"/>
                  <a:gd name="T63" fmla="*/ 120 h 572"/>
                  <a:gd name="T64" fmla="*/ 552 w 708"/>
                  <a:gd name="T65" fmla="*/ 103 h 572"/>
                  <a:gd name="T66" fmla="*/ 528 w 708"/>
                  <a:gd name="T67" fmla="*/ 85 h 572"/>
                  <a:gd name="T68" fmla="*/ 506 w 708"/>
                  <a:gd name="T69" fmla="*/ 72 h 572"/>
                  <a:gd name="T70" fmla="*/ 480 w 708"/>
                  <a:gd name="T71" fmla="*/ 58 h 572"/>
                  <a:gd name="T72" fmla="*/ 451 w 708"/>
                  <a:gd name="T73" fmla="*/ 43 h 572"/>
                  <a:gd name="T74" fmla="*/ 415 w 708"/>
                  <a:gd name="T75" fmla="*/ 29 h 572"/>
                  <a:gd name="T76" fmla="*/ 385 w 708"/>
                  <a:gd name="T77" fmla="*/ 20 h 572"/>
                  <a:gd name="T78" fmla="*/ 350 w 708"/>
                  <a:gd name="T79" fmla="*/ 11 h 572"/>
                  <a:gd name="T80" fmla="*/ 313 w 708"/>
                  <a:gd name="T81" fmla="*/ 5 h 572"/>
                  <a:gd name="T82" fmla="*/ 278 w 708"/>
                  <a:gd name="T83" fmla="*/ 1 h 572"/>
                  <a:gd name="T84" fmla="*/ 253 w 708"/>
                  <a:gd name="T85" fmla="*/ 1 h 572"/>
                  <a:gd name="T86" fmla="*/ 227 w 708"/>
                  <a:gd name="T87" fmla="*/ 0 h 572"/>
                  <a:gd name="T88" fmla="*/ 0 w 708"/>
                  <a:gd name="T89" fmla="*/ 0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2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08" y="572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68"/>
              <p:cNvSpPr>
                <a:spLocks noChangeAspect="1"/>
              </p:cNvSpPr>
              <p:nvPr/>
            </p:nvSpPr>
            <p:spPr bwMode="auto">
              <a:xfrm>
                <a:off x="3310" y="2742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69"/>
            <p:cNvGrpSpPr>
              <a:grpSpLocks noChangeAspect="1"/>
            </p:cNvGrpSpPr>
            <p:nvPr/>
          </p:nvGrpSpPr>
          <p:grpSpPr bwMode="auto">
            <a:xfrm flipV="1">
              <a:off x="3821" y="3574"/>
              <a:ext cx="319" cy="163"/>
              <a:chOff x="2368" y="2504"/>
              <a:chExt cx="456" cy="232"/>
            </a:xfrm>
          </p:grpSpPr>
          <p:sp>
            <p:nvSpPr>
              <p:cNvPr id="29" name="Line 70"/>
              <p:cNvSpPr>
                <a:spLocks noChangeAspect="1" noChangeShapeType="1"/>
              </p:cNvSpPr>
              <p:nvPr/>
            </p:nvSpPr>
            <p:spPr bwMode="auto">
              <a:xfrm>
                <a:off x="2368" y="2504"/>
                <a:ext cx="1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71"/>
              <p:cNvSpPr>
                <a:spLocks noChangeAspect="1" noChangeShapeType="1"/>
              </p:cNvSpPr>
              <p:nvPr/>
            </p:nvSpPr>
            <p:spPr bwMode="auto">
              <a:xfrm>
                <a:off x="2536" y="2504"/>
                <a:ext cx="0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72"/>
              <p:cNvSpPr>
                <a:spLocks noChangeAspect="1" noChangeShapeType="1"/>
              </p:cNvSpPr>
              <p:nvPr/>
            </p:nvSpPr>
            <p:spPr bwMode="auto">
              <a:xfrm>
                <a:off x="2528" y="2736"/>
                <a:ext cx="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73"/>
            <p:cNvSpPr>
              <a:spLocks noChangeAspect="1" noChangeShapeType="1"/>
            </p:cNvSpPr>
            <p:nvPr/>
          </p:nvSpPr>
          <p:spPr bwMode="auto">
            <a:xfrm flipH="1" flipV="1">
              <a:off x="2908" y="3636"/>
              <a:ext cx="4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74"/>
            <p:cNvSpPr>
              <a:spLocks noChangeAspect="1" noChangeShapeType="1"/>
            </p:cNvSpPr>
            <p:nvPr/>
          </p:nvSpPr>
          <p:spPr bwMode="auto">
            <a:xfrm flipH="1" flipV="1">
              <a:off x="2908" y="3854"/>
              <a:ext cx="4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 Box 7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631" y="3693"/>
                  <a:ext cx="267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i="1" dirty="0" smtClean="0">
                            <a:latin typeface="Cambria Math"/>
                          </a:rPr>
                          <m:t>𝑧</m:t>
                        </m:r>
                      </m:oMath>
                    </m:oMathPara>
                  </a14:m>
                  <a:endParaRPr lang="en-US" altLang="en-US" sz="2400" dirty="0"/>
                </a:p>
              </p:txBody>
            </p:sp>
          </mc:Choice>
          <mc:Fallback xmlns="">
            <p:sp>
              <p:nvSpPr>
                <p:cNvPr id="23" name="Text 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31" y="3693"/>
                  <a:ext cx="267" cy="291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4" name="Group 76"/>
            <p:cNvGrpSpPr>
              <a:grpSpLocks noChangeAspect="1"/>
            </p:cNvGrpSpPr>
            <p:nvPr/>
          </p:nvGrpSpPr>
          <p:grpSpPr bwMode="auto">
            <a:xfrm>
              <a:off x="4116" y="3251"/>
              <a:ext cx="629" cy="404"/>
              <a:chOff x="3494" y="1963"/>
              <a:chExt cx="898" cy="576"/>
            </a:xfrm>
          </p:grpSpPr>
          <p:grpSp>
            <p:nvGrpSpPr>
              <p:cNvPr id="25" name="Group 77"/>
              <p:cNvGrpSpPr>
                <a:grpSpLocks noChangeAspect="1"/>
              </p:cNvGrpSpPr>
              <p:nvPr/>
            </p:nvGrpSpPr>
            <p:grpSpPr bwMode="auto">
              <a:xfrm>
                <a:off x="3494" y="1963"/>
                <a:ext cx="774" cy="576"/>
                <a:chOff x="3310" y="2739"/>
                <a:chExt cx="774" cy="576"/>
              </a:xfrm>
            </p:grpSpPr>
            <p:sp>
              <p:nvSpPr>
                <p:cNvPr id="27" name="Freeform 78"/>
                <p:cNvSpPr>
                  <a:spLocks noChangeAspect="1"/>
                </p:cNvSpPr>
                <p:nvPr/>
              </p:nvSpPr>
              <p:spPr bwMode="auto">
                <a:xfrm>
                  <a:off x="3376" y="2739"/>
                  <a:ext cx="708" cy="572"/>
                </a:xfrm>
                <a:custGeom>
                  <a:avLst/>
                  <a:gdLst>
                    <a:gd name="T0" fmla="*/ 0 w 708"/>
                    <a:gd name="T1" fmla="*/ 0 h 572"/>
                    <a:gd name="T2" fmla="*/ 17 w 708"/>
                    <a:gd name="T3" fmla="*/ 40 h 572"/>
                    <a:gd name="T4" fmla="*/ 39 w 708"/>
                    <a:gd name="T5" fmla="*/ 95 h 572"/>
                    <a:gd name="T6" fmla="*/ 54 w 708"/>
                    <a:gd name="T7" fmla="*/ 157 h 572"/>
                    <a:gd name="T8" fmla="*/ 66 w 708"/>
                    <a:gd name="T9" fmla="*/ 227 h 572"/>
                    <a:gd name="T10" fmla="*/ 74 w 708"/>
                    <a:gd name="T11" fmla="*/ 284 h 572"/>
                    <a:gd name="T12" fmla="*/ 69 w 708"/>
                    <a:gd name="T13" fmla="*/ 338 h 572"/>
                    <a:gd name="T14" fmla="*/ 58 w 708"/>
                    <a:gd name="T15" fmla="*/ 399 h 572"/>
                    <a:gd name="T16" fmla="*/ 45 w 708"/>
                    <a:gd name="T17" fmla="*/ 458 h 572"/>
                    <a:gd name="T18" fmla="*/ 28 w 708"/>
                    <a:gd name="T19" fmla="*/ 512 h 572"/>
                    <a:gd name="T20" fmla="*/ 0 w 708"/>
                    <a:gd name="T21" fmla="*/ 572 h 572"/>
                    <a:gd name="T22" fmla="*/ 208 w 708"/>
                    <a:gd name="T23" fmla="*/ 572 h 572"/>
                    <a:gd name="T24" fmla="*/ 297 w 708"/>
                    <a:gd name="T25" fmla="*/ 570 h 572"/>
                    <a:gd name="T26" fmla="*/ 342 w 708"/>
                    <a:gd name="T27" fmla="*/ 567 h 572"/>
                    <a:gd name="T28" fmla="*/ 375 w 708"/>
                    <a:gd name="T29" fmla="*/ 559 h 572"/>
                    <a:gd name="T30" fmla="*/ 409 w 708"/>
                    <a:gd name="T31" fmla="*/ 549 h 572"/>
                    <a:gd name="T32" fmla="*/ 445 w 708"/>
                    <a:gd name="T33" fmla="*/ 533 h 572"/>
                    <a:gd name="T34" fmla="*/ 486 w 708"/>
                    <a:gd name="T35" fmla="*/ 515 h 572"/>
                    <a:gd name="T36" fmla="*/ 526 w 708"/>
                    <a:gd name="T37" fmla="*/ 490 h 572"/>
                    <a:gd name="T38" fmla="*/ 552 w 708"/>
                    <a:gd name="T39" fmla="*/ 470 h 572"/>
                    <a:gd name="T40" fmla="*/ 577 w 708"/>
                    <a:gd name="T41" fmla="*/ 447 h 572"/>
                    <a:gd name="T42" fmla="*/ 604 w 708"/>
                    <a:gd name="T43" fmla="*/ 420 h 572"/>
                    <a:gd name="T44" fmla="*/ 628 w 708"/>
                    <a:gd name="T45" fmla="*/ 398 h 572"/>
                    <a:gd name="T46" fmla="*/ 651 w 708"/>
                    <a:gd name="T47" fmla="*/ 370 h 572"/>
                    <a:gd name="T48" fmla="*/ 680 w 708"/>
                    <a:gd name="T49" fmla="*/ 333 h 572"/>
                    <a:gd name="T50" fmla="*/ 708 w 708"/>
                    <a:gd name="T51" fmla="*/ 286 h 572"/>
                    <a:gd name="T52" fmla="*/ 682 w 708"/>
                    <a:gd name="T53" fmla="*/ 245 h 572"/>
                    <a:gd name="T54" fmla="*/ 658 w 708"/>
                    <a:gd name="T55" fmla="*/ 210 h 572"/>
                    <a:gd name="T56" fmla="*/ 638 w 708"/>
                    <a:gd name="T57" fmla="*/ 185 h 572"/>
                    <a:gd name="T58" fmla="*/ 616 w 708"/>
                    <a:gd name="T59" fmla="*/ 161 h 572"/>
                    <a:gd name="T60" fmla="*/ 592 w 708"/>
                    <a:gd name="T61" fmla="*/ 138 h 572"/>
                    <a:gd name="T62" fmla="*/ 572 w 708"/>
                    <a:gd name="T63" fmla="*/ 120 h 572"/>
                    <a:gd name="T64" fmla="*/ 552 w 708"/>
                    <a:gd name="T65" fmla="*/ 103 h 572"/>
                    <a:gd name="T66" fmla="*/ 528 w 708"/>
                    <a:gd name="T67" fmla="*/ 85 h 572"/>
                    <a:gd name="T68" fmla="*/ 506 w 708"/>
                    <a:gd name="T69" fmla="*/ 72 h 572"/>
                    <a:gd name="T70" fmla="*/ 480 w 708"/>
                    <a:gd name="T71" fmla="*/ 58 h 572"/>
                    <a:gd name="T72" fmla="*/ 451 w 708"/>
                    <a:gd name="T73" fmla="*/ 43 h 572"/>
                    <a:gd name="T74" fmla="*/ 415 w 708"/>
                    <a:gd name="T75" fmla="*/ 29 h 572"/>
                    <a:gd name="T76" fmla="*/ 385 w 708"/>
                    <a:gd name="T77" fmla="*/ 20 h 572"/>
                    <a:gd name="T78" fmla="*/ 350 w 708"/>
                    <a:gd name="T79" fmla="*/ 11 h 572"/>
                    <a:gd name="T80" fmla="*/ 313 w 708"/>
                    <a:gd name="T81" fmla="*/ 5 h 572"/>
                    <a:gd name="T82" fmla="*/ 278 w 708"/>
                    <a:gd name="T83" fmla="*/ 1 h 572"/>
                    <a:gd name="T84" fmla="*/ 253 w 708"/>
                    <a:gd name="T85" fmla="*/ 1 h 572"/>
                    <a:gd name="T86" fmla="*/ 227 w 708"/>
                    <a:gd name="T87" fmla="*/ 0 h 572"/>
                    <a:gd name="T88" fmla="*/ 0 w 708"/>
                    <a:gd name="T89" fmla="*/ 0 h 5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2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08" y="572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Freeform 79"/>
                <p:cNvSpPr>
                  <a:spLocks noChangeAspect="1"/>
                </p:cNvSpPr>
                <p:nvPr/>
              </p:nvSpPr>
              <p:spPr bwMode="auto">
                <a:xfrm>
                  <a:off x="3310" y="2742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" name="Oval 80"/>
              <p:cNvSpPr>
                <a:spLocks noChangeAspect="1" noChangeArrowheads="1"/>
              </p:cNvSpPr>
              <p:nvPr/>
            </p:nvSpPr>
            <p:spPr bwMode="auto">
              <a:xfrm>
                <a:off x="4264" y="2184"/>
                <a:ext cx="128" cy="12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3340004" y="6082061"/>
            <a:ext cx="6224781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Implementation using two XOR gates and one XNOR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32203" y="3549987"/>
                <a:ext cx="37623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𝑓𝑒𝑣𝑒𝑛</m:t>
                      </m:r>
                      <m:r>
                        <a:rPr lang="en-US" sz="2400" i="1" smtClean="0">
                          <a:latin typeface="Cambria Math"/>
                        </a:rPr>
                        <m:t>=(</m:t>
                      </m:r>
                      <m:r>
                        <a:rPr lang="en-US" sz="2400" i="1" smtClean="0">
                          <a:latin typeface="Cambria Math"/>
                        </a:rPr>
                        <m:t>𝑤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Cambria Math"/>
                        </a:rPr>
                        <m:t>⨁</m:t>
                      </m:r>
                      <m:r>
                        <a:rPr lang="en-US" sz="2400" b="0" i="1" dirty="0" smtClean="0">
                          <a:latin typeface="Cambria Math"/>
                        </a:rPr>
                        <m:t> </m:t>
                      </m:r>
                      <m:r>
                        <a:rPr lang="en-US" sz="2400" i="1" dirty="0" smtClean="0">
                          <a:latin typeface="Cambria Math"/>
                        </a:rPr>
                        <m:t>𝑥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Cambria Math"/>
                        </a:rPr>
                        <m:t>⨁</m:t>
                      </m:r>
                      <m:r>
                        <a:rPr lang="en-US" sz="2400" b="0" i="1" dirty="0" smtClean="0">
                          <a:latin typeface="Cambria Math"/>
                        </a:rPr>
                        <m:t> </m:t>
                      </m:r>
                      <m:r>
                        <a:rPr lang="en-US" sz="2400" i="1" dirty="0" smtClean="0">
                          <a:latin typeface="Cambria Math"/>
                        </a:rPr>
                        <m:t>𝑦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Cambria Math"/>
                        </a:rPr>
                        <m:t>⨁</m:t>
                      </m:r>
                      <m:r>
                        <a:rPr lang="en-US" sz="2400" b="0" i="1" dirty="0" smtClean="0">
                          <a:latin typeface="Cambria Math"/>
                        </a:rPr>
                        <m:t> </m:t>
                      </m:r>
                      <m:r>
                        <a:rPr lang="en-US" sz="2400" b="0" i="1" dirty="0" smtClean="0">
                          <a:latin typeface="Cambria Math"/>
                        </a:rPr>
                        <m:t>𝑧</m:t>
                      </m:r>
                      <m:r>
                        <a:rPr lang="en-US" sz="2400" b="0" i="1" smtClean="0">
                          <a:latin typeface="Cambria Math"/>
                        </a:rPr>
                        <m:t>)′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203" y="3549987"/>
                <a:ext cx="3762312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01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9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Generators and Checkers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8" y="2449681"/>
            <a:ext cx="9274726" cy="4147704"/>
          </a:xfrm>
        </p:spPr>
        <p:txBody>
          <a:bodyPr/>
          <a:lstStyle/>
          <a:p>
            <a:pPr marL="444500" indent="-444500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A parity bit is added to the </a:t>
            </a:r>
            <a:r>
              <a:rPr lang="en-US" i="1" dirty="0" smtClean="0"/>
              <a:t>n</a:t>
            </a:r>
            <a:r>
              <a:rPr lang="en-US" dirty="0" smtClean="0"/>
              <a:t>-bit code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Produces (</a:t>
            </a:r>
            <a:r>
              <a:rPr lang="en-US" i="1" dirty="0" smtClean="0"/>
              <a:t>n</a:t>
            </a:r>
            <a:r>
              <a:rPr lang="en-US" dirty="0" smtClean="0"/>
              <a:t>+1)-bit code with an odd (or even) count of 1's</a:t>
            </a:r>
          </a:p>
          <a:p>
            <a:pPr marL="444500" indent="-444500">
              <a:lnSpc>
                <a:spcPct val="120000"/>
              </a:lnSpc>
              <a:spcBef>
                <a:spcPts val="1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Odd parity:</a:t>
            </a:r>
            <a:r>
              <a:rPr lang="en-US" dirty="0" smtClean="0"/>
              <a:t> count of 1's in the (</a:t>
            </a:r>
            <a:r>
              <a:rPr lang="en-US" i="1" dirty="0" smtClean="0"/>
              <a:t>n</a:t>
            </a:r>
            <a:r>
              <a:rPr lang="en-US" dirty="0" smtClean="0"/>
              <a:t>+1)-bit code is </a:t>
            </a:r>
            <a:r>
              <a:rPr lang="en-US" b="1" dirty="0" smtClean="0">
                <a:solidFill>
                  <a:srgbClr val="FF3300"/>
                </a:solidFill>
              </a:rPr>
              <a:t>odd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Use an </a:t>
            </a:r>
            <a:r>
              <a:rPr lang="en-US" b="1" dirty="0" smtClean="0">
                <a:solidFill>
                  <a:srgbClr val="FF0000"/>
                </a:solidFill>
              </a:rPr>
              <a:t>even function</a:t>
            </a:r>
            <a:r>
              <a:rPr lang="en-US" dirty="0" smtClean="0"/>
              <a:t> to generate the </a:t>
            </a:r>
            <a:r>
              <a:rPr lang="en-US" b="1" dirty="0" smtClean="0">
                <a:solidFill>
                  <a:srgbClr val="FF0000"/>
                </a:solidFill>
              </a:rPr>
              <a:t>odd parity bit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Use an </a:t>
            </a:r>
            <a:r>
              <a:rPr lang="en-US" b="1" dirty="0" smtClean="0">
                <a:solidFill>
                  <a:srgbClr val="FF0000"/>
                </a:solidFill>
              </a:rPr>
              <a:t>even function </a:t>
            </a:r>
            <a:r>
              <a:rPr lang="en-US" dirty="0" smtClean="0"/>
              <a:t>to check the (</a:t>
            </a:r>
            <a:r>
              <a:rPr lang="en-US" i="1" dirty="0" smtClean="0"/>
              <a:t>n</a:t>
            </a:r>
            <a:r>
              <a:rPr lang="en-US" dirty="0" smtClean="0"/>
              <a:t>+1)-bit code</a:t>
            </a:r>
          </a:p>
          <a:p>
            <a:pPr marL="444500" indent="-444500">
              <a:lnSpc>
                <a:spcPct val="120000"/>
              </a:lnSpc>
              <a:spcBef>
                <a:spcPts val="1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Even parity:</a:t>
            </a:r>
            <a:r>
              <a:rPr lang="en-US" dirty="0" smtClean="0"/>
              <a:t> count of 1's in the (</a:t>
            </a:r>
            <a:r>
              <a:rPr lang="en-US" i="1" dirty="0" smtClean="0"/>
              <a:t>n</a:t>
            </a:r>
            <a:r>
              <a:rPr lang="en-US" dirty="0" smtClean="0"/>
              <a:t>+1)-bit code is </a:t>
            </a:r>
            <a:r>
              <a:rPr lang="en-US" b="1" dirty="0" smtClean="0">
                <a:solidFill>
                  <a:srgbClr val="FF3300"/>
                </a:solidFill>
              </a:rPr>
              <a:t>even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Use an </a:t>
            </a:r>
            <a:r>
              <a:rPr lang="en-US" b="1" dirty="0" smtClean="0">
                <a:solidFill>
                  <a:srgbClr val="FF0000"/>
                </a:solidFill>
              </a:rPr>
              <a:t>odd function</a:t>
            </a:r>
            <a:r>
              <a:rPr lang="en-US" dirty="0" smtClean="0"/>
              <a:t> to generate the </a:t>
            </a:r>
            <a:r>
              <a:rPr lang="en-US" b="1" dirty="0" smtClean="0">
                <a:solidFill>
                  <a:srgbClr val="FF0000"/>
                </a:solidFill>
              </a:rPr>
              <a:t>even parity bit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Use an </a:t>
            </a:r>
            <a:r>
              <a:rPr lang="en-US" b="1" dirty="0" smtClean="0">
                <a:solidFill>
                  <a:srgbClr val="FF0000"/>
                </a:solidFill>
              </a:rPr>
              <a:t>odd function </a:t>
            </a:r>
            <a:r>
              <a:rPr lang="en-US" dirty="0"/>
              <a:t>to check the (</a:t>
            </a:r>
            <a:r>
              <a:rPr lang="en-US" i="1" dirty="0"/>
              <a:t>n</a:t>
            </a:r>
            <a:r>
              <a:rPr lang="en-US" dirty="0"/>
              <a:t>+1)-bit code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1122362" y="1009506"/>
            <a:ext cx="7632700" cy="1301750"/>
            <a:chOff x="295" y="818"/>
            <a:chExt cx="4808" cy="820"/>
          </a:xfrm>
        </p:grpSpPr>
        <p:sp>
          <p:nvSpPr>
            <p:cNvPr id="5" name="Text Box 52"/>
            <p:cNvSpPr txBox="1">
              <a:spLocks noChangeArrowheads="1"/>
            </p:cNvSpPr>
            <p:nvPr/>
          </p:nvSpPr>
          <p:spPr bwMode="auto">
            <a:xfrm>
              <a:off x="295" y="818"/>
              <a:ext cx="1791" cy="8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algn="l" eaLnBrk="1" hangingPunct="1">
                <a:lnSpc>
                  <a:spcPct val="130000"/>
                </a:lnSpc>
                <a:spcBef>
                  <a:spcPct val="50000"/>
                </a:spcBef>
              </a:pPr>
              <a:r>
                <a:rPr lang="en-US" altLang="en-US" sz="2400">
                  <a:latin typeface="Arial" pitchFamily="34" charset="0"/>
                  <a:cs typeface="Arial" pitchFamily="34" charset="0"/>
                </a:rPr>
                <a:t>Sender</a:t>
              </a:r>
            </a:p>
          </p:txBody>
        </p:sp>
        <p:sp>
          <p:nvSpPr>
            <p:cNvPr id="6" name="Text Box 53"/>
            <p:cNvSpPr txBox="1">
              <a:spLocks noChangeArrowheads="1"/>
            </p:cNvSpPr>
            <p:nvPr/>
          </p:nvSpPr>
          <p:spPr bwMode="auto">
            <a:xfrm>
              <a:off x="3266" y="822"/>
              <a:ext cx="1837" cy="81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altLang="en-US" sz="2400">
                  <a:latin typeface="Arial" pitchFamily="34" charset="0"/>
                  <a:cs typeface="Arial" pitchFamily="34" charset="0"/>
                </a:rPr>
                <a:t>Receiver</a:t>
              </a:r>
            </a:p>
          </p:txBody>
        </p:sp>
        <p:sp>
          <p:nvSpPr>
            <p:cNvPr id="7" name="Line 54"/>
            <p:cNvSpPr>
              <a:spLocks noChangeShapeType="1"/>
            </p:cNvSpPr>
            <p:nvPr/>
          </p:nvSpPr>
          <p:spPr bwMode="auto">
            <a:xfrm flipV="1">
              <a:off x="1995" y="1230"/>
              <a:ext cx="140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55"/>
            <p:cNvSpPr txBox="1">
              <a:spLocks noChangeArrowheads="1"/>
            </p:cNvSpPr>
            <p:nvPr/>
          </p:nvSpPr>
          <p:spPr bwMode="auto">
            <a:xfrm>
              <a:off x="385" y="958"/>
              <a:ext cx="70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 anchorCtr="1"/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 i="1"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altLang="en-US" sz="1800">
                  <a:latin typeface="Arial" pitchFamily="34" charset="0"/>
                  <a:cs typeface="Arial" pitchFamily="34" charset="0"/>
                </a:rPr>
                <a:t>-bit code</a:t>
              </a:r>
            </a:p>
          </p:txBody>
        </p:sp>
        <p:sp>
          <p:nvSpPr>
            <p:cNvPr id="9" name="Text Box 57"/>
            <p:cNvSpPr txBox="1">
              <a:spLocks noChangeArrowheads="1"/>
            </p:cNvSpPr>
            <p:nvPr/>
          </p:nvSpPr>
          <p:spPr bwMode="auto">
            <a:xfrm>
              <a:off x="1111" y="890"/>
              <a:ext cx="885" cy="680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latin typeface="Arial" pitchFamily="34" charset="0"/>
                  <a:cs typeface="Arial" pitchFamily="34" charset="0"/>
                </a:rPr>
                <a:t>Parity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latin typeface="Arial" pitchFamily="34" charset="0"/>
                  <a:cs typeface="Arial" pitchFamily="34" charset="0"/>
                </a:rPr>
                <a:t>Generator</a:t>
              </a:r>
            </a:p>
          </p:txBody>
        </p:sp>
        <p:sp>
          <p:nvSpPr>
            <p:cNvPr id="10" name="Line 58"/>
            <p:cNvSpPr>
              <a:spLocks noChangeShapeType="1"/>
            </p:cNvSpPr>
            <p:nvPr/>
          </p:nvSpPr>
          <p:spPr bwMode="auto">
            <a:xfrm>
              <a:off x="385" y="1230"/>
              <a:ext cx="7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59"/>
            <p:cNvSpPr txBox="1">
              <a:spLocks noChangeArrowheads="1"/>
            </p:cNvSpPr>
            <p:nvPr/>
          </p:nvSpPr>
          <p:spPr bwMode="auto">
            <a:xfrm>
              <a:off x="2154" y="981"/>
              <a:ext cx="104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altLang="en-US" sz="1800" i="1"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altLang="en-US" sz="1800">
                  <a:latin typeface="Arial" pitchFamily="34" charset="0"/>
                  <a:cs typeface="Arial" pitchFamily="34" charset="0"/>
                </a:rPr>
                <a:t>+1)-bit code</a:t>
              </a:r>
            </a:p>
          </p:txBody>
        </p:sp>
        <p:sp>
          <p:nvSpPr>
            <p:cNvPr id="12" name="Text Box 60"/>
            <p:cNvSpPr txBox="1">
              <a:spLocks noChangeArrowheads="1"/>
            </p:cNvSpPr>
            <p:nvPr/>
          </p:nvSpPr>
          <p:spPr bwMode="auto">
            <a:xfrm>
              <a:off x="3402" y="890"/>
              <a:ext cx="748" cy="680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latin typeface="Arial" pitchFamily="34" charset="0"/>
                  <a:cs typeface="Arial" pitchFamily="34" charset="0"/>
                </a:rPr>
                <a:t>Parity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latin typeface="Arial" pitchFamily="34" charset="0"/>
                  <a:cs typeface="Arial" pitchFamily="34" charset="0"/>
                </a:rPr>
                <a:t>Checker</a:t>
              </a:r>
            </a:p>
          </p:txBody>
        </p:sp>
        <p:sp>
          <p:nvSpPr>
            <p:cNvPr id="13" name="Line 62"/>
            <p:cNvSpPr>
              <a:spLocks noChangeShapeType="1"/>
            </p:cNvSpPr>
            <p:nvPr/>
          </p:nvSpPr>
          <p:spPr bwMode="auto">
            <a:xfrm>
              <a:off x="4150" y="1230"/>
              <a:ext cx="2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63"/>
            <p:cNvSpPr txBox="1">
              <a:spLocks noChangeArrowheads="1"/>
            </p:cNvSpPr>
            <p:nvPr/>
          </p:nvSpPr>
          <p:spPr bwMode="auto">
            <a:xfrm>
              <a:off x="4377" y="1117"/>
              <a:ext cx="522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en-US" altLang="en-US" sz="1600" dirty="0">
                  <a:latin typeface="Arial" pitchFamily="34" charset="0"/>
                  <a:cs typeface="Arial" pitchFamily="34" charset="0"/>
                </a:rPr>
                <a:t>Error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330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Parity Generator </a:t>
            </a:r>
            <a:r>
              <a:rPr lang="en-US" dirty="0"/>
              <a:t>and </a:t>
            </a:r>
            <a:r>
              <a:rPr lang="en-US" dirty="0" smtClean="0"/>
              <a:t>Checker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836686"/>
            <a:ext cx="9274727" cy="691284"/>
          </a:xfrm>
        </p:spPr>
        <p:txBody>
          <a:bodyPr/>
          <a:lstStyle/>
          <a:p>
            <a:pPr marL="444500" indent="-444500">
              <a:lnSpc>
                <a:spcPct val="120000"/>
              </a:lnSpc>
              <a:spcBef>
                <a:spcPts val="1000"/>
              </a:spcBef>
            </a:pPr>
            <a:r>
              <a:rPr lang="en-US" altLang="en-US" sz="2800" dirty="0">
                <a:cs typeface="Times New Roman" pitchFamily="18" charset="0"/>
              </a:rPr>
              <a:t>Design </a:t>
            </a:r>
            <a:r>
              <a:rPr lang="en-US" altLang="en-US" sz="2800" dirty="0" smtClean="0">
                <a:cs typeface="Times New Roman" pitchFamily="18" charset="0"/>
              </a:rPr>
              <a:t>even </a:t>
            </a:r>
            <a:r>
              <a:rPr lang="en-US" altLang="en-US" sz="2800" dirty="0">
                <a:cs typeface="Times New Roman" pitchFamily="18" charset="0"/>
              </a:rPr>
              <a:t>parity </a:t>
            </a:r>
            <a:r>
              <a:rPr lang="en-US" altLang="en-US" sz="2800" dirty="0" smtClean="0">
                <a:cs typeface="Times New Roman" pitchFamily="18" charset="0"/>
              </a:rPr>
              <a:t>generator &amp; checker </a:t>
            </a:r>
            <a:r>
              <a:rPr lang="en-US" altLang="en-US" sz="2800" dirty="0">
                <a:cs typeface="Times New Roman" pitchFamily="18" charset="0"/>
              </a:rPr>
              <a:t>for 3-bit </a:t>
            </a:r>
            <a:r>
              <a:rPr lang="en-US" altLang="en-US" sz="2800" dirty="0" smtClean="0">
                <a:cs typeface="Times New Roman" pitchFamily="18" charset="0"/>
              </a:rPr>
              <a:t>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 bwMode="auto">
              <a:xfrm>
                <a:off x="344440" y="1585576"/>
                <a:ext cx="5185980" cy="4954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7663" indent="-347663" algn="l" rtl="0" fontAlgn="base">
                  <a:spcBef>
                    <a:spcPct val="40000"/>
                  </a:spcBef>
                  <a:spcAft>
                    <a:spcPct val="0"/>
                  </a:spcAft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98513" indent="-336550" algn="l" rtl="0" fontAlgn="base">
                  <a:spcBef>
                    <a:spcPct val="40000"/>
                  </a:spcBef>
                  <a:spcAft>
                    <a:spcPct val="0"/>
                  </a:spcAft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4588" indent="-231775" algn="l" rtl="0" fontAlgn="base">
                  <a:spcBef>
                    <a:spcPct val="4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481138" indent="-222250" algn="l" rtl="0" fontAlgn="base">
                  <a:spcBef>
                    <a:spcPct val="4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18288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2860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7432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2004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6576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444500" indent="-444500"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altLang="en-US" sz="2800" dirty="0" smtClean="0">
                    <a:cs typeface="Times New Roman" pitchFamily="18" charset="0"/>
                  </a:rPr>
                  <a:t>Solution:</a:t>
                </a:r>
              </a:p>
              <a:p>
                <a:pPr marL="895350" lvl="1" indent="-444500"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altLang="en-US" dirty="0">
                    <a:cs typeface="Times New Roman" pitchFamily="18" charset="0"/>
                  </a:rPr>
                  <a:t>Use </a:t>
                </a:r>
                <a:r>
                  <a:rPr lang="en-US" altLang="en-US" b="1" dirty="0">
                    <a:solidFill>
                      <a:srgbClr val="FF0000"/>
                    </a:solidFill>
                    <a:cs typeface="Times New Roman" pitchFamily="18" charset="0"/>
                  </a:rPr>
                  <a:t>3-bit odd function</a:t>
                </a:r>
                <a:r>
                  <a:rPr lang="en-US" altLang="en-US" b="1" dirty="0">
                    <a:cs typeface="Times New Roman" pitchFamily="18" charset="0"/>
                  </a:rPr>
                  <a:t> </a:t>
                </a:r>
                <a:r>
                  <a:rPr lang="en-US" altLang="en-US" dirty="0">
                    <a:cs typeface="Times New Roman" pitchFamily="18" charset="0"/>
                  </a:rPr>
                  <a:t>to generate even parity bit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𝑃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.</a:t>
                </a:r>
                <a:endParaRPr lang="en-US" altLang="en-US" dirty="0">
                  <a:cs typeface="Times New Roman" pitchFamily="18" charset="0"/>
                </a:endParaRPr>
              </a:p>
              <a:p>
                <a:pPr marL="895350" lvl="1" indent="-444500"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altLang="en-US" dirty="0">
                    <a:cs typeface="Times New Roman" pitchFamily="18" charset="0"/>
                  </a:rPr>
                  <a:t>Use </a:t>
                </a:r>
                <a:r>
                  <a:rPr lang="en-US" altLang="en-US" b="1" dirty="0">
                    <a:solidFill>
                      <a:srgbClr val="FF0000"/>
                    </a:solidFill>
                    <a:cs typeface="Times New Roman" pitchFamily="18" charset="0"/>
                  </a:rPr>
                  <a:t>4-bit odd function</a:t>
                </a:r>
                <a:r>
                  <a:rPr lang="en-US" altLang="en-US" dirty="0">
                    <a:cs typeface="Times New Roman" pitchFamily="18" charset="0"/>
                  </a:rPr>
                  <a:t> to check if there is an error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𝐸</m:t>
                    </m:r>
                  </m:oMath>
                </a14:m>
                <a:r>
                  <a:rPr lang="en-US" altLang="en-US" dirty="0">
                    <a:cs typeface="Times New Roman" pitchFamily="18" charset="0"/>
                  </a:rPr>
                  <a:t> in even </a:t>
                </a:r>
                <a:r>
                  <a:rPr lang="en-US" altLang="en-US" dirty="0" smtClean="0">
                    <a:cs typeface="Times New Roman" pitchFamily="18" charset="0"/>
                  </a:rPr>
                  <a:t>parity.</a:t>
                </a:r>
              </a:p>
              <a:p>
                <a:pPr marL="895350" lvl="1" indent="-444500"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altLang="en-US" kern="0" dirty="0" smtClean="0">
                    <a:cs typeface="Times New Roman" pitchFamily="18" charset="0"/>
                  </a:rPr>
                  <a:t>Given that: </a:t>
                </a:r>
                <a14:m>
                  <m:oMath xmlns:m="http://schemas.openxmlformats.org/officeDocument/2006/math">
                    <m:r>
                      <a:rPr lang="en-US" altLang="en-US" i="1" kern="0" dirty="0" smtClean="0">
                        <a:latin typeface="Cambria Math"/>
                        <a:cs typeface="Times New Roman" pitchFamily="18" charset="0"/>
                      </a:rPr>
                      <m:t>𝑥𝑦𝑧</m:t>
                    </m:r>
                  </m:oMath>
                </a14:m>
                <a:r>
                  <a:rPr lang="en-US" altLang="en-US" kern="0" dirty="0" smtClean="0">
                    <a:cs typeface="Times New Roman" pitchFamily="18" charset="0"/>
                  </a:rPr>
                  <a:t> = 001 then </a:t>
                </a:r>
                <a14:m>
                  <m:oMath xmlns:m="http://schemas.openxmlformats.org/officeDocument/2006/math">
                    <m:r>
                      <a:rPr lang="en-US" altLang="en-US" i="1" kern="0" dirty="0" smtClean="0">
                        <a:latin typeface="Cambria Math"/>
                        <a:cs typeface="Times New Roman" pitchFamily="18" charset="0"/>
                      </a:rPr>
                      <m:t>𝑃</m:t>
                    </m:r>
                  </m:oMath>
                </a14:m>
                <a:r>
                  <a:rPr lang="en-US" altLang="en-US" kern="0" dirty="0" smtClean="0">
                    <a:cs typeface="Times New Roman" pitchFamily="18" charset="0"/>
                  </a:rPr>
                  <a:t> = 1. The sender transmits </a:t>
                </a:r>
                <a14:m>
                  <m:oMath xmlns:m="http://schemas.openxmlformats.org/officeDocument/2006/math">
                    <m:r>
                      <a:rPr lang="en-US" altLang="en-US" b="0" i="1" kern="0" dirty="0" smtClean="0">
                        <a:latin typeface="Cambria Math"/>
                        <a:cs typeface="Times New Roman" pitchFamily="18" charset="0"/>
                      </a:rPr>
                      <m:t>𝑃𝑥</m:t>
                    </m:r>
                    <m:r>
                      <a:rPr lang="en-US" altLang="en-US" i="1" kern="0" dirty="0" smtClean="0">
                        <a:latin typeface="Cambria Math"/>
                        <a:cs typeface="Times New Roman" pitchFamily="18" charset="0"/>
                      </a:rPr>
                      <m:t>𝑦𝑧</m:t>
                    </m:r>
                  </m:oMath>
                </a14:m>
                <a:r>
                  <a:rPr lang="en-US" altLang="en-US" i="0" kern="0" dirty="0" smtClean="0">
                    <a:cs typeface="Times New Roman" pitchFamily="18" charset="0"/>
                  </a:rPr>
                  <a:t> = 1001.</a:t>
                </a:r>
                <a:endParaRPr lang="en-US" altLang="en-US" kern="0" dirty="0" smtClean="0">
                  <a:cs typeface="Times New Roman" pitchFamily="18" charset="0"/>
                </a:endParaRPr>
              </a:p>
              <a:p>
                <a:pPr marL="895350" lvl="1" indent="-444500"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altLang="en-US" kern="0" dirty="0" smtClean="0">
                    <a:cs typeface="Times New Roman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i="1" kern="0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r>
                  <a:rPr lang="en-US" altLang="en-US" kern="0" dirty="0" smtClean="0">
                    <a:cs typeface="Times New Roman" pitchFamily="18" charset="0"/>
                  </a:rPr>
                  <a:t> changes from 0 to 1 between generator and checker, the parity checker receives </a:t>
                </a:r>
                <a14:m>
                  <m:oMath xmlns:m="http://schemas.openxmlformats.org/officeDocument/2006/math">
                    <m:r>
                      <a:rPr lang="en-US" altLang="en-US" i="1" kern="0" dirty="0">
                        <a:latin typeface="Cambria Math"/>
                        <a:cs typeface="Times New Roman" pitchFamily="18" charset="0"/>
                      </a:rPr>
                      <m:t>𝑃𝑥𝑦𝑧</m:t>
                    </m:r>
                  </m:oMath>
                </a14:m>
                <a:r>
                  <a:rPr lang="en-US" altLang="en-US" kern="0" dirty="0">
                    <a:cs typeface="Times New Roman" pitchFamily="18" charset="0"/>
                  </a:rPr>
                  <a:t> = </a:t>
                </a:r>
                <a:r>
                  <a:rPr lang="en-US" altLang="en-US" kern="0" dirty="0" smtClean="0">
                    <a:cs typeface="Times New Roman" pitchFamily="18" charset="0"/>
                  </a:rPr>
                  <a:t>1011 and produces </a:t>
                </a:r>
                <a14:m>
                  <m:oMath xmlns:m="http://schemas.openxmlformats.org/officeDocument/2006/math">
                    <m:r>
                      <a:rPr lang="en-US" altLang="en-US" i="1" kern="0" dirty="0" smtClean="0">
                        <a:latin typeface="Cambria Math"/>
                        <a:cs typeface="Times New Roman" pitchFamily="18" charset="0"/>
                      </a:rPr>
                      <m:t>𝐸</m:t>
                    </m:r>
                  </m:oMath>
                </a14:m>
                <a:r>
                  <a:rPr lang="en-US" altLang="en-US" kern="0" dirty="0" smtClean="0">
                    <a:cs typeface="Times New Roman" pitchFamily="18" charset="0"/>
                  </a:rPr>
                  <a:t> = 1, indicating an error.</a:t>
                </a: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4440" y="1585576"/>
                <a:ext cx="5185980" cy="4954202"/>
              </a:xfrm>
              <a:prstGeom prst="rect">
                <a:avLst/>
              </a:prstGeom>
              <a:blipFill rotWithShape="1">
                <a:blip r:embed="rId2"/>
                <a:stretch>
                  <a:fillRect l="-2118" t="-492" r="-9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oup 56"/>
          <p:cNvGrpSpPr/>
          <p:nvPr/>
        </p:nvGrpSpPr>
        <p:grpSpPr>
          <a:xfrm>
            <a:off x="5801010" y="1585576"/>
            <a:ext cx="3932239" cy="1843424"/>
            <a:chOff x="5628864" y="1585576"/>
            <a:chExt cx="3932239" cy="1843424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5628864" y="2104570"/>
              <a:ext cx="3932239" cy="1271588"/>
              <a:chOff x="2876" y="2384"/>
              <a:chExt cx="2477" cy="801"/>
            </a:xfrm>
          </p:grpSpPr>
          <p:grpSp>
            <p:nvGrpSpPr>
              <p:cNvPr id="6" name="Group 5"/>
              <p:cNvGrpSpPr>
                <a:grpSpLocks noChangeAspect="1"/>
              </p:cNvGrpSpPr>
              <p:nvPr/>
            </p:nvGrpSpPr>
            <p:grpSpPr bwMode="auto">
              <a:xfrm>
                <a:off x="4294" y="2725"/>
                <a:ext cx="540" cy="402"/>
                <a:chOff x="3310" y="2739"/>
                <a:chExt cx="774" cy="576"/>
              </a:xfrm>
            </p:grpSpPr>
            <p:sp>
              <p:nvSpPr>
                <p:cNvPr id="22" name="Freeform 6"/>
                <p:cNvSpPr>
                  <a:spLocks noChangeAspect="1"/>
                </p:cNvSpPr>
                <p:nvPr/>
              </p:nvSpPr>
              <p:spPr bwMode="auto">
                <a:xfrm>
                  <a:off x="3376" y="2739"/>
                  <a:ext cx="708" cy="572"/>
                </a:xfrm>
                <a:custGeom>
                  <a:avLst/>
                  <a:gdLst>
                    <a:gd name="T0" fmla="*/ 0 w 708"/>
                    <a:gd name="T1" fmla="*/ 0 h 572"/>
                    <a:gd name="T2" fmla="*/ 17 w 708"/>
                    <a:gd name="T3" fmla="*/ 40 h 572"/>
                    <a:gd name="T4" fmla="*/ 39 w 708"/>
                    <a:gd name="T5" fmla="*/ 95 h 572"/>
                    <a:gd name="T6" fmla="*/ 54 w 708"/>
                    <a:gd name="T7" fmla="*/ 157 h 572"/>
                    <a:gd name="T8" fmla="*/ 66 w 708"/>
                    <a:gd name="T9" fmla="*/ 227 h 572"/>
                    <a:gd name="T10" fmla="*/ 74 w 708"/>
                    <a:gd name="T11" fmla="*/ 284 h 572"/>
                    <a:gd name="T12" fmla="*/ 69 w 708"/>
                    <a:gd name="T13" fmla="*/ 338 h 572"/>
                    <a:gd name="T14" fmla="*/ 58 w 708"/>
                    <a:gd name="T15" fmla="*/ 399 h 572"/>
                    <a:gd name="T16" fmla="*/ 45 w 708"/>
                    <a:gd name="T17" fmla="*/ 458 h 572"/>
                    <a:gd name="T18" fmla="*/ 28 w 708"/>
                    <a:gd name="T19" fmla="*/ 512 h 572"/>
                    <a:gd name="T20" fmla="*/ 0 w 708"/>
                    <a:gd name="T21" fmla="*/ 572 h 572"/>
                    <a:gd name="T22" fmla="*/ 208 w 708"/>
                    <a:gd name="T23" fmla="*/ 572 h 572"/>
                    <a:gd name="T24" fmla="*/ 297 w 708"/>
                    <a:gd name="T25" fmla="*/ 570 h 572"/>
                    <a:gd name="T26" fmla="*/ 342 w 708"/>
                    <a:gd name="T27" fmla="*/ 567 h 572"/>
                    <a:gd name="T28" fmla="*/ 375 w 708"/>
                    <a:gd name="T29" fmla="*/ 559 h 572"/>
                    <a:gd name="T30" fmla="*/ 409 w 708"/>
                    <a:gd name="T31" fmla="*/ 549 h 572"/>
                    <a:gd name="T32" fmla="*/ 445 w 708"/>
                    <a:gd name="T33" fmla="*/ 533 h 572"/>
                    <a:gd name="T34" fmla="*/ 486 w 708"/>
                    <a:gd name="T35" fmla="*/ 515 h 572"/>
                    <a:gd name="T36" fmla="*/ 526 w 708"/>
                    <a:gd name="T37" fmla="*/ 490 h 572"/>
                    <a:gd name="T38" fmla="*/ 552 w 708"/>
                    <a:gd name="T39" fmla="*/ 470 h 572"/>
                    <a:gd name="T40" fmla="*/ 577 w 708"/>
                    <a:gd name="T41" fmla="*/ 447 h 572"/>
                    <a:gd name="T42" fmla="*/ 604 w 708"/>
                    <a:gd name="T43" fmla="*/ 420 h 572"/>
                    <a:gd name="T44" fmla="*/ 628 w 708"/>
                    <a:gd name="T45" fmla="*/ 398 h 572"/>
                    <a:gd name="T46" fmla="*/ 651 w 708"/>
                    <a:gd name="T47" fmla="*/ 370 h 572"/>
                    <a:gd name="T48" fmla="*/ 680 w 708"/>
                    <a:gd name="T49" fmla="*/ 333 h 572"/>
                    <a:gd name="T50" fmla="*/ 708 w 708"/>
                    <a:gd name="T51" fmla="*/ 286 h 572"/>
                    <a:gd name="T52" fmla="*/ 682 w 708"/>
                    <a:gd name="T53" fmla="*/ 245 h 572"/>
                    <a:gd name="T54" fmla="*/ 658 w 708"/>
                    <a:gd name="T55" fmla="*/ 210 h 572"/>
                    <a:gd name="T56" fmla="*/ 638 w 708"/>
                    <a:gd name="T57" fmla="*/ 185 h 572"/>
                    <a:gd name="T58" fmla="*/ 616 w 708"/>
                    <a:gd name="T59" fmla="*/ 161 h 572"/>
                    <a:gd name="T60" fmla="*/ 592 w 708"/>
                    <a:gd name="T61" fmla="*/ 138 h 572"/>
                    <a:gd name="T62" fmla="*/ 572 w 708"/>
                    <a:gd name="T63" fmla="*/ 120 h 572"/>
                    <a:gd name="T64" fmla="*/ 552 w 708"/>
                    <a:gd name="T65" fmla="*/ 103 h 572"/>
                    <a:gd name="T66" fmla="*/ 528 w 708"/>
                    <a:gd name="T67" fmla="*/ 85 h 572"/>
                    <a:gd name="T68" fmla="*/ 506 w 708"/>
                    <a:gd name="T69" fmla="*/ 72 h 572"/>
                    <a:gd name="T70" fmla="*/ 480 w 708"/>
                    <a:gd name="T71" fmla="*/ 58 h 572"/>
                    <a:gd name="T72" fmla="*/ 451 w 708"/>
                    <a:gd name="T73" fmla="*/ 43 h 572"/>
                    <a:gd name="T74" fmla="*/ 415 w 708"/>
                    <a:gd name="T75" fmla="*/ 29 h 572"/>
                    <a:gd name="T76" fmla="*/ 385 w 708"/>
                    <a:gd name="T77" fmla="*/ 20 h 572"/>
                    <a:gd name="T78" fmla="*/ 350 w 708"/>
                    <a:gd name="T79" fmla="*/ 11 h 572"/>
                    <a:gd name="T80" fmla="*/ 313 w 708"/>
                    <a:gd name="T81" fmla="*/ 5 h 572"/>
                    <a:gd name="T82" fmla="*/ 278 w 708"/>
                    <a:gd name="T83" fmla="*/ 1 h 572"/>
                    <a:gd name="T84" fmla="*/ 253 w 708"/>
                    <a:gd name="T85" fmla="*/ 1 h 572"/>
                    <a:gd name="T86" fmla="*/ 227 w 708"/>
                    <a:gd name="T87" fmla="*/ 0 h 572"/>
                    <a:gd name="T88" fmla="*/ 0 w 708"/>
                    <a:gd name="T89" fmla="*/ 0 h 5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2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08" y="572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7"/>
                <p:cNvSpPr>
                  <a:spLocks noChangeAspect="1"/>
                </p:cNvSpPr>
                <p:nvPr/>
              </p:nvSpPr>
              <p:spPr bwMode="auto">
                <a:xfrm>
                  <a:off x="3310" y="2742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8"/>
              <p:cNvGrpSpPr>
                <a:grpSpLocks noChangeAspect="1"/>
              </p:cNvGrpSpPr>
              <p:nvPr/>
            </p:nvGrpSpPr>
            <p:grpSpPr bwMode="auto">
              <a:xfrm>
                <a:off x="3479" y="2451"/>
                <a:ext cx="540" cy="402"/>
                <a:chOff x="3310" y="2739"/>
                <a:chExt cx="774" cy="576"/>
              </a:xfrm>
            </p:grpSpPr>
            <p:sp>
              <p:nvSpPr>
                <p:cNvPr id="20" name="Freeform 9"/>
                <p:cNvSpPr>
                  <a:spLocks noChangeAspect="1"/>
                </p:cNvSpPr>
                <p:nvPr/>
              </p:nvSpPr>
              <p:spPr bwMode="auto">
                <a:xfrm>
                  <a:off x="3376" y="2739"/>
                  <a:ext cx="708" cy="572"/>
                </a:xfrm>
                <a:custGeom>
                  <a:avLst/>
                  <a:gdLst>
                    <a:gd name="T0" fmla="*/ 0 w 708"/>
                    <a:gd name="T1" fmla="*/ 0 h 572"/>
                    <a:gd name="T2" fmla="*/ 17 w 708"/>
                    <a:gd name="T3" fmla="*/ 40 h 572"/>
                    <a:gd name="T4" fmla="*/ 39 w 708"/>
                    <a:gd name="T5" fmla="*/ 95 h 572"/>
                    <a:gd name="T6" fmla="*/ 54 w 708"/>
                    <a:gd name="T7" fmla="*/ 157 h 572"/>
                    <a:gd name="T8" fmla="*/ 66 w 708"/>
                    <a:gd name="T9" fmla="*/ 227 h 572"/>
                    <a:gd name="T10" fmla="*/ 74 w 708"/>
                    <a:gd name="T11" fmla="*/ 284 h 572"/>
                    <a:gd name="T12" fmla="*/ 69 w 708"/>
                    <a:gd name="T13" fmla="*/ 338 h 572"/>
                    <a:gd name="T14" fmla="*/ 58 w 708"/>
                    <a:gd name="T15" fmla="*/ 399 h 572"/>
                    <a:gd name="T16" fmla="*/ 45 w 708"/>
                    <a:gd name="T17" fmla="*/ 458 h 572"/>
                    <a:gd name="T18" fmla="*/ 28 w 708"/>
                    <a:gd name="T19" fmla="*/ 512 h 572"/>
                    <a:gd name="T20" fmla="*/ 0 w 708"/>
                    <a:gd name="T21" fmla="*/ 572 h 572"/>
                    <a:gd name="T22" fmla="*/ 208 w 708"/>
                    <a:gd name="T23" fmla="*/ 572 h 572"/>
                    <a:gd name="T24" fmla="*/ 297 w 708"/>
                    <a:gd name="T25" fmla="*/ 570 h 572"/>
                    <a:gd name="T26" fmla="*/ 342 w 708"/>
                    <a:gd name="T27" fmla="*/ 567 h 572"/>
                    <a:gd name="T28" fmla="*/ 375 w 708"/>
                    <a:gd name="T29" fmla="*/ 559 h 572"/>
                    <a:gd name="T30" fmla="*/ 409 w 708"/>
                    <a:gd name="T31" fmla="*/ 549 h 572"/>
                    <a:gd name="T32" fmla="*/ 445 w 708"/>
                    <a:gd name="T33" fmla="*/ 533 h 572"/>
                    <a:gd name="T34" fmla="*/ 486 w 708"/>
                    <a:gd name="T35" fmla="*/ 515 h 572"/>
                    <a:gd name="T36" fmla="*/ 526 w 708"/>
                    <a:gd name="T37" fmla="*/ 490 h 572"/>
                    <a:gd name="T38" fmla="*/ 552 w 708"/>
                    <a:gd name="T39" fmla="*/ 470 h 572"/>
                    <a:gd name="T40" fmla="*/ 577 w 708"/>
                    <a:gd name="T41" fmla="*/ 447 h 572"/>
                    <a:gd name="T42" fmla="*/ 604 w 708"/>
                    <a:gd name="T43" fmla="*/ 420 h 572"/>
                    <a:gd name="T44" fmla="*/ 628 w 708"/>
                    <a:gd name="T45" fmla="*/ 398 h 572"/>
                    <a:gd name="T46" fmla="*/ 651 w 708"/>
                    <a:gd name="T47" fmla="*/ 370 h 572"/>
                    <a:gd name="T48" fmla="*/ 680 w 708"/>
                    <a:gd name="T49" fmla="*/ 333 h 572"/>
                    <a:gd name="T50" fmla="*/ 708 w 708"/>
                    <a:gd name="T51" fmla="*/ 286 h 572"/>
                    <a:gd name="T52" fmla="*/ 682 w 708"/>
                    <a:gd name="T53" fmla="*/ 245 h 572"/>
                    <a:gd name="T54" fmla="*/ 658 w 708"/>
                    <a:gd name="T55" fmla="*/ 210 h 572"/>
                    <a:gd name="T56" fmla="*/ 638 w 708"/>
                    <a:gd name="T57" fmla="*/ 185 h 572"/>
                    <a:gd name="T58" fmla="*/ 616 w 708"/>
                    <a:gd name="T59" fmla="*/ 161 h 572"/>
                    <a:gd name="T60" fmla="*/ 592 w 708"/>
                    <a:gd name="T61" fmla="*/ 138 h 572"/>
                    <a:gd name="T62" fmla="*/ 572 w 708"/>
                    <a:gd name="T63" fmla="*/ 120 h 572"/>
                    <a:gd name="T64" fmla="*/ 552 w 708"/>
                    <a:gd name="T65" fmla="*/ 103 h 572"/>
                    <a:gd name="T66" fmla="*/ 528 w 708"/>
                    <a:gd name="T67" fmla="*/ 85 h 572"/>
                    <a:gd name="T68" fmla="*/ 506 w 708"/>
                    <a:gd name="T69" fmla="*/ 72 h 572"/>
                    <a:gd name="T70" fmla="*/ 480 w 708"/>
                    <a:gd name="T71" fmla="*/ 58 h 572"/>
                    <a:gd name="T72" fmla="*/ 451 w 708"/>
                    <a:gd name="T73" fmla="*/ 43 h 572"/>
                    <a:gd name="T74" fmla="*/ 415 w 708"/>
                    <a:gd name="T75" fmla="*/ 29 h 572"/>
                    <a:gd name="T76" fmla="*/ 385 w 708"/>
                    <a:gd name="T77" fmla="*/ 20 h 572"/>
                    <a:gd name="T78" fmla="*/ 350 w 708"/>
                    <a:gd name="T79" fmla="*/ 11 h 572"/>
                    <a:gd name="T80" fmla="*/ 313 w 708"/>
                    <a:gd name="T81" fmla="*/ 5 h 572"/>
                    <a:gd name="T82" fmla="*/ 278 w 708"/>
                    <a:gd name="T83" fmla="*/ 1 h 572"/>
                    <a:gd name="T84" fmla="*/ 253 w 708"/>
                    <a:gd name="T85" fmla="*/ 1 h 572"/>
                    <a:gd name="T86" fmla="*/ 227 w 708"/>
                    <a:gd name="T87" fmla="*/ 0 h 572"/>
                    <a:gd name="T88" fmla="*/ 0 w 708"/>
                    <a:gd name="T89" fmla="*/ 0 h 5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2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08" y="572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10"/>
                <p:cNvSpPr>
                  <a:spLocks noChangeAspect="1"/>
                </p:cNvSpPr>
                <p:nvPr/>
              </p:nvSpPr>
              <p:spPr bwMode="auto">
                <a:xfrm>
                  <a:off x="3310" y="2742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" name="Line 11"/>
              <p:cNvSpPr>
                <a:spLocks noChangeAspect="1" noChangeShapeType="1"/>
              </p:cNvSpPr>
              <p:nvPr/>
            </p:nvSpPr>
            <p:spPr bwMode="auto">
              <a:xfrm flipH="1">
                <a:off x="3100" y="3047"/>
                <a:ext cx="121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12"/>
              <p:cNvGrpSpPr>
                <a:grpSpLocks noChangeAspect="1"/>
              </p:cNvGrpSpPr>
              <p:nvPr/>
            </p:nvGrpSpPr>
            <p:grpSpPr bwMode="auto">
              <a:xfrm>
                <a:off x="4010" y="2656"/>
                <a:ext cx="319" cy="162"/>
                <a:chOff x="2368" y="2504"/>
                <a:chExt cx="456" cy="232"/>
              </a:xfrm>
            </p:grpSpPr>
            <p:sp>
              <p:nvSpPr>
                <p:cNvPr id="17" name="Line 13"/>
                <p:cNvSpPr>
                  <a:spLocks noChangeAspect="1" noChangeShapeType="1"/>
                </p:cNvSpPr>
                <p:nvPr/>
              </p:nvSpPr>
              <p:spPr bwMode="auto">
                <a:xfrm>
                  <a:off x="2368" y="2504"/>
                  <a:ext cx="17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Line 14"/>
                <p:cNvSpPr>
                  <a:spLocks noChangeAspect="1" noChangeShapeType="1"/>
                </p:cNvSpPr>
                <p:nvPr/>
              </p:nvSpPr>
              <p:spPr bwMode="auto">
                <a:xfrm>
                  <a:off x="2536" y="2504"/>
                  <a:ext cx="0" cy="23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5"/>
                <p:cNvSpPr>
                  <a:spLocks noChangeAspect="1" noChangeShapeType="1"/>
                </p:cNvSpPr>
                <p:nvPr/>
              </p:nvSpPr>
              <p:spPr bwMode="auto">
                <a:xfrm>
                  <a:off x="2528" y="2736"/>
                  <a:ext cx="2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3100" y="2550"/>
                <a:ext cx="4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17"/>
              <p:cNvSpPr>
                <a:spLocks noChangeAspect="1" noChangeShapeType="1"/>
              </p:cNvSpPr>
              <p:nvPr/>
            </p:nvSpPr>
            <p:spPr bwMode="auto">
              <a:xfrm flipH="1">
                <a:off x="3100" y="2767"/>
                <a:ext cx="4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18"/>
              <p:cNvSpPr>
                <a:spLocks noChangeAspect="1" noChangeShapeType="1"/>
              </p:cNvSpPr>
              <p:nvPr/>
            </p:nvSpPr>
            <p:spPr bwMode="auto">
              <a:xfrm>
                <a:off x="4831" y="2930"/>
                <a:ext cx="2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 Box 1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877" y="2384"/>
                    <a:ext cx="279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l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400" i="1" dirty="0" smtClean="0">
                              <a:latin typeface="Cambria Math"/>
                            </a:rPr>
                            <m:t>𝑥</m:t>
                          </m:r>
                        </m:oMath>
                      </m:oMathPara>
                    </a14:m>
                    <a:endParaRPr lang="en-US" altLang="en-US" sz="2400" dirty="0"/>
                  </a:p>
                </p:txBody>
              </p:sp>
            </mc:Choice>
            <mc:Fallback xmlns="">
              <p:sp>
                <p:nvSpPr>
                  <p:cNvPr id="13" name="Text 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77" y="2384"/>
                    <a:ext cx="279" cy="291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 Box 2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876" y="2614"/>
                    <a:ext cx="281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l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400" i="1" dirty="0" smtClean="0">
                              <a:latin typeface="Cambria Math"/>
                            </a:rPr>
                            <m:t>𝑦</m:t>
                          </m:r>
                        </m:oMath>
                      </m:oMathPara>
                    </a14:m>
                    <a:endParaRPr lang="en-US" altLang="en-US" sz="2400" dirty="0"/>
                  </a:p>
                </p:txBody>
              </p:sp>
            </mc:Choice>
            <mc:Fallback xmlns="">
              <p:sp>
                <p:nvSpPr>
                  <p:cNvPr id="14" name="Text Box 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76" y="2614"/>
                    <a:ext cx="281" cy="291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b="-11842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 Box 2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883" y="2894"/>
                    <a:ext cx="267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l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400" i="1" dirty="0" smtClean="0">
                              <a:latin typeface="Cambria Math"/>
                            </a:rPr>
                            <m:t>𝑧</m:t>
                          </m:r>
                        </m:oMath>
                      </m:oMathPara>
                    </a14:m>
                    <a:endParaRPr lang="en-US" altLang="en-US" sz="2400" dirty="0"/>
                  </a:p>
                </p:txBody>
              </p:sp>
            </mc:Choice>
            <mc:Fallback xmlns="">
              <p:sp>
                <p:nvSpPr>
                  <p:cNvPr id="15" name="Text 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83" y="2894"/>
                    <a:ext cx="267" cy="291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 Box 22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058" y="2790"/>
                    <a:ext cx="295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l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400" i="1" dirty="0" smtClean="0">
                              <a:latin typeface="Cambria Math"/>
                            </a:rPr>
                            <m:t>𝑃</m:t>
                          </m:r>
                        </m:oMath>
                      </m:oMathPara>
                    </a14:m>
                    <a:endParaRPr lang="en-US" altLang="en-US" sz="2400" dirty="0"/>
                  </a:p>
                </p:txBody>
              </p:sp>
            </mc:Choice>
            <mc:Fallback xmlns="">
              <p:sp>
                <p:nvSpPr>
                  <p:cNvPr id="16" name="Text 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058" y="2790"/>
                    <a:ext cx="295" cy="291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2" name="Rectangle 51"/>
            <p:cNvSpPr/>
            <p:nvPr/>
          </p:nvSpPr>
          <p:spPr>
            <a:xfrm>
              <a:off x="6303551" y="2046431"/>
              <a:ext cx="2638426" cy="138256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647197" y="1585576"/>
              <a:ext cx="1877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Parity Generator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801011" y="3832249"/>
            <a:ext cx="3990977" cy="2189066"/>
            <a:chOff x="5628865" y="3832249"/>
            <a:chExt cx="3990977" cy="2189066"/>
          </a:xfrm>
        </p:grpSpPr>
        <p:grpSp>
          <p:nvGrpSpPr>
            <p:cNvPr id="24" name="Group 65"/>
            <p:cNvGrpSpPr>
              <a:grpSpLocks/>
            </p:cNvGrpSpPr>
            <p:nvPr/>
          </p:nvGrpSpPr>
          <p:grpSpPr bwMode="auto">
            <a:xfrm>
              <a:off x="5628865" y="4271888"/>
              <a:ext cx="3990977" cy="1749427"/>
              <a:chOff x="3369" y="2741"/>
              <a:chExt cx="2514" cy="1102"/>
            </a:xfrm>
          </p:grpSpPr>
          <p:grpSp>
            <p:nvGrpSpPr>
              <p:cNvPr id="25" name="Group 24"/>
              <p:cNvGrpSpPr>
                <a:grpSpLocks noChangeAspect="1"/>
              </p:cNvGrpSpPr>
              <p:nvPr/>
            </p:nvGrpSpPr>
            <p:grpSpPr bwMode="auto">
              <a:xfrm>
                <a:off x="3993" y="2804"/>
                <a:ext cx="542" cy="403"/>
                <a:chOff x="3310" y="2739"/>
                <a:chExt cx="774" cy="576"/>
              </a:xfrm>
            </p:grpSpPr>
            <p:sp>
              <p:nvSpPr>
                <p:cNvPr id="50" name="Freeform 25"/>
                <p:cNvSpPr>
                  <a:spLocks noChangeAspect="1"/>
                </p:cNvSpPr>
                <p:nvPr/>
              </p:nvSpPr>
              <p:spPr bwMode="auto">
                <a:xfrm>
                  <a:off x="3376" y="2739"/>
                  <a:ext cx="708" cy="572"/>
                </a:xfrm>
                <a:custGeom>
                  <a:avLst/>
                  <a:gdLst>
                    <a:gd name="T0" fmla="*/ 0 w 708"/>
                    <a:gd name="T1" fmla="*/ 0 h 572"/>
                    <a:gd name="T2" fmla="*/ 17 w 708"/>
                    <a:gd name="T3" fmla="*/ 40 h 572"/>
                    <a:gd name="T4" fmla="*/ 39 w 708"/>
                    <a:gd name="T5" fmla="*/ 95 h 572"/>
                    <a:gd name="T6" fmla="*/ 54 w 708"/>
                    <a:gd name="T7" fmla="*/ 157 h 572"/>
                    <a:gd name="T8" fmla="*/ 66 w 708"/>
                    <a:gd name="T9" fmla="*/ 227 h 572"/>
                    <a:gd name="T10" fmla="*/ 74 w 708"/>
                    <a:gd name="T11" fmla="*/ 284 h 572"/>
                    <a:gd name="T12" fmla="*/ 69 w 708"/>
                    <a:gd name="T13" fmla="*/ 338 h 572"/>
                    <a:gd name="T14" fmla="*/ 58 w 708"/>
                    <a:gd name="T15" fmla="*/ 399 h 572"/>
                    <a:gd name="T16" fmla="*/ 45 w 708"/>
                    <a:gd name="T17" fmla="*/ 458 h 572"/>
                    <a:gd name="T18" fmla="*/ 28 w 708"/>
                    <a:gd name="T19" fmla="*/ 512 h 572"/>
                    <a:gd name="T20" fmla="*/ 0 w 708"/>
                    <a:gd name="T21" fmla="*/ 572 h 572"/>
                    <a:gd name="T22" fmla="*/ 208 w 708"/>
                    <a:gd name="T23" fmla="*/ 572 h 572"/>
                    <a:gd name="T24" fmla="*/ 297 w 708"/>
                    <a:gd name="T25" fmla="*/ 570 h 572"/>
                    <a:gd name="T26" fmla="*/ 342 w 708"/>
                    <a:gd name="T27" fmla="*/ 567 h 572"/>
                    <a:gd name="T28" fmla="*/ 375 w 708"/>
                    <a:gd name="T29" fmla="*/ 559 h 572"/>
                    <a:gd name="T30" fmla="*/ 409 w 708"/>
                    <a:gd name="T31" fmla="*/ 549 h 572"/>
                    <a:gd name="T32" fmla="*/ 445 w 708"/>
                    <a:gd name="T33" fmla="*/ 533 h 572"/>
                    <a:gd name="T34" fmla="*/ 486 w 708"/>
                    <a:gd name="T35" fmla="*/ 515 h 572"/>
                    <a:gd name="T36" fmla="*/ 526 w 708"/>
                    <a:gd name="T37" fmla="*/ 490 h 572"/>
                    <a:gd name="T38" fmla="*/ 552 w 708"/>
                    <a:gd name="T39" fmla="*/ 470 h 572"/>
                    <a:gd name="T40" fmla="*/ 577 w 708"/>
                    <a:gd name="T41" fmla="*/ 447 h 572"/>
                    <a:gd name="T42" fmla="*/ 604 w 708"/>
                    <a:gd name="T43" fmla="*/ 420 h 572"/>
                    <a:gd name="T44" fmla="*/ 628 w 708"/>
                    <a:gd name="T45" fmla="*/ 398 h 572"/>
                    <a:gd name="T46" fmla="*/ 651 w 708"/>
                    <a:gd name="T47" fmla="*/ 370 h 572"/>
                    <a:gd name="T48" fmla="*/ 680 w 708"/>
                    <a:gd name="T49" fmla="*/ 333 h 572"/>
                    <a:gd name="T50" fmla="*/ 708 w 708"/>
                    <a:gd name="T51" fmla="*/ 286 h 572"/>
                    <a:gd name="T52" fmla="*/ 682 w 708"/>
                    <a:gd name="T53" fmla="*/ 245 h 572"/>
                    <a:gd name="T54" fmla="*/ 658 w 708"/>
                    <a:gd name="T55" fmla="*/ 210 h 572"/>
                    <a:gd name="T56" fmla="*/ 638 w 708"/>
                    <a:gd name="T57" fmla="*/ 185 h 572"/>
                    <a:gd name="T58" fmla="*/ 616 w 708"/>
                    <a:gd name="T59" fmla="*/ 161 h 572"/>
                    <a:gd name="T60" fmla="*/ 592 w 708"/>
                    <a:gd name="T61" fmla="*/ 138 h 572"/>
                    <a:gd name="T62" fmla="*/ 572 w 708"/>
                    <a:gd name="T63" fmla="*/ 120 h 572"/>
                    <a:gd name="T64" fmla="*/ 552 w 708"/>
                    <a:gd name="T65" fmla="*/ 103 h 572"/>
                    <a:gd name="T66" fmla="*/ 528 w 708"/>
                    <a:gd name="T67" fmla="*/ 85 h 572"/>
                    <a:gd name="T68" fmla="*/ 506 w 708"/>
                    <a:gd name="T69" fmla="*/ 72 h 572"/>
                    <a:gd name="T70" fmla="*/ 480 w 708"/>
                    <a:gd name="T71" fmla="*/ 58 h 572"/>
                    <a:gd name="T72" fmla="*/ 451 w 708"/>
                    <a:gd name="T73" fmla="*/ 43 h 572"/>
                    <a:gd name="T74" fmla="*/ 415 w 708"/>
                    <a:gd name="T75" fmla="*/ 29 h 572"/>
                    <a:gd name="T76" fmla="*/ 385 w 708"/>
                    <a:gd name="T77" fmla="*/ 20 h 572"/>
                    <a:gd name="T78" fmla="*/ 350 w 708"/>
                    <a:gd name="T79" fmla="*/ 11 h 572"/>
                    <a:gd name="T80" fmla="*/ 313 w 708"/>
                    <a:gd name="T81" fmla="*/ 5 h 572"/>
                    <a:gd name="T82" fmla="*/ 278 w 708"/>
                    <a:gd name="T83" fmla="*/ 1 h 572"/>
                    <a:gd name="T84" fmla="*/ 253 w 708"/>
                    <a:gd name="T85" fmla="*/ 1 h 572"/>
                    <a:gd name="T86" fmla="*/ 227 w 708"/>
                    <a:gd name="T87" fmla="*/ 0 h 572"/>
                    <a:gd name="T88" fmla="*/ 0 w 708"/>
                    <a:gd name="T89" fmla="*/ 0 h 5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2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08" y="572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Freeform 26"/>
                <p:cNvSpPr>
                  <a:spLocks noChangeAspect="1"/>
                </p:cNvSpPr>
                <p:nvPr/>
              </p:nvSpPr>
              <p:spPr bwMode="auto">
                <a:xfrm>
                  <a:off x="3310" y="2742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27"/>
              <p:cNvGrpSpPr>
                <a:grpSpLocks noChangeAspect="1"/>
              </p:cNvGrpSpPr>
              <p:nvPr/>
            </p:nvGrpSpPr>
            <p:grpSpPr bwMode="auto">
              <a:xfrm>
                <a:off x="4526" y="3009"/>
                <a:ext cx="320" cy="163"/>
                <a:chOff x="2368" y="2504"/>
                <a:chExt cx="456" cy="232"/>
              </a:xfrm>
            </p:grpSpPr>
            <p:sp>
              <p:nvSpPr>
                <p:cNvPr id="47" name="Line 28"/>
                <p:cNvSpPr>
                  <a:spLocks noChangeAspect="1" noChangeShapeType="1"/>
                </p:cNvSpPr>
                <p:nvPr/>
              </p:nvSpPr>
              <p:spPr bwMode="auto">
                <a:xfrm>
                  <a:off x="2368" y="2504"/>
                  <a:ext cx="17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Line 29"/>
                <p:cNvSpPr>
                  <a:spLocks noChangeAspect="1" noChangeShapeType="1"/>
                </p:cNvSpPr>
                <p:nvPr/>
              </p:nvSpPr>
              <p:spPr bwMode="auto">
                <a:xfrm>
                  <a:off x="2536" y="2504"/>
                  <a:ext cx="0" cy="23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2528" y="2736"/>
                  <a:ext cx="2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" name="Line 31"/>
              <p:cNvSpPr>
                <a:spLocks noChangeAspect="1" noChangeShapeType="1"/>
              </p:cNvSpPr>
              <p:nvPr/>
            </p:nvSpPr>
            <p:spPr bwMode="auto">
              <a:xfrm flipH="1">
                <a:off x="3613" y="2903"/>
                <a:ext cx="40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32"/>
              <p:cNvSpPr>
                <a:spLocks noChangeAspect="1" noChangeShapeType="1"/>
              </p:cNvSpPr>
              <p:nvPr/>
            </p:nvSpPr>
            <p:spPr bwMode="auto">
              <a:xfrm flipH="1">
                <a:off x="3613" y="3121"/>
                <a:ext cx="40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33"/>
              <p:cNvSpPr>
                <a:spLocks noChangeAspect="1" noChangeShapeType="1"/>
              </p:cNvSpPr>
              <p:nvPr/>
            </p:nvSpPr>
            <p:spPr bwMode="auto">
              <a:xfrm>
                <a:off x="5375" y="3289"/>
                <a:ext cx="2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 Box 3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377" y="2741"/>
                    <a:ext cx="295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l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400" b="0" i="1" dirty="0" smtClean="0">
                              <a:latin typeface="Cambria Math"/>
                            </a:rPr>
                            <m:t>𝑃</m:t>
                          </m:r>
                        </m:oMath>
                      </m:oMathPara>
                    </a14:m>
                    <a:endParaRPr lang="en-US" altLang="en-US" sz="2400" dirty="0"/>
                  </a:p>
                </p:txBody>
              </p:sp>
            </mc:Choice>
            <mc:Fallback xmlns="">
              <p:sp>
                <p:nvSpPr>
                  <p:cNvPr id="30" name="Text 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377" y="2741"/>
                    <a:ext cx="295" cy="291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 Box 3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376" y="2975"/>
                    <a:ext cx="281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l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400" b="0" i="1" dirty="0" smtClean="0">
                              <a:latin typeface="Cambria Math"/>
                            </a:rPr>
                            <m:t>𝑥</m:t>
                          </m:r>
                        </m:oMath>
                      </m:oMathPara>
                    </a14:m>
                    <a:endParaRPr lang="en-US" altLang="en-US" sz="2400" dirty="0"/>
                  </a:p>
                </p:txBody>
              </p:sp>
            </mc:Choice>
            <mc:Fallback xmlns="">
              <p:sp>
                <p:nvSpPr>
                  <p:cNvPr id="31" name="Text Box 3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376" y="2975"/>
                    <a:ext cx="281" cy="291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Text Box 3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383" y="3296"/>
                    <a:ext cx="281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l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400" b="0" i="1" dirty="0" smtClean="0">
                              <a:latin typeface="Cambria Math"/>
                            </a:rPr>
                            <m:t>𝑦</m:t>
                          </m:r>
                        </m:oMath>
                      </m:oMathPara>
                    </a14:m>
                    <a:endParaRPr lang="en-US" altLang="en-US" sz="2400" dirty="0"/>
                  </a:p>
                </p:txBody>
              </p:sp>
            </mc:Choice>
            <mc:Fallback xmlns="">
              <p:sp>
                <p:nvSpPr>
                  <p:cNvPr id="32" name="Text Box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383" y="3296"/>
                    <a:ext cx="281" cy="291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b="-11842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 Box 3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584" y="3151"/>
                    <a:ext cx="299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l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400" i="1" dirty="0" smtClean="0">
                              <a:latin typeface="Cambria Math"/>
                            </a:rPr>
                            <m:t>𝐸</m:t>
                          </m:r>
                        </m:oMath>
                      </m:oMathPara>
                    </a14:m>
                    <a:endParaRPr lang="en-US" altLang="en-US" sz="2400" dirty="0"/>
                  </a:p>
                </p:txBody>
              </p:sp>
            </mc:Choice>
            <mc:Fallback xmlns="">
              <p:sp>
                <p:nvSpPr>
                  <p:cNvPr id="33" name="Text Box 3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584" y="3151"/>
                    <a:ext cx="299" cy="291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4" name="Group 38"/>
              <p:cNvGrpSpPr>
                <a:grpSpLocks noChangeAspect="1"/>
              </p:cNvGrpSpPr>
              <p:nvPr/>
            </p:nvGrpSpPr>
            <p:grpSpPr bwMode="auto">
              <a:xfrm flipV="1">
                <a:off x="3998" y="3375"/>
                <a:ext cx="542" cy="403"/>
                <a:chOff x="3310" y="2739"/>
                <a:chExt cx="774" cy="576"/>
              </a:xfrm>
            </p:grpSpPr>
            <p:sp>
              <p:nvSpPr>
                <p:cNvPr id="45" name="Freeform 39"/>
                <p:cNvSpPr>
                  <a:spLocks noChangeAspect="1"/>
                </p:cNvSpPr>
                <p:nvPr/>
              </p:nvSpPr>
              <p:spPr bwMode="auto">
                <a:xfrm>
                  <a:off x="3376" y="2739"/>
                  <a:ext cx="708" cy="572"/>
                </a:xfrm>
                <a:custGeom>
                  <a:avLst/>
                  <a:gdLst>
                    <a:gd name="T0" fmla="*/ 0 w 708"/>
                    <a:gd name="T1" fmla="*/ 0 h 572"/>
                    <a:gd name="T2" fmla="*/ 17 w 708"/>
                    <a:gd name="T3" fmla="*/ 40 h 572"/>
                    <a:gd name="T4" fmla="*/ 39 w 708"/>
                    <a:gd name="T5" fmla="*/ 95 h 572"/>
                    <a:gd name="T6" fmla="*/ 54 w 708"/>
                    <a:gd name="T7" fmla="*/ 157 h 572"/>
                    <a:gd name="T8" fmla="*/ 66 w 708"/>
                    <a:gd name="T9" fmla="*/ 227 h 572"/>
                    <a:gd name="T10" fmla="*/ 74 w 708"/>
                    <a:gd name="T11" fmla="*/ 284 h 572"/>
                    <a:gd name="T12" fmla="*/ 69 w 708"/>
                    <a:gd name="T13" fmla="*/ 338 h 572"/>
                    <a:gd name="T14" fmla="*/ 58 w 708"/>
                    <a:gd name="T15" fmla="*/ 399 h 572"/>
                    <a:gd name="T16" fmla="*/ 45 w 708"/>
                    <a:gd name="T17" fmla="*/ 458 h 572"/>
                    <a:gd name="T18" fmla="*/ 28 w 708"/>
                    <a:gd name="T19" fmla="*/ 512 h 572"/>
                    <a:gd name="T20" fmla="*/ 0 w 708"/>
                    <a:gd name="T21" fmla="*/ 572 h 572"/>
                    <a:gd name="T22" fmla="*/ 208 w 708"/>
                    <a:gd name="T23" fmla="*/ 572 h 572"/>
                    <a:gd name="T24" fmla="*/ 297 w 708"/>
                    <a:gd name="T25" fmla="*/ 570 h 572"/>
                    <a:gd name="T26" fmla="*/ 342 w 708"/>
                    <a:gd name="T27" fmla="*/ 567 h 572"/>
                    <a:gd name="T28" fmla="*/ 375 w 708"/>
                    <a:gd name="T29" fmla="*/ 559 h 572"/>
                    <a:gd name="T30" fmla="*/ 409 w 708"/>
                    <a:gd name="T31" fmla="*/ 549 h 572"/>
                    <a:gd name="T32" fmla="*/ 445 w 708"/>
                    <a:gd name="T33" fmla="*/ 533 h 572"/>
                    <a:gd name="T34" fmla="*/ 486 w 708"/>
                    <a:gd name="T35" fmla="*/ 515 h 572"/>
                    <a:gd name="T36" fmla="*/ 526 w 708"/>
                    <a:gd name="T37" fmla="*/ 490 h 572"/>
                    <a:gd name="T38" fmla="*/ 552 w 708"/>
                    <a:gd name="T39" fmla="*/ 470 h 572"/>
                    <a:gd name="T40" fmla="*/ 577 w 708"/>
                    <a:gd name="T41" fmla="*/ 447 h 572"/>
                    <a:gd name="T42" fmla="*/ 604 w 708"/>
                    <a:gd name="T43" fmla="*/ 420 h 572"/>
                    <a:gd name="T44" fmla="*/ 628 w 708"/>
                    <a:gd name="T45" fmla="*/ 398 h 572"/>
                    <a:gd name="T46" fmla="*/ 651 w 708"/>
                    <a:gd name="T47" fmla="*/ 370 h 572"/>
                    <a:gd name="T48" fmla="*/ 680 w 708"/>
                    <a:gd name="T49" fmla="*/ 333 h 572"/>
                    <a:gd name="T50" fmla="*/ 708 w 708"/>
                    <a:gd name="T51" fmla="*/ 286 h 572"/>
                    <a:gd name="T52" fmla="*/ 682 w 708"/>
                    <a:gd name="T53" fmla="*/ 245 h 572"/>
                    <a:gd name="T54" fmla="*/ 658 w 708"/>
                    <a:gd name="T55" fmla="*/ 210 h 572"/>
                    <a:gd name="T56" fmla="*/ 638 w 708"/>
                    <a:gd name="T57" fmla="*/ 185 h 572"/>
                    <a:gd name="T58" fmla="*/ 616 w 708"/>
                    <a:gd name="T59" fmla="*/ 161 h 572"/>
                    <a:gd name="T60" fmla="*/ 592 w 708"/>
                    <a:gd name="T61" fmla="*/ 138 h 572"/>
                    <a:gd name="T62" fmla="*/ 572 w 708"/>
                    <a:gd name="T63" fmla="*/ 120 h 572"/>
                    <a:gd name="T64" fmla="*/ 552 w 708"/>
                    <a:gd name="T65" fmla="*/ 103 h 572"/>
                    <a:gd name="T66" fmla="*/ 528 w 708"/>
                    <a:gd name="T67" fmla="*/ 85 h 572"/>
                    <a:gd name="T68" fmla="*/ 506 w 708"/>
                    <a:gd name="T69" fmla="*/ 72 h 572"/>
                    <a:gd name="T70" fmla="*/ 480 w 708"/>
                    <a:gd name="T71" fmla="*/ 58 h 572"/>
                    <a:gd name="T72" fmla="*/ 451 w 708"/>
                    <a:gd name="T73" fmla="*/ 43 h 572"/>
                    <a:gd name="T74" fmla="*/ 415 w 708"/>
                    <a:gd name="T75" fmla="*/ 29 h 572"/>
                    <a:gd name="T76" fmla="*/ 385 w 708"/>
                    <a:gd name="T77" fmla="*/ 20 h 572"/>
                    <a:gd name="T78" fmla="*/ 350 w 708"/>
                    <a:gd name="T79" fmla="*/ 11 h 572"/>
                    <a:gd name="T80" fmla="*/ 313 w 708"/>
                    <a:gd name="T81" fmla="*/ 5 h 572"/>
                    <a:gd name="T82" fmla="*/ 278 w 708"/>
                    <a:gd name="T83" fmla="*/ 1 h 572"/>
                    <a:gd name="T84" fmla="*/ 253 w 708"/>
                    <a:gd name="T85" fmla="*/ 1 h 572"/>
                    <a:gd name="T86" fmla="*/ 227 w 708"/>
                    <a:gd name="T87" fmla="*/ 0 h 572"/>
                    <a:gd name="T88" fmla="*/ 0 w 708"/>
                    <a:gd name="T89" fmla="*/ 0 h 5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2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08" y="572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 noChangeAspect="1"/>
                </p:cNvSpPr>
                <p:nvPr/>
              </p:nvSpPr>
              <p:spPr bwMode="auto">
                <a:xfrm>
                  <a:off x="3310" y="2742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5" name="Group 41"/>
              <p:cNvGrpSpPr>
                <a:grpSpLocks noChangeAspect="1"/>
              </p:cNvGrpSpPr>
              <p:nvPr/>
            </p:nvGrpSpPr>
            <p:grpSpPr bwMode="auto">
              <a:xfrm flipV="1">
                <a:off x="4532" y="3412"/>
                <a:ext cx="319" cy="163"/>
                <a:chOff x="2368" y="2504"/>
                <a:chExt cx="456" cy="232"/>
              </a:xfrm>
            </p:grpSpPr>
            <p:sp>
              <p:nvSpPr>
                <p:cNvPr id="42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2368" y="2504"/>
                  <a:ext cx="17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Line 43"/>
                <p:cNvSpPr>
                  <a:spLocks noChangeAspect="1" noChangeShapeType="1"/>
                </p:cNvSpPr>
                <p:nvPr/>
              </p:nvSpPr>
              <p:spPr bwMode="auto">
                <a:xfrm>
                  <a:off x="2536" y="2504"/>
                  <a:ext cx="0" cy="23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2528" y="2736"/>
                  <a:ext cx="2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" name="Line 4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19" y="3474"/>
                <a:ext cx="40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4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19" y="3692"/>
                <a:ext cx="40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 Box 4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369" y="3552"/>
                    <a:ext cx="267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l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400" b="0" i="1" dirty="0" smtClean="0">
                              <a:latin typeface="Cambria Math"/>
                            </a:rPr>
                            <m:t>𝑧</m:t>
                          </m:r>
                        </m:oMath>
                      </m:oMathPara>
                    </a14:m>
                    <a:endParaRPr lang="en-US" altLang="en-US" sz="2400" dirty="0"/>
                  </a:p>
                </p:txBody>
              </p:sp>
            </mc:Choice>
            <mc:Fallback xmlns="">
              <p:sp>
                <p:nvSpPr>
                  <p:cNvPr id="38" name="Text 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369" y="3552"/>
                    <a:ext cx="267" cy="291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9" name="Group 48"/>
              <p:cNvGrpSpPr>
                <a:grpSpLocks noChangeAspect="1"/>
              </p:cNvGrpSpPr>
              <p:nvPr/>
            </p:nvGrpSpPr>
            <p:grpSpPr bwMode="auto">
              <a:xfrm>
                <a:off x="4827" y="3090"/>
                <a:ext cx="542" cy="403"/>
                <a:chOff x="3310" y="2739"/>
                <a:chExt cx="774" cy="576"/>
              </a:xfrm>
            </p:grpSpPr>
            <p:sp>
              <p:nvSpPr>
                <p:cNvPr id="40" name="Freeform 49"/>
                <p:cNvSpPr>
                  <a:spLocks noChangeAspect="1"/>
                </p:cNvSpPr>
                <p:nvPr/>
              </p:nvSpPr>
              <p:spPr bwMode="auto">
                <a:xfrm>
                  <a:off x="3376" y="2739"/>
                  <a:ext cx="708" cy="572"/>
                </a:xfrm>
                <a:custGeom>
                  <a:avLst/>
                  <a:gdLst>
                    <a:gd name="T0" fmla="*/ 0 w 708"/>
                    <a:gd name="T1" fmla="*/ 0 h 572"/>
                    <a:gd name="T2" fmla="*/ 17 w 708"/>
                    <a:gd name="T3" fmla="*/ 40 h 572"/>
                    <a:gd name="T4" fmla="*/ 39 w 708"/>
                    <a:gd name="T5" fmla="*/ 95 h 572"/>
                    <a:gd name="T6" fmla="*/ 54 w 708"/>
                    <a:gd name="T7" fmla="*/ 157 h 572"/>
                    <a:gd name="T8" fmla="*/ 66 w 708"/>
                    <a:gd name="T9" fmla="*/ 227 h 572"/>
                    <a:gd name="T10" fmla="*/ 74 w 708"/>
                    <a:gd name="T11" fmla="*/ 284 h 572"/>
                    <a:gd name="T12" fmla="*/ 69 w 708"/>
                    <a:gd name="T13" fmla="*/ 338 h 572"/>
                    <a:gd name="T14" fmla="*/ 58 w 708"/>
                    <a:gd name="T15" fmla="*/ 399 h 572"/>
                    <a:gd name="T16" fmla="*/ 45 w 708"/>
                    <a:gd name="T17" fmla="*/ 458 h 572"/>
                    <a:gd name="T18" fmla="*/ 28 w 708"/>
                    <a:gd name="T19" fmla="*/ 512 h 572"/>
                    <a:gd name="T20" fmla="*/ 0 w 708"/>
                    <a:gd name="T21" fmla="*/ 572 h 572"/>
                    <a:gd name="T22" fmla="*/ 208 w 708"/>
                    <a:gd name="T23" fmla="*/ 572 h 572"/>
                    <a:gd name="T24" fmla="*/ 297 w 708"/>
                    <a:gd name="T25" fmla="*/ 570 h 572"/>
                    <a:gd name="T26" fmla="*/ 342 w 708"/>
                    <a:gd name="T27" fmla="*/ 567 h 572"/>
                    <a:gd name="T28" fmla="*/ 375 w 708"/>
                    <a:gd name="T29" fmla="*/ 559 h 572"/>
                    <a:gd name="T30" fmla="*/ 409 w 708"/>
                    <a:gd name="T31" fmla="*/ 549 h 572"/>
                    <a:gd name="T32" fmla="*/ 445 w 708"/>
                    <a:gd name="T33" fmla="*/ 533 h 572"/>
                    <a:gd name="T34" fmla="*/ 486 w 708"/>
                    <a:gd name="T35" fmla="*/ 515 h 572"/>
                    <a:gd name="T36" fmla="*/ 526 w 708"/>
                    <a:gd name="T37" fmla="*/ 490 h 572"/>
                    <a:gd name="T38" fmla="*/ 552 w 708"/>
                    <a:gd name="T39" fmla="*/ 470 h 572"/>
                    <a:gd name="T40" fmla="*/ 577 w 708"/>
                    <a:gd name="T41" fmla="*/ 447 h 572"/>
                    <a:gd name="T42" fmla="*/ 604 w 708"/>
                    <a:gd name="T43" fmla="*/ 420 h 572"/>
                    <a:gd name="T44" fmla="*/ 628 w 708"/>
                    <a:gd name="T45" fmla="*/ 398 h 572"/>
                    <a:gd name="T46" fmla="*/ 651 w 708"/>
                    <a:gd name="T47" fmla="*/ 370 h 572"/>
                    <a:gd name="T48" fmla="*/ 680 w 708"/>
                    <a:gd name="T49" fmla="*/ 333 h 572"/>
                    <a:gd name="T50" fmla="*/ 708 w 708"/>
                    <a:gd name="T51" fmla="*/ 286 h 572"/>
                    <a:gd name="T52" fmla="*/ 682 w 708"/>
                    <a:gd name="T53" fmla="*/ 245 h 572"/>
                    <a:gd name="T54" fmla="*/ 658 w 708"/>
                    <a:gd name="T55" fmla="*/ 210 h 572"/>
                    <a:gd name="T56" fmla="*/ 638 w 708"/>
                    <a:gd name="T57" fmla="*/ 185 h 572"/>
                    <a:gd name="T58" fmla="*/ 616 w 708"/>
                    <a:gd name="T59" fmla="*/ 161 h 572"/>
                    <a:gd name="T60" fmla="*/ 592 w 708"/>
                    <a:gd name="T61" fmla="*/ 138 h 572"/>
                    <a:gd name="T62" fmla="*/ 572 w 708"/>
                    <a:gd name="T63" fmla="*/ 120 h 572"/>
                    <a:gd name="T64" fmla="*/ 552 w 708"/>
                    <a:gd name="T65" fmla="*/ 103 h 572"/>
                    <a:gd name="T66" fmla="*/ 528 w 708"/>
                    <a:gd name="T67" fmla="*/ 85 h 572"/>
                    <a:gd name="T68" fmla="*/ 506 w 708"/>
                    <a:gd name="T69" fmla="*/ 72 h 572"/>
                    <a:gd name="T70" fmla="*/ 480 w 708"/>
                    <a:gd name="T71" fmla="*/ 58 h 572"/>
                    <a:gd name="T72" fmla="*/ 451 w 708"/>
                    <a:gd name="T73" fmla="*/ 43 h 572"/>
                    <a:gd name="T74" fmla="*/ 415 w 708"/>
                    <a:gd name="T75" fmla="*/ 29 h 572"/>
                    <a:gd name="T76" fmla="*/ 385 w 708"/>
                    <a:gd name="T77" fmla="*/ 20 h 572"/>
                    <a:gd name="T78" fmla="*/ 350 w 708"/>
                    <a:gd name="T79" fmla="*/ 11 h 572"/>
                    <a:gd name="T80" fmla="*/ 313 w 708"/>
                    <a:gd name="T81" fmla="*/ 5 h 572"/>
                    <a:gd name="T82" fmla="*/ 278 w 708"/>
                    <a:gd name="T83" fmla="*/ 1 h 572"/>
                    <a:gd name="T84" fmla="*/ 253 w 708"/>
                    <a:gd name="T85" fmla="*/ 1 h 572"/>
                    <a:gd name="T86" fmla="*/ 227 w 708"/>
                    <a:gd name="T87" fmla="*/ 0 h 572"/>
                    <a:gd name="T88" fmla="*/ 0 w 708"/>
                    <a:gd name="T89" fmla="*/ 0 h 5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2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08" y="572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Freeform 50"/>
                <p:cNvSpPr>
                  <a:spLocks noChangeAspect="1"/>
                </p:cNvSpPr>
                <p:nvPr/>
              </p:nvSpPr>
              <p:spPr bwMode="auto">
                <a:xfrm>
                  <a:off x="3310" y="2742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3" name="Rectangle 52"/>
            <p:cNvSpPr/>
            <p:nvPr/>
          </p:nvSpPr>
          <p:spPr>
            <a:xfrm>
              <a:off x="6289457" y="4271888"/>
              <a:ext cx="2638426" cy="174942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47197" y="3832249"/>
              <a:ext cx="1697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Parity Checker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163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0510" y="1067112"/>
            <a:ext cx="8180194" cy="535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2500"/>
              </a:spcBef>
            </a:pPr>
            <a:r>
              <a:rPr lang="en-US" altLang="en-US" kern="0" dirty="0" smtClean="0"/>
              <a:t>Additional Gates and Symbols</a:t>
            </a:r>
          </a:p>
          <a:p>
            <a:pPr>
              <a:lnSpc>
                <a:spcPct val="150000"/>
              </a:lnSpc>
              <a:spcBef>
                <a:spcPts val="2500"/>
              </a:spcBef>
            </a:pPr>
            <a:r>
              <a:rPr lang="en-US" altLang="en-US" kern="0" dirty="0" smtClean="0"/>
              <a:t>Universality of NAND and NOR gates</a:t>
            </a:r>
          </a:p>
          <a:p>
            <a:pPr>
              <a:lnSpc>
                <a:spcPct val="150000"/>
              </a:lnSpc>
              <a:spcBef>
                <a:spcPts val="2500"/>
              </a:spcBef>
            </a:pPr>
            <a:r>
              <a:rPr lang="en-US" altLang="en-US" kern="0" dirty="0" smtClean="0"/>
              <a:t>NAND-NAND and NOR-NOR implementations</a:t>
            </a:r>
          </a:p>
          <a:p>
            <a:pPr>
              <a:lnSpc>
                <a:spcPct val="150000"/>
              </a:lnSpc>
              <a:spcBef>
                <a:spcPts val="2500"/>
              </a:spcBef>
            </a:pPr>
            <a:r>
              <a:rPr lang="en-US" altLang="en-US" kern="0" dirty="0" smtClean="0"/>
              <a:t>Exclusive OR (XOR) and Exclusive NOR (XNOR) gates</a:t>
            </a:r>
          </a:p>
          <a:p>
            <a:pPr>
              <a:lnSpc>
                <a:spcPct val="150000"/>
              </a:lnSpc>
              <a:spcBef>
                <a:spcPts val="2500"/>
              </a:spcBef>
            </a:pPr>
            <a:r>
              <a:rPr lang="en-US" altLang="en-US" kern="0" dirty="0" smtClean="0"/>
              <a:t>Odd and Even functions</a:t>
            </a:r>
          </a:p>
          <a:p>
            <a:pPr>
              <a:spcBef>
                <a:spcPts val="2500"/>
              </a:spcBef>
            </a:pPr>
            <a:endParaRPr lang="en-US" altLang="en-US" kern="0" dirty="0" smtClean="0"/>
          </a:p>
          <a:p>
            <a:pPr>
              <a:spcBef>
                <a:spcPts val="2500"/>
              </a:spcBef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28444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Logic Gates and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59534"/>
            <a:ext cx="8915400" cy="1532539"/>
          </a:xfrm>
        </p:spPr>
        <p:txBody>
          <a:bodyPr/>
          <a:lstStyle/>
          <a:p>
            <a:r>
              <a:rPr lang="en-US" dirty="0" smtClean="0"/>
              <a:t>Why?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Low cost implementation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Useful in implementing Boolean </a:t>
            </a:r>
            <a:r>
              <a:rPr lang="en-US" dirty="0" smtClean="0"/>
              <a:t>functions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63510" y="2564895"/>
            <a:ext cx="2404073" cy="1084306"/>
            <a:chOff x="827545" y="1826231"/>
            <a:chExt cx="2219145" cy="108430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037292" y="2173783"/>
              <a:ext cx="3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lowchart: Delay 5"/>
            <p:cNvSpPr/>
            <p:nvPr/>
          </p:nvSpPr>
          <p:spPr>
            <a:xfrm>
              <a:off x="1510407" y="1903783"/>
              <a:ext cx="540000" cy="540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150407" y="2022742"/>
              <a:ext cx="3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50407" y="2310777"/>
              <a:ext cx="3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827545" y="1826231"/>
                  <a:ext cx="3500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545" y="1826231"/>
                  <a:ext cx="379206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827545" y="2114266"/>
                  <a:ext cx="3531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545" y="2114266"/>
                  <a:ext cx="353174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417761" y="1965135"/>
                  <a:ext cx="6289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</a:rPr>
                          <m:t>·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7761" y="1965135"/>
                  <a:ext cx="68134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1175214" y="2541205"/>
              <a:ext cx="10937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AND gate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973681" y="2564895"/>
            <a:ext cx="2339807" cy="1084306"/>
            <a:chOff x="3601103" y="1816004"/>
            <a:chExt cx="2159822" cy="1084306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687214" y="2163556"/>
              <a:ext cx="3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923965" y="2012515"/>
              <a:ext cx="3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923965" y="2334467"/>
              <a:ext cx="3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601103" y="1816004"/>
                  <a:ext cx="3500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1103" y="1816004"/>
                  <a:ext cx="379206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601103" y="2137956"/>
                  <a:ext cx="3531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1103" y="2137956"/>
                  <a:ext cx="353174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032856" y="1954908"/>
                  <a:ext cx="7280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2856" y="1954908"/>
                  <a:ext cx="788742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Box 19"/>
            <p:cNvSpPr txBox="1"/>
            <p:nvPr/>
          </p:nvSpPr>
          <p:spPr>
            <a:xfrm>
              <a:off x="3857860" y="2530978"/>
              <a:ext cx="963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OR gate</a:t>
              </a:r>
              <a:endParaRPr lang="en-US" dirty="0">
                <a:latin typeface="+mn-lt"/>
              </a:endParaRPr>
            </a:p>
          </p:txBody>
        </p:sp>
        <p:sp>
          <p:nvSpPr>
            <p:cNvPr id="21" name="Moon 20"/>
            <p:cNvSpPr/>
            <p:nvPr/>
          </p:nvSpPr>
          <p:spPr>
            <a:xfrm flipH="1">
              <a:off x="4180330" y="1903783"/>
              <a:ext cx="540000" cy="540000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932482" y="2703799"/>
            <a:ext cx="2168222" cy="945402"/>
            <a:chOff x="6184996" y="1944681"/>
            <a:chExt cx="2001436" cy="945402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7279529" y="2153329"/>
              <a:ext cx="3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7639529" y="1944681"/>
                  <a:ext cx="3312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9529" y="1944681"/>
                  <a:ext cx="331284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r="-109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Connector 24"/>
            <p:cNvCxnSpPr/>
            <p:nvPr/>
          </p:nvCxnSpPr>
          <p:spPr>
            <a:xfrm>
              <a:off x="6515699" y="2161646"/>
              <a:ext cx="3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6192837" y="1965135"/>
                  <a:ext cx="3500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2837" y="1965135"/>
                  <a:ext cx="379206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/>
            <p:cNvSpPr txBox="1"/>
            <p:nvPr/>
          </p:nvSpPr>
          <p:spPr>
            <a:xfrm>
              <a:off x="6184996" y="2520751"/>
              <a:ext cx="20014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NOT gate (inverter)</a:t>
              </a:r>
              <a:endParaRPr lang="en-US" dirty="0">
                <a:latin typeface="+mn-lt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875699" y="1952615"/>
              <a:ext cx="436491" cy="394371"/>
              <a:chOff x="5057221" y="3865491"/>
              <a:chExt cx="436491" cy="394371"/>
            </a:xfrm>
          </p:grpSpPr>
          <p:sp>
            <p:nvSpPr>
              <p:cNvPr id="29" name="Isosceles Triangle 28"/>
              <p:cNvSpPr/>
              <p:nvPr/>
            </p:nvSpPr>
            <p:spPr>
              <a:xfrm rot="5400000">
                <a:off x="5032856" y="3889856"/>
                <a:ext cx="394371" cy="34564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385712" y="4005070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963510" y="3957690"/>
            <a:ext cx="2664529" cy="1084306"/>
            <a:chOff x="875858" y="2920764"/>
            <a:chExt cx="2664529" cy="1084306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186417" y="3268316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lowchart: Delay 32"/>
            <p:cNvSpPr/>
            <p:nvPr/>
          </p:nvSpPr>
          <p:spPr>
            <a:xfrm>
              <a:off x="1615625" y="2998316"/>
              <a:ext cx="585000" cy="540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1225625" y="3117275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225625" y="3429000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875858" y="2920764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5858" y="2920764"/>
                  <a:ext cx="379206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875858" y="3232489"/>
                  <a:ext cx="3826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5858" y="3232489"/>
                  <a:ext cx="382605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2598591" y="3059668"/>
                  <a:ext cx="9417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·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8591" y="3059668"/>
                  <a:ext cx="941796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TextBox 38"/>
            <p:cNvSpPr txBox="1"/>
            <p:nvPr/>
          </p:nvSpPr>
          <p:spPr>
            <a:xfrm>
              <a:off x="1252499" y="3635738"/>
              <a:ext cx="1351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NAND gate</a:t>
              </a:r>
              <a:endParaRPr lang="en-US" dirty="0">
                <a:latin typeface="+mn-lt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2201116" y="3211824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973681" y="3957690"/>
            <a:ext cx="2591478" cy="1084306"/>
            <a:chOff x="3880544" y="2920764"/>
            <a:chExt cx="2591478" cy="1084306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057164" y="3268316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230311" y="3117275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230311" y="3429000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3880544" y="2920764"/>
                  <a:ext cx="3792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0544" y="2920764"/>
                  <a:ext cx="379205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3880544" y="3232489"/>
                  <a:ext cx="3826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0544" y="3232489"/>
                  <a:ext cx="382605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5431609" y="3059668"/>
                  <a:ext cx="10404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/>
                          </a:rPr>
                          <m:t>)′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1609" y="3059668"/>
                  <a:ext cx="1040413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Box 46"/>
            <p:cNvSpPr txBox="1"/>
            <p:nvPr/>
          </p:nvSpPr>
          <p:spPr>
            <a:xfrm>
              <a:off x="4158697" y="3635738"/>
              <a:ext cx="1210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NOR gate</a:t>
              </a:r>
              <a:endParaRPr lang="en-US" dirty="0">
                <a:latin typeface="+mn-lt"/>
              </a:endParaRPr>
            </a:p>
          </p:txBody>
        </p:sp>
        <p:sp>
          <p:nvSpPr>
            <p:cNvPr id="48" name="Moon 47"/>
            <p:cNvSpPr/>
            <p:nvPr/>
          </p:nvSpPr>
          <p:spPr>
            <a:xfrm flipH="1">
              <a:off x="4508040" y="3008543"/>
              <a:ext cx="585000" cy="540000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091741" y="3209932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963510" y="5340258"/>
            <a:ext cx="2511963" cy="1084306"/>
            <a:chOff x="862903" y="5397865"/>
            <a:chExt cx="2511963" cy="1084306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2155574" y="5745417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Group 64"/>
            <p:cNvGrpSpPr/>
            <p:nvPr/>
          </p:nvGrpSpPr>
          <p:grpSpPr>
            <a:xfrm>
              <a:off x="1212669" y="5594376"/>
              <a:ext cx="533679" cy="311725"/>
              <a:chOff x="1212670" y="5594376"/>
              <a:chExt cx="390000" cy="311725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212670" y="5594376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212670" y="5906101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862903" y="5397865"/>
                  <a:ext cx="3792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2903" y="5397865"/>
                  <a:ext cx="379205" cy="369332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862903" y="5709590"/>
                  <a:ext cx="3826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2903" y="5709590"/>
                  <a:ext cx="382605" cy="369332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2530019" y="5536769"/>
                  <a:ext cx="8448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  <m:r>
                          <a:rPr lang="en-US" i="1" dirty="0">
                            <a:latin typeface="Cambria Math"/>
                          </a:rPr>
                          <m:t>⊕</m:t>
                        </m:r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0019" y="5536769"/>
                  <a:ext cx="844847" cy="369332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0" name="TextBox 59"/>
            <p:cNvSpPr txBox="1"/>
            <p:nvPr/>
          </p:nvSpPr>
          <p:spPr>
            <a:xfrm>
              <a:off x="1141056" y="6112839"/>
              <a:ext cx="119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XOR gate</a:t>
              </a:r>
              <a:endParaRPr lang="en-US" dirty="0">
                <a:latin typeface="+mn-lt"/>
              </a:endParaRPr>
            </a:p>
          </p:txBody>
        </p:sp>
        <p:sp>
          <p:nvSpPr>
            <p:cNvPr id="61" name="Moon 60"/>
            <p:cNvSpPr/>
            <p:nvPr/>
          </p:nvSpPr>
          <p:spPr>
            <a:xfrm flipH="1">
              <a:off x="1606450" y="5485644"/>
              <a:ext cx="585000" cy="540000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Arc 65"/>
            <p:cNvSpPr/>
            <p:nvPr/>
          </p:nvSpPr>
          <p:spPr>
            <a:xfrm>
              <a:off x="1438973" y="5485644"/>
              <a:ext cx="172821" cy="540000"/>
            </a:xfrm>
            <a:prstGeom prst="arc">
              <a:avLst>
                <a:gd name="adj1" fmla="val 16518021"/>
                <a:gd name="adj2" fmla="val 524211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973681" y="5340258"/>
            <a:ext cx="2763635" cy="1084306"/>
            <a:chOff x="862903" y="5397865"/>
            <a:chExt cx="2763635" cy="1084306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2155574" y="5745417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69"/>
            <p:cNvGrpSpPr/>
            <p:nvPr/>
          </p:nvGrpSpPr>
          <p:grpSpPr>
            <a:xfrm>
              <a:off x="1212669" y="5594376"/>
              <a:ext cx="533679" cy="311725"/>
              <a:chOff x="1212670" y="5594376"/>
              <a:chExt cx="390000" cy="311725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1212670" y="5594376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1212670" y="5906101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862903" y="5397865"/>
                  <a:ext cx="3792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2903" y="5397865"/>
                  <a:ext cx="379205" cy="369332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862903" y="5709590"/>
                  <a:ext cx="3826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2903" y="5709590"/>
                  <a:ext cx="382605" cy="369332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2530019" y="5536769"/>
                  <a:ext cx="10965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  <m:r>
                          <a:rPr lang="en-US" i="1" dirty="0">
                            <a:latin typeface="Cambria Math"/>
                          </a:rPr>
                          <m:t>⊕</m:t>
                        </m:r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/>
                          </a:rPr>
                          <m:t>)′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0019" y="5536769"/>
                  <a:ext cx="1096519" cy="369332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TextBox 73"/>
            <p:cNvSpPr txBox="1"/>
            <p:nvPr/>
          </p:nvSpPr>
          <p:spPr>
            <a:xfrm>
              <a:off x="1141056" y="6112839"/>
              <a:ext cx="1364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XNOR gate</a:t>
              </a:r>
              <a:endParaRPr lang="en-US" dirty="0">
                <a:latin typeface="+mn-lt"/>
              </a:endParaRPr>
            </a:p>
          </p:txBody>
        </p:sp>
        <p:sp>
          <p:nvSpPr>
            <p:cNvPr id="75" name="Moon 74"/>
            <p:cNvSpPr/>
            <p:nvPr/>
          </p:nvSpPr>
          <p:spPr>
            <a:xfrm flipH="1">
              <a:off x="1496046" y="5485644"/>
              <a:ext cx="585000" cy="540000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079747" y="5687033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c 76"/>
            <p:cNvSpPr/>
            <p:nvPr/>
          </p:nvSpPr>
          <p:spPr>
            <a:xfrm>
              <a:off x="1328569" y="5485644"/>
              <a:ext cx="172821" cy="540000"/>
            </a:xfrm>
            <a:prstGeom prst="arc">
              <a:avLst>
                <a:gd name="adj1" fmla="val 16518021"/>
                <a:gd name="adj2" fmla="val 524211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940979" y="4072904"/>
            <a:ext cx="1926141" cy="945402"/>
            <a:chOff x="6192837" y="1944681"/>
            <a:chExt cx="1777976" cy="9454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7639529" y="1944681"/>
                  <a:ext cx="3312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9529" y="1944681"/>
                  <a:ext cx="331284" cy="369332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3" name="Straight Connector 82"/>
            <p:cNvCxnSpPr/>
            <p:nvPr/>
          </p:nvCxnSpPr>
          <p:spPr>
            <a:xfrm>
              <a:off x="6515699" y="2148394"/>
              <a:ext cx="103262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6192837" y="1965135"/>
                  <a:ext cx="3500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2837" y="1965135"/>
                  <a:ext cx="379206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5" name="TextBox 84"/>
            <p:cNvSpPr txBox="1"/>
            <p:nvPr/>
          </p:nvSpPr>
          <p:spPr>
            <a:xfrm>
              <a:off x="6653977" y="2520751"/>
              <a:ext cx="7348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Buffer</a:t>
              </a:r>
              <a:endParaRPr lang="en-US" dirty="0">
                <a:latin typeface="+mn-lt"/>
              </a:endParaRPr>
            </a:p>
          </p:txBody>
        </p:sp>
        <p:sp>
          <p:nvSpPr>
            <p:cNvPr id="87" name="Isosceles Triangle 86"/>
            <p:cNvSpPr/>
            <p:nvPr/>
          </p:nvSpPr>
          <p:spPr>
            <a:xfrm rot="5400000">
              <a:off x="6851333" y="1976981"/>
              <a:ext cx="394371" cy="34564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944135" y="4984389"/>
            <a:ext cx="1926141" cy="1440175"/>
            <a:chOff x="6944135" y="4926782"/>
            <a:chExt cx="1926141" cy="1440175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7867104" y="5282651"/>
              <a:ext cx="0" cy="2778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8511385" y="5421555"/>
                  <a:ext cx="35889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1385" y="5421555"/>
                  <a:ext cx="358891" cy="369332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8" name="Straight Connector 87"/>
            <p:cNvCxnSpPr/>
            <p:nvPr/>
          </p:nvCxnSpPr>
          <p:spPr>
            <a:xfrm>
              <a:off x="7293902" y="5625268"/>
              <a:ext cx="111867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Box 88"/>
                <p:cNvSpPr txBox="1"/>
                <p:nvPr/>
              </p:nvSpPr>
              <p:spPr>
                <a:xfrm>
                  <a:off x="6944135" y="5442009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9" name="TextBox 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44135" y="5442009"/>
                  <a:ext cx="379206" cy="369332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0" name="TextBox 89"/>
            <p:cNvSpPr txBox="1"/>
            <p:nvPr/>
          </p:nvSpPr>
          <p:spPr>
            <a:xfrm>
              <a:off x="7179293" y="5997625"/>
              <a:ext cx="1402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3-state gate</a:t>
              </a:r>
              <a:endParaRPr lang="en-US" dirty="0">
                <a:latin typeface="+mn-lt"/>
              </a:endParaRPr>
            </a:p>
          </p:txBody>
        </p:sp>
        <p:sp>
          <p:nvSpPr>
            <p:cNvPr id="91" name="Isosceles Triangle 90"/>
            <p:cNvSpPr/>
            <p:nvPr/>
          </p:nvSpPr>
          <p:spPr>
            <a:xfrm rot="5400000">
              <a:off x="7673938" y="5439453"/>
              <a:ext cx="394371" cy="37444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/>
                <p:cNvSpPr txBox="1"/>
                <p:nvPr/>
              </p:nvSpPr>
              <p:spPr>
                <a:xfrm>
                  <a:off x="7684572" y="4926782"/>
                  <a:ext cx="36766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3" name="Text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4572" y="4926782"/>
                  <a:ext cx="367665" cy="369332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760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4292"/>
            <a:ext cx="8835832" cy="558787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The NAND gate has the following symbol and truth table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NAND represents 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dirty="0"/>
              <a:t>OT </a:t>
            </a:r>
            <a:r>
              <a:rPr lang="en-US" b="1" dirty="0">
                <a:solidFill>
                  <a:srgbClr val="FF0000"/>
                </a:solidFill>
              </a:rPr>
              <a:t>AND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The small bubble circle represents the invert function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100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10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100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10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NAND gate is implemented efficiently in CMOS technology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In terms of chip area and speed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011093"/>
              </p:ext>
            </p:extLst>
          </p:nvPr>
        </p:nvGraphicFramePr>
        <p:xfrm>
          <a:off x="7257280" y="2795323"/>
          <a:ext cx="195863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105"/>
                <a:gridCol w="1094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  y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NAND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0  0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0  1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1  0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963510" y="2947593"/>
            <a:ext cx="3827027" cy="1314734"/>
            <a:chOff x="875858" y="2920764"/>
            <a:chExt cx="3827027" cy="131473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86417" y="3268316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Delay 6"/>
            <p:cNvSpPr/>
            <p:nvPr/>
          </p:nvSpPr>
          <p:spPr>
            <a:xfrm>
              <a:off x="1615625" y="2998316"/>
              <a:ext cx="585000" cy="540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225625" y="3117275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225625" y="3429000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875858" y="2920764"/>
                  <a:ext cx="39921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5858" y="2920764"/>
                  <a:ext cx="399212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875858" y="3232489"/>
                  <a:ext cx="40382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5858" y="3232489"/>
                  <a:ext cx="40382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07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598591" y="3059668"/>
                  <a:ext cx="210429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·</m:t>
                                </m:r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000" b="0" i="1" dirty="0" smtClean="0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sz="20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000" b="0" i="1" dirty="0" smtClean="0">
                            <a:latin typeface="Cambria Math"/>
                          </a:rPr>
                          <m:t>+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′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8591" y="3059668"/>
                  <a:ext cx="2104294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81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12"/>
            <p:cNvSpPr txBox="1"/>
            <p:nvPr/>
          </p:nvSpPr>
          <p:spPr>
            <a:xfrm>
              <a:off x="1063286" y="3773833"/>
              <a:ext cx="17427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0" i="0" dirty="0" smtClean="0">
                  <a:latin typeface="+mn-lt"/>
                </a:rPr>
                <a:t>NAND gate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201116" y="3211824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04625" y="3869305"/>
            <a:ext cx="3134192" cy="1172691"/>
            <a:chOff x="3470377" y="2920764"/>
            <a:chExt cx="3134192" cy="1172691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5057164" y="3268316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230311" y="3117275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230311" y="3429000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880544" y="2920764"/>
                  <a:ext cx="39921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0544" y="2920764"/>
                  <a:ext cx="399212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880544" y="3232489"/>
                  <a:ext cx="40382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0544" y="3232489"/>
                  <a:ext cx="403828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07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5394822" y="3059668"/>
                  <a:ext cx="97353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′+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′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94822" y="3059668"/>
                  <a:ext cx="973535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3470377" y="3693345"/>
              <a:ext cx="31341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i="0" dirty="0" smtClean="0">
                  <a:latin typeface="+mn-lt"/>
                </a:rPr>
                <a:t>Another symbol for NAND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3" name="Moon 22"/>
            <p:cNvSpPr/>
            <p:nvPr/>
          </p:nvSpPr>
          <p:spPr>
            <a:xfrm flipH="1">
              <a:off x="4508040" y="3008543"/>
              <a:ext cx="585000" cy="540000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422534" y="3060638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428214" y="3371393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018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 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4292"/>
            <a:ext cx="8835832" cy="558787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The NOR gate has the following symbol and truth table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NOR </a:t>
            </a:r>
            <a:r>
              <a:rPr lang="en-US" dirty="0"/>
              <a:t>represents 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dirty="0"/>
              <a:t>OT </a:t>
            </a:r>
            <a:r>
              <a:rPr lang="en-US" b="1" dirty="0" smtClean="0">
                <a:solidFill>
                  <a:srgbClr val="FF0000"/>
                </a:solidFill>
              </a:rPr>
              <a:t>OR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The small bubble circle represents the invert function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100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10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100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10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NOR gate is implemented efficiently in CMOS technology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In terms of chip area and speed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319516"/>
              </p:ext>
            </p:extLst>
          </p:nvPr>
        </p:nvGraphicFramePr>
        <p:xfrm>
          <a:off x="7430101" y="2795323"/>
          <a:ext cx="178581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98"/>
                <a:gridCol w="9793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  y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NOR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0  0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0  1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1  0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963510" y="2947593"/>
            <a:ext cx="3827027" cy="1314734"/>
            <a:chOff x="963510" y="2947593"/>
            <a:chExt cx="3827027" cy="131473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274069" y="3295145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1313277" y="3144104"/>
              <a:ext cx="471338" cy="311725"/>
              <a:chOff x="1313277" y="3144104"/>
              <a:chExt cx="390000" cy="311725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313277" y="3144104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1313277" y="3455829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963510" y="2947593"/>
                  <a:ext cx="39921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510" y="2947593"/>
                  <a:ext cx="399212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963510" y="3259318"/>
                  <a:ext cx="40382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510" y="3259318"/>
                  <a:ext cx="40382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07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686243" y="3086497"/>
                  <a:ext cx="210429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000" b="0" i="1" dirty="0" smtClean="0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sz="20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000" i="1" dirty="0">
                            <a:latin typeface="Cambria Math"/>
                          </a:rPr>
                          <m:t>·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′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86243" y="3086497"/>
                  <a:ext cx="2104294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81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12"/>
            <p:cNvSpPr txBox="1"/>
            <p:nvPr/>
          </p:nvSpPr>
          <p:spPr>
            <a:xfrm>
              <a:off x="1150938" y="3800662"/>
              <a:ext cx="1553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0" i="0" dirty="0" smtClean="0">
                  <a:latin typeface="+mn-lt"/>
                </a:rPr>
                <a:t>NOR gate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288768" y="3238653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Moon 25"/>
            <p:cNvSpPr/>
            <p:nvPr/>
          </p:nvSpPr>
          <p:spPr>
            <a:xfrm flipH="1">
              <a:off x="1689069" y="3026260"/>
              <a:ext cx="585000" cy="540000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20929" y="3869305"/>
            <a:ext cx="2975495" cy="1172691"/>
            <a:chOff x="3683974" y="3869305"/>
            <a:chExt cx="2975495" cy="1172691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5191412" y="4216857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364559" y="4065816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364559" y="4377541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4014792" y="3869305"/>
                  <a:ext cx="39921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14792" y="3869305"/>
                  <a:ext cx="399212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4014792" y="4181030"/>
                  <a:ext cx="40382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14792" y="4181030"/>
                  <a:ext cx="403828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07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5529070" y="4008209"/>
                  <a:ext cx="85331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′·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′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29070" y="4008209"/>
                  <a:ext cx="853311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3683974" y="4641886"/>
              <a:ext cx="2975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i="0" dirty="0" smtClean="0">
                  <a:latin typeface="+mn-lt"/>
                </a:rPr>
                <a:t>Another symbol for NOR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556782" y="4009179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562462" y="4319934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Delay 6"/>
            <p:cNvSpPr/>
            <p:nvPr/>
          </p:nvSpPr>
          <p:spPr>
            <a:xfrm>
              <a:off x="4677676" y="3946857"/>
              <a:ext cx="585000" cy="540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264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NAND Gate is Universal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836686"/>
                <a:ext cx="9181474" cy="5587878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300"/>
                  </a:spcBef>
                </a:pPr>
                <a:r>
                  <a:rPr lang="en-US" altLang="en-US" dirty="0">
                    <a:cs typeface="Times New Roman" pitchFamily="18" charset="0"/>
                  </a:rPr>
                  <a:t>NAND gates can implement any Boolean function</a:t>
                </a:r>
              </a:p>
              <a:p>
                <a:pPr>
                  <a:lnSpc>
                    <a:spcPct val="150000"/>
                  </a:lnSpc>
                  <a:spcBef>
                    <a:spcPts val="1300"/>
                  </a:spcBef>
                </a:pPr>
                <a:r>
                  <a:rPr lang="en-US" altLang="en-US" dirty="0">
                    <a:cs typeface="Times New Roman" pitchFamily="18" charset="0"/>
                  </a:rPr>
                  <a:t>NAND gates can be used as </a:t>
                </a:r>
                <a:r>
                  <a:rPr lang="en-US" altLang="en-US" dirty="0" smtClean="0">
                    <a:cs typeface="Times New Roman" pitchFamily="18" charset="0"/>
                  </a:rPr>
                  <a:t>inverters, or to implement AND/OR</a:t>
                </a:r>
              </a:p>
              <a:p>
                <a:pPr>
                  <a:lnSpc>
                    <a:spcPct val="150000"/>
                  </a:lnSpc>
                  <a:spcBef>
                    <a:spcPts val="1300"/>
                  </a:spcBef>
                </a:pPr>
                <a:r>
                  <a:rPr lang="en-US" altLang="en-US" dirty="0" smtClean="0">
                    <a:cs typeface="Times New Roman" pitchFamily="18" charset="0"/>
                  </a:rPr>
                  <a:t>A single-input NAND gate is an inverter</a:t>
                </a:r>
              </a:p>
              <a:p>
                <a:pPr marL="357188" indent="0">
                  <a:lnSpc>
                    <a:spcPct val="150000"/>
                  </a:lnSpc>
                  <a:spcBef>
                    <a:spcPts val="13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NAND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altLang="en-US" i="1" dirty="0" err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·</m:t>
                    </m:r>
                    <m:r>
                      <a:rPr lang="en-US" altLang="en-US" i="1" dirty="0" err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)′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′</m:t>
                    </m:r>
                  </m:oMath>
                </a14:m>
                <a:endParaRPr lang="en-US" altLang="en-US" dirty="0" smtClean="0"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1300"/>
                  </a:spcBef>
                </a:pPr>
                <a:r>
                  <a:rPr lang="en-US" altLang="en-US" dirty="0" smtClean="0">
                    <a:cs typeface="Times New Roman" pitchFamily="18" charset="0"/>
                  </a:rPr>
                  <a:t>AND is equivalent to NAND with </a:t>
                </a:r>
                <a:r>
                  <a:rPr lang="en-US" altLang="en-US" b="1" dirty="0" smtClean="0">
                    <a:solidFill>
                      <a:srgbClr val="FF0000"/>
                    </a:solidFill>
                    <a:cs typeface="Times New Roman" pitchFamily="18" charset="0"/>
                  </a:rPr>
                  <a:t>inverted output</a:t>
                </a:r>
              </a:p>
              <a:p>
                <a:pPr marL="357188" indent="0">
                  <a:lnSpc>
                    <a:spcPct val="150000"/>
                  </a:lnSpc>
                  <a:spcBef>
                    <a:spcPts val="1300"/>
                  </a:spcBef>
                  <a:buNone/>
                </a:pPr>
                <a:r>
                  <a:rPr lang="en-US" altLang="en-US" dirty="0" smtClean="0"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NAND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′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((</m:t>
                    </m:r>
                    <m:r>
                      <a:rPr lang="en-US" altLang="en-US" i="1" dirty="0" err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i="1" dirty="0" err="1" smtClean="0">
                        <a:latin typeface="Cambria Math"/>
                        <a:cs typeface="Times New Roman" pitchFamily="18" charset="0"/>
                      </a:rPr>
                      <m:t>·</m:t>
                    </m:r>
                    <m:r>
                      <a:rPr lang="en-US" altLang="en-US" i="1" dirty="0" err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)′)′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</a:t>
                </a:r>
                <a:r>
                  <a:rPr lang="en-US" altLang="en-US" dirty="0"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·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r>
                  <a:rPr lang="en-US" altLang="en-US" dirty="0">
                    <a:cs typeface="Times New Roman" pitchFamily="18" charset="0"/>
                  </a:rPr>
                  <a:t> </a:t>
                </a:r>
                <a:r>
                  <a:rPr lang="en-US" altLang="en-US" dirty="0" smtClean="0">
                    <a:cs typeface="Times New Roman" pitchFamily="18" charset="0"/>
                  </a:rPr>
                  <a:t>(AND)</a:t>
                </a:r>
              </a:p>
              <a:p>
                <a:pPr>
                  <a:lnSpc>
                    <a:spcPct val="150000"/>
                  </a:lnSpc>
                  <a:spcBef>
                    <a:spcPts val="1300"/>
                  </a:spcBef>
                </a:pPr>
                <a:r>
                  <a:rPr lang="en-US" altLang="en-US" dirty="0" smtClean="0">
                    <a:cs typeface="Times New Roman" pitchFamily="18" charset="0"/>
                  </a:rPr>
                  <a:t>OR is equivalent to NAND with </a:t>
                </a:r>
                <a:r>
                  <a:rPr lang="en-US" altLang="en-US" b="1" dirty="0" smtClean="0">
                    <a:solidFill>
                      <a:srgbClr val="FF0000"/>
                    </a:solidFill>
                    <a:cs typeface="Times New Roman" pitchFamily="18" charset="0"/>
                  </a:rPr>
                  <a:t>inverted inputs</a:t>
                </a:r>
              </a:p>
              <a:p>
                <a:pPr marL="357188" indent="0">
                  <a:lnSpc>
                    <a:spcPct val="150000"/>
                  </a:lnSpc>
                  <a:spcBef>
                    <a:spcPts val="1300"/>
                  </a:spcBef>
                  <a:buNone/>
                </a:pPr>
                <a:r>
                  <a:rPr lang="en-US" altLang="en-US" dirty="0" smtClean="0"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′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NAND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′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altLang="en-US" i="1" dirty="0" err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i="1" dirty="0" err="1" smtClean="0">
                        <a:latin typeface="Cambria Math"/>
                        <a:cs typeface="Times New Roman" pitchFamily="18" charset="0"/>
                      </a:rPr>
                      <m:t>′·</m:t>
                    </m:r>
                    <m:r>
                      <a:rPr lang="en-US" altLang="en-US" i="1" dirty="0" err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′)′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(OR)</a:t>
                </a:r>
                <a:endParaRPr lang="en-US" altLang="en-US" dirty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836686"/>
                <a:ext cx="9181474" cy="5587878"/>
              </a:xfrm>
              <a:blipFill rotWithShape="1">
                <a:blip r:embed="rId2"/>
                <a:stretch>
                  <a:fillRect l="-863" r="-930" b="-2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6503726" y="4408319"/>
            <a:ext cx="2942620" cy="681057"/>
            <a:chOff x="6205747" y="4591367"/>
            <a:chExt cx="2942620" cy="681057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7516306" y="4938919"/>
              <a:ext cx="950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lowchart: Delay 14"/>
            <p:cNvSpPr/>
            <p:nvPr/>
          </p:nvSpPr>
          <p:spPr>
            <a:xfrm>
              <a:off x="6945514" y="4668919"/>
              <a:ext cx="585000" cy="540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555514" y="4787878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555514" y="5099603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205747" y="4591367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5747" y="4591367"/>
                  <a:ext cx="379206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205747" y="4903092"/>
                  <a:ext cx="3826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5747" y="4903092"/>
                  <a:ext cx="382605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8467027" y="4730271"/>
                  <a:ext cx="6813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  <m:r>
                          <a:rPr lang="en-US" i="1" dirty="0" smtClean="0">
                            <a:latin typeface="Cambria Math"/>
                          </a:rPr>
                          <m:t>·</m:t>
                        </m:r>
                        <m:r>
                          <a:rPr lang="en-US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67027" y="4730271"/>
                  <a:ext cx="68134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Oval 21"/>
            <p:cNvSpPr/>
            <p:nvPr/>
          </p:nvSpPr>
          <p:spPr>
            <a:xfrm>
              <a:off x="7531005" y="4882427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8092178" y="4886215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 rot="5400000">
              <a:off x="7906671" y="4859946"/>
              <a:ext cx="201222" cy="16287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508389" y="5560459"/>
            <a:ext cx="2995564" cy="1036926"/>
            <a:chOff x="6450782" y="5618066"/>
            <a:chExt cx="2995564" cy="1036926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317772" y="6148666"/>
              <a:ext cx="3896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6796424" y="5963707"/>
              <a:ext cx="965501" cy="369738"/>
              <a:chOff x="6948286" y="5997625"/>
              <a:chExt cx="390000" cy="311725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6948286" y="5997625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948286" y="6309350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6450782" y="5767197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0782" y="5767197"/>
                  <a:ext cx="379206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6450782" y="6112839"/>
                  <a:ext cx="3826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0782" y="6112839"/>
                  <a:ext cx="382605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8657604" y="5940018"/>
                  <a:ext cx="7887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</m:t>
                        </m:r>
                        <m:r>
                          <a:rPr lang="en-US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57604" y="5940018"/>
                  <a:ext cx="788742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Oval 35"/>
            <p:cNvSpPr/>
            <p:nvPr/>
          </p:nvSpPr>
          <p:spPr>
            <a:xfrm>
              <a:off x="8332471" y="6092174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7011956" y="5863096"/>
              <a:ext cx="288574" cy="201222"/>
              <a:chOff x="6795885" y="5863096"/>
              <a:chExt cx="288574" cy="201222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6969245" y="5906101"/>
                <a:ext cx="115214" cy="1152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Isosceles Triangle 43"/>
              <p:cNvSpPr/>
              <p:nvPr/>
            </p:nvSpPr>
            <p:spPr>
              <a:xfrm rot="5400000">
                <a:off x="6776713" y="5882268"/>
                <a:ext cx="201222" cy="162877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7012495" y="6229022"/>
              <a:ext cx="288574" cy="201222"/>
              <a:chOff x="6795885" y="5863096"/>
              <a:chExt cx="288574" cy="201222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6969245" y="5906101"/>
                <a:ext cx="115214" cy="1152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Isosceles Triangle 47"/>
              <p:cNvSpPr/>
              <p:nvPr/>
            </p:nvSpPr>
            <p:spPr>
              <a:xfrm rot="5400000">
                <a:off x="6776713" y="5882268"/>
                <a:ext cx="201222" cy="162877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lowchart: Delay 29"/>
            <p:cNvSpPr/>
            <p:nvPr/>
          </p:nvSpPr>
          <p:spPr>
            <a:xfrm>
              <a:off x="7746980" y="5878666"/>
              <a:ext cx="585000" cy="540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7325112" y="5618066"/>
                  <a:ext cx="4315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5112" y="5618066"/>
                  <a:ext cx="431528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7344215" y="6285660"/>
                  <a:ext cx="4379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4215" y="6285660"/>
                  <a:ext cx="437940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4564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NOR Gate is also Universal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836685"/>
                <a:ext cx="9181473" cy="5760699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300"/>
                  </a:spcBef>
                </a:pPr>
                <a:r>
                  <a:rPr lang="en-US" altLang="en-US" dirty="0" smtClean="0">
                    <a:cs typeface="Times New Roman" pitchFamily="18" charset="0"/>
                  </a:rPr>
                  <a:t>NOR </a:t>
                </a:r>
                <a:r>
                  <a:rPr lang="en-US" altLang="en-US" dirty="0">
                    <a:cs typeface="Times New Roman" pitchFamily="18" charset="0"/>
                  </a:rPr>
                  <a:t>gates can implement any Boolean function</a:t>
                </a:r>
              </a:p>
              <a:p>
                <a:pPr>
                  <a:lnSpc>
                    <a:spcPct val="150000"/>
                  </a:lnSpc>
                  <a:spcBef>
                    <a:spcPts val="1300"/>
                  </a:spcBef>
                </a:pPr>
                <a:r>
                  <a:rPr lang="en-US" altLang="en-US" dirty="0" smtClean="0">
                    <a:cs typeface="Times New Roman" pitchFamily="18" charset="0"/>
                  </a:rPr>
                  <a:t>NOR </a:t>
                </a:r>
                <a:r>
                  <a:rPr lang="en-US" altLang="en-US" dirty="0">
                    <a:cs typeface="Times New Roman" pitchFamily="18" charset="0"/>
                  </a:rPr>
                  <a:t>gates can be used as </a:t>
                </a:r>
                <a:r>
                  <a:rPr lang="en-US" altLang="en-US" dirty="0" smtClean="0">
                    <a:cs typeface="Times New Roman" pitchFamily="18" charset="0"/>
                  </a:rPr>
                  <a:t>inverters, or to implement AND/OR</a:t>
                </a:r>
              </a:p>
              <a:p>
                <a:pPr>
                  <a:lnSpc>
                    <a:spcPct val="150000"/>
                  </a:lnSpc>
                  <a:spcBef>
                    <a:spcPts val="1300"/>
                  </a:spcBef>
                </a:pPr>
                <a:r>
                  <a:rPr lang="en-US" altLang="en-US" dirty="0" smtClean="0">
                    <a:cs typeface="Times New Roman" pitchFamily="18" charset="0"/>
                  </a:rPr>
                  <a:t>A single-input NOR gate is an inverter</a:t>
                </a:r>
              </a:p>
              <a:p>
                <a:pPr marL="357188" indent="0">
                  <a:lnSpc>
                    <a:spcPct val="150000"/>
                  </a:lnSpc>
                  <a:spcBef>
                    <a:spcPts val="13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NOR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altLang="en-US" i="1" dirty="0" err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+</m:t>
                    </m:r>
                    <m:r>
                      <a:rPr lang="en-US" altLang="en-US" i="1" dirty="0" err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)′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′</m:t>
                    </m:r>
                  </m:oMath>
                </a14:m>
                <a:endParaRPr lang="en-US" altLang="en-US" dirty="0" smtClean="0"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1300"/>
                  </a:spcBef>
                </a:pPr>
                <a:r>
                  <a:rPr lang="en-US" altLang="en-US" dirty="0" smtClean="0">
                    <a:cs typeface="Times New Roman" pitchFamily="18" charset="0"/>
                  </a:rPr>
                  <a:t>OR is equivalent to NOR with </a:t>
                </a:r>
                <a:r>
                  <a:rPr lang="en-US" altLang="en-US" b="1" dirty="0" smtClean="0">
                    <a:solidFill>
                      <a:srgbClr val="FF0000"/>
                    </a:solidFill>
                    <a:cs typeface="Times New Roman" pitchFamily="18" charset="0"/>
                  </a:rPr>
                  <a:t>inverted output</a:t>
                </a:r>
              </a:p>
              <a:p>
                <a:pPr marL="357188" indent="0">
                  <a:lnSpc>
                    <a:spcPct val="150000"/>
                  </a:lnSpc>
                  <a:spcBef>
                    <a:spcPts val="1300"/>
                  </a:spcBef>
                  <a:buNone/>
                </a:pPr>
                <a:r>
                  <a:rPr lang="en-US" altLang="en-US" dirty="0" smtClean="0"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NOR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′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((</m:t>
                    </m:r>
                    <m:r>
                      <a:rPr lang="en-US" altLang="en-US" i="1" dirty="0" err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b="0" i="1" dirty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altLang="en-US" i="1" dirty="0" err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)′)′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</a:t>
                </a:r>
                <a:r>
                  <a:rPr lang="en-US" altLang="en-US" dirty="0"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b="0" i="1" dirty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r>
                  <a:rPr lang="en-US" altLang="en-US" dirty="0">
                    <a:cs typeface="Times New Roman" pitchFamily="18" charset="0"/>
                  </a:rPr>
                  <a:t> </a:t>
                </a:r>
                <a:r>
                  <a:rPr lang="en-US" altLang="en-US" dirty="0" smtClean="0">
                    <a:cs typeface="Times New Roman" pitchFamily="18" charset="0"/>
                  </a:rPr>
                  <a:t>(OR)</a:t>
                </a:r>
              </a:p>
              <a:p>
                <a:pPr>
                  <a:lnSpc>
                    <a:spcPct val="150000"/>
                  </a:lnSpc>
                  <a:spcBef>
                    <a:spcPts val="1300"/>
                  </a:spcBef>
                </a:pPr>
                <a:r>
                  <a:rPr lang="en-US" altLang="en-US" dirty="0" smtClean="0">
                    <a:cs typeface="Times New Roman" pitchFamily="18" charset="0"/>
                  </a:rPr>
                  <a:t>AND is equivalent to NOR with </a:t>
                </a:r>
                <a:r>
                  <a:rPr lang="en-US" altLang="en-US" b="1" dirty="0" smtClean="0">
                    <a:solidFill>
                      <a:srgbClr val="FF0000"/>
                    </a:solidFill>
                    <a:cs typeface="Times New Roman" pitchFamily="18" charset="0"/>
                  </a:rPr>
                  <a:t>inverted inputs</a:t>
                </a:r>
              </a:p>
              <a:p>
                <a:pPr marL="357188" indent="0">
                  <a:lnSpc>
                    <a:spcPct val="150000"/>
                  </a:lnSpc>
                  <a:spcBef>
                    <a:spcPts val="1300"/>
                  </a:spcBef>
                  <a:buNone/>
                </a:pPr>
                <a:r>
                  <a:rPr lang="en-US" altLang="en-US" dirty="0" smtClean="0"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′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NOR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′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(</m:t>
                    </m:r>
                    <m:sSup>
                      <m:sSupPr>
                        <m:ctrlPr>
                          <a:rPr lang="en-US" altLang="en-US" i="1" dirty="0" err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i="1" dirty="0" err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i="1" dirty="0" err="1" smtClean="0">
                            <a:latin typeface="Cambria Math"/>
                            <a:cs typeface="Times New Roman" pitchFamily="18" charset="0"/>
                          </a:rPr>
                          <m:t>′</m:t>
                        </m:r>
                      </m:sup>
                    </m:sSup>
                    <m:r>
                      <a:rPr lang="en-US" altLang="en-US" b="0" i="1" dirty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altLang="en-US" i="1" dirty="0" err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′)′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·</m:t>
                    </m:r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r>
                  <a:rPr lang="en-US" altLang="en-US" dirty="0" smtClean="0">
                    <a:cs typeface="Times New Roman" pitchFamily="18" charset="0"/>
                  </a:rPr>
                  <a:t> (AND)</a:t>
                </a:r>
                <a:endParaRPr lang="en-US" altLang="en-US" dirty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836685"/>
                <a:ext cx="9181473" cy="5760699"/>
              </a:xfrm>
              <a:blipFill rotWithShape="1">
                <a:blip r:embed="rId2"/>
                <a:stretch>
                  <a:fillRect l="-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6503726" y="4360939"/>
            <a:ext cx="3050022" cy="681057"/>
            <a:chOff x="6503726" y="4476153"/>
            <a:chExt cx="3050022" cy="681057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7814285" y="4823705"/>
              <a:ext cx="950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6853493" y="4672664"/>
              <a:ext cx="483288" cy="311725"/>
              <a:chOff x="6853493" y="4672664"/>
              <a:chExt cx="390000" cy="311725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6853493" y="4672664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853493" y="4984389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503726" y="4476153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3726" y="4476153"/>
                  <a:ext cx="379206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503726" y="4787878"/>
                  <a:ext cx="3826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3726" y="4787878"/>
                  <a:ext cx="382605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8765006" y="4615057"/>
                  <a:ext cx="7887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</m:t>
                        </m:r>
                        <m:r>
                          <a:rPr lang="en-US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5006" y="4615057"/>
                  <a:ext cx="788742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Oval 21"/>
            <p:cNvSpPr/>
            <p:nvPr/>
          </p:nvSpPr>
          <p:spPr>
            <a:xfrm>
              <a:off x="7828984" y="4767213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8390157" y="4771001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 rot="5400000">
              <a:off x="8204650" y="4744732"/>
              <a:ext cx="201222" cy="16287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Moon 37"/>
            <p:cNvSpPr/>
            <p:nvPr/>
          </p:nvSpPr>
          <p:spPr>
            <a:xfrm flipH="1">
              <a:off x="7241724" y="4552977"/>
              <a:ext cx="585000" cy="540000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508389" y="5560459"/>
            <a:ext cx="2888162" cy="1036926"/>
            <a:chOff x="6508389" y="5560459"/>
            <a:chExt cx="2888162" cy="1036926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375379" y="6091059"/>
              <a:ext cx="3896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6854031" y="5906100"/>
              <a:ext cx="965501" cy="369738"/>
              <a:chOff x="6948286" y="5997625"/>
              <a:chExt cx="390000" cy="311725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6948286" y="5997625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948286" y="6309350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6508389" y="5709590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8389" y="5709590"/>
                  <a:ext cx="379206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6508389" y="6055232"/>
                  <a:ext cx="3826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8389" y="6055232"/>
                  <a:ext cx="382605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8715211" y="5882411"/>
                  <a:ext cx="6813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  <m:r>
                          <a:rPr lang="en-US" i="1" dirty="0">
                            <a:latin typeface="Cambria Math"/>
                          </a:rPr>
                          <m:t>·</m:t>
                        </m:r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15211" y="5882411"/>
                  <a:ext cx="68134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Oval 35"/>
            <p:cNvSpPr/>
            <p:nvPr/>
          </p:nvSpPr>
          <p:spPr>
            <a:xfrm>
              <a:off x="8390078" y="6034567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7069563" y="5805489"/>
              <a:ext cx="288574" cy="201222"/>
              <a:chOff x="6795885" y="5863096"/>
              <a:chExt cx="288574" cy="201222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6969245" y="5906101"/>
                <a:ext cx="115214" cy="1152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Isosceles Triangle 43"/>
              <p:cNvSpPr/>
              <p:nvPr/>
            </p:nvSpPr>
            <p:spPr>
              <a:xfrm rot="5400000">
                <a:off x="6776713" y="5882268"/>
                <a:ext cx="201222" cy="162877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7070102" y="6171415"/>
              <a:ext cx="288574" cy="201222"/>
              <a:chOff x="6795885" y="5863096"/>
              <a:chExt cx="288574" cy="201222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6969245" y="5906101"/>
                <a:ext cx="115214" cy="1152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Isosceles Triangle 47"/>
              <p:cNvSpPr/>
              <p:nvPr/>
            </p:nvSpPr>
            <p:spPr>
              <a:xfrm rot="5400000">
                <a:off x="6776713" y="5882268"/>
                <a:ext cx="201222" cy="162877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7382719" y="5560459"/>
                  <a:ext cx="4315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2719" y="5560459"/>
                  <a:ext cx="431528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7401822" y="6228053"/>
                  <a:ext cx="4379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01822" y="6228053"/>
                  <a:ext cx="437940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Moon 39"/>
            <p:cNvSpPr/>
            <p:nvPr/>
          </p:nvSpPr>
          <p:spPr>
            <a:xfrm flipH="1">
              <a:off x="7788995" y="5820591"/>
              <a:ext cx="585000" cy="545420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731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Non-Associative NAND / NOR Operations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299" y="951899"/>
                <a:ext cx="9008653" cy="5530272"/>
              </a:xfrm>
            </p:spPr>
            <p:txBody>
              <a:bodyPr/>
              <a:lstStyle/>
              <a:p>
                <a:pPr>
                  <a:lnSpc>
                    <a:spcPct val="130000"/>
                  </a:lnSpc>
                  <a:spcBef>
                    <a:spcPts val="1500"/>
                  </a:spcBef>
                </a:pPr>
                <a:r>
                  <a:rPr lang="en-US" dirty="0" smtClean="0"/>
                  <a:t>Unlike AND, NAND operation is NOT associative</a:t>
                </a:r>
              </a:p>
              <a:p>
                <a:pPr marL="357188" indent="0">
                  <a:lnSpc>
                    <a:spcPct val="130000"/>
                  </a:lnSpc>
                  <a:spcBef>
                    <a:spcPts val="1500"/>
                  </a:spcBef>
                  <a:buNone/>
                </a:pP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NAND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) NAND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 ≠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NAND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NAND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marL="357188" indent="0">
                  <a:lnSpc>
                    <a:spcPct val="130000"/>
                  </a:lnSpc>
                  <a:spcBef>
                    <a:spcPts val="1500"/>
                  </a:spcBef>
                  <a:buNone/>
                </a:pP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NAND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) NAND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((</m:t>
                    </m:r>
                    <m:r>
                      <a:rPr lang="en-US" i="1" dirty="0" err="1" smtClean="0">
                        <a:latin typeface="Cambria Math"/>
                      </a:rPr>
                      <m:t>𝑥𝑦</m:t>
                    </m:r>
                    <m:r>
                      <a:rPr lang="en-US" i="1" dirty="0" smtClean="0">
                        <a:latin typeface="Cambria Math"/>
                      </a:rPr>
                      <m:t>)′</m:t>
                    </m:r>
                    <m:r>
                      <a:rPr lang="en-US" i="1" dirty="0" smtClean="0">
                        <a:latin typeface="Cambria Math"/>
                      </a:rPr>
                      <m:t>𝑧</m:t>
                    </m:r>
                    <m:r>
                      <a:rPr lang="en-US" i="1" dirty="0" smtClean="0">
                        <a:latin typeface="Cambria Math"/>
                      </a:rPr>
                      <m:t>)′=((</m:t>
                    </m:r>
                    <m:r>
                      <a:rPr lang="en-US" i="1" dirty="0" err="1" smtClean="0">
                        <a:latin typeface="Cambria Math"/>
                      </a:rPr>
                      <m:t>𝑥</m:t>
                    </m:r>
                    <m:r>
                      <a:rPr lang="en-US" i="1" dirty="0" err="1" smtClean="0">
                        <a:latin typeface="Cambria Math"/>
                      </a:rPr>
                      <m:t>′+</m:t>
                    </m:r>
                    <m:r>
                      <a:rPr lang="en-US" i="1" dirty="0" err="1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′)</m:t>
                    </m:r>
                    <m:r>
                      <a:rPr lang="en-US" i="1" dirty="0" smtClean="0">
                        <a:latin typeface="Cambria Math"/>
                      </a:rPr>
                      <m:t>𝑧</m:t>
                    </m:r>
                    <m:r>
                      <a:rPr lang="en-US" i="1" dirty="0" smtClean="0">
                        <a:latin typeface="Cambria Math"/>
                      </a:rPr>
                      <m:t>)′=</m:t>
                    </m:r>
                    <m:r>
                      <a:rPr lang="en-US" i="1" dirty="0" err="1" smtClean="0">
                        <a:latin typeface="Cambria Math"/>
                      </a:rPr>
                      <m:t>𝑥𝑦</m:t>
                    </m:r>
                    <m:r>
                      <a:rPr lang="en-US" i="1" dirty="0" err="1" smtClean="0">
                        <a:latin typeface="Cambria Math"/>
                      </a:rPr>
                      <m:t>+</m:t>
                    </m:r>
                    <m:r>
                      <a:rPr lang="en-US" i="1" dirty="0" err="1" smtClean="0">
                        <a:latin typeface="Cambria Math"/>
                      </a:rPr>
                      <m:t>𝑧</m:t>
                    </m:r>
                    <m:r>
                      <a:rPr lang="en-US" i="1" dirty="0" smtClean="0">
                        <a:latin typeface="Cambria Math"/>
                      </a:rPr>
                      <m:t>′</m:t>
                    </m:r>
                  </m:oMath>
                </a14:m>
                <a:endParaRPr lang="en-US" dirty="0" smtClean="0"/>
              </a:p>
              <a:p>
                <a:pPr marL="357188" indent="0">
                  <a:lnSpc>
                    <a:spcPct val="130000"/>
                  </a:lnSpc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NAND 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 NAND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/>
                  <a:t>)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latin typeface="Cambria Math"/>
                      </a:rPr>
                      <m:t>𝑦𝑧</m:t>
                    </m:r>
                    <m:r>
                      <a:rPr lang="en-US" i="1" dirty="0" smtClean="0">
                        <a:latin typeface="Cambria Math"/>
                      </a:rPr>
                      <m:t>)′)′=(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latin typeface="Cambria Math"/>
                      </a:rPr>
                      <m:t>𝑦</m:t>
                    </m:r>
                    <m:r>
                      <a:rPr lang="en-US" i="1" dirty="0" err="1" smtClean="0">
                        <a:latin typeface="Cambria Math"/>
                      </a:rPr>
                      <m:t>′+</m:t>
                    </m:r>
                    <m:r>
                      <a:rPr lang="en-US" i="1" dirty="0" err="1" smtClean="0">
                        <a:latin typeface="Cambria Math"/>
                      </a:rPr>
                      <m:t>𝑧</m:t>
                    </m:r>
                    <m:r>
                      <a:rPr lang="en-US" i="1" dirty="0" smtClean="0">
                        <a:latin typeface="Cambria Math"/>
                      </a:rPr>
                      <m:t>′))′=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′+</m:t>
                    </m:r>
                    <m:r>
                      <a:rPr lang="en-US" i="1" dirty="0" err="1" smtClean="0">
                        <a:latin typeface="Cambria Math"/>
                      </a:rPr>
                      <m:t>𝑦𝑧</m:t>
                    </m:r>
                  </m:oMath>
                </a14:m>
                <a:endParaRPr lang="en-US" dirty="0" smtClean="0"/>
              </a:p>
              <a:p>
                <a:pPr>
                  <a:lnSpc>
                    <a:spcPct val="130000"/>
                  </a:lnSpc>
                  <a:spcBef>
                    <a:spcPts val="1500"/>
                  </a:spcBef>
                </a:pPr>
                <a:r>
                  <a:rPr lang="en-US" dirty="0" smtClean="0"/>
                  <a:t>Unlike OR, NOR operation is NOT associative</a:t>
                </a:r>
              </a:p>
              <a:p>
                <a:pPr marL="357188" indent="0">
                  <a:lnSpc>
                    <a:spcPct val="130000"/>
                  </a:lnSpc>
                  <a:spcBef>
                    <a:spcPts val="1500"/>
                  </a:spcBef>
                  <a:buNone/>
                </a:pP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NOR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) NOR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≠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NOR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NOR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marL="357188" indent="0">
                  <a:lnSpc>
                    <a:spcPct val="13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NOR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) </a:t>
                </a:r>
                <a:r>
                  <a:rPr lang="en-US" dirty="0" smtClean="0"/>
                  <a:t>NOR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dirty="0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𝑧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b="0" i="1" dirty="0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𝑧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𝑦</m:t>
                    </m:r>
                    <m:r>
                      <a:rPr lang="en-US" b="0" i="1" dirty="0" smtClean="0">
                        <a:latin typeface="Cambria Math"/>
                      </a:rPr>
                      <m:t>)</m:t>
                    </m:r>
                    <m:r>
                      <a:rPr lang="en-US" i="1" dirty="0" err="1">
                        <a:latin typeface="Cambria Math"/>
                      </a:rPr>
                      <m:t>𝑧</m:t>
                    </m:r>
                    <m:r>
                      <a:rPr lang="en-US" i="1" dirty="0">
                        <a:latin typeface="Cambria Math"/>
                      </a:rPr>
                      <m:t>′</m:t>
                    </m:r>
                  </m:oMath>
                </a14:m>
                <a:endParaRPr lang="en-US" dirty="0"/>
              </a:p>
              <a:p>
                <a:pPr marL="357188" indent="0">
                  <a:lnSpc>
                    <a:spcPct val="130000"/>
                  </a:lnSpc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NOR 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NOR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/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𝑦</m:t>
                                    </m:r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′(</m:t>
                    </m:r>
                    <m:r>
                      <a:rPr lang="en-US" b="0" i="1" dirty="0" smtClean="0">
                        <a:latin typeface="Cambria Math"/>
                      </a:rPr>
                      <m:t>𝑦</m:t>
                    </m:r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𝑧</m:t>
                    </m:r>
                    <m:r>
                      <a:rPr lang="en-US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299" y="951899"/>
                <a:ext cx="9008653" cy="5530272"/>
              </a:xfrm>
              <a:blipFill rotWithShape="1">
                <a:blip r:embed="rId2"/>
                <a:stretch>
                  <a:fillRect l="-880" b="-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23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Multiple-Input NAND / NOR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26" y="951900"/>
            <a:ext cx="9497591" cy="69128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NAND/NOR gates can have multiple inputs, similar to AND/OR gates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17261" y="1968947"/>
            <a:ext cx="2664529" cy="1084306"/>
            <a:chOff x="875858" y="2920764"/>
            <a:chExt cx="2664529" cy="108430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186417" y="3268316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lowchart: Delay 5"/>
            <p:cNvSpPr/>
            <p:nvPr/>
          </p:nvSpPr>
          <p:spPr>
            <a:xfrm>
              <a:off x="1615625" y="2998316"/>
              <a:ext cx="585000" cy="540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225625" y="3117275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225625" y="3429000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875858" y="2920764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5858" y="2920764"/>
                  <a:ext cx="379206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875858" y="3232489"/>
                  <a:ext cx="3826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5858" y="3232489"/>
                  <a:ext cx="382605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598591" y="3059668"/>
                  <a:ext cx="9417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·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8591" y="3059668"/>
                  <a:ext cx="941796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1005679" y="3635738"/>
              <a:ext cx="21210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2-input NAND gate</a:t>
              </a:r>
              <a:endParaRPr lang="en-US" dirty="0">
                <a:latin typeface="+mn-lt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201116" y="3211824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282397" y="1830043"/>
            <a:ext cx="2839294" cy="1223210"/>
            <a:chOff x="3628039" y="1792314"/>
            <a:chExt cx="2839294" cy="122321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977806" y="2218138"/>
              <a:ext cx="135079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977806" y="1988825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977806" y="2449681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628039" y="1792314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8039" y="1792314"/>
                  <a:ext cx="37920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628039" y="2242943"/>
                  <a:ext cx="3649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8039" y="2242943"/>
                  <a:ext cx="364972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5241035" y="2030366"/>
                  <a:ext cx="12262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·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·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1035" y="2030366"/>
                  <a:ext cx="1226298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3757860" y="2646192"/>
              <a:ext cx="21210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3-input NAND gate</a:t>
              </a:r>
              <a:endParaRPr lang="en-US" dirty="0">
                <a:latin typeface="+mn-lt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953297" y="2161646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3628039" y="2006676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8039" y="2006676"/>
                  <a:ext cx="379206" cy="369332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Flowchart: Delay 15"/>
            <p:cNvSpPr/>
            <p:nvPr/>
          </p:nvSpPr>
          <p:spPr>
            <a:xfrm>
              <a:off x="4218716" y="1873611"/>
              <a:ext cx="734090" cy="67515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277961" y="1758397"/>
            <a:ext cx="3195334" cy="1298457"/>
            <a:chOff x="6612529" y="1720668"/>
            <a:chExt cx="3195334" cy="1298457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6962616" y="2120560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962936" y="2293924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802896" y="2221739"/>
              <a:ext cx="51019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962296" y="1954908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962296" y="2459908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6612529" y="1720668"/>
                  <a:ext cx="4254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12529" y="1720668"/>
                  <a:ext cx="425436" cy="369332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6612529" y="2296738"/>
                  <a:ext cx="3649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12529" y="2296738"/>
                  <a:ext cx="364972" cy="369332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8236599" y="2022742"/>
                  <a:ext cx="15712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·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·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·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36599" y="2022742"/>
                  <a:ext cx="1571264" cy="369332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TextBox 32"/>
            <p:cNvSpPr txBox="1"/>
            <p:nvPr/>
          </p:nvSpPr>
          <p:spPr>
            <a:xfrm>
              <a:off x="6742350" y="2649793"/>
              <a:ext cx="21210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4-input NAND gate</a:t>
              </a:r>
              <a:endParaRPr lang="en-US" dirty="0">
                <a:latin typeface="+mn-lt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7937787" y="2165247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6612529" y="2080349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12529" y="2080349"/>
                  <a:ext cx="379206" cy="369332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Flowchart: Delay 35"/>
            <p:cNvSpPr/>
            <p:nvPr/>
          </p:nvSpPr>
          <p:spPr>
            <a:xfrm>
              <a:off x="7203206" y="1877212"/>
              <a:ext cx="734090" cy="67515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6612529" y="1910797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12529" y="1910797"/>
                  <a:ext cx="379206" cy="369332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3" name="Group 82"/>
          <p:cNvGrpSpPr/>
          <p:nvPr/>
        </p:nvGrpSpPr>
        <p:grpSpPr>
          <a:xfrm>
            <a:off x="517261" y="4016295"/>
            <a:ext cx="2649922" cy="1084306"/>
            <a:chOff x="517261" y="4645373"/>
            <a:chExt cx="2649922" cy="108430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1827820" y="4992925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" name="Group 79"/>
            <p:cNvGrpSpPr/>
            <p:nvPr/>
          </p:nvGrpSpPr>
          <p:grpSpPr>
            <a:xfrm>
              <a:off x="867028" y="4841884"/>
              <a:ext cx="514338" cy="311725"/>
              <a:chOff x="867028" y="4841884"/>
              <a:chExt cx="390000" cy="311725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867028" y="4841884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67028" y="5153609"/>
                <a:ext cx="39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517261" y="4645373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7261" y="4645373"/>
                  <a:ext cx="379206" cy="369332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517261" y="4957098"/>
                  <a:ext cx="3826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7261" y="4957098"/>
                  <a:ext cx="382605" cy="369332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2117985" y="4784277"/>
                  <a:ext cx="1049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7985" y="4784277"/>
                  <a:ext cx="1049198" cy="369332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TextBox 51"/>
            <p:cNvSpPr txBox="1"/>
            <p:nvPr/>
          </p:nvSpPr>
          <p:spPr>
            <a:xfrm>
              <a:off x="647082" y="5360347"/>
              <a:ext cx="1980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2-input NOR gate</a:t>
              </a:r>
              <a:endParaRPr lang="en-US" dirty="0">
                <a:latin typeface="+mn-lt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1842519" y="4936433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Moon 78"/>
            <p:cNvSpPr/>
            <p:nvPr/>
          </p:nvSpPr>
          <p:spPr>
            <a:xfrm flipH="1">
              <a:off x="1242820" y="4726469"/>
              <a:ext cx="585000" cy="540000"/>
            </a:xfrm>
            <a:prstGeom prst="moon">
              <a:avLst>
                <a:gd name="adj" fmla="val 868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282397" y="3877391"/>
            <a:ext cx="2995564" cy="1223210"/>
            <a:chOff x="3282397" y="4506469"/>
            <a:chExt cx="2995564" cy="1223210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3632164" y="4929187"/>
              <a:ext cx="1263229" cy="31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632164" y="4702980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632164" y="5163836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3282397" y="4506469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2397" y="4506469"/>
                  <a:ext cx="379206" cy="369332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3282397" y="4957098"/>
                  <a:ext cx="3649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2397" y="4957098"/>
                  <a:ext cx="364972" cy="369332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4836861" y="4744521"/>
                  <a:ext cx="14411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36861" y="4744521"/>
                  <a:ext cx="1441100" cy="369332"/>
                </a:xfrm>
                <a:prstGeom prst="rect">
                  <a:avLst/>
                </a:prstGeom>
                <a:blipFill rotWithShape="1">
                  <a:blip r:embed="rId27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1" name="TextBox 60"/>
            <p:cNvSpPr txBox="1"/>
            <p:nvPr/>
          </p:nvSpPr>
          <p:spPr>
            <a:xfrm>
              <a:off x="3412218" y="5360347"/>
              <a:ext cx="1980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3-input NOR gate</a:t>
              </a:r>
              <a:endParaRPr lang="en-US" dirty="0">
                <a:latin typeface="+mn-lt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4607655" y="4875801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3282397" y="4720831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2397" y="4720831"/>
                  <a:ext cx="379206" cy="369332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2" name="Moon 81"/>
            <p:cNvSpPr/>
            <p:nvPr/>
          </p:nvSpPr>
          <p:spPr>
            <a:xfrm flipH="1">
              <a:off x="3842098" y="4587766"/>
              <a:ext cx="765063" cy="675159"/>
            </a:xfrm>
            <a:prstGeom prst="moon">
              <a:avLst>
                <a:gd name="adj" fmla="val 868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277961" y="3805745"/>
            <a:ext cx="3448856" cy="1298457"/>
            <a:chOff x="6277961" y="4434823"/>
            <a:chExt cx="3448856" cy="1298457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6628048" y="4834715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628368" y="5008079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7468328" y="4935894"/>
              <a:ext cx="43370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6627728" y="4669063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627728" y="5174063"/>
              <a:ext cx="39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6277961" y="4434823"/>
                  <a:ext cx="4254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7961" y="4434823"/>
                  <a:ext cx="425436" cy="369332"/>
                </a:xfrm>
                <a:prstGeom prst="rect">
                  <a:avLst/>
                </a:prstGeom>
                <a:blipFill rotWithShape="1"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6277961" y="5010893"/>
                  <a:ext cx="3649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7961" y="5010893"/>
                  <a:ext cx="364972" cy="369332"/>
                </a:xfrm>
                <a:prstGeom prst="rect">
                  <a:avLst/>
                </a:prstGeom>
                <a:blipFill rotWithShape="1"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7833350" y="4736897"/>
                  <a:ext cx="18934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3350" y="4736897"/>
                  <a:ext cx="1893467" cy="369332"/>
                </a:xfrm>
                <a:prstGeom prst="rect">
                  <a:avLst/>
                </a:prstGeom>
                <a:blipFill rotWithShape="1">
                  <a:blip r:embed="rId31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TextBox 73"/>
            <p:cNvSpPr txBox="1"/>
            <p:nvPr/>
          </p:nvSpPr>
          <p:spPr>
            <a:xfrm>
              <a:off x="6407782" y="5363948"/>
              <a:ext cx="1980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 smtClean="0">
                  <a:latin typeface="+mn-lt"/>
                </a:rPr>
                <a:t>4-input NOR gate</a:t>
              </a:r>
              <a:endParaRPr lang="en-US" dirty="0">
                <a:latin typeface="+mn-lt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7603219" y="4879402"/>
              <a:ext cx="115214" cy="1152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6277961" y="4794504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7961" y="4794504"/>
                  <a:ext cx="379206" cy="369332"/>
                </a:xfrm>
                <a:prstGeom prst="rect">
                  <a:avLst/>
                </a:prstGeom>
                <a:blipFill rotWithShape="1">
                  <a:blip r:embed="rId32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6277961" y="4624952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7961" y="4624952"/>
                  <a:ext cx="379206" cy="369332"/>
                </a:xfrm>
                <a:prstGeom prst="rect">
                  <a:avLst/>
                </a:prstGeom>
                <a:blipFill rotWithShape="1"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6" name="Moon 85"/>
            <p:cNvSpPr/>
            <p:nvPr/>
          </p:nvSpPr>
          <p:spPr>
            <a:xfrm flipH="1">
              <a:off x="6838156" y="4590639"/>
              <a:ext cx="765063" cy="675159"/>
            </a:xfrm>
            <a:prstGeom prst="moon">
              <a:avLst>
                <a:gd name="adj" fmla="val 868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Content Placeholder 2"/>
          <p:cNvSpPr txBox="1">
            <a:spLocks/>
          </p:cNvSpPr>
          <p:nvPr/>
        </p:nvSpPr>
        <p:spPr bwMode="auto">
          <a:xfrm>
            <a:off x="378181" y="5445245"/>
            <a:ext cx="9183380" cy="92171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kern="0" dirty="0" smtClean="0"/>
              <a:t>Note: a 3-input NAND is a single gate, NOT a combination of two 2-input gates. The same can be said about other multiple-input NAND/NOR gates.</a:t>
            </a:r>
          </a:p>
        </p:txBody>
      </p:sp>
    </p:spTree>
    <p:extLst>
      <p:ext uri="{BB962C8B-B14F-4D97-AF65-F5344CB8AC3E}">
        <p14:creationId xmlns:p14="http://schemas.microsoft.com/office/powerpoint/2010/main" val="27805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20216</TotalTime>
  <Words>1627</Words>
  <Application>Microsoft Office PowerPoint</Application>
  <PresentationFormat>A4 Paper (210x297 mm)</PresentationFormat>
  <Paragraphs>408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Default Design</vt:lpstr>
      <vt:lpstr>Additional Gates</vt:lpstr>
      <vt:lpstr>Presentation Outline</vt:lpstr>
      <vt:lpstr>Additional Logic Gates and Symbols</vt:lpstr>
      <vt:lpstr>NAND Gate</vt:lpstr>
      <vt:lpstr>NOR Gate</vt:lpstr>
      <vt:lpstr>The NAND Gate is Universal</vt:lpstr>
      <vt:lpstr>The NOR Gate is also Universal</vt:lpstr>
      <vt:lpstr>Non-Associative NAND / NOR Operations</vt:lpstr>
      <vt:lpstr>Multiple-Input NAND / NOR Gates</vt:lpstr>
      <vt:lpstr>NAND – NAND Implementation</vt:lpstr>
      <vt:lpstr>NOR – NOR Implementation</vt:lpstr>
      <vt:lpstr>Exclusive OR / Exclusive NOR</vt:lpstr>
      <vt:lpstr>XOR / XNOR Functions</vt:lpstr>
      <vt:lpstr>XOR and XNOR Properties</vt:lpstr>
      <vt:lpstr>Odd Function</vt:lpstr>
      <vt:lpstr>Even Function</vt:lpstr>
      <vt:lpstr>Parity Generators and Checkers</vt:lpstr>
      <vt:lpstr>Example of Parity Generator and Checker</vt:lpstr>
      <vt:lpstr>Shl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Gates and Circuits</dc:title>
  <dc:creator>Dr. Muhamed Mudawar</dc:creator>
  <cp:lastModifiedBy>mudawar</cp:lastModifiedBy>
  <cp:revision>701</cp:revision>
  <cp:lastPrinted>2016-09-25T17:34:14Z</cp:lastPrinted>
  <dcterms:created xsi:type="dcterms:W3CDTF">2004-09-12T13:54:39Z</dcterms:created>
  <dcterms:modified xsi:type="dcterms:W3CDTF">2017-10-14T19:15:35Z</dcterms:modified>
</cp:coreProperties>
</file>