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44" r:id="rId2"/>
    <p:sldId id="367" r:id="rId3"/>
    <p:sldId id="409" r:id="rId4"/>
    <p:sldId id="412" r:id="rId5"/>
    <p:sldId id="410" r:id="rId6"/>
    <p:sldId id="414" r:id="rId7"/>
    <p:sldId id="411" r:id="rId8"/>
    <p:sldId id="465" r:id="rId9"/>
    <p:sldId id="415" r:id="rId10"/>
    <p:sldId id="416" r:id="rId11"/>
    <p:sldId id="417" r:id="rId12"/>
    <p:sldId id="418" r:id="rId13"/>
    <p:sldId id="419" r:id="rId14"/>
    <p:sldId id="421" r:id="rId15"/>
    <p:sldId id="420" r:id="rId16"/>
    <p:sldId id="422" r:id="rId17"/>
    <p:sldId id="425" r:id="rId18"/>
    <p:sldId id="423" r:id="rId19"/>
    <p:sldId id="427" r:id="rId20"/>
    <p:sldId id="428" r:id="rId21"/>
    <p:sldId id="429" r:id="rId22"/>
    <p:sldId id="430" r:id="rId23"/>
    <p:sldId id="424" r:id="rId24"/>
    <p:sldId id="461" r:id="rId25"/>
    <p:sldId id="431" r:id="rId26"/>
    <p:sldId id="433" r:id="rId27"/>
    <p:sldId id="434" r:id="rId28"/>
    <p:sldId id="435" r:id="rId29"/>
    <p:sldId id="436" r:id="rId30"/>
    <p:sldId id="437" r:id="rId31"/>
    <p:sldId id="462" r:id="rId32"/>
    <p:sldId id="442" r:id="rId33"/>
    <p:sldId id="443" r:id="rId34"/>
    <p:sldId id="444" r:id="rId35"/>
    <p:sldId id="449" r:id="rId36"/>
    <p:sldId id="447" r:id="rId37"/>
    <p:sldId id="448" r:id="rId38"/>
    <p:sldId id="463" r:id="rId39"/>
    <p:sldId id="438" r:id="rId40"/>
    <p:sldId id="441" r:id="rId41"/>
    <p:sldId id="451" r:id="rId42"/>
    <p:sldId id="454" r:id="rId43"/>
    <p:sldId id="452" r:id="rId44"/>
    <p:sldId id="464" r:id="rId45"/>
    <p:sldId id="456" r:id="rId46"/>
    <p:sldId id="457" r:id="rId47"/>
    <p:sldId id="459" r:id="rId48"/>
    <p:sldId id="460" r:id="rId49"/>
  </p:sldIdLst>
  <p:sldSz cx="9906000" cy="6858000" type="A4"/>
  <p:notesSz cx="7099300" cy="10234613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FF00FF"/>
    <a:srgbClr val="FF0000"/>
    <a:srgbClr val="996633"/>
    <a:srgbClr val="FF9900"/>
    <a:srgbClr val="FFAE5D"/>
    <a:srgbClr val="FFBA75"/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1" autoAdjust="0"/>
    <p:restoredTop sz="95818" autoAdjust="0"/>
  </p:normalViewPr>
  <p:slideViewPr>
    <p:cSldViewPr>
      <p:cViewPr>
        <p:scale>
          <a:sx n="100" d="100"/>
          <a:sy n="100" d="100"/>
        </p:scale>
        <p:origin x="-210" y="-12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77FDE01-2A2C-435C-9B2F-9D2C2C5FC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9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F70015-ABF7-45CF-B70F-162A62649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4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800100"/>
            <a:ext cx="89154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698875"/>
            <a:ext cx="89154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3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4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143000"/>
            <a:ext cx="89154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5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48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43000"/>
            <a:ext cx="89154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615132"/>
            <a:ext cx="99060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tabLst>
                <a:tab pos="4845050" algn="ctr"/>
                <a:tab pos="9688513" algn="r"/>
              </a:tabLst>
            </a:pP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1000" i="1" dirty="0" err="1" smtClean="0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 Map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COE 202 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1000" i="1" baseline="0" dirty="0" smtClean="0">
                <a:latin typeface="Times New Roman" pitchFamily="18" charset="0"/>
                <a:cs typeface="Times New Roman" pitchFamily="18" charset="0"/>
              </a:rPr>
              <a:t> Digital Logic Design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altLang="en-US" sz="1000" i="1" dirty="0" err="1" smtClean="0">
                <a:latin typeface="Times New Roman" pitchFamily="18" charset="0"/>
                <a:cs typeface="Times New Roman" pitchFamily="18" charset="0"/>
              </a:rPr>
              <a:t>Muhamed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00" i="1" dirty="0" err="1">
                <a:latin typeface="Times New Roman" pitchFamily="18" charset="0"/>
                <a:cs typeface="Times New Roman" pitchFamily="18" charset="0"/>
              </a:rPr>
              <a:t>Mudawar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 – slide </a:t>
            </a:r>
            <a:fld id="{39B4A023-9B48-47D3-A4F1-206ADEA8646D}" type="slidenum">
              <a:rPr lang="en-US" altLang="en-US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4845050" algn="ctr"/>
                  <a:tab pos="9688513" algn="r"/>
                </a:tabLst>
              </a:pPr>
              <a:t>‹#›</a:t>
            </a:fld>
            <a:endParaRPr lang="en-US" alt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31" Type="http://schemas.openxmlformats.org/officeDocument/2006/relationships/image" Target="../media/image126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32" Type="http://schemas.openxmlformats.org/officeDocument/2006/relationships/image" Target="../media/image158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31" Type="http://schemas.openxmlformats.org/officeDocument/2006/relationships/image" Target="../media/image157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33" Type="http://schemas.openxmlformats.org/officeDocument/2006/relationships/image" Target="../media/image162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32" Type="http://schemas.openxmlformats.org/officeDocument/2006/relationships/image" Target="../media/image161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31" Type="http://schemas.openxmlformats.org/officeDocument/2006/relationships/image" Target="../media/image16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82.png"/><Relationship Id="rId7" Type="http://schemas.openxmlformats.org/officeDocument/2006/relationships/image" Target="../media/image180.png"/><Relationship Id="rId12" Type="http://schemas.openxmlformats.org/officeDocument/2006/relationships/image" Target="../media/image19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89.png"/><Relationship Id="rId5" Type="http://schemas.openxmlformats.org/officeDocument/2006/relationships/image" Target="../media/image184.png"/><Relationship Id="rId10" Type="http://schemas.openxmlformats.org/officeDocument/2006/relationships/image" Target="../media/image188.png"/><Relationship Id="rId4" Type="http://schemas.openxmlformats.org/officeDocument/2006/relationships/image" Target="../media/image183.png"/><Relationship Id="rId9" Type="http://schemas.openxmlformats.org/officeDocument/2006/relationships/image" Target="../media/image191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5.png"/><Relationship Id="rId12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9.png"/><Relationship Id="rId15" Type="http://schemas.openxmlformats.org/officeDocument/2006/relationships/image" Target="../media/image197.png"/><Relationship Id="rId10" Type="http://schemas.openxmlformats.org/officeDocument/2006/relationships/image" Target="../media/image188.png"/><Relationship Id="rId14" Type="http://schemas.openxmlformats.org/officeDocument/2006/relationships/image" Target="../media/image1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0.png"/><Relationship Id="rId13" Type="http://schemas.openxmlformats.org/officeDocument/2006/relationships/image" Target="../media/image2100.png"/><Relationship Id="rId18" Type="http://schemas.openxmlformats.org/officeDocument/2006/relationships/image" Target="../media/image2150.png"/><Relationship Id="rId26" Type="http://schemas.openxmlformats.org/officeDocument/2006/relationships/image" Target="../media/image223.png"/><Relationship Id="rId39" Type="http://schemas.openxmlformats.org/officeDocument/2006/relationships/image" Target="../media/image236.png"/><Relationship Id="rId3" Type="http://schemas.openxmlformats.org/officeDocument/2006/relationships/image" Target="../media/image2000.png"/><Relationship Id="rId21" Type="http://schemas.openxmlformats.org/officeDocument/2006/relationships/image" Target="../media/image218.png"/><Relationship Id="rId34" Type="http://schemas.openxmlformats.org/officeDocument/2006/relationships/image" Target="../media/image231.png"/><Relationship Id="rId7" Type="http://schemas.openxmlformats.org/officeDocument/2006/relationships/image" Target="../media/image2040.png"/><Relationship Id="rId12" Type="http://schemas.openxmlformats.org/officeDocument/2006/relationships/image" Target="../media/image2090.png"/><Relationship Id="rId17" Type="http://schemas.openxmlformats.org/officeDocument/2006/relationships/image" Target="../media/image2140.png"/><Relationship Id="rId25" Type="http://schemas.openxmlformats.org/officeDocument/2006/relationships/image" Target="../media/image222.png"/><Relationship Id="rId33" Type="http://schemas.openxmlformats.org/officeDocument/2006/relationships/image" Target="../media/image230.png"/><Relationship Id="rId38" Type="http://schemas.openxmlformats.org/officeDocument/2006/relationships/image" Target="../media/image235.png"/><Relationship Id="rId2" Type="http://schemas.openxmlformats.org/officeDocument/2006/relationships/image" Target="../media/image217.png"/><Relationship Id="rId16" Type="http://schemas.openxmlformats.org/officeDocument/2006/relationships/image" Target="../media/image2130.png"/><Relationship Id="rId20" Type="http://schemas.openxmlformats.org/officeDocument/2006/relationships/image" Target="../media/image2170.png"/><Relationship Id="rId29" Type="http://schemas.openxmlformats.org/officeDocument/2006/relationships/image" Target="../media/image226.png"/><Relationship Id="rId41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0.png"/><Relationship Id="rId11" Type="http://schemas.openxmlformats.org/officeDocument/2006/relationships/image" Target="../media/image2080.png"/><Relationship Id="rId24" Type="http://schemas.openxmlformats.org/officeDocument/2006/relationships/image" Target="../media/image221.png"/><Relationship Id="rId32" Type="http://schemas.openxmlformats.org/officeDocument/2006/relationships/image" Target="../media/image229.png"/><Relationship Id="rId37" Type="http://schemas.openxmlformats.org/officeDocument/2006/relationships/image" Target="../media/image234.png"/><Relationship Id="rId40" Type="http://schemas.openxmlformats.org/officeDocument/2006/relationships/image" Target="../media/image237.png"/><Relationship Id="rId5" Type="http://schemas.openxmlformats.org/officeDocument/2006/relationships/image" Target="../media/image2020.png"/><Relationship Id="rId15" Type="http://schemas.openxmlformats.org/officeDocument/2006/relationships/image" Target="../media/image2120.png"/><Relationship Id="rId23" Type="http://schemas.openxmlformats.org/officeDocument/2006/relationships/image" Target="../media/image220.png"/><Relationship Id="rId28" Type="http://schemas.openxmlformats.org/officeDocument/2006/relationships/image" Target="../media/image225.png"/><Relationship Id="rId36" Type="http://schemas.openxmlformats.org/officeDocument/2006/relationships/image" Target="../media/image233.png"/><Relationship Id="rId10" Type="http://schemas.openxmlformats.org/officeDocument/2006/relationships/image" Target="../media/image2070.png"/><Relationship Id="rId19" Type="http://schemas.openxmlformats.org/officeDocument/2006/relationships/image" Target="../media/image2160.png"/><Relationship Id="rId31" Type="http://schemas.openxmlformats.org/officeDocument/2006/relationships/image" Target="../media/image228.png"/><Relationship Id="rId4" Type="http://schemas.openxmlformats.org/officeDocument/2006/relationships/image" Target="../media/image2010.png"/><Relationship Id="rId9" Type="http://schemas.openxmlformats.org/officeDocument/2006/relationships/image" Target="../media/image2060.png"/><Relationship Id="rId14" Type="http://schemas.openxmlformats.org/officeDocument/2006/relationships/image" Target="../media/image2110.png"/><Relationship Id="rId22" Type="http://schemas.openxmlformats.org/officeDocument/2006/relationships/image" Target="../media/image219.png"/><Relationship Id="rId27" Type="http://schemas.openxmlformats.org/officeDocument/2006/relationships/image" Target="../media/image224.png"/><Relationship Id="rId30" Type="http://schemas.openxmlformats.org/officeDocument/2006/relationships/image" Target="../media/image227.png"/><Relationship Id="rId35" Type="http://schemas.openxmlformats.org/officeDocument/2006/relationships/image" Target="../media/image2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49.png"/><Relationship Id="rId7" Type="http://schemas.openxmlformats.org/officeDocument/2006/relationships/image" Target="../media/image243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51.png"/><Relationship Id="rId5" Type="http://schemas.openxmlformats.org/officeDocument/2006/relationships/image" Target="../media/image241.png"/><Relationship Id="rId10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0.png"/><Relationship Id="rId18" Type="http://schemas.openxmlformats.org/officeDocument/2006/relationships/image" Target="../media/image2150.png"/><Relationship Id="rId26" Type="http://schemas.openxmlformats.org/officeDocument/2006/relationships/image" Target="../media/image223.png"/><Relationship Id="rId39" Type="http://schemas.openxmlformats.org/officeDocument/2006/relationships/image" Target="../media/image236.png"/><Relationship Id="rId21" Type="http://schemas.openxmlformats.org/officeDocument/2006/relationships/image" Target="../media/image218.png"/><Relationship Id="rId34" Type="http://schemas.openxmlformats.org/officeDocument/2006/relationships/image" Target="../media/image231.png"/><Relationship Id="rId42" Type="http://schemas.openxmlformats.org/officeDocument/2006/relationships/image" Target="../media/image258.png"/><Relationship Id="rId47" Type="http://schemas.openxmlformats.org/officeDocument/2006/relationships/image" Target="../media/image263.png"/><Relationship Id="rId50" Type="http://schemas.openxmlformats.org/officeDocument/2006/relationships/image" Target="../media/image266.png"/><Relationship Id="rId55" Type="http://schemas.openxmlformats.org/officeDocument/2006/relationships/image" Target="../media/image271.png"/><Relationship Id="rId63" Type="http://schemas.openxmlformats.org/officeDocument/2006/relationships/image" Target="../media/image279.png"/><Relationship Id="rId68" Type="http://schemas.openxmlformats.org/officeDocument/2006/relationships/image" Target="../media/image284.png"/><Relationship Id="rId7" Type="http://schemas.openxmlformats.org/officeDocument/2006/relationships/image" Target="../media/image2040.png"/><Relationship Id="rId71" Type="http://schemas.openxmlformats.org/officeDocument/2006/relationships/image" Target="../media/image287.png"/><Relationship Id="rId2" Type="http://schemas.openxmlformats.org/officeDocument/2006/relationships/image" Target="../media/image252.png"/><Relationship Id="rId16" Type="http://schemas.openxmlformats.org/officeDocument/2006/relationships/image" Target="../media/image2130.png"/><Relationship Id="rId29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0.png"/><Relationship Id="rId11" Type="http://schemas.openxmlformats.org/officeDocument/2006/relationships/image" Target="../media/image2080.png"/><Relationship Id="rId32" Type="http://schemas.openxmlformats.org/officeDocument/2006/relationships/image" Target="../media/image229.png"/><Relationship Id="rId37" Type="http://schemas.openxmlformats.org/officeDocument/2006/relationships/image" Target="../media/image234.png"/><Relationship Id="rId40" Type="http://schemas.openxmlformats.org/officeDocument/2006/relationships/image" Target="../media/image237.png"/><Relationship Id="rId45" Type="http://schemas.openxmlformats.org/officeDocument/2006/relationships/image" Target="../media/image261.png"/><Relationship Id="rId53" Type="http://schemas.openxmlformats.org/officeDocument/2006/relationships/image" Target="../media/image269.png"/><Relationship Id="rId58" Type="http://schemas.openxmlformats.org/officeDocument/2006/relationships/image" Target="../media/image274.png"/><Relationship Id="rId66" Type="http://schemas.openxmlformats.org/officeDocument/2006/relationships/image" Target="../media/image282.png"/><Relationship Id="rId74" Type="http://schemas.openxmlformats.org/officeDocument/2006/relationships/image" Target="../media/image290.png"/><Relationship Id="rId5" Type="http://schemas.openxmlformats.org/officeDocument/2006/relationships/image" Target="../media/image255.png"/><Relationship Id="rId15" Type="http://schemas.openxmlformats.org/officeDocument/2006/relationships/image" Target="../media/image2120.png"/><Relationship Id="rId28" Type="http://schemas.openxmlformats.org/officeDocument/2006/relationships/image" Target="../media/image225.png"/><Relationship Id="rId36" Type="http://schemas.openxmlformats.org/officeDocument/2006/relationships/image" Target="../media/image233.png"/><Relationship Id="rId49" Type="http://schemas.openxmlformats.org/officeDocument/2006/relationships/image" Target="../media/image265.png"/><Relationship Id="rId57" Type="http://schemas.openxmlformats.org/officeDocument/2006/relationships/image" Target="../media/image273.png"/><Relationship Id="rId61" Type="http://schemas.openxmlformats.org/officeDocument/2006/relationships/image" Target="../media/image277.png"/><Relationship Id="rId10" Type="http://schemas.openxmlformats.org/officeDocument/2006/relationships/image" Target="../media/image2070.png"/><Relationship Id="rId19" Type="http://schemas.openxmlformats.org/officeDocument/2006/relationships/image" Target="../media/image2160.png"/><Relationship Id="rId31" Type="http://schemas.openxmlformats.org/officeDocument/2006/relationships/image" Target="../media/image228.png"/><Relationship Id="rId44" Type="http://schemas.openxmlformats.org/officeDocument/2006/relationships/image" Target="../media/image260.png"/><Relationship Id="rId52" Type="http://schemas.openxmlformats.org/officeDocument/2006/relationships/image" Target="../media/image268.png"/><Relationship Id="rId60" Type="http://schemas.openxmlformats.org/officeDocument/2006/relationships/image" Target="../media/image276.png"/><Relationship Id="rId65" Type="http://schemas.openxmlformats.org/officeDocument/2006/relationships/image" Target="../media/image281.png"/><Relationship Id="rId73" Type="http://schemas.openxmlformats.org/officeDocument/2006/relationships/image" Target="../media/image289.png"/><Relationship Id="rId4" Type="http://schemas.openxmlformats.org/officeDocument/2006/relationships/image" Target="../media/image254.png"/><Relationship Id="rId9" Type="http://schemas.openxmlformats.org/officeDocument/2006/relationships/image" Target="../media/image2060.png"/><Relationship Id="rId14" Type="http://schemas.openxmlformats.org/officeDocument/2006/relationships/image" Target="../media/image2110.png"/><Relationship Id="rId22" Type="http://schemas.openxmlformats.org/officeDocument/2006/relationships/image" Target="../media/image256.png"/><Relationship Id="rId27" Type="http://schemas.openxmlformats.org/officeDocument/2006/relationships/image" Target="../media/image224.png"/><Relationship Id="rId30" Type="http://schemas.openxmlformats.org/officeDocument/2006/relationships/image" Target="../media/image227.png"/><Relationship Id="rId35" Type="http://schemas.openxmlformats.org/officeDocument/2006/relationships/image" Target="../media/image232.png"/><Relationship Id="rId43" Type="http://schemas.openxmlformats.org/officeDocument/2006/relationships/image" Target="../media/image259.png"/><Relationship Id="rId48" Type="http://schemas.openxmlformats.org/officeDocument/2006/relationships/image" Target="../media/image264.png"/><Relationship Id="rId56" Type="http://schemas.openxmlformats.org/officeDocument/2006/relationships/image" Target="../media/image272.png"/><Relationship Id="rId64" Type="http://schemas.openxmlformats.org/officeDocument/2006/relationships/image" Target="../media/image280.png"/><Relationship Id="rId69" Type="http://schemas.openxmlformats.org/officeDocument/2006/relationships/image" Target="../media/image285.png"/><Relationship Id="rId8" Type="http://schemas.openxmlformats.org/officeDocument/2006/relationships/image" Target="../media/image2050.png"/><Relationship Id="rId51" Type="http://schemas.openxmlformats.org/officeDocument/2006/relationships/image" Target="../media/image267.png"/><Relationship Id="rId72" Type="http://schemas.openxmlformats.org/officeDocument/2006/relationships/image" Target="../media/image288.png"/><Relationship Id="rId3" Type="http://schemas.openxmlformats.org/officeDocument/2006/relationships/image" Target="../media/image253.png"/><Relationship Id="rId12" Type="http://schemas.openxmlformats.org/officeDocument/2006/relationships/image" Target="../media/image2090.png"/><Relationship Id="rId17" Type="http://schemas.openxmlformats.org/officeDocument/2006/relationships/image" Target="../media/image2140.png"/><Relationship Id="rId25" Type="http://schemas.openxmlformats.org/officeDocument/2006/relationships/image" Target="../media/image222.png"/><Relationship Id="rId33" Type="http://schemas.openxmlformats.org/officeDocument/2006/relationships/image" Target="../media/image230.png"/><Relationship Id="rId38" Type="http://schemas.openxmlformats.org/officeDocument/2006/relationships/image" Target="../media/image235.png"/><Relationship Id="rId46" Type="http://schemas.openxmlformats.org/officeDocument/2006/relationships/image" Target="../media/image262.png"/><Relationship Id="rId59" Type="http://schemas.openxmlformats.org/officeDocument/2006/relationships/image" Target="../media/image275.png"/><Relationship Id="rId67" Type="http://schemas.openxmlformats.org/officeDocument/2006/relationships/image" Target="../media/image283.png"/><Relationship Id="rId20" Type="http://schemas.openxmlformats.org/officeDocument/2006/relationships/image" Target="../media/image2170.png"/><Relationship Id="rId41" Type="http://schemas.openxmlformats.org/officeDocument/2006/relationships/image" Target="../media/image257.png"/><Relationship Id="rId54" Type="http://schemas.openxmlformats.org/officeDocument/2006/relationships/image" Target="../media/image270.png"/><Relationship Id="rId62" Type="http://schemas.openxmlformats.org/officeDocument/2006/relationships/image" Target="../media/image278.png"/><Relationship Id="rId70" Type="http://schemas.openxmlformats.org/officeDocument/2006/relationships/image" Target="../media/image28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12" Type="http://schemas.openxmlformats.org/officeDocument/2006/relationships/image" Target="../media/image295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11" Type="http://schemas.openxmlformats.org/officeDocument/2006/relationships/image" Target="../media/image294.png"/><Relationship Id="rId5" Type="http://schemas.openxmlformats.org/officeDocument/2006/relationships/image" Target="../media/image255.png"/><Relationship Id="rId10" Type="http://schemas.openxmlformats.org/officeDocument/2006/relationships/image" Target="../media/image293.png"/><Relationship Id="rId4" Type="http://schemas.openxmlformats.org/officeDocument/2006/relationships/image" Target="../media/image254.png"/><Relationship Id="rId9" Type="http://schemas.openxmlformats.org/officeDocument/2006/relationships/image" Target="../media/image29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7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12" Type="http://schemas.openxmlformats.org/officeDocument/2006/relationships/image" Target="../media/image306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05.png"/><Relationship Id="rId5" Type="http://schemas.openxmlformats.org/officeDocument/2006/relationships/image" Target="../media/image299.png"/><Relationship Id="rId15" Type="http://schemas.openxmlformats.org/officeDocument/2006/relationships/image" Target="../media/image309.png"/><Relationship Id="rId10" Type="http://schemas.openxmlformats.org/officeDocument/2006/relationships/image" Target="../media/image304.png"/><Relationship Id="rId4" Type="http://schemas.openxmlformats.org/officeDocument/2006/relationships/image" Target="../media/image298.png"/><Relationship Id="rId9" Type="http://schemas.openxmlformats.org/officeDocument/2006/relationships/image" Target="../media/image303.png"/><Relationship Id="rId14" Type="http://schemas.openxmlformats.org/officeDocument/2006/relationships/image" Target="../media/image30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13" Type="http://schemas.openxmlformats.org/officeDocument/2006/relationships/image" Target="../media/image321.png"/><Relationship Id="rId18" Type="http://schemas.openxmlformats.org/officeDocument/2006/relationships/image" Target="../media/image326.png"/><Relationship Id="rId26" Type="http://schemas.openxmlformats.org/officeDocument/2006/relationships/image" Target="../media/image334.png"/><Relationship Id="rId3" Type="http://schemas.openxmlformats.org/officeDocument/2006/relationships/image" Target="../media/image311.png"/><Relationship Id="rId21" Type="http://schemas.openxmlformats.org/officeDocument/2006/relationships/image" Target="../media/image329.png"/><Relationship Id="rId7" Type="http://schemas.openxmlformats.org/officeDocument/2006/relationships/image" Target="../media/image315.png"/><Relationship Id="rId12" Type="http://schemas.openxmlformats.org/officeDocument/2006/relationships/image" Target="../media/image320.png"/><Relationship Id="rId17" Type="http://schemas.openxmlformats.org/officeDocument/2006/relationships/image" Target="../media/image325.png"/><Relationship Id="rId25" Type="http://schemas.openxmlformats.org/officeDocument/2006/relationships/image" Target="../media/image333.png"/><Relationship Id="rId2" Type="http://schemas.openxmlformats.org/officeDocument/2006/relationships/image" Target="../media/image310.png"/><Relationship Id="rId16" Type="http://schemas.openxmlformats.org/officeDocument/2006/relationships/image" Target="../media/image324.png"/><Relationship Id="rId20" Type="http://schemas.openxmlformats.org/officeDocument/2006/relationships/image" Target="../media/image328.png"/><Relationship Id="rId29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4.png"/><Relationship Id="rId11" Type="http://schemas.openxmlformats.org/officeDocument/2006/relationships/image" Target="../media/image319.png"/><Relationship Id="rId24" Type="http://schemas.openxmlformats.org/officeDocument/2006/relationships/image" Target="../media/image332.png"/><Relationship Id="rId5" Type="http://schemas.openxmlformats.org/officeDocument/2006/relationships/image" Target="../media/image313.png"/><Relationship Id="rId15" Type="http://schemas.openxmlformats.org/officeDocument/2006/relationships/image" Target="../media/image323.png"/><Relationship Id="rId23" Type="http://schemas.openxmlformats.org/officeDocument/2006/relationships/image" Target="../media/image331.png"/><Relationship Id="rId28" Type="http://schemas.openxmlformats.org/officeDocument/2006/relationships/image" Target="../media/image336.png"/><Relationship Id="rId10" Type="http://schemas.openxmlformats.org/officeDocument/2006/relationships/image" Target="../media/image318.png"/><Relationship Id="rId19" Type="http://schemas.openxmlformats.org/officeDocument/2006/relationships/image" Target="../media/image327.png"/><Relationship Id="rId4" Type="http://schemas.openxmlformats.org/officeDocument/2006/relationships/image" Target="../media/image312.png"/><Relationship Id="rId9" Type="http://schemas.openxmlformats.org/officeDocument/2006/relationships/image" Target="../media/image317.png"/><Relationship Id="rId14" Type="http://schemas.openxmlformats.org/officeDocument/2006/relationships/image" Target="../media/image322.png"/><Relationship Id="rId22" Type="http://schemas.openxmlformats.org/officeDocument/2006/relationships/image" Target="../media/image330.png"/><Relationship Id="rId27" Type="http://schemas.openxmlformats.org/officeDocument/2006/relationships/image" Target="../media/image33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339.png"/><Relationship Id="rId7" Type="http://schemas.openxmlformats.org/officeDocument/2006/relationships/image" Target="../media/image343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5" Type="http://schemas.openxmlformats.org/officeDocument/2006/relationships/image" Target="../media/image341.png"/><Relationship Id="rId10" Type="http://schemas.openxmlformats.org/officeDocument/2006/relationships/image" Target="../media/image346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7.png"/><Relationship Id="rId39" Type="http://schemas.openxmlformats.org/officeDocument/2006/relationships/image" Target="../media/image370.png"/><Relationship Id="rId3" Type="http://schemas.openxmlformats.org/officeDocument/2006/relationships/image" Target="../media/image348.png"/><Relationship Id="rId21" Type="http://schemas.openxmlformats.org/officeDocument/2006/relationships/image" Target="../media/image366.png"/><Relationship Id="rId34" Type="http://schemas.openxmlformats.org/officeDocument/2006/relationships/image" Target="../media/image364.png"/><Relationship Id="rId7" Type="http://schemas.openxmlformats.org/officeDocument/2006/relationships/image" Target="../media/image352.png"/><Relationship Id="rId25" Type="http://schemas.openxmlformats.org/officeDocument/2006/relationships/image" Target="../media/image356.png"/><Relationship Id="rId33" Type="http://schemas.openxmlformats.org/officeDocument/2006/relationships/image" Target="../media/image363.png"/><Relationship Id="rId38" Type="http://schemas.openxmlformats.org/officeDocument/2006/relationships/image" Target="../media/image369.png"/><Relationship Id="rId2" Type="http://schemas.openxmlformats.org/officeDocument/2006/relationships/image" Target="../media/image347.png"/><Relationship Id="rId29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24" Type="http://schemas.openxmlformats.org/officeDocument/2006/relationships/image" Target="../media/image355.png"/><Relationship Id="rId32" Type="http://schemas.openxmlformats.org/officeDocument/2006/relationships/image" Target="../media/image362.png"/><Relationship Id="rId37" Type="http://schemas.openxmlformats.org/officeDocument/2006/relationships/image" Target="../media/image368.png"/><Relationship Id="rId5" Type="http://schemas.openxmlformats.org/officeDocument/2006/relationships/image" Target="../media/image350.png"/><Relationship Id="rId23" Type="http://schemas.openxmlformats.org/officeDocument/2006/relationships/image" Target="../media/image354.png"/><Relationship Id="rId28" Type="http://schemas.openxmlformats.org/officeDocument/2006/relationships/image" Target="../media/image358.png"/><Relationship Id="rId36" Type="http://schemas.openxmlformats.org/officeDocument/2006/relationships/image" Target="../media/image367.png"/><Relationship Id="rId31" Type="http://schemas.openxmlformats.org/officeDocument/2006/relationships/image" Target="../media/image361.png"/><Relationship Id="rId4" Type="http://schemas.openxmlformats.org/officeDocument/2006/relationships/image" Target="../media/image349.png"/><Relationship Id="rId22" Type="http://schemas.openxmlformats.org/officeDocument/2006/relationships/image" Target="../media/image353.png"/><Relationship Id="rId27" Type="http://schemas.openxmlformats.org/officeDocument/2006/relationships/image" Target="../media/image372.png"/><Relationship Id="rId30" Type="http://schemas.openxmlformats.org/officeDocument/2006/relationships/image" Target="../media/image360.png"/><Relationship Id="rId35" Type="http://schemas.openxmlformats.org/officeDocument/2006/relationships/image" Target="../media/image3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606257"/>
            <a:ext cx="8915400" cy="2801938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 sz="4400" dirty="0" smtClean="0"/>
              <a:t>The </a:t>
            </a:r>
            <a:r>
              <a:rPr lang="en-US" altLang="en-US" sz="4400" dirty="0" err="1" smtClean="0"/>
              <a:t>Karnaugh</a:t>
            </a:r>
            <a:r>
              <a:rPr lang="en-US" altLang="en-US" sz="4400" dirty="0" smtClean="0"/>
              <a:t> Map</a:t>
            </a:r>
            <a:endParaRPr lang="en-US" altLang="en-US" sz="2800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774642"/>
            <a:ext cx="8915400" cy="2476500"/>
          </a:xfrm>
        </p:spPr>
        <p:txBody>
          <a:bodyPr/>
          <a:lstStyle/>
          <a:p>
            <a:r>
              <a:rPr lang="en-US" altLang="en-US" sz="3200" dirty="0"/>
              <a:t>COE </a:t>
            </a:r>
            <a:r>
              <a:rPr lang="en-US" altLang="en-US" sz="3200" dirty="0" smtClean="0"/>
              <a:t>202</a:t>
            </a:r>
            <a:endParaRPr lang="en-US" altLang="en-US" sz="2800" dirty="0"/>
          </a:p>
          <a:p>
            <a:r>
              <a:rPr lang="en-US" altLang="en-US" sz="2800" dirty="0"/>
              <a:t>Digital Logic Design</a:t>
            </a:r>
          </a:p>
          <a:p>
            <a:pPr>
              <a:spcBef>
                <a:spcPct val="100000"/>
              </a:spcBef>
            </a:pPr>
            <a:r>
              <a:rPr lang="en-US" altLang="en-US" dirty="0" smtClean="0"/>
              <a:t>Dr. </a:t>
            </a:r>
            <a:r>
              <a:rPr lang="en-US" altLang="en-US" dirty="0" err="1"/>
              <a:t>Muhamed</a:t>
            </a:r>
            <a:r>
              <a:rPr lang="en-US" altLang="en-US" dirty="0"/>
              <a:t> </a:t>
            </a:r>
            <a:r>
              <a:rPr lang="en-US" altLang="en-US" dirty="0" err="1"/>
              <a:t>Mudawar</a:t>
            </a:r>
            <a:endParaRPr lang="en-US" altLang="en-US" dirty="0"/>
          </a:p>
          <a:p>
            <a:r>
              <a:rPr lang="en-US" altLang="en-US" dirty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Truth Table to </a:t>
            </a:r>
            <a:r>
              <a:rPr lang="en-US" dirty="0" err="1" smtClean="0"/>
              <a:t>Karnaugh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09506"/>
            <a:ext cx="8915400" cy="2073852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Given a truth table, construct the corresponding K-map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Copy the function values from the truth table into the K-map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Make sure to copy each value into the proper K-map square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0445"/>
              </p:ext>
            </p:extLst>
          </p:nvPr>
        </p:nvGraphicFramePr>
        <p:xfrm>
          <a:off x="1899829" y="3851338"/>
          <a:ext cx="201624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533"/>
                <a:gridCol w="1006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</a:t>
                      </a:r>
                      <a:endParaRPr lang="en-US" sz="2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15043" y="3199381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Truth Table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92144" y="3198572"/>
            <a:ext cx="3235591" cy="2881159"/>
            <a:chOff x="4492144" y="3428191"/>
            <a:chExt cx="3235591" cy="2881159"/>
          </a:xfrm>
        </p:grpSpPr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5413856" y="3902048"/>
              <a:ext cx="2313879" cy="2407302"/>
              <a:chOff x="2014" y="3209"/>
              <a:chExt cx="2019" cy="975"/>
            </a:xfrm>
          </p:grpSpPr>
          <p:sp>
            <p:nvSpPr>
              <p:cNvPr id="5" name="Rectangle 56"/>
              <p:cNvSpPr>
                <a:spLocks noChangeArrowheads="1"/>
              </p:cNvSpPr>
              <p:nvPr/>
            </p:nvSpPr>
            <p:spPr bwMode="auto">
              <a:xfrm>
                <a:off x="3257" y="3829"/>
                <a:ext cx="776" cy="35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sz="2400" baseline="-25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" name="Rectangle 55"/>
              <p:cNvSpPr>
                <a:spLocks noChangeArrowheads="1"/>
              </p:cNvSpPr>
              <p:nvPr/>
            </p:nvSpPr>
            <p:spPr bwMode="auto">
              <a:xfrm>
                <a:off x="2480" y="3829"/>
                <a:ext cx="777" cy="35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sz="2400" baseline="-25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" name="Rectangle 54"/>
              <p:cNvSpPr>
                <a:spLocks noChangeArrowheads="1"/>
              </p:cNvSpPr>
              <p:nvPr/>
            </p:nvSpPr>
            <p:spPr bwMode="auto">
              <a:xfrm>
                <a:off x="2014" y="3829"/>
                <a:ext cx="466" cy="35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b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257" y="3473"/>
                <a:ext cx="776" cy="356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400" baseline="-25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9" name="Rectangle 52"/>
              <p:cNvSpPr>
                <a:spLocks noChangeArrowheads="1"/>
              </p:cNvSpPr>
              <p:nvPr/>
            </p:nvSpPr>
            <p:spPr bwMode="auto">
              <a:xfrm>
                <a:off x="2480" y="3473"/>
                <a:ext cx="777" cy="356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sz="2400" baseline="-25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0" name="Rectangle 51"/>
              <p:cNvSpPr>
                <a:spLocks noChangeArrowheads="1"/>
              </p:cNvSpPr>
              <p:nvPr/>
            </p:nvSpPr>
            <p:spPr bwMode="auto">
              <a:xfrm>
                <a:off x="2014" y="3473"/>
                <a:ext cx="466" cy="35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1" name="Rectangle 50"/>
              <p:cNvSpPr>
                <a:spLocks noChangeArrowheads="1"/>
              </p:cNvSpPr>
              <p:nvPr/>
            </p:nvSpPr>
            <p:spPr bwMode="auto">
              <a:xfrm>
                <a:off x="3257" y="3228"/>
                <a:ext cx="776" cy="24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b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2" name="Rectangle 49"/>
              <p:cNvSpPr>
                <a:spLocks noChangeArrowheads="1"/>
              </p:cNvSpPr>
              <p:nvPr/>
            </p:nvSpPr>
            <p:spPr bwMode="auto">
              <a:xfrm>
                <a:off x="2480" y="3228"/>
                <a:ext cx="777" cy="24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b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3" name="Line 123"/>
              <p:cNvSpPr>
                <a:spLocks noChangeShapeType="1"/>
              </p:cNvSpPr>
              <p:nvPr/>
            </p:nvSpPr>
            <p:spPr bwMode="auto">
              <a:xfrm>
                <a:off x="2183" y="3301"/>
                <a:ext cx="297" cy="1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Text Box 124"/>
              <p:cNvSpPr txBox="1">
                <a:spLocks noChangeArrowheads="1"/>
              </p:cNvSpPr>
              <p:nvPr/>
            </p:nvSpPr>
            <p:spPr bwMode="auto">
              <a:xfrm>
                <a:off x="2114" y="3334"/>
                <a:ext cx="176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marL="2857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i="1" dirty="0"/>
                  <a:t>x</a:t>
                </a:r>
              </a:p>
            </p:txBody>
          </p:sp>
          <p:sp>
            <p:nvSpPr>
              <p:cNvPr id="15" name="Text Box 125"/>
              <p:cNvSpPr txBox="1">
                <a:spLocks noChangeArrowheads="1"/>
              </p:cNvSpPr>
              <p:nvPr/>
            </p:nvSpPr>
            <p:spPr bwMode="auto">
              <a:xfrm>
                <a:off x="2391" y="3209"/>
                <a:ext cx="176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marL="2857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i="1" dirty="0"/>
                  <a:t>y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238831" y="3428191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K-map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492144" y="4993358"/>
              <a:ext cx="633677" cy="5094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0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K-Map Function Minimization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974749"/>
                <a:ext cx="8951046" cy="539220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3000"/>
                  </a:spcBef>
                </a:pPr>
                <a:r>
                  <a:rPr lang="en-US" dirty="0" smtClean="0"/>
                  <a:t>Two adjacent cells containing 1's can be combined</a:t>
                </a:r>
              </a:p>
              <a:p>
                <a:pPr>
                  <a:lnSpc>
                    <a:spcPct val="150000"/>
                  </a:lnSpc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𝑚</m:t>
                    </m:r>
                    <m:r>
                      <a:rPr lang="en-US" i="1" baseline="-25000" dirty="0">
                        <a:latin typeface="Cambria Math"/>
                      </a:rPr>
                      <m:t>0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𝑚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𝑚</m:t>
                    </m:r>
                    <m:r>
                      <a:rPr lang="en-US" i="1" baseline="-25000" dirty="0">
                        <a:latin typeface="Cambria Math"/>
                      </a:rPr>
                      <m:t>3</m:t>
                    </m:r>
                  </m:oMath>
                </a14:m>
                <a:endParaRPr lang="en-US" baseline="-25000" dirty="0"/>
              </a:p>
              <a:p>
                <a:pPr>
                  <a:lnSpc>
                    <a:spcPct val="150000"/>
                  </a:lnSpc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𝑥𝑦</m:t>
                    </m:r>
                    <m:r>
                      <a:rPr lang="en-US" i="1" dirty="0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𝑥𝑦</m:t>
                    </m:r>
                  </m:oMath>
                </a14:m>
                <a:r>
                  <a:rPr lang="en-US" dirty="0" smtClean="0"/>
                  <a:t>	(6 literals)</a:t>
                </a: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′=(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′=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3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spcBef>
                    <a:spcPts val="3000"/>
                  </a:spcBef>
                  <a:tabLst>
                    <a:tab pos="6818313" algn="l"/>
                  </a:tabLst>
                </a:pPr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can be simplified as: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	(2 literals)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974749"/>
                <a:ext cx="8951046" cy="5392207"/>
              </a:xfrm>
              <a:blipFill rotWithShape="1">
                <a:blip r:embed="rId2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71611" y="1816004"/>
            <a:ext cx="2313879" cy="2881159"/>
            <a:chOff x="5413856" y="3428191"/>
            <a:chExt cx="2313879" cy="2881159"/>
          </a:xfrm>
        </p:grpSpPr>
        <p:grpSp>
          <p:nvGrpSpPr>
            <p:cNvPr id="5" name="Group 127"/>
            <p:cNvGrpSpPr>
              <a:grpSpLocks/>
            </p:cNvGrpSpPr>
            <p:nvPr/>
          </p:nvGrpSpPr>
          <p:grpSpPr bwMode="auto">
            <a:xfrm>
              <a:off x="5413856" y="3902048"/>
              <a:ext cx="2313879" cy="2407302"/>
              <a:chOff x="2014" y="3209"/>
              <a:chExt cx="2019" cy="975"/>
            </a:xfrm>
          </p:grpSpPr>
          <p:sp>
            <p:nvSpPr>
              <p:cNvPr id="8" name="Rectangle 56"/>
              <p:cNvSpPr>
                <a:spLocks noChangeArrowheads="1"/>
              </p:cNvSpPr>
              <p:nvPr/>
            </p:nvSpPr>
            <p:spPr bwMode="auto">
              <a:xfrm>
                <a:off x="3257" y="3829"/>
                <a:ext cx="776" cy="35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sz="2400" baseline="-25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9" name="Rectangle 55"/>
              <p:cNvSpPr>
                <a:spLocks noChangeArrowheads="1"/>
              </p:cNvSpPr>
              <p:nvPr/>
            </p:nvSpPr>
            <p:spPr bwMode="auto">
              <a:xfrm>
                <a:off x="2480" y="3829"/>
                <a:ext cx="777" cy="35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sz="2400" baseline="-25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2014" y="3829"/>
                <a:ext cx="466" cy="35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b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257" y="3473"/>
                <a:ext cx="776" cy="356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400" baseline="-25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2" name="Rectangle 52"/>
              <p:cNvSpPr>
                <a:spLocks noChangeArrowheads="1"/>
              </p:cNvSpPr>
              <p:nvPr/>
            </p:nvSpPr>
            <p:spPr bwMode="auto">
              <a:xfrm>
                <a:off x="2480" y="3473"/>
                <a:ext cx="777" cy="356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sz="2400" baseline="-25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3" name="Rectangle 51"/>
              <p:cNvSpPr>
                <a:spLocks noChangeArrowheads="1"/>
              </p:cNvSpPr>
              <p:nvPr/>
            </p:nvSpPr>
            <p:spPr bwMode="auto">
              <a:xfrm>
                <a:off x="2014" y="3473"/>
                <a:ext cx="466" cy="35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4" name="Rectangle 50"/>
              <p:cNvSpPr>
                <a:spLocks noChangeArrowheads="1"/>
              </p:cNvSpPr>
              <p:nvPr/>
            </p:nvSpPr>
            <p:spPr bwMode="auto">
              <a:xfrm>
                <a:off x="3257" y="3228"/>
                <a:ext cx="776" cy="24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b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5" name="Rectangle 49"/>
              <p:cNvSpPr>
                <a:spLocks noChangeArrowheads="1"/>
              </p:cNvSpPr>
              <p:nvPr/>
            </p:nvSpPr>
            <p:spPr bwMode="auto">
              <a:xfrm>
                <a:off x="2480" y="3228"/>
                <a:ext cx="777" cy="24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20000"/>
                  </a:spcBef>
                  <a:buClr>
                    <a:srgbClr val="3333FF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20000"/>
                  </a:spcBef>
                  <a:buClr>
                    <a:srgbClr val="3333FF"/>
                  </a:buClr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20000"/>
                  </a:spcBef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b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6" name="Line 123"/>
              <p:cNvSpPr>
                <a:spLocks noChangeShapeType="1"/>
              </p:cNvSpPr>
              <p:nvPr/>
            </p:nvSpPr>
            <p:spPr bwMode="auto">
              <a:xfrm>
                <a:off x="2183" y="3301"/>
                <a:ext cx="297" cy="1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Text Box 124"/>
              <p:cNvSpPr txBox="1">
                <a:spLocks noChangeArrowheads="1"/>
              </p:cNvSpPr>
              <p:nvPr/>
            </p:nvSpPr>
            <p:spPr bwMode="auto">
              <a:xfrm>
                <a:off x="2114" y="3334"/>
                <a:ext cx="176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marL="2857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i="1" dirty="0"/>
                  <a:t>x</a:t>
                </a:r>
              </a:p>
            </p:txBody>
          </p:sp>
          <p:sp>
            <p:nvSpPr>
              <p:cNvPr id="18" name="Text Box 125"/>
              <p:cNvSpPr txBox="1">
                <a:spLocks noChangeArrowheads="1"/>
              </p:cNvSpPr>
              <p:nvPr/>
            </p:nvSpPr>
            <p:spPr bwMode="auto">
              <a:xfrm>
                <a:off x="2391" y="3209"/>
                <a:ext cx="176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marL="2857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i="1" dirty="0"/>
                  <a:t>y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238831" y="3428191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K-map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20354" y="3140965"/>
            <a:ext cx="1728210" cy="1382568"/>
            <a:chOff x="6220354" y="3140965"/>
            <a:chExt cx="1728210" cy="1382568"/>
          </a:xfrm>
        </p:grpSpPr>
        <p:sp>
          <p:nvSpPr>
            <p:cNvPr id="19" name="Rounded Rectangle 18"/>
            <p:cNvSpPr/>
            <p:nvPr/>
          </p:nvSpPr>
          <p:spPr>
            <a:xfrm>
              <a:off x="7372494" y="3140965"/>
              <a:ext cx="576070" cy="138256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6220354" y="3601821"/>
              <a:ext cx="1152140" cy="46085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874712" y="4062677"/>
            <a:ext cx="2937956" cy="966523"/>
            <a:chOff x="6096000" y="4062677"/>
            <a:chExt cx="2716668" cy="966523"/>
          </a:xfrm>
        </p:grpSpPr>
        <p:sp>
          <p:nvSpPr>
            <p:cNvPr id="20" name="Rounded Rectangle 19"/>
            <p:cNvSpPr/>
            <p:nvPr/>
          </p:nvSpPr>
          <p:spPr>
            <a:xfrm>
              <a:off x="7430101" y="4062677"/>
              <a:ext cx="1382567" cy="403249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096000" y="4472609"/>
              <a:ext cx="2445026" cy="556591"/>
            </a:xfrm>
            <a:custGeom>
              <a:avLst/>
              <a:gdLst>
                <a:gd name="connsiteX0" fmla="*/ 0 w 2445026"/>
                <a:gd name="connsiteY0" fmla="*/ 556591 h 556591"/>
                <a:gd name="connsiteX1" fmla="*/ 2166730 w 2445026"/>
                <a:gd name="connsiteY1" fmla="*/ 556591 h 556591"/>
                <a:gd name="connsiteX2" fmla="*/ 2445026 w 2445026"/>
                <a:gd name="connsiteY2" fmla="*/ 0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5026" h="556591">
                  <a:moveTo>
                    <a:pt x="0" y="556591"/>
                  </a:moveTo>
                  <a:lnTo>
                    <a:pt x="2166730" y="556591"/>
                  </a:lnTo>
                  <a:lnTo>
                    <a:pt x="2445026" y="0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96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Three-Variable </a:t>
            </a:r>
            <a:r>
              <a:rPr lang="en-US" dirty="0" err="1" smtClean="0"/>
              <a:t>Karnaugh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54" y="779078"/>
            <a:ext cx="9044154" cy="3053171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 smtClean="0"/>
              <a:t>Have eight squares (for the 8 minterms), numbered 0 to 7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 smtClean="0"/>
              <a:t>The last two columns are not in numeric order: 11, 10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dirty="0" smtClean="0"/>
              <a:t>Remember the numbering of the squares in the K-map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 smtClean="0"/>
              <a:t>Each square is adjacent to three other squares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 smtClean="0"/>
              <a:t>Minterms in adjacent squares can always be combined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dirty="0" smtClean="0"/>
              <a:t>This is the key idea that makes the K-map work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 smtClean="0"/>
              <a:t>Labeling of rows and columns is also useful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344440" y="3889856"/>
            <a:ext cx="3829119" cy="2304279"/>
            <a:chOff x="3282397" y="1412755"/>
            <a:chExt cx="3829119" cy="2304279"/>
          </a:xfrm>
        </p:grpSpPr>
        <p:sp>
          <p:nvSpPr>
            <p:cNvPr id="87" name="Rectangle 86"/>
            <p:cNvSpPr/>
            <p:nvPr/>
          </p:nvSpPr>
          <p:spPr>
            <a:xfrm>
              <a:off x="3893570" y="2182440"/>
              <a:ext cx="3217946" cy="1534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4116746" y="1757931"/>
              <a:ext cx="320159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4921817" y="1757931"/>
              <a:ext cx="320159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5728056" y="1757931"/>
              <a:ext cx="297958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6534295" y="1757931"/>
              <a:ext cx="320159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4703314" y="2184711"/>
              <a:ext cx="0" cy="15323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H="1">
              <a:off x="5509554" y="2184711"/>
              <a:ext cx="0" cy="15209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6302940" y="2182441"/>
              <a:ext cx="0" cy="15323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3628329" y="2348159"/>
              <a:ext cx="160079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23"/>
                <p:cNvSpPr>
                  <a:spLocks noChangeArrowheads="1"/>
                </p:cNvSpPr>
                <p:nvPr/>
              </p:nvSpPr>
              <p:spPr bwMode="auto">
                <a:xfrm>
                  <a:off x="4088895" y="2348159"/>
                  <a:ext cx="428826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en-US" sz="2400" i="1" baseline="-250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8895" y="2348159"/>
                  <a:ext cx="428826" cy="37002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429" r="-8571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25"/>
                <p:cNvSpPr>
                  <a:spLocks noChangeArrowheads="1"/>
                </p:cNvSpPr>
                <p:nvPr/>
              </p:nvSpPr>
              <p:spPr bwMode="auto">
                <a:xfrm>
                  <a:off x="4893966" y="2348159"/>
                  <a:ext cx="428826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en-US" sz="2400" i="1" baseline="-2500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3966" y="2348159"/>
                  <a:ext cx="428826" cy="3700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429" r="-8571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27"/>
                <p:cNvSpPr>
                  <a:spLocks noChangeArrowheads="1"/>
                </p:cNvSpPr>
                <p:nvPr/>
              </p:nvSpPr>
              <p:spPr bwMode="auto">
                <a:xfrm>
                  <a:off x="5700205" y="2348159"/>
                  <a:ext cx="428826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en-US" sz="2400" i="1" baseline="-250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0205" y="2348159"/>
                  <a:ext cx="428826" cy="3700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00" r="-10000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29"/>
                <p:cNvSpPr>
                  <a:spLocks noChangeArrowheads="1"/>
                </p:cNvSpPr>
                <p:nvPr/>
              </p:nvSpPr>
              <p:spPr bwMode="auto">
                <a:xfrm>
                  <a:off x="6506444" y="2348159"/>
                  <a:ext cx="428826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en-US" sz="2400" i="1" baseline="-250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06444" y="2348159"/>
                  <a:ext cx="428826" cy="3700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859" r="-8451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31"/>
            <p:cNvSpPr>
              <a:spLocks noChangeArrowheads="1"/>
            </p:cNvSpPr>
            <p:nvPr/>
          </p:nvSpPr>
          <p:spPr bwMode="auto">
            <a:xfrm>
              <a:off x="3628329" y="3129076"/>
              <a:ext cx="160079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3"/>
                <p:cNvSpPr>
                  <a:spLocks noChangeArrowheads="1"/>
                </p:cNvSpPr>
                <p:nvPr/>
              </p:nvSpPr>
              <p:spPr bwMode="auto">
                <a:xfrm>
                  <a:off x="4088895" y="3129076"/>
                  <a:ext cx="428826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en-US" sz="2400" i="1" baseline="-250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8895" y="3129076"/>
                  <a:ext cx="428826" cy="37002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429" r="-8571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5"/>
                <p:cNvSpPr>
                  <a:spLocks noChangeArrowheads="1"/>
                </p:cNvSpPr>
                <p:nvPr/>
              </p:nvSpPr>
              <p:spPr bwMode="auto">
                <a:xfrm>
                  <a:off x="4893966" y="3129076"/>
                  <a:ext cx="429994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en-US" sz="2400" i="1" baseline="-250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3966" y="3129076"/>
                  <a:ext cx="429994" cy="3700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429" r="-10000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7"/>
                <p:cNvSpPr>
                  <a:spLocks noChangeArrowheads="1"/>
                </p:cNvSpPr>
                <p:nvPr/>
              </p:nvSpPr>
              <p:spPr bwMode="auto">
                <a:xfrm>
                  <a:off x="5700205" y="3129076"/>
                  <a:ext cx="429994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en-US" sz="2400" i="1" baseline="-250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0205" y="3129076"/>
                  <a:ext cx="429994" cy="37002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859" r="-8451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39"/>
                <p:cNvSpPr>
                  <a:spLocks noChangeArrowheads="1"/>
                </p:cNvSpPr>
                <p:nvPr/>
              </p:nvSpPr>
              <p:spPr bwMode="auto">
                <a:xfrm>
                  <a:off x="6506444" y="3129076"/>
                  <a:ext cx="458037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en-US" sz="2400" i="1" baseline="-250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06444" y="3129076"/>
                  <a:ext cx="458037" cy="37002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579" r="-3947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Line 41"/>
            <p:cNvSpPr>
              <a:spLocks noChangeShapeType="1"/>
            </p:cNvSpPr>
            <p:nvPr/>
          </p:nvSpPr>
          <p:spPr bwMode="auto">
            <a:xfrm flipV="1">
              <a:off x="3897076" y="2942927"/>
              <a:ext cx="321210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08"/>
            <p:cNvSpPr>
              <a:spLocks noChangeShapeType="1"/>
            </p:cNvSpPr>
            <p:nvPr/>
          </p:nvSpPr>
          <p:spPr bwMode="auto">
            <a:xfrm>
              <a:off x="3416393" y="1806426"/>
              <a:ext cx="480683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282397" y="1877267"/>
                  <a:ext cx="34593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397" y="1877267"/>
                  <a:ext cx="345932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071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570432" y="1412755"/>
                  <a:ext cx="46831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6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70432" y="1412755"/>
                  <a:ext cx="468313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6883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4549751" y="3889856"/>
            <a:ext cx="4896595" cy="2765136"/>
            <a:chOff x="4549751" y="3774642"/>
            <a:chExt cx="4896595" cy="2765136"/>
          </a:xfrm>
        </p:grpSpPr>
        <p:sp>
          <p:nvSpPr>
            <p:cNvPr id="90" name="Rectangle 89"/>
            <p:cNvSpPr/>
            <p:nvPr/>
          </p:nvSpPr>
          <p:spPr>
            <a:xfrm>
              <a:off x="5331306" y="4544327"/>
              <a:ext cx="4115040" cy="1534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5616699" y="4119818"/>
              <a:ext cx="409412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6646206" y="4119818"/>
              <a:ext cx="409412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7677207" y="4119818"/>
              <a:ext cx="381022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13"/>
            <p:cNvSpPr>
              <a:spLocks noChangeArrowheads="1"/>
            </p:cNvSpPr>
            <p:nvPr/>
          </p:nvSpPr>
          <p:spPr bwMode="auto">
            <a:xfrm>
              <a:off x="8708208" y="4119818"/>
              <a:ext cx="409412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5" name="Line 17"/>
            <p:cNvSpPr>
              <a:spLocks noChangeShapeType="1"/>
            </p:cNvSpPr>
            <p:nvPr/>
          </p:nvSpPr>
          <p:spPr bwMode="auto">
            <a:xfrm>
              <a:off x="6366789" y="4546598"/>
              <a:ext cx="0" cy="18779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8"/>
            <p:cNvSpPr>
              <a:spLocks noChangeShapeType="1"/>
            </p:cNvSpPr>
            <p:nvPr/>
          </p:nvSpPr>
          <p:spPr bwMode="auto">
            <a:xfrm flipH="1">
              <a:off x="7397791" y="4119818"/>
              <a:ext cx="0" cy="1947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9"/>
            <p:cNvSpPr>
              <a:spLocks noChangeShapeType="1"/>
            </p:cNvSpPr>
            <p:nvPr/>
          </p:nvSpPr>
          <p:spPr bwMode="auto">
            <a:xfrm>
              <a:off x="8412356" y="4544328"/>
              <a:ext cx="0" cy="18802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21"/>
            <p:cNvSpPr>
              <a:spLocks noChangeArrowheads="1"/>
            </p:cNvSpPr>
            <p:nvPr/>
          </p:nvSpPr>
          <p:spPr bwMode="auto">
            <a:xfrm>
              <a:off x="4992121" y="4710046"/>
              <a:ext cx="20470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23"/>
                <p:cNvSpPr>
                  <a:spLocks noChangeArrowheads="1"/>
                </p:cNvSpPr>
                <p:nvPr/>
              </p:nvSpPr>
              <p:spPr bwMode="auto">
                <a:xfrm>
                  <a:off x="5487397" y="4722857"/>
                  <a:ext cx="687685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7397" y="4722857"/>
                  <a:ext cx="687685" cy="37002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0619" r="-30973" b="-2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25"/>
                <p:cNvSpPr>
                  <a:spLocks noChangeArrowheads="1"/>
                </p:cNvSpPr>
                <p:nvPr/>
              </p:nvSpPr>
              <p:spPr bwMode="auto">
                <a:xfrm>
                  <a:off x="6516904" y="4722857"/>
                  <a:ext cx="687685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16904" y="4722857"/>
                  <a:ext cx="687685" cy="37002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0619" r="-13274" b="-2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27"/>
                <p:cNvSpPr>
                  <a:spLocks noChangeArrowheads="1"/>
                </p:cNvSpPr>
                <p:nvPr/>
              </p:nvSpPr>
              <p:spPr bwMode="auto">
                <a:xfrm>
                  <a:off x="7547906" y="4722857"/>
                  <a:ext cx="687685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𝑦𝑧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7906" y="4722857"/>
                  <a:ext cx="687685" cy="37002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3540" r="-9735" b="-2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29"/>
                <p:cNvSpPr>
                  <a:spLocks noChangeArrowheads="1"/>
                </p:cNvSpPr>
                <p:nvPr/>
              </p:nvSpPr>
              <p:spPr bwMode="auto">
                <a:xfrm>
                  <a:off x="8578907" y="4722857"/>
                  <a:ext cx="687685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𝑦𝑧</m:t>
                        </m:r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8907" y="4722857"/>
                  <a:ext cx="687685" cy="37002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8850" t="-5000" r="-22124" b="-3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Rectangle 31"/>
            <p:cNvSpPr>
              <a:spLocks noChangeArrowheads="1"/>
            </p:cNvSpPr>
            <p:nvPr/>
          </p:nvSpPr>
          <p:spPr bwMode="auto">
            <a:xfrm>
              <a:off x="4992121" y="5490963"/>
              <a:ext cx="20470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33"/>
                <p:cNvSpPr>
                  <a:spLocks noChangeArrowheads="1"/>
                </p:cNvSpPr>
                <p:nvPr/>
              </p:nvSpPr>
              <p:spPr bwMode="auto">
                <a:xfrm>
                  <a:off x="5487397" y="5503774"/>
                  <a:ext cx="687685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7397" y="5503774"/>
                  <a:ext cx="687685" cy="37002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9735" r="-16814" b="-2459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35"/>
                <p:cNvSpPr>
                  <a:spLocks noChangeArrowheads="1"/>
                </p:cNvSpPr>
                <p:nvPr/>
              </p:nvSpPr>
              <p:spPr bwMode="auto">
                <a:xfrm>
                  <a:off x="6516904" y="5503774"/>
                  <a:ext cx="689557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16904" y="5503774"/>
                  <a:ext cx="689557" cy="370028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4425" r="-4425" b="-2459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37"/>
                <p:cNvSpPr>
                  <a:spLocks noChangeArrowheads="1"/>
                </p:cNvSpPr>
                <p:nvPr/>
              </p:nvSpPr>
              <p:spPr bwMode="auto">
                <a:xfrm>
                  <a:off x="7547905" y="5503774"/>
                  <a:ext cx="689557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𝑥𝑦𝑧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7905" y="5503774"/>
                  <a:ext cx="689557" cy="370028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1770" b="-2459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39"/>
                <p:cNvSpPr>
                  <a:spLocks noChangeArrowheads="1"/>
                </p:cNvSpPr>
                <p:nvPr/>
              </p:nvSpPr>
              <p:spPr bwMode="auto">
                <a:xfrm>
                  <a:off x="8578907" y="5503774"/>
                  <a:ext cx="734528" cy="37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𝑥𝑦𝑧</m:t>
                        </m:r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8907" y="5503774"/>
                  <a:ext cx="734528" cy="370028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8264" t="-4918" r="-9091" b="-360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Line 41"/>
            <p:cNvSpPr>
              <a:spLocks noChangeShapeType="1"/>
            </p:cNvSpPr>
            <p:nvPr/>
          </p:nvSpPr>
          <p:spPr bwMode="auto">
            <a:xfrm flipV="1">
              <a:off x="4918085" y="5304814"/>
              <a:ext cx="45252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4721102" y="4168313"/>
              <a:ext cx="614687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49751" y="4120284"/>
                  <a:ext cx="44237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9751" y="4120284"/>
                  <a:ext cx="442370" cy="45720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918084" y="3774642"/>
                  <a:ext cx="598869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1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18084" y="3774642"/>
                  <a:ext cx="598869" cy="45720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2041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8294206" y="3778298"/>
                  <a:ext cx="310391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94206" y="3778298"/>
                  <a:ext cx="310391" cy="4572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31373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220354" y="3774642"/>
                  <a:ext cx="310391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0354" y="3774642"/>
                  <a:ext cx="310391" cy="45720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52941" r="-29412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7257280" y="6082578"/>
                  <a:ext cx="310391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57280" y="6082578"/>
                  <a:ext cx="310391" cy="45720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176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8790313" y="6078922"/>
                  <a:ext cx="310391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8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90313" y="6078922"/>
                  <a:ext cx="310391" cy="45720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39216" r="-13725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644284" y="6075266"/>
                  <a:ext cx="310391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44284" y="6075266"/>
                  <a:ext cx="310391" cy="45720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39216" r="-13725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607358" y="4642403"/>
                  <a:ext cx="310391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07358" y="4642403"/>
                  <a:ext cx="310391" cy="45720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45098" r="-13725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607358" y="5448901"/>
                  <a:ext cx="310391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07358" y="5448901"/>
                  <a:ext cx="310391" cy="45720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176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836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a Three-Variable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047" y="1009506"/>
                <a:ext cx="9101906" cy="541505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Simplify the Boolean 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(3, 4, 5, 7)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𝑦𝑧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𝑥𝑦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𝑥𝑦</m:t>
                    </m:r>
                    <m:r>
                      <a:rPr lang="en-US" i="1" dirty="0" err="1"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𝑥𝑦𝑧</m:t>
                    </m:r>
                  </m:oMath>
                </a14:m>
                <a:r>
                  <a:rPr lang="en-US" dirty="0"/>
                  <a:t>	(12 literals</a:t>
                </a:r>
                <a:r>
                  <a:rPr lang="en-US" dirty="0" smtClean="0"/>
                  <a:t>)</a:t>
                </a:r>
              </a:p>
              <a:p>
                <a:pPr marL="357188" indent="-357188">
                  <a:lnSpc>
                    <a:spcPct val="150000"/>
                  </a:lnSpc>
                  <a:spcBef>
                    <a:spcPts val="2000"/>
                  </a:spcBef>
                  <a:buFont typeface="+mj-lt"/>
                  <a:buAutoNum type="arabicPeriod"/>
                </a:pPr>
                <a:r>
                  <a:rPr lang="en-US" dirty="0" smtClean="0"/>
                  <a:t>Mark </a:t>
                </a:r>
                <a:r>
                  <a:rPr lang="en-US" altLang="en-US" b="1" dirty="0"/>
                  <a:t>‘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b="1" dirty="0"/>
                  <a:t>’</a:t>
                </a:r>
                <a:r>
                  <a:rPr lang="en-US" dirty="0" smtClean="0"/>
                  <a:t> all the K-map squares that represent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marL="357188" indent="-357188">
                  <a:lnSpc>
                    <a:spcPct val="150000"/>
                  </a:lnSpc>
                  <a:spcBef>
                    <a:spcPts val="2000"/>
                  </a:spcBef>
                  <a:buFont typeface="+mj-lt"/>
                  <a:buAutoNum type="arabicPeriod"/>
                </a:pPr>
                <a:r>
                  <a:rPr lang="en-US" dirty="0" smtClean="0"/>
                  <a:t>Find possible adjacent squares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𝑦𝑧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𝑥𝑦𝑧</m:t>
                    </m:r>
                    <m:r>
                      <a:rPr lang="en-US" i="1" dirty="0">
                        <a:latin typeface="Cambria Math"/>
                      </a:rPr>
                      <m:t>=(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 err="1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i="1" dirty="0" err="1">
                        <a:latin typeface="Cambria Math"/>
                      </a:rPr>
                      <m:t>𝑦𝑧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𝑦𝑧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𝑥𝑦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𝑥𝑦</m:t>
                    </m:r>
                    <m:r>
                      <a:rPr lang="en-US" i="1" dirty="0" err="1"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𝑥𝑦</m:t>
                    </m:r>
                    <m:r>
                      <a:rPr lang="en-US" i="1" dirty="0">
                        <a:latin typeface="Cambria Math"/>
                      </a:rPr>
                      <m:t>′(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 err="1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)=</m:t>
                    </m:r>
                    <m:r>
                      <a:rPr lang="en-US" i="1" dirty="0" err="1">
                        <a:latin typeface="Cambria Math"/>
                      </a:rPr>
                      <m:t>𝑥𝑦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𝑦𝑧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(4 literals)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1009506"/>
                <a:ext cx="9101906" cy="5415058"/>
              </a:xfrm>
              <a:blipFill rotWithShape="1">
                <a:blip r:embed="rId2"/>
                <a:stretch>
                  <a:fillRect l="-1072" t="-8784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415873" y="3486607"/>
            <a:ext cx="4030473" cy="2765136"/>
            <a:chOff x="4549751" y="3774642"/>
            <a:chExt cx="4030473" cy="2765136"/>
          </a:xfrm>
        </p:grpSpPr>
        <p:sp>
          <p:nvSpPr>
            <p:cNvPr id="5" name="Rectangle 4"/>
            <p:cNvSpPr/>
            <p:nvPr/>
          </p:nvSpPr>
          <p:spPr>
            <a:xfrm>
              <a:off x="5193063" y="4544327"/>
              <a:ext cx="3387161" cy="1534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427975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275380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124015" y="4119818"/>
              <a:ext cx="31362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7972650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6045387" y="4546598"/>
              <a:ext cx="0" cy="18779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6894023" y="4119818"/>
              <a:ext cx="0" cy="1947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7729129" y="4544328"/>
              <a:ext cx="0" cy="18802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913873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4913873" y="5502943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 flipV="1">
              <a:off x="4852933" y="5304814"/>
              <a:ext cx="37248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8"/>
            <p:cNvSpPr>
              <a:spLocks noChangeShapeType="1"/>
            </p:cNvSpPr>
            <p:nvPr/>
          </p:nvSpPr>
          <p:spPr bwMode="auto">
            <a:xfrm>
              <a:off x="4690793" y="416831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49751" y="4120284"/>
                  <a:ext cx="36412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9751" y="4120284"/>
                  <a:ext cx="364122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852932" y="3774642"/>
                  <a:ext cx="49294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2932" y="3774642"/>
                  <a:ext cx="492940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346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7631877" y="377829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31877" y="3778298"/>
                  <a:ext cx="255488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5238" r="-14286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924854" y="377464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4854" y="3774642"/>
                  <a:ext cx="255488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190" r="-45238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778365" y="608257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78365" y="6082578"/>
                  <a:ext cx="255488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6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8040232" y="607892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40232" y="6078922"/>
                  <a:ext cx="255488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450680" y="6075266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50680" y="6075266"/>
                  <a:ext cx="255488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97168" y="4642403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7168" y="4642403"/>
                  <a:ext cx="255488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61905" r="-30952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97168" y="5448901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7168" y="5448901"/>
                  <a:ext cx="255488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09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5533394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6377621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7226177" y="471004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8068102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5529070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6373297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7221853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8063778" y="5502943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24400" y="5196411"/>
            <a:ext cx="2857071" cy="421655"/>
            <a:chOff x="4724400" y="5196411"/>
            <a:chExt cx="2857071" cy="421655"/>
          </a:xfrm>
        </p:grpSpPr>
        <p:sp>
          <p:nvSpPr>
            <p:cNvPr id="43" name="Rounded Rectangle 42"/>
            <p:cNvSpPr/>
            <p:nvPr/>
          </p:nvSpPr>
          <p:spPr>
            <a:xfrm>
              <a:off x="6211994" y="5196411"/>
              <a:ext cx="1369477" cy="421655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724400" y="5254487"/>
              <a:ext cx="1484243" cy="152400"/>
            </a:xfrm>
            <a:custGeom>
              <a:avLst/>
              <a:gdLst>
                <a:gd name="connsiteX0" fmla="*/ 1484243 w 1484243"/>
                <a:gd name="connsiteY0" fmla="*/ 0 h 152400"/>
                <a:gd name="connsiteX1" fmla="*/ 351183 w 1484243"/>
                <a:gd name="connsiteY1" fmla="*/ 0 h 152400"/>
                <a:gd name="connsiteX2" fmla="*/ 0 w 1484243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243" h="152400">
                  <a:moveTo>
                    <a:pt x="1484243" y="0"/>
                  </a:moveTo>
                  <a:lnTo>
                    <a:pt x="351183" y="0"/>
                  </a:lnTo>
                  <a:lnTo>
                    <a:pt x="0" y="152400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85861" y="4404724"/>
            <a:ext cx="3923560" cy="1180212"/>
            <a:chOff x="4485861" y="4404724"/>
            <a:chExt cx="3923560" cy="1180212"/>
          </a:xfrm>
        </p:grpSpPr>
        <p:sp>
          <p:nvSpPr>
            <p:cNvPr id="44" name="Rounded Rectangle 43"/>
            <p:cNvSpPr/>
            <p:nvPr/>
          </p:nvSpPr>
          <p:spPr>
            <a:xfrm>
              <a:off x="7935349" y="4404724"/>
              <a:ext cx="474072" cy="1180212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485861" y="4638261"/>
              <a:ext cx="3445565" cy="231913"/>
            </a:xfrm>
            <a:custGeom>
              <a:avLst/>
              <a:gdLst>
                <a:gd name="connsiteX0" fmla="*/ 3445565 w 3445565"/>
                <a:gd name="connsiteY0" fmla="*/ 231913 h 231913"/>
                <a:gd name="connsiteX1" fmla="*/ 576469 w 3445565"/>
                <a:gd name="connsiteY1" fmla="*/ 231913 h 231913"/>
                <a:gd name="connsiteX2" fmla="*/ 0 w 3445565"/>
                <a:gd name="connsiteY2" fmla="*/ 0 h 2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5565" h="231913">
                  <a:moveTo>
                    <a:pt x="3445565" y="231913"/>
                  </a:moveTo>
                  <a:lnTo>
                    <a:pt x="576469" y="231913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00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a Three-Variable Function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047" y="1009506"/>
                <a:ext cx="9101906" cy="541505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Here is a second example: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(3, 4, 6, 7)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𝑦𝑧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𝑥𝑦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𝑥𝑦𝑧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𝑥𝑦𝑧</m:t>
                    </m:r>
                  </m:oMath>
                </a14:m>
                <a:r>
                  <a:rPr lang="en-US" dirty="0"/>
                  <a:t>	(12 literals</a:t>
                </a:r>
                <a:r>
                  <a:rPr lang="en-US" dirty="0" smtClean="0"/>
                  <a:t>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Learn the locations of the 8 indices based on the variable order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𝑦𝑧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𝑥𝑦𝑧</m:t>
                    </m:r>
                    <m:r>
                      <a:rPr lang="en-US" i="1" dirty="0">
                        <a:latin typeface="Cambria Math"/>
                      </a:rPr>
                      <m:t>=(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 err="1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i="1" dirty="0" err="1">
                        <a:latin typeface="Cambria Math"/>
                      </a:rPr>
                      <m:t>𝑦𝑧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𝑦𝑧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/>
                  <a:t>Corner squares can be combined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𝑥𝑦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𝑥𝑦𝑧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′(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i="1" dirty="0" err="1">
                        <a:latin typeface="Cambria Math"/>
                      </a:rPr>
                      <m:t>′+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)=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𝑦𝑧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(4 literals)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1009506"/>
                <a:ext cx="9101906" cy="5415058"/>
              </a:xfrm>
              <a:blipFill rotWithShape="1">
                <a:blip r:embed="rId2"/>
                <a:stretch>
                  <a:fillRect l="-1072" t="-8784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415873" y="3486607"/>
            <a:ext cx="4030473" cy="2765136"/>
            <a:chOff x="4549751" y="3774642"/>
            <a:chExt cx="4030473" cy="2765136"/>
          </a:xfrm>
        </p:grpSpPr>
        <p:sp>
          <p:nvSpPr>
            <p:cNvPr id="5" name="Rectangle 4"/>
            <p:cNvSpPr/>
            <p:nvPr/>
          </p:nvSpPr>
          <p:spPr>
            <a:xfrm>
              <a:off x="5193063" y="4544327"/>
              <a:ext cx="3387161" cy="1534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427975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275380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124015" y="4119818"/>
              <a:ext cx="31362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7972650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6045387" y="4546598"/>
              <a:ext cx="0" cy="18779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6894023" y="4119818"/>
              <a:ext cx="0" cy="1947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7729129" y="4544328"/>
              <a:ext cx="0" cy="18802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913873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4913873" y="5502943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 flipV="1">
              <a:off x="4852933" y="5304814"/>
              <a:ext cx="37248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8"/>
            <p:cNvSpPr>
              <a:spLocks noChangeShapeType="1"/>
            </p:cNvSpPr>
            <p:nvPr/>
          </p:nvSpPr>
          <p:spPr bwMode="auto">
            <a:xfrm>
              <a:off x="4690793" y="416831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49751" y="4120284"/>
                  <a:ext cx="36412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9751" y="4120284"/>
                  <a:ext cx="364122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852932" y="3774642"/>
                  <a:ext cx="49294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2932" y="3774642"/>
                  <a:ext cx="492940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346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7631877" y="377829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31877" y="3778298"/>
                  <a:ext cx="255488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5238" r="-14286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924854" y="377464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4854" y="3774642"/>
                  <a:ext cx="255488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190" r="-45238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778365" y="608257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78365" y="6082578"/>
                  <a:ext cx="255488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6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8040232" y="607892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40232" y="6078922"/>
                  <a:ext cx="255488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450680" y="6075266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50680" y="6075266"/>
                  <a:ext cx="255488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97168" y="4642403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7168" y="4642403"/>
                  <a:ext cx="255488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61905" r="-30952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97168" y="5448901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7168" y="5448901"/>
                  <a:ext cx="255488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09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5533394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6377621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7226177" y="471004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8068102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5529070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6373297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7221853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8063778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948564" y="4404724"/>
            <a:ext cx="474072" cy="118021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248400" y="5138417"/>
            <a:ext cx="2988339" cy="490331"/>
            <a:chOff x="6248400" y="5138417"/>
            <a:chExt cx="2988339" cy="490331"/>
          </a:xfrm>
        </p:grpSpPr>
        <p:sp>
          <p:nvSpPr>
            <p:cNvPr id="15" name="Freeform 14"/>
            <p:cNvSpPr/>
            <p:nvPr/>
          </p:nvSpPr>
          <p:spPr>
            <a:xfrm>
              <a:off x="6248400" y="5138417"/>
              <a:ext cx="424070" cy="490331"/>
            </a:xfrm>
            <a:custGeom>
              <a:avLst/>
              <a:gdLst>
                <a:gd name="connsiteX0" fmla="*/ 0 w 424070"/>
                <a:gd name="connsiteY0" fmla="*/ 0 h 490331"/>
                <a:gd name="connsiteX1" fmla="*/ 424070 w 424070"/>
                <a:gd name="connsiteY1" fmla="*/ 0 h 490331"/>
                <a:gd name="connsiteX2" fmla="*/ 424070 w 424070"/>
                <a:gd name="connsiteY2" fmla="*/ 490331 h 490331"/>
                <a:gd name="connsiteX3" fmla="*/ 0 w 424070"/>
                <a:gd name="connsiteY3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070" h="490331">
                  <a:moveTo>
                    <a:pt x="0" y="0"/>
                  </a:moveTo>
                  <a:lnTo>
                    <a:pt x="424070" y="0"/>
                  </a:lnTo>
                  <a:lnTo>
                    <a:pt x="424070" y="490331"/>
                  </a:lnTo>
                  <a:lnTo>
                    <a:pt x="0" y="490331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8812669" y="5138417"/>
              <a:ext cx="424070" cy="490331"/>
            </a:xfrm>
            <a:custGeom>
              <a:avLst/>
              <a:gdLst>
                <a:gd name="connsiteX0" fmla="*/ 0 w 424070"/>
                <a:gd name="connsiteY0" fmla="*/ 0 h 490331"/>
                <a:gd name="connsiteX1" fmla="*/ 424070 w 424070"/>
                <a:gd name="connsiteY1" fmla="*/ 0 h 490331"/>
                <a:gd name="connsiteX2" fmla="*/ 424070 w 424070"/>
                <a:gd name="connsiteY2" fmla="*/ 490331 h 490331"/>
                <a:gd name="connsiteX3" fmla="*/ 0 w 424070"/>
                <a:gd name="connsiteY3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070" h="490331">
                  <a:moveTo>
                    <a:pt x="0" y="0"/>
                  </a:moveTo>
                  <a:lnTo>
                    <a:pt x="424070" y="0"/>
                  </a:lnTo>
                  <a:lnTo>
                    <a:pt x="424070" y="490331"/>
                  </a:lnTo>
                  <a:lnTo>
                    <a:pt x="0" y="490331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8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Squares on a 3-Variable K-Map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94291"/>
            <a:ext cx="8915400" cy="5472665"/>
          </a:xfrm>
        </p:spPr>
        <p:txBody>
          <a:bodyPr/>
          <a:lstStyle/>
          <a:p>
            <a:pPr marL="536575" indent="-536575">
              <a:lnSpc>
                <a:spcPct val="150000"/>
              </a:lnSpc>
              <a:spcBef>
                <a:spcPts val="2000"/>
              </a:spcBef>
              <a:buSzPct val="125000"/>
            </a:pPr>
            <a:r>
              <a:rPr lang="en-US" altLang="en-US" sz="2800" dirty="0">
                <a:cs typeface="Times New Roman" pitchFamily="18" charset="0"/>
              </a:rPr>
              <a:t>By combining squares, we reduce number of literals in a product term, thereby reducing the </a:t>
            </a:r>
            <a:r>
              <a:rPr lang="en-US" altLang="en-US" sz="2800" dirty="0" smtClean="0">
                <a:cs typeface="Times New Roman" pitchFamily="18" charset="0"/>
              </a:rPr>
              <a:t>cost</a:t>
            </a:r>
            <a:endParaRPr lang="en-US" altLang="en-US" sz="2800" dirty="0">
              <a:cs typeface="Times New Roman" pitchFamily="18" charset="0"/>
            </a:endParaRPr>
          </a:p>
          <a:p>
            <a:pPr marL="536575" indent="-536575">
              <a:lnSpc>
                <a:spcPct val="150000"/>
              </a:lnSpc>
              <a:spcBef>
                <a:spcPts val="2000"/>
              </a:spcBef>
              <a:buSzPct val="125000"/>
            </a:pPr>
            <a:r>
              <a:rPr lang="en-US" altLang="en-US" sz="2800" dirty="0" smtClean="0"/>
              <a:t>On </a:t>
            </a:r>
            <a:r>
              <a:rPr lang="en-US" altLang="en-US" sz="2800" dirty="0"/>
              <a:t>a 3-variable K-Map:</a:t>
            </a:r>
          </a:p>
          <a:p>
            <a:pPr lvl="1">
              <a:lnSpc>
                <a:spcPct val="150000"/>
              </a:lnSpc>
              <a:spcBef>
                <a:spcPts val="2000"/>
              </a:spcBef>
            </a:pPr>
            <a:r>
              <a:rPr lang="en-US" altLang="en-US" sz="2400" dirty="0">
                <a:cs typeface="Times New Roman" pitchFamily="18" charset="0"/>
              </a:rPr>
              <a:t>One square represents a </a:t>
            </a:r>
            <a:r>
              <a:rPr lang="en-US" altLang="en-US" sz="2400" dirty="0" err="1">
                <a:cs typeface="Times New Roman" pitchFamily="18" charset="0"/>
              </a:rPr>
              <a:t>minterm</a:t>
            </a:r>
            <a:r>
              <a:rPr lang="en-US" altLang="en-US" sz="2400" dirty="0">
                <a:cs typeface="Times New Roman" pitchFamily="18" charset="0"/>
              </a:rPr>
              <a:t> with 3 variables</a:t>
            </a:r>
          </a:p>
          <a:p>
            <a:pPr lvl="1">
              <a:lnSpc>
                <a:spcPct val="150000"/>
              </a:lnSpc>
              <a:spcBef>
                <a:spcPts val="2000"/>
              </a:spcBef>
            </a:pPr>
            <a:r>
              <a:rPr lang="en-US" altLang="en-US" sz="2400" dirty="0">
                <a:cs typeface="Times New Roman" pitchFamily="18" charset="0"/>
              </a:rPr>
              <a:t>Two adjacent squares represent a term with 2 variables</a:t>
            </a:r>
          </a:p>
          <a:p>
            <a:pPr lvl="1">
              <a:lnSpc>
                <a:spcPct val="150000"/>
              </a:lnSpc>
              <a:spcBef>
                <a:spcPts val="2000"/>
              </a:spcBef>
            </a:pPr>
            <a:r>
              <a:rPr lang="en-US" altLang="en-US" sz="2400" dirty="0">
                <a:cs typeface="Times New Roman" pitchFamily="18" charset="0"/>
              </a:rPr>
              <a:t>Four adjacent squares represent a term with 1 variable</a:t>
            </a:r>
          </a:p>
          <a:p>
            <a:pPr lvl="1">
              <a:lnSpc>
                <a:spcPct val="150000"/>
              </a:lnSpc>
              <a:spcBef>
                <a:spcPts val="2000"/>
              </a:spcBef>
            </a:pPr>
            <a:r>
              <a:rPr lang="en-US" altLang="en-US" sz="2400" dirty="0">
                <a:cs typeface="Times New Roman" pitchFamily="18" charset="0"/>
              </a:rPr>
              <a:t>Eight adjacent square is the </a:t>
            </a:r>
            <a:r>
              <a:rPr lang="en-US" altLang="en-US" sz="2400" dirty="0" smtClean="0">
                <a:cs typeface="Times New Roman" pitchFamily="18" charset="0"/>
              </a:rPr>
              <a:t>constant </a:t>
            </a:r>
            <a:r>
              <a:rPr lang="en-US" altLang="en-US" sz="2400" b="1" dirty="0" smtClean="0"/>
              <a:t>‘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400" b="1" dirty="0"/>
              <a:t>’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(no variables)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Combining Squares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047" y="1009505"/>
                <a:ext cx="9217120" cy="1451903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r>
                  <a:rPr lang="en-US" dirty="0" smtClean="0"/>
                  <a:t>Consider </a:t>
                </a:r>
                <a:r>
                  <a:rPr lang="en-US" dirty="0"/>
                  <a:t>the Boolean function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2, </m:t>
                        </m:r>
                        <m:r>
                          <a:rPr lang="en-US" i="1" dirty="0">
                            <a:latin typeface="Cambria Math"/>
                          </a:rPr>
                          <m:t>3, 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6</m:t>
                        </m:r>
                        <m:r>
                          <a:rPr lang="en-US" i="1" dirty="0">
                            <a:latin typeface="Cambria Math"/>
                          </a:rPr>
                          <m:t>, 7)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𝑦𝑧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𝑦𝑧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𝑥𝑦𝑧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smtClean="0">
                        <a:latin typeface="Cambria Math"/>
                      </a:rPr>
                      <m:t>𝑥𝑦𝑧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1009505"/>
                <a:ext cx="9217120" cy="1451903"/>
              </a:xfrm>
              <a:blipFill rotWithShape="1">
                <a:blip r:embed="rId2"/>
                <a:stretch>
                  <a:fillRect l="-926" t="-38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415873" y="2104039"/>
            <a:ext cx="4030473" cy="2765136"/>
            <a:chOff x="4549751" y="3774642"/>
            <a:chExt cx="4030473" cy="2765136"/>
          </a:xfrm>
        </p:grpSpPr>
        <p:sp>
          <p:nvSpPr>
            <p:cNvPr id="5" name="Rectangle 4"/>
            <p:cNvSpPr/>
            <p:nvPr/>
          </p:nvSpPr>
          <p:spPr>
            <a:xfrm>
              <a:off x="5193063" y="4544327"/>
              <a:ext cx="3387161" cy="1534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427975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275380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124015" y="4119818"/>
              <a:ext cx="31362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7972650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6045387" y="4546598"/>
              <a:ext cx="0" cy="18779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6894023" y="4119818"/>
              <a:ext cx="0" cy="1947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7729129" y="4544328"/>
              <a:ext cx="0" cy="18802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913873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4913873" y="5502943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 flipV="1">
              <a:off x="4852933" y="5304814"/>
              <a:ext cx="37248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8"/>
            <p:cNvSpPr>
              <a:spLocks noChangeShapeType="1"/>
            </p:cNvSpPr>
            <p:nvPr/>
          </p:nvSpPr>
          <p:spPr bwMode="auto">
            <a:xfrm>
              <a:off x="4690793" y="416831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49751" y="4120284"/>
                  <a:ext cx="36412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9751" y="4120284"/>
                  <a:ext cx="364122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852932" y="3774642"/>
                  <a:ext cx="49294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2932" y="3774642"/>
                  <a:ext cx="492940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346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7631877" y="377829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31877" y="3778298"/>
                  <a:ext cx="255488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5238" r="-14286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924854" y="377464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4854" y="3774642"/>
                  <a:ext cx="255488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190" r="-45238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778365" y="608257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78365" y="6082578"/>
                  <a:ext cx="255488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6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8040232" y="607892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40232" y="6078922"/>
                  <a:ext cx="255488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450680" y="6075266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50680" y="6075266"/>
                  <a:ext cx="255488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97168" y="4642403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7168" y="4642403"/>
                  <a:ext cx="255488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61905" r="-309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97168" y="5448901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7168" y="5448901"/>
                  <a:ext cx="255488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09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533394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6377621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7226177" y="471004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8068102" y="471004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5529070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6373297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7221853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8063778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7899975" y="2968144"/>
            <a:ext cx="1373550" cy="1321304"/>
          </a:xfrm>
          <a:prstGeom prst="roundRect">
            <a:avLst>
              <a:gd name="adj" fmla="val 91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065990" y="3774641"/>
            <a:ext cx="1373550" cy="457200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 bwMode="auto">
              <a:xfrm>
                <a:off x="402046" y="2447853"/>
                <a:ext cx="4378133" cy="4034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7663" indent="-347663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98513" indent="-336550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²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4588" indent="-231775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481138" indent="-222250" algn="l" rtl="0" fontAlgn="base">
                  <a:spcBef>
                    <a:spcPct val="4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8288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2860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7432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2004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6576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kern="0" dirty="0" smtClean="0"/>
                  <a:t>The four minterms that form the 2×2 red square are reduced to the term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kern="0" dirty="0" smtClean="0"/>
                  <a:t> </a:t>
                </a:r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kern="0" dirty="0" smtClean="0"/>
                  <a:t>The two minterms that form the blue rectangle are reduced to the term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𝑥𝑧</m:t>
                    </m:r>
                  </m:oMath>
                </a14:m>
                <a:endParaRPr lang="en-US" kern="0" dirty="0" smtClean="0"/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kern="0" dirty="0" smtClean="0"/>
                  <a:t>Therefore: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𝑓</m:t>
                    </m:r>
                    <m:r>
                      <a:rPr lang="en-US" i="1" kern="0" dirty="0" smtClean="0">
                        <a:latin typeface="Cambria Math"/>
                      </a:rPr>
                      <m:t>=</m:t>
                    </m:r>
                    <m:r>
                      <a:rPr lang="en-US" i="1" kern="0" dirty="0" err="1" smtClean="0">
                        <a:latin typeface="Cambria Math"/>
                      </a:rPr>
                      <m:t>𝑦</m:t>
                    </m:r>
                    <m:r>
                      <a:rPr lang="en-US" i="1" kern="0" dirty="0" err="1" smtClean="0">
                        <a:latin typeface="Cambria Math"/>
                      </a:rPr>
                      <m:t>+</m:t>
                    </m:r>
                    <m:r>
                      <a:rPr lang="en-US" i="1" kern="0" dirty="0" err="1" smtClean="0">
                        <a:latin typeface="Cambria Math"/>
                      </a:rPr>
                      <m:t>𝑥𝑧</m:t>
                    </m:r>
                  </m:oMath>
                </a14:m>
                <a:endParaRPr lang="en-US" kern="0" dirty="0"/>
              </a:p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endParaRPr lang="en-US" kern="0" dirty="0"/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046" y="2447853"/>
                <a:ext cx="4378133" cy="4034318"/>
              </a:xfrm>
              <a:prstGeom prst="rect">
                <a:avLst/>
              </a:prstGeom>
              <a:blipFill rotWithShape="1">
                <a:blip r:embed="rId12"/>
                <a:stretch>
                  <a:fillRect l="-1950" r="-1950" b="-28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462250" y="4289448"/>
            <a:ext cx="4099310" cy="2192723"/>
            <a:chOff x="5462250" y="4289448"/>
            <a:chExt cx="4099310" cy="2192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ontent Placeholder 2"/>
                <p:cNvSpPr txBox="1">
                  <a:spLocks/>
                </p:cNvSpPr>
                <p:nvPr/>
              </p:nvSpPr>
              <p:spPr bwMode="auto">
                <a:xfrm>
                  <a:off x="5462250" y="4984389"/>
                  <a:ext cx="4099310" cy="1497782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7663" indent="-347663" algn="l" rtl="0" fontAlgn="base">
                    <a:spcBef>
                      <a:spcPct val="4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98513" indent="-336550" algn="l" rtl="0" fontAlgn="base">
                    <a:spcBef>
                      <a:spcPct val="40000"/>
                    </a:spcBef>
                    <a:spcAft>
                      <a:spcPct val="0"/>
                    </a:spcAft>
                    <a:buFont typeface="Wingdings" pitchFamily="2" charset="2"/>
                    <a:buChar char="²"/>
                    <a:defRPr sz="20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2pPr>
                  <a:lvl3pPr marL="1144588" indent="-231775" algn="l" rtl="0" fontAlgn="base">
                    <a:spcBef>
                      <a:spcPct val="4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3pPr>
                  <a:lvl4pPr marL="1481138" indent="-222250" algn="l" rtl="0" fontAlgn="base">
                    <a:spcBef>
                      <a:spcPct val="4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4pPr>
                  <a:lvl5pPr marL="1828800" indent="-233363" algn="l" rtl="0" fontAlgn="base"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5pPr>
                  <a:lvl6pPr marL="2286000" indent="-233363" algn="l" rtl="0" fontAlgn="base"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6pPr>
                  <a:lvl7pPr marL="2743200" indent="-233363" algn="l" rtl="0" fontAlgn="base"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7pPr>
                  <a:lvl8pPr marL="3200400" indent="-233363" algn="l" rtl="0" fontAlgn="base"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8pPr>
                  <a:lvl9pPr marL="3657600" indent="-233363" algn="l" rtl="0" fontAlgn="base"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20000"/>
                    </a:lnSpc>
                    <a:spcBef>
                      <a:spcPts val="1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kern="0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kern="0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kern="0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kern="0" dirty="0" err="1" smtClean="0">
                            <a:latin typeface="Cambria Math"/>
                          </a:rPr>
                          <m:t>𝑦</m:t>
                        </m:r>
                        <m:r>
                          <a:rPr lang="en-US" b="0" i="1" kern="0" dirty="0" smtClean="0">
                            <a:latin typeface="Cambria Math"/>
                          </a:rPr>
                          <m:t>𝑧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kern="0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kern="0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kern="0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kern="0" dirty="0" smtClean="0">
                            <a:latin typeface="Cambria Math"/>
                          </a:rPr>
                          <m:t>𝑦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𝑧</m:t>
                        </m:r>
                        <m:r>
                          <a:rPr lang="en-US" b="0" i="1" kern="0" dirty="0" smtClean="0">
                            <a:latin typeface="Cambria Math"/>
                          </a:rPr>
                          <m:t>′+</m:t>
                        </m:r>
                        <m:r>
                          <a:rPr lang="en-US" b="0" i="1" kern="0" dirty="0" smtClean="0">
                            <a:latin typeface="Cambria Math"/>
                          </a:rPr>
                          <m:t>𝑥𝑦𝑧</m:t>
                        </m:r>
                        <m:r>
                          <a:rPr lang="en-US" b="0" i="1" kern="0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kern="0" dirty="0" smtClean="0">
                            <a:latin typeface="Cambria Math"/>
                          </a:rPr>
                          <m:t>𝑥𝑦𝑧</m:t>
                        </m:r>
                        <m:r>
                          <a:rPr lang="en-US" b="0" i="1" kern="0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b="0" kern="0" dirty="0" smtClean="0"/>
                </a:p>
                <a:p>
                  <a:pPr marL="0" indent="0">
                    <a:lnSpc>
                      <a:spcPct val="120000"/>
                    </a:lnSpc>
                    <a:spcBef>
                      <a:spcPts val="1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0" dirty="0" smtClean="0">
                            <a:latin typeface="Cambria Math"/>
                          </a:rPr>
                          <m:t>=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′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𝑦</m:t>
                        </m:r>
                        <m:r>
                          <a:rPr lang="en-US" i="1" kern="0" dirty="0" smtClean="0">
                            <a:latin typeface="Cambria Math"/>
                          </a:rPr>
                          <m:t>(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𝑧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+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𝑧</m:t>
                        </m:r>
                        <m:r>
                          <a:rPr lang="en-US" b="0" i="1" kern="0" dirty="0" smtClean="0">
                            <a:latin typeface="Cambria Math"/>
                          </a:rPr>
                          <m:t>′</m:t>
                        </m:r>
                        <m:r>
                          <a:rPr lang="en-US" i="1" kern="0" dirty="0" smtClean="0">
                            <a:latin typeface="Cambria Math"/>
                          </a:rPr>
                          <m:t>)+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𝑥𝑦</m:t>
                        </m:r>
                        <m:r>
                          <a:rPr lang="en-US" i="1" kern="0" dirty="0" smtClean="0">
                            <a:latin typeface="Cambria Math"/>
                          </a:rPr>
                          <m:t>(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𝑧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+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𝑧</m:t>
                        </m:r>
                        <m:r>
                          <a:rPr lang="en-US" i="1" kern="0" dirty="0" smtClean="0">
                            <a:latin typeface="Cambria Math"/>
                          </a:rPr>
                          <m:t>′)</m:t>
                        </m:r>
                      </m:oMath>
                    </m:oMathPara>
                  </a14:m>
                  <a:endParaRPr lang="en-US" kern="0" dirty="0" smtClean="0"/>
                </a:p>
                <a:p>
                  <a:pPr marL="0" indent="0">
                    <a:lnSpc>
                      <a:spcPct val="120000"/>
                    </a:lnSpc>
                    <a:spcBef>
                      <a:spcPts val="1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0" dirty="0" smtClean="0">
                            <a:latin typeface="Cambria Math"/>
                          </a:rPr>
                          <m:t>=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′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𝑦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+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𝑥𝑦</m:t>
                        </m:r>
                        <m:r>
                          <a:rPr lang="en-US" i="1" kern="0" dirty="0" smtClean="0">
                            <a:latin typeface="Cambria Math"/>
                          </a:rPr>
                          <m:t>=(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′+</m:t>
                        </m:r>
                        <m:r>
                          <a:rPr lang="en-US" i="1" kern="0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i="1" kern="0" dirty="0" smtClean="0">
                            <a:latin typeface="Cambria Math"/>
                          </a:rPr>
                          <m:t>)</m:t>
                        </m:r>
                        <m:r>
                          <a:rPr lang="en-US" i="1" kern="0" dirty="0" smtClean="0">
                            <a:latin typeface="Cambria Math"/>
                          </a:rPr>
                          <m:t>𝑦</m:t>
                        </m:r>
                        <m:r>
                          <a:rPr lang="en-US" i="1" kern="0" dirty="0" smtClean="0">
                            <a:latin typeface="Cambria Math"/>
                          </a:rPr>
                          <m:t>=</m:t>
                        </m:r>
                        <m:r>
                          <a:rPr lang="en-US" i="1" kern="0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kern="0" dirty="0"/>
                </a:p>
              </p:txBody>
            </p:sp>
          </mc:Choice>
          <mc:Fallback xmlns="">
            <p:sp>
              <p:nvSpPr>
                <p:cNvPr id="3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62250" y="4984389"/>
                  <a:ext cx="4099310" cy="14977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 flipH="1">
              <a:off x="8303764" y="4289448"/>
              <a:ext cx="135776" cy="69494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69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Sum-of-Products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047" y="1009506"/>
                <a:ext cx="9101906" cy="541505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Consider the 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(0, 1, 2, 4, 6, 7)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Find a minimal sum-of-products (SOP) expression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Solution: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Red block: term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Green block: term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endParaRPr lang="en-US" dirty="0" smtClean="0"/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Blue block: </a:t>
                </a:r>
                <a:r>
                  <a:rPr lang="en-US" dirty="0"/>
                  <a:t>term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𝑥𝑦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000"/>
                  </a:spcBef>
                  <a:buNone/>
                </a:pPr>
                <a:r>
                  <a:rPr lang="en-US" dirty="0" smtClean="0"/>
                  <a:t>Minimal sum-of-products: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𝑥𝑦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(5 literals)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1009506"/>
                <a:ext cx="9101906" cy="5415058"/>
              </a:xfrm>
              <a:blipFill rotWithShape="1">
                <a:blip r:embed="rId2"/>
                <a:stretch>
                  <a:fillRect l="-1072" t="-8784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415873" y="2737716"/>
            <a:ext cx="4030473" cy="2765136"/>
            <a:chOff x="4549751" y="3774642"/>
            <a:chExt cx="4030473" cy="2765136"/>
          </a:xfrm>
        </p:grpSpPr>
        <p:sp>
          <p:nvSpPr>
            <p:cNvPr id="5" name="Rectangle 4"/>
            <p:cNvSpPr/>
            <p:nvPr/>
          </p:nvSpPr>
          <p:spPr>
            <a:xfrm>
              <a:off x="5193063" y="4544327"/>
              <a:ext cx="3387161" cy="1534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427975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275380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124015" y="4119818"/>
              <a:ext cx="31362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7972650" y="411981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6045387" y="4546598"/>
              <a:ext cx="0" cy="18779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6894023" y="4119818"/>
              <a:ext cx="0" cy="1947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7729129" y="4544328"/>
              <a:ext cx="0" cy="18802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913873" y="4710046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4913873" y="5502943"/>
              <a:ext cx="168497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 flipV="1">
              <a:off x="4852933" y="5304814"/>
              <a:ext cx="37248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8"/>
            <p:cNvSpPr>
              <a:spLocks noChangeShapeType="1"/>
            </p:cNvSpPr>
            <p:nvPr/>
          </p:nvSpPr>
          <p:spPr bwMode="auto">
            <a:xfrm>
              <a:off x="4690793" y="416831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49751" y="4120284"/>
                  <a:ext cx="36412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9751" y="4120284"/>
                  <a:ext cx="364122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852932" y="3774642"/>
                  <a:ext cx="49294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2932" y="3774642"/>
                  <a:ext cx="492940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346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7631877" y="377829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31877" y="3778298"/>
                  <a:ext cx="255488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5238" r="-14286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924854" y="377464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4854" y="3774642"/>
                  <a:ext cx="255488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190" r="-45238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778365" y="608257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78365" y="6082578"/>
                  <a:ext cx="255488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6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8040232" y="607892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40232" y="6078922"/>
                  <a:ext cx="255488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450680" y="6075266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50680" y="6075266"/>
                  <a:ext cx="255488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97168" y="4642403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7168" y="4642403"/>
                  <a:ext cx="255488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61905" r="-30952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597168" y="5448901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97168" y="5448901"/>
                  <a:ext cx="255488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09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5533394" y="471004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6377621" y="471004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7226177" y="471004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8068102" y="471004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5529070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6373297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7221853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8063778" y="550294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948563" y="4411975"/>
            <a:ext cx="1288175" cy="424070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248400" y="3601821"/>
            <a:ext cx="2988339" cy="1328555"/>
            <a:chOff x="6248400" y="5138417"/>
            <a:chExt cx="2988339" cy="490331"/>
          </a:xfrm>
        </p:grpSpPr>
        <p:sp>
          <p:nvSpPr>
            <p:cNvPr id="15" name="Freeform 14"/>
            <p:cNvSpPr/>
            <p:nvPr/>
          </p:nvSpPr>
          <p:spPr>
            <a:xfrm>
              <a:off x="6248400" y="5138417"/>
              <a:ext cx="424070" cy="490331"/>
            </a:xfrm>
            <a:custGeom>
              <a:avLst/>
              <a:gdLst>
                <a:gd name="connsiteX0" fmla="*/ 0 w 424070"/>
                <a:gd name="connsiteY0" fmla="*/ 0 h 490331"/>
                <a:gd name="connsiteX1" fmla="*/ 424070 w 424070"/>
                <a:gd name="connsiteY1" fmla="*/ 0 h 490331"/>
                <a:gd name="connsiteX2" fmla="*/ 424070 w 424070"/>
                <a:gd name="connsiteY2" fmla="*/ 490331 h 490331"/>
                <a:gd name="connsiteX3" fmla="*/ 0 w 424070"/>
                <a:gd name="connsiteY3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070" h="490331">
                  <a:moveTo>
                    <a:pt x="0" y="0"/>
                  </a:moveTo>
                  <a:lnTo>
                    <a:pt x="424070" y="0"/>
                  </a:lnTo>
                  <a:lnTo>
                    <a:pt x="424070" y="490331"/>
                  </a:lnTo>
                  <a:lnTo>
                    <a:pt x="0" y="49033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8812669" y="5138417"/>
              <a:ext cx="424070" cy="490331"/>
            </a:xfrm>
            <a:custGeom>
              <a:avLst/>
              <a:gdLst>
                <a:gd name="connsiteX0" fmla="*/ 0 w 424070"/>
                <a:gd name="connsiteY0" fmla="*/ 0 h 490331"/>
                <a:gd name="connsiteX1" fmla="*/ 424070 w 424070"/>
                <a:gd name="connsiteY1" fmla="*/ 0 h 490331"/>
                <a:gd name="connsiteX2" fmla="*/ 424070 w 424070"/>
                <a:gd name="connsiteY2" fmla="*/ 490331 h 490331"/>
                <a:gd name="connsiteX3" fmla="*/ 0 w 424070"/>
                <a:gd name="connsiteY3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070" h="490331">
                  <a:moveTo>
                    <a:pt x="0" y="0"/>
                  </a:moveTo>
                  <a:lnTo>
                    <a:pt x="424070" y="0"/>
                  </a:lnTo>
                  <a:lnTo>
                    <a:pt x="424070" y="490331"/>
                  </a:lnTo>
                  <a:lnTo>
                    <a:pt x="0" y="49033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6257140" y="3659428"/>
            <a:ext cx="1288175" cy="42407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Four-Variable </a:t>
            </a:r>
            <a:r>
              <a:rPr lang="en-US" dirty="0" err="1" smtClean="0"/>
              <a:t>Karnaugh</a:t>
            </a:r>
            <a:r>
              <a:rPr lang="en-US" dirty="0" smtClean="0"/>
              <a:t> 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654" y="894291"/>
                <a:ext cx="4147704" cy="558787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4 variables </a:t>
                </a:r>
                <a:r>
                  <a:rPr lang="en-US" dirty="0" smtClean="0">
                    <a:sym typeface="Wingdings" panose="05000000000000000000" pitchFamily="2" charset="2"/>
                  </a:rPr>
                  <a:t> 16 squares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Remember the </a:t>
                </a:r>
                <a:r>
                  <a:rPr lang="en-US" dirty="0">
                    <a:sym typeface="Wingdings" panose="05000000000000000000" pitchFamily="2" charset="2"/>
                  </a:rPr>
                  <a:t>numbering of the squares in the K-map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Each square is adjacent to  four other squares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1800"/>
                  </a:spcBef>
                  <a:buNone/>
                  <a:tabLst>
                    <a:tab pos="215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 smtClean="0">
                            <a:latin typeface="Cambria Math"/>
                            <a:sym typeface="Wingdings" panose="05000000000000000000" pitchFamily="2" charset="2"/>
                          </a:rPr>
                          <m:t>𝑧</m:t>
                        </m:r>
                      </m:e>
                      <m:sup>
                        <m:r>
                          <a:rPr lang="en-US" sz="2000" i="1" dirty="0" smtClean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0" i="0" dirty="0" smtClean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  <a:tabLst>
                    <a:tab pos="215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𝑧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  <a:tabLst>
                    <a:tab pos="215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′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𝑧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5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′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  <a:tabLst>
                    <a:tab pos="215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6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𝑧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7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  <a:tabLst>
                    <a:tab pos="215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8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𝑤</m:t>
                    </m:r>
                    <m:sSup>
                      <m:sSupPr>
                        <m:ctrlP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𝑧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9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𝑤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  <a:tabLst>
                    <a:tab pos="215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10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𝑧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11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𝑤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  <a:tabLst>
                    <a:tab pos="215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′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𝑧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13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′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  <a:tabLst>
                    <a:tab pos="215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14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/>
                            <a:sym typeface="Wingdings" panose="05000000000000000000" pitchFamily="2" charset="2"/>
                          </a:rPr>
                          <m:t>𝑧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15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>
                        <a:latin typeface="Cambria Math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654" y="894291"/>
                <a:ext cx="4147704" cy="5587879"/>
              </a:xfrm>
              <a:blipFill rotWithShape="1">
                <a:blip r:embed="rId2"/>
                <a:stretch>
                  <a:fillRect l="-2203" t="-764" r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4812725" y="2104039"/>
            <a:ext cx="4806442" cy="4378132"/>
            <a:chOff x="2418291" y="2046432"/>
            <a:chExt cx="4806442" cy="4378132"/>
          </a:xfrm>
        </p:grpSpPr>
        <p:sp>
          <p:nvSpPr>
            <p:cNvPr id="6" name="Rectangle 5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586568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43397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5282608" y="2391608"/>
              <a:ext cx="31362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613124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H="1">
              <a:off x="5052616" y="2391608"/>
              <a:ext cx="0" cy="3507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203980" y="2816117"/>
              <a:ext cx="1683742" cy="3435625"/>
              <a:chOff x="4203980" y="2816118"/>
              <a:chExt cx="1683742" cy="1880236"/>
            </a:xfrm>
          </p:grpSpPr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8779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8802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936755" y="2981836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7" name="Line 108"/>
            <p:cNvSpPr>
              <a:spLocks noChangeShapeType="1"/>
            </p:cNvSpPr>
            <p:nvPr/>
          </p:nvSpPr>
          <p:spPr bwMode="auto">
            <a:xfrm>
              <a:off x="2849386" y="244010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580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7619" r="-11905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190" r="-45238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1905" r="-2381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8358" r="-7463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75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1"/>
                <p:cNvSpPr>
                  <a:spLocks noChangeArrowheads="1"/>
                </p:cNvSpPr>
                <p:nvPr/>
              </p:nvSpPr>
              <p:spPr bwMode="auto">
                <a:xfrm>
                  <a:off x="3548996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8996" y="2981836"/>
                  <a:ext cx="48564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7500" r="-250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1"/>
                <p:cNvSpPr>
                  <a:spLocks noChangeArrowheads="1"/>
                </p:cNvSpPr>
                <p:nvPr/>
              </p:nvSpPr>
              <p:spPr bwMode="auto">
                <a:xfrm>
                  <a:off x="4393223" y="2981836"/>
                  <a:ext cx="47852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3223" y="2981836"/>
                  <a:ext cx="47852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329" r="-3797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1"/>
                <p:cNvSpPr>
                  <a:spLocks noChangeArrowheads="1"/>
                </p:cNvSpPr>
                <p:nvPr/>
              </p:nvSpPr>
              <p:spPr bwMode="auto">
                <a:xfrm>
                  <a:off x="5241779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1779" y="2981836"/>
                  <a:ext cx="48564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7595" r="-3797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1"/>
                <p:cNvSpPr>
                  <a:spLocks noChangeArrowheads="1"/>
                </p:cNvSpPr>
                <p:nvPr/>
              </p:nvSpPr>
              <p:spPr bwMode="auto">
                <a:xfrm>
                  <a:off x="6083704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3704" y="2981836"/>
                  <a:ext cx="48564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7595" r="-3797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21"/>
                <p:cNvSpPr>
                  <a:spLocks noChangeArrowheads="1"/>
                </p:cNvSpPr>
                <p:nvPr/>
              </p:nvSpPr>
              <p:spPr bwMode="auto">
                <a:xfrm>
                  <a:off x="3544672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4672" y="3774733"/>
                  <a:ext cx="48564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8899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8899" y="3774733"/>
                  <a:ext cx="48564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7595" r="-3797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7455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7455" y="3774733"/>
                  <a:ext cx="485646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7500" r="-250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21"/>
                <p:cNvSpPr>
                  <a:spLocks noChangeArrowheads="1"/>
                </p:cNvSpPr>
                <p:nvPr/>
              </p:nvSpPr>
              <p:spPr bwMode="auto">
                <a:xfrm>
                  <a:off x="6079380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79380" y="3774733"/>
                  <a:ext cx="485646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V="1">
              <a:off x="2849386" y="4350712"/>
              <a:ext cx="388943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351656" y="3576604"/>
              <a:ext cx="3790410" cy="1548216"/>
              <a:chOff x="3351656" y="3979853"/>
              <a:chExt cx="3389620" cy="1548216"/>
            </a:xfrm>
          </p:grpSpPr>
          <p:sp>
            <p:nvSpPr>
              <p:cNvPr id="16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38101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3896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7869" r="-4918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491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7869" r="-4918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2936755" y="3750952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2936755" y="4557450"/>
              <a:ext cx="320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2936755" y="5330031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21"/>
                <p:cNvSpPr>
                  <a:spLocks noChangeArrowheads="1"/>
                </p:cNvSpPr>
                <p:nvPr/>
              </p:nvSpPr>
              <p:spPr bwMode="auto">
                <a:xfrm>
                  <a:off x="3546979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6979" y="4513444"/>
                  <a:ext cx="608372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6061" r="-303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21"/>
                <p:cNvSpPr>
                  <a:spLocks noChangeArrowheads="1"/>
                </p:cNvSpPr>
                <p:nvPr/>
              </p:nvSpPr>
              <p:spPr bwMode="auto">
                <a:xfrm>
                  <a:off x="4391206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1206" y="4513444"/>
                  <a:ext cx="608372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5000" r="-300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9762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9762" y="4513444"/>
                  <a:ext cx="608372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5000" r="-3000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21"/>
                <p:cNvSpPr>
                  <a:spLocks noChangeArrowheads="1"/>
                </p:cNvSpPr>
                <p:nvPr/>
              </p:nvSpPr>
              <p:spPr bwMode="auto">
                <a:xfrm>
                  <a:off x="6081687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1687" y="4513444"/>
                  <a:ext cx="608372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5000" r="-300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3542655" y="5306341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2655" y="5306341"/>
                  <a:ext cx="485646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7500" r="-250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6882" y="5306341"/>
                  <a:ext cx="47923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6882" y="5306341"/>
                  <a:ext cx="479234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6329" r="-3797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5438" y="5306341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5438" y="5306341"/>
                  <a:ext cx="608372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6061" r="-303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21"/>
                <p:cNvSpPr>
                  <a:spLocks noChangeArrowheads="1"/>
                </p:cNvSpPr>
                <p:nvPr/>
              </p:nvSpPr>
              <p:spPr bwMode="auto">
                <a:xfrm>
                  <a:off x="6077363" y="5306341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77363" y="5306341"/>
                  <a:ext cx="608372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6000" r="-200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TextBox 106"/>
          <p:cNvSpPr txBox="1"/>
          <p:nvPr/>
        </p:nvSpPr>
        <p:spPr>
          <a:xfrm>
            <a:off x="4952999" y="1067113"/>
            <a:ext cx="4723775" cy="9793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 smtClean="0"/>
              <a:t>Notice the order of Rows 11 and 10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/>
              <a:t>and the order of columns 11 and 10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35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Squares on a </a:t>
            </a:r>
            <a:r>
              <a:rPr lang="en-US" dirty="0" smtClean="0"/>
              <a:t>4-Variable </a:t>
            </a:r>
            <a:r>
              <a:rPr lang="en-US" dirty="0"/>
              <a:t>K-Map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lnSpc>
                <a:spcPct val="150000"/>
              </a:lnSpc>
              <a:spcBef>
                <a:spcPts val="2500"/>
              </a:spcBef>
              <a:buSzPct val="125000"/>
            </a:pPr>
            <a:r>
              <a:rPr lang="en-US" altLang="en-US" sz="2800" dirty="0"/>
              <a:t>On a </a:t>
            </a:r>
            <a:r>
              <a:rPr lang="en-US" altLang="en-US" sz="2800" dirty="0" smtClean="0"/>
              <a:t>4-variable </a:t>
            </a:r>
            <a:r>
              <a:rPr lang="en-US" altLang="en-US" sz="2800" dirty="0"/>
              <a:t>K-Map:</a:t>
            </a:r>
          </a:p>
          <a:p>
            <a:pPr lvl="1">
              <a:lnSpc>
                <a:spcPct val="150000"/>
              </a:lnSpc>
              <a:spcBef>
                <a:spcPts val="2500"/>
              </a:spcBef>
            </a:pPr>
            <a:r>
              <a:rPr lang="en-US" altLang="en-US" sz="2400" dirty="0">
                <a:cs typeface="Times New Roman" pitchFamily="18" charset="0"/>
              </a:rPr>
              <a:t>One square represents a </a:t>
            </a:r>
            <a:r>
              <a:rPr lang="en-US" altLang="en-US" sz="2400" dirty="0" err="1">
                <a:cs typeface="Times New Roman" pitchFamily="18" charset="0"/>
              </a:rPr>
              <a:t>minterm</a:t>
            </a:r>
            <a:r>
              <a:rPr lang="en-US" altLang="en-US" sz="2400" dirty="0">
                <a:cs typeface="Times New Roman" pitchFamily="18" charset="0"/>
              </a:rPr>
              <a:t> with </a:t>
            </a:r>
            <a:r>
              <a:rPr lang="en-US" altLang="en-US" sz="2400" dirty="0" smtClean="0">
                <a:cs typeface="Times New Roman" pitchFamily="18" charset="0"/>
              </a:rPr>
              <a:t>4 </a:t>
            </a:r>
            <a:r>
              <a:rPr lang="en-US" altLang="en-US" sz="2400" dirty="0">
                <a:cs typeface="Times New Roman" pitchFamily="18" charset="0"/>
              </a:rPr>
              <a:t>variables</a:t>
            </a:r>
          </a:p>
          <a:p>
            <a:pPr lvl="1">
              <a:lnSpc>
                <a:spcPct val="150000"/>
              </a:lnSpc>
              <a:spcBef>
                <a:spcPts val="2500"/>
              </a:spcBef>
            </a:pPr>
            <a:r>
              <a:rPr lang="en-US" altLang="en-US" sz="2400" dirty="0">
                <a:cs typeface="Times New Roman" pitchFamily="18" charset="0"/>
              </a:rPr>
              <a:t>Two adjacent squares represent a term with </a:t>
            </a:r>
            <a:r>
              <a:rPr lang="en-US" altLang="en-US" sz="2400" dirty="0" smtClean="0">
                <a:cs typeface="Times New Roman" pitchFamily="18" charset="0"/>
              </a:rPr>
              <a:t>3 </a:t>
            </a:r>
            <a:r>
              <a:rPr lang="en-US" altLang="en-US" sz="2400" dirty="0">
                <a:cs typeface="Times New Roman" pitchFamily="18" charset="0"/>
              </a:rPr>
              <a:t>variables</a:t>
            </a:r>
          </a:p>
          <a:p>
            <a:pPr lvl="1">
              <a:lnSpc>
                <a:spcPct val="150000"/>
              </a:lnSpc>
              <a:spcBef>
                <a:spcPts val="2500"/>
              </a:spcBef>
            </a:pPr>
            <a:r>
              <a:rPr lang="en-US" altLang="en-US" sz="2400" dirty="0">
                <a:cs typeface="Times New Roman" pitchFamily="18" charset="0"/>
              </a:rPr>
              <a:t>Four adjacent squares represent a term with </a:t>
            </a:r>
            <a:r>
              <a:rPr lang="en-US" altLang="en-US" sz="2400" dirty="0" smtClean="0">
                <a:cs typeface="Times New Roman" pitchFamily="18" charset="0"/>
              </a:rPr>
              <a:t>2 variables</a:t>
            </a:r>
          </a:p>
          <a:p>
            <a:pPr lvl="1">
              <a:lnSpc>
                <a:spcPct val="150000"/>
              </a:lnSpc>
              <a:spcBef>
                <a:spcPts val="2500"/>
              </a:spcBef>
            </a:pPr>
            <a:r>
              <a:rPr lang="en-US" altLang="en-US" sz="2400" dirty="0" smtClean="0">
                <a:cs typeface="Times New Roman" pitchFamily="18" charset="0"/>
              </a:rPr>
              <a:t>Eight adjacent squares represent a term with 1 variable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2500"/>
              </a:spcBef>
            </a:pPr>
            <a:r>
              <a:rPr lang="en-US" altLang="en-US" sz="2400" dirty="0" smtClean="0">
                <a:cs typeface="Times New Roman" pitchFamily="18" charset="0"/>
              </a:rPr>
              <a:t>Combining all 16 squares </a:t>
            </a:r>
            <a:r>
              <a:rPr lang="en-US" altLang="en-US" sz="2400" dirty="0">
                <a:cs typeface="Times New Roman" pitchFamily="18" charset="0"/>
              </a:rPr>
              <a:t>is the </a:t>
            </a:r>
            <a:r>
              <a:rPr lang="en-US" altLang="en-US" sz="2400" dirty="0" smtClean="0">
                <a:cs typeface="Times New Roman" pitchFamily="18" charset="0"/>
              </a:rPr>
              <a:t>constant </a:t>
            </a:r>
            <a:r>
              <a:rPr lang="en-US" altLang="en-US" sz="2400" b="1" dirty="0" smtClean="0"/>
              <a:t>‘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400" b="1" dirty="0"/>
              <a:t>’</a:t>
            </a:r>
            <a:r>
              <a:rPr lang="en-US" altLang="en-US" sz="2400" dirty="0">
                <a:cs typeface="Times New Roman" pitchFamily="18" charset="0"/>
              </a:rPr>
              <a:t> (no variables)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0082" y="894292"/>
            <a:ext cx="8641050" cy="56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Boolean Function Minimization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The </a:t>
            </a:r>
            <a:r>
              <a:rPr lang="en-US" altLang="en-US" sz="2800" kern="0" dirty="0" err="1" smtClean="0"/>
              <a:t>Karnaugh</a:t>
            </a:r>
            <a:r>
              <a:rPr lang="en-US" altLang="en-US" sz="2800" kern="0" dirty="0" smtClean="0"/>
              <a:t> Map (K-Map)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Two, Three, and Four-Variable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/>
              <a:t>Prime and Essential Prime </a:t>
            </a:r>
            <a:r>
              <a:rPr lang="en-US" altLang="en-US" sz="2800" kern="0" dirty="0" smtClean="0"/>
              <a:t>Implicants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Minimal Sum-of-Products and Product-of-Sums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Don't Cares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Five and Six-Variable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Multiple Outputs</a:t>
            </a:r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2844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Eight Squares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388834" y="1470362"/>
            <a:ext cx="4806442" cy="4378132"/>
            <a:chOff x="2418291" y="2046432"/>
            <a:chExt cx="4806442" cy="4378132"/>
          </a:xfrm>
        </p:grpSpPr>
        <p:sp>
          <p:nvSpPr>
            <p:cNvPr id="52" name="Rectangle 51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586568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443397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5282608" y="2391608"/>
              <a:ext cx="31362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613124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H="1">
              <a:off x="5052616" y="2391608"/>
              <a:ext cx="0" cy="3507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203980" y="2816117"/>
              <a:ext cx="1683742" cy="3435625"/>
              <a:chOff x="4203980" y="2816118"/>
              <a:chExt cx="1683742" cy="1880236"/>
            </a:xfrm>
          </p:grpSpPr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8779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8802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2936755" y="2981836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0" name="Line 108"/>
            <p:cNvSpPr>
              <a:spLocks noChangeShapeType="1"/>
            </p:cNvSpPr>
            <p:nvPr/>
          </p:nvSpPr>
          <p:spPr bwMode="auto">
            <a:xfrm>
              <a:off x="2849386" y="244010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45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346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5238" r="-14286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6190" r="-45238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6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8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0303" r="-7576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75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9165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9165" y="2981836"/>
                  <a:ext cx="48564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4393223" y="2981836"/>
                  <a:ext cx="47852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3223" y="2981836"/>
                  <a:ext cx="47852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7692" r="-3846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21"/>
                <p:cNvSpPr>
                  <a:spLocks noChangeArrowheads="1"/>
                </p:cNvSpPr>
                <p:nvPr/>
              </p:nvSpPr>
              <p:spPr bwMode="auto">
                <a:xfrm>
                  <a:off x="5241779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1779" y="2981836"/>
                  <a:ext cx="48564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6083704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3704" y="2981836"/>
                  <a:ext cx="48564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4841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4841" y="3774733"/>
                  <a:ext cx="48564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7595" r="-3797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8899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8899" y="3774733"/>
                  <a:ext cx="48564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250" r="-3750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7455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7455" y="3774733"/>
                  <a:ext cx="48564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21"/>
                <p:cNvSpPr>
                  <a:spLocks noChangeArrowheads="1"/>
                </p:cNvSpPr>
                <p:nvPr/>
              </p:nvSpPr>
              <p:spPr bwMode="auto">
                <a:xfrm>
                  <a:off x="6079380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79380" y="3774733"/>
                  <a:ext cx="485646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41"/>
            <p:cNvSpPr>
              <a:spLocks noChangeShapeType="1"/>
            </p:cNvSpPr>
            <p:nvPr/>
          </p:nvSpPr>
          <p:spPr bwMode="auto">
            <a:xfrm flipV="1">
              <a:off x="2849386" y="4350712"/>
              <a:ext cx="388943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351656" y="3576604"/>
              <a:ext cx="3790410" cy="1548216"/>
              <a:chOff x="3351656" y="3979853"/>
              <a:chExt cx="3389620" cy="1548216"/>
            </a:xfrm>
          </p:grpSpPr>
          <p:sp>
            <p:nvSpPr>
              <p:cNvPr id="94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38101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3896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30000" r="-500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30000" r="-500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2936755" y="3750952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2936755" y="4557450"/>
              <a:ext cx="320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2936755" y="5330031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7148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7148" y="4513444"/>
                  <a:ext cx="608372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5000" r="-300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21"/>
                <p:cNvSpPr>
                  <a:spLocks noChangeArrowheads="1"/>
                </p:cNvSpPr>
                <p:nvPr/>
              </p:nvSpPr>
              <p:spPr bwMode="auto">
                <a:xfrm>
                  <a:off x="4391206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1206" y="4513444"/>
                  <a:ext cx="608372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6061" r="-303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9762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9762" y="4513444"/>
                  <a:ext cx="608372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6000" r="-2000" b="-1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21"/>
                <p:cNvSpPr>
                  <a:spLocks noChangeArrowheads="1"/>
                </p:cNvSpPr>
                <p:nvPr/>
              </p:nvSpPr>
              <p:spPr bwMode="auto">
                <a:xfrm>
                  <a:off x="6081687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1687" y="4513444"/>
                  <a:ext cx="608372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6000" r="-200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2824" y="5306341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2824" y="5306341"/>
                  <a:ext cx="485646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6250" r="-3750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6882" y="5306341"/>
                  <a:ext cx="47923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6882" y="5306341"/>
                  <a:ext cx="479234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7692" r="-3846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5438" y="5306341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5438" y="5306341"/>
                  <a:ext cx="608372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5000" r="-2000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21"/>
                <p:cNvSpPr>
                  <a:spLocks noChangeArrowheads="1"/>
                </p:cNvSpPr>
                <p:nvPr/>
              </p:nvSpPr>
              <p:spPr bwMode="auto">
                <a:xfrm>
                  <a:off x="6077363" y="5306341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77363" y="5306341"/>
                  <a:ext cx="608372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5000" r="-3000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Rounded Rectangle 97"/>
          <p:cNvSpPr/>
          <p:nvPr/>
        </p:nvSpPr>
        <p:spPr>
          <a:xfrm>
            <a:off x="3425760" y="2321215"/>
            <a:ext cx="3168385" cy="1382568"/>
          </a:xfrm>
          <a:prstGeom prst="roundRect">
            <a:avLst>
              <a:gd name="adj" fmla="val 80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747689" y="2448872"/>
            <a:ext cx="2678071" cy="461665"/>
            <a:chOff x="1238003" y="2448872"/>
            <a:chExt cx="2678071" cy="461665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2763934" y="2680109"/>
              <a:ext cx="1152140" cy="17282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238003" y="2448872"/>
                  <a:ext cx="1525931" cy="461665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𝑤</m:t>
                      </m:r>
                      <m:r>
                        <a:rPr lang="en-US" sz="2400" i="1" dirty="0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03" y="2448872"/>
                  <a:ext cx="1525931" cy="46166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5512" t="-6329" b="-27848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Rounded Rectangle 102"/>
          <p:cNvSpPr/>
          <p:nvPr/>
        </p:nvSpPr>
        <p:spPr>
          <a:xfrm>
            <a:off x="5096363" y="2393902"/>
            <a:ext cx="1559916" cy="2878522"/>
          </a:xfrm>
          <a:prstGeom prst="roundRect">
            <a:avLst>
              <a:gd name="adj" fmla="val 8596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6292746" y="1355148"/>
            <a:ext cx="1926761" cy="1038754"/>
            <a:chOff x="6783060" y="1355148"/>
            <a:chExt cx="1926761" cy="1038754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6783060" y="1816408"/>
              <a:ext cx="814363" cy="577494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314887" y="1355148"/>
                  <a:ext cx="1394934" cy="461665"/>
                </a:xfrm>
                <a:prstGeom prst="rect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887" y="1355148"/>
                  <a:ext cx="1394934" cy="46166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6034" t="-6250" b="-26250"/>
                  </a:stretch>
                </a:blipFill>
                <a:ln w="254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/>
          <p:cNvGrpSpPr/>
          <p:nvPr/>
        </p:nvGrpSpPr>
        <p:grpSpPr>
          <a:xfrm>
            <a:off x="3221837" y="2449682"/>
            <a:ext cx="3602737" cy="2703875"/>
            <a:chOff x="3712151" y="2449682"/>
            <a:chExt cx="3602737" cy="2703875"/>
          </a:xfrm>
        </p:grpSpPr>
        <p:sp>
          <p:nvSpPr>
            <p:cNvPr id="112" name="Freeform 111"/>
            <p:cNvSpPr/>
            <p:nvPr/>
          </p:nvSpPr>
          <p:spPr>
            <a:xfrm rot="5400000">
              <a:off x="5554914" y="3393584"/>
              <a:ext cx="2703131" cy="816816"/>
            </a:xfrm>
            <a:custGeom>
              <a:avLst/>
              <a:gdLst>
                <a:gd name="connsiteX0" fmla="*/ 0 w 3014869"/>
                <a:gd name="connsiteY0" fmla="*/ 33131 h 510209"/>
                <a:gd name="connsiteX1" fmla="*/ 0 w 3014869"/>
                <a:gd name="connsiteY1" fmla="*/ 510209 h 510209"/>
                <a:gd name="connsiteX2" fmla="*/ 3014869 w 3014869"/>
                <a:gd name="connsiteY2" fmla="*/ 510209 h 510209"/>
                <a:gd name="connsiteX3" fmla="*/ 3014869 w 3014869"/>
                <a:gd name="connsiteY3" fmla="*/ 0 h 51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4869" h="510209">
                  <a:moveTo>
                    <a:pt x="0" y="33131"/>
                  </a:moveTo>
                  <a:lnTo>
                    <a:pt x="0" y="510209"/>
                  </a:lnTo>
                  <a:lnTo>
                    <a:pt x="3014869" y="510209"/>
                  </a:lnTo>
                  <a:lnTo>
                    <a:pt x="3014869" y="0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 rot="16200000" flipH="1">
              <a:off x="2789914" y="3371919"/>
              <a:ext cx="2703131" cy="858658"/>
            </a:xfrm>
            <a:custGeom>
              <a:avLst/>
              <a:gdLst>
                <a:gd name="connsiteX0" fmla="*/ 0 w 3014869"/>
                <a:gd name="connsiteY0" fmla="*/ 33131 h 510209"/>
                <a:gd name="connsiteX1" fmla="*/ 0 w 3014869"/>
                <a:gd name="connsiteY1" fmla="*/ 510209 h 510209"/>
                <a:gd name="connsiteX2" fmla="*/ 3014869 w 3014869"/>
                <a:gd name="connsiteY2" fmla="*/ 510209 h 510209"/>
                <a:gd name="connsiteX3" fmla="*/ 3014869 w 3014869"/>
                <a:gd name="connsiteY3" fmla="*/ 0 h 51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4869" h="510209">
                  <a:moveTo>
                    <a:pt x="0" y="33131"/>
                  </a:moveTo>
                  <a:lnTo>
                    <a:pt x="0" y="510209"/>
                  </a:lnTo>
                  <a:lnTo>
                    <a:pt x="3014869" y="510209"/>
                  </a:lnTo>
                  <a:lnTo>
                    <a:pt x="3014869" y="0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798693" y="5153558"/>
            <a:ext cx="1691015" cy="983779"/>
            <a:chOff x="2289007" y="5153558"/>
            <a:chExt cx="1691015" cy="983779"/>
          </a:xfrm>
        </p:grpSpPr>
        <p:cxnSp>
          <p:nvCxnSpPr>
            <p:cNvPr id="115" name="Straight Connector 114"/>
            <p:cNvCxnSpPr/>
            <p:nvPr/>
          </p:nvCxnSpPr>
          <p:spPr>
            <a:xfrm flipV="1">
              <a:off x="3475716" y="5153558"/>
              <a:ext cx="504306" cy="522114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289007" y="5675672"/>
                  <a:ext cx="1447384" cy="461665"/>
                </a:xfrm>
                <a:prstGeom prst="rect">
                  <a:avLst/>
                </a:prstGeom>
                <a:noFill/>
                <a:ln w="25400">
                  <a:solidFill>
                    <a:srgbClr val="000099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007" y="5675672"/>
                  <a:ext cx="1447384" cy="461665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5394" t="-6250" r="-415" b="-26250"/>
                  </a:stretch>
                </a:blipFill>
                <a:ln w="25400">
                  <a:solidFill>
                    <a:srgbClr val="0000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8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Four Squares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388834" y="1239934"/>
            <a:ext cx="4806442" cy="4378132"/>
            <a:chOff x="2418291" y="2046432"/>
            <a:chExt cx="4806442" cy="4378132"/>
          </a:xfrm>
        </p:grpSpPr>
        <p:sp>
          <p:nvSpPr>
            <p:cNvPr id="52" name="Rectangle 51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586568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443397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5282608" y="2391608"/>
              <a:ext cx="31362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613124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H="1">
              <a:off x="5052616" y="2391608"/>
              <a:ext cx="0" cy="3507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203980" y="2816117"/>
              <a:ext cx="1683742" cy="3435625"/>
              <a:chOff x="4203980" y="2816118"/>
              <a:chExt cx="1683742" cy="1880236"/>
            </a:xfrm>
          </p:grpSpPr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8779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8802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2936755" y="2981836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0" name="Line 108"/>
            <p:cNvSpPr>
              <a:spLocks noChangeShapeType="1"/>
            </p:cNvSpPr>
            <p:nvPr/>
          </p:nvSpPr>
          <p:spPr bwMode="auto">
            <a:xfrm>
              <a:off x="2849386" y="244010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45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346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5238" r="-14286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6190" r="-45238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6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8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0303" r="-7576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75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9165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9165" y="2981836"/>
                  <a:ext cx="48564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4393223" y="2981836"/>
                  <a:ext cx="47852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3223" y="2981836"/>
                  <a:ext cx="47852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7692" r="-3846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21"/>
                <p:cNvSpPr>
                  <a:spLocks noChangeArrowheads="1"/>
                </p:cNvSpPr>
                <p:nvPr/>
              </p:nvSpPr>
              <p:spPr bwMode="auto">
                <a:xfrm>
                  <a:off x="5241779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1779" y="2981836"/>
                  <a:ext cx="48564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6083704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3704" y="2981836"/>
                  <a:ext cx="48564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4841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4841" y="3774733"/>
                  <a:ext cx="48564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7595" r="-3797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8899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8899" y="3774733"/>
                  <a:ext cx="48564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250" r="-375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7455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7455" y="3774733"/>
                  <a:ext cx="48564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6250" r="-3750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21"/>
                <p:cNvSpPr>
                  <a:spLocks noChangeArrowheads="1"/>
                </p:cNvSpPr>
                <p:nvPr/>
              </p:nvSpPr>
              <p:spPr bwMode="auto">
                <a:xfrm>
                  <a:off x="6079380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79380" y="3774733"/>
                  <a:ext cx="485646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6250" r="-3750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41"/>
            <p:cNvSpPr>
              <a:spLocks noChangeShapeType="1"/>
            </p:cNvSpPr>
            <p:nvPr/>
          </p:nvSpPr>
          <p:spPr bwMode="auto">
            <a:xfrm flipV="1">
              <a:off x="2849386" y="4350712"/>
              <a:ext cx="388943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351656" y="3576604"/>
              <a:ext cx="3790410" cy="1548216"/>
              <a:chOff x="3351656" y="3979853"/>
              <a:chExt cx="3389620" cy="1548216"/>
            </a:xfrm>
          </p:grpSpPr>
          <p:sp>
            <p:nvSpPr>
              <p:cNvPr id="94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38101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3896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30000" r="-500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30000" r="-500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2936755" y="3750952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2936755" y="4557450"/>
              <a:ext cx="320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2936755" y="5330031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7148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7148" y="4513444"/>
                  <a:ext cx="608372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5000" r="-300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21"/>
                <p:cNvSpPr>
                  <a:spLocks noChangeArrowheads="1"/>
                </p:cNvSpPr>
                <p:nvPr/>
              </p:nvSpPr>
              <p:spPr bwMode="auto">
                <a:xfrm>
                  <a:off x="4391206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1206" y="4513444"/>
                  <a:ext cx="608372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6061" r="-303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9762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9762" y="4513444"/>
                  <a:ext cx="608372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6000" r="-2000" b="-180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21"/>
                <p:cNvSpPr>
                  <a:spLocks noChangeArrowheads="1"/>
                </p:cNvSpPr>
                <p:nvPr/>
              </p:nvSpPr>
              <p:spPr bwMode="auto">
                <a:xfrm>
                  <a:off x="6081687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1687" y="4513444"/>
                  <a:ext cx="608372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6000" r="-200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2824" y="5306341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2824" y="5306341"/>
                  <a:ext cx="485646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6250" r="-375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6882" y="5306341"/>
                  <a:ext cx="47923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6882" y="5306341"/>
                  <a:ext cx="479234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7692" r="-3846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5438" y="5306341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5438" y="5306341"/>
                  <a:ext cx="608372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5000" r="-200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21"/>
                <p:cNvSpPr>
                  <a:spLocks noChangeArrowheads="1"/>
                </p:cNvSpPr>
                <p:nvPr/>
              </p:nvSpPr>
              <p:spPr bwMode="auto">
                <a:xfrm>
                  <a:off x="6077363" y="5306341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77363" y="5306341"/>
                  <a:ext cx="608372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5000" r="-300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Rounded Rectangle 97"/>
          <p:cNvSpPr/>
          <p:nvPr/>
        </p:nvSpPr>
        <p:spPr>
          <a:xfrm>
            <a:off x="3397611" y="2852930"/>
            <a:ext cx="1579879" cy="1382568"/>
          </a:xfrm>
          <a:prstGeom prst="roundRect">
            <a:avLst>
              <a:gd name="adj" fmla="val 80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19540" y="2980858"/>
            <a:ext cx="2678071" cy="461665"/>
            <a:chOff x="719540" y="2980858"/>
            <a:chExt cx="2678071" cy="461665"/>
          </a:xfrm>
        </p:grpSpPr>
        <p:cxnSp>
          <p:nvCxnSpPr>
            <p:cNvPr id="100" name="Straight Connector 99"/>
            <p:cNvCxnSpPr>
              <a:stCxn id="101" idx="3"/>
            </p:cNvCxnSpPr>
            <p:nvPr/>
          </p:nvCxnSpPr>
          <p:spPr>
            <a:xfrm>
              <a:off x="2352872" y="3211691"/>
              <a:ext cx="1044739" cy="1732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9540" y="2980858"/>
                  <a:ext cx="1633332" cy="461665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540" y="2980858"/>
                  <a:ext cx="1633332" cy="46166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4779" t="-6250" r="-2574" b="-26250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Rounded Rectangle 102"/>
          <p:cNvSpPr/>
          <p:nvPr/>
        </p:nvSpPr>
        <p:spPr>
          <a:xfrm>
            <a:off x="5096363" y="3632925"/>
            <a:ext cx="1559916" cy="1382567"/>
          </a:xfrm>
          <a:prstGeom prst="roundRect">
            <a:avLst>
              <a:gd name="adj" fmla="val 8596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6655480" y="3773833"/>
            <a:ext cx="2327208" cy="461665"/>
            <a:chOff x="6783060" y="2047451"/>
            <a:chExt cx="2327208" cy="461665"/>
          </a:xfrm>
        </p:grpSpPr>
        <p:cxnSp>
          <p:nvCxnSpPr>
            <p:cNvPr id="105" name="Straight Connector 104"/>
            <p:cNvCxnSpPr>
              <a:endCxn id="106" idx="1"/>
            </p:cNvCxnSpPr>
            <p:nvPr/>
          </p:nvCxnSpPr>
          <p:spPr>
            <a:xfrm flipV="1">
              <a:off x="6783060" y="2278284"/>
              <a:ext cx="704648" cy="115618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487708" y="2047451"/>
                  <a:ext cx="1622560" cy="461665"/>
                </a:xfrm>
                <a:prstGeom prst="rect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𝑤𝑦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708" y="2047451"/>
                  <a:ext cx="1622560" cy="46166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4797" t="-6250" b="-26250"/>
                  </a:stretch>
                </a:blipFill>
                <a:ln w="254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/>
          <p:cNvGrpSpPr/>
          <p:nvPr/>
        </p:nvGrpSpPr>
        <p:grpSpPr>
          <a:xfrm>
            <a:off x="4068483" y="4869177"/>
            <a:ext cx="1720599" cy="1324959"/>
            <a:chOff x="2289007" y="4812378"/>
            <a:chExt cx="1720599" cy="1324959"/>
          </a:xfrm>
        </p:grpSpPr>
        <p:cxnSp>
          <p:nvCxnSpPr>
            <p:cNvPr id="115" name="Straight Connector 114"/>
            <p:cNvCxnSpPr/>
            <p:nvPr/>
          </p:nvCxnSpPr>
          <p:spPr>
            <a:xfrm flipH="1" flipV="1">
              <a:off x="2309963" y="4812378"/>
              <a:ext cx="832718" cy="863294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289007" y="5675672"/>
                  <a:ext cx="1720599" cy="461665"/>
                </a:xfrm>
                <a:prstGeom prst="rect">
                  <a:avLst/>
                </a:prstGeom>
                <a:noFill/>
                <a:ln w="25400">
                  <a:solidFill>
                    <a:srgbClr val="000099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007" y="5675672"/>
                  <a:ext cx="1720599" cy="461665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4530" t="-6250" b="-26250"/>
                  </a:stretch>
                </a:blipFill>
                <a:ln w="25400">
                  <a:solidFill>
                    <a:srgbClr val="0000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214251" y="1931361"/>
            <a:ext cx="3639780" cy="3225849"/>
            <a:chOff x="3214251" y="2161789"/>
            <a:chExt cx="3639780" cy="3225849"/>
          </a:xfrm>
        </p:grpSpPr>
        <p:grpSp>
          <p:nvGrpSpPr>
            <p:cNvPr id="6" name="Group 5"/>
            <p:cNvGrpSpPr/>
            <p:nvPr/>
          </p:nvGrpSpPr>
          <p:grpSpPr>
            <a:xfrm>
              <a:off x="3214251" y="2161789"/>
              <a:ext cx="3639780" cy="748748"/>
              <a:chOff x="3214251" y="2161789"/>
              <a:chExt cx="3639780" cy="748748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214251" y="2161789"/>
                <a:ext cx="874644" cy="748748"/>
              </a:xfrm>
              <a:custGeom>
                <a:avLst/>
                <a:gdLst>
                  <a:gd name="connsiteX0" fmla="*/ 0 w 874644"/>
                  <a:gd name="connsiteY0" fmla="*/ 748748 h 748748"/>
                  <a:gd name="connsiteX1" fmla="*/ 874644 w 874644"/>
                  <a:gd name="connsiteY1" fmla="*/ 748748 h 748748"/>
                  <a:gd name="connsiteX2" fmla="*/ 874644 w 874644"/>
                  <a:gd name="connsiteY2" fmla="*/ 0 h 7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4644" h="748748">
                    <a:moveTo>
                      <a:pt x="0" y="748748"/>
                    </a:moveTo>
                    <a:lnTo>
                      <a:pt x="874644" y="748748"/>
                    </a:lnTo>
                    <a:lnTo>
                      <a:pt x="874644" y="0"/>
                    </a:lnTo>
                  </a:path>
                </a:pathLst>
              </a:cu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 flipH="1">
                <a:off x="5979387" y="2161789"/>
                <a:ext cx="874644" cy="748748"/>
              </a:xfrm>
              <a:custGeom>
                <a:avLst/>
                <a:gdLst>
                  <a:gd name="connsiteX0" fmla="*/ 0 w 874644"/>
                  <a:gd name="connsiteY0" fmla="*/ 748748 h 748748"/>
                  <a:gd name="connsiteX1" fmla="*/ 874644 w 874644"/>
                  <a:gd name="connsiteY1" fmla="*/ 748748 h 748748"/>
                  <a:gd name="connsiteX2" fmla="*/ 874644 w 874644"/>
                  <a:gd name="connsiteY2" fmla="*/ 0 h 7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4644" h="748748">
                    <a:moveTo>
                      <a:pt x="0" y="748748"/>
                    </a:moveTo>
                    <a:lnTo>
                      <a:pt x="874644" y="748748"/>
                    </a:lnTo>
                    <a:lnTo>
                      <a:pt x="874644" y="0"/>
                    </a:lnTo>
                  </a:path>
                </a:pathLst>
              </a:cu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flipV="1">
              <a:off x="3214251" y="4638890"/>
              <a:ext cx="3639780" cy="748748"/>
              <a:chOff x="3214251" y="2161789"/>
              <a:chExt cx="3639780" cy="748748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214251" y="2161789"/>
                <a:ext cx="874644" cy="748748"/>
              </a:xfrm>
              <a:custGeom>
                <a:avLst/>
                <a:gdLst>
                  <a:gd name="connsiteX0" fmla="*/ 0 w 874644"/>
                  <a:gd name="connsiteY0" fmla="*/ 748748 h 748748"/>
                  <a:gd name="connsiteX1" fmla="*/ 874644 w 874644"/>
                  <a:gd name="connsiteY1" fmla="*/ 748748 h 748748"/>
                  <a:gd name="connsiteX2" fmla="*/ 874644 w 874644"/>
                  <a:gd name="connsiteY2" fmla="*/ 0 h 7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4644" h="748748">
                    <a:moveTo>
                      <a:pt x="0" y="748748"/>
                    </a:moveTo>
                    <a:lnTo>
                      <a:pt x="874644" y="748748"/>
                    </a:lnTo>
                    <a:lnTo>
                      <a:pt x="874644" y="0"/>
                    </a:lnTo>
                  </a:path>
                </a:pathLst>
              </a:cu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 flipH="1">
                <a:off x="5979387" y="2161789"/>
                <a:ext cx="874644" cy="748748"/>
              </a:xfrm>
              <a:custGeom>
                <a:avLst/>
                <a:gdLst>
                  <a:gd name="connsiteX0" fmla="*/ 0 w 874644"/>
                  <a:gd name="connsiteY0" fmla="*/ 748748 h 748748"/>
                  <a:gd name="connsiteX1" fmla="*/ 874644 w 874644"/>
                  <a:gd name="connsiteY1" fmla="*/ 748748 h 748748"/>
                  <a:gd name="connsiteX2" fmla="*/ 874644 w 874644"/>
                  <a:gd name="connsiteY2" fmla="*/ 0 h 7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4644" h="748748">
                    <a:moveTo>
                      <a:pt x="0" y="748748"/>
                    </a:moveTo>
                    <a:lnTo>
                      <a:pt x="874644" y="748748"/>
                    </a:lnTo>
                    <a:lnTo>
                      <a:pt x="874644" y="0"/>
                    </a:lnTo>
                  </a:path>
                </a:pathLst>
              </a:cu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94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Two Squares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388834" y="1239934"/>
            <a:ext cx="4806442" cy="4378132"/>
            <a:chOff x="2418291" y="2046432"/>
            <a:chExt cx="4806442" cy="4378132"/>
          </a:xfrm>
        </p:grpSpPr>
        <p:sp>
          <p:nvSpPr>
            <p:cNvPr id="52" name="Rectangle 51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586568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443397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5282608" y="2391608"/>
              <a:ext cx="31362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613124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H="1">
              <a:off x="5052616" y="2391608"/>
              <a:ext cx="0" cy="3507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203980" y="2816117"/>
              <a:ext cx="1683742" cy="3435625"/>
              <a:chOff x="4203980" y="2816118"/>
              <a:chExt cx="1683742" cy="1880236"/>
            </a:xfrm>
          </p:grpSpPr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8779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8802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2936755" y="2981836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0" name="Line 108"/>
            <p:cNvSpPr>
              <a:spLocks noChangeShapeType="1"/>
            </p:cNvSpPr>
            <p:nvPr/>
          </p:nvSpPr>
          <p:spPr bwMode="auto">
            <a:xfrm>
              <a:off x="2849386" y="244010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45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346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5238" r="-14286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6190" r="-45238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6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8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0303" r="-7576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75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9165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9165" y="2981836"/>
                  <a:ext cx="48564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4393223" y="2981836"/>
                  <a:ext cx="47852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3223" y="2981836"/>
                  <a:ext cx="47852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7692" r="-3846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21"/>
                <p:cNvSpPr>
                  <a:spLocks noChangeArrowheads="1"/>
                </p:cNvSpPr>
                <p:nvPr/>
              </p:nvSpPr>
              <p:spPr bwMode="auto">
                <a:xfrm>
                  <a:off x="5241779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1779" y="2981836"/>
                  <a:ext cx="48564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6083704" y="2981836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3704" y="2981836"/>
                  <a:ext cx="48564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6250" r="-3750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4841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4841" y="3774733"/>
                  <a:ext cx="48564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7595" r="-3797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8899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8899" y="3774733"/>
                  <a:ext cx="48564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250" r="-375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7455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7455" y="3774733"/>
                  <a:ext cx="48564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6250" r="-3750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21"/>
                <p:cNvSpPr>
                  <a:spLocks noChangeArrowheads="1"/>
                </p:cNvSpPr>
                <p:nvPr/>
              </p:nvSpPr>
              <p:spPr bwMode="auto">
                <a:xfrm>
                  <a:off x="6079380" y="3774733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79380" y="3774733"/>
                  <a:ext cx="485646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6250" r="-3750" b="-14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41"/>
            <p:cNvSpPr>
              <a:spLocks noChangeShapeType="1"/>
            </p:cNvSpPr>
            <p:nvPr/>
          </p:nvSpPr>
          <p:spPr bwMode="auto">
            <a:xfrm flipV="1">
              <a:off x="2849386" y="4350712"/>
              <a:ext cx="388943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351656" y="3576604"/>
              <a:ext cx="3790410" cy="1548216"/>
              <a:chOff x="3351656" y="3979853"/>
              <a:chExt cx="3389620" cy="1548216"/>
            </a:xfrm>
          </p:grpSpPr>
          <p:sp>
            <p:nvSpPr>
              <p:cNvPr id="94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38101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3896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30000" r="-500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30000" r="-500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2936755" y="3750952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2936755" y="4557450"/>
              <a:ext cx="320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2936755" y="5330031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7148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7148" y="4513444"/>
                  <a:ext cx="608372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5000" r="-300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21"/>
                <p:cNvSpPr>
                  <a:spLocks noChangeArrowheads="1"/>
                </p:cNvSpPr>
                <p:nvPr/>
              </p:nvSpPr>
              <p:spPr bwMode="auto">
                <a:xfrm>
                  <a:off x="4391206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1206" y="4513444"/>
                  <a:ext cx="608372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6061" r="-303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9762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9762" y="4513444"/>
                  <a:ext cx="608372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6000" r="-2000" b="-180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21"/>
                <p:cNvSpPr>
                  <a:spLocks noChangeArrowheads="1"/>
                </p:cNvSpPr>
                <p:nvPr/>
              </p:nvSpPr>
              <p:spPr bwMode="auto">
                <a:xfrm>
                  <a:off x="6081687" y="4513444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1687" y="4513444"/>
                  <a:ext cx="608372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6000" r="-200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21"/>
                <p:cNvSpPr>
                  <a:spLocks noChangeArrowheads="1"/>
                </p:cNvSpPr>
                <p:nvPr/>
              </p:nvSpPr>
              <p:spPr bwMode="auto">
                <a:xfrm>
                  <a:off x="3512824" y="5306341"/>
                  <a:ext cx="4856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2824" y="5306341"/>
                  <a:ext cx="485646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6250" r="-375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6882" y="5306341"/>
                  <a:ext cx="47923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6882" y="5306341"/>
                  <a:ext cx="479234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7692" r="-3846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21"/>
                <p:cNvSpPr>
                  <a:spLocks noChangeArrowheads="1"/>
                </p:cNvSpPr>
                <p:nvPr/>
              </p:nvSpPr>
              <p:spPr bwMode="auto">
                <a:xfrm>
                  <a:off x="5235438" y="5306341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5438" y="5306341"/>
                  <a:ext cx="608372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5000" r="-200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21"/>
                <p:cNvSpPr>
                  <a:spLocks noChangeArrowheads="1"/>
                </p:cNvSpPr>
                <p:nvPr/>
              </p:nvSpPr>
              <p:spPr bwMode="auto">
                <a:xfrm>
                  <a:off x="6077363" y="5306341"/>
                  <a:ext cx="60837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77363" y="5306341"/>
                  <a:ext cx="608372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5000" r="-3000" b="-163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Rounded Rectangle 97"/>
          <p:cNvSpPr/>
          <p:nvPr/>
        </p:nvSpPr>
        <p:spPr>
          <a:xfrm>
            <a:off x="3397611" y="2852930"/>
            <a:ext cx="1579879" cy="589593"/>
          </a:xfrm>
          <a:prstGeom prst="roundRect">
            <a:avLst>
              <a:gd name="adj" fmla="val 80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19540" y="2980858"/>
            <a:ext cx="2678071" cy="461665"/>
            <a:chOff x="719540" y="2980858"/>
            <a:chExt cx="2678071" cy="461665"/>
          </a:xfrm>
        </p:grpSpPr>
        <p:cxnSp>
          <p:nvCxnSpPr>
            <p:cNvPr id="100" name="Straight Connector 99"/>
            <p:cNvCxnSpPr>
              <a:stCxn id="101" idx="3"/>
              <a:endCxn id="98" idx="1"/>
            </p:cNvCxnSpPr>
            <p:nvPr/>
          </p:nvCxnSpPr>
          <p:spPr>
            <a:xfrm flipV="1">
              <a:off x="2692196" y="3147727"/>
              <a:ext cx="705415" cy="639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9540" y="2980858"/>
                  <a:ext cx="1972656" cy="461665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𝑥𝑦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540" y="2980858"/>
                  <a:ext cx="1972656" cy="46166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3963" t="-6250" r="-1829" b="-26250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Rounded Rectangle 102"/>
          <p:cNvSpPr/>
          <p:nvPr/>
        </p:nvSpPr>
        <p:spPr>
          <a:xfrm>
            <a:off x="5096363" y="2104040"/>
            <a:ext cx="692719" cy="1382567"/>
          </a:xfrm>
          <a:prstGeom prst="roundRect">
            <a:avLst>
              <a:gd name="adj" fmla="val 8596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5761013" y="1117406"/>
            <a:ext cx="2541558" cy="986633"/>
            <a:chOff x="6347549" y="2047451"/>
            <a:chExt cx="2541558" cy="986633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6347549" y="2509116"/>
              <a:ext cx="689769" cy="524968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037318" y="2047451"/>
                  <a:ext cx="1851789" cy="461665"/>
                </a:xfrm>
                <a:prstGeom prst="rect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′</m:t>
                      </m:r>
                      <m:r>
                        <a:rPr lang="en-US" sz="2400" b="0" i="1" smtClean="0">
                          <a:latin typeface="Cambria Math"/>
                        </a:rPr>
                        <m:t>𝑦𝑧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7318" y="2047451"/>
                  <a:ext cx="1851789" cy="46166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4221" t="-6250" r="-1623" b="-26250"/>
                  </a:stretch>
                </a:blipFill>
                <a:ln w="254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/>
          <p:cNvGrpSpPr/>
          <p:nvPr/>
        </p:nvGrpSpPr>
        <p:grpSpPr>
          <a:xfrm>
            <a:off x="3800860" y="4999735"/>
            <a:ext cx="1888594" cy="1309615"/>
            <a:chOff x="2021384" y="4942936"/>
            <a:chExt cx="1888594" cy="1309615"/>
          </a:xfrm>
        </p:grpSpPr>
        <p:cxnSp>
          <p:nvCxnSpPr>
            <p:cNvPr id="115" name="Straight Connector 114"/>
            <p:cNvCxnSpPr>
              <a:stCxn id="116" idx="0"/>
              <a:endCxn id="108" idx="2"/>
            </p:cNvCxnSpPr>
            <p:nvPr/>
          </p:nvCxnSpPr>
          <p:spPr>
            <a:xfrm flipH="1" flipV="1">
              <a:off x="2822789" y="4942936"/>
              <a:ext cx="142892" cy="84795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021384" y="5790886"/>
                  <a:ext cx="1888594" cy="461665"/>
                </a:xfrm>
                <a:prstGeom prst="rect">
                  <a:avLst/>
                </a:prstGeom>
                <a:noFill/>
                <a:ln w="25400">
                  <a:solidFill>
                    <a:srgbClr val="000099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384" y="5790886"/>
                  <a:ext cx="1888594" cy="461665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4473" t="-6250" b="-26250"/>
                  </a:stretch>
                </a:blipFill>
                <a:ln w="25400">
                  <a:solidFill>
                    <a:srgbClr val="0000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Rounded Rectangle 107"/>
          <p:cNvSpPr/>
          <p:nvPr/>
        </p:nvSpPr>
        <p:spPr>
          <a:xfrm>
            <a:off x="4255905" y="3617168"/>
            <a:ext cx="692719" cy="1382567"/>
          </a:xfrm>
          <a:prstGeom prst="roundRect">
            <a:avLst>
              <a:gd name="adj" fmla="val 8596"/>
            </a:avLst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224790" y="4399722"/>
            <a:ext cx="3553697" cy="616226"/>
            <a:chOff x="3224790" y="4399722"/>
            <a:chExt cx="3553697" cy="616226"/>
          </a:xfrm>
        </p:grpSpPr>
        <p:sp>
          <p:nvSpPr>
            <p:cNvPr id="14" name="Freeform 13"/>
            <p:cNvSpPr/>
            <p:nvPr/>
          </p:nvSpPr>
          <p:spPr>
            <a:xfrm>
              <a:off x="5983357" y="4399722"/>
              <a:ext cx="795130" cy="616226"/>
            </a:xfrm>
            <a:custGeom>
              <a:avLst/>
              <a:gdLst>
                <a:gd name="connsiteX0" fmla="*/ 795130 w 795130"/>
                <a:gd name="connsiteY0" fmla="*/ 0 h 616226"/>
                <a:gd name="connsiteX1" fmla="*/ 0 w 795130"/>
                <a:gd name="connsiteY1" fmla="*/ 0 h 616226"/>
                <a:gd name="connsiteX2" fmla="*/ 0 w 795130"/>
                <a:gd name="connsiteY2" fmla="*/ 616226 h 616226"/>
                <a:gd name="connsiteX3" fmla="*/ 795130 w 795130"/>
                <a:gd name="connsiteY3" fmla="*/ 616226 h 6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130" h="616226">
                  <a:moveTo>
                    <a:pt x="795130" y="0"/>
                  </a:moveTo>
                  <a:lnTo>
                    <a:pt x="0" y="0"/>
                  </a:lnTo>
                  <a:lnTo>
                    <a:pt x="0" y="616226"/>
                  </a:lnTo>
                  <a:lnTo>
                    <a:pt x="795130" y="616226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 flipH="1">
              <a:off x="3224790" y="4399722"/>
              <a:ext cx="795130" cy="616226"/>
            </a:xfrm>
            <a:custGeom>
              <a:avLst/>
              <a:gdLst>
                <a:gd name="connsiteX0" fmla="*/ 795130 w 795130"/>
                <a:gd name="connsiteY0" fmla="*/ 0 h 616226"/>
                <a:gd name="connsiteX1" fmla="*/ 0 w 795130"/>
                <a:gd name="connsiteY1" fmla="*/ 0 h 616226"/>
                <a:gd name="connsiteX2" fmla="*/ 0 w 795130"/>
                <a:gd name="connsiteY2" fmla="*/ 616226 h 616226"/>
                <a:gd name="connsiteX3" fmla="*/ 795130 w 795130"/>
                <a:gd name="connsiteY3" fmla="*/ 616226 h 6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130" h="616226">
                  <a:moveTo>
                    <a:pt x="795130" y="0"/>
                  </a:moveTo>
                  <a:lnTo>
                    <a:pt x="0" y="0"/>
                  </a:lnTo>
                  <a:lnTo>
                    <a:pt x="0" y="616226"/>
                  </a:lnTo>
                  <a:lnTo>
                    <a:pt x="795130" y="616226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150938" y="5015948"/>
            <a:ext cx="2324070" cy="932414"/>
            <a:chOff x="2021384" y="5320137"/>
            <a:chExt cx="2324070" cy="93241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3909978" y="5320137"/>
              <a:ext cx="435476" cy="470749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2021384" y="5790886"/>
                  <a:ext cx="1957267" cy="461665"/>
                </a:xfrm>
                <a:prstGeom prst="rect">
                  <a:avLst/>
                </a:prstGeom>
                <a:noFill/>
                <a:ln w="25400">
                  <a:solidFill>
                    <a:srgbClr val="FF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384" y="5790886"/>
                  <a:ext cx="1957267" cy="46166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4308" t="-6250" b="-26250"/>
                  </a:stretch>
                </a:blipFill>
                <a:ln w="25400"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65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3" grpId="0" animBg="1"/>
      <p:bldP spid="1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a 4-Variable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40" y="951899"/>
                <a:ext cx="5875914" cy="3024367"/>
              </a:xfrm>
            </p:spPr>
            <p:txBody>
              <a:bodyPr/>
              <a:lstStyle/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𝑤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(0, 2, 4, 5, 6, 7, 8, 12)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dirty="0" smtClean="0"/>
                  <a:t>Draw the K-map for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as sum-of-products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Solution: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𝑤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40" y="951899"/>
                <a:ext cx="5875914" cy="3024367"/>
              </a:xfrm>
              <a:blipFill rotWithShape="1">
                <a:blip r:embed="rId2"/>
                <a:stretch>
                  <a:fillRect l="-1661" t="-19556" b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639904" y="2104039"/>
            <a:ext cx="4806442" cy="4378132"/>
            <a:chOff x="2418291" y="2046432"/>
            <a:chExt cx="4806442" cy="4378132"/>
          </a:xfrm>
        </p:grpSpPr>
        <p:sp>
          <p:nvSpPr>
            <p:cNvPr id="5" name="Rectangle 4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586568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43397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282608" y="2391608"/>
              <a:ext cx="313626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6131243" y="2391608"/>
              <a:ext cx="336994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5052616" y="2391608"/>
              <a:ext cx="0" cy="3507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203980" y="2816117"/>
              <a:ext cx="1683742" cy="3435625"/>
              <a:chOff x="4203980" y="2816118"/>
              <a:chExt cx="1683742" cy="1880236"/>
            </a:xfrm>
          </p:grpSpPr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8779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8802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936755" y="2981836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108"/>
            <p:cNvSpPr>
              <a:spLocks noChangeShapeType="1"/>
            </p:cNvSpPr>
            <p:nvPr/>
          </p:nvSpPr>
          <p:spPr bwMode="auto">
            <a:xfrm>
              <a:off x="2849386" y="244010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alt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506" y="2453337"/>
                  <a:ext cx="481353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1525" y="2046432"/>
                  <a:ext cx="492940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346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0470" y="2050088"/>
                  <a:ext cx="255488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5238" r="-14286" b="-14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3447" y="2046432"/>
                  <a:ext cx="255488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190" r="-45238" b="-2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6958" y="5967364"/>
                  <a:ext cx="255488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6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8825" y="5963708"/>
                  <a:ext cx="255488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9524" r="-26190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09273" y="5960052"/>
                  <a:ext cx="255488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3415" r="-26829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3313786"/>
                  <a:ext cx="403250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8788" r="-9091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8291" y="4869175"/>
                  <a:ext cx="345642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75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691987" y="298183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36214" y="298183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384770" y="298183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6226695" y="2981836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3687663" y="377473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531890" y="377473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5380446" y="377473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6222371" y="3774733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 flipV="1">
              <a:off x="2849386" y="4350712"/>
              <a:ext cx="388943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351656" y="3576604"/>
              <a:ext cx="3790410" cy="1548216"/>
              <a:chOff x="3351656" y="3979853"/>
              <a:chExt cx="3389620" cy="1548216"/>
            </a:xfrm>
          </p:grpSpPr>
          <p:sp>
            <p:nvSpPr>
              <p:cNvPr id="47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38101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3896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2910537"/>
                  <a:ext cx="370702" cy="4572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9508" r="-3279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4123940"/>
                  <a:ext cx="370702" cy="4572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55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4031" y="5272424"/>
                  <a:ext cx="370702" cy="4572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9508" r="-3279"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936755" y="3750952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2936755" y="4557450"/>
              <a:ext cx="320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936755" y="5330031"/>
              <a:ext cx="34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3689970" y="4513444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4534197" y="4513444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5382753" y="4513444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6224678" y="4513444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3685646" y="5306341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4529873" y="5306341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5378429" y="5306341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6220354" y="5306341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5649732" y="2935479"/>
            <a:ext cx="685836" cy="2970622"/>
          </a:xfrm>
          <a:prstGeom prst="roundRect">
            <a:avLst>
              <a:gd name="adj" fmla="val 80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726078" y="3717034"/>
            <a:ext cx="3144198" cy="633677"/>
          </a:xfrm>
          <a:prstGeom prst="roundRect">
            <a:avLst>
              <a:gd name="adj" fmla="val 8040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457868" y="3036273"/>
            <a:ext cx="3642836" cy="1202394"/>
            <a:chOff x="5400261" y="2978666"/>
            <a:chExt cx="3642836" cy="1202394"/>
          </a:xfrm>
        </p:grpSpPr>
        <p:sp>
          <p:nvSpPr>
            <p:cNvPr id="53" name="Freeform 52"/>
            <p:cNvSpPr/>
            <p:nvPr/>
          </p:nvSpPr>
          <p:spPr>
            <a:xfrm>
              <a:off x="5400261" y="2981835"/>
              <a:ext cx="768626" cy="1199225"/>
            </a:xfrm>
            <a:custGeom>
              <a:avLst/>
              <a:gdLst>
                <a:gd name="connsiteX0" fmla="*/ 0 w 768626"/>
                <a:gd name="connsiteY0" fmla="*/ 0 h 1245704"/>
                <a:gd name="connsiteX1" fmla="*/ 768626 w 768626"/>
                <a:gd name="connsiteY1" fmla="*/ 0 h 1245704"/>
                <a:gd name="connsiteX2" fmla="*/ 768626 w 768626"/>
                <a:gd name="connsiteY2" fmla="*/ 1245704 h 1245704"/>
                <a:gd name="connsiteX3" fmla="*/ 26504 w 768626"/>
                <a:gd name="connsiteY3" fmla="*/ 1245704 h 124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626" h="1245704">
                  <a:moveTo>
                    <a:pt x="0" y="0"/>
                  </a:moveTo>
                  <a:lnTo>
                    <a:pt x="768626" y="0"/>
                  </a:lnTo>
                  <a:lnTo>
                    <a:pt x="768626" y="1245704"/>
                  </a:lnTo>
                  <a:lnTo>
                    <a:pt x="26504" y="1245704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flipH="1">
              <a:off x="8274471" y="2978666"/>
              <a:ext cx="768626" cy="1199225"/>
            </a:xfrm>
            <a:custGeom>
              <a:avLst/>
              <a:gdLst>
                <a:gd name="connsiteX0" fmla="*/ 0 w 768626"/>
                <a:gd name="connsiteY0" fmla="*/ 0 h 1245704"/>
                <a:gd name="connsiteX1" fmla="*/ 768626 w 768626"/>
                <a:gd name="connsiteY1" fmla="*/ 0 h 1245704"/>
                <a:gd name="connsiteX2" fmla="*/ 768626 w 768626"/>
                <a:gd name="connsiteY2" fmla="*/ 1245704 h 1245704"/>
                <a:gd name="connsiteX3" fmla="*/ 26504 w 768626"/>
                <a:gd name="connsiteY3" fmla="*/ 1245704 h 124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626" h="1245704">
                  <a:moveTo>
                    <a:pt x="0" y="0"/>
                  </a:moveTo>
                  <a:lnTo>
                    <a:pt x="768626" y="0"/>
                  </a:lnTo>
                  <a:lnTo>
                    <a:pt x="768626" y="1245704"/>
                  </a:lnTo>
                  <a:lnTo>
                    <a:pt x="26504" y="1245704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50111" y="5272424"/>
            <a:ext cx="2999621" cy="518463"/>
            <a:chOff x="979508" y="3499321"/>
            <a:chExt cx="2999621" cy="518463"/>
          </a:xfrm>
        </p:grpSpPr>
        <p:cxnSp>
          <p:nvCxnSpPr>
            <p:cNvPr id="56" name="Straight Connector 55"/>
            <p:cNvCxnSpPr>
              <a:stCxn id="57" idx="3"/>
            </p:cNvCxnSpPr>
            <p:nvPr/>
          </p:nvCxnSpPr>
          <p:spPr>
            <a:xfrm flipV="1">
              <a:off x="2706327" y="3499321"/>
              <a:ext cx="1272802" cy="2876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979508" y="3556119"/>
                  <a:ext cx="1726819" cy="461665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508" y="3556119"/>
                  <a:ext cx="1726819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4878" t="-6250" b="-26250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648720" y="4033873"/>
            <a:ext cx="3077358" cy="777695"/>
            <a:chOff x="979508" y="3125684"/>
            <a:chExt cx="3077358" cy="777695"/>
          </a:xfrm>
        </p:grpSpPr>
        <p:cxnSp>
          <p:nvCxnSpPr>
            <p:cNvPr id="62" name="Straight Connector 61"/>
            <p:cNvCxnSpPr>
              <a:stCxn id="63" idx="3"/>
              <a:endCxn id="52" idx="1"/>
            </p:cNvCxnSpPr>
            <p:nvPr/>
          </p:nvCxnSpPr>
          <p:spPr>
            <a:xfrm flipV="1">
              <a:off x="2709790" y="3125684"/>
              <a:ext cx="1347076" cy="546863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979508" y="3441714"/>
                  <a:ext cx="1730282" cy="461665"/>
                </a:xfrm>
                <a:prstGeom prst="rect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508" y="3441714"/>
                  <a:ext cx="1730282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878" t="-6329" b="-27848"/>
                  </a:stretch>
                </a:blipFill>
                <a:ln w="254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7645212" y="1527969"/>
            <a:ext cx="1801134" cy="1511473"/>
            <a:chOff x="1357871" y="2808037"/>
            <a:chExt cx="1801134" cy="1511473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2466965" y="3269702"/>
              <a:ext cx="206124" cy="1049808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357871" y="2808037"/>
                  <a:ext cx="1801134" cy="461665"/>
                </a:xfrm>
                <a:prstGeom prst="rect">
                  <a:avLst/>
                </a:prstGeom>
                <a:noFill/>
                <a:ln w="25400">
                  <a:solidFill>
                    <a:srgbClr val="000099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Term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871" y="2808037"/>
                  <a:ext cx="1801134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4333" t="-6329" b="-27848"/>
                  </a:stretch>
                </a:blipFill>
                <a:ln w="25400">
                  <a:solidFill>
                    <a:srgbClr val="0000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51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. . .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0082" y="894292"/>
            <a:ext cx="8641050" cy="56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Boolean Function Minimization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The </a:t>
            </a:r>
            <a:r>
              <a:rPr lang="en-US" altLang="en-US" sz="2800" kern="0" dirty="0" err="1" smtClean="0"/>
              <a:t>Karnaugh</a:t>
            </a:r>
            <a:r>
              <a:rPr lang="en-US" altLang="en-US" sz="2800" kern="0" dirty="0" smtClean="0"/>
              <a:t> Map (K-Map)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Two, Three, and Four-Variable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>
                <a:solidFill>
                  <a:srgbClr val="FF0000"/>
                </a:solidFill>
              </a:rPr>
              <a:t>Prime and Essential Prime 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Implicants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Minimal Sum-of-Products and Product-of-Sums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Don't Cares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Five and Six-Variable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Multiple Outputs</a:t>
            </a:r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2669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Implicants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0" y="951899"/>
            <a:ext cx="9274728" cy="55302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Prime </a:t>
            </a:r>
            <a:r>
              <a:rPr lang="en-US" b="1" dirty="0" err="1" smtClean="0">
                <a:solidFill>
                  <a:srgbClr val="FF0000"/>
                </a:solidFill>
              </a:rPr>
              <a:t>Implicant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a product term obtained by combining the </a:t>
            </a:r>
            <a:r>
              <a:rPr lang="en-US" b="1" dirty="0" smtClean="0">
                <a:solidFill>
                  <a:srgbClr val="FF0000"/>
                </a:solidFill>
              </a:rPr>
              <a:t>maximum number of adjacent squares </a:t>
            </a:r>
            <a:r>
              <a:rPr lang="en-US" dirty="0" smtClean="0"/>
              <a:t>in the K-map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dirty="0" smtClean="0"/>
              <a:t>The number of combined squares must be a </a:t>
            </a:r>
            <a:r>
              <a:rPr lang="en-US" b="1" dirty="0">
                <a:solidFill>
                  <a:srgbClr val="FF0000"/>
                </a:solidFill>
              </a:rPr>
              <a:t>power of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Essential Prime </a:t>
            </a:r>
            <a:r>
              <a:rPr lang="en-US" b="1" dirty="0" err="1" smtClean="0">
                <a:solidFill>
                  <a:srgbClr val="FF0000"/>
                </a:solidFill>
              </a:rPr>
              <a:t>Implicant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is a prime </a:t>
            </a:r>
            <a:r>
              <a:rPr lang="en-US" dirty="0" err="1" smtClean="0"/>
              <a:t>implicant</a:t>
            </a:r>
            <a:r>
              <a:rPr lang="en-US" dirty="0" smtClean="0"/>
              <a:t> that covers at least one </a:t>
            </a:r>
            <a:r>
              <a:rPr lang="en-US" dirty="0" err="1" smtClean="0"/>
              <a:t>minterm</a:t>
            </a:r>
            <a:r>
              <a:rPr lang="en-US" dirty="0" smtClean="0"/>
              <a:t> not covered by the other prime </a:t>
            </a:r>
            <a:r>
              <a:rPr lang="en-US" dirty="0" err="1" smtClean="0"/>
              <a:t>implicants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dirty="0" smtClean="0"/>
              <a:t>The prime </a:t>
            </a:r>
            <a:r>
              <a:rPr lang="en-US" dirty="0" err="1" smtClean="0"/>
              <a:t>implicants</a:t>
            </a:r>
            <a:r>
              <a:rPr lang="en-US" dirty="0" smtClean="0"/>
              <a:t> and essential prime </a:t>
            </a:r>
            <a:r>
              <a:rPr lang="en-US" dirty="0" err="1" smtClean="0"/>
              <a:t>implicants</a:t>
            </a:r>
            <a:r>
              <a:rPr lang="en-US" dirty="0" smtClean="0"/>
              <a:t> can be determined by inspecting the K-map</a:t>
            </a:r>
          </a:p>
        </p:txBody>
      </p:sp>
    </p:spTree>
    <p:extLst>
      <p:ext uri="{BB962C8B-B14F-4D97-AF65-F5344CB8AC3E}">
        <p14:creationId xmlns:p14="http://schemas.microsoft.com/office/powerpoint/2010/main" val="28378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Prime Implicants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654" y="951900"/>
                <a:ext cx="9101906" cy="1152139"/>
              </a:xfrm>
            </p:spPr>
            <p:txBody>
              <a:bodyPr/>
              <a:lstStyle/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dirty="0" smtClean="0"/>
                  <a:t>Find all the prime </a:t>
                </a:r>
                <a:r>
                  <a:rPr lang="en-US" dirty="0" err="1" smtClean="0"/>
                  <a:t>implicants</a:t>
                </a:r>
                <a:r>
                  <a:rPr lang="en-US" dirty="0" smtClean="0"/>
                  <a:t> and essential prime </a:t>
                </a:r>
                <a:r>
                  <a:rPr lang="en-US" dirty="0" err="1" smtClean="0"/>
                  <a:t>implicants</a:t>
                </a:r>
                <a:r>
                  <a:rPr lang="en-US" dirty="0" smtClean="0"/>
                  <a:t> for: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(0, 2, 3, 5, 7, 8, 9, 10, 11, 13, 15)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654" y="951900"/>
                <a:ext cx="9101906" cy="1152139"/>
              </a:xfrm>
              <a:blipFill rotWithShape="1">
                <a:blip r:embed="rId2"/>
                <a:stretch>
                  <a:fillRect l="-1005" t="-3704" b="-7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ounded Rectangle 129"/>
          <p:cNvSpPr/>
          <p:nvPr/>
        </p:nvSpPr>
        <p:spPr>
          <a:xfrm>
            <a:off x="2629348" y="3827392"/>
            <a:ext cx="908460" cy="918923"/>
          </a:xfrm>
          <a:prstGeom prst="roundRect">
            <a:avLst>
              <a:gd name="adj" fmla="val 80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2090648" y="4948492"/>
            <a:ext cx="2036482" cy="379302"/>
          </a:xfrm>
          <a:prstGeom prst="roundRect">
            <a:avLst>
              <a:gd name="adj" fmla="val 8040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3164892" y="3217814"/>
            <a:ext cx="430523" cy="2109979"/>
          </a:xfrm>
          <a:prstGeom prst="roundRect">
            <a:avLst>
              <a:gd name="adj" fmla="val 8040"/>
            </a:avLst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2698550" y="4380328"/>
            <a:ext cx="780793" cy="901083"/>
          </a:xfrm>
          <a:prstGeom prst="roundRect">
            <a:avLst>
              <a:gd name="adj" fmla="val 8040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80457" y="3102601"/>
            <a:ext cx="2419494" cy="2342408"/>
            <a:chOff x="1880457" y="2872173"/>
            <a:chExt cx="2419494" cy="2342408"/>
          </a:xfrm>
        </p:grpSpPr>
        <p:sp>
          <p:nvSpPr>
            <p:cNvPr id="134" name="Freeform 133"/>
            <p:cNvSpPr/>
            <p:nvPr/>
          </p:nvSpPr>
          <p:spPr>
            <a:xfrm>
              <a:off x="1880457" y="2872173"/>
              <a:ext cx="596348" cy="556591"/>
            </a:xfrm>
            <a:custGeom>
              <a:avLst/>
              <a:gdLst>
                <a:gd name="connsiteX0" fmla="*/ 0 w 596348"/>
                <a:gd name="connsiteY0" fmla="*/ 556591 h 556591"/>
                <a:gd name="connsiteX1" fmla="*/ 596348 w 596348"/>
                <a:gd name="connsiteY1" fmla="*/ 556591 h 556591"/>
                <a:gd name="connsiteX2" fmla="*/ 596348 w 596348"/>
                <a:gd name="connsiteY2" fmla="*/ 0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348" h="556591">
                  <a:moveTo>
                    <a:pt x="0" y="556591"/>
                  </a:moveTo>
                  <a:lnTo>
                    <a:pt x="596348" y="556591"/>
                  </a:lnTo>
                  <a:lnTo>
                    <a:pt x="596348" y="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 flipV="1">
              <a:off x="1880457" y="4657990"/>
              <a:ext cx="596348" cy="556591"/>
            </a:xfrm>
            <a:custGeom>
              <a:avLst/>
              <a:gdLst>
                <a:gd name="connsiteX0" fmla="*/ 0 w 596348"/>
                <a:gd name="connsiteY0" fmla="*/ 556591 h 556591"/>
                <a:gd name="connsiteX1" fmla="*/ 596348 w 596348"/>
                <a:gd name="connsiteY1" fmla="*/ 556591 h 556591"/>
                <a:gd name="connsiteX2" fmla="*/ 596348 w 596348"/>
                <a:gd name="connsiteY2" fmla="*/ 0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348" h="556591">
                  <a:moveTo>
                    <a:pt x="0" y="556591"/>
                  </a:moveTo>
                  <a:lnTo>
                    <a:pt x="596348" y="556591"/>
                  </a:lnTo>
                  <a:lnTo>
                    <a:pt x="596348" y="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 flipH="1">
              <a:off x="3703603" y="2872173"/>
              <a:ext cx="596348" cy="556591"/>
            </a:xfrm>
            <a:custGeom>
              <a:avLst/>
              <a:gdLst>
                <a:gd name="connsiteX0" fmla="*/ 0 w 596348"/>
                <a:gd name="connsiteY0" fmla="*/ 556591 h 556591"/>
                <a:gd name="connsiteX1" fmla="*/ 596348 w 596348"/>
                <a:gd name="connsiteY1" fmla="*/ 556591 h 556591"/>
                <a:gd name="connsiteX2" fmla="*/ 596348 w 596348"/>
                <a:gd name="connsiteY2" fmla="*/ 0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348" h="556591">
                  <a:moveTo>
                    <a:pt x="0" y="556591"/>
                  </a:moveTo>
                  <a:lnTo>
                    <a:pt x="596348" y="556591"/>
                  </a:lnTo>
                  <a:lnTo>
                    <a:pt x="596348" y="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 flipH="1" flipV="1">
              <a:off x="3703603" y="4657990"/>
              <a:ext cx="596348" cy="556591"/>
            </a:xfrm>
            <a:custGeom>
              <a:avLst/>
              <a:gdLst>
                <a:gd name="connsiteX0" fmla="*/ 0 w 596348"/>
                <a:gd name="connsiteY0" fmla="*/ 556591 h 556591"/>
                <a:gd name="connsiteX1" fmla="*/ 596348 w 596348"/>
                <a:gd name="connsiteY1" fmla="*/ 556591 h 556591"/>
                <a:gd name="connsiteX2" fmla="*/ 596348 w 596348"/>
                <a:gd name="connsiteY2" fmla="*/ 0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348" h="556591">
                  <a:moveTo>
                    <a:pt x="0" y="556591"/>
                  </a:moveTo>
                  <a:lnTo>
                    <a:pt x="596348" y="556591"/>
                  </a:lnTo>
                  <a:lnTo>
                    <a:pt x="596348" y="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30524" y="3102601"/>
            <a:ext cx="812495" cy="2359773"/>
            <a:chOff x="3230524" y="2872173"/>
            <a:chExt cx="812495" cy="2359773"/>
          </a:xfrm>
        </p:grpSpPr>
        <p:sp>
          <p:nvSpPr>
            <p:cNvPr id="138" name="Freeform 137"/>
            <p:cNvSpPr/>
            <p:nvPr/>
          </p:nvSpPr>
          <p:spPr>
            <a:xfrm>
              <a:off x="3230524" y="4774746"/>
              <a:ext cx="808382" cy="457200"/>
            </a:xfrm>
            <a:custGeom>
              <a:avLst/>
              <a:gdLst>
                <a:gd name="connsiteX0" fmla="*/ 0 w 808382"/>
                <a:gd name="connsiteY0" fmla="*/ 457200 h 457200"/>
                <a:gd name="connsiteX1" fmla="*/ 0 w 808382"/>
                <a:gd name="connsiteY1" fmla="*/ 0 h 457200"/>
                <a:gd name="connsiteX2" fmla="*/ 808382 w 808382"/>
                <a:gd name="connsiteY2" fmla="*/ 0 h 457200"/>
                <a:gd name="connsiteX3" fmla="*/ 808382 w 808382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8382" h="457200">
                  <a:moveTo>
                    <a:pt x="0" y="457200"/>
                  </a:moveTo>
                  <a:lnTo>
                    <a:pt x="0" y="0"/>
                  </a:lnTo>
                  <a:lnTo>
                    <a:pt x="808382" y="0"/>
                  </a:lnTo>
                  <a:lnTo>
                    <a:pt x="808382" y="457200"/>
                  </a:ln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 flipV="1">
              <a:off x="3234637" y="2872173"/>
              <a:ext cx="808382" cy="518463"/>
            </a:xfrm>
            <a:custGeom>
              <a:avLst/>
              <a:gdLst>
                <a:gd name="connsiteX0" fmla="*/ 0 w 808382"/>
                <a:gd name="connsiteY0" fmla="*/ 457200 h 457200"/>
                <a:gd name="connsiteX1" fmla="*/ 0 w 808382"/>
                <a:gd name="connsiteY1" fmla="*/ 0 h 457200"/>
                <a:gd name="connsiteX2" fmla="*/ 808382 w 808382"/>
                <a:gd name="connsiteY2" fmla="*/ 0 h 457200"/>
                <a:gd name="connsiteX3" fmla="*/ 808382 w 808382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8382" h="457200">
                  <a:moveTo>
                    <a:pt x="0" y="457200"/>
                  </a:moveTo>
                  <a:lnTo>
                    <a:pt x="0" y="0"/>
                  </a:lnTo>
                  <a:lnTo>
                    <a:pt x="808382" y="0"/>
                  </a:lnTo>
                  <a:lnTo>
                    <a:pt x="808382" y="457200"/>
                  </a:ln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901138" y="3947038"/>
            <a:ext cx="1728210" cy="461665"/>
            <a:chOff x="-1038128" y="1866657"/>
            <a:chExt cx="1728210" cy="461665"/>
          </a:xfrm>
        </p:grpSpPr>
        <p:cxnSp>
          <p:nvCxnSpPr>
            <p:cNvPr id="141" name="Straight Connector 140"/>
            <p:cNvCxnSpPr>
              <a:stCxn id="142" idx="3"/>
            </p:cNvCxnSpPr>
            <p:nvPr/>
          </p:nvCxnSpPr>
          <p:spPr>
            <a:xfrm flipV="1">
              <a:off x="-479239" y="2019826"/>
              <a:ext cx="1169321" cy="776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-1038128" y="1866657"/>
                  <a:ext cx="558889" cy="461665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𝑏𝑑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38128" y="1866657"/>
                  <a:ext cx="55888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690082" y="3274613"/>
            <a:ext cx="1190375" cy="461665"/>
            <a:chOff x="-1016565" y="1984343"/>
            <a:chExt cx="1190375" cy="461665"/>
          </a:xfrm>
        </p:grpSpPr>
        <p:cxnSp>
          <p:nvCxnSpPr>
            <p:cNvPr id="148" name="Straight Connector 147"/>
            <p:cNvCxnSpPr>
              <a:stCxn id="149" idx="3"/>
              <a:endCxn id="134" idx="0"/>
            </p:cNvCxnSpPr>
            <p:nvPr/>
          </p:nvCxnSpPr>
          <p:spPr>
            <a:xfrm>
              <a:off x="-344653" y="2215176"/>
              <a:ext cx="518463" cy="153746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-1016565" y="1984343"/>
                  <a:ext cx="671912" cy="461665"/>
                </a:xfrm>
                <a:prstGeom prst="rect">
                  <a:avLst/>
                </a:prstGeom>
                <a:noFill/>
                <a:ln w="25400">
                  <a:solidFill>
                    <a:srgbClr val="FF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16565" y="1984343"/>
                  <a:ext cx="67191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4386"/>
                  </a:stretch>
                </a:blipFill>
                <a:ln w="25400"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/>
          <p:cNvGrpSpPr/>
          <p:nvPr/>
        </p:nvGrpSpPr>
        <p:grpSpPr>
          <a:xfrm>
            <a:off x="958745" y="5317823"/>
            <a:ext cx="1131903" cy="466960"/>
            <a:chOff x="-1095735" y="1861362"/>
            <a:chExt cx="1131903" cy="466960"/>
          </a:xfrm>
        </p:grpSpPr>
        <p:cxnSp>
          <p:nvCxnSpPr>
            <p:cNvPr id="155" name="Straight Connector 154"/>
            <p:cNvCxnSpPr>
              <a:stCxn id="156" idx="3"/>
            </p:cNvCxnSpPr>
            <p:nvPr/>
          </p:nvCxnSpPr>
          <p:spPr>
            <a:xfrm flipV="1">
              <a:off x="-479239" y="1861362"/>
              <a:ext cx="515407" cy="236128"/>
            </a:xfrm>
            <a:prstGeom prst="line">
              <a:avLst/>
            </a:prstGeom>
            <a:ln w="254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-1095735" y="1866657"/>
                  <a:ext cx="616496" cy="461665"/>
                </a:xfrm>
                <a:prstGeom prst="rect">
                  <a:avLst/>
                </a:prstGeom>
                <a:noFill/>
                <a:ln w="25400">
                  <a:solidFill>
                    <a:srgbClr val="FF99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𝑎𝑏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95735" y="1866657"/>
                  <a:ext cx="61649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905"/>
                  </a:stretch>
                </a:blipFill>
                <a:ln w="25400">
                  <a:solidFill>
                    <a:srgbClr val="FF99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0" name="Group 159"/>
          <p:cNvGrpSpPr/>
          <p:nvPr/>
        </p:nvGrpSpPr>
        <p:grpSpPr>
          <a:xfrm>
            <a:off x="2550247" y="5281411"/>
            <a:ext cx="616496" cy="970332"/>
            <a:chOff x="-1095735" y="1357990"/>
            <a:chExt cx="616496" cy="970332"/>
          </a:xfrm>
        </p:grpSpPr>
        <p:cxnSp>
          <p:nvCxnSpPr>
            <p:cNvPr id="161" name="Straight Connector 160"/>
            <p:cNvCxnSpPr/>
            <p:nvPr/>
          </p:nvCxnSpPr>
          <p:spPr>
            <a:xfrm flipV="1">
              <a:off x="-825135" y="1357990"/>
              <a:ext cx="122298" cy="508668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-1095735" y="1866657"/>
                  <a:ext cx="616496" cy="461665"/>
                </a:xfrm>
                <a:prstGeom prst="rect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𝑎𝑑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95735" y="1866657"/>
                  <a:ext cx="61649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254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5" name="Group 164"/>
          <p:cNvGrpSpPr/>
          <p:nvPr/>
        </p:nvGrpSpPr>
        <p:grpSpPr>
          <a:xfrm>
            <a:off x="3595415" y="3869374"/>
            <a:ext cx="1404374" cy="461665"/>
            <a:chOff x="-1883613" y="1866657"/>
            <a:chExt cx="1404374" cy="461665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-1883613" y="2029828"/>
              <a:ext cx="794599" cy="6895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-1095735" y="1866657"/>
                  <a:ext cx="616496" cy="461665"/>
                </a:xfrm>
                <a:prstGeom prst="rect">
                  <a:avLst/>
                </a:prstGeom>
                <a:noFill/>
                <a:ln w="25400">
                  <a:solidFill>
                    <a:srgbClr val="9966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𝑐𝑑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95735" y="1866657"/>
                  <a:ext cx="61649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25400">
                  <a:solidFill>
                    <a:srgbClr val="99663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0" name="Group 169"/>
          <p:cNvGrpSpPr/>
          <p:nvPr/>
        </p:nvGrpSpPr>
        <p:grpSpPr>
          <a:xfrm>
            <a:off x="4043019" y="3140156"/>
            <a:ext cx="948216" cy="461665"/>
            <a:chOff x="-1179846" y="1086034"/>
            <a:chExt cx="948216" cy="461665"/>
          </a:xfrm>
        </p:grpSpPr>
        <p:cxnSp>
          <p:nvCxnSpPr>
            <p:cNvPr id="171" name="Straight Connector 170"/>
            <p:cNvCxnSpPr>
              <a:stCxn id="172" idx="1"/>
            </p:cNvCxnSpPr>
            <p:nvPr/>
          </p:nvCxnSpPr>
          <p:spPr>
            <a:xfrm flipH="1">
              <a:off x="-1179846" y="1316867"/>
              <a:ext cx="331720" cy="19910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-848126" y="1086034"/>
                  <a:ext cx="616496" cy="461665"/>
                </a:xfrm>
                <a:prstGeom prst="rect">
                  <a:avLst/>
                </a:prstGeom>
                <a:noFill/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48126" y="1086034"/>
                  <a:ext cx="616496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072650" y="3198573"/>
            <a:ext cx="660181" cy="684656"/>
            <a:chOff x="2072650" y="2968145"/>
            <a:chExt cx="660181" cy="684656"/>
          </a:xfrm>
        </p:grpSpPr>
        <p:sp>
          <p:nvSpPr>
            <p:cNvPr id="5" name="Oval 4"/>
            <p:cNvSpPr/>
            <p:nvPr/>
          </p:nvSpPr>
          <p:spPr>
            <a:xfrm>
              <a:off x="2072650" y="2968145"/>
              <a:ext cx="115214" cy="115213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2617617" y="3537588"/>
              <a:ext cx="115214" cy="1152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4284" y="2677360"/>
                <a:ext cx="3456420" cy="135518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smtClean="0"/>
                  <a:t>Six Prime Implicants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9900"/>
                        </a:solidFill>
                        <a:latin typeface="Cambria Math"/>
                      </a:rPr>
                      <m:t>𝑎𝑏</m:t>
                    </m:r>
                    <m:r>
                      <a:rPr lang="en-US" sz="2400" i="1" dirty="0" smtClean="0">
                        <a:solidFill>
                          <a:srgbClr val="FF99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𝑎𝑑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96633"/>
                        </a:solidFill>
                        <a:latin typeface="Cambria Math"/>
                      </a:rPr>
                      <m:t>𝑐𝑑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284" y="2677360"/>
                <a:ext cx="3456420" cy="13551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5644284" y="4439810"/>
                <a:ext cx="3456420" cy="175432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smtClean="0"/>
                  <a:t>Only Two Prime Implicants are essential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284" y="4439810"/>
                <a:ext cx="3456420" cy="1754326"/>
              </a:xfrm>
              <a:prstGeom prst="rect">
                <a:avLst/>
              </a:prstGeom>
              <a:blipFill rotWithShape="1">
                <a:blip r:embed="rId10"/>
                <a:stretch>
                  <a:fillRect l="-1401" r="-1226" b="-274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450195" y="2276860"/>
            <a:ext cx="2734542" cy="3102102"/>
            <a:chOff x="1450195" y="2276860"/>
            <a:chExt cx="2734542" cy="3102102"/>
          </a:xfrm>
        </p:grpSpPr>
        <p:grpSp>
          <p:nvGrpSpPr>
            <p:cNvPr id="51" name="Group 50"/>
            <p:cNvGrpSpPr/>
            <p:nvPr/>
          </p:nvGrpSpPr>
          <p:grpSpPr>
            <a:xfrm>
              <a:off x="1450195" y="2529876"/>
              <a:ext cx="2734542" cy="2849086"/>
              <a:chOff x="2497971" y="1946161"/>
              <a:chExt cx="4240847" cy="395276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351656" y="2816117"/>
                <a:ext cx="3387161" cy="3082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7"/>
              <p:cNvSpPr>
                <a:spLocks noChangeArrowheads="1"/>
              </p:cNvSpPr>
              <p:nvPr/>
            </p:nvSpPr>
            <p:spPr bwMode="auto">
              <a:xfrm>
                <a:off x="3586568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4433974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5282608" y="2391608"/>
                <a:ext cx="354011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13"/>
              <p:cNvSpPr>
                <a:spLocks noChangeArrowheads="1"/>
              </p:cNvSpPr>
              <p:nvPr/>
            </p:nvSpPr>
            <p:spPr bwMode="auto">
              <a:xfrm>
                <a:off x="6131244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 flipH="1">
                <a:off x="5052617" y="2820264"/>
                <a:ext cx="0" cy="30786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203980" y="2816120"/>
                <a:ext cx="1683742" cy="3082808"/>
                <a:chOff x="4203980" y="2816120"/>
                <a:chExt cx="1683742" cy="1687148"/>
              </a:xfrm>
            </p:grpSpPr>
            <p:sp>
              <p:nvSpPr>
                <p:cNvPr id="96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9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20"/>
                  <a:ext cx="0" cy="16871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Rectangle 21"/>
              <p:cNvSpPr>
                <a:spLocks noChangeArrowheads="1"/>
              </p:cNvSpPr>
              <p:nvPr/>
            </p:nvSpPr>
            <p:spPr bwMode="auto">
              <a:xfrm>
                <a:off x="2826156" y="2981836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Line 108"/>
              <p:cNvSpPr>
                <a:spLocks noChangeShapeType="1"/>
              </p:cNvSpPr>
              <p:nvPr/>
            </p:nvSpPr>
            <p:spPr bwMode="auto">
              <a:xfrm>
                <a:off x="2624531" y="2271988"/>
                <a:ext cx="730815" cy="5463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7971" y="2401546"/>
                    <a:ext cx="481353" cy="560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</a:rPr>
                            <m:t>𝑎𝑏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1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97971" y="2401546"/>
                    <a:ext cx="481353" cy="56078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52941" r="-25490" b="-606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1525" y="1946161"/>
                    <a:ext cx="492940" cy="560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𝑐𝑑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11525" y="1946161"/>
                    <a:ext cx="492940" cy="560783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48077" r="-21154" b="-1212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3592910" y="2981837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5384770" y="2981837"/>
                <a:ext cx="251851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6176681" y="2981837"/>
                <a:ext cx="29021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/>
            </p:nvSpPr>
            <p:spPr bwMode="auto">
              <a:xfrm>
                <a:off x="4445894" y="3774733"/>
                <a:ext cx="299288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5380446" y="3774733"/>
                <a:ext cx="371737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Line 41"/>
              <p:cNvSpPr>
                <a:spLocks noChangeShapeType="1"/>
              </p:cNvSpPr>
              <p:nvPr/>
            </p:nvSpPr>
            <p:spPr bwMode="auto">
              <a:xfrm flipV="1">
                <a:off x="3351656" y="4350712"/>
                <a:ext cx="33871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3351657" y="3576604"/>
                <a:ext cx="3387161" cy="1548216"/>
                <a:chOff x="3351657" y="3979853"/>
                <a:chExt cx="3029010" cy="1548216"/>
              </a:xfrm>
            </p:grpSpPr>
            <p:sp>
              <p:nvSpPr>
                <p:cNvPr id="9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19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7" y="5528069"/>
                  <a:ext cx="302901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" name="Rectangle 21"/>
              <p:cNvSpPr>
                <a:spLocks noChangeArrowheads="1"/>
              </p:cNvSpPr>
              <p:nvPr/>
            </p:nvSpPr>
            <p:spPr bwMode="auto">
              <a:xfrm>
                <a:off x="2826156" y="3750952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21"/>
              <p:cNvSpPr>
                <a:spLocks noChangeArrowheads="1"/>
              </p:cNvSpPr>
              <p:nvPr/>
            </p:nvSpPr>
            <p:spPr bwMode="auto">
              <a:xfrm>
                <a:off x="2826155" y="4557450"/>
                <a:ext cx="490531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21"/>
              <p:cNvSpPr>
                <a:spLocks noChangeArrowheads="1"/>
              </p:cNvSpPr>
              <p:nvPr/>
            </p:nvSpPr>
            <p:spPr bwMode="auto">
              <a:xfrm>
                <a:off x="2826156" y="5330030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21"/>
              <p:cNvSpPr>
                <a:spLocks noChangeArrowheads="1"/>
              </p:cNvSpPr>
              <p:nvPr/>
            </p:nvSpPr>
            <p:spPr bwMode="auto">
              <a:xfrm>
                <a:off x="4445894" y="4513444"/>
                <a:ext cx="299288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21"/>
              <p:cNvSpPr>
                <a:spLocks noChangeArrowheads="1"/>
              </p:cNvSpPr>
              <p:nvPr/>
            </p:nvSpPr>
            <p:spPr bwMode="auto">
              <a:xfrm>
                <a:off x="5382753" y="4513444"/>
                <a:ext cx="251851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21"/>
              <p:cNvSpPr>
                <a:spLocks noChangeArrowheads="1"/>
              </p:cNvSpPr>
              <p:nvPr/>
            </p:nvSpPr>
            <p:spPr bwMode="auto">
              <a:xfrm>
                <a:off x="3586569" y="5306342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21"/>
              <p:cNvSpPr>
                <a:spLocks noChangeArrowheads="1"/>
              </p:cNvSpPr>
              <p:nvPr/>
            </p:nvSpPr>
            <p:spPr bwMode="auto">
              <a:xfrm>
                <a:off x="4445894" y="5306342"/>
                <a:ext cx="299288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21"/>
              <p:cNvSpPr>
                <a:spLocks noChangeArrowheads="1"/>
              </p:cNvSpPr>
              <p:nvPr/>
            </p:nvSpPr>
            <p:spPr bwMode="auto">
              <a:xfrm>
                <a:off x="5378429" y="5306342"/>
                <a:ext cx="371737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6170339" y="5306342"/>
                <a:ext cx="29021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533506" y="2276860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K-Map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618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6" grpId="0" animBg="1"/>
      <p:bldP spid="1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Procedure Using the K-Map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0" y="951899"/>
            <a:ext cx="9274728" cy="5530272"/>
          </a:xfrm>
        </p:spPr>
        <p:txBody>
          <a:bodyPr/>
          <a:lstStyle/>
          <a:p>
            <a:pPr marL="357188" indent="-357188">
              <a:lnSpc>
                <a:spcPct val="1100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dirty="0" smtClean="0"/>
              <a:t>Find all the essential prime </a:t>
            </a:r>
            <a:r>
              <a:rPr lang="en-US" dirty="0" err="1" smtClean="0"/>
              <a:t>implicants</a:t>
            </a:r>
            <a:endParaRPr lang="en-US" dirty="0" smtClean="0"/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/>
              <a:t>Covering maximum number (power of 2) of </a:t>
            </a:r>
            <a:r>
              <a:rPr lang="en-US" dirty="0" smtClean="0"/>
              <a:t>1's in the K-map</a:t>
            </a:r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Mark the </a:t>
            </a:r>
            <a:r>
              <a:rPr lang="en-US" dirty="0" err="1" smtClean="0"/>
              <a:t>minterm</a:t>
            </a:r>
            <a:r>
              <a:rPr lang="en-US" dirty="0" smtClean="0"/>
              <a:t>(s) that make the prime </a:t>
            </a:r>
            <a:r>
              <a:rPr lang="en-US" dirty="0" err="1" smtClean="0"/>
              <a:t>implicants</a:t>
            </a:r>
            <a:r>
              <a:rPr lang="en-US" dirty="0" smtClean="0"/>
              <a:t> essential</a:t>
            </a:r>
          </a:p>
          <a:p>
            <a:pPr marL="357188" indent="-357188">
              <a:lnSpc>
                <a:spcPct val="1100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dirty="0" smtClean="0"/>
              <a:t>Add prime </a:t>
            </a:r>
            <a:r>
              <a:rPr lang="en-US" dirty="0" err="1" smtClean="0"/>
              <a:t>implicants</a:t>
            </a:r>
            <a:r>
              <a:rPr lang="en-US" dirty="0" smtClean="0"/>
              <a:t> to cover the function</a:t>
            </a:r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/>
              <a:t>Choose </a:t>
            </a:r>
            <a:r>
              <a:rPr lang="en-US" dirty="0" smtClean="0"/>
              <a:t>a minimal subset of prime </a:t>
            </a:r>
            <a:r>
              <a:rPr lang="en-US" dirty="0" err="1"/>
              <a:t>implicants</a:t>
            </a:r>
            <a:r>
              <a:rPr lang="en-US" dirty="0"/>
              <a:t> that cover all </a:t>
            </a:r>
            <a:r>
              <a:rPr lang="en-US" dirty="0" smtClean="0"/>
              <a:t>remaining </a:t>
            </a:r>
            <a:r>
              <a:rPr lang="en-US" dirty="0"/>
              <a:t>1's</a:t>
            </a:r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/>
              <a:t>Make sure to cover all 1's not covered by the essential prime </a:t>
            </a:r>
            <a:r>
              <a:rPr lang="en-US" dirty="0" err="1" smtClean="0"/>
              <a:t>implicants</a:t>
            </a:r>
            <a:endParaRPr lang="en-US" dirty="0" smtClean="0"/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Minimize the overlap among the additional prime </a:t>
            </a:r>
            <a:r>
              <a:rPr lang="en-US" dirty="0" err="1" smtClean="0"/>
              <a:t>implicants</a:t>
            </a:r>
            <a:endParaRPr lang="en-US" dirty="0" smtClean="0"/>
          </a:p>
          <a:p>
            <a:pPr marL="357188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Sometimes, a function has multiple simplified expressions</a:t>
            </a:r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You may be asked to list all the simplified sum-of-product expressions</a:t>
            </a:r>
          </a:p>
        </p:txBody>
      </p:sp>
    </p:spTree>
    <p:extLst>
      <p:ext uri="{BB962C8B-B14F-4D97-AF65-F5344CB8AC3E}">
        <p14:creationId xmlns:p14="http://schemas.microsoft.com/office/powerpoint/2010/main" val="14143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All Minimal SOP Expressions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654" y="951900"/>
                <a:ext cx="9101906" cy="1152139"/>
              </a:xfrm>
            </p:spPr>
            <p:txBody>
              <a:bodyPr/>
              <a:lstStyle/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dirty="0" smtClean="0"/>
                  <a:t>Consider again: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(0, 2, 3, 5, 7, 8, 9, 10, 11, 13, 15)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dirty="0" smtClean="0"/>
                  <a:t>Obtain all minimal sum-of-products (SOP) expressions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654" y="951900"/>
                <a:ext cx="9101906" cy="1152139"/>
              </a:xfrm>
              <a:blipFill rotWithShape="1">
                <a:blip r:embed="rId2"/>
                <a:stretch>
                  <a:fillRect l="-1005" t="-51323" b="-1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58745" y="4948492"/>
            <a:ext cx="3168385" cy="836291"/>
            <a:chOff x="958745" y="4948492"/>
            <a:chExt cx="3168385" cy="836291"/>
          </a:xfrm>
        </p:grpSpPr>
        <p:sp>
          <p:nvSpPr>
            <p:cNvPr id="131" name="Rounded Rectangle 130"/>
            <p:cNvSpPr/>
            <p:nvPr/>
          </p:nvSpPr>
          <p:spPr>
            <a:xfrm>
              <a:off x="2090648" y="4948492"/>
              <a:ext cx="2036482" cy="379302"/>
            </a:xfrm>
            <a:prstGeom prst="roundRect">
              <a:avLst>
                <a:gd name="adj" fmla="val 8040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958745" y="5317823"/>
              <a:ext cx="1131903" cy="466960"/>
              <a:chOff x="-1095735" y="1861362"/>
              <a:chExt cx="1131903" cy="466960"/>
            </a:xfrm>
          </p:grpSpPr>
          <p:cxnSp>
            <p:nvCxnSpPr>
              <p:cNvPr id="155" name="Straight Connector 154"/>
              <p:cNvCxnSpPr>
                <a:stCxn id="156" idx="3"/>
              </p:cNvCxnSpPr>
              <p:nvPr/>
            </p:nvCxnSpPr>
            <p:spPr>
              <a:xfrm flipV="1">
                <a:off x="-479239" y="1861362"/>
                <a:ext cx="515407" cy="236128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-1095735" y="1866657"/>
                    <a:ext cx="616496" cy="461665"/>
                  </a:xfrm>
                  <a:prstGeom prst="rect">
                    <a:avLst/>
                  </a:prstGeom>
                  <a:noFill/>
                  <a:ln w="25400">
                    <a:solidFill>
                      <a:srgbClr val="FF99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𝑎𝑏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95735" y="1866657"/>
                    <a:ext cx="616496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1905"/>
                    </a:stretch>
                  </a:blipFill>
                  <a:ln w="25400">
                    <a:solidFill>
                      <a:srgbClr val="FF99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" name="Group 13"/>
          <p:cNvGrpSpPr/>
          <p:nvPr/>
        </p:nvGrpSpPr>
        <p:grpSpPr>
          <a:xfrm>
            <a:off x="2550247" y="4380328"/>
            <a:ext cx="929096" cy="1871415"/>
            <a:chOff x="2550247" y="4380328"/>
            <a:chExt cx="929096" cy="1871415"/>
          </a:xfrm>
        </p:grpSpPr>
        <p:sp>
          <p:nvSpPr>
            <p:cNvPr id="133" name="Rounded Rectangle 132"/>
            <p:cNvSpPr/>
            <p:nvPr/>
          </p:nvSpPr>
          <p:spPr>
            <a:xfrm>
              <a:off x="2698550" y="4380328"/>
              <a:ext cx="780793" cy="901083"/>
            </a:xfrm>
            <a:prstGeom prst="roundRect">
              <a:avLst>
                <a:gd name="adj" fmla="val 8040"/>
              </a:avLst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550247" y="5281411"/>
              <a:ext cx="616496" cy="970332"/>
              <a:chOff x="-1095735" y="1357990"/>
              <a:chExt cx="616496" cy="970332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flipV="1">
                <a:off x="-825135" y="1357990"/>
                <a:ext cx="122298" cy="508668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-1095735" y="1866657"/>
                    <a:ext cx="616496" cy="461665"/>
                  </a:xfrm>
                  <a:prstGeom prst="rect">
                    <a:avLst/>
                  </a:prstGeom>
                  <a:noFill/>
                  <a:ln w="25400">
                    <a:solidFill>
                      <a:srgbClr val="008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𝑎𝑑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2" name="TextBox 1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95735" y="1866657"/>
                    <a:ext cx="616496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25400">
                    <a:solidFill>
                      <a:srgbClr val="008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6" name="Group 15"/>
          <p:cNvGrpSpPr/>
          <p:nvPr/>
        </p:nvGrpSpPr>
        <p:grpSpPr>
          <a:xfrm>
            <a:off x="3164892" y="3217814"/>
            <a:ext cx="1834897" cy="2109979"/>
            <a:chOff x="3164892" y="3217814"/>
            <a:chExt cx="1834897" cy="2109979"/>
          </a:xfrm>
        </p:grpSpPr>
        <p:sp>
          <p:nvSpPr>
            <p:cNvPr id="132" name="Rounded Rectangle 131"/>
            <p:cNvSpPr/>
            <p:nvPr/>
          </p:nvSpPr>
          <p:spPr>
            <a:xfrm>
              <a:off x="3164892" y="3217814"/>
              <a:ext cx="430523" cy="2109979"/>
            </a:xfrm>
            <a:prstGeom prst="roundRect">
              <a:avLst>
                <a:gd name="adj" fmla="val 8040"/>
              </a:avLst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3595415" y="3869374"/>
              <a:ext cx="1404374" cy="461665"/>
              <a:chOff x="-1883613" y="1866657"/>
              <a:chExt cx="1404374" cy="461665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-1883613" y="2029828"/>
                <a:ext cx="794599" cy="6895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-1095735" y="1866657"/>
                    <a:ext cx="616496" cy="461665"/>
                  </a:xfrm>
                  <a:prstGeom prst="rect">
                    <a:avLst/>
                  </a:prstGeom>
                  <a:noFill/>
                  <a:ln w="25400">
                    <a:solidFill>
                      <a:srgbClr val="996633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𝑐𝑑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7" name="TextBox 1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95735" y="1866657"/>
                    <a:ext cx="616496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25400">
                    <a:solidFill>
                      <a:srgbClr val="99663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" name="Group 14"/>
          <p:cNvGrpSpPr/>
          <p:nvPr/>
        </p:nvGrpSpPr>
        <p:grpSpPr>
          <a:xfrm>
            <a:off x="3230524" y="3102601"/>
            <a:ext cx="1760711" cy="2359773"/>
            <a:chOff x="3230524" y="3102601"/>
            <a:chExt cx="1760711" cy="2359773"/>
          </a:xfrm>
        </p:grpSpPr>
        <p:grpSp>
          <p:nvGrpSpPr>
            <p:cNvPr id="9" name="Group 8"/>
            <p:cNvGrpSpPr/>
            <p:nvPr/>
          </p:nvGrpSpPr>
          <p:grpSpPr>
            <a:xfrm>
              <a:off x="3230524" y="3102601"/>
              <a:ext cx="812495" cy="2359773"/>
              <a:chOff x="3230524" y="2872173"/>
              <a:chExt cx="812495" cy="2359773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3230524" y="4774746"/>
                <a:ext cx="808382" cy="457200"/>
              </a:xfrm>
              <a:custGeom>
                <a:avLst/>
                <a:gdLst>
                  <a:gd name="connsiteX0" fmla="*/ 0 w 808382"/>
                  <a:gd name="connsiteY0" fmla="*/ 457200 h 457200"/>
                  <a:gd name="connsiteX1" fmla="*/ 0 w 808382"/>
                  <a:gd name="connsiteY1" fmla="*/ 0 h 457200"/>
                  <a:gd name="connsiteX2" fmla="*/ 808382 w 808382"/>
                  <a:gd name="connsiteY2" fmla="*/ 0 h 457200"/>
                  <a:gd name="connsiteX3" fmla="*/ 808382 w 808382"/>
                  <a:gd name="connsiteY3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382" h="457200">
                    <a:moveTo>
                      <a:pt x="0" y="457200"/>
                    </a:moveTo>
                    <a:lnTo>
                      <a:pt x="0" y="0"/>
                    </a:lnTo>
                    <a:lnTo>
                      <a:pt x="808382" y="0"/>
                    </a:lnTo>
                    <a:lnTo>
                      <a:pt x="808382" y="457200"/>
                    </a:ln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 flipV="1">
                <a:off x="3234637" y="2872173"/>
                <a:ext cx="808382" cy="518463"/>
              </a:xfrm>
              <a:custGeom>
                <a:avLst/>
                <a:gdLst>
                  <a:gd name="connsiteX0" fmla="*/ 0 w 808382"/>
                  <a:gd name="connsiteY0" fmla="*/ 457200 h 457200"/>
                  <a:gd name="connsiteX1" fmla="*/ 0 w 808382"/>
                  <a:gd name="connsiteY1" fmla="*/ 0 h 457200"/>
                  <a:gd name="connsiteX2" fmla="*/ 808382 w 808382"/>
                  <a:gd name="connsiteY2" fmla="*/ 0 h 457200"/>
                  <a:gd name="connsiteX3" fmla="*/ 808382 w 808382"/>
                  <a:gd name="connsiteY3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382" h="457200">
                    <a:moveTo>
                      <a:pt x="0" y="457200"/>
                    </a:moveTo>
                    <a:lnTo>
                      <a:pt x="0" y="0"/>
                    </a:lnTo>
                    <a:lnTo>
                      <a:pt x="808382" y="0"/>
                    </a:lnTo>
                    <a:lnTo>
                      <a:pt x="808382" y="457200"/>
                    </a:ln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4043019" y="3140156"/>
              <a:ext cx="948216" cy="461665"/>
              <a:chOff x="-1179846" y="1086034"/>
              <a:chExt cx="948216" cy="461665"/>
            </a:xfrm>
          </p:grpSpPr>
          <p:cxnSp>
            <p:nvCxnSpPr>
              <p:cNvPr id="171" name="Straight Connector 170"/>
              <p:cNvCxnSpPr>
                <a:stCxn id="172" idx="1"/>
              </p:cNvCxnSpPr>
              <p:nvPr/>
            </p:nvCxnSpPr>
            <p:spPr>
              <a:xfrm flipH="1">
                <a:off x="-1179846" y="1316867"/>
                <a:ext cx="331720" cy="19910"/>
              </a:xfrm>
              <a:prstGeom prst="line">
                <a:avLst/>
              </a:prstGeom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-848126" y="1086034"/>
                    <a:ext cx="616496" cy="461665"/>
                  </a:xfrm>
                  <a:prstGeom prst="rect">
                    <a:avLst/>
                  </a:prstGeom>
                  <a:noFill/>
                  <a:ln w="2540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2" name="TextBox 1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48126" y="1086034"/>
                    <a:ext cx="616496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2540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/>
          <p:cNvGrpSpPr/>
          <p:nvPr/>
        </p:nvGrpSpPr>
        <p:grpSpPr>
          <a:xfrm>
            <a:off x="690082" y="3102601"/>
            <a:ext cx="3609869" cy="2342408"/>
            <a:chOff x="690082" y="3102601"/>
            <a:chExt cx="3609869" cy="2342408"/>
          </a:xfrm>
        </p:grpSpPr>
        <p:sp>
          <p:nvSpPr>
            <p:cNvPr id="130" name="Rounded Rectangle 129"/>
            <p:cNvSpPr/>
            <p:nvPr/>
          </p:nvSpPr>
          <p:spPr>
            <a:xfrm>
              <a:off x="2629348" y="3827392"/>
              <a:ext cx="908460" cy="918923"/>
            </a:xfrm>
            <a:prstGeom prst="roundRect">
              <a:avLst>
                <a:gd name="adj" fmla="val 804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80457" y="3102601"/>
              <a:ext cx="2419494" cy="2342408"/>
              <a:chOff x="1880457" y="2872173"/>
              <a:chExt cx="2419494" cy="2342408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1880457" y="2872173"/>
                <a:ext cx="596348" cy="556591"/>
              </a:xfrm>
              <a:custGeom>
                <a:avLst/>
                <a:gdLst>
                  <a:gd name="connsiteX0" fmla="*/ 0 w 596348"/>
                  <a:gd name="connsiteY0" fmla="*/ 556591 h 556591"/>
                  <a:gd name="connsiteX1" fmla="*/ 596348 w 596348"/>
                  <a:gd name="connsiteY1" fmla="*/ 556591 h 556591"/>
                  <a:gd name="connsiteX2" fmla="*/ 596348 w 596348"/>
                  <a:gd name="connsiteY2" fmla="*/ 0 h 55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6348" h="556591">
                    <a:moveTo>
                      <a:pt x="0" y="556591"/>
                    </a:moveTo>
                    <a:lnTo>
                      <a:pt x="596348" y="556591"/>
                    </a:lnTo>
                    <a:lnTo>
                      <a:pt x="596348" y="0"/>
                    </a:lnTo>
                  </a:path>
                </a:pathLst>
              </a:cu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 flipV="1">
                <a:off x="1880457" y="4657990"/>
                <a:ext cx="596348" cy="556591"/>
              </a:xfrm>
              <a:custGeom>
                <a:avLst/>
                <a:gdLst>
                  <a:gd name="connsiteX0" fmla="*/ 0 w 596348"/>
                  <a:gd name="connsiteY0" fmla="*/ 556591 h 556591"/>
                  <a:gd name="connsiteX1" fmla="*/ 596348 w 596348"/>
                  <a:gd name="connsiteY1" fmla="*/ 556591 h 556591"/>
                  <a:gd name="connsiteX2" fmla="*/ 596348 w 596348"/>
                  <a:gd name="connsiteY2" fmla="*/ 0 h 55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6348" h="556591">
                    <a:moveTo>
                      <a:pt x="0" y="556591"/>
                    </a:moveTo>
                    <a:lnTo>
                      <a:pt x="596348" y="556591"/>
                    </a:lnTo>
                    <a:lnTo>
                      <a:pt x="596348" y="0"/>
                    </a:lnTo>
                  </a:path>
                </a:pathLst>
              </a:cu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 flipH="1">
                <a:off x="3703603" y="2872173"/>
                <a:ext cx="596348" cy="556591"/>
              </a:xfrm>
              <a:custGeom>
                <a:avLst/>
                <a:gdLst>
                  <a:gd name="connsiteX0" fmla="*/ 0 w 596348"/>
                  <a:gd name="connsiteY0" fmla="*/ 556591 h 556591"/>
                  <a:gd name="connsiteX1" fmla="*/ 596348 w 596348"/>
                  <a:gd name="connsiteY1" fmla="*/ 556591 h 556591"/>
                  <a:gd name="connsiteX2" fmla="*/ 596348 w 596348"/>
                  <a:gd name="connsiteY2" fmla="*/ 0 h 55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6348" h="556591">
                    <a:moveTo>
                      <a:pt x="0" y="556591"/>
                    </a:moveTo>
                    <a:lnTo>
                      <a:pt x="596348" y="556591"/>
                    </a:lnTo>
                    <a:lnTo>
                      <a:pt x="596348" y="0"/>
                    </a:lnTo>
                  </a:path>
                </a:pathLst>
              </a:cu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 flipV="1">
                <a:off x="3703603" y="4657990"/>
                <a:ext cx="596348" cy="556591"/>
              </a:xfrm>
              <a:custGeom>
                <a:avLst/>
                <a:gdLst>
                  <a:gd name="connsiteX0" fmla="*/ 0 w 596348"/>
                  <a:gd name="connsiteY0" fmla="*/ 556591 h 556591"/>
                  <a:gd name="connsiteX1" fmla="*/ 596348 w 596348"/>
                  <a:gd name="connsiteY1" fmla="*/ 556591 h 556591"/>
                  <a:gd name="connsiteX2" fmla="*/ 596348 w 596348"/>
                  <a:gd name="connsiteY2" fmla="*/ 0 h 55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6348" h="556591">
                    <a:moveTo>
                      <a:pt x="0" y="556591"/>
                    </a:moveTo>
                    <a:lnTo>
                      <a:pt x="596348" y="556591"/>
                    </a:lnTo>
                    <a:lnTo>
                      <a:pt x="596348" y="0"/>
                    </a:lnTo>
                  </a:path>
                </a:pathLst>
              </a:cu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901138" y="3947038"/>
              <a:ext cx="1728210" cy="461665"/>
              <a:chOff x="-1038128" y="1866657"/>
              <a:chExt cx="1728210" cy="461665"/>
            </a:xfrm>
          </p:grpSpPr>
          <p:cxnSp>
            <p:nvCxnSpPr>
              <p:cNvPr id="141" name="Straight Connector 140"/>
              <p:cNvCxnSpPr>
                <a:stCxn id="142" idx="3"/>
              </p:cNvCxnSpPr>
              <p:nvPr/>
            </p:nvCxnSpPr>
            <p:spPr>
              <a:xfrm flipV="1">
                <a:off x="-479239" y="2019826"/>
                <a:ext cx="1169321" cy="776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-1038128" y="1866657"/>
                    <a:ext cx="558889" cy="461665"/>
                  </a:xfrm>
                  <a:prstGeom prst="rect">
                    <a:avLst/>
                  </a:prstGeom>
                  <a:noFill/>
                  <a:ln w="25400">
                    <a:solidFill>
                      <a:srgbClr val="FF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/>
                            </a:rPr>
                            <m:t>𝑏𝑑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38128" y="1866657"/>
                    <a:ext cx="558889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7" name="Group 146"/>
            <p:cNvGrpSpPr/>
            <p:nvPr/>
          </p:nvGrpSpPr>
          <p:grpSpPr>
            <a:xfrm>
              <a:off x="690082" y="3274613"/>
              <a:ext cx="1190375" cy="461665"/>
              <a:chOff x="-1016565" y="1984343"/>
              <a:chExt cx="1190375" cy="461665"/>
            </a:xfrm>
          </p:grpSpPr>
          <p:cxnSp>
            <p:nvCxnSpPr>
              <p:cNvPr id="148" name="Straight Connector 147"/>
              <p:cNvCxnSpPr>
                <a:stCxn id="149" idx="3"/>
                <a:endCxn id="134" idx="0"/>
              </p:cNvCxnSpPr>
              <p:nvPr/>
            </p:nvCxnSpPr>
            <p:spPr>
              <a:xfrm>
                <a:off x="-344653" y="2215176"/>
                <a:ext cx="518463" cy="153746"/>
              </a:xfrm>
              <a:prstGeom prst="line">
                <a:avLst/>
              </a:prstGeom>
              <a:ln w="254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-1016565" y="1984343"/>
                    <a:ext cx="671912" cy="461665"/>
                  </a:xfrm>
                  <a:prstGeom prst="rect">
                    <a:avLst/>
                  </a:prstGeom>
                  <a:noFill/>
                  <a:ln w="25400">
                    <a:solidFill>
                      <a:srgbClr val="FF00FF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16565" y="1984343"/>
                    <a:ext cx="671912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r="-4386"/>
                    </a:stretch>
                  </a:blipFill>
                  <a:ln w="25400">
                    <a:solidFill>
                      <a:srgbClr val="FF00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2072650" y="3198573"/>
              <a:ext cx="660181" cy="684656"/>
              <a:chOff x="2072650" y="2968145"/>
              <a:chExt cx="660181" cy="68465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072650" y="2968145"/>
                <a:ext cx="115214" cy="115213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617617" y="3537588"/>
                <a:ext cx="115214" cy="1152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5591713" y="2308351"/>
                <a:ext cx="3797026" cy="120032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smtClean="0"/>
                  <a:t>Two essential Prime Implicants: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13" y="2308351"/>
                <a:ext cx="3797026" cy="1200329"/>
              </a:xfrm>
              <a:prstGeom prst="rect">
                <a:avLst/>
              </a:prstGeom>
              <a:blipFill rotWithShape="1">
                <a:blip r:embed="rId9"/>
                <a:stretch>
                  <a:fillRect b="-4478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450195" y="2276860"/>
            <a:ext cx="2734542" cy="3102102"/>
            <a:chOff x="1450195" y="2276860"/>
            <a:chExt cx="2734542" cy="3102102"/>
          </a:xfrm>
        </p:grpSpPr>
        <p:grpSp>
          <p:nvGrpSpPr>
            <p:cNvPr id="51" name="Group 50"/>
            <p:cNvGrpSpPr/>
            <p:nvPr/>
          </p:nvGrpSpPr>
          <p:grpSpPr>
            <a:xfrm>
              <a:off x="1450195" y="2529876"/>
              <a:ext cx="2734542" cy="2849086"/>
              <a:chOff x="2497971" y="1946161"/>
              <a:chExt cx="4240847" cy="395276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351656" y="2816117"/>
                <a:ext cx="3387161" cy="3082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7"/>
              <p:cNvSpPr>
                <a:spLocks noChangeArrowheads="1"/>
              </p:cNvSpPr>
              <p:nvPr/>
            </p:nvSpPr>
            <p:spPr bwMode="auto">
              <a:xfrm>
                <a:off x="3586568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4433974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5282608" y="2391608"/>
                <a:ext cx="354011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13"/>
              <p:cNvSpPr>
                <a:spLocks noChangeArrowheads="1"/>
              </p:cNvSpPr>
              <p:nvPr/>
            </p:nvSpPr>
            <p:spPr bwMode="auto">
              <a:xfrm>
                <a:off x="6131244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 flipH="1">
                <a:off x="5052617" y="2820264"/>
                <a:ext cx="0" cy="30786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203980" y="2816120"/>
                <a:ext cx="1683742" cy="3082808"/>
                <a:chOff x="4203980" y="2816120"/>
                <a:chExt cx="1683742" cy="1687148"/>
              </a:xfrm>
            </p:grpSpPr>
            <p:sp>
              <p:nvSpPr>
                <p:cNvPr id="96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9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20"/>
                  <a:ext cx="0" cy="16871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Rectangle 21"/>
              <p:cNvSpPr>
                <a:spLocks noChangeArrowheads="1"/>
              </p:cNvSpPr>
              <p:nvPr/>
            </p:nvSpPr>
            <p:spPr bwMode="auto">
              <a:xfrm>
                <a:off x="2826156" y="2981836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Line 108"/>
              <p:cNvSpPr>
                <a:spLocks noChangeShapeType="1"/>
              </p:cNvSpPr>
              <p:nvPr/>
            </p:nvSpPr>
            <p:spPr bwMode="auto">
              <a:xfrm>
                <a:off x="2624531" y="2271988"/>
                <a:ext cx="730815" cy="5463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7971" y="2401546"/>
                    <a:ext cx="481353" cy="560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</a:rPr>
                            <m:t>𝑎𝑏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1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97971" y="2401546"/>
                    <a:ext cx="481353" cy="56078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52941" r="-25490" b="-606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1525" y="1946161"/>
                    <a:ext cx="492940" cy="560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𝑐𝑑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11525" y="1946161"/>
                    <a:ext cx="492940" cy="56078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8077" r="-21154" b="-1212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3592910" y="2981837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5384770" y="2981837"/>
                <a:ext cx="251851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6176681" y="2981837"/>
                <a:ext cx="29021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/>
            </p:nvSpPr>
            <p:spPr bwMode="auto">
              <a:xfrm>
                <a:off x="4445894" y="3774733"/>
                <a:ext cx="299288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5380446" y="3774733"/>
                <a:ext cx="371737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Line 41"/>
              <p:cNvSpPr>
                <a:spLocks noChangeShapeType="1"/>
              </p:cNvSpPr>
              <p:nvPr/>
            </p:nvSpPr>
            <p:spPr bwMode="auto">
              <a:xfrm flipV="1">
                <a:off x="3351656" y="4350712"/>
                <a:ext cx="33871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3351657" y="3576604"/>
                <a:ext cx="3387161" cy="1548216"/>
                <a:chOff x="3351657" y="3979853"/>
                <a:chExt cx="3029010" cy="1548216"/>
              </a:xfrm>
            </p:grpSpPr>
            <p:sp>
              <p:nvSpPr>
                <p:cNvPr id="9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19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7" y="5528069"/>
                  <a:ext cx="302901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" name="Rectangle 21"/>
              <p:cNvSpPr>
                <a:spLocks noChangeArrowheads="1"/>
              </p:cNvSpPr>
              <p:nvPr/>
            </p:nvSpPr>
            <p:spPr bwMode="auto">
              <a:xfrm>
                <a:off x="2826156" y="3750952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21"/>
              <p:cNvSpPr>
                <a:spLocks noChangeArrowheads="1"/>
              </p:cNvSpPr>
              <p:nvPr/>
            </p:nvSpPr>
            <p:spPr bwMode="auto">
              <a:xfrm>
                <a:off x="2826155" y="4557450"/>
                <a:ext cx="490531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21"/>
              <p:cNvSpPr>
                <a:spLocks noChangeArrowheads="1"/>
              </p:cNvSpPr>
              <p:nvPr/>
            </p:nvSpPr>
            <p:spPr bwMode="auto">
              <a:xfrm>
                <a:off x="2826156" y="5330030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21"/>
              <p:cNvSpPr>
                <a:spLocks noChangeArrowheads="1"/>
              </p:cNvSpPr>
              <p:nvPr/>
            </p:nvSpPr>
            <p:spPr bwMode="auto">
              <a:xfrm>
                <a:off x="4445894" y="4513444"/>
                <a:ext cx="299288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21"/>
              <p:cNvSpPr>
                <a:spLocks noChangeArrowheads="1"/>
              </p:cNvSpPr>
              <p:nvPr/>
            </p:nvSpPr>
            <p:spPr bwMode="auto">
              <a:xfrm>
                <a:off x="5382753" y="4513444"/>
                <a:ext cx="251851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21"/>
              <p:cNvSpPr>
                <a:spLocks noChangeArrowheads="1"/>
              </p:cNvSpPr>
              <p:nvPr/>
            </p:nvSpPr>
            <p:spPr bwMode="auto">
              <a:xfrm>
                <a:off x="3586569" y="5306342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21"/>
              <p:cNvSpPr>
                <a:spLocks noChangeArrowheads="1"/>
              </p:cNvSpPr>
              <p:nvPr/>
            </p:nvSpPr>
            <p:spPr bwMode="auto">
              <a:xfrm>
                <a:off x="4445894" y="5306342"/>
                <a:ext cx="299288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21"/>
              <p:cNvSpPr>
                <a:spLocks noChangeArrowheads="1"/>
              </p:cNvSpPr>
              <p:nvPr/>
            </p:nvSpPr>
            <p:spPr bwMode="auto">
              <a:xfrm>
                <a:off x="5378429" y="5306342"/>
                <a:ext cx="371737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6170339" y="5306342"/>
                <a:ext cx="29021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533506" y="2276860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K-Map</a:t>
              </a: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91712" y="3774642"/>
                <a:ext cx="3797026" cy="253470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marL="85725">
                  <a:lnSpc>
                    <a:spcPct val="130000"/>
                  </a:lnSpc>
                </a:pPr>
                <a:r>
                  <a:rPr lang="en-US" sz="2400" dirty="0" smtClean="0"/>
                  <a:t>Four possible solutions:</a:t>
                </a:r>
              </a:p>
              <a:p>
                <a:pPr marL="85725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′+</m:t>
                    </m:r>
                    <m:r>
                      <a:rPr lang="en-US" sz="2400" i="1" dirty="0" smtClean="0">
                        <a:solidFill>
                          <a:srgbClr val="996633"/>
                        </a:solidFill>
                        <a:latin typeface="Cambria Math"/>
                      </a:rPr>
                      <m:t>𝑐𝑑</m:t>
                    </m:r>
                    <m:r>
                      <a:rPr lang="en-US" sz="2400" i="1" dirty="0" err="1" smtClean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𝑎𝑑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85725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′+</m:t>
                    </m:r>
                    <m:r>
                      <a:rPr lang="en-US" sz="2400" i="1" dirty="0" smtClean="0">
                        <a:solidFill>
                          <a:srgbClr val="996633"/>
                        </a:solidFill>
                        <a:latin typeface="Cambria Math"/>
                      </a:rPr>
                      <m:t>𝑐𝑑</m:t>
                    </m:r>
                    <m:r>
                      <a:rPr lang="en-US" sz="2400" i="1" dirty="0" err="1" smtClean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9900"/>
                        </a:solidFill>
                        <a:latin typeface="Cambria Math"/>
                      </a:rPr>
                      <m:t>𝑎𝑏</m:t>
                    </m:r>
                    <m:r>
                      <a:rPr lang="en-US" sz="2400" i="1" dirty="0" smtClean="0">
                        <a:solidFill>
                          <a:srgbClr val="FF99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8572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𝑏𝑑</m:t>
                      </m:r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′+</m:t>
                      </m:r>
                      <m:r>
                        <a:rPr lang="en-US" sz="24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4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rgbClr val="FFAE5D"/>
                          </a:solidFill>
                          <a:latin typeface="Cambria Math"/>
                        </a:rPr>
                        <m:t>𝑎𝑏</m:t>
                      </m:r>
                      <m:r>
                        <a:rPr lang="en-US" sz="2400" i="1" dirty="0" smtClean="0">
                          <a:solidFill>
                            <a:srgbClr val="FFAE5D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dirty="0" smtClean="0"/>
              </a:p>
              <a:p>
                <a:pPr marL="85725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  <m:r>
                      <a:rPr lang="en-US" sz="2400" i="1" dirty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′+</m:t>
                    </m:r>
                    <m:r>
                      <a:rPr lang="en-US" sz="24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 err="1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𝑎𝑑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12" y="3774642"/>
                <a:ext cx="3797026" cy="2534708"/>
              </a:xfrm>
              <a:prstGeom prst="rect">
                <a:avLst/>
              </a:prstGeom>
              <a:blipFill rotWithShape="1">
                <a:blip r:embed="rId12"/>
                <a:stretch>
                  <a:fillRect b="-238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37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Product-of-Sums (POS) Simplification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41" y="894292"/>
                <a:ext cx="9217120" cy="1555389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All previous examples were expressed in Sum-of-Products form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With a minor modification, the Product-of-Sums can be obtained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(1, 2, 3, 9, 10, 11, 13, 14, 15)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41" y="894292"/>
                <a:ext cx="9217120" cy="1555389"/>
              </a:xfrm>
              <a:blipFill rotWithShape="1">
                <a:blip r:embed="rId2"/>
                <a:stretch>
                  <a:fillRect l="-927" t="-2745" r="-728" b="-5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20510" y="2507288"/>
            <a:ext cx="2734542" cy="3110778"/>
            <a:chOff x="1450195" y="2268184"/>
            <a:chExt cx="2734542" cy="3110778"/>
          </a:xfrm>
        </p:grpSpPr>
        <p:grpSp>
          <p:nvGrpSpPr>
            <p:cNvPr id="5" name="Group 4"/>
            <p:cNvGrpSpPr/>
            <p:nvPr/>
          </p:nvGrpSpPr>
          <p:grpSpPr>
            <a:xfrm>
              <a:off x="1450195" y="2529876"/>
              <a:ext cx="2734542" cy="2849086"/>
              <a:chOff x="2497971" y="1946161"/>
              <a:chExt cx="4240847" cy="395276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351656" y="2816117"/>
                <a:ext cx="3387161" cy="3082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586568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4433974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5282608" y="2391608"/>
                <a:ext cx="354011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6131244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H="1">
                <a:off x="5052617" y="2820264"/>
                <a:ext cx="0" cy="30786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203980" y="2816120"/>
                <a:ext cx="1683742" cy="3082808"/>
                <a:chOff x="4203980" y="2816120"/>
                <a:chExt cx="1683742" cy="1687148"/>
              </a:xfrm>
            </p:grpSpPr>
            <p:sp>
              <p:nvSpPr>
                <p:cNvPr id="36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9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20"/>
                  <a:ext cx="0" cy="16871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2826156" y="2981836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Line 108"/>
              <p:cNvSpPr>
                <a:spLocks noChangeShapeType="1"/>
              </p:cNvSpPr>
              <p:nvPr/>
            </p:nvSpPr>
            <p:spPr bwMode="auto">
              <a:xfrm>
                <a:off x="2624531" y="2271988"/>
                <a:ext cx="730815" cy="5463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7971" y="2401546"/>
                    <a:ext cx="481353" cy="560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</a:rPr>
                            <m:t>𝑎𝑏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1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97971" y="2401546"/>
                    <a:ext cx="481353" cy="56078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52941" r="-25490" b="-606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1525" y="1946161"/>
                    <a:ext cx="492940" cy="560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𝑐𝑑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11525" y="1946161"/>
                    <a:ext cx="492940" cy="56078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8077" r="-21154" b="-1212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4460239" y="2981837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5356833" y="2981837"/>
                <a:ext cx="251851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6160888" y="2981837"/>
                <a:ext cx="29021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Line 41"/>
              <p:cNvSpPr>
                <a:spLocks noChangeShapeType="1"/>
              </p:cNvSpPr>
              <p:nvPr/>
            </p:nvSpPr>
            <p:spPr bwMode="auto">
              <a:xfrm flipV="1">
                <a:off x="3351656" y="4350712"/>
                <a:ext cx="33871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3351657" y="3576604"/>
                <a:ext cx="3387161" cy="1548216"/>
                <a:chOff x="3351657" y="3979853"/>
                <a:chExt cx="3029010" cy="1548216"/>
              </a:xfrm>
            </p:grpSpPr>
            <p:sp>
              <p:nvSpPr>
                <p:cNvPr id="3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19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7" y="5528069"/>
                  <a:ext cx="302901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2826156" y="3750952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2826155" y="4557450"/>
                <a:ext cx="490531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2826156" y="5330030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4445894" y="4507373"/>
                <a:ext cx="299288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5356833" y="4507373"/>
                <a:ext cx="251851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4445894" y="5306342"/>
                <a:ext cx="299288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6160888" y="5306342"/>
                <a:ext cx="29021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6180072" y="4507373"/>
                <a:ext cx="251851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5356833" y="5306601"/>
                <a:ext cx="251851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26088" y="2268184"/>
                  <a:ext cx="17588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K-Map of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𝒇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088" y="2268184"/>
                  <a:ext cx="175881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190" t="-9211" r="-2076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ounded Rectangle 39"/>
          <p:cNvSpPr/>
          <p:nvPr/>
        </p:nvSpPr>
        <p:spPr>
          <a:xfrm>
            <a:off x="2058330" y="4581140"/>
            <a:ext cx="999306" cy="979319"/>
          </a:xfrm>
          <a:prstGeom prst="roundRect">
            <a:avLst>
              <a:gd name="adj" fmla="val 80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616549" y="4668040"/>
            <a:ext cx="999306" cy="835947"/>
          </a:xfrm>
          <a:prstGeom prst="roundRect">
            <a:avLst>
              <a:gd name="adj" fmla="val 8040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790092" y="2507288"/>
            <a:ext cx="2734542" cy="3110778"/>
            <a:chOff x="1450195" y="2268184"/>
            <a:chExt cx="2734542" cy="3110778"/>
          </a:xfrm>
        </p:grpSpPr>
        <p:grpSp>
          <p:nvGrpSpPr>
            <p:cNvPr id="44" name="Group 43"/>
            <p:cNvGrpSpPr/>
            <p:nvPr/>
          </p:nvGrpSpPr>
          <p:grpSpPr>
            <a:xfrm>
              <a:off x="1450195" y="2529876"/>
              <a:ext cx="2734542" cy="2849086"/>
              <a:chOff x="2497971" y="1946161"/>
              <a:chExt cx="4240847" cy="395276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351656" y="2816117"/>
                <a:ext cx="3387161" cy="3082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3586568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9"/>
              <p:cNvSpPr>
                <a:spLocks noChangeArrowheads="1"/>
              </p:cNvSpPr>
              <p:nvPr/>
            </p:nvSpPr>
            <p:spPr bwMode="auto">
              <a:xfrm>
                <a:off x="4433974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5282608" y="2391608"/>
                <a:ext cx="354011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13"/>
              <p:cNvSpPr>
                <a:spLocks noChangeArrowheads="1"/>
              </p:cNvSpPr>
              <p:nvPr/>
            </p:nvSpPr>
            <p:spPr bwMode="auto">
              <a:xfrm>
                <a:off x="6131244" y="2391608"/>
                <a:ext cx="379328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 flipH="1">
                <a:off x="5052617" y="2820264"/>
                <a:ext cx="0" cy="30786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4203980" y="2816120"/>
                <a:ext cx="1683742" cy="3082808"/>
                <a:chOff x="4203980" y="2816120"/>
                <a:chExt cx="1683742" cy="1687148"/>
              </a:xfrm>
            </p:grpSpPr>
            <p:sp>
              <p:nvSpPr>
                <p:cNvPr id="73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9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20"/>
                  <a:ext cx="0" cy="16871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2826156" y="2981836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Line 108"/>
              <p:cNvSpPr>
                <a:spLocks noChangeShapeType="1"/>
              </p:cNvSpPr>
              <p:nvPr/>
            </p:nvSpPr>
            <p:spPr bwMode="auto">
              <a:xfrm>
                <a:off x="2624531" y="2271988"/>
                <a:ext cx="730815" cy="5463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7971" y="2401546"/>
                    <a:ext cx="481353" cy="560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</a:rPr>
                            <m:t>𝑎𝑏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1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97971" y="2401546"/>
                    <a:ext cx="481353" cy="56078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52941" r="-25490" b="-606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1525" y="1946161"/>
                    <a:ext cx="492940" cy="560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𝑐𝑑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11525" y="1946161"/>
                    <a:ext cx="492940" cy="56078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8077" r="-21154" b="-1212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Rectangle 21"/>
              <p:cNvSpPr>
                <a:spLocks noChangeArrowheads="1"/>
              </p:cNvSpPr>
              <p:nvPr/>
            </p:nvSpPr>
            <p:spPr bwMode="auto">
              <a:xfrm>
                <a:off x="3611937" y="2981837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Line 41"/>
              <p:cNvSpPr>
                <a:spLocks noChangeShapeType="1"/>
              </p:cNvSpPr>
              <p:nvPr/>
            </p:nvSpPr>
            <p:spPr bwMode="auto">
              <a:xfrm flipV="1">
                <a:off x="3351656" y="4350712"/>
                <a:ext cx="33871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3351657" y="3576604"/>
                <a:ext cx="3387161" cy="1548216"/>
                <a:chOff x="3351657" y="3979853"/>
                <a:chExt cx="3029010" cy="1548216"/>
              </a:xfrm>
            </p:grpSpPr>
            <p:sp>
              <p:nvSpPr>
                <p:cNvPr id="7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19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7" y="5528069"/>
                  <a:ext cx="302901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Rectangle 21"/>
              <p:cNvSpPr>
                <a:spLocks noChangeArrowheads="1"/>
              </p:cNvSpPr>
              <p:nvPr/>
            </p:nvSpPr>
            <p:spPr bwMode="auto">
              <a:xfrm>
                <a:off x="2826156" y="3750952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21"/>
              <p:cNvSpPr>
                <a:spLocks noChangeArrowheads="1"/>
              </p:cNvSpPr>
              <p:nvPr/>
            </p:nvSpPr>
            <p:spPr bwMode="auto">
              <a:xfrm>
                <a:off x="2826155" y="4557450"/>
                <a:ext cx="490531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2826156" y="5330030"/>
                <a:ext cx="525500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/>
            </p:nvSpPr>
            <p:spPr bwMode="auto">
              <a:xfrm>
                <a:off x="3611937" y="3708144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3611937" y="4507373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3611937" y="5306601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21"/>
              <p:cNvSpPr>
                <a:spLocks noChangeArrowheads="1"/>
              </p:cNvSpPr>
              <p:nvPr/>
            </p:nvSpPr>
            <p:spPr bwMode="auto">
              <a:xfrm>
                <a:off x="4451372" y="3708144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21"/>
              <p:cNvSpPr>
                <a:spLocks noChangeArrowheads="1"/>
              </p:cNvSpPr>
              <p:nvPr/>
            </p:nvSpPr>
            <p:spPr bwMode="auto">
              <a:xfrm>
                <a:off x="5306806" y="3708144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21"/>
              <p:cNvSpPr>
                <a:spLocks noChangeArrowheads="1"/>
              </p:cNvSpPr>
              <p:nvPr/>
            </p:nvSpPr>
            <p:spPr bwMode="auto">
              <a:xfrm>
                <a:off x="6189925" y="3708144"/>
                <a:ext cx="270599" cy="51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226088" y="2268184"/>
                  <a:ext cx="18389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K-Map of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𝒇</m:t>
                      </m:r>
                      <m:r>
                        <a:rPr lang="en-US" sz="2400" b="1" i="1" dirty="0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088" y="2268184"/>
                  <a:ext cx="183896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4967" t="-9211" r="-2649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/>
          <p:cNvGrpSpPr/>
          <p:nvPr/>
        </p:nvGrpSpPr>
        <p:grpSpPr>
          <a:xfrm>
            <a:off x="2159562" y="3313786"/>
            <a:ext cx="834800" cy="2379508"/>
            <a:chOff x="2332383" y="3429000"/>
            <a:chExt cx="834800" cy="2379508"/>
          </a:xfrm>
        </p:grpSpPr>
        <p:sp>
          <p:nvSpPr>
            <p:cNvPr id="42" name="Freeform 41"/>
            <p:cNvSpPr/>
            <p:nvPr/>
          </p:nvSpPr>
          <p:spPr>
            <a:xfrm>
              <a:off x="2332383" y="5318177"/>
              <a:ext cx="828260" cy="490331"/>
            </a:xfrm>
            <a:custGeom>
              <a:avLst/>
              <a:gdLst>
                <a:gd name="connsiteX0" fmla="*/ 0 w 828260"/>
                <a:gd name="connsiteY0" fmla="*/ 470452 h 490331"/>
                <a:gd name="connsiteX1" fmla="*/ 0 w 828260"/>
                <a:gd name="connsiteY1" fmla="*/ 0 h 490331"/>
                <a:gd name="connsiteX2" fmla="*/ 828260 w 828260"/>
                <a:gd name="connsiteY2" fmla="*/ 0 h 490331"/>
                <a:gd name="connsiteX3" fmla="*/ 828260 w 828260"/>
                <a:gd name="connsiteY3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260" h="490331">
                  <a:moveTo>
                    <a:pt x="0" y="470452"/>
                  </a:moveTo>
                  <a:lnTo>
                    <a:pt x="0" y="0"/>
                  </a:lnTo>
                  <a:lnTo>
                    <a:pt x="828260" y="0"/>
                  </a:lnTo>
                  <a:lnTo>
                    <a:pt x="828260" y="490331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flipV="1">
              <a:off x="2338923" y="3429000"/>
              <a:ext cx="828260" cy="539364"/>
            </a:xfrm>
            <a:custGeom>
              <a:avLst/>
              <a:gdLst>
                <a:gd name="connsiteX0" fmla="*/ 0 w 828260"/>
                <a:gd name="connsiteY0" fmla="*/ 470452 h 490331"/>
                <a:gd name="connsiteX1" fmla="*/ 0 w 828260"/>
                <a:gd name="connsiteY1" fmla="*/ 0 h 490331"/>
                <a:gd name="connsiteX2" fmla="*/ 828260 w 828260"/>
                <a:gd name="connsiteY2" fmla="*/ 0 h 490331"/>
                <a:gd name="connsiteX3" fmla="*/ 828260 w 828260"/>
                <a:gd name="connsiteY3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260" h="490331">
                  <a:moveTo>
                    <a:pt x="0" y="470452"/>
                  </a:moveTo>
                  <a:lnTo>
                    <a:pt x="0" y="0"/>
                  </a:lnTo>
                  <a:lnTo>
                    <a:pt x="828260" y="0"/>
                  </a:lnTo>
                  <a:lnTo>
                    <a:pt x="828260" y="490331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09042" y="3313786"/>
            <a:ext cx="828260" cy="2419494"/>
            <a:chOff x="2857386" y="3429000"/>
            <a:chExt cx="828260" cy="2419494"/>
          </a:xfrm>
        </p:grpSpPr>
        <p:sp>
          <p:nvSpPr>
            <p:cNvPr id="82" name="Freeform 81"/>
            <p:cNvSpPr/>
            <p:nvPr/>
          </p:nvSpPr>
          <p:spPr>
            <a:xfrm flipV="1">
              <a:off x="2857386" y="3429000"/>
              <a:ext cx="828260" cy="593300"/>
            </a:xfrm>
            <a:custGeom>
              <a:avLst/>
              <a:gdLst>
                <a:gd name="connsiteX0" fmla="*/ 0 w 828260"/>
                <a:gd name="connsiteY0" fmla="*/ 470452 h 490331"/>
                <a:gd name="connsiteX1" fmla="*/ 0 w 828260"/>
                <a:gd name="connsiteY1" fmla="*/ 0 h 490331"/>
                <a:gd name="connsiteX2" fmla="*/ 828260 w 828260"/>
                <a:gd name="connsiteY2" fmla="*/ 0 h 490331"/>
                <a:gd name="connsiteX3" fmla="*/ 828260 w 828260"/>
                <a:gd name="connsiteY3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260" h="490331">
                  <a:moveTo>
                    <a:pt x="0" y="470452"/>
                  </a:moveTo>
                  <a:lnTo>
                    <a:pt x="0" y="0"/>
                  </a:lnTo>
                  <a:lnTo>
                    <a:pt x="828260" y="0"/>
                  </a:lnTo>
                  <a:lnTo>
                    <a:pt x="828260" y="490331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857386" y="5255194"/>
              <a:ext cx="828260" cy="593300"/>
            </a:xfrm>
            <a:custGeom>
              <a:avLst/>
              <a:gdLst>
                <a:gd name="connsiteX0" fmla="*/ 0 w 828260"/>
                <a:gd name="connsiteY0" fmla="*/ 470452 h 490331"/>
                <a:gd name="connsiteX1" fmla="*/ 0 w 828260"/>
                <a:gd name="connsiteY1" fmla="*/ 0 h 490331"/>
                <a:gd name="connsiteX2" fmla="*/ 828260 w 828260"/>
                <a:gd name="connsiteY2" fmla="*/ 0 h 490331"/>
                <a:gd name="connsiteX3" fmla="*/ 828260 w 828260"/>
                <a:gd name="connsiteY3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260" h="490331">
                  <a:moveTo>
                    <a:pt x="0" y="470452"/>
                  </a:moveTo>
                  <a:lnTo>
                    <a:pt x="0" y="0"/>
                  </a:lnTo>
                  <a:lnTo>
                    <a:pt x="828260" y="0"/>
                  </a:lnTo>
                  <a:lnTo>
                    <a:pt x="828260" y="490331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02047" y="5676263"/>
                <a:ext cx="4307590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𝑎𝑑</m:t>
                    </m:r>
                    <m:r>
                      <a:rPr lang="en-US" sz="2400" i="1" dirty="0" err="1" smtClean="0">
                        <a:latin typeface="Cambria Math"/>
                      </a:rPr>
                      <m:t>+</m:t>
                    </m:r>
                    <m:r>
                      <a:rPr lang="en-US" sz="2400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𝑎𝑐</m:t>
                    </m:r>
                    <m:r>
                      <a:rPr lang="en-US" sz="2400" i="1" dirty="0" err="1" smtClean="0">
                        <a:latin typeface="Cambria Math"/>
                      </a:rPr>
                      <m:t>+</m:t>
                    </m:r>
                    <m:r>
                      <a:rPr lang="en-US" sz="2400" i="1" dirty="0" err="1" smtClean="0">
                        <a:solidFill>
                          <a:srgbClr val="000099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err="1" smtClean="0">
                        <a:solidFill>
                          <a:srgbClr val="000099"/>
                        </a:solidFill>
                        <a:latin typeface="Cambria Math"/>
                      </a:rPr>
                      <m:t>′</m:t>
                    </m:r>
                    <m:r>
                      <a:rPr lang="en-US" sz="2400" i="1" dirty="0" err="1" smtClean="0">
                        <a:solidFill>
                          <a:srgbClr val="000099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dirty="0" err="1" smtClean="0">
                        <a:latin typeface="Cambria Math"/>
                      </a:rPr>
                      <m:t>+</m:t>
                    </m:r>
                    <m:r>
                      <a:rPr lang="en-US" sz="2400" i="1" dirty="0" err="1" smtClean="0">
                        <a:solidFill>
                          <a:srgbClr val="FF00FF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 err="1" smtClean="0">
                        <a:solidFill>
                          <a:srgbClr val="FF00FF"/>
                        </a:solidFill>
                        <a:latin typeface="Cambria Math"/>
                      </a:rPr>
                      <m:t>′</m:t>
                    </m:r>
                    <m:r>
                      <a:rPr lang="en-US" sz="2400" i="1" dirty="0" err="1" smtClean="0">
                        <a:solidFill>
                          <a:srgbClr val="FF00FF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 smtClean="0"/>
                  <a:t>Minimal Sum-of-Products = 8 literals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7" y="5676263"/>
                <a:ext cx="4307590" cy="904863"/>
              </a:xfrm>
              <a:prstGeom prst="rect">
                <a:avLst/>
              </a:prstGeom>
              <a:blipFill rotWithShape="1">
                <a:blip r:embed="rId14"/>
                <a:stretch>
                  <a:fillRect l="-1132" r="-990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ounded Rectangle 86"/>
          <p:cNvSpPr/>
          <p:nvPr/>
        </p:nvSpPr>
        <p:spPr>
          <a:xfrm>
            <a:off x="6390491" y="3429000"/>
            <a:ext cx="463540" cy="2131459"/>
          </a:xfrm>
          <a:prstGeom prst="roundRect">
            <a:avLst>
              <a:gd name="adj" fmla="val 80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6439089" y="4000972"/>
            <a:ext cx="2027937" cy="427226"/>
          </a:xfrm>
          <a:prstGeom prst="roundRect">
            <a:avLst>
              <a:gd name="adj" fmla="val 8040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945282" y="5618066"/>
                <a:ext cx="2982601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008000"/>
                  </a:solidFill>
                  <a:latin typeface="Cambria Math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𝑓</m:t>
                      </m:r>
                      <m:r>
                        <a:rPr lang="en-US" sz="2400" i="1" dirty="0">
                          <a:latin typeface="Cambria Math"/>
                        </a:rPr>
                        <m:t>=(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 dirty="0">
                          <a:latin typeface="Cambria Math"/>
                        </a:rPr>
                        <m:t>)(</m:t>
                      </m:r>
                      <m:r>
                        <a:rPr lang="en-US" sz="2400" i="1" dirty="0">
                          <a:solidFill>
                            <a:srgbClr val="008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282" y="5618066"/>
                <a:ext cx="2982601" cy="97872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4088895" y="3784946"/>
            <a:ext cx="1701197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/>
              <a:t>All prime </a:t>
            </a:r>
            <a:r>
              <a:rPr lang="en-US" sz="2000" dirty="0" err="1"/>
              <a:t>i</a:t>
            </a:r>
            <a:r>
              <a:rPr lang="en-US" sz="2000" dirty="0" err="1" smtClean="0"/>
              <a:t>mplicants</a:t>
            </a:r>
            <a:r>
              <a:rPr lang="en-US" sz="2000" dirty="0" smtClean="0"/>
              <a:t> are essential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8811860" y="2194776"/>
            <a:ext cx="692093" cy="4320525"/>
            <a:chOff x="8755062" y="2161646"/>
            <a:chExt cx="692093" cy="4320525"/>
          </a:xfrm>
        </p:grpSpPr>
        <p:sp>
          <p:nvSpPr>
            <p:cNvPr id="91" name="TextBox 90"/>
            <p:cNvSpPr txBox="1"/>
            <p:nvPr/>
          </p:nvSpPr>
          <p:spPr>
            <a:xfrm rot="16200000">
              <a:off x="7056060" y="4091076"/>
              <a:ext cx="432052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 smtClean="0"/>
                <a:t>Minimal Product-of-Sums = 4 literals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755062" y="6309350"/>
              <a:ext cx="23042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14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86" grpId="0"/>
      <p:bldP spid="87" grpId="0" animBg="1"/>
      <p:bldP spid="88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Function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51899"/>
            <a:ext cx="9066260" cy="55302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 smtClean="0"/>
              <a:t>Complexity of a Boolean function is directly related to the complexity of the algebraic expression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 smtClean="0"/>
              <a:t>The truth table of a function is unique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 smtClean="0"/>
              <a:t>However, the algebraic expression is not unique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 smtClean="0"/>
              <a:t>Boolean function can be simplified by algebraic manipulation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 smtClean="0"/>
              <a:t>However, algebraic manipulation depends on experience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 smtClean="0"/>
              <a:t>Algebraic manipulation does not guarantee that the simplified Boolean expression is minimal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Product-of-Sums Simplification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39" y="1124720"/>
                <a:ext cx="9389942" cy="5242237"/>
              </a:xfrm>
            </p:spPr>
            <p:txBody>
              <a:bodyPr/>
              <a:lstStyle/>
              <a:p>
                <a:pPr marL="457200" indent="-457200">
                  <a:spcBef>
                    <a:spcPts val="2500"/>
                  </a:spcBef>
                  <a:buFont typeface="+mj-lt"/>
                  <a:buAutoNum type="arabicPeriod"/>
                </a:pPr>
                <a:r>
                  <a:rPr lang="en-US" dirty="0" smtClean="0"/>
                  <a:t>Draw the K-map for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marL="908050" lvl="1" indent="-457200">
                  <a:spcBef>
                    <a:spcPts val="2500"/>
                  </a:spcBef>
                </a:pPr>
                <a:r>
                  <a:rPr lang="en-US" sz="2200" dirty="0" smtClean="0"/>
                  <a:t>Obtain a minimal Sum-of-Products (SOP) expression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sz="2200" dirty="0" smtClean="0"/>
              </a:p>
              <a:p>
                <a:pPr marL="457200" indent="-457200">
                  <a:spcBef>
                    <a:spcPts val="2500"/>
                  </a:spcBef>
                  <a:buFont typeface="+mj-lt"/>
                  <a:buAutoNum type="arabicPeriod"/>
                </a:pPr>
                <a:r>
                  <a:rPr lang="en-US" dirty="0" smtClean="0"/>
                  <a:t>Draw the K-map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replacing the 0's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with 1's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2500"/>
                  </a:spcBef>
                  <a:buFont typeface="+mj-lt"/>
                  <a:buAutoNum type="arabicPeriod"/>
                </a:pPr>
                <a:r>
                  <a:rPr lang="en-US" dirty="0" smtClean="0"/>
                  <a:t>Obtain a minimal Sum-of-Products (SOP) expression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2500"/>
                  </a:spcBef>
                  <a:buFont typeface="+mj-lt"/>
                  <a:buAutoNum type="arabicPeriod"/>
                </a:pPr>
                <a:r>
                  <a:rPr lang="en-US" dirty="0" smtClean="0"/>
                  <a:t>Use </a:t>
                </a:r>
                <a:r>
                  <a:rPr lang="en-US" dirty="0" err="1" smtClean="0"/>
                  <a:t>DeMorgan's</a:t>
                </a:r>
                <a:r>
                  <a:rPr lang="en-US" dirty="0" smtClean="0"/>
                  <a:t> theorem to obtain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′)′</m:t>
                    </m:r>
                  </m:oMath>
                </a14:m>
                <a:endParaRPr lang="en-US" dirty="0" smtClean="0"/>
              </a:p>
              <a:p>
                <a:pPr marL="908050" lvl="1" indent="-457200">
                  <a:spcBef>
                    <a:spcPts val="2500"/>
                  </a:spcBef>
                </a:pPr>
                <a:r>
                  <a:rPr lang="en-US" sz="2200" dirty="0" smtClean="0"/>
                  <a:t>The result is a minimal Product-of-Sums (POS) expression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sz="2200" dirty="0" smtClean="0"/>
              </a:p>
              <a:p>
                <a:pPr marL="457200" indent="-457200">
                  <a:spcBef>
                    <a:spcPts val="2500"/>
                  </a:spcBef>
                  <a:buFont typeface="+mj-lt"/>
                  <a:buAutoNum type="arabicPeriod"/>
                </a:pPr>
                <a:r>
                  <a:rPr lang="en-US" dirty="0" smtClean="0"/>
                  <a:t>Compare the cost of the minimal SOP and POS expressions</a:t>
                </a:r>
              </a:p>
              <a:p>
                <a:pPr marL="908050" lvl="1" indent="-457200">
                  <a:spcBef>
                    <a:spcPts val="2500"/>
                  </a:spcBef>
                </a:pPr>
                <a:r>
                  <a:rPr lang="en-US" sz="2200" dirty="0" smtClean="0"/>
                  <a:t>Count the number of literals to find which expression is minimal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39" y="1124720"/>
                <a:ext cx="9389942" cy="5242237"/>
              </a:xfrm>
              <a:blipFill rotWithShape="1">
                <a:blip r:embed="rId2"/>
                <a:stretch>
                  <a:fillRect l="-909" t="-815" b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4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. . .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0082" y="894292"/>
            <a:ext cx="8641050" cy="56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Boolean Function Minimization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The </a:t>
            </a:r>
            <a:r>
              <a:rPr lang="en-US" altLang="en-US" sz="2800" kern="0" dirty="0" err="1" smtClean="0"/>
              <a:t>Karnaugh</a:t>
            </a:r>
            <a:r>
              <a:rPr lang="en-US" altLang="en-US" sz="2800" kern="0" dirty="0" smtClean="0"/>
              <a:t> Map (K-Map)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Two, Three, and Four-Variable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/>
              <a:t>Prime and Essential Prime </a:t>
            </a:r>
            <a:r>
              <a:rPr lang="en-US" altLang="en-US" sz="2800" kern="0" dirty="0" smtClean="0"/>
              <a:t>Implicants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Minimal Sum-of-Products and Product-of-Sums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Don't Cares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Five and Six-Variable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Multiple Outputs</a:t>
            </a:r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2312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Don't Cares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1" y="951899"/>
            <a:ext cx="9274726" cy="547266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600" dirty="0" smtClean="0"/>
              <a:t>Sometimes, a function table may contain entries for which:</a:t>
            </a:r>
          </a:p>
          <a:p>
            <a:pPr lvl="1">
              <a:lnSpc>
                <a:spcPct val="130000"/>
              </a:lnSpc>
              <a:spcBef>
                <a:spcPts val="1500"/>
              </a:spcBef>
            </a:pPr>
            <a:r>
              <a:rPr lang="en-US" sz="2400" dirty="0" smtClean="0"/>
              <a:t>The input values of the variables will never occur, or</a:t>
            </a:r>
          </a:p>
          <a:p>
            <a:pPr lvl="1">
              <a:lnSpc>
                <a:spcPct val="130000"/>
              </a:lnSpc>
              <a:spcBef>
                <a:spcPts val="1500"/>
              </a:spcBef>
            </a:pPr>
            <a:r>
              <a:rPr lang="en-US" sz="2400" dirty="0" smtClean="0"/>
              <a:t>The output value of the function is never used</a:t>
            </a: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600" dirty="0" smtClean="0"/>
              <a:t>In this case, the output value of the function is not defined</a:t>
            </a: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600" dirty="0" smtClean="0"/>
              <a:t>The output value of the function is called a </a:t>
            </a:r>
            <a:r>
              <a:rPr lang="en-US" sz="2600" b="1" dirty="0" smtClean="0">
                <a:solidFill>
                  <a:srgbClr val="FF0000"/>
                </a:solidFill>
              </a:rPr>
              <a:t>don't care</a:t>
            </a: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600" dirty="0" smtClean="0"/>
              <a:t>A don't care is an </a:t>
            </a:r>
            <a:r>
              <a:rPr lang="en-US" sz="2600" b="1" dirty="0" smtClean="0">
                <a:solidFill>
                  <a:srgbClr val="FF0000"/>
                </a:solidFill>
              </a:rPr>
              <a:t>X</a:t>
            </a:r>
            <a:r>
              <a:rPr lang="en-US" sz="2600" dirty="0" smtClean="0"/>
              <a:t> value that appears in the function table</a:t>
            </a: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600" dirty="0" smtClean="0"/>
              <a:t>The </a:t>
            </a:r>
            <a:r>
              <a:rPr lang="en-US" sz="2600" b="1" dirty="0" smtClean="0">
                <a:solidFill>
                  <a:srgbClr val="FF0000"/>
                </a:solidFill>
              </a:rPr>
              <a:t>X</a:t>
            </a:r>
            <a:r>
              <a:rPr lang="en-US" sz="2600" dirty="0" smtClean="0"/>
              <a:t> value can be later chosen to be </a:t>
            </a:r>
            <a:r>
              <a:rPr lang="en-US" sz="2600" b="1" dirty="0" smtClean="0">
                <a:solidFill>
                  <a:srgbClr val="FF0000"/>
                </a:solidFill>
              </a:rPr>
              <a:t>0 or 1</a:t>
            </a:r>
          </a:p>
          <a:p>
            <a:pPr lvl="1">
              <a:lnSpc>
                <a:spcPct val="130000"/>
              </a:lnSpc>
              <a:spcBef>
                <a:spcPts val="1500"/>
              </a:spcBef>
            </a:pPr>
            <a:r>
              <a:rPr lang="en-US" sz="2400" dirty="0" smtClean="0"/>
              <a:t>To minimize the function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735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Function with Don't Cares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40" y="1009506"/>
                <a:ext cx="7200875" cy="49686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500"/>
                  </a:spcBef>
                </a:pPr>
                <a:r>
                  <a:rPr lang="en-US" dirty="0" smtClean="0"/>
                  <a:t>Consider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defined over BCD inputs</a:t>
                </a:r>
              </a:p>
              <a:p>
                <a:pPr>
                  <a:lnSpc>
                    <a:spcPct val="150000"/>
                  </a:lnSpc>
                  <a:spcBef>
                    <a:spcPts val="1500"/>
                  </a:spcBef>
                </a:pPr>
                <a:r>
                  <a:rPr lang="en-US" dirty="0" smtClean="0"/>
                  <a:t>The function input is a BCD digit from 0 to 9</a:t>
                </a:r>
              </a:p>
              <a:p>
                <a:pPr>
                  <a:lnSpc>
                    <a:spcPct val="150000"/>
                  </a:lnSpc>
                  <a:spcBef>
                    <a:spcPts val="1500"/>
                  </a:spcBef>
                </a:pPr>
                <a:r>
                  <a:rPr lang="en-US" dirty="0" smtClean="0"/>
                  <a:t>The function output is 0 if the BCD input is 0 to 4</a:t>
                </a:r>
              </a:p>
              <a:p>
                <a:pPr>
                  <a:lnSpc>
                    <a:spcPct val="150000"/>
                  </a:lnSpc>
                  <a:spcBef>
                    <a:spcPts val="1500"/>
                  </a:spcBef>
                </a:pPr>
                <a:r>
                  <a:rPr lang="en-US" dirty="0" smtClean="0"/>
                  <a:t>The function output is 1 if the BCD input is 5 to 9</a:t>
                </a:r>
              </a:p>
              <a:p>
                <a:pPr>
                  <a:lnSpc>
                    <a:spcPct val="150000"/>
                  </a:lnSpc>
                  <a:spcBef>
                    <a:spcPts val="1500"/>
                  </a:spcBef>
                </a:pPr>
                <a:r>
                  <a:rPr lang="en-US" dirty="0" smtClean="0"/>
                  <a:t>The function output is X (don't care) if the input is 10 to 15 (not BCD)</a:t>
                </a:r>
              </a:p>
              <a:p>
                <a:pPr>
                  <a:lnSpc>
                    <a:spcPct val="150000"/>
                  </a:lnSpc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5, 6, 7, 8, 9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dirty="0" smtClean="0">
                                <a:latin typeface="Cambria Math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(10, 11, 12, 13, 14, 15)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40" y="1009506"/>
                <a:ext cx="7200875" cy="4968603"/>
              </a:xfrm>
              <a:blipFill rotWithShape="1">
                <a:blip r:embed="rId2"/>
                <a:stretch>
                  <a:fillRect l="-1185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05918"/>
              </p:ext>
            </p:extLst>
          </p:nvPr>
        </p:nvGraphicFramePr>
        <p:xfrm>
          <a:off x="7660528" y="1239930"/>
          <a:ext cx="1901032" cy="524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748"/>
                <a:gridCol w="691284"/>
              </a:tblGrid>
              <a:tr h="4032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 b c d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0 0 0 0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0 0 0 1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0 0 1 0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0 1 1 0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1 0 0 0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1 0 0 1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1 0 1 0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1 1 1 0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  <a:tr h="30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19592" y="836685"/>
            <a:ext cx="14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Truth Table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81366" y="5906101"/>
            <a:ext cx="5530272" cy="634486"/>
            <a:chOff x="1381366" y="5906101"/>
            <a:chExt cx="5530272" cy="634486"/>
          </a:xfrm>
        </p:grpSpPr>
        <p:sp>
          <p:nvSpPr>
            <p:cNvPr id="6" name="Left Brace 5"/>
            <p:cNvSpPr/>
            <p:nvPr/>
          </p:nvSpPr>
          <p:spPr>
            <a:xfrm rot="16200000">
              <a:off x="2259873" y="5027594"/>
              <a:ext cx="144017" cy="1901031"/>
            </a:xfrm>
            <a:prstGeom prst="leftBrace">
              <a:avLst>
                <a:gd name="adj1" fmla="val 51068"/>
                <a:gd name="adj2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5255437" y="4393917"/>
              <a:ext cx="144017" cy="3168385"/>
            </a:xfrm>
            <a:prstGeom prst="leftBrace">
              <a:avLst>
                <a:gd name="adj1" fmla="val 51068"/>
                <a:gd name="adj2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1794" y="6078922"/>
              <a:ext cx="1451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Minterms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79778" y="6078922"/>
              <a:ext cx="1802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Don't Cares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11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Functions with Don't Cares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654" y="836685"/>
                <a:ext cx="9159513" cy="311077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Consider: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 dirty="0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5, 6, 7, 8, 9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i="1" dirty="0">
                                <a:latin typeface="Cambria Math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(10, 11, 12, 13, 14, 15)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If the don't cares were treated as 0's we get:</a:t>
                </a:r>
              </a:p>
              <a:p>
                <a:pPr marL="0" indent="0">
                  <a:buNone/>
                  <a:tabLst>
                    <a:tab pos="3762375" algn="l"/>
                  </a:tabLs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  <m:r>
                      <a:rPr lang="en-US" sz="2800" i="1" dirty="0" err="1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𝑏𝑐</m:t>
                    </m:r>
                    <m:r>
                      <a:rPr lang="en-US" sz="2800" i="1" dirty="0" err="1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𝑎𝑏</m:t>
                    </m:r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/>
                  <a:t>	(9 literals)</a:t>
                </a:r>
              </a:p>
              <a:p>
                <a:pPr marL="0" indent="0">
                  <a:buNone/>
                  <a:tabLst>
                    <a:tab pos="3762375" algn="l"/>
                  </a:tabLst>
                </a:pPr>
                <a:r>
                  <a:rPr lang="en-US" sz="2800" dirty="0" smtClean="0"/>
                  <a:t>If the don't cares were treated as 1's we get:</a:t>
                </a:r>
              </a:p>
              <a:p>
                <a:pPr marL="0" indent="0">
                  <a:buNone/>
                  <a:tabLst>
                    <a:tab pos="3762375" algn="l"/>
                  </a:tabLs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dirty="0" err="1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  <m:r>
                      <a:rPr lang="en-US" sz="2800" i="1" dirty="0" err="1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𝑏𝑐</m:t>
                    </m:r>
                  </m:oMath>
                </a14:m>
                <a:r>
                  <a:rPr lang="en-US" sz="2800" dirty="0" smtClean="0"/>
                  <a:t>	(5 literals)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654" y="836685"/>
                <a:ext cx="9159513" cy="3110778"/>
              </a:xfrm>
              <a:blipFill rotWithShape="1">
                <a:blip r:embed="rId2"/>
                <a:stretch>
                  <a:fillRect l="-1331" t="-391" b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623603" y="3256179"/>
            <a:ext cx="2734542" cy="3110778"/>
            <a:chOff x="6711804" y="3256179"/>
            <a:chExt cx="2734542" cy="3110778"/>
          </a:xfrm>
        </p:grpSpPr>
        <p:sp>
          <p:nvSpPr>
            <p:cNvPr id="7" name="Rectangle 6"/>
            <p:cNvSpPr/>
            <p:nvPr/>
          </p:nvSpPr>
          <p:spPr>
            <a:xfrm>
              <a:off x="7262269" y="4144920"/>
              <a:ext cx="2184076" cy="22220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413743" y="3838941"/>
              <a:ext cx="244595" cy="2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960159" y="3838941"/>
              <a:ext cx="244595" cy="2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8507367" y="3838941"/>
              <a:ext cx="228270" cy="2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9054576" y="3838941"/>
              <a:ext cx="244595" cy="2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H="1">
              <a:off x="8359066" y="4147909"/>
              <a:ext cx="0" cy="22190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811856" y="4144922"/>
              <a:ext cx="1085694" cy="2222035"/>
              <a:chOff x="4203980" y="2816120"/>
              <a:chExt cx="1683742" cy="1687148"/>
            </a:xfrm>
          </p:grpSpPr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>
                <a:off x="4203980" y="2818389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5887722" y="2816120"/>
                <a:ext cx="0" cy="16871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6923421" y="4264368"/>
              <a:ext cx="338848" cy="2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108"/>
            <p:cNvSpPr>
              <a:spLocks noChangeShapeType="1"/>
            </p:cNvSpPr>
            <p:nvPr/>
          </p:nvSpPr>
          <p:spPr bwMode="auto">
            <a:xfrm>
              <a:off x="6793411" y="3752721"/>
              <a:ext cx="471237" cy="3938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711804" y="3846105"/>
                  <a:ext cx="310381" cy="4042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latin typeface="Cambria Math"/>
                          </a:rPr>
                          <m:t>𝑎𝑏</m:t>
                        </m:r>
                      </m:oMath>
                    </m:oMathPara>
                  </a14:m>
                  <a:endParaRPr lang="en-US" alt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804" y="3846105"/>
                  <a:ext cx="310381" cy="40420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4000" r="-28000" b="-60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7042949" y="3517871"/>
                  <a:ext cx="317853" cy="4042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𝑐𝑑</m:t>
                        </m:r>
                      </m:oMath>
                    </m:oMathPara>
                  </a14:m>
                  <a:endParaRPr lang="en-US" altLang="en-US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42949" y="3517871"/>
                  <a:ext cx="317853" cy="40420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8077" r="-21154" b="-1212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41"/>
            <p:cNvSpPr>
              <a:spLocks noChangeShapeType="1"/>
            </p:cNvSpPr>
            <p:nvPr/>
          </p:nvSpPr>
          <p:spPr bwMode="auto">
            <a:xfrm flipV="1">
              <a:off x="7262269" y="5251030"/>
              <a:ext cx="21840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262270" y="4693066"/>
              <a:ext cx="2184076" cy="1115927"/>
              <a:chOff x="3351657" y="3979853"/>
              <a:chExt cx="3029010" cy="1548216"/>
            </a:xfrm>
          </p:grpSpPr>
          <p:sp>
            <p:nvSpPr>
              <p:cNvPr id="32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1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 flipV="1">
                <a:off x="3351657" y="5528069"/>
                <a:ext cx="302901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6923421" y="4818733"/>
              <a:ext cx="338848" cy="2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6923420" y="5400043"/>
              <a:ext cx="316299" cy="2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6923421" y="5956905"/>
              <a:ext cx="338848" cy="2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487697" y="3256179"/>
                  <a:ext cx="17588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K-Map of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𝒇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697" y="3256179"/>
                  <a:ext cx="175881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556" t="-9211" r="-2083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7360232" y="4264368"/>
            <a:ext cx="1818743" cy="2011065"/>
            <a:chOff x="7448433" y="4264368"/>
            <a:chExt cx="1818743" cy="2011065"/>
          </a:xfrm>
        </p:grpSpPr>
        <p:grpSp>
          <p:nvGrpSpPr>
            <p:cNvPr id="37" name="Group 36"/>
            <p:cNvGrpSpPr/>
            <p:nvPr/>
          </p:nvGrpSpPr>
          <p:grpSpPr>
            <a:xfrm>
              <a:off x="7448433" y="4264368"/>
              <a:ext cx="1818743" cy="369332"/>
              <a:chOff x="7442084" y="4264368"/>
              <a:chExt cx="1818743" cy="369332"/>
            </a:xfrm>
          </p:grpSpPr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8004507" y="4264368"/>
                <a:ext cx="1744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8537644" y="4264368"/>
                <a:ext cx="1623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9073691" y="4264368"/>
                <a:ext cx="1871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7442084" y="4264368"/>
                <a:ext cx="1744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448433" y="4787878"/>
              <a:ext cx="1818743" cy="369332"/>
              <a:chOff x="7442084" y="4264368"/>
              <a:chExt cx="1818743" cy="369332"/>
            </a:xfrm>
          </p:grpSpPr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8004507" y="4264368"/>
                <a:ext cx="1744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8537644" y="4264368"/>
                <a:ext cx="1623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9073691" y="4264368"/>
                <a:ext cx="1871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21"/>
              <p:cNvSpPr>
                <a:spLocks noChangeArrowheads="1"/>
              </p:cNvSpPr>
              <p:nvPr/>
            </p:nvSpPr>
            <p:spPr bwMode="auto">
              <a:xfrm>
                <a:off x="7442084" y="4264368"/>
                <a:ext cx="1744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448433" y="5363948"/>
              <a:ext cx="1818743" cy="369332"/>
              <a:chOff x="7442084" y="4264368"/>
              <a:chExt cx="1818743" cy="369332"/>
            </a:xfrm>
          </p:grpSpPr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8004507" y="4264368"/>
                <a:ext cx="1744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X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8537644" y="4264368"/>
                <a:ext cx="1623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X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9073691" y="4264368"/>
                <a:ext cx="1871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X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21"/>
              <p:cNvSpPr>
                <a:spLocks noChangeArrowheads="1"/>
              </p:cNvSpPr>
              <p:nvPr/>
            </p:nvSpPr>
            <p:spPr bwMode="auto">
              <a:xfrm>
                <a:off x="7442084" y="4264368"/>
                <a:ext cx="1744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X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448433" y="5906101"/>
              <a:ext cx="1818743" cy="369332"/>
              <a:chOff x="7442084" y="4264368"/>
              <a:chExt cx="1818743" cy="369332"/>
            </a:xfrm>
          </p:grpSpPr>
          <p:sp>
            <p:nvSpPr>
              <p:cNvPr id="49" name="Rectangle 21"/>
              <p:cNvSpPr>
                <a:spLocks noChangeArrowheads="1"/>
              </p:cNvSpPr>
              <p:nvPr/>
            </p:nvSpPr>
            <p:spPr bwMode="auto">
              <a:xfrm>
                <a:off x="8004507" y="4264368"/>
                <a:ext cx="1744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8537644" y="4264368"/>
                <a:ext cx="1623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X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21"/>
              <p:cNvSpPr>
                <a:spLocks noChangeArrowheads="1"/>
              </p:cNvSpPr>
              <p:nvPr/>
            </p:nvSpPr>
            <p:spPr bwMode="auto">
              <a:xfrm>
                <a:off x="9073691" y="4264368"/>
                <a:ext cx="1871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X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7442084" y="4264368"/>
                <a:ext cx="1744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ClrTx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7284293" y="4787877"/>
            <a:ext cx="1958638" cy="1480412"/>
            <a:chOff x="7372494" y="4787877"/>
            <a:chExt cx="1958638" cy="1480412"/>
          </a:xfrm>
        </p:grpSpPr>
        <p:sp>
          <p:nvSpPr>
            <p:cNvPr id="55" name="Rounded Rectangle 54"/>
            <p:cNvSpPr/>
            <p:nvPr/>
          </p:nvSpPr>
          <p:spPr>
            <a:xfrm>
              <a:off x="7948564" y="4787878"/>
              <a:ext cx="852510" cy="3693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478622" y="4787877"/>
              <a:ext cx="852510" cy="36933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372494" y="5906101"/>
              <a:ext cx="852510" cy="362188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226687" y="4744770"/>
            <a:ext cx="2102532" cy="1564580"/>
            <a:chOff x="7314888" y="4744770"/>
            <a:chExt cx="2102532" cy="1564580"/>
          </a:xfrm>
        </p:grpSpPr>
        <p:sp>
          <p:nvSpPr>
            <p:cNvPr id="58" name="Rounded Rectangle 57"/>
            <p:cNvSpPr/>
            <p:nvPr/>
          </p:nvSpPr>
          <p:spPr>
            <a:xfrm>
              <a:off x="7314888" y="5363947"/>
              <a:ext cx="2016244" cy="945403"/>
            </a:xfrm>
            <a:prstGeom prst="roundRect">
              <a:avLst>
                <a:gd name="adj" fmla="val 7558"/>
              </a:avLst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890957" y="4744770"/>
              <a:ext cx="964739" cy="9885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409420" y="4744770"/>
              <a:ext cx="1008000" cy="988509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62903" y="4264368"/>
            <a:ext cx="5127023" cy="18228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/>
              <a:t>The don't care values can be selected to be either 0 or 1, to produce a minimal expression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07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Procedure with Don't Cares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0" y="951899"/>
            <a:ext cx="9274728" cy="5530272"/>
          </a:xfrm>
        </p:spPr>
        <p:txBody>
          <a:bodyPr/>
          <a:lstStyle/>
          <a:p>
            <a:pPr marL="357188" indent="-357188">
              <a:lnSpc>
                <a:spcPct val="1100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dirty="0" smtClean="0"/>
              <a:t>Find all the essential prime </a:t>
            </a:r>
            <a:r>
              <a:rPr lang="en-US" dirty="0" err="1" smtClean="0"/>
              <a:t>implicants</a:t>
            </a:r>
            <a:endParaRPr lang="en-US" dirty="0" smtClean="0"/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Covering maximum number (power of 2) of 1's and X's (don't cares)</a:t>
            </a:r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Mark the 1's that make the prime </a:t>
            </a:r>
            <a:r>
              <a:rPr lang="en-US" dirty="0" err="1" smtClean="0"/>
              <a:t>implicants</a:t>
            </a:r>
            <a:r>
              <a:rPr lang="en-US" dirty="0" smtClean="0"/>
              <a:t> essential</a:t>
            </a:r>
          </a:p>
          <a:p>
            <a:pPr marL="357188" indent="-357188">
              <a:lnSpc>
                <a:spcPct val="1100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dirty="0" smtClean="0"/>
              <a:t>Add prime </a:t>
            </a:r>
            <a:r>
              <a:rPr lang="en-US" dirty="0" err="1" smtClean="0"/>
              <a:t>implicants</a:t>
            </a:r>
            <a:r>
              <a:rPr lang="en-US" dirty="0" smtClean="0"/>
              <a:t> to cover the function</a:t>
            </a:r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Choose </a:t>
            </a:r>
            <a:r>
              <a:rPr lang="en-US" dirty="0"/>
              <a:t>a minimal </a:t>
            </a:r>
            <a:r>
              <a:rPr lang="en-US" dirty="0" smtClean="0"/>
              <a:t>subset </a:t>
            </a:r>
            <a:r>
              <a:rPr lang="en-US" dirty="0"/>
              <a:t>of prime </a:t>
            </a:r>
            <a:r>
              <a:rPr lang="en-US" dirty="0" err="1" smtClean="0"/>
              <a:t>implicants</a:t>
            </a:r>
            <a:r>
              <a:rPr lang="en-US" dirty="0" smtClean="0"/>
              <a:t> that cover all remaining 1's</a:t>
            </a:r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Make sure to cover all 1's not covered by the essential prime </a:t>
            </a:r>
            <a:r>
              <a:rPr lang="en-US" dirty="0" err="1" smtClean="0"/>
              <a:t>implicants</a:t>
            </a:r>
            <a:endParaRPr lang="en-US" dirty="0" smtClean="0"/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Minimize the overlap among the additional prime </a:t>
            </a:r>
            <a:r>
              <a:rPr lang="en-US" dirty="0" err="1" smtClean="0"/>
              <a:t>implicants</a:t>
            </a:r>
            <a:endParaRPr lang="en-US" dirty="0" smtClean="0"/>
          </a:p>
          <a:p>
            <a:pPr marL="808038" lvl="1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/>
              <a:t>You need not cover all the don't cares (some can remain uncovered</a:t>
            </a:r>
            <a:r>
              <a:rPr lang="en-US" dirty="0" smtClean="0"/>
              <a:t>)</a:t>
            </a:r>
          </a:p>
          <a:p>
            <a:pPr marL="357188" indent="-357188">
              <a:lnSpc>
                <a:spcPct val="110000"/>
              </a:lnSpc>
              <a:spcBef>
                <a:spcPts val="2000"/>
              </a:spcBef>
            </a:pPr>
            <a:r>
              <a:rPr lang="en-US" dirty="0" smtClean="0"/>
              <a:t>Sometimes, a function has multiple simplified expressions</a:t>
            </a:r>
          </a:p>
        </p:txBody>
      </p:sp>
    </p:spTree>
    <p:extLst>
      <p:ext uri="{BB962C8B-B14F-4D97-AF65-F5344CB8AC3E}">
        <p14:creationId xmlns:p14="http://schemas.microsoft.com/office/powerpoint/2010/main" val="41002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Functions with Don't Cares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047" y="894292"/>
                <a:ext cx="8915400" cy="2131459"/>
              </a:xfrm>
            </p:spPr>
            <p:txBody>
              <a:bodyPr/>
              <a:lstStyle/>
              <a:p>
                <a:pPr marL="0" indent="0">
                  <a:spcBef>
                    <a:spcPts val="2500"/>
                  </a:spcBef>
                  <a:buNone/>
                </a:pPr>
                <a:r>
                  <a:rPr lang="en-US" sz="2800" dirty="0" smtClean="0"/>
                  <a:t>Simplify: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𝑔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 dirty="0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1, 3, 7, 11, 15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i="1" dirty="0">
                                <a:latin typeface="Cambria Math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0, 2, 5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 smtClean="0"/>
              </a:p>
              <a:p>
                <a:pPr marL="0" indent="0">
                  <a:spcBef>
                    <a:spcPts val="2500"/>
                  </a:spcBef>
                  <a:buNone/>
                  <a:tabLst>
                    <a:tab pos="4302125" algn="l"/>
                  </a:tabLst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Solution 1: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𝑔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𝑐𝑑</m:t>
                    </m:r>
                    <m:r>
                      <a:rPr lang="en-US" sz="2800" i="1" dirty="0" err="1">
                        <a:latin typeface="Cambria Math"/>
                      </a:rPr>
                      <m:t>+</m:t>
                    </m:r>
                    <m:r>
                      <a:rPr lang="en-US" sz="2800" i="1" dirty="0">
                        <a:solidFill>
                          <a:srgbClr val="00800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dirty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  <m:r>
                      <a:rPr lang="en-US" sz="2800" i="1" dirty="0">
                        <a:solidFill>
                          <a:srgbClr val="008000"/>
                        </a:solidFill>
                        <a:latin typeface="Cambria Math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	</a:t>
                </a:r>
                <a:r>
                  <a:rPr lang="en-US" sz="2800" dirty="0" smtClean="0"/>
                  <a:t>(4 </a:t>
                </a:r>
                <a:r>
                  <a:rPr lang="en-US" sz="2800" dirty="0"/>
                  <a:t>literals)</a:t>
                </a:r>
              </a:p>
              <a:p>
                <a:pPr marL="0" indent="0">
                  <a:spcBef>
                    <a:spcPts val="2500"/>
                  </a:spcBef>
                  <a:buNone/>
                  <a:tabLst>
                    <a:tab pos="4302125" algn="l"/>
                  </a:tabLst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Solution 2: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𝑔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𝑐𝑑</m:t>
                    </m:r>
                    <m:r>
                      <a:rPr lang="en-US" sz="2800" i="1" dirty="0" err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	(4 literals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894292"/>
                <a:ext cx="8915400" cy="2131459"/>
              </a:xfrm>
              <a:blipFill rotWithShape="1">
                <a:blip r:embed="rId2"/>
                <a:stretch>
                  <a:fillRect l="-1436" t="-573" b="-4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4868" y="3313786"/>
            <a:ext cx="2734542" cy="3110778"/>
            <a:chOff x="6623603" y="3256179"/>
            <a:chExt cx="2734542" cy="3110778"/>
          </a:xfrm>
        </p:grpSpPr>
        <p:grpSp>
          <p:nvGrpSpPr>
            <p:cNvPr id="54" name="Group 53"/>
            <p:cNvGrpSpPr/>
            <p:nvPr/>
          </p:nvGrpSpPr>
          <p:grpSpPr>
            <a:xfrm>
              <a:off x="6623603" y="3256179"/>
              <a:ext cx="2734542" cy="3110778"/>
              <a:chOff x="6711804" y="3256179"/>
              <a:chExt cx="2734542" cy="311077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262269" y="4144920"/>
                <a:ext cx="2184076" cy="22220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7413743" y="3838941"/>
                <a:ext cx="244595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960159" y="3838941"/>
                <a:ext cx="244595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8507367" y="3838941"/>
                <a:ext cx="228270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9054576" y="3838941"/>
                <a:ext cx="244595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H="1">
                <a:off x="8359066" y="4147909"/>
                <a:ext cx="0" cy="22190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811856" y="4144922"/>
                <a:ext cx="1085694" cy="2222035"/>
                <a:chOff x="4203980" y="2816120"/>
                <a:chExt cx="1683742" cy="1687148"/>
              </a:xfrm>
            </p:grpSpPr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9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20"/>
                  <a:ext cx="0" cy="16871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6923421" y="4264368"/>
                <a:ext cx="338848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Line 108"/>
              <p:cNvSpPr>
                <a:spLocks noChangeShapeType="1"/>
              </p:cNvSpPr>
              <p:nvPr/>
            </p:nvSpPr>
            <p:spPr bwMode="auto">
              <a:xfrm>
                <a:off x="6793411" y="3752721"/>
                <a:ext cx="471237" cy="3938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1804" y="3846105"/>
                    <a:ext cx="310381" cy="4042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</a:rPr>
                            <m:t>𝑎𝑏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11804" y="3846105"/>
                    <a:ext cx="310381" cy="40420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52941" r="-25490" b="-447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42949" y="3517871"/>
                    <a:ext cx="317853" cy="4042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𝑐𝑑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42949" y="3517871"/>
                    <a:ext cx="317853" cy="40420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48077" r="-21154" b="-1212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Line 41"/>
              <p:cNvSpPr>
                <a:spLocks noChangeShapeType="1"/>
              </p:cNvSpPr>
              <p:nvPr/>
            </p:nvSpPr>
            <p:spPr bwMode="auto">
              <a:xfrm flipV="1">
                <a:off x="7262269" y="5251030"/>
                <a:ext cx="218407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7262270" y="4693066"/>
                <a:ext cx="2184076" cy="1115927"/>
                <a:chOff x="3351657" y="3979853"/>
                <a:chExt cx="3029010" cy="1548216"/>
              </a:xfrm>
            </p:grpSpPr>
            <p:sp>
              <p:nvSpPr>
                <p:cNvPr id="32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19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7" y="5528069"/>
                  <a:ext cx="302901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6923421" y="4818733"/>
                <a:ext cx="338848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6923420" y="5400043"/>
                <a:ext cx="316299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6923421" y="5956905"/>
                <a:ext cx="338848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487697" y="3256179"/>
                    <a:ext cx="179408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/>
                      <a:t>K-Map of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𝒈</m:t>
                        </m:r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7697" y="3256179"/>
                    <a:ext cx="1794081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5442" t="-9333" r="-340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7360232" y="4264368"/>
              <a:ext cx="1818743" cy="2011065"/>
              <a:chOff x="7448433" y="4264368"/>
              <a:chExt cx="1818743" cy="201106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448433" y="4264368"/>
                <a:ext cx="1818743" cy="369332"/>
                <a:chOff x="7442084" y="4264368"/>
                <a:chExt cx="1818743" cy="369332"/>
              </a:xfrm>
            </p:grpSpPr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X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X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7448433" y="4787878"/>
                <a:ext cx="1818743" cy="369332"/>
                <a:chOff x="7442084" y="4264368"/>
                <a:chExt cx="1818743" cy="369332"/>
              </a:xfrm>
            </p:grpSpPr>
            <p:sp>
              <p:nvSpPr>
                <p:cNvPr id="39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X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7448433" y="5363948"/>
                <a:ext cx="1818743" cy="369332"/>
                <a:chOff x="7442084" y="4264368"/>
                <a:chExt cx="1818743" cy="369332"/>
              </a:xfrm>
            </p:grpSpPr>
            <p:sp>
              <p:nvSpPr>
                <p:cNvPr id="44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7448433" y="5906101"/>
                <a:ext cx="1818743" cy="369332"/>
                <a:chOff x="7442084" y="4264368"/>
                <a:chExt cx="1818743" cy="369332"/>
              </a:xfrm>
            </p:grpSpPr>
            <p:sp>
              <p:nvSpPr>
                <p:cNvPr id="49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1182775" y="4307914"/>
            <a:ext cx="2080199" cy="2025125"/>
            <a:chOff x="1847046" y="4307914"/>
            <a:chExt cx="2080199" cy="2025125"/>
          </a:xfrm>
        </p:grpSpPr>
        <p:sp>
          <p:nvSpPr>
            <p:cNvPr id="55" name="Rounded Rectangle 54"/>
            <p:cNvSpPr/>
            <p:nvPr/>
          </p:nvSpPr>
          <p:spPr>
            <a:xfrm>
              <a:off x="3005957" y="4307914"/>
              <a:ext cx="322452" cy="20251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847046" y="4307914"/>
              <a:ext cx="2080199" cy="36933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743253" y="3313786"/>
            <a:ext cx="2734542" cy="3110778"/>
            <a:chOff x="6623603" y="3256179"/>
            <a:chExt cx="2734542" cy="3110778"/>
          </a:xfrm>
        </p:grpSpPr>
        <p:grpSp>
          <p:nvGrpSpPr>
            <p:cNvPr id="65" name="Group 64"/>
            <p:cNvGrpSpPr/>
            <p:nvPr/>
          </p:nvGrpSpPr>
          <p:grpSpPr>
            <a:xfrm>
              <a:off x="6623603" y="3256179"/>
              <a:ext cx="2734542" cy="3110778"/>
              <a:chOff x="6711804" y="3256179"/>
              <a:chExt cx="2734542" cy="3110778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7262269" y="4144920"/>
                <a:ext cx="2184076" cy="22220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>
                <a:spLocks noChangeArrowheads="1"/>
              </p:cNvSpPr>
              <p:nvPr/>
            </p:nvSpPr>
            <p:spPr bwMode="auto">
              <a:xfrm>
                <a:off x="7413743" y="3838941"/>
                <a:ext cx="244595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9"/>
              <p:cNvSpPr>
                <a:spLocks noChangeArrowheads="1"/>
              </p:cNvSpPr>
              <p:nvPr/>
            </p:nvSpPr>
            <p:spPr bwMode="auto">
              <a:xfrm>
                <a:off x="7960159" y="3838941"/>
                <a:ext cx="244595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11"/>
              <p:cNvSpPr>
                <a:spLocks noChangeArrowheads="1"/>
              </p:cNvSpPr>
              <p:nvPr/>
            </p:nvSpPr>
            <p:spPr bwMode="auto">
              <a:xfrm>
                <a:off x="8507367" y="3838941"/>
                <a:ext cx="228270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13"/>
              <p:cNvSpPr>
                <a:spLocks noChangeArrowheads="1"/>
              </p:cNvSpPr>
              <p:nvPr/>
            </p:nvSpPr>
            <p:spPr bwMode="auto">
              <a:xfrm>
                <a:off x="9054576" y="3838941"/>
                <a:ext cx="244595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Line 18"/>
              <p:cNvSpPr>
                <a:spLocks noChangeShapeType="1"/>
              </p:cNvSpPr>
              <p:nvPr/>
            </p:nvSpPr>
            <p:spPr bwMode="auto">
              <a:xfrm flipH="1">
                <a:off x="8359066" y="4147909"/>
                <a:ext cx="0" cy="22190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7811856" y="4144922"/>
                <a:ext cx="1085694" cy="2222035"/>
                <a:chOff x="4203980" y="2816120"/>
                <a:chExt cx="1683742" cy="1687148"/>
              </a:xfrm>
            </p:grpSpPr>
            <p:sp>
              <p:nvSpPr>
                <p:cNvPr id="106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9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20"/>
                  <a:ext cx="0" cy="16871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" name="Rectangle 21"/>
              <p:cNvSpPr>
                <a:spLocks noChangeArrowheads="1"/>
              </p:cNvSpPr>
              <p:nvPr/>
            </p:nvSpPr>
            <p:spPr bwMode="auto">
              <a:xfrm>
                <a:off x="6923421" y="4264368"/>
                <a:ext cx="338848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Line 108"/>
              <p:cNvSpPr>
                <a:spLocks noChangeShapeType="1"/>
              </p:cNvSpPr>
              <p:nvPr/>
            </p:nvSpPr>
            <p:spPr bwMode="auto">
              <a:xfrm>
                <a:off x="6793411" y="3752721"/>
                <a:ext cx="471237" cy="3938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1804" y="3846105"/>
                    <a:ext cx="310381" cy="4042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</a:rPr>
                            <m:t>𝑎𝑏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96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11804" y="3846105"/>
                    <a:ext cx="310381" cy="40420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52941" r="-25490" b="-447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42949" y="3517871"/>
                    <a:ext cx="317853" cy="4042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𝑐𝑑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7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42949" y="3517871"/>
                    <a:ext cx="317853" cy="40420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47170" r="-18868" b="-1212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Line 41"/>
              <p:cNvSpPr>
                <a:spLocks noChangeShapeType="1"/>
              </p:cNvSpPr>
              <p:nvPr/>
            </p:nvSpPr>
            <p:spPr bwMode="auto">
              <a:xfrm flipV="1">
                <a:off x="7262269" y="5251030"/>
                <a:ext cx="218407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7262270" y="4693066"/>
                <a:ext cx="2184076" cy="1115927"/>
                <a:chOff x="3351657" y="3979853"/>
                <a:chExt cx="3029010" cy="1548216"/>
              </a:xfrm>
            </p:grpSpPr>
            <p:sp>
              <p:nvSpPr>
                <p:cNvPr id="10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19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7" y="5528069"/>
                  <a:ext cx="302901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" name="Rectangle 21"/>
              <p:cNvSpPr>
                <a:spLocks noChangeArrowheads="1"/>
              </p:cNvSpPr>
              <p:nvPr/>
            </p:nvSpPr>
            <p:spPr bwMode="auto">
              <a:xfrm>
                <a:off x="6923421" y="4818733"/>
                <a:ext cx="338848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auto">
              <a:xfrm>
                <a:off x="6923420" y="5400043"/>
                <a:ext cx="316299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21"/>
              <p:cNvSpPr>
                <a:spLocks noChangeArrowheads="1"/>
              </p:cNvSpPr>
              <p:nvPr/>
            </p:nvSpPr>
            <p:spPr bwMode="auto">
              <a:xfrm>
                <a:off x="6923421" y="5956905"/>
                <a:ext cx="338848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7487697" y="3256179"/>
                    <a:ext cx="179408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/>
                      <a:t>K-Map of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𝒈</m:t>
                        </m:r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7697" y="3256179"/>
                    <a:ext cx="1794081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085" t="-9333" r="-339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7360232" y="4264368"/>
              <a:ext cx="1818743" cy="2011065"/>
              <a:chOff x="7448433" y="4264368"/>
              <a:chExt cx="1818743" cy="2011065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7448433" y="4264368"/>
                <a:ext cx="1818743" cy="369332"/>
                <a:chOff x="7442084" y="4264368"/>
                <a:chExt cx="1818743" cy="369332"/>
              </a:xfrm>
            </p:grpSpPr>
            <p:sp>
              <p:nvSpPr>
                <p:cNvPr id="83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X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X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7448433" y="4787878"/>
                <a:ext cx="1818743" cy="369332"/>
                <a:chOff x="7442084" y="4264368"/>
                <a:chExt cx="1818743" cy="369332"/>
              </a:xfrm>
            </p:grpSpPr>
            <p:sp>
              <p:nvSpPr>
                <p:cNvPr id="79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X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7448433" y="5363948"/>
                <a:ext cx="1818743" cy="369332"/>
                <a:chOff x="7442084" y="4264368"/>
                <a:chExt cx="1818743" cy="369332"/>
              </a:xfrm>
            </p:grpSpPr>
            <p:sp>
              <p:nvSpPr>
                <p:cNvPr id="75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7448433" y="5906101"/>
                <a:ext cx="1818743" cy="369332"/>
                <a:chOff x="7442084" y="4264368"/>
                <a:chExt cx="1818743" cy="369332"/>
              </a:xfrm>
            </p:grpSpPr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4884694" y="4254618"/>
            <a:ext cx="1001129" cy="2078421"/>
            <a:chOff x="5633585" y="4254618"/>
            <a:chExt cx="1001129" cy="2078421"/>
          </a:xfrm>
        </p:grpSpPr>
        <p:sp>
          <p:nvSpPr>
            <p:cNvPr id="108" name="Rounded Rectangle 107"/>
            <p:cNvSpPr/>
            <p:nvPr/>
          </p:nvSpPr>
          <p:spPr>
            <a:xfrm>
              <a:off x="6258962" y="4307914"/>
              <a:ext cx="322452" cy="20251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5633585" y="4254618"/>
              <a:ext cx="1001129" cy="99759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7084457" y="4552403"/>
            <a:ext cx="2361887" cy="164173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 anchor="ctr" anchorCtr="0"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Not all don't cares </a:t>
            </a:r>
            <a:r>
              <a:rPr lang="en-US" sz="2800" dirty="0" smtClean="0"/>
              <a:t>need be </a:t>
            </a:r>
            <a:r>
              <a:rPr lang="en-US" sz="2800" dirty="0"/>
              <a:t>covered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7084458" y="1758397"/>
                <a:ext cx="2361887" cy="1440175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square" anchor="ctr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800" dirty="0" smtClean="0"/>
                  <a:t>Prime </a:t>
                </a:r>
                <a:r>
                  <a:rPr lang="en-US" sz="2800" dirty="0" err="1" smtClean="0"/>
                  <a:t>Implicant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𝑐𝑑</m:t>
                    </m:r>
                  </m:oMath>
                </a14:m>
                <a:r>
                  <a:rPr lang="en-US" sz="2800" dirty="0" smtClean="0"/>
                  <a:t> is essential</a:t>
                </a:r>
                <a:endParaRPr lang="en-US" sz="2800" dirty="0"/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58" y="1758397"/>
                <a:ext cx="2361887" cy="1440175"/>
              </a:xfrm>
              <a:prstGeom prst="rect">
                <a:avLst/>
              </a:prstGeom>
              <a:blipFill rotWithShape="1">
                <a:blip r:embed="rId9"/>
                <a:stretch>
                  <a:fillRect t="-830" b="-829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6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Product-of-Sums with Don't Cares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047" y="894292"/>
                <a:ext cx="8915400" cy="4620965"/>
              </a:xfrm>
            </p:spPr>
            <p:txBody>
              <a:bodyPr/>
              <a:lstStyle/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800" dirty="0" smtClean="0"/>
                  <a:t>Simplify: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𝑔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 dirty="0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1, 3, 7, 11, 15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i="1" dirty="0">
                                <a:latin typeface="Cambria Math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0, 2, 5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 smtClean="0"/>
              </a:p>
              <a:p>
                <a:pPr marL="0" indent="0">
                  <a:spcBef>
                    <a:spcPts val="2000"/>
                  </a:spcBef>
                  <a:buNone/>
                  <a:tabLst>
                    <a:tab pos="4302125" algn="l"/>
                  </a:tabLst>
                </a:pPr>
                <a:r>
                  <a:rPr lang="en-US" sz="2800" dirty="0" smtClean="0"/>
                  <a:t>Obtain a product-of-sums minimal expression</a:t>
                </a:r>
              </a:p>
              <a:p>
                <a:pPr marL="0" indent="0">
                  <a:spcBef>
                    <a:spcPts val="2000"/>
                  </a:spcBef>
                  <a:buNone/>
                  <a:tabLst>
                    <a:tab pos="4302125" algn="l"/>
                  </a:tabLst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𝑔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 dirty="0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8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9, 10, 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13, 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i="1" dirty="0">
                                <a:latin typeface="Cambria Math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(0, 2, 5)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spcBef>
                    <a:spcPts val="2000"/>
                  </a:spcBef>
                  <a:buNone/>
                  <a:tabLst>
                    <a:tab pos="3768725" algn="l"/>
                  </a:tabLst>
                </a:pPr>
                <a:r>
                  <a:rPr lang="en-US" sz="2800" b="0" dirty="0" smtClean="0"/>
                  <a:t>Minimal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𝑔</m:t>
                    </m:r>
                    <m:r>
                      <a:rPr lang="en-US" sz="2800" b="0" i="1" dirty="0" smtClean="0">
                        <a:latin typeface="Cambria Math"/>
                      </a:rPr>
                      <m:t>′=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′+</m:t>
                    </m:r>
                    <m:r>
                      <a:rPr lang="en-US" sz="2800" i="1" dirty="0">
                        <a:solidFill>
                          <a:srgbClr val="008000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	</a:t>
                </a:r>
                <a:r>
                  <a:rPr lang="en-US" sz="2800" dirty="0" smtClean="0"/>
                  <a:t>(3 </a:t>
                </a:r>
                <a:r>
                  <a:rPr lang="en-US" sz="2800" dirty="0"/>
                  <a:t>literals)</a:t>
                </a:r>
              </a:p>
              <a:p>
                <a:pPr marL="0" indent="0">
                  <a:spcBef>
                    <a:spcPts val="2000"/>
                  </a:spcBef>
                  <a:buNone/>
                  <a:tabLst>
                    <a:tab pos="3768725" algn="l"/>
                  </a:tabLst>
                </a:pPr>
                <a:r>
                  <a:rPr lang="en-US" sz="2800" dirty="0" smtClean="0"/>
                  <a:t>Minimal product-of-sums:</a:t>
                </a:r>
              </a:p>
              <a:p>
                <a:pPr marL="0" indent="0">
                  <a:spcBef>
                    <a:spcPts val="2000"/>
                  </a:spcBef>
                  <a:buNone/>
                  <a:tabLst>
                    <a:tab pos="3768725" algn="l"/>
                  </a:tabLs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𝑔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	</a:t>
                </a:r>
                <a:r>
                  <a:rPr lang="en-US" sz="2800" dirty="0" smtClean="0"/>
                  <a:t>(3 </a:t>
                </a:r>
                <a:r>
                  <a:rPr lang="en-US" sz="2800" dirty="0"/>
                  <a:t>literals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894292"/>
                <a:ext cx="8915400" cy="4620965"/>
              </a:xfrm>
              <a:blipFill rotWithShape="1">
                <a:blip r:embed="rId2"/>
                <a:stretch>
                  <a:fillRect l="-1436" t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54197" y="3371393"/>
            <a:ext cx="2734542" cy="3110778"/>
            <a:chOff x="6623603" y="3256179"/>
            <a:chExt cx="2734542" cy="3110778"/>
          </a:xfrm>
        </p:grpSpPr>
        <p:grpSp>
          <p:nvGrpSpPr>
            <p:cNvPr id="54" name="Group 53"/>
            <p:cNvGrpSpPr/>
            <p:nvPr/>
          </p:nvGrpSpPr>
          <p:grpSpPr>
            <a:xfrm>
              <a:off x="6623603" y="3256179"/>
              <a:ext cx="2734542" cy="3110778"/>
              <a:chOff x="6711804" y="3256179"/>
              <a:chExt cx="2734542" cy="311077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262269" y="4144920"/>
                <a:ext cx="2184076" cy="22220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7413743" y="3838941"/>
                <a:ext cx="244595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960159" y="3838941"/>
                <a:ext cx="244595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8507367" y="3838941"/>
                <a:ext cx="228270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9054576" y="3838941"/>
                <a:ext cx="244595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H="1">
                <a:off x="8359066" y="4147909"/>
                <a:ext cx="0" cy="22190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811856" y="4144922"/>
                <a:ext cx="1085694" cy="2222035"/>
                <a:chOff x="4203980" y="2816120"/>
                <a:chExt cx="1683742" cy="1687148"/>
              </a:xfrm>
            </p:grpSpPr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9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20"/>
                  <a:ext cx="0" cy="16871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6923421" y="4264368"/>
                <a:ext cx="338848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Line 108"/>
              <p:cNvSpPr>
                <a:spLocks noChangeShapeType="1"/>
              </p:cNvSpPr>
              <p:nvPr/>
            </p:nvSpPr>
            <p:spPr bwMode="auto">
              <a:xfrm>
                <a:off x="6793411" y="3752721"/>
                <a:ext cx="471237" cy="3938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1804" y="3846105"/>
                    <a:ext cx="310381" cy="4042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</a:rPr>
                            <m:t>𝑎𝑏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11804" y="3846105"/>
                    <a:ext cx="310381" cy="40420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54000" r="-28000" b="-454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42949" y="3517871"/>
                    <a:ext cx="317853" cy="4042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𝑐𝑑</m:t>
                          </m:r>
                        </m:oMath>
                      </m:oMathPara>
                    </a14:m>
                    <a:endParaRPr lang="en-US" altLang="en-US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42949" y="3517871"/>
                    <a:ext cx="317853" cy="40420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48077" r="-21154" b="-1212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Line 41"/>
              <p:cNvSpPr>
                <a:spLocks noChangeShapeType="1"/>
              </p:cNvSpPr>
              <p:nvPr/>
            </p:nvSpPr>
            <p:spPr bwMode="auto">
              <a:xfrm flipV="1">
                <a:off x="7262269" y="5251030"/>
                <a:ext cx="218407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7262270" y="4693066"/>
                <a:ext cx="2184076" cy="1115927"/>
                <a:chOff x="3351657" y="3979853"/>
                <a:chExt cx="3029010" cy="1548216"/>
              </a:xfrm>
            </p:grpSpPr>
            <p:sp>
              <p:nvSpPr>
                <p:cNvPr id="32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19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7" y="5528069"/>
                  <a:ext cx="302901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6923421" y="4818733"/>
                <a:ext cx="338848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6923420" y="5400043"/>
                <a:ext cx="316299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6923421" y="5956905"/>
                <a:ext cx="338848" cy="2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sz="2000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sz="2000" b="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487697" y="3256179"/>
                    <a:ext cx="187423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/>
                      <a:t>K-Map of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𝒈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′</m:t>
                        </m:r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7697" y="3256179"/>
                    <a:ext cx="1874231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5212" t="-9211" r="-2606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7360232" y="4264368"/>
              <a:ext cx="1818743" cy="2011065"/>
              <a:chOff x="7448433" y="4264368"/>
              <a:chExt cx="1818743" cy="201106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448433" y="4264368"/>
                <a:ext cx="1818743" cy="369332"/>
                <a:chOff x="7442084" y="4264368"/>
                <a:chExt cx="1818743" cy="369332"/>
              </a:xfrm>
            </p:grpSpPr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X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X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7448433" y="4787878"/>
                <a:ext cx="1818743" cy="369332"/>
                <a:chOff x="7442084" y="4264368"/>
                <a:chExt cx="1818743" cy="369332"/>
              </a:xfrm>
            </p:grpSpPr>
            <p:sp>
              <p:nvSpPr>
                <p:cNvPr id="39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X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7448433" y="5363948"/>
                <a:ext cx="1818743" cy="369332"/>
                <a:chOff x="7442084" y="4264368"/>
                <a:chExt cx="1818743" cy="369332"/>
              </a:xfrm>
            </p:grpSpPr>
            <p:sp>
              <p:nvSpPr>
                <p:cNvPr id="44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7448433" y="5906101"/>
                <a:ext cx="1818743" cy="369332"/>
                <a:chOff x="7442084" y="4264368"/>
                <a:chExt cx="1818743" cy="369332"/>
              </a:xfrm>
            </p:grpSpPr>
            <p:sp>
              <p:nvSpPr>
                <p:cNvPr id="49" name="Rectangle 21"/>
                <p:cNvSpPr>
                  <a:spLocks noChangeArrowheads="1"/>
                </p:cNvSpPr>
                <p:nvPr/>
              </p:nvSpPr>
              <p:spPr bwMode="auto">
                <a:xfrm>
                  <a:off x="8004507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21"/>
                <p:cNvSpPr>
                  <a:spLocks noChangeArrowheads="1"/>
                </p:cNvSpPr>
                <p:nvPr/>
              </p:nvSpPr>
              <p:spPr bwMode="auto">
                <a:xfrm>
                  <a:off x="8537644" y="4264368"/>
                  <a:ext cx="162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0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21"/>
                <p:cNvSpPr>
                  <a:spLocks noChangeArrowheads="1"/>
                </p:cNvSpPr>
                <p:nvPr/>
              </p:nvSpPr>
              <p:spPr bwMode="auto">
                <a:xfrm>
                  <a:off x="9073691" y="4264368"/>
                  <a:ext cx="1871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2084" y="4264368"/>
                  <a:ext cx="174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buClrTx/>
                  </a:pPr>
                  <a:r>
                    <a:rPr lang="en-US" altLang="en-US" sz="2400" dirty="0" smtClean="0">
                      <a:solidFill>
                        <a:srgbClr val="000000"/>
                      </a:solidFill>
                    </a:rPr>
                    <a:t>1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7100515" y="4325420"/>
            <a:ext cx="2423716" cy="2110206"/>
            <a:chOff x="7100515" y="4325420"/>
            <a:chExt cx="2423716" cy="2110206"/>
          </a:xfrm>
        </p:grpSpPr>
        <p:sp>
          <p:nvSpPr>
            <p:cNvPr id="55" name="Rounded Rectangle 54"/>
            <p:cNvSpPr/>
            <p:nvPr/>
          </p:nvSpPr>
          <p:spPr>
            <a:xfrm>
              <a:off x="7268863" y="5423063"/>
              <a:ext cx="967735" cy="101256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100515" y="4325420"/>
              <a:ext cx="2423716" cy="2075291"/>
              <a:chOff x="7100515" y="4325420"/>
              <a:chExt cx="2423716" cy="2075291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7100515" y="4325420"/>
                <a:ext cx="596348" cy="2075291"/>
              </a:xfrm>
              <a:custGeom>
                <a:avLst/>
                <a:gdLst>
                  <a:gd name="connsiteX0" fmla="*/ 0 w 596348"/>
                  <a:gd name="connsiteY0" fmla="*/ 0 h 2075291"/>
                  <a:gd name="connsiteX1" fmla="*/ 596348 w 596348"/>
                  <a:gd name="connsiteY1" fmla="*/ 0 h 2075291"/>
                  <a:gd name="connsiteX2" fmla="*/ 596348 w 596348"/>
                  <a:gd name="connsiteY2" fmla="*/ 2075291 h 2075291"/>
                  <a:gd name="connsiteX3" fmla="*/ 15902 w 596348"/>
                  <a:gd name="connsiteY3" fmla="*/ 2075291 h 207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348" h="2075291">
                    <a:moveTo>
                      <a:pt x="0" y="0"/>
                    </a:moveTo>
                    <a:lnTo>
                      <a:pt x="596348" y="0"/>
                    </a:lnTo>
                    <a:lnTo>
                      <a:pt x="596348" y="2075291"/>
                    </a:lnTo>
                    <a:lnTo>
                      <a:pt x="15902" y="2075291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 flipH="1">
                <a:off x="8927883" y="4325420"/>
                <a:ext cx="596348" cy="2075291"/>
              </a:xfrm>
              <a:custGeom>
                <a:avLst/>
                <a:gdLst>
                  <a:gd name="connsiteX0" fmla="*/ 0 w 596348"/>
                  <a:gd name="connsiteY0" fmla="*/ 0 h 2075291"/>
                  <a:gd name="connsiteX1" fmla="*/ 596348 w 596348"/>
                  <a:gd name="connsiteY1" fmla="*/ 0 h 2075291"/>
                  <a:gd name="connsiteX2" fmla="*/ 596348 w 596348"/>
                  <a:gd name="connsiteY2" fmla="*/ 2075291 h 2075291"/>
                  <a:gd name="connsiteX3" fmla="*/ 15902 w 596348"/>
                  <a:gd name="connsiteY3" fmla="*/ 2075291 h 207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348" h="2075291">
                    <a:moveTo>
                      <a:pt x="0" y="0"/>
                    </a:moveTo>
                    <a:lnTo>
                      <a:pt x="596348" y="0"/>
                    </a:lnTo>
                    <a:lnTo>
                      <a:pt x="596348" y="2075291"/>
                    </a:lnTo>
                    <a:lnTo>
                      <a:pt x="15902" y="2075291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4868" y="5214817"/>
                <a:ext cx="5127023" cy="115214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dirty="0" smtClean="0"/>
                  <a:t>The minimal sum-of-products expression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/>
                  <a:t> had 4 literals</a:t>
                </a:r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8" y="5214817"/>
                <a:ext cx="5127023" cy="1152140"/>
              </a:xfrm>
              <a:prstGeom prst="rect">
                <a:avLst/>
              </a:prstGeom>
              <a:blipFill rotWithShape="1">
                <a:blip r:embed="rId6"/>
                <a:stretch>
                  <a:fillRect r="-1183" b="-7772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9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. . .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0082" y="894292"/>
            <a:ext cx="8641050" cy="56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Boolean Function Minimization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The </a:t>
            </a:r>
            <a:r>
              <a:rPr lang="en-US" altLang="en-US" sz="2800" kern="0" dirty="0" err="1" smtClean="0"/>
              <a:t>Karnaugh</a:t>
            </a:r>
            <a:r>
              <a:rPr lang="en-US" altLang="en-US" sz="2800" kern="0" dirty="0" smtClean="0"/>
              <a:t> Map (K-Map)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Two, Three, and Four-Variable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/>
              <a:t>Prime and Essential Prime </a:t>
            </a:r>
            <a:r>
              <a:rPr lang="en-US" altLang="en-US" sz="2800" kern="0" dirty="0" smtClean="0"/>
              <a:t>Implicants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Minimal Sum-of-Products and Product-of-Sums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Don't Cares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Five and Six-Variable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Multiple Outputs</a:t>
            </a:r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1720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Five-Variable </a:t>
            </a:r>
            <a:r>
              <a:rPr lang="en-US" dirty="0" err="1" smtClean="0"/>
              <a:t>Karnaugh</a:t>
            </a:r>
            <a:r>
              <a:rPr lang="en-US" dirty="0" smtClean="0"/>
              <a:t> 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833" y="836685"/>
                <a:ext cx="9447548" cy="2589235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Consists of 2</a:t>
                </a:r>
                <a:r>
                  <a:rPr lang="en-US" baseline="30000" dirty="0" smtClean="0"/>
                  <a:t>5</a:t>
                </a:r>
                <a:r>
                  <a:rPr lang="en-US" dirty="0" smtClean="0"/>
                  <a:t> = 32 squares, numbered 0 to 31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dirty="0" smtClean="0"/>
                  <a:t>Remember the numbering of squares in the K-map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Can be visualized as two layers of 16 squares each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Top layer contains the squares of the first 16 minterms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Bottom layer contains the squares of the last 16 minterms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833" y="836685"/>
                <a:ext cx="9447548" cy="2589235"/>
              </a:xfrm>
              <a:blipFill rotWithShape="1">
                <a:blip r:embed="rId2"/>
                <a:stretch>
                  <a:fillRect l="-839" t="-1647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90082" y="3371393"/>
            <a:ext cx="2656384" cy="2941036"/>
            <a:chOff x="2533507" y="1765925"/>
            <a:chExt cx="4262221" cy="4133003"/>
          </a:xfrm>
        </p:grpSpPr>
        <p:sp>
          <p:nvSpPr>
            <p:cNvPr id="5" name="Rectangle 4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586568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43397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282609" y="2333731"/>
              <a:ext cx="45485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613124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5052616" y="2820265"/>
              <a:ext cx="0" cy="30786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203980" y="2816116"/>
              <a:ext cx="1683742" cy="3082810"/>
              <a:chOff x="4203980" y="2816118"/>
              <a:chExt cx="1683742" cy="1687149"/>
            </a:xfrm>
          </p:grpSpPr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806661" y="2981837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108"/>
            <p:cNvSpPr>
              <a:spLocks noChangeShapeType="1"/>
            </p:cNvSpPr>
            <p:nvPr/>
          </p:nvSpPr>
          <p:spPr bwMode="auto">
            <a:xfrm>
              <a:off x="2849386" y="244010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33507" y="2422428"/>
                  <a:ext cx="481353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latin typeface="Cambria Math"/>
                          </a:rPr>
                          <m:t>𝑏𝑐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507" y="2422428"/>
                  <a:ext cx="481353" cy="5190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531" r="-612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11524" y="1961124"/>
                  <a:ext cx="492941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𝑑𝑒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1524" y="1961124"/>
                  <a:ext cx="492941" cy="51901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8000" r="-1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433973" y="1765925"/>
                  <a:ext cx="1318708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3973" y="1765925"/>
                  <a:ext cx="1318708" cy="5190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3411181" y="2981836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1181" y="2981836"/>
                  <a:ext cx="694400" cy="4479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4230725" y="2981836"/>
                  <a:ext cx="684288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30725" y="2981836"/>
                  <a:ext cx="684288" cy="4479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5062609" y="2981836"/>
                  <a:ext cx="694399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2609" y="2981836"/>
                  <a:ext cx="694399" cy="4479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21"/>
                <p:cNvSpPr>
                  <a:spLocks noChangeArrowheads="1"/>
                </p:cNvSpPr>
                <p:nvPr/>
              </p:nvSpPr>
              <p:spPr bwMode="auto">
                <a:xfrm>
                  <a:off x="5927644" y="2981836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644" y="2981836"/>
                  <a:ext cx="694400" cy="4479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1"/>
                <p:cNvSpPr>
                  <a:spLocks noChangeArrowheads="1"/>
                </p:cNvSpPr>
                <p:nvPr/>
              </p:nvSpPr>
              <p:spPr bwMode="auto">
                <a:xfrm>
                  <a:off x="3406856" y="3774733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6856" y="3774733"/>
                  <a:ext cx="694400" cy="44791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6399" y="3774733"/>
                  <a:ext cx="694399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6399" y="3774733"/>
                  <a:ext cx="694399" cy="44791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5058283" y="3774733"/>
                  <a:ext cx="694399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58283" y="3774733"/>
                  <a:ext cx="694399" cy="44791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1"/>
                <p:cNvSpPr>
                  <a:spLocks noChangeArrowheads="1"/>
                </p:cNvSpPr>
                <p:nvPr/>
              </p:nvSpPr>
              <p:spPr bwMode="auto">
                <a:xfrm>
                  <a:off x="5923321" y="3774733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3321" y="3774733"/>
                  <a:ext cx="694400" cy="447913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Line 41"/>
            <p:cNvSpPr>
              <a:spLocks noChangeShapeType="1"/>
            </p:cNvSpPr>
            <p:nvPr/>
          </p:nvSpPr>
          <p:spPr bwMode="auto">
            <a:xfrm flipV="1">
              <a:off x="3355783" y="4350712"/>
              <a:ext cx="338303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351656" y="3576604"/>
              <a:ext cx="3387162" cy="1548216"/>
              <a:chOff x="3351656" y="3979853"/>
              <a:chExt cx="3029011" cy="1548216"/>
            </a:xfrm>
          </p:grpSpPr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806661" y="3750952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806661" y="4557449"/>
              <a:ext cx="45485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2806661" y="53300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1"/>
                <p:cNvSpPr>
                  <a:spLocks noChangeArrowheads="1"/>
                </p:cNvSpPr>
                <p:nvPr/>
              </p:nvSpPr>
              <p:spPr bwMode="auto">
                <a:xfrm>
                  <a:off x="3409164" y="4513444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9164" y="4513444"/>
                  <a:ext cx="870101" cy="44791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8706" y="4513444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8706" y="4513444"/>
                  <a:ext cx="870101" cy="44791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21"/>
                <p:cNvSpPr>
                  <a:spLocks noChangeArrowheads="1"/>
                </p:cNvSpPr>
                <p:nvPr/>
              </p:nvSpPr>
              <p:spPr bwMode="auto">
                <a:xfrm>
                  <a:off x="5060590" y="4513444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0590" y="4513444"/>
                  <a:ext cx="870101" cy="44791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5925627" y="4513444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5627" y="4513444"/>
                  <a:ext cx="870101" cy="44791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21"/>
                <p:cNvSpPr>
                  <a:spLocks noChangeArrowheads="1"/>
                </p:cNvSpPr>
                <p:nvPr/>
              </p:nvSpPr>
              <p:spPr bwMode="auto">
                <a:xfrm>
                  <a:off x="3404839" y="5306340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4839" y="5306340"/>
                  <a:ext cx="694400" cy="447913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4384" y="5306340"/>
                  <a:ext cx="685262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4384" y="5306340"/>
                  <a:ext cx="685262" cy="447913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5056268" y="5306340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56268" y="5306340"/>
                  <a:ext cx="870101" cy="44791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21"/>
                <p:cNvSpPr>
                  <a:spLocks noChangeArrowheads="1"/>
                </p:cNvSpPr>
                <p:nvPr/>
              </p:nvSpPr>
              <p:spPr bwMode="auto">
                <a:xfrm>
                  <a:off x="5921302" y="5306340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1302" y="5306340"/>
                  <a:ext cx="870101" cy="44791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3628039" y="3371393"/>
            <a:ext cx="2620915" cy="2941036"/>
            <a:chOff x="2533507" y="1765925"/>
            <a:chExt cx="4205311" cy="4133003"/>
          </a:xfrm>
        </p:grpSpPr>
        <p:sp>
          <p:nvSpPr>
            <p:cNvPr id="43" name="Rectangle 42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3586568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443397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5282609" y="2333731"/>
              <a:ext cx="45485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613124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 flipH="1">
              <a:off x="5052616" y="2820265"/>
              <a:ext cx="0" cy="30786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203980" y="2816116"/>
              <a:ext cx="1683742" cy="3082810"/>
              <a:chOff x="4203980" y="2816118"/>
              <a:chExt cx="1683742" cy="1687149"/>
            </a:xfrm>
          </p:grpSpPr>
          <p:sp>
            <p:nvSpPr>
              <p:cNvPr id="78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2806661" y="2981837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Line 108"/>
            <p:cNvSpPr>
              <a:spLocks noChangeShapeType="1"/>
            </p:cNvSpPr>
            <p:nvPr/>
          </p:nvSpPr>
          <p:spPr bwMode="auto">
            <a:xfrm>
              <a:off x="2849386" y="244010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33507" y="2422428"/>
                  <a:ext cx="481353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latin typeface="Cambria Math"/>
                          </a:rPr>
                          <m:t>𝑏𝑐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2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507" y="2422428"/>
                  <a:ext cx="481353" cy="519018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8571" r="-40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11524" y="1961124"/>
                  <a:ext cx="492941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𝑑𝑒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1524" y="1961124"/>
                  <a:ext cx="492941" cy="519018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25490" r="-98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433973" y="1765925"/>
                  <a:ext cx="1318708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3973" y="1765925"/>
                  <a:ext cx="1318708" cy="519018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2981837"/>
                  <a:ext cx="734681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2981837"/>
                  <a:ext cx="734681" cy="389263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3947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21"/>
                <p:cNvSpPr>
                  <a:spLocks noChangeArrowheads="1"/>
                </p:cNvSpPr>
                <p:nvPr/>
              </p:nvSpPr>
              <p:spPr bwMode="auto">
                <a:xfrm>
                  <a:off x="4300634" y="2981837"/>
                  <a:ext cx="734679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0634" y="2981837"/>
                  <a:ext cx="734679" cy="389263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4000" r="-5333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21"/>
                <p:cNvSpPr>
                  <a:spLocks noChangeArrowheads="1"/>
                </p:cNvSpPr>
                <p:nvPr/>
              </p:nvSpPr>
              <p:spPr bwMode="auto">
                <a:xfrm>
                  <a:off x="5130211" y="2981837"/>
                  <a:ext cx="726965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0211" y="2981837"/>
                  <a:ext cx="726965" cy="389263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4054" r="-5405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2095" y="2981837"/>
                  <a:ext cx="734681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2095" y="2981837"/>
                  <a:ext cx="734681" cy="38926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4000" r="-5333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3774732"/>
                  <a:ext cx="743220" cy="389263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6308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6308" y="3774732"/>
                  <a:ext cx="743220" cy="389263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5885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5885" y="3774732"/>
                  <a:ext cx="743220" cy="389263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21"/>
                <p:cNvSpPr>
                  <a:spLocks noChangeArrowheads="1"/>
                </p:cNvSpPr>
                <p:nvPr/>
              </p:nvSpPr>
              <p:spPr bwMode="auto">
                <a:xfrm>
                  <a:off x="5957773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7773" y="3774732"/>
                  <a:ext cx="743220" cy="389263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Line 41"/>
            <p:cNvSpPr>
              <a:spLocks noChangeShapeType="1"/>
            </p:cNvSpPr>
            <p:nvPr/>
          </p:nvSpPr>
          <p:spPr bwMode="auto">
            <a:xfrm flipV="1">
              <a:off x="3355783" y="4350712"/>
              <a:ext cx="338303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351656" y="3576604"/>
              <a:ext cx="3387162" cy="1548216"/>
              <a:chOff x="3351656" y="3979853"/>
              <a:chExt cx="3029011" cy="1548216"/>
            </a:xfrm>
          </p:grpSpPr>
          <p:sp>
            <p:nvSpPr>
              <p:cNvPr id="76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2806661" y="3750952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2806661" y="4557449"/>
              <a:ext cx="45485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2806661" y="53300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4513445"/>
                  <a:ext cx="743220" cy="389263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8616" y="4513445"/>
                  <a:ext cx="735504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8616" y="4513445"/>
                  <a:ext cx="735504" cy="389263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l="-5333" r="-4000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8193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8193" y="4513445"/>
                  <a:ext cx="743220" cy="389263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0077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0077" y="4513445"/>
                  <a:ext cx="743220" cy="38926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5306340"/>
                  <a:ext cx="743220" cy="38926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4293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4293" y="5306340"/>
                  <a:ext cx="743220" cy="389263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6579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3870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70" y="5306340"/>
                  <a:ext cx="743220" cy="389263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21"/>
                <p:cNvSpPr>
                  <a:spLocks noChangeArrowheads="1"/>
                </p:cNvSpPr>
                <p:nvPr/>
              </p:nvSpPr>
              <p:spPr bwMode="auto">
                <a:xfrm>
                  <a:off x="5955753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5753" y="5306340"/>
                  <a:ext cx="743220" cy="38926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623603" y="3962351"/>
                <a:ext cx="2937957" cy="2462213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dirty="0" smtClean="0"/>
                  <a:t>Each square is adjacent to </a:t>
                </a:r>
                <a:r>
                  <a:rPr lang="en-US" sz="2000" b="1" dirty="0" smtClean="0"/>
                  <a:t>5</a:t>
                </a:r>
                <a:r>
                  <a:rPr lang="en-US" sz="2000" dirty="0" smtClean="0"/>
                  <a:t> other squares: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b="1" dirty="0" smtClean="0"/>
                  <a:t>4</a:t>
                </a:r>
                <a:r>
                  <a:rPr lang="en-US" sz="2000" dirty="0" smtClean="0"/>
                  <a:t> in the same layer and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b="1" dirty="0" smtClean="0"/>
                  <a:t>1</a:t>
                </a:r>
                <a:r>
                  <a:rPr lang="en-US" sz="2000" dirty="0" smtClean="0"/>
                  <a:t> in the other layer:</a:t>
                </a:r>
                <a:endParaRPr lang="en-US" sz="200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𝑚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/>
                  <a:t> is adjacent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𝑚</m:t>
                    </m:r>
                    <m:r>
                      <a:rPr lang="en-US" sz="2000" i="1" baseline="-25000" dirty="0">
                        <a:latin typeface="Cambria Math"/>
                      </a:rPr>
                      <m:t>16</m:t>
                    </m:r>
                  </m:oMath>
                </a14:m>
                <a:endParaRPr lang="en-US" sz="2000" baseline="-25000" dirty="0" smtClean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𝑚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/>
                  <a:t> is adjacent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𝑚</m:t>
                    </m:r>
                    <m:r>
                      <a:rPr lang="en-US" sz="2000" i="1" baseline="-25000" dirty="0">
                        <a:latin typeface="Cambria Math"/>
                      </a:rPr>
                      <m:t>17</m:t>
                    </m:r>
                  </m:oMath>
                </a14:m>
                <a:endParaRPr lang="en-US" sz="2000" dirty="0" smtClean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𝑚</m:t>
                    </m:r>
                    <m:r>
                      <a:rPr lang="en-US" sz="2000" b="0" i="1" baseline="-25000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sz="2000" dirty="0"/>
                  <a:t> is adjacent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𝑚</m:t>
                    </m:r>
                    <m:r>
                      <a:rPr lang="en-US" sz="2000" b="0" i="1" baseline="-25000" dirty="0" smtClean="0">
                        <a:latin typeface="Cambria Math"/>
                      </a:rPr>
                      <m:t>20</m:t>
                    </m:r>
                  </m:oMath>
                </a14:m>
                <a:r>
                  <a:rPr lang="en-US" sz="2000" dirty="0" smtClean="0"/>
                  <a:t> 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603" y="3962351"/>
                <a:ext cx="2937957" cy="2462213"/>
              </a:xfrm>
              <a:prstGeom prst="rect">
                <a:avLst/>
              </a:prstGeom>
              <a:blipFill rotWithShape="1">
                <a:blip r:embed="rId41"/>
                <a:stretch>
                  <a:fillRect l="-1856" t="-490" r="-2680" b="-1961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1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Sum of Minterms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54" y="5906100"/>
            <a:ext cx="8951046" cy="553219"/>
          </a:xfrm>
        </p:spPr>
        <p:txBody>
          <a:bodyPr/>
          <a:lstStyle/>
          <a:p>
            <a:r>
              <a:rPr lang="en-US" dirty="0" smtClean="0"/>
              <a:t>Sum-of-Minterms has 15 literals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Can be simplified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1193" y="951899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Truth Table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548563"/>
                  </p:ext>
                </p:extLst>
              </p:nvPr>
            </p:nvGraphicFramePr>
            <p:xfrm>
              <a:off x="574868" y="1470362"/>
              <a:ext cx="3802062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/>
                    <a:gridCol w="876733"/>
                    <a:gridCol w="1728210"/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𝑦𝑧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7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548563"/>
                  </p:ext>
                </p:extLst>
              </p:nvPr>
            </p:nvGraphicFramePr>
            <p:xfrm>
              <a:off x="574868" y="1470362"/>
              <a:ext cx="3802062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/>
                    <a:gridCol w="876733"/>
                    <a:gridCol w="1728210"/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205405" b="-60810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309589" b="-51643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404054" b="-409459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602703" b="-210811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801351" b="-121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4722573" y="1643183"/>
            <a:ext cx="4493344" cy="5760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/>
              <a:t>Focus on the </a:t>
            </a:r>
            <a:r>
              <a:rPr lang="en-US" altLang="en-US" sz="2400" dirty="0" smtClean="0"/>
              <a:t>‘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400" dirty="0" smtClean="0"/>
              <a:t>’ </a:t>
            </a:r>
            <a:r>
              <a:rPr lang="en-US" sz="2400" dirty="0" smtClean="0"/>
              <a:t>entries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2572" y="2449681"/>
                <a:ext cx="4493345" cy="63367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𝑚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2" y="2449681"/>
                <a:ext cx="4493345" cy="63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2573" y="3313787"/>
                <a:ext cx="4493344" cy="86410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1, 2, 3, 5, 7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3313787"/>
                <a:ext cx="4493344" cy="864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22573" y="4408319"/>
                <a:ext cx="4493344" cy="109453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𝑦𝑧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𝑥𝑦𝑧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4408319"/>
                <a:ext cx="4493344" cy="1094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9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Five-Variable K-Map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912572"/>
                <a:ext cx="8915400" cy="2228393"/>
              </a:xfrm>
            </p:spPr>
            <p:txBody>
              <a:bodyPr/>
              <a:lstStyle/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(0, 1, 8, 9, 16, 17, 22, 23, 24, 25)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Draw the 5-Variable K-Map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Obtain a minimal Sum-of-Products expression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Solution: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′+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𝑐𝑑</m:t>
                    </m:r>
                  </m:oMath>
                </a14:m>
                <a:r>
                  <a:rPr lang="en-US" dirty="0" smtClean="0"/>
                  <a:t>  (6 literals)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912572"/>
                <a:ext cx="8915400" cy="2228393"/>
              </a:xfrm>
              <a:blipFill rotWithShape="1">
                <a:blip r:embed="rId2"/>
                <a:stretch>
                  <a:fillRect l="-1025" t="-26575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/>
          <p:cNvGrpSpPr/>
          <p:nvPr/>
        </p:nvGrpSpPr>
        <p:grpSpPr>
          <a:xfrm>
            <a:off x="1949498" y="3140156"/>
            <a:ext cx="5653424" cy="3284408"/>
            <a:chOff x="1949498" y="3140156"/>
            <a:chExt cx="5653424" cy="3284408"/>
          </a:xfrm>
        </p:grpSpPr>
        <p:sp>
          <p:nvSpPr>
            <p:cNvPr id="5" name="Rectangle 4"/>
            <p:cNvSpPr/>
            <p:nvPr/>
          </p:nvSpPr>
          <p:spPr>
            <a:xfrm>
              <a:off x="2459401" y="4230842"/>
              <a:ext cx="2111012" cy="2193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605807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133943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662847" y="3887578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191749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3519506" y="4233794"/>
              <a:ext cx="0" cy="21907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90603" y="4230842"/>
              <a:ext cx="1049374" cy="2193721"/>
              <a:chOff x="4203980" y="2816118"/>
              <a:chExt cx="1683742" cy="1687149"/>
            </a:xfrm>
          </p:grpSpPr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119738" y="434876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108"/>
            <p:cNvSpPr>
              <a:spLocks noChangeShapeType="1"/>
            </p:cNvSpPr>
            <p:nvPr/>
          </p:nvSpPr>
          <p:spPr bwMode="auto">
            <a:xfrm>
              <a:off x="2146366" y="3963272"/>
              <a:ext cx="315334" cy="269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1949498" y="3950694"/>
                  <a:ext cx="29999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latin typeface="Cambria Math"/>
                          </a:rPr>
                          <m:t>𝑏𝑐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49498" y="3950694"/>
                  <a:ext cx="29999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571" r="-40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2247417" y="3622431"/>
                  <a:ext cx="30722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𝑑𝑒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47417" y="3622431"/>
                  <a:ext cx="30722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8000" r="-1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133943" y="3483528"/>
                  <a:ext cx="821871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33943" y="3483528"/>
                  <a:ext cx="82187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ine 41"/>
            <p:cNvSpPr>
              <a:spLocks noChangeShapeType="1"/>
            </p:cNvSpPr>
            <p:nvPr/>
          </p:nvSpPr>
          <p:spPr bwMode="auto">
            <a:xfrm flipV="1">
              <a:off x="2461973" y="5322857"/>
              <a:ext cx="210843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459401" y="4772003"/>
              <a:ext cx="2111013" cy="1101707"/>
              <a:chOff x="3351656" y="3979853"/>
              <a:chExt cx="3029011" cy="1548216"/>
            </a:xfrm>
          </p:grpSpPr>
          <p:sp>
            <p:nvSpPr>
              <p:cNvPr id="47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119738" y="4896069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2119738" y="5469970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119738" y="601973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91910" y="4230842"/>
              <a:ext cx="2111012" cy="2193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5638316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6166452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6695355" y="3887578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7224257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H="1">
              <a:off x="6552015" y="4233794"/>
              <a:ext cx="0" cy="21907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023111" y="4230842"/>
              <a:ext cx="1049374" cy="2193721"/>
              <a:chOff x="4203980" y="2816118"/>
              <a:chExt cx="1683742" cy="1687149"/>
            </a:xfrm>
          </p:grpSpPr>
          <p:sp>
            <p:nvSpPr>
              <p:cNvPr id="87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5152247" y="434876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0" name="Line 108"/>
            <p:cNvSpPr>
              <a:spLocks noChangeShapeType="1"/>
            </p:cNvSpPr>
            <p:nvPr/>
          </p:nvSpPr>
          <p:spPr bwMode="auto">
            <a:xfrm>
              <a:off x="5178875" y="3963272"/>
              <a:ext cx="315334" cy="269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982007" y="3950694"/>
                  <a:ext cx="29999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latin typeface="Cambria Math"/>
                          </a:rPr>
                          <m:t>𝑏𝑐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1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007" y="3950694"/>
                  <a:ext cx="29999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6531" r="-612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5279926" y="3622431"/>
                  <a:ext cx="30722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𝑑𝑒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9926" y="3622431"/>
                  <a:ext cx="30722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7451" r="-78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166452" y="3483528"/>
                  <a:ext cx="821871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6452" y="3483528"/>
                  <a:ext cx="82187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Line 41"/>
            <p:cNvSpPr>
              <a:spLocks noChangeShapeType="1"/>
            </p:cNvSpPr>
            <p:nvPr/>
          </p:nvSpPr>
          <p:spPr bwMode="auto">
            <a:xfrm flipV="1">
              <a:off x="5494482" y="5322857"/>
              <a:ext cx="210843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491910" y="4772003"/>
              <a:ext cx="2111012" cy="1101707"/>
              <a:chOff x="3351656" y="3979853"/>
              <a:chExt cx="3029011" cy="1548216"/>
            </a:xfrm>
          </p:grpSpPr>
          <p:sp>
            <p:nvSpPr>
              <p:cNvPr id="85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Rectangle 21"/>
            <p:cNvSpPr>
              <a:spLocks noChangeArrowheads="1"/>
            </p:cNvSpPr>
            <p:nvPr/>
          </p:nvSpPr>
          <p:spPr bwMode="auto">
            <a:xfrm>
              <a:off x="5152247" y="4896069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5152247" y="5469970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5152247" y="601973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70415" y="3140156"/>
              <a:ext cx="2665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5-Variable K-Map</a:t>
              </a:r>
              <a:endParaRPr lang="en-US" sz="2400" b="1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675224" y="4350712"/>
            <a:ext cx="4750052" cy="1958638"/>
            <a:chOff x="2675224" y="4350712"/>
            <a:chExt cx="4750052" cy="1958638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75224" y="435071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Rectangle 21"/>
            <p:cNvSpPr>
              <a:spLocks noChangeArrowheads="1"/>
            </p:cNvSpPr>
            <p:nvPr/>
          </p:nvSpPr>
          <p:spPr bwMode="auto">
            <a:xfrm>
              <a:off x="3193687" y="435071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5690327" y="435071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6226980" y="435071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Rectangle 21"/>
            <p:cNvSpPr>
              <a:spLocks noChangeArrowheads="1"/>
            </p:cNvSpPr>
            <p:nvPr/>
          </p:nvSpPr>
          <p:spPr bwMode="auto">
            <a:xfrm>
              <a:off x="2675224" y="603235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Rectangle 21"/>
            <p:cNvSpPr>
              <a:spLocks noChangeArrowheads="1"/>
            </p:cNvSpPr>
            <p:nvPr/>
          </p:nvSpPr>
          <p:spPr bwMode="auto">
            <a:xfrm>
              <a:off x="3193687" y="603235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5690327" y="603235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Rectangle 21"/>
            <p:cNvSpPr>
              <a:spLocks noChangeArrowheads="1"/>
            </p:cNvSpPr>
            <p:nvPr/>
          </p:nvSpPr>
          <p:spPr bwMode="auto">
            <a:xfrm>
              <a:off x="6226980" y="603235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8" name="Rectangle 21"/>
            <p:cNvSpPr>
              <a:spLocks noChangeArrowheads="1"/>
            </p:cNvSpPr>
            <p:nvPr/>
          </p:nvSpPr>
          <p:spPr bwMode="auto">
            <a:xfrm>
              <a:off x="6760383" y="488021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9" name="Rectangle 21"/>
            <p:cNvSpPr>
              <a:spLocks noChangeArrowheads="1"/>
            </p:cNvSpPr>
            <p:nvPr/>
          </p:nvSpPr>
          <p:spPr bwMode="auto">
            <a:xfrm>
              <a:off x="7297036" y="488021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093331" y="4627711"/>
            <a:ext cx="1470964" cy="400110"/>
            <a:chOff x="1093331" y="4627711"/>
            <a:chExt cx="1470964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093331" y="4627711"/>
                  <a:ext cx="654345" cy="40011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𝑐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′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sz="2000" i="1" dirty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31" y="4627711"/>
                  <a:ext cx="654345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Connector 107"/>
            <p:cNvCxnSpPr>
              <a:stCxn id="106" idx="3"/>
              <a:endCxn id="101" idx="1"/>
            </p:cNvCxnSpPr>
            <p:nvPr/>
          </p:nvCxnSpPr>
          <p:spPr>
            <a:xfrm flipV="1">
              <a:off x="1747676" y="4667501"/>
              <a:ext cx="816619" cy="1602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ounded Rectangle 109"/>
          <p:cNvSpPr/>
          <p:nvPr/>
        </p:nvSpPr>
        <p:spPr>
          <a:xfrm>
            <a:off x="6613613" y="4827766"/>
            <a:ext cx="914400" cy="387037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7515277" y="4827766"/>
            <a:ext cx="1452466" cy="400110"/>
            <a:chOff x="544830" y="4627711"/>
            <a:chExt cx="1452466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1093331" y="4627711"/>
                  <a:ext cx="903965" cy="400110"/>
                </a:xfrm>
                <a:prstGeom prst="rect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𝑐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31" y="4627711"/>
                  <a:ext cx="903965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254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/>
            <p:cNvCxnSpPr>
              <a:endCxn id="112" idx="1"/>
            </p:cNvCxnSpPr>
            <p:nvPr/>
          </p:nvCxnSpPr>
          <p:spPr>
            <a:xfrm flipV="1">
              <a:off x="544830" y="4827766"/>
              <a:ext cx="548501" cy="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564295" y="4153448"/>
            <a:ext cx="3886801" cy="2323205"/>
            <a:chOff x="2564295" y="4153448"/>
            <a:chExt cx="3886801" cy="2323205"/>
          </a:xfrm>
        </p:grpSpPr>
        <p:grpSp>
          <p:nvGrpSpPr>
            <p:cNvPr id="105" name="Group 104"/>
            <p:cNvGrpSpPr/>
            <p:nvPr/>
          </p:nvGrpSpPr>
          <p:grpSpPr>
            <a:xfrm>
              <a:off x="2564295" y="4153448"/>
              <a:ext cx="3886801" cy="2323205"/>
              <a:chOff x="2564295" y="4153448"/>
              <a:chExt cx="3886801" cy="2323205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2564295" y="4154556"/>
                <a:ext cx="860151" cy="512945"/>
              </a:xfrm>
              <a:custGeom>
                <a:avLst/>
                <a:gdLst>
                  <a:gd name="connsiteX0" fmla="*/ 0 w 795130"/>
                  <a:gd name="connsiteY0" fmla="*/ 0 h 470452"/>
                  <a:gd name="connsiteX1" fmla="*/ 0 w 795130"/>
                  <a:gd name="connsiteY1" fmla="*/ 470452 h 470452"/>
                  <a:gd name="connsiteX2" fmla="*/ 795130 w 795130"/>
                  <a:gd name="connsiteY2" fmla="*/ 470452 h 470452"/>
                  <a:gd name="connsiteX3" fmla="*/ 795130 w 795130"/>
                  <a:gd name="connsiteY3" fmla="*/ 6626 h 47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130" h="470452">
                    <a:moveTo>
                      <a:pt x="0" y="0"/>
                    </a:moveTo>
                    <a:lnTo>
                      <a:pt x="0" y="470452"/>
                    </a:lnTo>
                    <a:lnTo>
                      <a:pt x="795130" y="470452"/>
                    </a:lnTo>
                    <a:lnTo>
                      <a:pt x="795130" y="6626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 flipV="1">
                <a:off x="2568563" y="5963708"/>
                <a:ext cx="860151" cy="512945"/>
              </a:xfrm>
              <a:custGeom>
                <a:avLst/>
                <a:gdLst>
                  <a:gd name="connsiteX0" fmla="*/ 0 w 795130"/>
                  <a:gd name="connsiteY0" fmla="*/ 0 h 470452"/>
                  <a:gd name="connsiteX1" fmla="*/ 0 w 795130"/>
                  <a:gd name="connsiteY1" fmla="*/ 470452 h 470452"/>
                  <a:gd name="connsiteX2" fmla="*/ 795130 w 795130"/>
                  <a:gd name="connsiteY2" fmla="*/ 470452 h 470452"/>
                  <a:gd name="connsiteX3" fmla="*/ 795130 w 795130"/>
                  <a:gd name="connsiteY3" fmla="*/ 6626 h 47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130" h="470452">
                    <a:moveTo>
                      <a:pt x="0" y="0"/>
                    </a:moveTo>
                    <a:lnTo>
                      <a:pt x="0" y="470452"/>
                    </a:lnTo>
                    <a:lnTo>
                      <a:pt x="795130" y="470452"/>
                    </a:lnTo>
                    <a:lnTo>
                      <a:pt x="795130" y="6626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5586677" y="4153448"/>
                <a:ext cx="860151" cy="512945"/>
              </a:xfrm>
              <a:custGeom>
                <a:avLst/>
                <a:gdLst>
                  <a:gd name="connsiteX0" fmla="*/ 0 w 795130"/>
                  <a:gd name="connsiteY0" fmla="*/ 0 h 470452"/>
                  <a:gd name="connsiteX1" fmla="*/ 0 w 795130"/>
                  <a:gd name="connsiteY1" fmla="*/ 470452 h 470452"/>
                  <a:gd name="connsiteX2" fmla="*/ 795130 w 795130"/>
                  <a:gd name="connsiteY2" fmla="*/ 470452 h 470452"/>
                  <a:gd name="connsiteX3" fmla="*/ 795130 w 795130"/>
                  <a:gd name="connsiteY3" fmla="*/ 6626 h 47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130" h="470452">
                    <a:moveTo>
                      <a:pt x="0" y="0"/>
                    </a:moveTo>
                    <a:lnTo>
                      <a:pt x="0" y="470452"/>
                    </a:lnTo>
                    <a:lnTo>
                      <a:pt x="795130" y="470452"/>
                    </a:lnTo>
                    <a:lnTo>
                      <a:pt x="795130" y="6626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V="1">
                <a:off x="5590945" y="5962600"/>
                <a:ext cx="860151" cy="512945"/>
              </a:xfrm>
              <a:custGeom>
                <a:avLst/>
                <a:gdLst>
                  <a:gd name="connsiteX0" fmla="*/ 0 w 795130"/>
                  <a:gd name="connsiteY0" fmla="*/ 0 h 470452"/>
                  <a:gd name="connsiteX1" fmla="*/ 0 w 795130"/>
                  <a:gd name="connsiteY1" fmla="*/ 470452 h 470452"/>
                  <a:gd name="connsiteX2" fmla="*/ 795130 w 795130"/>
                  <a:gd name="connsiteY2" fmla="*/ 470452 h 470452"/>
                  <a:gd name="connsiteX3" fmla="*/ 795130 w 795130"/>
                  <a:gd name="connsiteY3" fmla="*/ 6626 h 47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130" h="470452">
                    <a:moveTo>
                      <a:pt x="0" y="0"/>
                    </a:moveTo>
                    <a:lnTo>
                      <a:pt x="0" y="470452"/>
                    </a:lnTo>
                    <a:lnTo>
                      <a:pt x="795130" y="470452"/>
                    </a:lnTo>
                    <a:lnTo>
                      <a:pt x="795130" y="6626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/>
            <p:cNvCxnSpPr>
              <a:stCxn id="101" idx="2"/>
              <a:endCxn id="103" idx="1"/>
            </p:cNvCxnSpPr>
            <p:nvPr/>
          </p:nvCxnSpPr>
          <p:spPr>
            <a:xfrm flipV="1">
              <a:off x="3424446" y="4666393"/>
              <a:ext cx="2162231" cy="11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02" idx="2"/>
              <a:endCxn id="104" idx="1"/>
            </p:cNvCxnSpPr>
            <p:nvPr/>
          </p:nvCxnSpPr>
          <p:spPr>
            <a:xfrm flipV="1">
              <a:off x="3428714" y="5962600"/>
              <a:ext cx="2162231" cy="11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919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Five-Variable K-Map with Don't Cares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9226" y="836685"/>
                <a:ext cx="9620369" cy="2228393"/>
              </a:xfrm>
            </p:spPr>
            <p:txBody>
              <a:bodyPr/>
              <a:lstStyle/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(3, 6, 7, 11, 24, 25, 27, 28, 29)+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dirty="0" smtClean="0">
                                <a:latin typeface="Cambria Math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(2, 8, 9, 12, 13, 26)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Draw the 5-Variable K-Map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Obtain a minimal Sum-of-Products expression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Solution: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 (8 literals)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9226" y="836685"/>
                <a:ext cx="9620369" cy="2228393"/>
              </a:xfrm>
              <a:blipFill rotWithShape="1">
                <a:blip r:embed="rId2"/>
                <a:stretch>
                  <a:fillRect l="-1014" b="-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/>
          <p:cNvGrpSpPr/>
          <p:nvPr/>
        </p:nvGrpSpPr>
        <p:grpSpPr>
          <a:xfrm>
            <a:off x="632475" y="5099603"/>
            <a:ext cx="1461306" cy="400110"/>
            <a:chOff x="1093331" y="4454890"/>
            <a:chExt cx="1461306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093331" y="4454890"/>
                  <a:ext cx="607859" cy="40011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𝑏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sz="2000" i="1" dirty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31" y="4454890"/>
                  <a:ext cx="607859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Connector 107"/>
            <p:cNvCxnSpPr>
              <a:stCxn id="106" idx="3"/>
            </p:cNvCxnSpPr>
            <p:nvPr/>
          </p:nvCxnSpPr>
          <p:spPr>
            <a:xfrm>
              <a:off x="1701190" y="4654945"/>
              <a:ext cx="853447" cy="20005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488642" y="3140156"/>
            <a:ext cx="5653424" cy="3284408"/>
            <a:chOff x="1949498" y="3140156"/>
            <a:chExt cx="5653424" cy="3284408"/>
          </a:xfrm>
        </p:grpSpPr>
        <p:grpSp>
          <p:nvGrpSpPr>
            <p:cNvPr id="90" name="Group 89"/>
            <p:cNvGrpSpPr/>
            <p:nvPr/>
          </p:nvGrpSpPr>
          <p:grpSpPr>
            <a:xfrm>
              <a:off x="1949498" y="3140156"/>
              <a:ext cx="5653424" cy="3284408"/>
              <a:chOff x="1949498" y="3140156"/>
              <a:chExt cx="5653424" cy="328440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459401" y="4230842"/>
                <a:ext cx="2111012" cy="21937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2605807" y="388757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3133943" y="388757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3662847" y="3887578"/>
                <a:ext cx="283482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4191749" y="388757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H="1">
                <a:off x="3519506" y="4233794"/>
                <a:ext cx="0" cy="21907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990603" y="4230842"/>
                <a:ext cx="1049374" cy="2193721"/>
                <a:chOff x="4203980" y="2816118"/>
                <a:chExt cx="1683742" cy="1687149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8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18"/>
                  <a:ext cx="0" cy="168714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2119738" y="434876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Line 108"/>
              <p:cNvSpPr>
                <a:spLocks noChangeShapeType="1"/>
              </p:cNvSpPr>
              <p:nvPr/>
            </p:nvSpPr>
            <p:spPr bwMode="auto">
              <a:xfrm>
                <a:off x="2146366" y="3963272"/>
                <a:ext cx="315334" cy="2691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49498" y="3950694"/>
                    <a:ext cx="29999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1800" b="0" i="1" dirty="0" smtClean="0">
                              <a:latin typeface="Cambria Math"/>
                            </a:rPr>
                            <m:t>𝑏𝑐</m:t>
                          </m:r>
                        </m:oMath>
                      </m:oMathPara>
                    </a14:m>
                    <a:endParaRPr lang="en-US" alt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4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9498" y="3950694"/>
                    <a:ext cx="299998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8571" r="-408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7417" y="3622431"/>
                    <a:ext cx="30722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𝑑𝑒</m:t>
                          </m:r>
                        </m:oMath>
                      </m:oMathPara>
                    </a14:m>
                    <a:endParaRPr lang="en-US" altLang="en-US" sz="1800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47417" y="3622431"/>
                    <a:ext cx="307220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8000" r="-10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3943" y="3483528"/>
                    <a:ext cx="82187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en-US" altLang="en-US" sz="1800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7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3943" y="3483528"/>
                    <a:ext cx="821871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 flipV="1">
                <a:off x="2461973" y="5322857"/>
                <a:ext cx="210843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459401" y="4772003"/>
                <a:ext cx="2111013" cy="1101707"/>
                <a:chOff x="3351656" y="3979853"/>
                <a:chExt cx="3029011" cy="1548216"/>
              </a:xfrm>
            </p:grpSpPr>
            <p:sp>
              <p:nvSpPr>
                <p:cNvPr id="4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6" y="5528069"/>
                  <a:ext cx="302901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2119738" y="4896069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2119738" y="5469970"/>
                <a:ext cx="283482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2119738" y="601973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491910" y="4230842"/>
                <a:ext cx="2111012" cy="21937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7"/>
              <p:cNvSpPr>
                <a:spLocks noChangeArrowheads="1"/>
              </p:cNvSpPr>
              <p:nvPr/>
            </p:nvSpPr>
            <p:spPr bwMode="auto">
              <a:xfrm>
                <a:off x="5638316" y="388757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6166452" y="388757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6695355" y="3887578"/>
                <a:ext cx="283482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13"/>
              <p:cNvSpPr>
                <a:spLocks noChangeArrowheads="1"/>
              </p:cNvSpPr>
              <p:nvPr/>
            </p:nvSpPr>
            <p:spPr bwMode="auto">
              <a:xfrm>
                <a:off x="7224257" y="388757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 flipH="1">
                <a:off x="6552015" y="4233794"/>
                <a:ext cx="0" cy="21907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6023111" y="4230842"/>
                <a:ext cx="1049374" cy="2193721"/>
                <a:chOff x="4203980" y="2816118"/>
                <a:chExt cx="1683742" cy="1687149"/>
              </a:xfrm>
            </p:grpSpPr>
            <p:sp>
              <p:nvSpPr>
                <p:cNvPr id="87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8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18"/>
                  <a:ext cx="0" cy="168714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Rectangle 21"/>
              <p:cNvSpPr>
                <a:spLocks noChangeArrowheads="1"/>
              </p:cNvSpPr>
              <p:nvPr/>
            </p:nvSpPr>
            <p:spPr bwMode="auto">
              <a:xfrm>
                <a:off x="5152247" y="434876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Line 108"/>
              <p:cNvSpPr>
                <a:spLocks noChangeShapeType="1"/>
              </p:cNvSpPr>
              <p:nvPr/>
            </p:nvSpPr>
            <p:spPr bwMode="auto">
              <a:xfrm>
                <a:off x="5178875" y="3963272"/>
                <a:ext cx="315334" cy="2691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2007" y="3950694"/>
                    <a:ext cx="29999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1800" b="0" i="1" dirty="0" smtClean="0">
                              <a:latin typeface="Cambria Math"/>
                            </a:rPr>
                            <m:t>𝑏𝑐</m:t>
                          </m:r>
                        </m:oMath>
                      </m:oMathPara>
                    </a14:m>
                    <a:endParaRPr lang="en-US" alt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1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82007" y="3950694"/>
                    <a:ext cx="299998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6531" r="-612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9926" y="3622431"/>
                    <a:ext cx="30722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𝑑𝑒</m:t>
                          </m:r>
                        </m:oMath>
                      </m:oMathPara>
                    </a14:m>
                    <a:endParaRPr lang="en-US" altLang="en-US" sz="1800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79926" y="3622431"/>
                    <a:ext cx="307220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27451" r="-784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66452" y="3483528"/>
                    <a:ext cx="82187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altLang="en-US" sz="1800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3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66452" y="3483528"/>
                    <a:ext cx="821871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 flipV="1">
                <a:off x="5494482" y="5322857"/>
                <a:ext cx="210843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5491910" y="4772003"/>
                <a:ext cx="2111012" cy="1101707"/>
                <a:chOff x="3351656" y="3979853"/>
                <a:chExt cx="3029011" cy="1548216"/>
              </a:xfrm>
            </p:grpSpPr>
            <p:sp>
              <p:nvSpPr>
                <p:cNvPr id="8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6" y="5528069"/>
                  <a:ext cx="302901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5152247" y="4896069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/>
            </p:nvSpPr>
            <p:spPr bwMode="auto">
              <a:xfrm>
                <a:off x="5152247" y="5469970"/>
                <a:ext cx="283482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5152247" y="6019738"/>
                <a:ext cx="303756" cy="31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670415" y="3140156"/>
                <a:ext cx="26651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5-Variable K-Map</a:t>
                </a:r>
                <a:endParaRPr lang="en-US" sz="2400" b="1" dirty="0"/>
              </a:p>
            </p:txBody>
          </p:sp>
        </p:grpSp>
        <p:sp>
          <p:nvSpPr>
            <p:cNvPr id="91" name="Rectangle 21"/>
            <p:cNvSpPr>
              <a:spLocks noChangeArrowheads="1"/>
            </p:cNvSpPr>
            <p:nvPr/>
          </p:nvSpPr>
          <p:spPr bwMode="auto">
            <a:xfrm>
              <a:off x="3705524" y="435071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Rectangle 21"/>
            <p:cNvSpPr>
              <a:spLocks noChangeArrowheads="1"/>
            </p:cNvSpPr>
            <p:nvPr/>
          </p:nvSpPr>
          <p:spPr bwMode="auto">
            <a:xfrm>
              <a:off x="2648720" y="6010279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Rectangle 21"/>
            <p:cNvSpPr>
              <a:spLocks noChangeArrowheads="1"/>
            </p:cNvSpPr>
            <p:nvPr/>
          </p:nvSpPr>
          <p:spPr bwMode="auto">
            <a:xfrm>
              <a:off x="3173809" y="6010279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5689596" y="6010279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Rectangle 21"/>
            <p:cNvSpPr>
              <a:spLocks noChangeArrowheads="1"/>
            </p:cNvSpPr>
            <p:nvPr/>
          </p:nvSpPr>
          <p:spPr bwMode="auto">
            <a:xfrm>
              <a:off x="6223780" y="6010279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 21"/>
            <p:cNvSpPr>
              <a:spLocks noChangeArrowheads="1"/>
            </p:cNvSpPr>
            <p:nvPr/>
          </p:nvSpPr>
          <p:spPr bwMode="auto">
            <a:xfrm>
              <a:off x="2648720" y="5456281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3173809" y="5456281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Rectangle 21"/>
            <p:cNvSpPr>
              <a:spLocks noChangeArrowheads="1"/>
            </p:cNvSpPr>
            <p:nvPr/>
          </p:nvSpPr>
          <p:spPr bwMode="auto">
            <a:xfrm>
              <a:off x="5689596" y="545628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6223780" y="545628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auto">
            <a:xfrm>
              <a:off x="3705524" y="6010279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ectangle 21"/>
            <p:cNvSpPr>
              <a:spLocks noChangeArrowheads="1"/>
            </p:cNvSpPr>
            <p:nvPr/>
          </p:nvSpPr>
          <p:spPr bwMode="auto">
            <a:xfrm>
              <a:off x="6751641" y="6010279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7250654" y="6010279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223042" y="4350712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3705524" y="488021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4235866" y="488021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6" name="Rounded Rectangle 115"/>
          <p:cNvSpPr/>
          <p:nvPr/>
        </p:nvSpPr>
        <p:spPr>
          <a:xfrm>
            <a:off x="3137590" y="4296586"/>
            <a:ext cx="883062" cy="95083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632475" y="4523533"/>
            <a:ext cx="2505115" cy="400110"/>
            <a:chOff x="1093331" y="4454890"/>
            <a:chExt cx="2505115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1093331" y="4454890"/>
                  <a:ext cx="824392" cy="400110"/>
                </a:xfrm>
                <a:prstGeom prst="rect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′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𝑏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′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31" y="4454890"/>
                  <a:ext cx="82439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254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Connector 120"/>
            <p:cNvCxnSpPr>
              <a:stCxn id="120" idx="3"/>
            </p:cNvCxnSpPr>
            <p:nvPr/>
          </p:nvCxnSpPr>
          <p:spPr>
            <a:xfrm flipV="1">
              <a:off x="1917723" y="4598859"/>
              <a:ext cx="1680723" cy="56086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093781" y="5387638"/>
            <a:ext cx="3915102" cy="950834"/>
            <a:chOff x="2554637" y="5387638"/>
            <a:chExt cx="3915102" cy="950834"/>
          </a:xfrm>
        </p:grpSpPr>
        <p:sp>
          <p:nvSpPr>
            <p:cNvPr id="4" name="Rounded Rectangle 3"/>
            <p:cNvSpPr/>
            <p:nvPr/>
          </p:nvSpPr>
          <p:spPr>
            <a:xfrm>
              <a:off x="2554637" y="5387638"/>
              <a:ext cx="883062" cy="95083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5586677" y="5387638"/>
              <a:ext cx="883062" cy="95083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282397" y="5387638"/>
              <a:ext cx="25077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591113" y="5963707"/>
            <a:ext cx="3936233" cy="374324"/>
            <a:chOff x="3051969" y="5963707"/>
            <a:chExt cx="3936233" cy="374324"/>
          </a:xfrm>
        </p:grpSpPr>
        <p:sp>
          <p:nvSpPr>
            <p:cNvPr id="117" name="Rounded Rectangle 116"/>
            <p:cNvSpPr/>
            <p:nvPr/>
          </p:nvSpPr>
          <p:spPr>
            <a:xfrm>
              <a:off x="3051969" y="5963707"/>
              <a:ext cx="883062" cy="374323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105140" y="5963708"/>
              <a:ext cx="883062" cy="374323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858467" y="5963708"/>
              <a:ext cx="2365313" cy="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6527467" y="5385154"/>
            <a:ext cx="1752473" cy="625125"/>
            <a:chOff x="75483" y="4454890"/>
            <a:chExt cx="1752473" cy="625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1093331" y="4454890"/>
                  <a:ext cx="734625" cy="400110"/>
                </a:xfrm>
                <a:prstGeom prst="rect">
                  <a:avLst/>
                </a:prstGeom>
                <a:noFill/>
                <a:ln w="25400">
                  <a:solidFill>
                    <a:srgbClr val="000099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31" y="4454890"/>
                  <a:ext cx="734625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25400">
                  <a:solidFill>
                    <a:srgbClr val="0000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Connector 123"/>
            <p:cNvCxnSpPr>
              <a:endCxn id="123" idx="1"/>
            </p:cNvCxnSpPr>
            <p:nvPr/>
          </p:nvCxnSpPr>
          <p:spPr>
            <a:xfrm flipV="1">
              <a:off x="75483" y="4654945"/>
              <a:ext cx="1017848" cy="42507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7545315" y="3668846"/>
            <a:ext cx="1958638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prime </a:t>
            </a:r>
            <a:r>
              <a:rPr lang="en-US" sz="2400" dirty="0" err="1" smtClean="0"/>
              <a:t>implicants</a:t>
            </a:r>
            <a:r>
              <a:rPr lang="en-US" sz="2400" dirty="0" smtClean="0"/>
              <a:t> are essential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036391" y="5963708"/>
            <a:ext cx="1822306" cy="369332"/>
            <a:chOff x="7036391" y="5963708"/>
            <a:chExt cx="1822306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7430101" y="5963708"/>
              <a:ext cx="142859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covered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036391" y="6148778"/>
              <a:ext cx="393710" cy="20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1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Six-Variable </a:t>
            </a:r>
            <a:r>
              <a:rPr lang="en-US" dirty="0" err="1" smtClean="0"/>
              <a:t>Karnaugh</a:t>
            </a:r>
            <a:r>
              <a:rPr lang="en-US" dirty="0" smtClean="0"/>
              <a:t> 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833" y="897372"/>
                <a:ext cx="9447548" cy="2589235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Consists of 2</a:t>
                </a:r>
                <a:r>
                  <a:rPr lang="en-US" baseline="30000" dirty="0" smtClean="0"/>
                  <a:t>6</a:t>
                </a:r>
                <a:r>
                  <a:rPr lang="en-US" dirty="0" smtClean="0"/>
                  <a:t> = 64 squares, numbered 0 to 63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Can be visualized as four layers of 16 squares each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dirty="0" smtClean="0"/>
                  <a:t>Four layers: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</a:rPr>
                      <m:t>=00, 01, 11, 10</m:t>
                    </m:r>
                  </m:oMath>
                </a14:m>
                <a:r>
                  <a:rPr lang="en-US" dirty="0" smtClean="0"/>
                  <a:t>	(Notice that layer 11 comes before 10)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Each square is adjacent to 6 other squares: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dirty="0" smtClean="0"/>
                  <a:t>4 squares in the same layer and 2 squares in the above and below layers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833" y="897372"/>
                <a:ext cx="9447548" cy="2589235"/>
              </a:xfrm>
              <a:blipFill rotWithShape="1">
                <a:blip r:embed="rId2"/>
                <a:stretch>
                  <a:fillRect l="-839" t="-1647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07279" y="3541135"/>
            <a:ext cx="2656384" cy="2941036"/>
            <a:chOff x="2533507" y="1765925"/>
            <a:chExt cx="4262221" cy="4133003"/>
          </a:xfrm>
        </p:grpSpPr>
        <p:sp>
          <p:nvSpPr>
            <p:cNvPr id="5" name="Rectangle 4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586568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43397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282609" y="2333731"/>
              <a:ext cx="45485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613124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5052616" y="2820265"/>
              <a:ext cx="0" cy="30786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203980" y="2816116"/>
              <a:ext cx="1683742" cy="3082810"/>
              <a:chOff x="4203980" y="2816118"/>
              <a:chExt cx="1683742" cy="1687149"/>
            </a:xfrm>
          </p:grpSpPr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806661" y="2981837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108"/>
            <p:cNvSpPr>
              <a:spLocks noChangeShapeType="1"/>
            </p:cNvSpPr>
            <p:nvPr/>
          </p:nvSpPr>
          <p:spPr bwMode="auto">
            <a:xfrm>
              <a:off x="2849386" y="244010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33507" y="2422428"/>
                  <a:ext cx="481353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latin typeface="Cambria Math"/>
                          </a:rPr>
                          <m:t>𝑐𝑑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507" y="2422428"/>
                  <a:ext cx="481353" cy="5190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000" r="-6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11524" y="1961124"/>
                  <a:ext cx="492941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𝑒𝑓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1524" y="1961124"/>
                  <a:ext cx="492941" cy="51901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3333" r="-15686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279265" y="1765925"/>
                  <a:ext cx="1473416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=00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79265" y="1765925"/>
                  <a:ext cx="1473416" cy="5190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62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3411181" y="2981836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1181" y="2981836"/>
                  <a:ext cx="694400" cy="4479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4230725" y="2981836"/>
                  <a:ext cx="684288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30725" y="2981836"/>
                  <a:ext cx="684288" cy="4479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5062609" y="2981836"/>
                  <a:ext cx="694399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2609" y="2981836"/>
                  <a:ext cx="694399" cy="4479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21"/>
                <p:cNvSpPr>
                  <a:spLocks noChangeArrowheads="1"/>
                </p:cNvSpPr>
                <p:nvPr/>
              </p:nvSpPr>
              <p:spPr bwMode="auto">
                <a:xfrm>
                  <a:off x="5927644" y="2981836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644" y="2981836"/>
                  <a:ext cx="694400" cy="4479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1"/>
                <p:cNvSpPr>
                  <a:spLocks noChangeArrowheads="1"/>
                </p:cNvSpPr>
                <p:nvPr/>
              </p:nvSpPr>
              <p:spPr bwMode="auto">
                <a:xfrm>
                  <a:off x="3406856" y="3774733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6856" y="3774733"/>
                  <a:ext cx="694400" cy="44791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6399" y="3774733"/>
                  <a:ext cx="694399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6399" y="3774733"/>
                  <a:ext cx="694399" cy="44791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5058283" y="3774733"/>
                  <a:ext cx="694399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58283" y="3774733"/>
                  <a:ext cx="694399" cy="44791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1"/>
                <p:cNvSpPr>
                  <a:spLocks noChangeArrowheads="1"/>
                </p:cNvSpPr>
                <p:nvPr/>
              </p:nvSpPr>
              <p:spPr bwMode="auto">
                <a:xfrm>
                  <a:off x="5923321" y="3774733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3321" y="3774733"/>
                  <a:ext cx="694400" cy="447913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Line 41"/>
            <p:cNvSpPr>
              <a:spLocks noChangeShapeType="1"/>
            </p:cNvSpPr>
            <p:nvPr/>
          </p:nvSpPr>
          <p:spPr bwMode="auto">
            <a:xfrm flipV="1">
              <a:off x="3355783" y="4350712"/>
              <a:ext cx="338303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351656" y="3576604"/>
              <a:ext cx="3387162" cy="1548216"/>
              <a:chOff x="3351656" y="3979853"/>
              <a:chExt cx="3029011" cy="1548216"/>
            </a:xfrm>
          </p:grpSpPr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806661" y="3750952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806661" y="4557449"/>
              <a:ext cx="45485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2806661" y="53300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1"/>
                <p:cNvSpPr>
                  <a:spLocks noChangeArrowheads="1"/>
                </p:cNvSpPr>
                <p:nvPr/>
              </p:nvSpPr>
              <p:spPr bwMode="auto">
                <a:xfrm>
                  <a:off x="3409164" y="4513444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9164" y="4513444"/>
                  <a:ext cx="870101" cy="44791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8706" y="4513444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8706" y="4513444"/>
                  <a:ext cx="870101" cy="44791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21"/>
                <p:cNvSpPr>
                  <a:spLocks noChangeArrowheads="1"/>
                </p:cNvSpPr>
                <p:nvPr/>
              </p:nvSpPr>
              <p:spPr bwMode="auto">
                <a:xfrm>
                  <a:off x="5060590" y="4513444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0590" y="4513444"/>
                  <a:ext cx="870101" cy="44791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5925627" y="4513444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5627" y="4513444"/>
                  <a:ext cx="870101" cy="44791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21"/>
                <p:cNvSpPr>
                  <a:spLocks noChangeArrowheads="1"/>
                </p:cNvSpPr>
                <p:nvPr/>
              </p:nvSpPr>
              <p:spPr bwMode="auto">
                <a:xfrm>
                  <a:off x="3404839" y="5306340"/>
                  <a:ext cx="694400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4839" y="5306340"/>
                  <a:ext cx="694400" cy="447913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4384" y="5306340"/>
                  <a:ext cx="685262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4384" y="5306340"/>
                  <a:ext cx="685262" cy="447913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5056268" y="5306340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56268" y="5306340"/>
                  <a:ext cx="870101" cy="44791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21"/>
                <p:cNvSpPr>
                  <a:spLocks noChangeArrowheads="1"/>
                </p:cNvSpPr>
                <p:nvPr/>
              </p:nvSpPr>
              <p:spPr bwMode="auto">
                <a:xfrm>
                  <a:off x="5921302" y="5306340"/>
                  <a:ext cx="870101" cy="44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1302" y="5306340"/>
                  <a:ext cx="870101" cy="44791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3014808" y="3541135"/>
            <a:ext cx="2111013" cy="2941036"/>
            <a:chOff x="3351656" y="1765925"/>
            <a:chExt cx="3387162" cy="4133003"/>
          </a:xfrm>
        </p:grpSpPr>
        <p:sp>
          <p:nvSpPr>
            <p:cNvPr id="43" name="Rectangle 42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3586568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443397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5282609" y="2333731"/>
              <a:ext cx="45485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613124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 flipH="1">
              <a:off x="5052616" y="2820265"/>
              <a:ext cx="0" cy="30786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203980" y="2816116"/>
              <a:ext cx="1683742" cy="3082810"/>
              <a:chOff x="4203980" y="2816118"/>
              <a:chExt cx="1683742" cy="1687149"/>
            </a:xfrm>
          </p:grpSpPr>
          <p:sp>
            <p:nvSpPr>
              <p:cNvPr id="78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382139" y="1765925"/>
                  <a:ext cx="1318709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=01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2139" y="1765925"/>
                  <a:ext cx="1318709" cy="519018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13333" r="-51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2981837"/>
                  <a:ext cx="734681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2981837"/>
                  <a:ext cx="734681" cy="389263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3947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21"/>
                <p:cNvSpPr>
                  <a:spLocks noChangeArrowheads="1"/>
                </p:cNvSpPr>
                <p:nvPr/>
              </p:nvSpPr>
              <p:spPr bwMode="auto">
                <a:xfrm>
                  <a:off x="4300634" y="2981837"/>
                  <a:ext cx="734679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0634" y="2981837"/>
                  <a:ext cx="734679" cy="389263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4000" r="-5333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21"/>
                <p:cNvSpPr>
                  <a:spLocks noChangeArrowheads="1"/>
                </p:cNvSpPr>
                <p:nvPr/>
              </p:nvSpPr>
              <p:spPr bwMode="auto">
                <a:xfrm>
                  <a:off x="5130211" y="2981837"/>
                  <a:ext cx="726965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0211" y="2981837"/>
                  <a:ext cx="726965" cy="389263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4054" r="-5405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2095" y="2981837"/>
                  <a:ext cx="734681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2095" y="2981837"/>
                  <a:ext cx="734681" cy="38926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4000" r="-5333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3774732"/>
                  <a:ext cx="743220" cy="389263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6308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6308" y="3774732"/>
                  <a:ext cx="743220" cy="389263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5885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5885" y="3774732"/>
                  <a:ext cx="743220" cy="389263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21"/>
                <p:cNvSpPr>
                  <a:spLocks noChangeArrowheads="1"/>
                </p:cNvSpPr>
                <p:nvPr/>
              </p:nvSpPr>
              <p:spPr bwMode="auto">
                <a:xfrm>
                  <a:off x="5957773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7773" y="3774732"/>
                  <a:ext cx="743220" cy="389263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Line 41"/>
            <p:cNvSpPr>
              <a:spLocks noChangeShapeType="1"/>
            </p:cNvSpPr>
            <p:nvPr/>
          </p:nvSpPr>
          <p:spPr bwMode="auto">
            <a:xfrm flipV="1">
              <a:off x="3355783" y="4350712"/>
              <a:ext cx="338303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351656" y="3576604"/>
              <a:ext cx="3387162" cy="1548216"/>
              <a:chOff x="3351656" y="3979853"/>
              <a:chExt cx="3029011" cy="1548216"/>
            </a:xfrm>
          </p:grpSpPr>
          <p:sp>
            <p:nvSpPr>
              <p:cNvPr id="76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4513445"/>
                  <a:ext cx="743220" cy="389263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8616" y="4513445"/>
                  <a:ext cx="735504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8616" y="4513445"/>
                  <a:ext cx="735504" cy="389263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l="-5333" r="-4000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8193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8193" y="4513445"/>
                  <a:ext cx="743220" cy="389263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0077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0077" y="4513445"/>
                  <a:ext cx="743220" cy="38926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5306340"/>
                  <a:ext cx="743220" cy="38926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4293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4293" y="5306340"/>
                  <a:ext cx="743220" cy="389263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6579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3870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70" y="5306340"/>
                  <a:ext cx="743220" cy="389263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21"/>
                <p:cNvSpPr>
                  <a:spLocks noChangeArrowheads="1"/>
                </p:cNvSpPr>
                <p:nvPr/>
              </p:nvSpPr>
              <p:spPr bwMode="auto">
                <a:xfrm>
                  <a:off x="5955753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5753" y="5306340"/>
                  <a:ext cx="743220" cy="38926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/>
          <p:cNvGrpSpPr/>
          <p:nvPr/>
        </p:nvGrpSpPr>
        <p:grpSpPr>
          <a:xfrm>
            <a:off x="5203874" y="3541135"/>
            <a:ext cx="2111013" cy="2941036"/>
            <a:chOff x="3351656" y="1765925"/>
            <a:chExt cx="3387162" cy="4133003"/>
          </a:xfrm>
        </p:grpSpPr>
        <p:sp>
          <p:nvSpPr>
            <p:cNvPr id="82" name="Rectangle 81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3586568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443397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/>
          </p:nvSpPr>
          <p:spPr bwMode="auto">
            <a:xfrm>
              <a:off x="5282609" y="2333731"/>
              <a:ext cx="45485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13"/>
            <p:cNvSpPr>
              <a:spLocks noChangeArrowheads="1"/>
            </p:cNvSpPr>
            <p:nvPr/>
          </p:nvSpPr>
          <p:spPr bwMode="auto">
            <a:xfrm>
              <a:off x="613124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H="1">
              <a:off x="5052616" y="2820265"/>
              <a:ext cx="0" cy="30786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4203980" y="2816116"/>
              <a:ext cx="1683742" cy="3082810"/>
              <a:chOff x="4203980" y="2816118"/>
              <a:chExt cx="1683742" cy="1687149"/>
            </a:xfrm>
          </p:grpSpPr>
          <p:sp>
            <p:nvSpPr>
              <p:cNvPr id="114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382139" y="1765925"/>
                  <a:ext cx="1318709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=11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2139" y="1765925"/>
                  <a:ext cx="1318709" cy="519018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l="-13333" r="-51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2981837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2981837"/>
                  <a:ext cx="743220" cy="389263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21"/>
                <p:cNvSpPr>
                  <a:spLocks noChangeArrowheads="1"/>
                </p:cNvSpPr>
                <p:nvPr/>
              </p:nvSpPr>
              <p:spPr bwMode="auto">
                <a:xfrm>
                  <a:off x="4300635" y="2981837"/>
                  <a:ext cx="735504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0635" y="2981837"/>
                  <a:ext cx="735504" cy="389263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l="-6667" r="-266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21"/>
                <p:cNvSpPr>
                  <a:spLocks noChangeArrowheads="1"/>
                </p:cNvSpPr>
                <p:nvPr/>
              </p:nvSpPr>
              <p:spPr bwMode="auto">
                <a:xfrm>
                  <a:off x="5130212" y="2981837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0212" y="2981837"/>
                  <a:ext cx="743220" cy="389263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 l="-5263" r="-5263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2096" y="2981837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2096" y="2981837"/>
                  <a:ext cx="743220" cy="389263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 l="-6579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3774732"/>
                  <a:ext cx="743220" cy="389263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 l="-6579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6307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6307" y="3774732"/>
                  <a:ext cx="743220" cy="389263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 l="-5263" r="-5263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5886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5886" y="3774732"/>
                  <a:ext cx="743220" cy="389263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 l="-5263" r="-5263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21"/>
                <p:cNvSpPr>
                  <a:spLocks noChangeArrowheads="1"/>
                </p:cNvSpPr>
                <p:nvPr/>
              </p:nvSpPr>
              <p:spPr bwMode="auto">
                <a:xfrm>
                  <a:off x="5957773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7773" y="3774732"/>
                  <a:ext cx="743220" cy="389263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 l="-5263" r="-5263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Line 41"/>
            <p:cNvSpPr>
              <a:spLocks noChangeShapeType="1"/>
            </p:cNvSpPr>
            <p:nvPr/>
          </p:nvSpPr>
          <p:spPr bwMode="auto">
            <a:xfrm flipV="1">
              <a:off x="3355783" y="4350712"/>
              <a:ext cx="338303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3351656" y="3576604"/>
              <a:ext cx="3387162" cy="1548216"/>
              <a:chOff x="3351656" y="3979853"/>
              <a:chExt cx="3029011" cy="1548216"/>
            </a:xfrm>
          </p:grpSpPr>
          <p:sp>
            <p:nvSpPr>
              <p:cNvPr id="112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4513445"/>
                  <a:ext cx="743220" cy="389263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8616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8616" y="4513445"/>
                  <a:ext cx="743220" cy="389263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8193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8193" y="4513445"/>
                  <a:ext cx="743220" cy="389263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0077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62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0077" y="4513445"/>
                  <a:ext cx="743220" cy="389263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5306340"/>
                  <a:ext cx="743220" cy="389263"/>
                </a:xfrm>
                <a:prstGeom prst="rect">
                  <a:avLst/>
                </a:prstGeom>
                <a:blipFill rotWithShape="1">
                  <a:blip r:embed="rId54"/>
                  <a:stretch>
                    <a:fillRect l="-6579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4294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4294" y="5306340"/>
                  <a:ext cx="743220" cy="389263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 l="-5263" r="-5263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3871" y="5306340"/>
                  <a:ext cx="735504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71" y="5306340"/>
                  <a:ext cx="735504" cy="389263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 l="-6667" r="-4000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21"/>
                <p:cNvSpPr>
                  <a:spLocks noChangeArrowheads="1"/>
                </p:cNvSpPr>
                <p:nvPr/>
              </p:nvSpPr>
              <p:spPr bwMode="auto">
                <a:xfrm>
                  <a:off x="5955753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5753" y="5306340"/>
                  <a:ext cx="743220" cy="389263"/>
                </a:xfrm>
                <a:prstGeom prst="rect">
                  <a:avLst/>
                </a:prstGeom>
                <a:blipFill rotWithShape="1">
                  <a:blip r:embed="rId57"/>
                  <a:stretch>
                    <a:fillRect l="-6579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7392940" y="3541135"/>
            <a:ext cx="2111013" cy="2941036"/>
            <a:chOff x="3351656" y="1765925"/>
            <a:chExt cx="3387162" cy="4133003"/>
          </a:xfrm>
        </p:grpSpPr>
        <p:sp>
          <p:nvSpPr>
            <p:cNvPr id="117" name="Rectangle 116"/>
            <p:cNvSpPr/>
            <p:nvPr/>
          </p:nvSpPr>
          <p:spPr>
            <a:xfrm>
              <a:off x="3351656" y="2816117"/>
              <a:ext cx="3387161" cy="3082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7"/>
            <p:cNvSpPr>
              <a:spLocks noChangeArrowheads="1"/>
            </p:cNvSpPr>
            <p:nvPr/>
          </p:nvSpPr>
          <p:spPr bwMode="auto">
            <a:xfrm>
              <a:off x="3586568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9"/>
            <p:cNvSpPr>
              <a:spLocks noChangeArrowheads="1"/>
            </p:cNvSpPr>
            <p:nvPr/>
          </p:nvSpPr>
          <p:spPr bwMode="auto">
            <a:xfrm>
              <a:off x="443397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"/>
            <p:cNvSpPr>
              <a:spLocks noChangeArrowheads="1"/>
            </p:cNvSpPr>
            <p:nvPr/>
          </p:nvSpPr>
          <p:spPr bwMode="auto">
            <a:xfrm>
              <a:off x="5282609" y="2333731"/>
              <a:ext cx="45485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6131243" y="2333731"/>
              <a:ext cx="487382" cy="4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22" name="Line 18"/>
            <p:cNvSpPr>
              <a:spLocks noChangeShapeType="1"/>
            </p:cNvSpPr>
            <p:nvPr/>
          </p:nvSpPr>
          <p:spPr bwMode="auto">
            <a:xfrm flipH="1">
              <a:off x="5052616" y="2820265"/>
              <a:ext cx="0" cy="30786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203980" y="2816116"/>
              <a:ext cx="1683742" cy="3082810"/>
              <a:chOff x="4203980" y="2816118"/>
              <a:chExt cx="1683742" cy="1687149"/>
            </a:xfrm>
          </p:grpSpPr>
          <p:sp>
            <p:nvSpPr>
              <p:cNvPr id="149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382139" y="1765925"/>
                  <a:ext cx="1318709" cy="519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=10</m:t>
                        </m:r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2139" y="1765925"/>
                  <a:ext cx="1318709" cy="519018"/>
                </a:xfrm>
                <a:prstGeom prst="rect">
                  <a:avLst/>
                </a:prstGeom>
                <a:blipFill rotWithShape="1">
                  <a:blip r:embed="rId58"/>
                  <a:stretch>
                    <a:fillRect l="-13333" r="-51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2981837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2981837"/>
                  <a:ext cx="743220" cy="389263"/>
                </a:xfrm>
                <a:prstGeom prst="rect">
                  <a:avLst/>
                </a:prstGeom>
                <a:blipFill rotWithShape="1">
                  <a:blip r:embed="rId59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21"/>
                <p:cNvSpPr>
                  <a:spLocks noChangeArrowheads="1"/>
                </p:cNvSpPr>
                <p:nvPr/>
              </p:nvSpPr>
              <p:spPr bwMode="auto">
                <a:xfrm>
                  <a:off x="4300635" y="2981837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0635" y="2981837"/>
                  <a:ext cx="743220" cy="389263"/>
                </a:xfrm>
                <a:prstGeom prst="rect">
                  <a:avLst/>
                </a:prstGeom>
                <a:blipFill rotWithShape="1">
                  <a:blip r:embed="rId60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21"/>
                <p:cNvSpPr>
                  <a:spLocks noChangeArrowheads="1"/>
                </p:cNvSpPr>
                <p:nvPr/>
              </p:nvSpPr>
              <p:spPr bwMode="auto">
                <a:xfrm>
                  <a:off x="5130212" y="2981837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0212" y="2981837"/>
                  <a:ext cx="743220" cy="389263"/>
                </a:xfrm>
                <a:prstGeom prst="rect">
                  <a:avLst/>
                </a:prstGeom>
                <a:blipFill rotWithShape="1">
                  <a:blip r:embed="rId61"/>
                  <a:stretch>
                    <a:fillRect l="-6579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2096" y="2981837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2096" y="2981837"/>
                  <a:ext cx="743220" cy="389263"/>
                </a:xfrm>
                <a:prstGeom prst="rect">
                  <a:avLst/>
                </a:prstGeom>
                <a:blipFill rotWithShape="1">
                  <a:blip r:embed="rId62"/>
                  <a:stretch>
                    <a:fillRect l="-6579" r="-2632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3774732"/>
                  <a:ext cx="743220" cy="389263"/>
                </a:xfrm>
                <a:prstGeom prst="rect">
                  <a:avLst/>
                </a:prstGeom>
                <a:blipFill rotWithShape="1">
                  <a:blip r:embed="rId63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6307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6307" y="3774732"/>
                  <a:ext cx="743220" cy="389263"/>
                </a:xfrm>
                <a:prstGeom prst="rect">
                  <a:avLst/>
                </a:prstGeom>
                <a:blipFill rotWithShape="1">
                  <a:blip r:embed="rId64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5886" y="3774732"/>
                  <a:ext cx="735504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39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5886" y="3774732"/>
                  <a:ext cx="735504" cy="389263"/>
                </a:xfrm>
                <a:prstGeom prst="rect">
                  <a:avLst/>
                </a:prstGeom>
                <a:blipFill rotWithShape="1">
                  <a:blip r:embed="rId65"/>
                  <a:stretch>
                    <a:fillRect l="-5333" r="-4000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21"/>
                <p:cNvSpPr>
                  <a:spLocks noChangeArrowheads="1"/>
                </p:cNvSpPr>
                <p:nvPr/>
              </p:nvSpPr>
              <p:spPr bwMode="auto">
                <a:xfrm>
                  <a:off x="5957773" y="3774732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38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7773" y="3774732"/>
                  <a:ext cx="743220" cy="389263"/>
                </a:xfrm>
                <a:prstGeom prst="rect">
                  <a:avLst/>
                </a:prstGeom>
                <a:blipFill rotWithShape="1">
                  <a:blip r:embed="rId66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Line 41"/>
            <p:cNvSpPr>
              <a:spLocks noChangeShapeType="1"/>
            </p:cNvSpPr>
            <p:nvPr/>
          </p:nvSpPr>
          <p:spPr bwMode="auto">
            <a:xfrm flipV="1">
              <a:off x="3355783" y="4350712"/>
              <a:ext cx="338303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3351656" y="3576604"/>
              <a:ext cx="3387162" cy="1548216"/>
              <a:chOff x="3351656" y="3979853"/>
              <a:chExt cx="3029011" cy="1548216"/>
            </a:xfrm>
          </p:grpSpPr>
          <p:sp>
            <p:nvSpPr>
              <p:cNvPr id="147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44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4513445"/>
                  <a:ext cx="743220" cy="389263"/>
                </a:xfrm>
                <a:prstGeom prst="rect">
                  <a:avLst/>
                </a:prstGeom>
                <a:blipFill rotWithShape="1">
                  <a:blip r:embed="rId67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8616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45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8616" y="4513445"/>
                  <a:ext cx="743220" cy="389263"/>
                </a:xfrm>
                <a:prstGeom prst="rect">
                  <a:avLst/>
                </a:prstGeom>
                <a:blipFill rotWithShape="1">
                  <a:blip r:embed="rId68"/>
                  <a:stretch>
                    <a:fillRect l="-6579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8193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47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8193" y="4513445"/>
                  <a:ext cx="743220" cy="389263"/>
                </a:xfrm>
                <a:prstGeom prst="rect">
                  <a:avLst/>
                </a:prstGeom>
                <a:blipFill rotWithShape="1">
                  <a:blip r:embed="rId69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0077" y="4513445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46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0077" y="4513445"/>
                  <a:ext cx="743220" cy="389263"/>
                </a:xfrm>
                <a:prstGeom prst="rect">
                  <a:avLst/>
                </a:prstGeom>
                <a:blipFill rotWithShape="1">
                  <a:blip r:embed="rId70"/>
                  <a:stretch>
                    <a:fillRect l="-5263" r="-3947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21"/>
                <p:cNvSpPr>
                  <a:spLocks noChangeArrowheads="1"/>
                </p:cNvSpPr>
                <p:nvPr/>
              </p:nvSpPr>
              <p:spPr bwMode="auto">
                <a:xfrm>
                  <a:off x="3432529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40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2529" y="5306340"/>
                  <a:ext cx="743220" cy="389263"/>
                </a:xfrm>
                <a:prstGeom prst="rect">
                  <a:avLst/>
                </a:prstGeom>
                <a:blipFill rotWithShape="1">
                  <a:blip r:embed="rId71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4294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41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4294" y="5306340"/>
                  <a:ext cx="743220" cy="389263"/>
                </a:xfrm>
                <a:prstGeom prst="rect">
                  <a:avLst/>
                </a:prstGeom>
                <a:blipFill rotWithShape="1">
                  <a:blip r:embed="rId72"/>
                  <a:stretch>
                    <a:fillRect l="-5263" r="-3947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21"/>
                <p:cNvSpPr>
                  <a:spLocks noChangeArrowheads="1"/>
                </p:cNvSpPr>
                <p:nvPr/>
              </p:nvSpPr>
              <p:spPr bwMode="auto">
                <a:xfrm>
                  <a:off x="5123871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43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71" y="5306340"/>
                  <a:ext cx="743220" cy="389263"/>
                </a:xfrm>
                <a:prstGeom prst="rect">
                  <a:avLst/>
                </a:prstGeom>
                <a:blipFill rotWithShape="1">
                  <a:blip r:embed="rId73"/>
                  <a:stretch>
                    <a:fillRect l="-6579" r="-2632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21"/>
                <p:cNvSpPr>
                  <a:spLocks noChangeArrowheads="1"/>
                </p:cNvSpPr>
                <p:nvPr/>
              </p:nvSpPr>
              <p:spPr bwMode="auto">
                <a:xfrm>
                  <a:off x="5955753" y="5306340"/>
                  <a:ext cx="743220" cy="389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42</m:t>
                            </m:r>
                          </m:sub>
                        </m:sSub>
                      </m:oMath>
                    </m:oMathPara>
                  </a14:m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5753" y="5306340"/>
                  <a:ext cx="743220" cy="389263"/>
                </a:xfrm>
                <a:prstGeom prst="rect">
                  <a:avLst/>
                </a:prstGeom>
                <a:blipFill rotWithShape="1">
                  <a:blip r:embed="rId74"/>
                  <a:stretch>
                    <a:fillRect l="-6579" r="-2632" b="-173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50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Six-Variable K-Map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833" y="951899"/>
                <a:ext cx="9562762" cy="2246673"/>
              </a:xfrm>
            </p:spPr>
            <p:txBody>
              <a:bodyPr/>
              <a:lstStyle/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𝑒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(2, 10, 11, 18, 21, 23, 29, 31, 34, 41, 50, 53, 55, 61, 63)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Draw the 6-Variable K-Map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Obtain a minimal Sum-of-Products expression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h</m:t>
                    </m:r>
                  </m:oMath>
                </a14:m>
                <a:endParaRPr lang="en-US" b="0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Solution: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000099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′</m:t>
                    </m:r>
                    <m:r>
                      <a:rPr lang="en-US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 (18 literals)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833" y="951899"/>
                <a:ext cx="9562762" cy="2246673"/>
              </a:xfrm>
              <a:blipFill rotWithShape="1">
                <a:blip r:embed="rId2"/>
                <a:stretch>
                  <a:fillRect l="-956" t="-26287" r="-127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3" name="Group 182"/>
          <p:cNvGrpSpPr/>
          <p:nvPr/>
        </p:nvGrpSpPr>
        <p:grpSpPr>
          <a:xfrm>
            <a:off x="307279" y="3541135"/>
            <a:ext cx="9196674" cy="2941036"/>
            <a:chOff x="307279" y="3541135"/>
            <a:chExt cx="9196674" cy="2941036"/>
          </a:xfrm>
        </p:grpSpPr>
        <p:grpSp>
          <p:nvGrpSpPr>
            <p:cNvPr id="5" name="Group 4"/>
            <p:cNvGrpSpPr/>
            <p:nvPr/>
          </p:nvGrpSpPr>
          <p:grpSpPr>
            <a:xfrm>
              <a:off x="307279" y="3541135"/>
              <a:ext cx="2620915" cy="2941036"/>
              <a:chOff x="2533507" y="1765925"/>
              <a:chExt cx="4205311" cy="413300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351656" y="2816117"/>
                <a:ext cx="3387161" cy="3082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3586568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4433973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5282609" y="2333731"/>
                <a:ext cx="45485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6131243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 flipH="1">
                <a:off x="5052616" y="2820265"/>
                <a:ext cx="0" cy="30786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203980" y="2816116"/>
                <a:ext cx="1683742" cy="3082810"/>
                <a:chOff x="4203980" y="2816118"/>
                <a:chExt cx="1683742" cy="1687149"/>
              </a:xfrm>
            </p:grpSpPr>
            <p:sp>
              <p:nvSpPr>
                <p:cNvPr id="41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8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18"/>
                  <a:ext cx="0" cy="168714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2806661" y="2981837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Line 108"/>
              <p:cNvSpPr>
                <a:spLocks noChangeShapeType="1"/>
              </p:cNvSpPr>
              <p:nvPr/>
            </p:nvSpPr>
            <p:spPr bwMode="auto">
              <a:xfrm>
                <a:off x="2849386" y="2440103"/>
                <a:ext cx="505960" cy="3782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anchorCtr="1">
                <a:spAutoFit/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33507" y="2422428"/>
                    <a:ext cx="481353" cy="5190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1800" b="0" i="1" dirty="0" smtClean="0">
                              <a:latin typeface="Cambria Math"/>
                            </a:rPr>
                            <m:t>𝑐𝑑</m:t>
                          </m:r>
                        </m:oMath>
                      </m:oMathPara>
                    </a14:m>
                    <a:endParaRPr lang="en-US" alt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5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33507" y="2422428"/>
                    <a:ext cx="481353" cy="51901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8000" r="-6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1524" y="1961124"/>
                    <a:ext cx="492941" cy="5190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rIns="0" anchorCtr="1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𝑒𝑓</m:t>
                          </m:r>
                        </m:oMath>
                      </m:oMathPara>
                    </a14:m>
                    <a:endParaRPr lang="en-US" altLang="en-US" sz="1800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 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11524" y="1961124"/>
                    <a:ext cx="492941" cy="51901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33333" r="-15686" b="-15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9265" y="1765925"/>
                    <a:ext cx="1473416" cy="5190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=00</m:t>
                          </m:r>
                        </m:oMath>
                      </m:oMathPara>
                    </a14:m>
                    <a:endParaRPr lang="en-US" altLang="en-US" sz="1800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7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279265" y="1765925"/>
                    <a:ext cx="1473416" cy="51901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62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Line 41"/>
              <p:cNvSpPr>
                <a:spLocks noChangeShapeType="1"/>
              </p:cNvSpPr>
              <p:nvPr/>
            </p:nvSpPr>
            <p:spPr bwMode="auto">
              <a:xfrm flipV="1">
                <a:off x="3355783" y="4350712"/>
                <a:ext cx="338303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351656" y="3576604"/>
                <a:ext cx="3387162" cy="1548216"/>
                <a:chOff x="3351656" y="3979853"/>
                <a:chExt cx="3029011" cy="1548216"/>
              </a:xfrm>
            </p:grpSpPr>
            <p:sp>
              <p:nvSpPr>
                <p:cNvPr id="3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6" y="5528069"/>
                  <a:ext cx="302901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2806661" y="3750952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2806661" y="4557449"/>
                <a:ext cx="45485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2806661" y="53300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014808" y="3541135"/>
              <a:ext cx="2111013" cy="2941036"/>
              <a:chOff x="3351656" y="1765925"/>
              <a:chExt cx="3387162" cy="413300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351656" y="2816117"/>
                <a:ext cx="3387161" cy="3082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>
                <a:off x="3586568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9"/>
              <p:cNvSpPr>
                <a:spLocks noChangeArrowheads="1"/>
              </p:cNvSpPr>
              <p:nvPr/>
            </p:nvSpPr>
            <p:spPr bwMode="auto">
              <a:xfrm>
                <a:off x="4433973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5282609" y="2333731"/>
                <a:ext cx="45485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6131243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 flipH="1">
                <a:off x="5052616" y="2820265"/>
                <a:ext cx="0" cy="30786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4203980" y="2816116"/>
                <a:ext cx="1683742" cy="3082810"/>
                <a:chOff x="4203980" y="2816118"/>
                <a:chExt cx="1683742" cy="1687149"/>
              </a:xfrm>
            </p:grpSpPr>
            <p:sp>
              <p:nvSpPr>
                <p:cNvPr id="72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8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18"/>
                  <a:ext cx="0" cy="168714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82139" y="1765925"/>
                    <a:ext cx="1318709" cy="5190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=01</m:t>
                          </m:r>
                        </m:oMath>
                      </m:oMathPara>
                    </a14:m>
                    <a:endParaRPr lang="en-US" altLang="en-US" sz="1800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1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82139" y="1765925"/>
                    <a:ext cx="1318709" cy="51901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3333" r="-518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Line 41"/>
              <p:cNvSpPr>
                <a:spLocks noChangeShapeType="1"/>
              </p:cNvSpPr>
              <p:nvPr/>
            </p:nvSpPr>
            <p:spPr bwMode="auto">
              <a:xfrm flipV="1">
                <a:off x="3355783" y="4350712"/>
                <a:ext cx="338303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3351656" y="3576604"/>
                <a:ext cx="3387162" cy="1548216"/>
                <a:chOff x="3351656" y="3979853"/>
                <a:chExt cx="3029011" cy="1548216"/>
              </a:xfrm>
            </p:grpSpPr>
            <p:sp>
              <p:nvSpPr>
                <p:cNvPr id="70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6" y="5528069"/>
                  <a:ext cx="302901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5203874" y="3541135"/>
              <a:ext cx="2111013" cy="2941036"/>
              <a:chOff x="3351656" y="1765925"/>
              <a:chExt cx="3387162" cy="4133003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351656" y="2816117"/>
                <a:ext cx="3387161" cy="3082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3586568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9"/>
              <p:cNvSpPr>
                <a:spLocks noChangeArrowheads="1"/>
              </p:cNvSpPr>
              <p:nvPr/>
            </p:nvSpPr>
            <p:spPr bwMode="auto">
              <a:xfrm>
                <a:off x="4433973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11"/>
              <p:cNvSpPr>
                <a:spLocks noChangeArrowheads="1"/>
              </p:cNvSpPr>
              <p:nvPr/>
            </p:nvSpPr>
            <p:spPr bwMode="auto">
              <a:xfrm>
                <a:off x="5282609" y="2333731"/>
                <a:ext cx="45485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13"/>
              <p:cNvSpPr>
                <a:spLocks noChangeArrowheads="1"/>
              </p:cNvSpPr>
              <p:nvPr/>
            </p:nvSpPr>
            <p:spPr bwMode="auto">
              <a:xfrm>
                <a:off x="6131243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Line 18"/>
              <p:cNvSpPr>
                <a:spLocks noChangeShapeType="1"/>
              </p:cNvSpPr>
              <p:nvPr/>
            </p:nvSpPr>
            <p:spPr bwMode="auto">
              <a:xfrm flipH="1">
                <a:off x="5052616" y="2820265"/>
                <a:ext cx="0" cy="30786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4203980" y="2816116"/>
                <a:ext cx="1683742" cy="3082810"/>
                <a:chOff x="4203980" y="2816118"/>
                <a:chExt cx="1683742" cy="1687149"/>
              </a:xfrm>
            </p:grpSpPr>
            <p:sp>
              <p:nvSpPr>
                <p:cNvPr id="103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8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18"/>
                  <a:ext cx="0" cy="168714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82139" y="1765925"/>
                    <a:ext cx="1318709" cy="5190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=11</m:t>
                          </m:r>
                        </m:oMath>
                      </m:oMathPara>
                    </a14:m>
                    <a:endParaRPr lang="en-US" altLang="en-US" sz="1800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82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82139" y="1765925"/>
                    <a:ext cx="1318709" cy="51901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3333" r="-518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 flipV="1">
                <a:off x="3355783" y="4350712"/>
                <a:ext cx="338303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3351656" y="3576604"/>
                <a:ext cx="3387162" cy="1548216"/>
                <a:chOff x="3351656" y="3979853"/>
                <a:chExt cx="3029011" cy="1548216"/>
              </a:xfrm>
            </p:grpSpPr>
            <p:sp>
              <p:nvSpPr>
                <p:cNvPr id="10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6" y="5528069"/>
                  <a:ext cx="302901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5" name="Group 104"/>
            <p:cNvGrpSpPr/>
            <p:nvPr/>
          </p:nvGrpSpPr>
          <p:grpSpPr>
            <a:xfrm>
              <a:off x="7392940" y="3541135"/>
              <a:ext cx="2111013" cy="2941036"/>
              <a:chOff x="3351656" y="1765925"/>
              <a:chExt cx="3387162" cy="4133003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3351656" y="2816117"/>
                <a:ext cx="3387161" cy="3082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3586568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9"/>
              <p:cNvSpPr>
                <a:spLocks noChangeArrowheads="1"/>
              </p:cNvSpPr>
              <p:nvPr/>
            </p:nvSpPr>
            <p:spPr bwMode="auto">
              <a:xfrm>
                <a:off x="4433973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01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1"/>
              <p:cNvSpPr>
                <a:spLocks noChangeArrowheads="1"/>
              </p:cNvSpPr>
              <p:nvPr/>
            </p:nvSpPr>
            <p:spPr bwMode="auto">
              <a:xfrm>
                <a:off x="5282609" y="2333731"/>
                <a:ext cx="45485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11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3"/>
              <p:cNvSpPr>
                <a:spLocks noChangeArrowheads="1"/>
              </p:cNvSpPr>
              <p:nvPr/>
            </p:nvSpPr>
            <p:spPr bwMode="auto">
              <a:xfrm>
                <a:off x="6131243" y="2333731"/>
                <a:ext cx="487382" cy="44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10</a:t>
                </a:r>
                <a:endParaRPr lang="en-US" altLang="en-US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Line 18"/>
              <p:cNvSpPr>
                <a:spLocks noChangeShapeType="1"/>
              </p:cNvSpPr>
              <p:nvPr/>
            </p:nvSpPr>
            <p:spPr bwMode="auto">
              <a:xfrm flipH="1">
                <a:off x="5052616" y="2820265"/>
                <a:ext cx="0" cy="30786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4203980" y="2816116"/>
                <a:ext cx="1683742" cy="3082810"/>
                <a:chOff x="4203980" y="2816118"/>
                <a:chExt cx="1683742" cy="1687149"/>
              </a:xfrm>
            </p:grpSpPr>
            <p:sp>
              <p:nvSpPr>
                <p:cNvPr id="134" name="Line 17"/>
                <p:cNvSpPr>
                  <a:spLocks noChangeShapeType="1"/>
                </p:cNvSpPr>
                <p:nvPr/>
              </p:nvSpPr>
              <p:spPr bwMode="auto">
                <a:xfrm>
                  <a:off x="4203980" y="2818388"/>
                  <a:ext cx="0" cy="16848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9"/>
                <p:cNvSpPr>
                  <a:spLocks noChangeShapeType="1"/>
                </p:cNvSpPr>
                <p:nvPr/>
              </p:nvSpPr>
              <p:spPr bwMode="auto">
                <a:xfrm>
                  <a:off x="5887722" y="2816118"/>
                  <a:ext cx="0" cy="168714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82139" y="1765925"/>
                    <a:ext cx="1318709" cy="5190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 anchor="ctr" anchorCtr="0">
                    <a:spAutoFit/>
                  </a:bodyPr>
                  <a:lstStyle>
                    <a:lvl1pPr marL="285750" indent="-28575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indent="0"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  <m:r>
                            <a:rPr lang="en-US" alt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=10</m:t>
                          </m:r>
                        </m:oMath>
                      </m:oMathPara>
                    </a14:m>
                    <a:endParaRPr lang="en-US" altLang="en-US" sz="1800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13" name="Text 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82139" y="1765925"/>
                    <a:ext cx="1318709" cy="519018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13333" r="-518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Line 41"/>
              <p:cNvSpPr>
                <a:spLocks noChangeShapeType="1"/>
              </p:cNvSpPr>
              <p:nvPr/>
            </p:nvSpPr>
            <p:spPr bwMode="auto">
              <a:xfrm flipV="1">
                <a:off x="3355783" y="4350712"/>
                <a:ext cx="338303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3351656" y="3576604"/>
                <a:ext cx="3387162" cy="1548216"/>
                <a:chOff x="3351656" y="3979853"/>
                <a:chExt cx="3029011" cy="1548216"/>
              </a:xfrm>
            </p:grpSpPr>
            <p:sp>
              <p:nvSpPr>
                <p:cNvPr id="132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5346" y="3979853"/>
                  <a:ext cx="30253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351656" y="5528069"/>
                  <a:ext cx="302901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7" name="Rounded Rectangle 156"/>
          <p:cNvSpPr/>
          <p:nvPr/>
        </p:nvSpPr>
        <p:spPr>
          <a:xfrm>
            <a:off x="1962662" y="6021315"/>
            <a:ext cx="858880" cy="376328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8038907" y="6021315"/>
            <a:ext cx="312906" cy="37632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/>
          <p:cNvGrpSpPr/>
          <p:nvPr/>
        </p:nvGrpSpPr>
        <p:grpSpPr>
          <a:xfrm>
            <a:off x="1957436" y="4370590"/>
            <a:ext cx="7431303" cy="2020057"/>
            <a:chOff x="1957436" y="4370590"/>
            <a:chExt cx="7431303" cy="2020057"/>
          </a:xfrm>
        </p:grpSpPr>
        <p:sp>
          <p:nvSpPr>
            <p:cNvPr id="136" name="TextBox 135"/>
            <p:cNvSpPr txBox="1"/>
            <p:nvPr/>
          </p:nvSpPr>
          <p:spPr>
            <a:xfrm>
              <a:off x="2508635" y="43846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97701" y="43846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86767" y="43846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660775" y="49030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179238" y="54791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79238" y="49267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660775" y="54791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849841" y="49030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368304" y="54791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368304" y="49267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849841" y="54791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038907" y="60213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08635" y="60213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957436" y="60213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075833" y="43705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508635" y="4370590"/>
            <a:ext cx="6880104" cy="376328"/>
            <a:chOff x="2508635" y="4370590"/>
            <a:chExt cx="6880104" cy="376328"/>
          </a:xfrm>
        </p:grpSpPr>
        <p:sp>
          <p:nvSpPr>
            <p:cNvPr id="154" name="Rounded Rectangle 153"/>
            <p:cNvSpPr/>
            <p:nvPr/>
          </p:nvSpPr>
          <p:spPr>
            <a:xfrm>
              <a:off x="9075833" y="4370590"/>
              <a:ext cx="312906" cy="3763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2508635" y="4370590"/>
              <a:ext cx="312906" cy="3763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4697701" y="4370590"/>
              <a:ext cx="312906" cy="3763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6886767" y="4370590"/>
              <a:ext cx="312906" cy="3763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>
              <a:stCxn id="151" idx="0"/>
              <a:endCxn id="154" idx="0"/>
            </p:cNvCxnSpPr>
            <p:nvPr/>
          </p:nvCxnSpPr>
          <p:spPr>
            <a:xfrm>
              <a:off x="2665088" y="4370590"/>
              <a:ext cx="656719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3657045" y="4903092"/>
            <a:ext cx="3024165" cy="945402"/>
            <a:chOff x="3657045" y="4903092"/>
            <a:chExt cx="3024165" cy="945402"/>
          </a:xfrm>
        </p:grpSpPr>
        <p:sp>
          <p:nvSpPr>
            <p:cNvPr id="155" name="Rounded Rectangle 154"/>
            <p:cNvSpPr/>
            <p:nvPr/>
          </p:nvSpPr>
          <p:spPr>
            <a:xfrm>
              <a:off x="3657045" y="4906361"/>
              <a:ext cx="821871" cy="93995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5859339" y="4908544"/>
              <a:ext cx="821871" cy="93995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/>
            <p:cNvCxnSpPr>
              <a:stCxn id="155" idx="0"/>
            </p:cNvCxnSpPr>
            <p:nvPr/>
          </p:nvCxnSpPr>
          <p:spPr>
            <a:xfrm flipV="1">
              <a:off x="4067981" y="4903092"/>
              <a:ext cx="2202293" cy="3269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1261288" y="4358699"/>
            <a:ext cx="1247347" cy="400110"/>
            <a:chOff x="1261288" y="4358699"/>
            <a:chExt cx="1247347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1261288" y="4358699"/>
                  <a:ext cx="987771" cy="40011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𝑐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′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′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𝑒𝑓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288" y="4358699"/>
                  <a:ext cx="987771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286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2" name="Straight Connector 171"/>
            <p:cNvCxnSpPr>
              <a:stCxn id="170" idx="3"/>
              <a:endCxn id="151" idx="1"/>
            </p:cNvCxnSpPr>
            <p:nvPr/>
          </p:nvCxnSpPr>
          <p:spPr>
            <a:xfrm>
              <a:off x="2249059" y="4558754"/>
              <a:ext cx="2595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2755122" y="4910043"/>
            <a:ext cx="910646" cy="400110"/>
            <a:chOff x="1524451" y="4338821"/>
            <a:chExt cx="910646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1524451" y="4338821"/>
                  <a:ext cx="644281" cy="40011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008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𝑏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451" y="4338821"/>
                  <a:ext cx="644281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2857"/>
                  </a:stretch>
                </a:blipFill>
                <a:ln w="254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6" name="Straight Connector 175"/>
            <p:cNvCxnSpPr>
              <a:stCxn id="175" idx="3"/>
            </p:cNvCxnSpPr>
            <p:nvPr/>
          </p:nvCxnSpPr>
          <p:spPr>
            <a:xfrm>
              <a:off x="2168732" y="4538876"/>
              <a:ext cx="266365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2829959" y="6011202"/>
            <a:ext cx="1505732" cy="400110"/>
            <a:chOff x="1187227" y="4338821"/>
            <a:chExt cx="150573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1524451" y="4338821"/>
                  <a:ext cx="1168508" cy="40011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00009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451" y="4338821"/>
                  <a:ext cx="1168508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25400">
                  <a:solidFill>
                    <a:srgbClr val="0000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Connector 181"/>
            <p:cNvCxnSpPr>
              <a:endCxn id="181" idx="1"/>
            </p:cNvCxnSpPr>
            <p:nvPr/>
          </p:nvCxnSpPr>
          <p:spPr>
            <a:xfrm>
              <a:off x="1187227" y="4538876"/>
              <a:ext cx="337224" cy="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6368304" y="6011202"/>
            <a:ext cx="1660861" cy="400110"/>
            <a:chOff x="1377740" y="4338821"/>
            <a:chExt cx="1660861" cy="4001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7" name="TextBox 186"/>
                <p:cNvSpPr txBox="1"/>
                <p:nvPr/>
              </p:nvSpPr>
              <p:spPr>
                <a:xfrm>
                  <a:off x="1377740" y="4338821"/>
                  <a:ext cx="1349832" cy="40011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FF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𝑏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′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87" name="Text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740" y="4338821"/>
                  <a:ext cx="1349832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5778" b="-12857"/>
                  </a:stretch>
                </a:blipFill>
                <a:ln w="25400">
                  <a:solidFill>
                    <a:srgbClr val="FF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Connector 187"/>
            <p:cNvCxnSpPr>
              <a:stCxn id="187" idx="3"/>
            </p:cNvCxnSpPr>
            <p:nvPr/>
          </p:nvCxnSpPr>
          <p:spPr>
            <a:xfrm>
              <a:off x="2727572" y="4538876"/>
              <a:ext cx="311029" cy="0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8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. . .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0082" y="894292"/>
            <a:ext cx="8641050" cy="56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Boolean Function Minimization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The </a:t>
            </a:r>
            <a:r>
              <a:rPr lang="en-US" altLang="en-US" sz="2800" kern="0" dirty="0" err="1" smtClean="0"/>
              <a:t>Karnaugh</a:t>
            </a:r>
            <a:r>
              <a:rPr lang="en-US" altLang="en-US" sz="2800" kern="0" dirty="0" smtClean="0"/>
              <a:t> Map (K-Map)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Two, Three, and Four-Variable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/>
              <a:t>Prime and Essential Prime </a:t>
            </a:r>
            <a:r>
              <a:rPr lang="en-US" altLang="en-US" sz="2800" kern="0" dirty="0" smtClean="0"/>
              <a:t>Implicants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Minimal Sum-of-Products and Product-of-Sums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Don't Cares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Five and Six-Variable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Multiple Outputs</a:t>
            </a:r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1494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94293"/>
                <a:ext cx="8915400" cy="2822742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Suppose we have two functions: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Same inputs: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, but two outputs: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We can minimize each function separately, or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as one circuit with two outputs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The idea is to share terms (gates) among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94293"/>
                <a:ext cx="8915400" cy="2822742"/>
              </a:xfrm>
              <a:blipFill rotWithShape="1">
                <a:blip r:embed="rId2"/>
                <a:stretch>
                  <a:fillRect l="-889" t="-1512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05518" y="3717035"/>
            <a:ext cx="2682032" cy="1095342"/>
            <a:chOff x="1205518" y="4005070"/>
            <a:chExt cx="2682032" cy="1095342"/>
          </a:xfrm>
        </p:grpSpPr>
        <p:sp>
          <p:nvSpPr>
            <p:cNvPr id="5" name="Rectangle 4"/>
            <p:cNvSpPr/>
            <p:nvPr/>
          </p:nvSpPr>
          <p:spPr>
            <a:xfrm>
              <a:off x="2072650" y="4120284"/>
              <a:ext cx="921712" cy="921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611794" y="4293105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611794" y="4581140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11794" y="4869175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94362" y="4581140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205518" y="4005070"/>
                  <a:ext cx="4486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518" y="4005070"/>
                  <a:ext cx="448648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208545" y="4349903"/>
                  <a:ext cx="4430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545" y="4349903"/>
                  <a:ext cx="44307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11572" y="4638747"/>
                  <a:ext cx="4204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572" y="4638747"/>
                  <a:ext cx="42043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438966" y="4350712"/>
                  <a:ext cx="4485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8966" y="4350712"/>
                  <a:ext cx="44858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51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1208545" y="4925973"/>
            <a:ext cx="2695882" cy="1095342"/>
            <a:chOff x="1205518" y="4005070"/>
            <a:chExt cx="2695882" cy="1095342"/>
          </a:xfrm>
        </p:grpSpPr>
        <p:sp>
          <p:nvSpPr>
            <p:cNvPr id="22" name="Rectangle 21"/>
            <p:cNvSpPr/>
            <p:nvPr/>
          </p:nvSpPr>
          <p:spPr>
            <a:xfrm>
              <a:off x="2072650" y="4120284"/>
              <a:ext cx="921712" cy="921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611794" y="4293105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11794" y="4581140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11794" y="4869175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994362" y="4581140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205518" y="4005070"/>
                  <a:ext cx="4486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518" y="4005070"/>
                  <a:ext cx="448648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208545" y="4349903"/>
                  <a:ext cx="4430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545" y="4349903"/>
                  <a:ext cx="44307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211572" y="4638747"/>
                  <a:ext cx="4204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572" y="4638747"/>
                  <a:ext cx="420436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38966" y="4350712"/>
                  <a:ext cx="462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8966" y="4350712"/>
                  <a:ext cx="462434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5252682" y="4293105"/>
            <a:ext cx="2695882" cy="1095342"/>
            <a:chOff x="5252682" y="4293105"/>
            <a:chExt cx="2695882" cy="1095342"/>
          </a:xfrm>
        </p:grpSpPr>
        <p:sp>
          <p:nvSpPr>
            <p:cNvPr id="32" name="Rectangle 31"/>
            <p:cNvSpPr/>
            <p:nvPr/>
          </p:nvSpPr>
          <p:spPr>
            <a:xfrm>
              <a:off x="6119814" y="4408319"/>
              <a:ext cx="921712" cy="921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658958" y="4581140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658958" y="4869175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658958" y="5157210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041526" y="5156401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252682" y="4293105"/>
                  <a:ext cx="4486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2682" y="4293105"/>
                  <a:ext cx="448648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255709" y="4637938"/>
                  <a:ext cx="4430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709" y="4637938"/>
                  <a:ext cx="443070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258736" y="4926782"/>
                  <a:ext cx="4204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736" y="4926782"/>
                  <a:ext cx="420436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486130" y="4925973"/>
                  <a:ext cx="462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130" y="4925973"/>
                  <a:ext cx="46243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>
              <a:off x="7041526" y="4638747"/>
              <a:ext cx="4608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486130" y="4408319"/>
                  <a:ext cx="4624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130" y="4408319"/>
                  <a:ext cx="462434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5413856" y="5502852"/>
            <a:ext cx="2358338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One circuit with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Two Outputs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967994" y="6045027"/>
            <a:ext cx="3077124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Two separate circuits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9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Outputs: 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94292"/>
                <a:ext cx="8915400" cy="1670603"/>
              </a:xfrm>
            </p:spPr>
            <p:txBody>
              <a:bodyPr/>
              <a:lstStyle/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𝑎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𝑏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(0, 2, 6, 7)</m:t>
                        </m:r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𝑎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𝑏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(1, 3, 6, 7)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Minimize each function separately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Minimize both functions as one circuit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94292"/>
                <a:ext cx="8915400" cy="1670603"/>
              </a:xfrm>
              <a:blipFill rotWithShape="1">
                <a:blip r:embed="rId2"/>
                <a:stretch>
                  <a:fillRect l="-1025" t="-35401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475" y="2564895"/>
            <a:ext cx="2786019" cy="1901122"/>
            <a:chOff x="4631399" y="3544227"/>
            <a:chExt cx="3948825" cy="2534693"/>
          </a:xfrm>
        </p:grpSpPr>
        <p:sp>
          <p:nvSpPr>
            <p:cNvPr id="47" name="Rectangle 46"/>
            <p:cNvSpPr/>
            <p:nvPr/>
          </p:nvSpPr>
          <p:spPr>
            <a:xfrm>
              <a:off x="5193063" y="4544327"/>
              <a:ext cx="3387161" cy="1534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5427975" y="4119818"/>
              <a:ext cx="404426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6275380" y="4119818"/>
              <a:ext cx="404426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7124015" y="4119818"/>
              <a:ext cx="377433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13"/>
            <p:cNvSpPr>
              <a:spLocks noChangeArrowheads="1"/>
            </p:cNvSpPr>
            <p:nvPr/>
          </p:nvSpPr>
          <p:spPr bwMode="auto">
            <a:xfrm>
              <a:off x="7972650" y="4119818"/>
              <a:ext cx="404426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6045387" y="4546598"/>
              <a:ext cx="0" cy="15323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H="1">
              <a:off x="6894023" y="4546598"/>
              <a:ext cx="0" cy="15209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7729129" y="4544328"/>
              <a:ext cx="0" cy="15232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4913872" y="4710047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31"/>
            <p:cNvSpPr>
              <a:spLocks noChangeArrowheads="1"/>
            </p:cNvSpPr>
            <p:nvPr/>
          </p:nvSpPr>
          <p:spPr bwMode="auto">
            <a:xfrm>
              <a:off x="4913872" y="5502943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 flipV="1">
              <a:off x="5193063" y="5304814"/>
              <a:ext cx="338470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08"/>
            <p:cNvSpPr>
              <a:spLocks noChangeShapeType="1"/>
            </p:cNvSpPr>
            <p:nvPr/>
          </p:nvSpPr>
          <p:spPr bwMode="auto">
            <a:xfrm>
              <a:off x="4690793" y="416831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631399" y="4162853"/>
                  <a:ext cx="364121" cy="533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2000" b="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alt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9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31399" y="4162853"/>
                  <a:ext cx="364121" cy="53345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852933" y="3774642"/>
                  <a:ext cx="492939" cy="533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𝑏𝑐</m:t>
                        </m:r>
                      </m:oMath>
                    </m:oMathPara>
                  </a14:m>
                  <a:endParaRPr lang="en-US" altLang="en-US" sz="20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2933" y="3774642"/>
                  <a:ext cx="492939" cy="53345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807" r="-350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5533882" y="4710047"/>
              <a:ext cx="298518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6377621" y="4710047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21"/>
            <p:cNvSpPr>
              <a:spLocks noChangeArrowheads="1"/>
            </p:cNvSpPr>
            <p:nvPr/>
          </p:nvSpPr>
          <p:spPr bwMode="auto">
            <a:xfrm>
              <a:off x="7226177" y="4710047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21"/>
            <p:cNvSpPr>
              <a:spLocks noChangeArrowheads="1"/>
            </p:cNvSpPr>
            <p:nvPr/>
          </p:nvSpPr>
          <p:spPr bwMode="auto">
            <a:xfrm>
              <a:off x="8068102" y="4710047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5529558" y="5502943"/>
              <a:ext cx="298518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6373296" y="5502943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21"/>
            <p:cNvSpPr>
              <a:spLocks noChangeArrowheads="1"/>
            </p:cNvSpPr>
            <p:nvPr/>
          </p:nvSpPr>
          <p:spPr bwMode="auto">
            <a:xfrm>
              <a:off x="7221853" y="5502943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8063778" y="5502943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5914717" y="3544227"/>
                  <a:ext cx="1901053" cy="533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:r>
                    <a:rPr lang="en-US" altLang="en-US" sz="2000" b="1" dirty="0" smtClean="0">
                      <a:latin typeface="+mn-lt"/>
                      <a:cs typeface="Times New Roman" panose="02020603050405020304" pitchFamily="18" charset="0"/>
                    </a:rPr>
                    <a:t>K-Map of </a:t>
                  </a:r>
                  <a14:m>
                    <m:oMath xmlns:m="http://schemas.openxmlformats.org/officeDocument/2006/math">
                      <m:r>
                        <a:rPr lang="en-US" altLang="en-US" sz="20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𝒇</m:t>
                      </m:r>
                    </m:oMath>
                  </a14:m>
                  <a:endParaRPr lang="en-US" altLang="en-US" sz="2000" b="1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4717" y="3544227"/>
                  <a:ext cx="1901053" cy="53345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000" t="-6154" r="-7727" b="-2923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632475" y="4638747"/>
            <a:ext cx="2786019" cy="1901121"/>
            <a:chOff x="4631399" y="3544228"/>
            <a:chExt cx="3948825" cy="2534692"/>
          </a:xfrm>
        </p:grpSpPr>
        <p:sp>
          <p:nvSpPr>
            <p:cNvPr id="83" name="Rectangle 82"/>
            <p:cNvSpPr/>
            <p:nvPr/>
          </p:nvSpPr>
          <p:spPr>
            <a:xfrm>
              <a:off x="5193063" y="4544327"/>
              <a:ext cx="3387161" cy="1534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5427975" y="4119818"/>
              <a:ext cx="404426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6275380" y="4119818"/>
              <a:ext cx="404426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11"/>
            <p:cNvSpPr>
              <a:spLocks noChangeArrowheads="1"/>
            </p:cNvSpPr>
            <p:nvPr/>
          </p:nvSpPr>
          <p:spPr bwMode="auto">
            <a:xfrm>
              <a:off x="7124015" y="4119818"/>
              <a:ext cx="377433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13"/>
            <p:cNvSpPr>
              <a:spLocks noChangeArrowheads="1"/>
            </p:cNvSpPr>
            <p:nvPr/>
          </p:nvSpPr>
          <p:spPr bwMode="auto">
            <a:xfrm>
              <a:off x="7972650" y="4119818"/>
              <a:ext cx="404426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6045387" y="4546598"/>
              <a:ext cx="0" cy="15323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8"/>
            <p:cNvSpPr>
              <a:spLocks noChangeShapeType="1"/>
            </p:cNvSpPr>
            <p:nvPr/>
          </p:nvSpPr>
          <p:spPr bwMode="auto">
            <a:xfrm flipH="1">
              <a:off x="6894023" y="4546598"/>
              <a:ext cx="0" cy="15209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9"/>
            <p:cNvSpPr>
              <a:spLocks noChangeShapeType="1"/>
            </p:cNvSpPr>
            <p:nvPr/>
          </p:nvSpPr>
          <p:spPr bwMode="auto">
            <a:xfrm>
              <a:off x="7729129" y="4544328"/>
              <a:ext cx="0" cy="15232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21"/>
            <p:cNvSpPr>
              <a:spLocks noChangeArrowheads="1"/>
            </p:cNvSpPr>
            <p:nvPr/>
          </p:nvSpPr>
          <p:spPr bwMode="auto">
            <a:xfrm>
              <a:off x="4913872" y="4710047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31"/>
            <p:cNvSpPr>
              <a:spLocks noChangeArrowheads="1"/>
            </p:cNvSpPr>
            <p:nvPr/>
          </p:nvSpPr>
          <p:spPr bwMode="auto">
            <a:xfrm>
              <a:off x="4913872" y="5502943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93" name="Line 41"/>
            <p:cNvSpPr>
              <a:spLocks noChangeShapeType="1"/>
            </p:cNvSpPr>
            <p:nvPr/>
          </p:nvSpPr>
          <p:spPr bwMode="auto">
            <a:xfrm flipV="1">
              <a:off x="5193063" y="5304814"/>
              <a:ext cx="338470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08"/>
            <p:cNvSpPr>
              <a:spLocks noChangeShapeType="1"/>
            </p:cNvSpPr>
            <p:nvPr/>
          </p:nvSpPr>
          <p:spPr bwMode="auto">
            <a:xfrm>
              <a:off x="4690793" y="4168313"/>
              <a:ext cx="505960" cy="378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631399" y="4162853"/>
                  <a:ext cx="364121" cy="533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2000" b="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alt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31399" y="4162853"/>
                  <a:ext cx="364121" cy="53345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852933" y="3774642"/>
                  <a:ext cx="492939" cy="533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𝑏𝑐</m:t>
                        </m:r>
                      </m:oMath>
                    </m:oMathPara>
                  </a14:m>
                  <a:endParaRPr lang="en-US" altLang="en-US" sz="20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6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2933" y="3774642"/>
                  <a:ext cx="492939" cy="53345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2807" r="-350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21"/>
            <p:cNvSpPr>
              <a:spLocks noChangeArrowheads="1"/>
            </p:cNvSpPr>
            <p:nvPr/>
          </p:nvSpPr>
          <p:spPr bwMode="auto">
            <a:xfrm>
              <a:off x="5533882" y="4710047"/>
              <a:ext cx="298518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21"/>
            <p:cNvSpPr>
              <a:spLocks noChangeArrowheads="1"/>
            </p:cNvSpPr>
            <p:nvPr/>
          </p:nvSpPr>
          <p:spPr bwMode="auto">
            <a:xfrm>
              <a:off x="6377621" y="4710047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21"/>
            <p:cNvSpPr>
              <a:spLocks noChangeArrowheads="1"/>
            </p:cNvSpPr>
            <p:nvPr/>
          </p:nvSpPr>
          <p:spPr bwMode="auto">
            <a:xfrm>
              <a:off x="7226177" y="4710047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21"/>
            <p:cNvSpPr>
              <a:spLocks noChangeArrowheads="1"/>
            </p:cNvSpPr>
            <p:nvPr/>
          </p:nvSpPr>
          <p:spPr bwMode="auto">
            <a:xfrm>
              <a:off x="8068102" y="4710047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21"/>
            <p:cNvSpPr>
              <a:spLocks noChangeArrowheads="1"/>
            </p:cNvSpPr>
            <p:nvPr/>
          </p:nvSpPr>
          <p:spPr bwMode="auto">
            <a:xfrm>
              <a:off x="5529558" y="5502943"/>
              <a:ext cx="298518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21"/>
            <p:cNvSpPr>
              <a:spLocks noChangeArrowheads="1"/>
            </p:cNvSpPr>
            <p:nvPr/>
          </p:nvSpPr>
          <p:spPr bwMode="auto">
            <a:xfrm>
              <a:off x="6373296" y="5502943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0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21"/>
            <p:cNvSpPr>
              <a:spLocks noChangeArrowheads="1"/>
            </p:cNvSpPr>
            <p:nvPr/>
          </p:nvSpPr>
          <p:spPr bwMode="auto">
            <a:xfrm>
              <a:off x="7221853" y="5502943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/>
          </p:nvSpPr>
          <p:spPr bwMode="auto">
            <a:xfrm>
              <a:off x="8063778" y="5502943"/>
              <a:ext cx="202214" cy="41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1</a:t>
              </a:r>
              <a:endParaRPr lang="en-US" altLang="en-US" sz="2000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5914717" y="3544228"/>
                  <a:ext cx="1901053" cy="533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:r>
                    <a:rPr lang="en-US" altLang="en-US" sz="2000" b="1" dirty="0" smtClean="0">
                      <a:latin typeface="+mn-lt"/>
                      <a:cs typeface="Times New Roman" panose="02020603050405020304" pitchFamily="18" charset="0"/>
                    </a:rPr>
                    <a:t>K-Map of</a:t>
                  </a:r>
                  <a:r>
                    <a:rPr lang="en-US" altLang="en-US" sz="2000" b="1" dirty="0" smtClean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0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𝒈</m:t>
                      </m:r>
                    </m:oMath>
                  </a14:m>
                  <a:endParaRPr lang="en-US" altLang="en-US" sz="2000" b="1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5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4717" y="3544228"/>
                  <a:ext cx="1901053" cy="53345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909" t="-7576" r="-6364" b="-257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747006" y="5455011"/>
            <a:ext cx="1535391" cy="990374"/>
            <a:chOff x="2207862" y="5455011"/>
            <a:chExt cx="1535391" cy="990374"/>
          </a:xfrm>
        </p:grpSpPr>
        <p:sp>
          <p:nvSpPr>
            <p:cNvPr id="76" name="Rounded Rectangle 75"/>
            <p:cNvSpPr/>
            <p:nvPr/>
          </p:nvSpPr>
          <p:spPr>
            <a:xfrm>
              <a:off x="2207862" y="5455011"/>
              <a:ext cx="959322" cy="42407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2813830" y="6021315"/>
              <a:ext cx="929423" cy="4240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78117" y="3371393"/>
            <a:ext cx="2496923" cy="1010564"/>
            <a:chOff x="1438973" y="3371393"/>
            <a:chExt cx="2496923" cy="1010564"/>
          </a:xfrm>
        </p:grpSpPr>
        <p:sp>
          <p:nvSpPr>
            <p:cNvPr id="80" name="Rounded Rectangle 79"/>
            <p:cNvSpPr/>
            <p:nvPr/>
          </p:nvSpPr>
          <p:spPr>
            <a:xfrm>
              <a:off x="2806600" y="3957887"/>
              <a:ext cx="929423" cy="4240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3432313" y="3372678"/>
              <a:ext cx="503583" cy="410818"/>
            </a:xfrm>
            <a:custGeom>
              <a:avLst/>
              <a:gdLst>
                <a:gd name="connsiteX0" fmla="*/ 503583 w 503583"/>
                <a:gd name="connsiteY0" fmla="*/ 0 h 410818"/>
                <a:gd name="connsiteX1" fmla="*/ 0 w 503583"/>
                <a:gd name="connsiteY1" fmla="*/ 0 h 410818"/>
                <a:gd name="connsiteX2" fmla="*/ 0 w 503583"/>
                <a:gd name="connsiteY2" fmla="*/ 410818 h 410818"/>
                <a:gd name="connsiteX3" fmla="*/ 496957 w 503583"/>
                <a:gd name="connsiteY3" fmla="*/ 410818 h 41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583" h="410818">
                  <a:moveTo>
                    <a:pt x="503583" y="0"/>
                  </a:moveTo>
                  <a:lnTo>
                    <a:pt x="0" y="0"/>
                  </a:lnTo>
                  <a:lnTo>
                    <a:pt x="0" y="410818"/>
                  </a:lnTo>
                  <a:lnTo>
                    <a:pt x="496957" y="410818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 flipH="1">
              <a:off x="1438973" y="3371393"/>
              <a:ext cx="503583" cy="410818"/>
            </a:xfrm>
            <a:custGeom>
              <a:avLst/>
              <a:gdLst>
                <a:gd name="connsiteX0" fmla="*/ 503583 w 503583"/>
                <a:gd name="connsiteY0" fmla="*/ 0 h 410818"/>
                <a:gd name="connsiteX1" fmla="*/ 0 w 503583"/>
                <a:gd name="connsiteY1" fmla="*/ 0 h 410818"/>
                <a:gd name="connsiteX2" fmla="*/ 0 w 503583"/>
                <a:gd name="connsiteY2" fmla="*/ 410818 h 410818"/>
                <a:gd name="connsiteX3" fmla="*/ 496957 w 503583"/>
                <a:gd name="connsiteY3" fmla="*/ 410818 h 41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583" h="410818">
                  <a:moveTo>
                    <a:pt x="503583" y="0"/>
                  </a:moveTo>
                  <a:lnTo>
                    <a:pt x="0" y="0"/>
                  </a:lnTo>
                  <a:lnTo>
                    <a:pt x="0" y="410818"/>
                  </a:lnTo>
                  <a:lnTo>
                    <a:pt x="496957" y="410818"/>
                  </a:lnTo>
                </a:path>
              </a:pathLst>
            </a:cu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12825" y="3658619"/>
                <a:ext cx="2032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′+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25" y="3658619"/>
                <a:ext cx="203267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512825" y="5732471"/>
                <a:ext cx="2032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𝑔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4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25" y="5732471"/>
                <a:ext cx="203267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025480" y="4408319"/>
                <a:ext cx="1561197" cy="97872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 smtClean="0"/>
                  <a:t>Common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/>
                  <a:t>Term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80" y="4408319"/>
                <a:ext cx="1561197" cy="978729"/>
              </a:xfrm>
              <a:prstGeom prst="rect">
                <a:avLst/>
              </a:prstGeom>
              <a:blipFill rotWithShape="1">
                <a:blip r:embed="rId11"/>
                <a:stretch>
                  <a:fillRect l="-4615" r="-385" b="-787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" name="Group 193"/>
          <p:cNvGrpSpPr/>
          <p:nvPr/>
        </p:nvGrpSpPr>
        <p:grpSpPr>
          <a:xfrm>
            <a:off x="6393175" y="4433113"/>
            <a:ext cx="3261188" cy="1933844"/>
            <a:chOff x="6393175" y="4327365"/>
            <a:chExt cx="3261188" cy="1933844"/>
          </a:xfrm>
        </p:grpSpPr>
        <p:sp>
          <p:nvSpPr>
            <p:cNvPr id="43" name="TextBox 42"/>
            <p:cNvSpPr txBox="1"/>
            <p:nvPr/>
          </p:nvSpPr>
          <p:spPr>
            <a:xfrm rot="16200000" flipH="1">
              <a:off x="8340438" y="4940344"/>
              <a:ext cx="1919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One circuit with</a:t>
              </a:r>
            </a:p>
            <a:p>
              <a:pPr algn="ctr"/>
              <a:r>
                <a:rPr lang="en-US" sz="2000" dirty="0" smtClean="0"/>
                <a:t>two Outputs</a:t>
              </a:r>
              <a:endParaRPr lang="en-US" sz="2000" dirty="0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6393175" y="4327365"/>
              <a:ext cx="2495334" cy="1933844"/>
              <a:chOff x="6616977" y="4375505"/>
              <a:chExt cx="2495334" cy="1933844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7871791" y="5188226"/>
                <a:ext cx="271670" cy="430696"/>
              </a:xfrm>
              <a:custGeom>
                <a:avLst/>
                <a:gdLst>
                  <a:gd name="connsiteX0" fmla="*/ 258418 w 271670"/>
                  <a:gd name="connsiteY0" fmla="*/ 0 h 430696"/>
                  <a:gd name="connsiteX1" fmla="*/ 0 w 271670"/>
                  <a:gd name="connsiteY1" fmla="*/ 0 h 430696"/>
                  <a:gd name="connsiteX2" fmla="*/ 0 w 271670"/>
                  <a:gd name="connsiteY2" fmla="*/ 430696 h 430696"/>
                  <a:gd name="connsiteX3" fmla="*/ 271670 w 271670"/>
                  <a:gd name="connsiteY3" fmla="*/ 430696 h 430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670" h="430696">
                    <a:moveTo>
                      <a:pt x="258418" y="0"/>
                    </a:moveTo>
                    <a:lnTo>
                      <a:pt x="0" y="0"/>
                    </a:lnTo>
                    <a:lnTo>
                      <a:pt x="0" y="430696"/>
                    </a:lnTo>
                    <a:lnTo>
                      <a:pt x="271670" y="43069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/>
              <p:nvPr/>
            </p:nvCxnSpPr>
            <p:spPr>
              <a:xfrm>
                <a:off x="8467027" y="5727541"/>
                <a:ext cx="2935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8711692" y="5502852"/>
                    <a:ext cx="39421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𝑔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186" name="TextBox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1692" y="5502852"/>
                    <a:ext cx="394210" cy="392993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9" name="Freeform 158"/>
              <p:cNvSpPr/>
              <p:nvPr/>
            </p:nvSpPr>
            <p:spPr>
              <a:xfrm flipV="1">
                <a:off x="7641065" y="4743458"/>
                <a:ext cx="506554" cy="181084"/>
              </a:xfrm>
              <a:custGeom>
                <a:avLst/>
                <a:gdLst>
                  <a:gd name="connsiteX0" fmla="*/ 0 w 596347"/>
                  <a:gd name="connsiteY0" fmla="*/ 344557 h 344557"/>
                  <a:gd name="connsiteX1" fmla="*/ 238539 w 596347"/>
                  <a:gd name="connsiteY1" fmla="*/ 344557 h 344557"/>
                  <a:gd name="connsiteX2" fmla="*/ 238539 w 596347"/>
                  <a:gd name="connsiteY2" fmla="*/ 0 h 344557"/>
                  <a:gd name="connsiteX3" fmla="*/ 596347 w 596347"/>
                  <a:gd name="connsiteY3" fmla="*/ 0 h 34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347" h="344557">
                    <a:moveTo>
                      <a:pt x="0" y="344557"/>
                    </a:moveTo>
                    <a:lnTo>
                      <a:pt x="238539" y="344557"/>
                    </a:lnTo>
                    <a:lnTo>
                      <a:pt x="238539" y="0"/>
                    </a:lnTo>
                    <a:lnTo>
                      <a:pt x="596347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lowchart: Delay 166"/>
              <p:cNvSpPr/>
              <p:nvPr/>
            </p:nvSpPr>
            <p:spPr>
              <a:xfrm>
                <a:off x="7160021" y="4512662"/>
                <a:ext cx="496915" cy="47763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6992463" y="4617881"/>
                <a:ext cx="175142" cy="254767"/>
                <a:chOff x="6992463" y="4617881"/>
                <a:chExt cx="175142" cy="254767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6992463" y="4617881"/>
                  <a:ext cx="1751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6992463" y="4872648"/>
                  <a:ext cx="1751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Straight Connector 173"/>
              <p:cNvCxnSpPr/>
              <p:nvPr/>
            </p:nvCxnSpPr>
            <p:spPr>
              <a:xfrm>
                <a:off x="6992463" y="5248975"/>
                <a:ext cx="17514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6992463" y="5503742"/>
                <a:ext cx="17514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6616977" y="4375505"/>
                    <a:ext cx="463588" cy="4626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69" name="TextBox 1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6977" y="4375505"/>
                    <a:ext cx="463588" cy="462634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6616977" y="4630273"/>
                    <a:ext cx="4395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70" name="TextBox 1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6977" y="4630273"/>
                    <a:ext cx="439543" cy="4001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1" name="Flowchart: Delay 170"/>
              <p:cNvSpPr/>
              <p:nvPr/>
            </p:nvSpPr>
            <p:spPr>
              <a:xfrm>
                <a:off x="7160021" y="5143756"/>
                <a:ext cx="496915" cy="47763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8473436" y="5047623"/>
                <a:ext cx="2935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8718101" y="4822934"/>
                    <a:ext cx="39421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𝑓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162" name="TextBox 1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8101" y="4822934"/>
                    <a:ext cx="394210" cy="392993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3" name="Moon 162"/>
              <p:cNvSpPr/>
              <p:nvPr/>
            </p:nvSpPr>
            <p:spPr>
              <a:xfrm flipH="1">
                <a:off x="8081971" y="4817854"/>
                <a:ext cx="496916" cy="477630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6616977" y="5019023"/>
                <a:ext cx="404150" cy="656650"/>
                <a:chOff x="2857245" y="922149"/>
                <a:chExt cx="475791" cy="74239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TextBox 164"/>
                    <p:cNvSpPr txBox="1"/>
                    <p:nvPr/>
                  </p:nvSpPr>
                  <p:spPr>
                    <a:xfrm>
                      <a:off x="2857245" y="922149"/>
                      <a:ext cx="475791" cy="45235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5" name="TextBox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7245" y="922149"/>
                      <a:ext cx="475791" cy="452358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TextBox 165"/>
                    <p:cNvSpPr txBox="1"/>
                    <p:nvPr/>
                  </p:nvSpPr>
                  <p:spPr>
                    <a:xfrm>
                      <a:off x="2857245" y="1212188"/>
                      <a:ext cx="469374" cy="45235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6" name="TextBox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7245" y="1212188"/>
                      <a:ext cx="469374" cy="452358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6" name="Freeform 175"/>
              <p:cNvSpPr/>
              <p:nvPr/>
            </p:nvSpPr>
            <p:spPr>
              <a:xfrm>
                <a:off x="7672758" y="5829854"/>
                <a:ext cx="506554" cy="181084"/>
              </a:xfrm>
              <a:custGeom>
                <a:avLst/>
                <a:gdLst>
                  <a:gd name="connsiteX0" fmla="*/ 0 w 596347"/>
                  <a:gd name="connsiteY0" fmla="*/ 344557 h 344557"/>
                  <a:gd name="connsiteX1" fmla="*/ 238539 w 596347"/>
                  <a:gd name="connsiteY1" fmla="*/ 344557 h 344557"/>
                  <a:gd name="connsiteX2" fmla="*/ 238539 w 596347"/>
                  <a:gd name="connsiteY2" fmla="*/ 0 h 344557"/>
                  <a:gd name="connsiteX3" fmla="*/ 596347 w 596347"/>
                  <a:gd name="connsiteY3" fmla="*/ 0 h 34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347" h="344557">
                    <a:moveTo>
                      <a:pt x="0" y="344557"/>
                    </a:moveTo>
                    <a:lnTo>
                      <a:pt x="238539" y="344557"/>
                    </a:lnTo>
                    <a:lnTo>
                      <a:pt x="238539" y="0"/>
                    </a:lnTo>
                    <a:lnTo>
                      <a:pt x="596347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lowchart: Delay 176"/>
              <p:cNvSpPr/>
              <p:nvPr/>
            </p:nvSpPr>
            <p:spPr>
              <a:xfrm>
                <a:off x="7166647" y="5777433"/>
                <a:ext cx="496915" cy="47763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6623604" y="5652700"/>
                <a:ext cx="463588" cy="656649"/>
                <a:chOff x="2857245" y="922149"/>
                <a:chExt cx="545765" cy="7423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9" name="TextBox 178"/>
                    <p:cNvSpPr txBox="1"/>
                    <p:nvPr/>
                  </p:nvSpPr>
                  <p:spPr>
                    <a:xfrm>
                      <a:off x="2857245" y="922149"/>
                      <a:ext cx="545765" cy="45235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9" name="TextBox 1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7245" y="922149"/>
                      <a:ext cx="545765" cy="452357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0" name="TextBox 179"/>
                    <p:cNvSpPr txBox="1"/>
                    <p:nvPr/>
                  </p:nvSpPr>
                  <p:spPr>
                    <a:xfrm>
                      <a:off x="2857245" y="1212188"/>
                      <a:ext cx="449671" cy="45235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0" name="TextBox 1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7245" y="1212188"/>
                      <a:ext cx="449671" cy="452357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1" name="Moon 180"/>
              <p:cNvSpPr/>
              <p:nvPr/>
            </p:nvSpPr>
            <p:spPr>
              <a:xfrm flipH="1">
                <a:off x="8085325" y="5486078"/>
                <a:ext cx="496916" cy="477630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6989123" y="5888388"/>
                <a:ext cx="175142" cy="254767"/>
                <a:chOff x="6992463" y="4617881"/>
                <a:chExt cx="175142" cy="254767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6992463" y="4617881"/>
                  <a:ext cx="1751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6992463" y="4872648"/>
                  <a:ext cx="1751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8" name="Straight Connector 187"/>
              <p:cNvCxnSpPr/>
              <p:nvPr/>
            </p:nvCxnSpPr>
            <p:spPr>
              <a:xfrm>
                <a:off x="7658217" y="5386449"/>
                <a:ext cx="2135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Group 195"/>
          <p:cNvGrpSpPr/>
          <p:nvPr/>
        </p:nvGrpSpPr>
        <p:grpSpPr>
          <a:xfrm>
            <a:off x="6394456" y="1527969"/>
            <a:ext cx="3259907" cy="2625129"/>
            <a:chOff x="6394456" y="1585576"/>
            <a:chExt cx="3259907" cy="2625129"/>
          </a:xfrm>
        </p:grpSpPr>
        <p:grpSp>
          <p:nvGrpSpPr>
            <p:cNvPr id="195" name="Group 194"/>
            <p:cNvGrpSpPr/>
            <p:nvPr/>
          </p:nvGrpSpPr>
          <p:grpSpPr>
            <a:xfrm>
              <a:off x="6394456" y="1585576"/>
              <a:ext cx="2495334" cy="2625129"/>
              <a:chOff x="6394456" y="1585576"/>
              <a:chExt cx="2495334" cy="2625129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6394456" y="1585576"/>
                <a:ext cx="2482446" cy="1300168"/>
                <a:chOff x="702870" y="3114961"/>
                <a:chExt cx="2922491" cy="1469948"/>
              </a:xfrm>
            </p:grpSpPr>
            <p:sp>
              <p:nvSpPr>
                <p:cNvPr id="137" name="Freeform 136"/>
                <p:cNvSpPr/>
                <p:nvPr/>
              </p:nvSpPr>
              <p:spPr>
                <a:xfrm>
                  <a:off x="1938001" y="4042799"/>
                  <a:ext cx="596347" cy="204730"/>
                </a:xfrm>
                <a:custGeom>
                  <a:avLst/>
                  <a:gdLst>
                    <a:gd name="connsiteX0" fmla="*/ 0 w 596347"/>
                    <a:gd name="connsiteY0" fmla="*/ 344557 h 344557"/>
                    <a:gd name="connsiteX1" fmla="*/ 238539 w 596347"/>
                    <a:gd name="connsiteY1" fmla="*/ 344557 h 344557"/>
                    <a:gd name="connsiteX2" fmla="*/ 238539 w 596347"/>
                    <a:gd name="connsiteY2" fmla="*/ 0 h 344557"/>
                    <a:gd name="connsiteX3" fmla="*/ 596347 w 596347"/>
                    <a:gd name="connsiteY3" fmla="*/ 0 h 34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347" h="344557">
                      <a:moveTo>
                        <a:pt x="0" y="344557"/>
                      </a:moveTo>
                      <a:lnTo>
                        <a:pt x="238539" y="344557"/>
                      </a:lnTo>
                      <a:lnTo>
                        <a:pt x="238539" y="0"/>
                      </a:lnTo>
                      <a:lnTo>
                        <a:pt x="596347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 flipV="1">
                  <a:off x="1908490" y="3530962"/>
                  <a:ext cx="596347" cy="204730"/>
                </a:xfrm>
                <a:custGeom>
                  <a:avLst/>
                  <a:gdLst>
                    <a:gd name="connsiteX0" fmla="*/ 0 w 596347"/>
                    <a:gd name="connsiteY0" fmla="*/ 344557 h 344557"/>
                    <a:gd name="connsiteX1" fmla="*/ 238539 w 596347"/>
                    <a:gd name="connsiteY1" fmla="*/ 344557 h 344557"/>
                    <a:gd name="connsiteX2" fmla="*/ 238539 w 596347"/>
                    <a:gd name="connsiteY2" fmla="*/ 0 h 344557"/>
                    <a:gd name="connsiteX3" fmla="*/ 596347 w 596347"/>
                    <a:gd name="connsiteY3" fmla="*/ 0 h 34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347" h="344557">
                      <a:moveTo>
                        <a:pt x="0" y="344557"/>
                      </a:moveTo>
                      <a:lnTo>
                        <a:pt x="238539" y="344557"/>
                      </a:lnTo>
                      <a:lnTo>
                        <a:pt x="238539" y="0"/>
                      </a:lnTo>
                      <a:lnTo>
                        <a:pt x="596347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3" name="Group 112"/>
                <p:cNvGrpSpPr/>
                <p:nvPr/>
              </p:nvGrpSpPr>
              <p:grpSpPr>
                <a:xfrm>
                  <a:off x="702870" y="3114961"/>
                  <a:ext cx="1224305" cy="1408572"/>
                  <a:chOff x="2857245" y="983502"/>
                  <a:chExt cx="1224305" cy="1408572"/>
                </a:xfrm>
              </p:grpSpPr>
              <p:sp>
                <p:nvSpPr>
                  <p:cNvPr id="127" name="Flowchart: Delay 126"/>
                  <p:cNvSpPr/>
                  <p:nvPr/>
                </p:nvSpPr>
                <p:spPr>
                  <a:xfrm>
                    <a:off x="3496550" y="1138569"/>
                    <a:ext cx="585000" cy="540000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3299291" y="1257528"/>
                    <a:ext cx="206188" cy="1001540"/>
                    <a:chOff x="2881338" y="1257528"/>
                    <a:chExt cx="687159" cy="1001540"/>
                  </a:xfrm>
                </p:grpSpPr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>
                      <a:off x="2881338" y="1257528"/>
                      <a:ext cx="687159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>
                      <a:off x="2881338" y="1545563"/>
                      <a:ext cx="687159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>
                      <a:off x="2881338" y="1971033"/>
                      <a:ext cx="687159" cy="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>
                      <a:off x="2881338" y="2259068"/>
                      <a:ext cx="687159" cy="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TextBox 128"/>
                      <p:cNvSpPr txBox="1"/>
                      <p:nvPr/>
                    </p:nvSpPr>
                    <p:spPr>
                      <a:xfrm>
                        <a:off x="2857245" y="983502"/>
                        <a:ext cx="545765" cy="4523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9" name="TextBox 1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7245" y="983502"/>
                        <a:ext cx="545765" cy="452358"/>
                      </a:xfrm>
                      <a:prstGeom prst="rect">
                        <a:avLst/>
                      </a:prstGeom>
                      <a:blipFill rotWithShape="1"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0" name="TextBox 129"/>
                      <p:cNvSpPr txBox="1"/>
                      <p:nvPr/>
                    </p:nvSpPr>
                    <p:spPr>
                      <a:xfrm>
                        <a:off x="2857245" y="1271538"/>
                        <a:ext cx="517458" cy="4523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0" name="TextBox 12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7245" y="1271538"/>
                        <a:ext cx="517458" cy="452358"/>
                      </a:xfrm>
                      <a:prstGeom prst="rect">
                        <a:avLst/>
                      </a:prstGeom>
                      <a:blipFill rotWithShape="1">
                        <a:blip r:embed="rId2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4" name="Flowchart: Delay 133"/>
                  <p:cNvSpPr/>
                  <p:nvPr/>
                </p:nvSpPr>
                <p:spPr>
                  <a:xfrm>
                    <a:off x="3496550" y="1852074"/>
                    <a:ext cx="585000" cy="540000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888409" y="3874846"/>
                  <a:ext cx="345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3176444" y="3620817"/>
                      <a:ext cx="448917" cy="51374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/>
                              </a:rPr>
                              <m:t>𝑓</m:t>
                            </m:r>
                          </m:oMath>
                        </m:oMathPara>
                      </a14:m>
                      <a:endParaRPr lang="en-US" sz="2000" baseline="-250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6444" y="3620817"/>
                      <a:ext cx="448917" cy="513743"/>
                    </a:xfrm>
                    <a:prstGeom prst="rect">
                      <a:avLst/>
                    </a:prstGeom>
                    <a:blipFill rotWithShape="1">
                      <a:blip r:embed="rId22"/>
                      <a:stretch>
                        <a:fillRect l="-1613" b="-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6" name="Moon 115"/>
                <p:cNvSpPr/>
                <p:nvPr/>
              </p:nvSpPr>
              <p:spPr>
                <a:xfrm flipH="1">
                  <a:off x="2427553" y="3615073"/>
                  <a:ext cx="585000" cy="540000"/>
                </a:xfrm>
                <a:prstGeom prst="moon">
                  <a:avLst>
                    <a:gd name="adj" fmla="val 86833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702870" y="3842512"/>
                  <a:ext cx="475791" cy="742397"/>
                  <a:chOff x="2857245" y="922149"/>
                  <a:chExt cx="475791" cy="74239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1" name="TextBox 120"/>
                      <p:cNvSpPr txBox="1"/>
                      <p:nvPr/>
                    </p:nvSpPr>
                    <p:spPr>
                      <a:xfrm>
                        <a:off x="2857245" y="922149"/>
                        <a:ext cx="475791" cy="4523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1" name="TextBox 1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7245" y="922149"/>
                        <a:ext cx="475791" cy="452358"/>
                      </a:xfrm>
                      <a:prstGeom prst="rect">
                        <a:avLst/>
                      </a:prstGeom>
                      <a:blipFill rotWithShape="1">
                        <a:blip r:embed="rId2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2857245" y="1212188"/>
                        <a:ext cx="469374" cy="4523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2" name="TextBox 1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7245" y="1212188"/>
                        <a:ext cx="469374" cy="452358"/>
                      </a:xfrm>
                      <a:prstGeom prst="rect">
                        <a:avLst/>
                      </a:prstGeom>
                      <a:blipFill rotWithShape="1"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38" name="Group 137"/>
              <p:cNvGrpSpPr/>
              <p:nvPr/>
            </p:nvGrpSpPr>
            <p:grpSpPr>
              <a:xfrm>
                <a:off x="6394456" y="2910537"/>
                <a:ext cx="2495334" cy="1300168"/>
                <a:chOff x="702870" y="3114961"/>
                <a:chExt cx="2937663" cy="1469948"/>
              </a:xfrm>
            </p:grpSpPr>
            <p:sp>
              <p:nvSpPr>
                <p:cNvPr id="139" name="Freeform 138"/>
                <p:cNvSpPr/>
                <p:nvPr/>
              </p:nvSpPr>
              <p:spPr>
                <a:xfrm>
                  <a:off x="1938001" y="4042799"/>
                  <a:ext cx="596347" cy="204730"/>
                </a:xfrm>
                <a:custGeom>
                  <a:avLst/>
                  <a:gdLst>
                    <a:gd name="connsiteX0" fmla="*/ 0 w 596347"/>
                    <a:gd name="connsiteY0" fmla="*/ 344557 h 344557"/>
                    <a:gd name="connsiteX1" fmla="*/ 238539 w 596347"/>
                    <a:gd name="connsiteY1" fmla="*/ 344557 h 344557"/>
                    <a:gd name="connsiteX2" fmla="*/ 238539 w 596347"/>
                    <a:gd name="connsiteY2" fmla="*/ 0 h 344557"/>
                    <a:gd name="connsiteX3" fmla="*/ 596347 w 596347"/>
                    <a:gd name="connsiteY3" fmla="*/ 0 h 34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347" h="344557">
                      <a:moveTo>
                        <a:pt x="0" y="344557"/>
                      </a:moveTo>
                      <a:lnTo>
                        <a:pt x="238539" y="344557"/>
                      </a:lnTo>
                      <a:lnTo>
                        <a:pt x="238539" y="0"/>
                      </a:lnTo>
                      <a:lnTo>
                        <a:pt x="596347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 flipV="1">
                  <a:off x="1908490" y="3530962"/>
                  <a:ext cx="596347" cy="204730"/>
                </a:xfrm>
                <a:custGeom>
                  <a:avLst/>
                  <a:gdLst>
                    <a:gd name="connsiteX0" fmla="*/ 0 w 596347"/>
                    <a:gd name="connsiteY0" fmla="*/ 344557 h 344557"/>
                    <a:gd name="connsiteX1" fmla="*/ 238539 w 596347"/>
                    <a:gd name="connsiteY1" fmla="*/ 344557 h 344557"/>
                    <a:gd name="connsiteX2" fmla="*/ 238539 w 596347"/>
                    <a:gd name="connsiteY2" fmla="*/ 0 h 344557"/>
                    <a:gd name="connsiteX3" fmla="*/ 596347 w 596347"/>
                    <a:gd name="connsiteY3" fmla="*/ 0 h 34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347" h="344557">
                      <a:moveTo>
                        <a:pt x="0" y="344557"/>
                      </a:moveTo>
                      <a:lnTo>
                        <a:pt x="238539" y="344557"/>
                      </a:lnTo>
                      <a:lnTo>
                        <a:pt x="238539" y="0"/>
                      </a:lnTo>
                      <a:lnTo>
                        <a:pt x="596347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702870" y="3114961"/>
                  <a:ext cx="1224305" cy="1408572"/>
                  <a:chOff x="2857245" y="983502"/>
                  <a:chExt cx="1224305" cy="1408572"/>
                </a:xfrm>
              </p:grpSpPr>
              <p:sp>
                <p:nvSpPr>
                  <p:cNvPr id="148" name="Flowchart: Delay 147"/>
                  <p:cNvSpPr/>
                  <p:nvPr/>
                </p:nvSpPr>
                <p:spPr>
                  <a:xfrm>
                    <a:off x="3496550" y="1138569"/>
                    <a:ext cx="585000" cy="540000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3299291" y="1257528"/>
                    <a:ext cx="206188" cy="1001540"/>
                    <a:chOff x="2881338" y="1257528"/>
                    <a:chExt cx="687159" cy="1001540"/>
                  </a:xfrm>
                </p:grpSpPr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>
                      <a:off x="2881338" y="1257528"/>
                      <a:ext cx="687159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>
                    <a:xfrm>
                      <a:off x="2881338" y="1545563"/>
                      <a:ext cx="687159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>
                      <a:off x="2881338" y="1971033"/>
                      <a:ext cx="687159" cy="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>
                      <a:off x="2881338" y="2259068"/>
                      <a:ext cx="687159" cy="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0" name="TextBox 149"/>
                      <p:cNvSpPr txBox="1"/>
                      <p:nvPr/>
                    </p:nvSpPr>
                    <p:spPr>
                      <a:xfrm>
                        <a:off x="2857245" y="983502"/>
                        <a:ext cx="545765" cy="5230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150" name="TextBox 1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7245" y="983502"/>
                        <a:ext cx="545765" cy="523046"/>
                      </a:xfrm>
                      <a:prstGeom prst="rect">
                        <a:avLst/>
                      </a:prstGeom>
                      <a:blipFill rotWithShape="1">
                        <a:blip r:embed="rId2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1" name="TextBox 150"/>
                      <p:cNvSpPr txBox="1"/>
                      <p:nvPr/>
                    </p:nvSpPr>
                    <p:spPr>
                      <a:xfrm>
                        <a:off x="2857245" y="1271538"/>
                        <a:ext cx="449672" cy="4523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151" name="TextBox 1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7245" y="1271538"/>
                        <a:ext cx="449672" cy="452358"/>
                      </a:xfrm>
                      <a:prstGeom prst="rect">
                        <a:avLst/>
                      </a:prstGeom>
                      <a:blipFill rotWithShape="1">
                        <a:blip r:embed="rId2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52" name="Flowchart: Delay 151"/>
                  <p:cNvSpPr/>
                  <p:nvPr/>
                </p:nvSpPr>
                <p:spPr>
                  <a:xfrm>
                    <a:off x="3496550" y="1852074"/>
                    <a:ext cx="585000" cy="540000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888409" y="3874846"/>
                  <a:ext cx="345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TextBox 142"/>
                    <p:cNvSpPr txBox="1"/>
                    <p:nvPr/>
                  </p:nvSpPr>
                  <p:spPr>
                    <a:xfrm>
                      <a:off x="3176444" y="3620817"/>
                      <a:ext cx="464089" cy="4443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/>
                              </a:rPr>
                              <m:t>𝑔</m:t>
                            </m:r>
                          </m:oMath>
                        </m:oMathPara>
                      </a14:m>
                      <a:endParaRPr lang="en-US" sz="2000" baseline="-25000" dirty="0"/>
                    </a:p>
                  </p:txBody>
                </p:sp>
              </mc:Choice>
              <mc:Fallback xmlns="">
                <p:sp>
                  <p:nvSpPr>
                    <p:cNvPr id="143" name="TextBox 1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6444" y="3620817"/>
                      <a:ext cx="464089" cy="444311"/>
                    </a:xfrm>
                    <a:prstGeom prst="rect">
                      <a:avLst/>
                    </a:prstGeom>
                    <a:blipFill rotWithShape="1">
                      <a:blip r:embed="rId27"/>
                      <a:stretch>
                        <a:fillRect b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4" name="Moon 143"/>
                <p:cNvSpPr/>
                <p:nvPr/>
              </p:nvSpPr>
              <p:spPr>
                <a:xfrm flipH="1">
                  <a:off x="2427553" y="3615073"/>
                  <a:ext cx="585000" cy="540000"/>
                </a:xfrm>
                <a:prstGeom prst="moon">
                  <a:avLst>
                    <a:gd name="adj" fmla="val 86833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5" name="Group 144"/>
                <p:cNvGrpSpPr/>
                <p:nvPr/>
              </p:nvGrpSpPr>
              <p:grpSpPr>
                <a:xfrm>
                  <a:off x="702870" y="3842512"/>
                  <a:ext cx="475791" cy="742397"/>
                  <a:chOff x="2857245" y="922149"/>
                  <a:chExt cx="475791" cy="74239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TextBox 145"/>
                      <p:cNvSpPr txBox="1"/>
                      <p:nvPr/>
                    </p:nvSpPr>
                    <p:spPr>
                      <a:xfrm>
                        <a:off x="2857245" y="922149"/>
                        <a:ext cx="475791" cy="4523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6" name="TextBox 1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7245" y="922149"/>
                        <a:ext cx="475791" cy="452358"/>
                      </a:xfrm>
                      <a:prstGeom prst="rect">
                        <a:avLst/>
                      </a:prstGeom>
                      <a:blipFill rotWithShape="1">
                        <a:blip r:embed="rId2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TextBox 146"/>
                      <p:cNvSpPr txBox="1"/>
                      <p:nvPr/>
                    </p:nvSpPr>
                    <p:spPr>
                      <a:xfrm>
                        <a:off x="2857245" y="1212188"/>
                        <a:ext cx="469374" cy="4523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7" name="TextBox 14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57245" y="1212188"/>
                        <a:ext cx="469374" cy="452358"/>
                      </a:xfrm>
                      <a:prstGeom prst="rect">
                        <a:avLst/>
                      </a:prstGeom>
                      <a:blipFill rotWithShape="1">
                        <a:blip r:embed="rId2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sp>
          <p:nvSpPr>
            <p:cNvPr id="193" name="TextBox 192"/>
            <p:cNvSpPr txBox="1"/>
            <p:nvPr/>
          </p:nvSpPr>
          <p:spPr>
            <a:xfrm rot="16200000" flipH="1">
              <a:off x="8466253" y="2544197"/>
              <a:ext cx="1668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One circuit per function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9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8" grpId="0"/>
      <p:bldP spid="10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Outputs: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38" y="951899"/>
                <a:ext cx="9447549" cy="2246673"/>
              </a:xfrm>
            </p:spPr>
            <p:txBody>
              <a:bodyPr/>
              <a:lstStyle/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𝑎</m:t>
                        </m:r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latin typeface="Cambria Math"/>
                          </a:rPr>
                          <m:t>𝑏</m:t>
                        </m:r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latin typeface="Cambria Math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7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10, 11, 14, 15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0" i="0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𝑎</m:t>
                        </m:r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latin typeface="Cambria Math"/>
                          </a:rPr>
                          <m:t>𝑏</m:t>
                        </m:r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latin typeface="Cambria Math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/>
                          </a:rPr>
                          <m:t>(1, 3, 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</a:rPr>
                          <m:t>, 7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 10, 14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i="0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Draw the K-map and write minimal SOP expressions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3584575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𝑐𝑑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𝑎𝑐𝑑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3584575" algn="l"/>
                  </a:tabLst>
                </a:pPr>
                <a:r>
                  <a:rPr lang="en-US" dirty="0" smtClean="0"/>
                  <a:t>Extract the common terms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38" y="951899"/>
                <a:ext cx="9447549" cy="2246673"/>
              </a:xfrm>
              <a:blipFill rotWithShape="1">
                <a:blip r:embed="rId2"/>
                <a:stretch>
                  <a:fillRect l="-1033" t="-26287" r="-516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/>
          <p:cNvGrpSpPr/>
          <p:nvPr/>
        </p:nvGrpSpPr>
        <p:grpSpPr>
          <a:xfrm>
            <a:off x="459654" y="3374532"/>
            <a:ext cx="2620916" cy="3050032"/>
            <a:chOff x="574868" y="3374532"/>
            <a:chExt cx="2620916" cy="3050032"/>
          </a:xfrm>
        </p:grpSpPr>
        <p:sp>
          <p:nvSpPr>
            <p:cNvPr id="90" name="Rectangle 21"/>
            <p:cNvSpPr>
              <a:spLocks noChangeArrowheads="1"/>
            </p:cNvSpPr>
            <p:nvPr/>
          </p:nvSpPr>
          <p:spPr bwMode="auto">
            <a:xfrm>
              <a:off x="1809930" y="492678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i="0" dirty="0" smtClean="0">
                  <a:latin typeface="+mn-lt"/>
                </a:rPr>
                <a:t>1</a:t>
              </a:r>
              <a:endParaRPr lang="en-US" altLang="en-US" dirty="0">
                <a:latin typeface="+mn-lt"/>
              </a:endParaRPr>
            </a:p>
          </p:txBody>
        </p:sp>
        <p:sp>
          <p:nvSpPr>
            <p:cNvPr id="91" name="Rectangle 21"/>
            <p:cNvSpPr>
              <a:spLocks noChangeArrowheads="1"/>
            </p:cNvSpPr>
            <p:nvPr/>
          </p:nvSpPr>
          <p:spPr bwMode="auto">
            <a:xfrm>
              <a:off x="2342345" y="492678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i="0" dirty="0" smtClean="0">
                  <a:latin typeface="+mn-lt"/>
                </a:rPr>
                <a:t>1</a:t>
              </a:r>
              <a:endParaRPr lang="en-US" altLang="en-US" dirty="0"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84771" y="4230842"/>
              <a:ext cx="2111012" cy="2193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231177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1759313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288217" y="3887578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2817119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H="1">
              <a:off x="2144876" y="4233794"/>
              <a:ext cx="0" cy="21907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15973" y="4230842"/>
              <a:ext cx="1049374" cy="2193721"/>
              <a:chOff x="4203980" y="2816118"/>
              <a:chExt cx="1683742" cy="1687149"/>
            </a:xfrm>
          </p:grpSpPr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745108" y="434876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>
              <a:off x="771736" y="3963272"/>
              <a:ext cx="315334" cy="269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74868" y="3950694"/>
                  <a:ext cx="29999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latin typeface="Cambria Math"/>
                          </a:rPr>
                          <m:t>𝑎𝑏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4868" y="3950694"/>
                  <a:ext cx="29999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000" r="-8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872787" y="3622431"/>
                  <a:ext cx="30722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𝑐𝑑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2787" y="3622431"/>
                  <a:ext cx="30722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490" r="-58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Line 41"/>
            <p:cNvSpPr>
              <a:spLocks noChangeShapeType="1"/>
            </p:cNvSpPr>
            <p:nvPr/>
          </p:nvSpPr>
          <p:spPr bwMode="auto">
            <a:xfrm flipV="1">
              <a:off x="1087343" y="5322857"/>
              <a:ext cx="210843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84771" y="4772003"/>
              <a:ext cx="2111013" cy="1101707"/>
              <a:chOff x="3351656" y="3979853"/>
              <a:chExt cx="3029011" cy="1548216"/>
            </a:xfrm>
          </p:grpSpPr>
          <p:sp>
            <p:nvSpPr>
              <p:cNvPr id="63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745108" y="4896069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745108" y="5469970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745108" y="601973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389304" y="3374532"/>
                  <a:ext cx="1495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K-Map of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𝒇</m:t>
                      </m:r>
                    </m:oMath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9304" y="3374532"/>
                  <a:ext cx="149592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082" t="-6154" r="-1633" b="-2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2330894" y="435071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i="0" dirty="0" smtClean="0">
                  <a:latin typeface="+mn-lt"/>
                </a:rPr>
                <a:t>1</a:t>
              </a:r>
              <a:endParaRPr lang="en-US" altLang="en-US" dirty="0">
                <a:latin typeface="+mn-lt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2342345" y="6010279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i="0" dirty="0" smtClean="0">
                  <a:latin typeface="+mn-lt"/>
                </a:rPr>
                <a:t>1</a:t>
              </a:r>
              <a:endParaRPr lang="en-US" altLang="en-US" dirty="0">
                <a:latin typeface="+mn-lt"/>
              </a:endParaRPr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2342345" y="5450763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i="0" dirty="0" smtClean="0">
                  <a:latin typeface="+mn-lt"/>
                </a:rPr>
                <a:t>1</a:t>
              </a:r>
              <a:endParaRPr lang="en-US" altLang="en-US" dirty="0">
                <a:latin typeface="+mn-lt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874060" y="5451871"/>
              <a:ext cx="128240" cy="830997"/>
              <a:chOff x="6809676" y="5456281"/>
              <a:chExt cx="128240" cy="830997"/>
            </a:xfrm>
          </p:grpSpPr>
          <p:sp>
            <p:nvSpPr>
              <p:cNvPr id="96" name="Rectangle 21"/>
              <p:cNvSpPr>
                <a:spLocks noChangeArrowheads="1"/>
              </p:cNvSpPr>
              <p:nvPr/>
            </p:nvSpPr>
            <p:spPr bwMode="auto">
              <a:xfrm>
                <a:off x="6809676" y="6010279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i="0" dirty="0" smtClean="0">
                    <a:latin typeface="+mn-lt"/>
                  </a:rPr>
                  <a:t>1</a:t>
                </a:r>
                <a:endParaRPr lang="en-US" altLang="en-US" dirty="0">
                  <a:latin typeface="+mn-lt"/>
                </a:endParaRPr>
              </a:p>
            </p:txBody>
          </p:sp>
          <p:sp>
            <p:nvSpPr>
              <p:cNvPr id="97" name="Rectangle 21"/>
              <p:cNvSpPr>
                <a:spLocks noChangeArrowheads="1"/>
              </p:cNvSpPr>
              <p:nvPr/>
            </p:nvSpPr>
            <p:spPr bwMode="auto">
              <a:xfrm>
                <a:off x="6809676" y="5456281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i="0" dirty="0" smtClean="0">
                    <a:latin typeface="+mn-lt"/>
                  </a:rPr>
                  <a:t>1</a:t>
                </a:r>
                <a:endParaRPr lang="en-US" altLang="en-US" dirty="0">
                  <a:latin typeface="+mn-lt"/>
                </a:endParaRP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3340004" y="3371393"/>
            <a:ext cx="2620915" cy="3053171"/>
            <a:chOff x="3607377" y="3371393"/>
            <a:chExt cx="2620915" cy="3053171"/>
          </a:xfrm>
        </p:grpSpPr>
        <p:sp>
          <p:nvSpPr>
            <p:cNvPr id="41" name="Rectangle 40"/>
            <p:cNvSpPr/>
            <p:nvPr/>
          </p:nvSpPr>
          <p:spPr>
            <a:xfrm>
              <a:off x="4117280" y="4230842"/>
              <a:ext cx="2111012" cy="2193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4263686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4791822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5320725" y="3887578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5849627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5177385" y="4233794"/>
              <a:ext cx="0" cy="21907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648481" y="4230842"/>
              <a:ext cx="1049374" cy="2193721"/>
              <a:chOff x="4203980" y="2816118"/>
              <a:chExt cx="1683742" cy="1687149"/>
            </a:xfrm>
          </p:grpSpPr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3777617" y="434876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Line 108"/>
            <p:cNvSpPr>
              <a:spLocks noChangeShapeType="1"/>
            </p:cNvSpPr>
            <p:nvPr/>
          </p:nvSpPr>
          <p:spPr bwMode="auto">
            <a:xfrm>
              <a:off x="3804245" y="3963272"/>
              <a:ext cx="315334" cy="269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607377" y="3950694"/>
                  <a:ext cx="29999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b="0" i="1" dirty="0" smtClean="0">
                            <a:latin typeface="Cambria Math"/>
                          </a:rPr>
                          <m:t>𝑎𝑏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0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07377" y="3950694"/>
                  <a:ext cx="29999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2653" r="-81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905296" y="3622431"/>
                  <a:ext cx="30722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𝑐𝑑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05296" y="3622431"/>
                  <a:ext cx="30722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8000" r="-6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Line 41"/>
            <p:cNvSpPr>
              <a:spLocks noChangeShapeType="1"/>
            </p:cNvSpPr>
            <p:nvPr/>
          </p:nvSpPr>
          <p:spPr bwMode="auto">
            <a:xfrm flipV="1">
              <a:off x="4119852" y="5322857"/>
              <a:ext cx="210843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117280" y="4772003"/>
              <a:ext cx="2111012" cy="1101707"/>
              <a:chOff x="3351656" y="3979853"/>
              <a:chExt cx="3029011" cy="1548216"/>
            </a:xfrm>
          </p:grpSpPr>
          <p:sp>
            <p:nvSpPr>
              <p:cNvPr id="59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3777617" y="4896069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3777617" y="5469970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/>
          </p:nvSpPr>
          <p:spPr bwMode="auto">
            <a:xfrm>
              <a:off x="3777617" y="601973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 smtClean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444335" y="3371393"/>
                  <a:ext cx="15247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K-Map of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𝒈</m:t>
                      </m:r>
                    </m:oMath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335" y="3371393"/>
                  <a:ext cx="1524776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000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849150" y="492678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i="0" dirty="0" smtClean="0">
                  <a:latin typeface="+mn-lt"/>
                </a:rPr>
                <a:t>1</a:t>
              </a:r>
              <a:endParaRPr lang="en-US" altLang="en-US" dirty="0">
                <a:latin typeface="+mn-lt"/>
              </a:endParaRPr>
            </a:p>
          </p:txBody>
        </p:sp>
        <p:sp>
          <p:nvSpPr>
            <p:cNvPr id="87" name="Rectangle 21"/>
            <p:cNvSpPr>
              <a:spLocks noChangeArrowheads="1"/>
            </p:cNvSpPr>
            <p:nvPr/>
          </p:nvSpPr>
          <p:spPr bwMode="auto">
            <a:xfrm>
              <a:off x="5364187" y="492678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i="0" dirty="0" smtClean="0">
                  <a:latin typeface="+mn-lt"/>
                </a:rPr>
                <a:t>1</a:t>
              </a:r>
              <a:endParaRPr lang="en-US" altLang="en-US" dirty="0">
                <a:latin typeface="+mn-lt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895902" y="5456281"/>
              <a:ext cx="128240" cy="830997"/>
              <a:chOff x="6809676" y="5456281"/>
              <a:chExt cx="128240" cy="830997"/>
            </a:xfrm>
          </p:grpSpPr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6809676" y="6010279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i="0" dirty="0" smtClean="0">
                    <a:latin typeface="+mn-lt"/>
                  </a:rPr>
                  <a:t>1</a:t>
                </a:r>
                <a:endParaRPr lang="en-US" altLang="en-US" dirty="0">
                  <a:latin typeface="+mn-lt"/>
                </a:endParaRPr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6809676" y="5456281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i="0" dirty="0" smtClean="0">
                    <a:latin typeface="+mn-lt"/>
                  </a:rPr>
                  <a:t>1</a:t>
                </a:r>
                <a:endParaRPr lang="en-US" altLang="en-US" dirty="0">
                  <a:latin typeface="+mn-lt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4845724" y="4350712"/>
              <a:ext cx="660655" cy="276999"/>
              <a:chOff x="2723704" y="6010279"/>
              <a:chExt cx="660655" cy="276999"/>
            </a:xfrm>
          </p:grpSpPr>
          <p:sp>
            <p:nvSpPr>
              <p:cNvPr id="100" name="Rectangle 21"/>
              <p:cNvSpPr>
                <a:spLocks noChangeArrowheads="1"/>
              </p:cNvSpPr>
              <p:nvPr/>
            </p:nvSpPr>
            <p:spPr bwMode="auto">
              <a:xfrm>
                <a:off x="2723704" y="6010279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i="0" dirty="0" smtClean="0">
                    <a:latin typeface="+mn-lt"/>
                  </a:rPr>
                  <a:t>1</a:t>
                </a:r>
                <a:endParaRPr lang="en-US" altLang="en-US" dirty="0">
                  <a:latin typeface="+mn-lt"/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auto">
              <a:xfrm>
                <a:off x="3256119" y="6010279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Tx/>
                </a:pPr>
                <a:r>
                  <a:rPr lang="en-US" altLang="en-US" i="0" dirty="0" smtClean="0">
                    <a:latin typeface="+mn-lt"/>
                  </a:rPr>
                  <a:t>1</a:t>
                </a:r>
                <a:endParaRPr lang="en-US" altLang="en-US" dirty="0">
                  <a:latin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568751" y="4287280"/>
            <a:ext cx="4305961" cy="2045760"/>
            <a:chOff x="1568751" y="4287280"/>
            <a:chExt cx="4305961" cy="2045760"/>
          </a:xfrm>
        </p:grpSpPr>
        <p:grpSp>
          <p:nvGrpSpPr>
            <p:cNvPr id="112" name="Group 111"/>
            <p:cNvGrpSpPr/>
            <p:nvPr/>
          </p:nvGrpSpPr>
          <p:grpSpPr>
            <a:xfrm>
              <a:off x="1568751" y="4320026"/>
              <a:ext cx="4305961" cy="2013014"/>
              <a:chOff x="1683965" y="4320026"/>
              <a:chExt cx="4305961" cy="2013014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1683965" y="4889053"/>
                <a:ext cx="894360" cy="34562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4577103" y="4320026"/>
                <a:ext cx="894360" cy="91264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2216836" y="5387652"/>
                <a:ext cx="904039" cy="945388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5610668" y="5387638"/>
                <a:ext cx="379258" cy="945388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Rounded Rectangle 106"/>
            <p:cNvSpPr/>
            <p:nvPr/>
          </p:nvSpPr>
          <p:spPr>
            <a:xfrm>
              <a:off x="2101622" y="4287280"/>
              <a:ext cx="361489" cy="2045746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335568" y="3528544"/>
                <a:ext cx="3110778" cy="105259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400" dirty="0" smtClean="0"/>
                  <a:t>Common Terms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𝑎𝑐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568" y="3528544"/>
                <a:ext cx="3110778" cy="1052596"/>
              </a:xfrm>
              <a:prstGeom prst="rect">
                <a:avLst/>
              </a:prstGeom>
              <a:blipFill rotWithShape="1">
                <a:blip r:embed="rId9"/>
                <a:stretch>
                  <a:fillRect b="-7386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335568" y="4891837"/>
                <a:ext cx="3110778" cy="153272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400" dirty="0" smtClean="0"/>
                  <a:t>Minimal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sz="24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0099"/>
                          </a:solidFill>
                          <a:latin typeface="Cambria Math"/>
                        </a:rPr>
                        <m:t>𝑐𝑑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568" y="4891837"/>
                <a:ext cx="3110778" cy="15327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0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9" grpId="0" uiExpand="1" animBg="1"/>
      <p:bldP spid="113" grpId="0" uiExpan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Terms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Shared Gates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36685"/>
                <a:ext cx="8915400" cy="1670603"/>
              </a:xfrm>
            </p:spPr>
            <p:txBody>
              <a:bodyPr/>
              <a:lstStyle/>
              <a:p>
                <a:pPr marL="0" indent="0">
                  <a:spcBef>
                    <a:spcPts val="1500"/>
                  </a:spcBef>
                  <a:buNone/>
                  <a:tabLst>
                    <a:tab pos="3584575" algn="l"/>
                  </a:tabLst>
                </a:pPr>
                <a:r>
                  <a:rPr lang="en-US" dirty="0" smtClean="0"/>
                  <a:t>Minimal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/>
                      </a:rPr>
                      <m:t>𝑏𝑑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𝑎𝑐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𝑐𝑑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Minimal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𝑎𝑐𝑑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𝑎𝑐</m:t>
                    </m:r>
                  </m:oMath>
                </a14:m>
                <a:r>
                  <a:rPr lang="en-US" dirty="0" smtClean="0"/>
                  <a:t>  (shared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Minimal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𝑐𝑑</m:t>
                    </m:r>
                  </m:oMath>
                </a14:m>
                <a:r>
                  <a:rPr lang="en-US" dirty="0" smtClean="0"/>
                  <a:t>,		Minimal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36685"/>
                <a:ext cx="8915400" cy="1670603"/>
              </a:xfrm>
              <a:blipFill rotWithShape="1">
                <a:blip r:embed="rId2"/>
                <a:stretch>
                  <a:fillRect l="-1025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flipH="1">
            <a:off x="5989926" y="5503442"/>
            <a:ext cx="27295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One Circuit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Two Shared Gates</a:t>
            </a:r>
            <a:endParaRPr lang="en-US" sz="2400" dirty="0"/>
          </a:p>
        </p:txBody>
      </p:sp>
      <p:sp>
        <p:nvSpPr>
          <p:cNvPr id="159" name="Freeform 158"/>
          <p:cNvSpPr/>
          <p:nvPr/>
        </p:nvSpPr>
        <p:spPr>
          <a:xfrm>
            <a:off x="2070029" y="3554920"/>
            <a:ext cx="588908" cy="413743"/>
          </a:xfrm>
          <a:custGeom>
            <a:avLst/>
            <a:gdLst>
              <a:gd name="connsiteX0" fmla="*/ 0 w 596347"/>
              <a:gd name="connsiteY0" fmla="*/ 344557 h 344557"/>
              <a:gd name="connsiteX1" fmla="*/ 238539 w 596347"/>
              <a:gd name="connsiteY1" fmla="*/ 344557 h 344557"/>
              <a:gd name="connsiteX2" fmla="*/ 238539 w 596347"/>
              <a:gd name="connsiteY2" fmla="*/ 0 h 344557"/>
              <a:gd name="connsiteX3" fmla="*/ 596347 w 596347"/>
              <a:gd name="connsiteY3" fmla="*/ 0 h 34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47" h="344557">
                <a:moveTo>
                  <a:pt x="0" y="344557"/>
                </a:moveTo>
                <a:lnTo>
                  <a:pt x="238539" y="344557"/>
                </a:lnTo>
                <a:lnTo>
                  <a:pt x="238539" y="0"/>
                </a:lnTo>
                <a:lnTo>
                  <a:pt x="59634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 flipV="1">
            <a:off x="2067933" y="2706880"/>
            <a:ext cx="588908" cy="425091"/>
          </a:xfrm>
          <a:custGeom>
            <a:avLst/>
            <a:gdLst>
              <a:gd name="connsiteX0" fmla="*/ 0 w 596347"/>
              <a:gd name="connsiteY0" fmla="*/ 344557 h 344557"/>
              <a:gd name="connsiteX1" fmla="*/ 238539 w 596347"/>
              <a:gd name="connsiteY1" fmla="*/ 344557 h 344557"/>
              <a:gd name="connsiteX2" fmla="*/ 238539 w 596347"/>
              <a:gd name="connsiteY2" fmla="*/ 0 h 344557"/>
              <a:gd name="connsiteX3" fmla="*/ 596347 w 596347"/>
              <a:gd name="connsiteY3" fmla="*/ 0 h 34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47" h="344557">
                <a:moveTo>
                  <a:pt x="0" y="344557"/>
                </a:moveTo>
                <a:lnTo>
                  <a:pt x="238539" y="344557"/>
                </a:lnTo>
                <a:lnTo>
                  <a:pt x="238539" y="0"/>
                </a:lnTo>
                <a:lnTo>
                  <a:pt x="59634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1043845" y="2344497"/>
            <a:ext cx="1039959" cy="654878"/>
            <a:chOff x="4124528" y="3009012"/>
            <a:chExt cx="1039959" cy="654878"/>
          </a:xfrm>
        </p:grpSpPr>
        <p:sp>
          <p:nvSpPr>
            <p:cNvPr id="100" name="Flowchart: Delay 99"/>
            <p:cNvSpPr/>
            <p:nvPr/>
          </p:nvSpPr>
          <p:spPr>
            <a:xfrm>
              <a:off x="4667572" y="3146169"/>
              <a:ext cx="496915" cy="47763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4500014" y="3251388"/>
              <a:ext cx="175142" cy="254767"/>
              <a:chOff x="6992463" y="4617881"/>
              <a:chExt cx="175142" cy="254767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6992463" y="4617881"/>
                <a:ext cx="1751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992463" y="4872648"/>
                <a:ext cx="1751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124528" y="3009012"/>
                  <a:ext cx="38196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8" y="3009012"/>
                  <a:ext cx="381963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4124528" y="3263780"/>
                  <a:ext cx="41242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8" y="3263780"/>
                  <a:ext cx="41242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043845" y="2893798"/>
            <a:ext cx="1039959" cy="880844"/>
            <a:chOff x="632475" y="3873117"/>
            <a:chExt cx="1039959" cy="880844"/>
          </a:xfrm>
        </p:grpSpPr>
        <p:grpSp>
          <p:nvGrpSpPr>
            <p:cNvPr id="136" name="Group 135"/>
            <p:cNvGrpSpPr/>
            <p:nvPr/>
          </p:nvGrpSpPr>
          <p:grpSpPr>
            <a:xfrm>
              <a:off x="632476" y="3873117"/>
              <a:ext cx="550627" cy="400110"/>
              <a:chOff x="632476" y="3889856"/>
              <a:chExt cx="550627" cy="400110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1007961" y="4119808"/>
                <a:ext cx="17514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632476" y="3889856"/>
                    <a:ext cx="4635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76" y="3889856"/>
                    <a:ext cx="463588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Group 136"/>
            <p:cNvGrpSpPr/>
            <p:nvPr/>
          </p:nvGrpSpPr>
          <p:grpSpPr>
            <a:xfrm>
              <a:off x="632475" y="4049223"/>
              <a:ext cx="1039959" cy="704738"/>
              <a:chOff x="632475" y="4049223"/>
              <a:chExt cx="1039959" cy="704738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632476" y="4113232"/>
                <a:ext cx="748890" cy="400111"/>
                <a:chOff x="632476" y="4134647"/>
                <a:chExt cx="748890" cy="400111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007961" y="4361206"/>
                  <a:ext cx="373405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/>
                    <p:cNvSpPr txBox="1"/>
                    <p:nvPr/>
                  </p:nvSpPr>
                  <p:spPr>
                    <a:xfrm>
                      <a:off x="632476" y="4134647"/>
                      <a:ext cx="398699" cy="4001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4" name="TextBox 1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2476" y="4134647"/>
                      <a:ext cx="398699" cy="400111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9" name="Flowchart: Delay 138"/>
              <p:cNvSpPr/>
              <p:nvPr/>
            </p:nvSpPr>
            <p:spPr>
              <a:xfrm>
                <a:off x="1175519" y="4049223"/>
                <a:ext cx="496915" cy="581137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32475" y="4353851"/>
                <a:ext cx="550627" cy="400110"/>
                <a:chOff x="632476" y="3889856"/>
                <a:chExt cx="550627" cy="40011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007961" y="4119808"/>
                  <a:ext cx="175142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TextBox 141"/>
                    <p:cNvSpPr txBox="1"/>
                    <p:nvPr/>
                  </p:nvSpPr>
                  <p:spPr>
                    <a:xfrm>
                      <a:off x="632476" y="3889856"/>
                      <a:ext cx="41242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2" name="TextBox 1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2476" y="3889856"/>
                      <a:ext cx="412421" cy="40011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14" name="Group 113"/>
          <p:cNvGrpSpPr/>
          <p:nvPr/>
        </p:nvGrpSpPr>
        <p:grpSpPr>
          <a:xfrm>
            <a:off x="2083804" y="3046952"/>
            <a:ext cx="1630292" cy="592844"/>
            <a:chOff x="1806693" y="5048880"/>
            <a:chExt cx="1630292" cy="592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109576" y="5144216"/>
                  <a:ext cx="327409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576" y="5144216"/>
                  <a:ext cx="327409" cy="3929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9259" r="-5556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Connector 115"/>
            <p:cNvCxnSpPr/>
            <p:nvPr/>
          </p:nvCxnSpPr>
          <p:spPr>
            <a:xfrm>
              <a:off x="1806693" y="5345302"/>
              <a:ext cx="13211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Moon 116"/>
            <p:cNvSpPr/>
            <p:nvPr/>
          </p:nvSpPr>
          <p:spPr>
            <a:xfrm flipH="1">
              <a:off x="2321389" y="5048880"/>
              <a:ext cx="626369" cy="592844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42908" y="3620643"/>
            <a:ext cx="1039959" cy="654878"/>
            <a:chOff x="4124528" y="3009012"/>
            <a:chExt cx="1039959" cy="654878"/>
          </a:xfrm>
        </p:grpSpPr>
        <p:sp>
          <p:nvSpPr>
            <p:cNvPr id="153" name="Flowchart: Delay 152"/>
            <p:cNvSpPr/>
            <p:nvPr/>
          </p:nvSpPr>
          <p:spPr>
            <a:xfrm>
              <a:off x="4667572" y="3146169"/>
              <a:ext cx="496915" cy="47763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4500014" y="3251388"/>
              <a:ext cx="175142" cy="254767"/>
              <a:chOff x="6992463" y="4617881"/>
              <a:chExt cx="175142" cy="254767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6992463" y="4617881"/>
                <a:ext cx="175142" cy="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992463" y="4872648"/>
                <a:ext cx="175142" cy="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4124528" y="3009012"/>
                  <a:ext cx="4041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8" y="3009012"/>
                  <a:ext cx="404149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4124528" y="3263780"/>
                  <a:ext cx="3819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8" y="3263780"/>
                  <a:ext cx="381963" cy="4001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7" name="Freeform 166"/>
          <p:cNvSpPr/>
          <p:nvPr/>
        </p:nvSpPr>
        <p:spPr>
          <a:xfrm flipV="1">
            <a:off x="2077073" y="4736910"/>
            <a:ext cx="588908" cy="230332"/>
          </a:xfrm>
          <a:custGeom>
            <a:avLst/>
            <a:gdLst>
              <a:gd name="connsiteX0" fmla="*/ 0 w 596347"/>
              <a:gd name="connsiteY0" fmla="*/ 344557 h 344557"/>
              <a:gd name="connsiteX1" fmla="*/ 238539 w 596347"/>
              <a:gd name="connsiteY1" fmla="*/ 344557 h 344557"/>
              <a:gd name="connsiteX2" fmla="*/ 238539 w 596347"/>
              <a:gd name="connsiteY2" fmla="*/ 0 h 344557"/>
              <a:gd name="connsiteX3" fmla="*/ 596347 w 596347"/>
              <a:gd name="connsiteY3" fmla="*/ 0 h 34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47" h="344557">
                <a:moveTo>
                  <a:pt x="0" y="344557"/>
                </a:moveTo>
                <a:lnTo>
                  <a:pt x="238539" y="344557"/>
                </a:lnTo>
                <a:lnTo>
                  <a:pt x="238539" y="0"/>
                </a:lnTo>
                <a:lnTo>
                  <a:pt x="59634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087954" y="5271483"/>
            <a:ext cx="588908" cy="200638"/>
          </a:xfrm>
          <a:custGeom>
            <a:avLst/>
            <a:gdLst>
              <a:gd name="connsiteX0" fmla="*/ 0 w 596347"/>
              <a:gd name="connsiteY0" fmla="*/ 344557 h 344557"/>
              <a:gd name="connsiteX1" fmla="*/ 238539 w 596347"/>
              <a:gd name="connsiteY1" fmla="*/ 344557 h 344557"/>
              <a:gd name="connsiteX2" fmla="*/ 238539 w 596347"/>
              <a:gd name="connsiteY2" fmla="*/ 0 h 344557"/>
              <a:gd name="connsiteX3" fmla="*/ 596347 w 596347"/>
              <a:gd name="connsiteY3" fmla="*/ 0 h 34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47" h="344557">
                <a:moveTo>
                  <a:pt x="0" y="344557"/>
                </a:moveTo>
                <a:lnTo>
                  <a:pt x="238539" y="344557"/>
                </a:lnTo>
                <a:lnTo>
                  <a:pt x="238539" y="0"/>
                </a:lnTo>
                <a:lnTo>
                  <a:pt x="59634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1047995" y="5005447"/>
            <a:ext cx="1039959" cy="880844"/>
            <a:chOff x="632475" y="3873117"/>
            <a:chExt cx="1039959" cy="880844"/>
          </a:xfrm>
        </p:grpSpPr>
        <p:grpSp>
          <p:nvGrpSpPr>
            <p:cNvPr id="121" name="Group 120"/>
            <p:cNvGrpSpPr/>
            <p:nvPr/>
          </p:nvGrpSpPr>
          <p:grpSpPr>
            <a:xfrm>
              <a:off x="632476" y="3873117"/>
              <a:ext cx="550627" cy="400110"/>
              <a:chOff x="632476" y="3889856"/>
              <a:chExt cx="550627" cy="40011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1007961" y="4119808"/>
                <a:ext cx="175142" cy="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632476" y="3889856"/>
                    <a:ext cx="40415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8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76" y="3889856"/>
                    <a:ext cx="404150" cy="400110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2" name="Group 121"/>
            <p:cNvGrpSpPr/>
            <p:nvPr/>
          </p:nvGrpSpPr>
          <p:grpSpPr>
            <a:xfrm>
              <a:off x="632475" y="4049223"/>
              <a:ext cx="1039959" cy="704738"/>
              <a:chOff x="632475" y="4049223"/>
              <a:chExt cx="1039959" cy="704738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632476" y="4113232"/>
                <a:ext cx="748890" cy="400110"/>
                <a:chOff x="632476" y="4134647"/>
                <a:chExt cx="748890" cy="400110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007961" y="4361206"/>
                  <a:ext cx="373405" cy="0"/>
                </a:xfrm>
                <a:prstGeom prst="line">
                  <a:avLst/>
                </a:prstGeom>
                <a:ln w="254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632476" y="4134647"/>
                      <a:ext cx="381964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9" name="TextBox 1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2476" y="4134647"/>
                      <a:ext cx="381964" cy="400110"/>
                    </a:xfrm>
                    <a:prstGeom prst="rect">
                      <a:avLst/>
                    </a:prstGeom>
                    <a:blipFill rotWithShape="1">
                      <a:blip r:embed="rId2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4" name="Flowchart: Delay 123"/>
              <p:cNvSpPr/>
              <p:nvPr/>
            </p:nvSpPr>
            <p:spPr>
              <a:xfrm>
                <a:off x="1175519" y="4049223"/>
                <a:ext cx="496915" cy="581137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632475" y="4353851"/>
                <a:ext cx="550627" cy="400110"/>
                <a:chOff x="632476" y="3889856"/>
                <a:chExt cx="550627" cy="400110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007961" y="4119808"/>
                  <a:ext cx="175142" cy="0"/>
                </a:xfrm>
                <a:prstGeom prst="line">
                  <a:avLst/>
                </a:prstGeom>
                <a:ln w="254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632476" y="3889856"/>
                      <a:ext cx="470000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′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7" name="TextBox 1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2476" y="3889856"/>
                      <a:ext cx="470000" cy="400110"/>
                    </a:xfrm>
                    <a:prstGeom prst="rect">
                      <a:avLst/>
                    </a:prstGeom>
                    <a:blipFill rotWithShape="1">
                      <a:blip r:embed="rId2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13" name="Group 112"/>
          <p:cNvGrpSpPr/>
          <p:nvPr/>
        </p:nvGrpSpPr>
        <p:grpSpPr>
          <a:xfrm>
            <a:off x="2604295" y="4858171"/>
            <a:ext cx="1115596" cy="492918"/>
            <a:chOff x="2321389" y="5267479"/>
            <a:chExt cx="1115596" cy="592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3109576" y="5326173"/>
                  <a:ext cx="327409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576" y="5326173"/>
                  <a:ext cx="327409" cy="392993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5660" b="-314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Connector 118"/>
            <p:cNvCxnSpPr/>
            <p:nvPr/>
          </p:nvCxnSpPr>
          <p:spPr>
            <a:xfrm>
              <a:off x="2809731" y="5563901"/>
              <a:ext cx="3180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Moon 119"/>
            <p:cNvSpPr/>
            <p:nvPr/>
          </p:nvSpPr>
          <p:spPr>
            <a:xfrm flipH="1">
              <a:off x="2321389" y="5267479"/>
              <a:ext cx="539526" cy="592844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037114" y="4350712"/>
            <a:ext cx="1039959" cy="654878"/>
            <a:chOff x="4124528" y="3009012"/>
            <a:chExt cx="1039959" cy="654878"/>
          </a:xfrm>
        </p:grpSpPr>
        <p:sp>
          <p:nvSpPr>
            <p:cNvPr id="161" name="Flowchart: Delay 160"/>
            <p:cNvSpPr/>
            <p:nvPr/>
          </p:nvSpPr>
          <p:spPr>
            <a:xfrm>
              <a:off x="4667572" y="3146169"/>
              <a:ext cx="496915" cy="47763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4500014" y="3251388"/>
              <a:ext cx="175142" cy="254767"/>
              <a:chOff x="6992463" y="4617881"/>
              <a:chExt cx="175142" cy="254767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6992463" y="4617881"/>
                <a:ext cx="17514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6992463" y="4872648"/>
                <a:ext cx="17514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/>
                <p:cNvSpPr txBox="1"/>
                <p:nvPr/>
              </p:nvSpPr>
              <p:spPr>
                <a:xfrm>
                  <a:off x="4124528" y="3009012"/>
                  <a:ext cx="463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TextBox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8" y="3009012"/>
                  <a:ext cx="463588" cy="40011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/>
                <p:cNvSpPr txBox="1"/>
                <p:nvPr/>
              </p:nvSpPr>
              <p:spPr>
                <a:xfrm>
                  <a:off x="4124528" y="3263780"/>
                  <a:ext cx="4124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4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8" y="3263780"/>
                  <a:ext cx="412421" cy="40011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0" name="TextBox 169"/>
          <p:cNvSpPr txBox="1"/>
          <p:nvPr/>
        </p:nvSpPr>
        <p:spPr>
          <a:xfrm flipH="1">
            <a:off x="1013751" y="5946640"/>
            <a:ext cx="27295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NO Shared Gates</a:t>
            </a: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5701891" y="2648167"/>
            <a:ext cx="3456420" cy="2681864"/>
            <a:chOff x="4261716" y="2295347"/>
            <a:chExt cx="3456420" cy="2681864"/>
          </a:xfrm>
        </p:grpSpPr>
        <p:cxnSp>
          <p:nvCxnSpPr>
            <p:cNvPr id="212" name="Straight Connector 211"/>
            <p:cNvCxnSpPr/>
            <p:nvPr/>
          </p:nvCxnSpPr>
          <p:spPr>
            <a:xfrm>
              <a:off x="6288450" y="4523030"/>
              <a:ext cx="3180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 210"/>
            <p:cNvSpPr/>
            <p:nvPr/>
          </p:nvSpPr>
          <p:spPr>
            <a:xfrm flipV="1">
              <a:off x="5453269" y="3547347"/>
              <a:ext cx="1170168" cy="692919"/>
            </a:xfrm>
            <a:custGeom>
              <a:avLst/>
              <a:gdLst>
                <a:gd name="connsiteX0" fmla="*/ 0 w 1093304"/>
                <a:gd name="connsiteY0" fmla="*/ 742121 h 742121"/>
                <a:gd name="connsiteX1" fmla="*/ 0 w 1093304"/>
                <a:gd name="connsiteY1" fmla="*/ 556591 h 742121"/>
                <a:gd name="connsiteX2" fmla="*/ 894521 w 1093304"/>
                <a:gd name="connsiteY2" fmla="*/ 0 h 742121"/>
                <a:gd name="connsiteX3" fmla="*/ 1093304 w 1093304"/>
                <a:gd name="connsiteY3" fmla="*/ 0 h 74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304" h="742121">
                  <a:moveTo>
                    <a:pt x="0" y="742121"/>
                  </a:moveTo>
                  <a:lnTo>
                    <a:pt x="0" y="556591"/>
                  </a:lnTo>
                  <a:lnTo>
                    <a:pt x="894521" y="0"/>
                  </a:lnTo>
                  <a:lnTo>
                    <a:pt x="1093304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633416" y="3146997"/>
              <a:ext cx="1147630" cy="99928"/>
            </a:xfrm>
            <a:custGeom>
              <a:avLst/>
              <a:gdLst>
                <a:gd name="connsiteX0" fmla="*/ 1184744 w 1184744"/>
                <a:gd name="connsiteY0" fmla="*/ 341907 h 341907"/>
                <a:gd name="connsiteX1" fmla="*/ 1017767 w 1184744"/>
                <a:gd name="connsiteY1" fmla="*/ 341907 h 341907"/>
                <a:gd name="connsiteX2" fmla="*/ 1017767 w 1184744"/>
                <a:gd name="connsiteY2" fmla="*/ 0 h 341907"/>
                <a:gd name="connsiteX3" fmla="*/ 0 w 1184744"/>
                <a:gd name="connsiteY3" fmla="*/ 0 h 34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4744" h="341907">
                  <a:moveTo>
                    <a:pt x="1184744" y="341907"/>
                  </a:moveTo>
                  <a:lnTo>
                    <a:pt x="1017767" y="341907"/>
                  </a:lnTo>
                  <a:lnTo>
                    <a:pt x="1017767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453270" y="3619338"/>
              <a:ext cx="1093304" cy="760506"/>
            </a:xfrm>
            <a:custGeom>
              <a:avLst/>
              <a:gdLst>
                <a:gd name="connsiteX0" fmla="*/ 0 w 1093304"/>
                <a:gd name="connsiteY0" fmla="*/ 742121 h 742121"/>
                <a:gd name="connsiteX1" fmla="*/ 0 w 1093304"/>
                <a:gd name="connsiteY1" fmla="*/ 556591 h 742121"/>
                <a:gd name="connsiteX2" fmla="*/ 894521 w 1093304"/>
                <a:gd name="connsiteY2" fmla="*/ 0 h 742121"/>
                <a:gd name="connsiteX3" fmla="*/ 1093304 w 1093304"/>
                <a:gd name="connsiteY3" fmla="*/ 0 h 74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304" h="742121">
                  <a:moveTo>
                    <a:pt x="0" y="742121"/>
                  </a:moveTo>
                  <a:lnTo>
                    <a:pt x="0" y="556591"/>
                  </a:lnTo>
                  <a:lnTo>
                    <a:pt x="894521" y="0"/>
                  </a:lnTo>
                  <a:lnTo>
                    <a:pt x="1093304" y="0"/>
                  </a:lnTo>
                </a:path>
              </a:pathLst>
            </a:custGeom>
            <a:noFill/>
            <a:ln>
              <a:solidFill>
                <a:srgbClr val="008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5310252" y="3547353"/>
              <a:ext cx="4793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5301675" y="4387261"/>
              <a:ext cx="479371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5247861" y="2671320"/>
              <a:ext cx="1308036" cy="496968"/>
            </a:xfrm>
            <a:custGeom>
              <a:avLst/>
              <a:gdLst>
                <a:gd name="connsiteX0" fmla="*/ 1184744 w 1184744"/>
                <a:gd name="connsiteY0" fmla="*/ 341907 h 341907"/>
                <a:gd name="connsiteX1" fmla="*/ 1017767 w 1184744"/>
                <a:gd name="connsiteY1" fmla="*/ 341907 h 341907"/>
                <a:gd name="connsiteX2" fmla="*/ 1017767 w 1184744"/>
                <a:gd name="connsiteY2" fmla="*/ 0 h 341907"/>
                <a:gd name="connsiteX3" fmla="*/ 0 w 1184744"/>
                <a:gd name="connsiteY3" fmla="*/ 0 h 34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4744" h="341907">
                  <a:moveTo>
                    <a:pt x="1184744" y="341907"/>
                  </a:moveTo>
                  <a:lnTo>
                    <a:pt x="1017767" y="341907"/>
                  </a:lnTo>
                  <a:lnTo>
                    <a:pt x="1017767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390727" y="3185706"/>
                  <a:ext cx="327409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727" y="3185706"/>
                  <a:ext cx="327409" cy="392993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9434" r="-7547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/>
            <p:cNvCxnSpPr/>
            <p:nvPr/>
          </p:nvCxnSpPr>
          <p:spPr>
            <a:xfrm>
              <a:off x="6047533" y="3386792"/>
              <a:ext cx="13249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Moon 86"/>
            <p:cNvSpPr/>
            <p:nvPr/>
          </p:nvSpPr>
          <p:spPr>
            <a:xfrm flipH="1">
              <a:off x="6487326" y="3090370"/>
              <a:ext cx="626369" cy="592844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4261716" y="3177371"/>
              <a:ext cx="1039959" cy="654878"/>
              <a:chOff x="4124528" y="3009012"/>
              <a:chExt cx="1039959" cy="654878"/>
            </a:xfrm>
          </p:grpSpPr>
          <p:sp>
            <p:nvSpPr>
              <p:cNvPr id="133" name="Flowchart: Delay 132"/>
              <p:cNvSpPr/>
              <p:nvPr/>
            </p:nvSpPr>
            <p:spPr>
              <a:xfrm>
                <a:off x="4667572" y="3146169"/>
                <a:ext cx="496915" cy="47763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4500014" y="3251388"/>
                <a:ext cx="175142" cy="254767"/>
                <a:chOff x="6992463" y="4617881"/>
                <a:chExt cx="175142" cy="254767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6992463" y="4617881"/>
                  <a:ext cx="175142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6992463" y="4872648"/>
                  <a:ext cx="175142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4124528" y="3009012"/>
                    <a:ext cx="4635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TextBox 1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4528" y="3009012"/>
                    <a:ext cx="463588" cy="400110"/>
                  </a:xfrm>
                  <a:prstGeom prst="rect">
                    <a:avLst/>
                  </a:prstGeom>
                  <a:blipFill rotWithShape="1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4124528" y="3263780"/>
                    <a:ext cx="41242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4528" y="3263780"/>
                    <a:ext cx="412421" cy="400110"/>
                  </a:xfrm>
                  <a:prstGeom prst="rect">
                    <a:avLst/>
                  </a:prstGeom>
                  <a:blipFill rotWithShape="1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5" name="Group 174"/>
            <p:cNvGrpSpPr/>
            <p:nvPr/>
          </p:nvGrpSpPr>
          <p:grpSpPr>
            <a:xfrm>
              <a:off x="4261716" y="4017524"/>
              <a:ext cx="1039959" cy="654878"/>
              <a:chOff x="4124528" y="3009012"/>
              <a:chExt cx="1039959" cy="654878"/>
            </a:xfrm>
          </p:grpSpPr>
          <p:sp>
            <p:nvSpPr>
              <p:cNvPr id="176" name="Flowchart: Delay 175"/>
              <p:cNvSpPr/>
              <p:nvPr/>
            </p:nvSpPr>
            <p:spPr>
              <a:xfrm>
                <a:off x="4667572" y="3146169"/>
                <a:ext cx="496915" cy="47763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4500014" y="3251388"/>
                <a:ext cx="175142" cy="254767"/>
                <a:chOff x="6992463" y="4617881"/>
                <a:chExt cx="175142" cy="254767"/>
              </a:xfrm>
            </p:grpSpPr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6992463" y="4617881"/>
                  <a:ext cx="175142" cy="0"/>
                </a:xfrm>
                <a:prstGeom prst="line">
                  <a:avLst/>
                </a:prstGeom>
                <a:ln w="254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6992463" y="4872648"/>
                  <a:ext cx="175142" cy="0"/>
                </a:xfrm>
                <a:prstGeom prst="line">
                  <a:avLst/>
                </a:prstGeom>
                <a:ln w="254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4124528" y="3009012"/>
                    <a:ext cx="40414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8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8" name="TextBox 1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4528" y="3009012"/>
                    <a:ext cx="404149" cy="400110"/>
                  </a:xfrm>
                  <a:prstGeom prst="rect">
                    <a:avLst/>
                  </a:prstGeom>
                  <a:blipFill rotWithShape="1"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4124528" y="3263780"/>
                    <a:ext cx="3819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8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9" name="TextBox 1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4528" y="3263780"/>
                    <a:ext cx="381963" cy="400110"/>
                  </a:xfrm>
                  <a:prstGeom prst="rect">
                    <a:avLst/>
                  </a:prstGeom>
                  <a:blipFill rotWithShape="1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3" name="Flowchart: Delay 182"/>
            <p:cNvSpPr/>
            <p:nvPr/>
          </p:nvSpPr>
          <p:spPr>
            <a:xfrm>
              <a:off x="5781046" y="3157846"/>
              <a:ext cx="496915" cy="47763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4264749" y="2910537"/>
                  <a:ext cx="3986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4749" y="2910537"/>
                  <a:ext cx="398699" cy="40011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0" name="Flowchart: Delay 189"/>
            <p:cNvSpPr/>
            <p:nvPr/>
          </p:nvSpPr>
          <p:spPr>
            <a:xfrm>
              <a:off x="5781046" y="4284215"/>
              <a:ext cx="496915" cy="47763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4264749" y="4577101"/>
                  <a:ext cx="4700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4749" y="4577101"/>
                  <a:ext cx="470000" cy="400110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4" name="Group 193"/>
            <p:cNvGrpSpPr/>
            <p:nvPr/>
          </p:nvGrpSpPr>
          <p:grpSpPr>
            <a:xfrm>
              <a:off x="4261716" y="2295347"/>
              <a:ext cx="1039959" cy="654878"/>
              <a:chOff x="4124528" y="3009012"/>
              <a:chExt cx="1039959" cy="654878"/>
            </a:xfrm>
          </p:grpSpPr>
          <p:sp>
            <p:nvSpPr>
              <p:cNvPr id="195" name="Flowchart: Delay 194"/>
              <p:cNvSpPr/>
              <p:nvPr/>
            </p:nvSpPr>
            <p:spPr>
              <a:xfrm>
                <a:off x="4667572" y="3146169"/>
                <a:ext cx="496915" cy="47763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4500014" y="3251388"/>
                <a:ext cx="175142" cy="254767"/>
                <a:chOff x="6992463" y="4617881"/>
                <a:chExt cx="175142" cy="254767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6992463" y="4617881"/>
                  <a:ext cx="1751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6992463" y="4872648"/>
                  <a:ext cx="1751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4124528" y="3009012"/>
                    <a:ext cx="3819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TextBox 1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4528" y="3009012"/>
                    <a:ext cx="381963" cy="400110"/>
                  </a:xfrm>
                  <a:prstGeom prst="rect">
                    <a:avLst/>
                  </a:prstGeom>
                  <a:blipFill rotWithShape="1"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4124528" y="3263780"/>
                    <a:ext cx="41242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8" name="TextBox 1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4528" y="3263780"/>
                    <a:ext cx="412421" cy="400110"/>
                  </a:xfrm>
                  <a:prstGeom prst="rect">
                    <a:avLst/>
                  </a:prstGeom>
                  <a:blipFill rotWithShape="1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7390727" y="4163788"/>
                  <a:ext cx="327409" cy="438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727" y="4163788"/>
                  <a:ext cx="327409" cy="438397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r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" name="Straight Connector 204"/>
            <p:cNvCxnSpPr/>
            <p:nvPr/>
          </p:nvCxnSpPr>
          <p:spPr>
            <a:xfrm>
              <a:off x="7044239" y="4385110"/>
              <a:ext cx="3180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Moon 205"/>
            <p:cNvSpPr/>
            <p:nvPr/>
          </p:nvSpPr>
          <p:spPr>
            <a:xfrm flipH="1">
              <a:off x="6555897" y="4138651"/>
              <a:ext cx="539526" cy="492918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 flipV="1">
              <a:off x="4633417" y="4678435"/>
              <a:ext cx="1147630" cy="121247"/>
            </a:xfrm>
            <a:custGeom>
              <a:avLst/>
              <a:gdLst>
                <a:gd name="connsiteX0" fmla="*/ 1184744 w 1184744"/>
                <a:gd name="connsiteY0" fmla="*/ 341907 h 341907"/>
                <a:gd name="connsiteX1" fmla="*/ 1017767 w 1184744"/>
                <a:gd name="connsiteY1" fmla="*/ 341907 h 341907"/>
                <a:gd name="connsiteX2" fmla="*/ 1017767 w 1184744"/>
                <a:gd name="connsiteY2" fmla="*/ 0 h 341907"/>
                <a:gd name="connsiteX3" fmla="*/ 0 w 1184744"/>
                <a:gd name="connsiteY3" fmla="*/ 0 h 34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4744" h="341907">
                  <a:moveTo>
                    <a:pt x="1184744" y="341907"/>
                  </a:moveTo>
                  <a:lnTo>
                    <a:pt x="1017767" y="341907"/>
                  </a:lnTo>
                  <a:lnTo>
                    <a:pt x="1017767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5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Manipulation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833" y="836685"/>
                <a:ext cx="9389941" cy="5760700"/>
              </a:xfrm>
            </p:spPr>
            <p:txBody>
              <a:bodyPr/>
              <a:lstStyle/>
              <a:p>
                <a:pPr>
                  <a:spcBef>
                    <a:spcPts val="1700"/>
                  </a:spcBef>
                  <a:tabLst>
                    <a:tab pos="7175500" algn="l"/>
                  </a:tabLst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Simplify: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𝑥𝑦𝑧</m:t>
                    </m:r>
                  </m:oMath>
                </a14:m>
                <a:r>
                  <a:rPr lang="en-US" dirty="0" smtClean="0"/>
                  <a:t>  (15 literals)</a:t>
                </a:r>
              </a:p>
              <a:p>
                <a:pPr marL="357188" indent="0">
                  <a:spcBef>
                    <a:spcPts val="1700"/>
                  </a:spcBef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𝑥𝑦𝑧</m:t>
                    </m:r>
                  </m:oMath>
                </a14:m>
                <a:r>
                  <a:rPr lang="en-US" dirty="0" smtClean="0"/>
                  <a:t>	(Sum-of-Minterms)</a:t>
                </a:r>
              </a:p>
              <a:p>
                <a:pPr marL="357188" indent="0">
                  <a:spcBef>
                    <a:spcPts val="1700"/>
                  </a:spcBef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𝑦𝑧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𝑥𝑦𝑧</m:t>
                    </m:r>
                  </m:oMath>
                </a14:m>
                <a:r>
                  <a:rPr lang="en-US" dirty="0" smtClean="0"/>
                  <a:t>	Reorder</a:t>
                </a:r>
              </a:p>
              <a:p>
                <a:pPr marL="357188" indent="0">
                  <a:spcBef>
                    <a:spcPts val="1700"/>
                  </a:spcBef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𝑥𝑧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/>
                  <a:t>Distributive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/>
                  <a:t> over +</a:t>
                </a:r>
              </a:p>
              <a:p>
                <a:pPr marL="357188" indent="0">
                  <a:spcBef>
                    <a:spcPts val="1700"/>
                  </a:spcBef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err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𝑥𝑧</m:t>
                    </m:r>
                  </m:oMath>
                </a14:m>
                <a:r>
                  <a:rPr lang="en-US" dirty="0" smtClean="0"/>
                  <a:t>	Simplify (7 literals)</a:t>
                </a:r>
              </a:p>
              <a:p>
                <a:pPr marL="357188" indent="0">
                  <a:spcBef>
                    <a:spcPts val="1700"/>
                  </a:spcBef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err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𝑥𝑧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	Reorder</a:t>
                </a:r>
              </a:p>
              <a:p>
                <a:pPr marL="357188" indent="0">
                  <a:spcBef>
                    <a:spcPts val="1700"/>
                  </a:spcBef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i="1" dirty="0" err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	Distributive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/>
                  <a:t> over +</a:t>
                </a:r>
              </a:p>
              <a:p>
                <a:pPr marL="357188" indent="0">
                  <a:spcBef>
                    <a:spcPts val="1700"/>
                  </a:spcBef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Simplify (4 literals)</a:t>
                </a:r>
                <a:endParaRPr lang="en-US" dirty="0"/>
              </a:p>
              <a:p>
                <a:pPr marL="357188" indent="0">
                  <a:spcBef>
                    <a:spcPts val="1700"/>
                  </a:spcBef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=(</m:t>
                    </m:r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)(</m:t>
                    </m:r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Distributive + over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endParaRPr lang="en-US" dirty="0" smtClean="0"/>
              </a:p>
              <a:p>
                <a:pPr marL="357188" indent="0">
                  <a:spcBef>
                    <a:spcPts val="1700"/>
                  </a:spcBef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Simplify (3 </a:t>
                </a:r>
                <a:r>
                  <a:rPr lang="en-US" dirty="0"/>
                  <a:t>literals)</a:t>
                </a:r>
              </a:p>
              <a:p>
                <a:pPr marL="357188" indent="0">
                  <a:spcBef>
                    <a:spcPts val="1200"/>
                  </a:spcBef>
                  <a:buNone/>
                  <a:tabLst>
                    <a:tab pos="6096000" algn="l"/>
                  </a:tabLst>
                </a:pPr>
                <a:endParaRPr lang="en-US" dirty="0"/>
              </a:p>
              <a:p>
                <a:pPr marL="357188" indent="0">
                  <a:spcBef>
                    <a:spcPts val="1200"/>
                  </a:spcBef>
                  <a:buNone/>
                  <a:tabLst>
                    <a:tab pos="6096000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833" y="836685"/>
                <a:ext cx="9389941" cy="5760700"/>
              </a:xfrm>
              <a:blipFill rotWithShape="1">
                <a:blip r:embed="rId2"/>
                <a:stretch>
                  <a:fillRect l="-844" t="-741" b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648720" y="1873611"/>
            <a:ext cx="979319" cy="172821"/>
            <a:chOff x="2786183" y="3429000"/>
            <a:chExt cx="633677" cy="17282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21082" y="3659428"/>
            <a:ext cx="946101" cy="172821"/>
            <a:chOff x="2786183" y="3429000"/>
            <a:chExt cx="633677" cy="17282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02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 of Algebraic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47" y="836685"/>
            <a:ext cx="9159513" cy="564548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en-US" dirty="0" smtClean="0"/>
              <a:t>No </a:t>
            </a:r>
            <a:r>
              <a:rPr lang="en-US" dirty="0"/>
              <a:t>clear steps </a:t>
            </a:r>
            <a:r>
              <a:rPr lang="en-US" dirty="0" smtClean="0"/>
              <a:t>in </a:t>
            </a:r>
            <a:r>
              <a:rPr lang="en-US" dirty="0"/>
              <a:t>the manipulation </a:t>
            </a:r>
            <a:r>
              <a:rPr lang="en-US" dirty="0" smtClean="0"/>
              <a:t>process</a:t>
            </a:r>
          </a:p>
          <a:p>
            <a:pPr lvl="1">
              <a:lnSpc>
                <a:spcPct val="114000"/>
              </a:lnSpc>
              <a:spcBef>
                <a:spcPts val="1500"/>
              </a:spcBef>
            </a:pPr>
            <a:r>
              <a:rPr lang="en-US" dirty="0" smtClean="0"/>
              <a:t>Not clear which terms should be grouped together</a:t>
            </a:r>
          </a:p>
          <a:p>
            <a:pPr lvl="1">
              <a:lnSpc>
                <a:spcPct val="114000"/>
              </a:lnSpc>
              <a:spcBef>
                <a:spcPts val="1500"/>
              </a:spcBef>
            </a:pPr>
            <a:r>
              <a:rPr lang="en-US" dirty="0" smtClean="0"/>
              <a:t>Not clear which property of Boolean algebra should be used next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en-US" dirty="0"/>
              <a:t>Does not always guarantee a minimal expression</a:t>
            </a:r>
          </a:p>
          <a:p>
            <a:pPr lvl="1">
              <a:lnSpc>
                <a:spcPct val="114000"/>
              </a:lnSpc>
              <a:spcBef>
                <a:spcPts val="1500"/>
              </a:spcBef>
            </a:pPr>
            <a:r>
              <a:rPr lang="en-US" dirty="0" smtClean="0"/>
              <a:t>Simplified expression may or may not be minimal</a:t>
            </a:r>
          </a:p>
          <a:p>
            <a:pPr lvl="1">
              <a:lnSpc>
                <a:spcPct val="114000"/>
              </a:lnSpc>
              <a:spcBef>
                <a:spcPts val="1500"/>
              </a:spcBef>
            </a:pPr>
            <a:r>
              <a:rPr lang="en-US" dirty="0" smtClean="0"/>
              <a:t>Different steps might lead to different non-minimal expressions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en-US" dirty="0" smtClean="0"/>
              <a:t>However, the goal is </a:t>
            </a:r>
            <a:r>
              <a:rPr lang="en-US" dirty="0"/>
              <a:t>to </a:t>
            </a:r>
            <a:r>
              <a:rPr lang="en-US" dirty="0" smtClean="0"/>
              <a:t>minimize a Boolean function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en-US" dirty="0" smtClean="0"/>
              <a:t>Minimize the </a:t>
            </a:r>
            <a:r>
              <a:rPr lang="en-US" b="1" dirty="0" smtClean="0">
                <a:solidFill>
                  <a:srgbClr val="FF0000"/>
                </a:solidFill>
              </a:rPr>
              <a:t>number </a:t>
            </a:r>
            <a:r>
              <a:rPr lang="en-US" b="1" dirty="0">
                <a:solidFill>
                  <a:srgbClr val="FF0000"/>
                </a:solidFill>
              </a:rPr>
              <a:t>of literals</a:t>
            </a:r>
            <a:r>
              <a:rPr lang="en-US" dirty="0"/>
              <a:t> in the </a:t>
            </a:r>
            <a:r>
              <a:rPr lang="en-US" dirty="0" smtClean="0"/>
              <a:t>Boolean expression</a:t>
            </a:r>
            <a:endParaRPr lang="en-US" dirty="0"/>
          </a:p>
          <a:p>
            <a:pPr lvl="1">
              <a:lnSpc>
                <a:spcPct val="114000"/>
              </a:lnSpc>
              <a:spcBef>
                <a:spcPts val="1500"/>
              </a:spcBef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literal count</a:t>
            </a:r>
            <a:r>
              <a:rPr lang="en-US" dirty="0" smtClean="0"/>
              <a:t> is a good measure of the </a:t>
            </a:r>
            <a:r>
              <a:rPr lang="en-US" b="1" dirty="0" smtClean="0">
                <a:solidFill>
                  <a:srgbClr val="FF0000"/>
                </a:solidFill>
              </a:rPr>
              <a:t>cost</a:t>
            </a:r>
            <a:r>
              <a:rPr lang="en-US" dirty="0" smtClean="0"/>
              <a:t> of logic implementation</a:t>
            </a:r>
          </a:p>
          <a:p>
            <a:pPr lvl="1">
              <a:lnSpc>
                <a:spcPct val="114000"/>
              </a:lnSpc>
              <a:spcBef>
                <a:spcPts val="1500"/>
              </a:spcBef>
            </a:pPr>
            <a:r>
              <a:rPr lang="en-US" dirty="0" smtClean="0"/>
              <a:t>Proportional to the number of transistors in the circuit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Karnaugh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0" y="951899"/>
            <a:ext cx="9217120" cy="553027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Called also K-map for short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The </a:t>
            </a:r>
            <a:r>
              <a:rPr lang="en-US" dirty="0" err="1" smtClean="0"/>
              <a:t>Karnaugh</a:t>
            </a:r>
            <a:r>
              <a:rPr lang="en-US" dirty="0" smtClean="0"/>
              <a:t> map is a diagram made up of squares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It is </a:t>
            </a:r>
            <a:r>
              <a:rPr lang="en-US" dirty="0"/>
              <a:t>a reorganized version of the truth </a:t>
            </a:r>
            <a:r>
              <a:rPr lang="en-US" dirty="0" smtClean="0"/>
              <a:t>table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Each square in the </a:t>
            </a:r>
            <a:r>
              <a:rPr lang="en-US" dirty="0" err="1" smtClean="0"/>
              <a:t>Karnaugh</a:t>
            </a:r>
            <a:r>
              <a:rPr lang="en-US" dirty="0" smtClean="0"/>
              <a:t> map represents a </a:t>
            </a:r>
            <a:r>
              <a:rPr lang="en-US" dirty="0" err="1" smtClean="0"/>
              <a:t>minterm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Adjacent squares differ in the value of one variable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Simplified expressions can be derived from the </a:t>
            </a:r>
            <a:r>
              <a:rPr lang="en-US" dirty="0" err="1" smtClean="0"/>
              <a:t>Karnaugh</a:t>
            </a:r>
            <a:r>
              <a:rPr lang="en-US" dirty="0" smtClean="0"/>
              <a:t> map</a:t>
            </a:r>
          </a:p>
          <a:p>
            <a:pPr lvl="1">
              <a:lnSpc>
                <a:spcPct val="120000"/>
              </a:lnSpc>
              <a:spcBef>
                <a:spcPts val="1500"/>
              </a:spcBef>
            </a:pPr>
            <a:r>
              <a:rPr lang="en-US" dirty="0"/>
              <a:t>By recognizing patterns of </a:t>
            </a:r>
            <a:r>
              <a:rPr lang="en-US" dirty="0" smtClean="0"/>
              <a:t>squares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Simplified sum-of-products expression (AND-OR circuits)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Simplified product-of-sums expression (OR-AND circuits)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. . .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0082" y="894292"/>
            <a:ext cx="8641050" cy="56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Boolean Function Minimization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The </a:t>
            </a:r>
            <a:r>
              <a:rPr lang="en-US" altLang="en-US" sz="2800" kern="0" dirty="0" err="1" smtClean="0"/>
              <a:t>Karnaugh</a:t>
            </a:r>
            <a:r>
              <a:rPr lang="en-US" altLang="en-US" sz="2800" kern="0" dirty="0" smtClean="0"/>
              <a:t> Map (K-Map)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Two, Three, and Four-Variable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/>
              <a:t>Prime and Essential Prime </a:t>
            </a:r>
            <a:r>
              <a:rPr lang="en-US" altLang="en-US" sz="2800" kern="0" dirty="0" smtClean="0"/>
              <a:t>Implicants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Minimal Sum-of-Products and Product-of-Sums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Don't Cares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Five and Six-Variable K-Maps</a:t>
            </a:r>
          </a:p>
          <a:p>
            <a:pPr marL="450850" indent="-450850">
              <a:spcBef>
                <a:spcPts val="2300"/>
              </a:spcBef>
            </a:pPr>
            <a:r>
              <a:rPr lang="en-US" altLang="en-US" sz="2800" kern="0" dirty="0" smtClean="0"/>
              <a:t>Multiple Outputs</a:t>
            </a:r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  <a:p>
            <a:pPr>
              <a:spcBef>
                <a:spcPts val="2500"/>
              </a:spcBef>
            </a:pP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2050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Two-Variable </a:t>
            </a:r>
            <a:r>
              <a:rPr lang="en-US" dirty="0" err="1" smtClean="0"/>
              <a:t>Karnaugh</a:t>
            </a:r>
            <a:r>
              <a:rPr lang="en-US" dirty="0" smtClean="0"/>
              <a:t> 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951899"/>
                <a:ext cx="8915400" cy="2361887"/>
              </a:xfrm>
            </p:spPr>
            <p:txBody>
              <a:bodyPr/>
              <a:lstStyle/>
              <a:p>
                <a:pPr>
                  <a:spcBef>
                    <a:spcPts val="2000"/>
                  </a:spcBef>
                </a:pPr>
                <a:r>
                  <a:rPr lang="en-US" dirty="0" smtClean="0"/>
                  <a:t>Minterms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are adjacent (also,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</m:t>
                    </m:r>
                    <m:r>
                      <a:rPr lang="en-US" i="1" baseline="-25000" dirty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spcBef>
                    <a:spcPts val="2000"/>
                  </a:spcBef>
                </a:pPr>
                <a:r>
                  <a:rPr lang="en-US" dirty="0" smtClean="0"/>
                  <a:t>They differ in the value of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2000"/>
                  </a:spcBef>
                </a:pPr>
                <a:r>
                  <a:rPr lang="en-US" dirty="0" smtClean="0"/>
                  <a:t>Minterms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are adjacent (also,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spcBef>
                    <a:spcPts val="2000"/>
                  </a:spcBef>
                </a:pPr>
                <a:r>
                  <a:rPr lang="en-US" dirty="0" smtClean="0"/>
                  <a:t>They differ in the value of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951899"/>
                <a:ext cx="8915400" cy="2361887"/>
              </a:xfrm>
              <a:blipFill rotWithShape="1">
                <a:blip r:embed="rId2"/>
                <a:stretch>
                  <a:fillRect l="-889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27"/>
          <p:cNvGrpSpPr>
            <a:grpSpLocks/>
          </p:cNvGrpSpPr>
          <p:nvPr/>
        </p:nvGrpSpPr>
        <p:grpSpPr bwMode="auto">
          <a:xfrm>
            <a:off x="2178265" y="3959655"/>
            <a:ext cx="2313879" cy="2407302"/>
            <a:chOff x="2014" y="3209"/>
            <a:chExt cx="2019" cy="975"/>
          </a:xfrm>
        </p:grpSpPr>
        <p:sp>
          <p:nvSpPr>
            <p:cNvPr id="51" name="Rectangle 56"/>
            <p:cNvSpPr>
              <a:spLocks noChangeArrowheads="1"/>
            </p:cNvSpPr>
            <p:nvPr/>
          </p:nvSpPr>
          <p:spPr bwMode="auto">
            <a:xfrm>
              <a:off x="3257" y="3829"/>
              <a:ext cx="776" cy="355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i="1" dirty="0" smtClean="0"/>
                <a:t>m</a:t>
              </a:r>
              <a:r>
                <a:rPr lang="en-US" altLang="en-US" sz="2400" baseline="-25000" dirty="0" smtClean="0"/>
                <a:t>3</a:t>
              </a:r>
              <a:endParaRPr lang="en-US" altLang="en-US" sz="2400" baseline="-25000" dirty="0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2480" y="3829"/>
              <a:ext cx="777" cy="355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i="1" dirty="0" smtClean="0"/>
                <a:t>m</a:t>
              </a:r>
              <a:r>
                <a:rPr lang="en-US" altLang="en-US" sz="2400" baseline="-25000" dirty="0" smtClean="0"/>
                <a:t>2</a:t>
              </a:r>
              <a:endParaRPr lang="en-US" altLang="en-US" sz="2400" baseline="-25000" dirty="0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2014" y="3829"/>
              <a:ext cx="466" cy="35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endParaRPr lang="en-US" altLang="en-US" b="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257" y="3473"/>
              <a:ext cx="776" cy="35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i="1" dirty="0" smtClean="0"/>
                <a:t>m</a:t>
              </a:r>
              <a:r>
                <a:rPr lang="en-US" altLang="en-US" sz="2400" baseline="-25000" dirty="0" smtClean="0"/>
                <a:t>1</a:t>
              </a:r>
              <a:endParaRPr lang="en-US" altLang="en-US" sz="2400" baseline="-25000" dirty="0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480" y="3473"/>
              <a:ext cx="777" cy="35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i="1" dirty="0" smtClean="0"/>
                <a:t>m</a:t>
              </a:r>
              <a:r>
                <a:rPr lang="en-US" altLang="en-US" sz="2400" baseline="-25000" dirty="0" smtClean="0"/>
                <a:t>0</a:t>
              </a:r>
              <a:endParaRPr lang="en-US" altLang="en-US" sz="2400" baseline="-25000" dirty="0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2014" y="3473"/>
              <a:ext cx="466" cy="35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3257" y="3228"/>
              <a:ext cx="776" cy="24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endParaRPr lang="en-US" altLang="en-US" b="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>
              <a:off x="2480" y="3228"/>
              <a:ext cx="777" cy="24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altLang="en-US" b="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7" name="Line 123"/>
            <p:cNvSpPr>
              <a:spLocks noChangeShapeType="1"/>
            </p:cNvSpPr>
            <p:nvPr/>
          </p:nvSpPr>
          <p:spPr bwMode="auto">
            <a:xfrm>
              <a:off x="2183" y="3301"/>
              <a:ext cx="297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p:sp>
          <p:nvSpPr>
            <p:cNvPr id="68" name="Text Box 124"/>
            <p:cNvSpPr txBox="1">
              <a:spLocks noChangeArrowheads="1"/>
            </p:cNvSpPr>
            <p:nvPr/>
          </p:nvSpPr>
          <p:spPr bwMode="auto">
            <a:xfrm>
              <a:off x="2114" y="3334"/>
              <a:ext cx="17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marL="2857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 dirty="0"/>
                <a:t>x</a:t>
              </a:r>
            </a:p>
          </p:txBody>
        </p:sp>
        <p:sp>
          <p:nvSpPr>
            <p:cNvPr id="69" name="Text Box 125"/>
            <p:cNvSpPr txBox="1">
              <a:spLocks noChangeArrowheads="1"/>
            </p:cNvSpPr>
            <p:nvPr/>
          </p:nvSpPr>
          <p:spPr bwMode="auto">
            <a:xfrm>
              <a:off x="2391" y="3209"/>
              <a:ext cx="17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marL="2857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 dirty="0"/>
                <a:t>y</a:t>
              </a:r>
            </a:p>
          </p:txBody>
        </p:sp>
      </p:grpSp>
      <p:grpSp>
        <p:nvGrpSpPr>
          <p:cNvPr id="70" name="Group 127"/>
          <p:cNvGrpSpPr>
            <a:grpSpLocks/>
          </p:cNvGrpSpPr>
          <p:nvPr/>
        </p:nvGrpSpPr>
        <p:grpSpPr bwMode="auto">
          <a:xfrm>
            <a:off x="5068214" y="3959655"/>
            <a:ext cx="2313879" cy="2407302"/>
            <a:chOff x="2014" y="3209"/>
            <a:chExt cx="2019" cy="975"/>
          </a:xfrm>
        </p:grpSpPr>
        <p:sp>
          <p:nvSpPr>
            <p:cNvPr id="71" name="Rectangle 56"/>
            <p:cNvSpPr>
              <a:spLocks noChangeArrowheads="1"/>
            </p:cNvSpPr>
            <p:nvPr/>
          </p:nvSpPr>
          <p:spPr bwMode="auto">
            <a:xfrm>
              <a:off x="3257" y="3829"/>
              <a:ext cx="776" cy="355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i="1" dirty="0" smtClean="0"/>
                <a:t>x </a:t>
              </a:r>
              <a:r>
                <a:rPr lang="en-US" altLang="en-US" sz="2400" i="1" dirty="0"/>
                <a:t>y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2480" y="3829"/>
              <a:ext cx="777" cy="355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i="1" dirty="0" smtClean="0"/>
                <a:t>x y'</a:t>
              </a:r>
              <a:endParaRPr lang="en-US" altLang="en-US" sz="2400" i="1" dirty="0"/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auto">
            <a:xfrm>
              <a:off x="2014" y="3829"/>
              <a:ext cx="466" cy="35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endParaRPr lang="en-US" altLang="en-US" b="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3257" y="3473"/>
              <a:ext cx="776" cy="35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i="1" dirty="0" smtClean="0"/>
                <a:t>x' </a:t>
              </a:r>
              <a:r>
                <a:rPr lang="en-US" altLang="en-US" sz="2400" i="1" dirty="0"/>
                <a:t>y</a:t>
              </a:r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2480" y="3473"/>
              <a:ext cx="777" cy="35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i="1" dirty="0" smtClean="0"/>
                <a:t>x' y'</a:t>
              </a:r>
              <a:endParaRPr lang="en-US" altLang="en-US" sz="2400" i="1" dirty="0"/>
            </a:p>
          </p:txBody>
        </p:sp>
        <p:sp>
          <p:nvSpPr>
            <p:cNvPr id="76" name="Rectangle 51"/>
            <p:cNvSpPr>
              <a:spLocks noChangeArrowheads="1"/>
            </p:cNvSpPr>
            <p:nvPr/>
          </p:nvSpPr>
          <p:spPr bwMode="auto">
            <a:xfrm>
              <a:off x="2014" y="3473"/>
              <a:ext cx="466" cy="35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7" name="Rectangle 50"/>
            <p:cNvSpPr>
              <a:spLocks noChangeArrowheads="1"/>
            </p:cNvSpPr>
            <p:nvPr/>
          </p:nvSpPr>
          <p:spPr bwMode="auto">
            <a:xfrm>
              <a:off x="3257" y="3228"/>
              <a:ext cx="776" cy="24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endParaRPr lang="en-US" altLang="en-US" b="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2480" y="3228"/>
              <a:ext cx="777" cy="24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3333FF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3333FF"/>
                </a:buClr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altLang="en-US" b="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9" name="Line 123"/>
            <p:cNvSpPr>
              <a:spLocks noChangeShapeType="1"/>
            </p:cNvSpPr>
            <p:nvPr/>
          </p:nvSpPr>
          <p:spPr bwMode="auto">
            <a:xfrm>
              <a:off x="2183" y="3301"/>
              <a:ext cx="297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p:sp>
          <p:nvSpPr>
            <p:cNvPr id="80" name="Text Box 124"/>
            <p:cNvSpPr txBox="1">
              <a:spLocks noChangeArrowheads="1"/>
            </p:cNvSpPr>
            <p:nvPr/>
          </p:nvSpPr>
          <p:spPr bwMode="auto">
            <a:xfrm>
              <a:off x="2114" y="3334"/>
              <a:ext cx="17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marL="2857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 dirty="0"/>
                <a:t>x</a:t>
              </a:r>
            </a:p>
          </p:txBody>
        </p:sp>
        <p:sp>
          <p:nvSpPr>
            <p:cNvPr id="81" name="Text Box 125"/>
            <p:cNvSpPr txBox="1">
              <a:spLocks noChangeArrowheads="1"/>
            </p:cNvSpPr>
            <p:nvPr/>
          </p:nvSpPr>
          <p:spPr bwMode="auto">
            <a:xfrm>
              <a:off x="2391" y="3209"/>
              <a:ext cx="17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marL="2857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 dirty="0"/>
                <a:t>y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397611" y="3428191"/>
            <a:ext cx="308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Two-variable K-map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22587</TotalTime>
  <Words>5102</Words>
  <Application>Microsoft Office PowerPoint</Application>
  <PresentationFormat>A4 Paper (210x297 mm)</PresentationFormat>
  <Paragraphs>1399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  <vt:variant>
        <vt:lpstr>Custom Shows</vt:lpstr>
      </vt:variant>
      <vt:variant>
        <vt:i4>1</vt:i4>
      </vt:variant>
    </vt:vector>
  </HeadingPairs>
  <TitlesOfParts>
    <vt:vector size="50" baseType="lpstr">
      <vt:lpstr>Default Design</vt:lpstr>
      <vt:lpstr>The Karnaugh Map</vt:lpstr>
      <vt:lpstr>Presentation Outline</vt:lpstr>
      <vt:lpstr>Boolean Function Minimization</vt:lpstr>
      <vt:lpstr>Example: Sum of Minterms</vt:lpstr>
      <vt:lpstr>Algebraic Manipulation</vt:lpstr>
      <vt:lpstr>Drawback of Algebraic Manipulation</vt:lpstr>
      <vt:lpstr>Karnaugh Map</vt:lpstr>
      <vt:lpstr>Next . . .</vt:lpstr>
      <vt:lpstr>Two-Variable Karnaugh Map</vt:lpstr>
      <vt:lpstr>From a Truth Table to Karnaugh Map</vt:lpstr>
      <vt:lpstr>K-Map Function Minimization</vt:lpstr>
      <vt:lpstr>Three-Variable Karnaugh Map</vt:lpstr>
      <vt:lpstr>Simplifying a Three-Variable Function</vt:lpstr>
      <vt:lpstr>Simplifying a Three-Variable Function (2)</vt:lpstr>
      <vt:lpstr>Combining Squares on a 3-Variable K-Map</vt:lpstr>
      <vt:lpstr>Example of Combining Squares</vt:lpstr>
      <vt:lpstr>Minimal Sum-of-Products Expression</vt:lpstr>
      <vt:lpstr>Four-Variable Karnaugh Map</vt:lpstr>
      <vt:lpstr>Combining Squares on a 4-Variable K-Map</vt:lpstr>
      <vt:lpstr>Combining Eight Squares</vt:lpstr>
      <vt:lpstr>Combining Four Squares</vt:lpstr>
      <vt:lpstr>Combining Two Squares</vt:lpstr>
      <vt:lpstr>Simplifying a 4-Variable Function</vt:lpstr>
      <vt:lpstr>Next . . .</vt:lpstr>
      <vt:lpstr>Prime Implicants</vt:lpstr>
      <vt:lpstr>Example of Prime Implicants</vt:lpstr>
      <vt:lpstr>Simplification Procedure Using the K-Map</vt:lpstr>
      <vt:lpstr>Obtaining All Minimal SOP Expressions</vt:lpstr>
      <vt:lpstr>Product-of-Sums (POS) Simplification</vt:lpstr>
      <vt:lpstr>Product-of-Sums Simplification Procedure</vt:lpstr>
      <vt:lpstr>Next . . .</vt:lpstr>
      <vt:lpstr>Don't Cares</vt:lpstr>
      <vt:lpstr>Example of a Function with Don't Cares</vt:lpstr>
      <vt:lpstr>Minimizing Functions with Don't Cares</vt:lpstr>
      <vt:lpstr>Simplification Procedure with Don't Cares</vt:lpstr>
      <vt:lpstr>Minimizing Functions with Don't Cares (2)</vt:lpstr>
      <vt:lpstr>Minimal Product-of-Sums with Don't Cares</vt:lpstr>
      <vt:lpstr>Next . . .</vt:lpstr>
      <vt:lpstr>Five-Variable Karnaugh Map</vt:lpstr>
      <vt:lpstr>Example of a Five-Variable K-Map</vt:lpstr>
      <vt:lpstr>Five-Variable K-Map with Don't Cares</vt:lpstr>
      <vt:lpstr>Six-Variable Karnaugh Map</vt:lpstr>
      <vt:lpstr>Example of a Six-Variable K-Map</vt:lpstr>
      <vt:lpstr>Next . . .</vt:lpstr>
      <vt:lpstr>Multiple Outputs</vt:lpstr>
      <vt:lpstr>Multiple Outputs: Example 1</vt:lpstr>
      <vt:lpstr>Multiple Outputs: Example 2</vt:lpstr>
      <vt:lpstr>Common Terms  Shared Gates</vt:lpstr>
      <vt:lpstr>Shl</vt:lpstr>
    </vt:vector>
  </TitlesOfParts>
  <Company>KFUPM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Gates and Circuits</dc:title>
  <dc:creator>Dr. Muhamed Mudawar</dc:creator>
  <cp:lastModifiedBy>mudawar</cp:lastModifiedBy>
  <cp:revision>916</cp:revision>
  <cp:lastPrinted>2016-10-30T10:47:49Z</cp:lastPrinted>
  <dcterms:created xsi:type="dcterms:W3CDTF">2004-09-12T13:54:39Z</dcterms:created>
  <dcterms:modified xsi:type="dcterms:W3CDTF">2018-10-14T08:10:27Z</dcterms:modified>
</cp:coreProperties>
</file>