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9"/>
  </p:notesMasterIdLst>
  <p:sldIdLst>
    <p:sldId id="256" r:id="rId3"/>
    <p:sldId id="285" r:id="rId4"/>
    <p:sldId id="287" r:id="rId5"/>
    <p:sldId id="404" r:id="rId6"/>
    <p:sldId id="410" r:id="rId7"/>
    <p:sldId id="411" r:id="rId8"/>
    <p:sldId id="257" r:id="rId9"/>
    <p:sldId id="401" r:id="rId10"/>
    <p:sldId id="402" r:id="rId11"/>
    <p:sldId id="258" r:id="rId12"/>
    <p:sldId id="260" r:id="rId13"/>
    <p:sldId id="412" r:id="rId14"/>
    <p:sldId id="423" r:id="rId15"/>
    <p:sldId id="280" r:id="rId16"/>
    <p:sldId id="279" r:id="rId17"/>
    <p:sldId id="278" r:id="rId18"/>
    <p:sldId id="320" r:id="rId19"/>
    <p:sldId id="263" r:id="rId20"/>
    <p:sldId id="295" r:id="rId21"/>
    <p:sldId id="413" r:id="rId22"/>
    <p:sldId id="264" r:id="rId23"/>
    <p:sldId id="265" r:id="rId24"/>
    <p:sldId id="414" r:id="rId25"/>
    <p:sldId id="266" r:id="rId26"/>
    <p:sldId id="268" r:id="rId27"/>
    <p:sldId id="267" r:id="rId28"/>
    <p:sldId id="283" r:id="rId29"/>
    <p:sldId id="403" r:id="rId30"/>
    <p:sldId id="454" r:id="rId31"/>
    <p:sldId id="415" r:id="rId32"/>
    <p:sldId id="468" r:id="rId33"/>
    <p:sldId id="469" r:id="rId34"/>
    <p:sldId id="282" r:id="rId35"/>
    <p:sldId id="269" r:id="rId36"/>
    <p:sldId id="271" r:id="rId37"/>
    <p:sldId id="272" r:id="rId38"/>
    <p:sldId id="448" r:id="rId39"/>
    <p:sldId id="449" r:id="rId40"/>
    <p:sldId id="450" r:id="rId41"/>
    <p:sldId id="451" r:id="rId42"/>
    <p:sldId id="452" r:id="rId43"/>
    <p:sldId id="453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71" r:id="rId58"/>
    <p:sldId id="470" r:id="rId59"/>
    <p:sldId id="396" r:id="rId60"/>
    <p:sldId id="397" r:id="rId61"/>
    <p:sldId id="398" r:id="rId62"/>
    <p:sldId id="416" r:id="rId63"/>
    <p:sldId id="399" r:id="rId64"/>
    <p:sldId id="400" r:id="rId65"/>
    <p:sldId id="296" r:id="rId66"/>
    <p:sldId id="298" r:id="rId67"/>
    <p:sldId id="299" r:id="rId68"/>
    <p:sldId id="300" r:id="rId69"/>
    <p:sldId id="301" r:id="rId70"/>
    <p:sldId id="302" r:id="rId71"/>
    <p:sldId id="304" r:id="rId72"/>
    <p:sldId id="316" r:id="rId73"/>
    <p:sldId id="305" r:id="rId74"/>
    <p:sldId id="306" r:id="rId75"/>
    <p:sldId id="307" r:id="rId76"/>
    <p:sldId id="308" r:id="rId77"/>
    <p:sldId id="309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3CC0C"/>
    <a:srgbClr val="109B01"/>
    <a:srgbClr val="1FCC0D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29" autoAdjust="0"/>
  </p:normalViewPr>
  <p:slideViewPr>
    <p:cSldViewPr>
      <p:cViewPr varScale="1">
        <p:scale>
          <a:sx n="116" d="100"/>
          <a:sy n="116" d="100"/>
        </p:scale>
        <p:origin x="22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9B77F52-18B6-BF46-9E23-582775946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9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either of (T+1) and K in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 message on slide 41 can be used to authenticate Bob </a:t>
            </a:r>
            <a:r>
              <a:rPr lang="en-US" baseline="0" dirty="0" smtClean="0">
                <a:sym typeface="Wingdings" panose="05000000000000000000" pitchFamily="2" charset="2"/>
              </a:rPr>
              <a:t> drop K from 2</a:t>
            </a:r>
            <a:r>
              <a:rPr lang="en-US" baseline="30000" dirty="0" smtClean="0">
                <a:sym typeface="Wingdings" panose="05000000000000000000" pitchFamily="2" charset="2"/>
              </a:rPr>
              <a:t>nd</a:t>
            </a:r>
            <a:r>
              <a:rPr lang="en-US" baseline="0" dirty="0" smtClean="0">
                <a:sym typeface="Wingdings" panose="05000000000000000000" pitchFamily="2" charset="2"/>
              </a:rPr>
              <a:t> message to solve the problem on slide 43 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Version 5 is intended to address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limitations of version 4 in two areas: environmental shortcomings and technical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deficiencies. We briefly summarize the improvements in each area. Kerberos version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 did not fully address the need to be of general purpose. This led to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environmental shortcomings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 system dependence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 protocol dependence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byte ordering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Ticket lifetime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forwarding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Interrealm authentication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Apart from these environmental limitations, there are technical deficiencies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the version 4 protocol itself. Most of these deficiencies were documented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[BELL90], and version 5 attempts to address these. The deficiencies are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Double encryption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PCBC encryption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 keys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Password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5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3DD28F6-43F7-4F4D-9261-26C85B40FA1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FE55E094-F9D6-B34C-BD31-E7397AD409B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BB7C8FD-B97F-2548-9DA5-AE69A2578BF7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508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494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35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89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58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01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31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2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42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29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93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689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6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ACDA25D-A5DD-1D40-8DC9-38EFBD8CE19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3F4E107-292B-3C43-92BA-5596BF6F5771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9E1134C-6981-3F40-B469-A1BF5CA81B36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6C244C3-4713-6145-82AE-FB40C4622FEF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0B20A64-82BB-E446-B8C1-604394C3BAE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400FEF1-109D-8D4B-AB87-80FA0B51AE7E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A2716B9-976E-A84E-9100-3B9C863F7BD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C6E3856-A65B-9D42-BA84-89A177FDF14B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b="0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b="0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b="0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Arial" pitchFamily="-84" charset="0"/>
              </a:rPr>
              <a:pPr>
                <a:defRPr/>
              </a:pPr>
              <a:t>‹#›</a:t>
            </a:fld>
            <a:endParaRPr lang="en-US" b="0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94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xt-Generation_Secure_Computing_Ba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3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Protocols                                                                                                           </a:t>
            </a:r>
            <a:fld id="{B0920892-1CE1-CD40-999B-D92C014F85E2}" type="slidenum">
              <a:rPr lang="en-US" smtClean="0">
                <a:latin typeface="Times New Roman" charset="0"/>
              </a:rPr>
              <a:pPr/>
              <a:t>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848600" cy="1676400"/>
          </a:xfrm>
        </p:spPr>
        <p:txBody>
          <a:bodyPr/>
          <a:lstStyle/>
          <a:p>
            <a:pPr eaLnBrk="1" hangingPunct="1"/>
            <a:r>
              <a:rPr lang="en-US" dirty="0" smtClean="0"/>
              <a:t>User Authentication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Key Distribution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5A80274-8262-B144-9A39-F4EE27305669}" type="slidenum">
              <a:rPr lang="en-US" smtClean="0">
                <a:latin typeface="Times New Roman" charset="0"/>
              </a:rPr>
              <a:pPr/>
              <a:t>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Authentication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065213" y="40179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739140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V="1">
            <a:off x="2209800" y="3429000"/>
            <a:ext cx="480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2286000" y="2895600"/>
            <a:ext cx="4424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I’m Alice, my password is “frank”</a:t>
            </a:r>
            <a:endParaRPr lang="en-US" b="0"/>
          </a:p>
        </p:txBody>
      </p:sp>
      <p:sp>
        <p:nvSpPr>
          <p:cNvPr id="1413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More </a:t>
            </a:r>
            <a:r>
              <a:rPr lang="en-US" sz="2800" dirty="0" smtClean="0"/>
              <a:t>efficient, but…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… </a:t>
            </a:r>
            <a:r>
              <a:rPr lang="en-US" sz="2800" dirty="0"/>
              <a:t>same problem as previous version</a:t>
            </a:r>
          </a:p>
        </p:txBody>
      </p:sp>
      <p:pic>
        <p:nvPicPr>
          <p:cNvPr id="29705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3733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/>
      <p:bldP spid="141324" grpId="0" autoUpdateAnimBg="0"/>
      <p:bldP spid="14132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133CB6C-616A-9348-85A0-DC1D8CA1F1D6}" type="slidenum">
              <a:rPr lang="en-US" smtClean="0">
                <a:latin typeface="Times New Roman" charset="0"/>
              </a:rPr>
              <a:pPr/>
              <a:t>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Better Authentication</a:t>
            </a:r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143000" y="3636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73152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38100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Prove it</a:t>
            </a:r>
            <a:endParaRPr lang="en-US" b="0"/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3200400" y="3140075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h(Alice’s password)</a:t>
            </a:r>
            <a:endParaRPr lang="en-US" b="0"/>
          </a:p>
        </p:txBody>
      </p:sp>
      <p:sp>
        <p:nvSpPr>
          <p:cNvPr id="1433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Better since it hides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From both Bob and</a:t>
            </a:r>
            <a:r>
              <a:rPr lang="en-US" sz="2400" dirty="0" smtClean="0"/>
              <a:t> Trudy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still subject to replay</a:t>
            </a:r>
          </a:p>
        </p:txBody>
      </p:sp>
      <p:pic>
        <p:nvPicPr>
          <p:cNvPr id="30733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16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366" grpId="0" animBg="1"/>
      <p:bldP spid="143369" grpId="0" animBg="1"/>
      <p:bldP spid="143370" grpId="0" autoUpdateAnimBg="0"/>
      <p:bldP spid="143371" grpId="0" autoUpdateAnimBg="0"/>
      <p:bldP spid="143372" grpId="0" autoUpdateAnimBg="0"/>
      <p:bldP spid="14337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224A328-648E-284D-9F17-C3B90AC6660F}" type="slidenum">
              <a:rPr lang="en-US" smtClean="0">
                <a:latin typeface="Times New Roman" charset="0"/>
              </a:rPr>
              <a:pPr/>
              <a:t>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Challenge-Response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To prevent replay, use </a:t>
            </a:r>
            <a:r>
              <a:rPr lang="en-US" sz="2800" b="1" i="1" dirty="0">
                <a:solidFill>
                  <a:schemeClr val="hlink"/>
                </a:solidFill>
              </a:rPr>
              <a:t>challenge-response</a:t>
            </a:r>
            <a:endParaRPr lang="en-US" sz="2800" dirty="0" smtClean="0">
              <a:solidFill>
                <a:schemeClr val="hlink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Goal is </a:t>
            </a:r>
            <a:r>
              <a:rPr lang="en-US" sz="2400" dirty="0"/>
              <a:t>to ensure “freshness</a:t>
            </a:r>
            <a:r>
              <a:rPr lang="en-US" sz="2400" dirty="0" smtClean="0"/>
              <a:t>”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Bob wants to authenticate Alice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i="1" dirty="0">
                <a:solidFill>
                  <a:schemeClr val="hlink"/>
                </a:solidFill>
              </a:rPr>
              <a:t>Challenge</a:t>
            </a:r>
            <a:r>
              <a:rPr lang="en-US" sz="2400" dirty="0"/>
              <a:t> sent from Bob to Alice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Challenge is chosen so </a:t>
            </a:r>
            <a:r>
              <a:rPr lang="en-US" sz="2800" dirty="0" smtClean="0"/>
              <a:t>that… 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Replay is not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Only Alice can provide the correct </a:t>
            </a:r>
            <a:r>
              <a:rPr lang="en-US" sz="2400" b="1" i="1" dirty="0">
                <a:solidFill>
                  <a:schemeClr val="hlink"/>
                </a:solidFill>
              </a:rPr>
              <a:t>response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Bob can verify the response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C8B4D5B-B6DF-9342-88B1-4B3D33CBDC03}" type="slidenum">
              <a:rPr lang="en-US" smtClean="0">
                <a:latin typeface="Times New Roman" charset="0"/>
              </a:rPr>
              <a:pPr/>
              <a:t>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Nonce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ensure freshness, can employ a </a:t>
            </a:r>
            <a:r>
              <a:rPr lang="en-US" sz="2800" b="1" dirty="0">
                <a:solidFill>
                  <a:schemeClr val="hlink"/>
                </a:solidFill>
              </a:rPr>
              <a:t>nonce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Nonce == </a:t>
            </a:r>
            <a:r>
              <a:rPr lang="en-US" sz="2400" b="1" dirty="0">
                <a:solidFill>
                  <a:schemeClr val="hlink"/>
                </a:solidFill>
              </a:rPr>
              <a:t>n</a:t>
            </a:r>
            <a:r>
              <a:rPr lang="en-US" sz="2400" dirty="0"/>
              <a:t>umber used </a:t>
            </a:r>
            <a:r>
              <a:rPr lang="en-US" sz="2400" b="1" dirty="0">
                <a:solidFill>
                  <a:schemeClr val="hlink"/>
                </a:solidFill>
              </a:rPr>
              <a:t>once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to use for </a:t>
            </a:r>
            <a:r>
              <a:rPr lang="en-US" sz="2800" dirty="0" err="1"/>
              <a:t>nonces</a:t>
            </a:r>
            <a:r>
              <a:rPr lang="en-US" sz="2800" dirty="0"/>
              <a:t>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what is the challenge?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should Alice do with the nonce?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how to compute the response?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Bob verify the response?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Should we rely on passwords or keys?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F1DF2A4-A84C-4942-B5EB-6FAFA81BD12C}" type="slidenum">
              <a:rPr lang="en-US" smtClean="0">
                <a:latin typeface="Times New Roman" charset="0"/>
              </a:rPr>
              <a:pPr/>
              <a:t>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219200"/>
          </a:xfrm>
        </p:spPr>
        <p:txBody>
          <a:bodyPr/>
          <a:lstStyle/>
          <a:p>
            <a:pPr eaLnBrk="1" hangingPunct="1"/>
            <a:r>
              <a:rPr lang="en-US"/>
              <a:t>Challenge-Response</a:t>
            </a: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 flipV="1">
            <a:off x="2286000" y="2097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 flipH="1" flipV="1">
            <a:off x="2209800" y="2706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315200" y="32924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flipV="1">
            <a:off x="2286000" y="3392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3810000" y="16002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3963988" y="22860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Nonce</a:t>
            </a:r>
            <a:endParaRPr lang="en-US" b="0" dirty="0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2674938" y="2911475"/>
            <a:ext cx="3878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h(Alice’s password, Nonce)</a:t>
            </a:r>
            <a:endParaRPr lang="en-US" b="0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762000" y="3962400"/>
            <a:ext cx="75961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Nonce is the </a:t>
            </a:r>
            <a:r>
              <a:rPr lang="en-US" sz="2800" dirty="0">
                <a:solidFill>
                  <a:schemeClr val="accent2"/>
                </a:solidFill>
              </a:rPr>
              <a:t>challenge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The hash is the </a:t>
            </a:r>
            <a:r>
              <a:rPr lang="en-US" sz="2800" dirty="0">
                <a:solidFill>
                  <a:schemeClr val="accent2"/>
                </a:solidFill>
              </a:rPr>
              <a:t>response</a:t>
            </a:r>
            <a:endParaRPr lang="en-US" sz="2800" b="0" dirty="0"/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0" dirty="0"/>
              <a:t>Nonce prevents replay, ensures freshness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Password is something Alice knows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 Note: Bob </a:t>
            </a:r>
            <a:r>
              <a:rPr lang="en-US" sz="2800" b="0" dirty="0"/>
              <a:t>must know Alice’s </a:t>
            </a:r>
            <a:r>
              <a:rPr lang="en-US" sz="2800" b="0" dirty="0" err="1"/>
              <a:t>pwd</a:t>
            </a:r>
            <a:r>
              <a:rPr lang="en-US" sz="2800" b="0" dirty="0"/>
              <a:t> to verify</a:t>
            </a:r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1143000" y="33194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pic>
        <p:nvPicPr>
          <p:cNvPr id="33805" name="Picture 19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20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  <p:bldP spid="165893" grpId="0" animBg="1"/>
      <p:bldP spid="165895" grpId="0" animBg="1"/>
      <p:bldP spid="165896" grpId="0" autoUpdateAnimBg="0"/>
      <p:bldP spid="165897" grpId="0" autoUpdateAnimBg="0"/>
      <p:bldP spid="165898" grpId="0" autoUpdateAnimBg="0"/>
      <p:bldP spid="16590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A1D7BE4-3113-354A-811A-7433D700A0FD}" type="slidenum">
              <a:rPr lang="en-US" smtClean="0">
                <a:latin typeface="Times New Roman" charset="0"/>
              </a:rPr>
              <a:pPr/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Generic Challenge</a:t>
            </a:r>
            <a:r>
              <a:rPr lang="en-US" dirty="0"/>
              <a:t>-Response</a:t>
            </a: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 flipV="1">
            <a:off x="2286000" y="2401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H="1" flipV="1">
            <a:off x="2209800" y="3011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315200" y="36576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 flipV="1">
            <a:off x="2286000" y="3697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3733800" y="19050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3963988" y="25908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Nonce</a:t>
            </a:r>
            <a:endParaRPr lang="en-US" b="0"/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2171700" y="3216275"/>
            <a:ext cx="431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Something that could only be</a:t>
            </a:r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1081088" y="37131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2190750" y="3673475"/>
            <a:ext cx="4652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from Alice (and Bob can verify)</a:t>
            </a:r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2941638" y="5332413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6488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8001000" cy="1676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practice, how to achieve this?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Hashed </a:t>
            </a:r>
            <a:r>
              <a:rPr lang="en-US" sz="2800" dirty="0" smtClean="0"/>
              <a:t>password works, but…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Encryption </a:t>
            </a:r>
            <a:r>
              <a:rPr lang="en-US" sz="2800" dirty="0"/>
              <a:t>is </a:t>
            </a:r>
            <a:r>
              <a:rPr lang="en-US" sz="2800" dirty="0" smtClean="0"/>
              <a:t>better here (Why?)</a:t>
            </a:r>
            <a:endParaRPr lang="en-US" sz="2800" dirty="0"/>
          </a:p>
        </p:txBody>
      </p:sp>
      <p:pic>
        <p:nvPicPr>
          <p:cNvPr id="34831" name="Picture 21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133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2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  <p:bldP spid="164869" grpId="0" animBg="1"/>
      <p:bldP spid="164871" grpId="0" animBg="1"/>
      <p:bldP spid="164872" grpId="0" autoUpdateAnimBg="0"/>
      <p:bldP spid="164873" grpId="0" autoUpdateAnimBg="0"/>
      <p:bldP spid="164874" grpId="0" autoUpdateAnimBg="0"/>
      <p:bldP spid="164881" grpId="0" autoUpdateAnimBg="0"/>
      <p:bldP spid="16488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65F53B4-3BB3-B748-A879-72963F7927A3}" type="slidenum">
              <a:rPr lang="en-US" smtClean="0">
                <a:latin typeface="Times New Roman" charset="0"/>
              </a:rPr>
              <a:pPr/>
              <a:t>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Symmetric Key Notation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plaintext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C = E(P,K)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Decrypt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P = D(C,K)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Here, we are concerned with attacks on protocols, </a:t>
            </a:r>
            <a:r>
              <a:rPr lang="en-US" sz="2800" b="1" dirty="0">
                <a:solidFill>
                  <a:srgbClr val="FF0000"/>
                </a:solidFill>
              </a:rPr>
              <a:t>not </a:t>
            </a:r>
            <a:r>
              <a:rPr lang="en-US" sz="2800" dirty="0"/>
              <a:t>attacks on crypto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So, we assume crypto algorithms</a:t>
            </a:r>
            <a:r>
              <a:rPr lang="en-US" sz="2400" dirty="0" smtClean="0"/>
              <a:t> are secure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A155DB7-056E-BD48-BAD9-50B7DE719414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1219200"/>
          </a:xfrm>
        </p:spPr>
        <p:txBody>
          <a:bodyPr/>
          <a:lstStyle/>
          <a:p>
            <a:pPr eaLnBrk="1" hangingPunct="1"/>
            <a:r>
              <a:rPr lang="en-US"/>
              <a:t>Authentication: Symmetric Key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Alice and Bob share symmetric key </a:t>
            </a:r>
            <a:r>
              <a:rPr lang="en-US" dirty="0">
                <a:latin typeface="Times-Roman" charset="0"/>
              </a:rPr>
              <a:t>K</a:t>
            </a: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K</a:t>
            </a:r>
            <a:r>
              <a:rPr lang="en-US" dirty="0"/>
              <a:t> known only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Authenticate by proving knowledge of shared symmetric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to accomplish this?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Cannot </a:t>
            </a:r>
            <a:r>
              <a:rPr lang="en-US" dirty="0"/>
              <a:t>reveal key, must not allow replay (or other) attack, must be verifiable, 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F06E65-E67F-454D-ACA0-B918189F0124}" type="slidenum">
              <a:rPr lang="en-US" smtClean="0">
                <a:latin typeface="Times New Roman" charset="0"/>
              </a:rPr>
              <a:pPr/>
              <a:t>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371600"/>
          </a:xfrm>
        </p:spPr>
        <p:txBody>
          <a:bodyPr/>
          <a:lstStyle/>
          <a:p>
            <a:pPr eaLnBrk="1" hangingPunct="1"/>
            <a:r>
              <a:rPr lang="en-US"/>
              <a:t>Authentication with Symmetric Key</a:t>
            </a:r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 flipV="1">
            <a:off x="2286000" y="28559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H="1" flipV="1">
            <a:off x="2209800" y="3352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762000" y="3825875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162800" y="37496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3733800" y="2359025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3886200" y="346392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E(R,K)</a:t>
            </a:r>
            <a:endParaRPr lang="en-US" b="0" dirty="0"/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85800" y="4441825"/>
            <a:ext cx="8045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Secure method for Bob to authenticate Alice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690563" y="4975225"/>
            <a:ext cx="58293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Alice does not authenticate Bob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685800" y="5508625"/>
            <a:ext cx="7570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So, can we achieve mutual authentication?</a:t>
            </a:r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V="1">
            <a:off x="2286000" y="3962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4243388" y="28956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pic>
        <p:nvPicPr>
          <p:cNvPr id="37903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598947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62" grpId="0" animBg="1"/>
      <p:bldP spid="147466" grpId="0" autoUpdateAnimBg="0"/>
      <p:bldP spid="147467" grpId="0" autoUpdateAnimBg="0"/>
      <p:bldP spid="147469" grpId="0" autoUpdateAnimBg="0"/>
      <p:bldP spid="147470" grpId="0" autoUpdateAnimBg="0"/>
      <p:bldP spid="147471" grpId="0" autoUpdateAnimBg="0"/>
      <p:bldP spid="147472" grpId="0" animBg="1"/>
      <p:bldP spid="1474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F6F9AEC-F8BC-C549-A539-39F3AEE1E7B7}" type="slidenum">
              <a:rPr lang="en-US" smtClean="0">
                <a:latin typeface="Times New Roman" charset="0"/>
              </a:rPr>
              <a:pPr/>
              <a:t>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295400"/>
          </a:xfrm>
        </p:spPr>
        <p:txBody>
          <a:bodyPr/>
          <a:lstStyle/>
          <a:p>
            <a:pPr eaLnBrk="1" hangingPunct="1"/>
            <a:r>
              <a:rPr lang="en-US"/>
              <a:t>Mutual Authentication?</a:t>
            </a: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914400" y="3886200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7162800" y="39020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3429000" y="22098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3886200" y="2819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E(R,K)</a:t>
            </a:r>
            <a:endParaRPr lang="en-US" b="0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887788" y="352107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E(R,K)</a:t>
            </a:r>
            <a:endParaRPr lang="en-US" b="0"/>
          </a:p>
        </p:txBody>
      </p:sp>
      <p:sp>
        <p:nvSpPr>
          <p:cNvPr id="18945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What’s wrong with this picture?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“Alice” could be Trudy (or anybody else)!</a:t>
            </a:r>
          </a:p>
        </p:txBody>
      </p:sp>
      <p:pic>
        <p:nvPicPr>
          <p:cNvPr id="38925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0480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nimBg="1"/>
      <p:bldP spid="189449" grpId="0" animBg="1"/>
      <p:bldP spid="189450" grpId="0" autoUpdateAnimBg="0"/>
      <p:bldP spid="189451" grpId="0" autoUpdateAnimBg="0"/>
      <p:bldP spid="189452" grpId="0" autoUpdateAnimBg="0"/>
      <p:bldP spid="1894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7A703CA-3CBC-B14E-8F89-03DBBDA2B569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Identify Friend or Foe (IFF)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04800" y="3429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588250" y="5334000"/>
            <a:ext cx="1327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Namibia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543800" y="2743200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Angola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H="1" flipV="1">
            <a:off x="2057400" y="4572000"/>
            <a:ext cx="44958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3581400" y="50292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78201" name="Rectangle 25"/>
          <p:cNvSpPr>
            <a:spLocks noChangeArrowheads="1"/>
          </p:cNvSpPr>
          <p:nvPr/>
        </p:nvSpPr>
        <p:spPr bwMode="auto">
          <a:xfrm>
            <a:off x="4114800" y="42672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2438400" y="4343400"/>
            <a:ext cx="41148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838200" y="4381500"/>
            <a:ext cx="985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SAAF</a:t>
            </a:r>
          </a:p>
          <a:p>
            <a:pPr algn="ctr"/>
            <a:r>
              <a:rPr lang="en-US" sz="2000" b="0"/>
              <a:t>Impala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1516" name="Rectangle 31"/>
          <p:cNvSpPr>
            <a:spLocks noChangeArrowheads="1"/>
          </p:cNvSpPr>
          <p:nvPr/>
        </p:nvSpPr>
        <p:spPr bwMode="auto">
          <a:xfrm>
            <a:off x="838200" y="2324100"/>
            <a:ext cx="1057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Russian</a:t>
            </a:r>
          </a:p>
          <a:p>
            <a:pPr algn="ctr"/>
            <a:r>
              <a:rPr lang="en-US" sz="2000" b="0"/>
              <a:t>MIG</a:t>
            </a:r>
          </a:p>
        </p:txBody>
      </p:sp>
      <p:pic>
        <p:nvPicPr>
          <p:cNvPr id="21517" name="Picture 34" descr="CFS Training Airplane 2.tif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16367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6" descr="airplane brooch.tif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1295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7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 animBg="1"/>
      <p:bldP spid="178188" grpId="0" autoUpdateAnimBg="0"/>
      <p:bldP spid="178201" grpId="0" autoUpdateAnimBg="0"/>
      <p:bldP spid="1782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EF5A15F-9973-1344-A231-5A97359054E9}" type="slidenum">
              <a:rPr lang="en-US" smtClean="0">
                <a:latin typeface="Times New Roman" charset="0"/>
              </a:rPr>
              <a:pPr/>
              <a:t>20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Since we have a secure one-way authentication protocol…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The obvious thing to do is to use the protocol twice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Bob to authenticate Alice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Alice to authenticate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This has got to work…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B6A2557-984A-104E-A52F-7967383C758D}" type="slidenum">
              <a:rPr lang="en-US" smtClean="0">
                <a:latin typeface="Times New Roman" charset="0"/>
              </a:rPr>
              <a:pPr/>
              <a:t>21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447800"/>
          </a:xfrm>
        </p:spPr>
        <p:txBody>
          <a:bodyPr/>
          <a:lstStyle/>
          <a:p>
            <a:pPr eaLnBrk="1" hangingPunct="1"/>
            <a:r>
              <a:rPr lang="en-US" dirty="0"/>
              <a:t>Mutual Authentication</a:t>
            </a:r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914400" y="3902075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7086600" y="3886200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348038" y="22098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3533775" y="2819400"/>
            <a:ext cx="1803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E(R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752850" y="3521075"/>
            <a:ext cx="1295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E(R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40972" name="Rectangle 15"/>
          <p:cNvSpPr>
            <a:spLocks noChangeArrowheads="1"/>
          </p:cNvSpPr>
          <p:nvPr/>
        </p:nvSpPr>
        <p:spPr bwMode="auto">
          <a:xfrm>
            <a:off x="3054350" y="5349875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484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provides mutual authentication…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…or does it? See the next slide</a:t>
            </a:r>
          </a:p>
        </p:txBody>
      </p:sp>
      <p:pic>
        <p:nvPicPr>
          <p:cNvPr id="40974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107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 animBg="1"/>
      <p:bldP spid="148489" grpId="0" animBg="1"/>
      <p:bldP spid="148490" grpId="0" autoUpdateAnimBg="0"/>
      <p:bldP spid="148491" grpId="0" autoUpdateAnimBg="0"/>
      <p:bldP spid="148492" grpId="0" autoUpdateAnimBg="0"/>
      <p:bldP spid="14849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FED73D7-43D2-634D-9865-0BDB37ABC813}" type="slidenum">
              <a:rPr lang="en-US" smtClean="0">
                <a:latin typeface="Times New Roman" charset="0"/>
              </a:rPr>
              <a:pPr/>
              <a:t>22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Mutual Authentication Attack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7210425" y="30638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429000" y="1544638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1. 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3424238" y="2147888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2.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E(R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41991" name="Rectangle 17"/>
          <p:cNvSpPr>
            <a:spLocks noChangeArrowheads="1"/>
          </p:cNvSpPr>
          <p:nvPr/>
        </p:nvSpPr>
        <p:spPr bwMode="auto">
          <a:xfrm>
            <a:off x="1023938" y="31242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49523" name="Line 19"/>
          <p:cNvSpPr>
            <a:spLocks noChangeShapeType="1"/>
          </p:cNvSpPr>
          <p:nvPr/>
        </p:nvSpPr>
        <p:spPr bwMode="auto">
          <a:xfrm flipV="1">
            <a:off x="2362200" y="4764088"/>
            <a:ext cx="46482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 flipH="1" flipV="1">
            <a:off x="2286000" y="5413375"/>
            <a:ext cx="47244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7162800" y="5638800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427413" y="4267200"/>
            <a:ext cx="240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3. “I’m Alice”,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3427413" y="4899025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4. R</a:t>
            </a:r>
            <a:r>
              <a:rPr lang="en-US" b="0" baseline="-25000" dirty="0">
                <a:latin typeface="Times-Roman" charset="0"/>
              </a:rPr>
              <a:t>C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E(R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 smtClean="0">
                <a:solidFill>
                  <a:srgbClr val="FF0000"/>
                </a:solidFill>
                <a:latin typeface="Times-Roman" charset="0"/>
              </a:rPr>
              <a:t>, K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)</a:t>
            </a:r>
            <a:endParaRPr lang="en-US" b="0" dirty="0">
              <a:latin typeface="Times-Roman" charset="0"/>
            </a:endParaRP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1023938" y="5654675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>
            <a:off x="304800" y="3886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2" name="Rectangle 28"/>
          <p:cNvSpPr>
            <a:spLocks noChangeArrowheads="1"/>
          </p:cNvSpPr>
          <p:nvPr/>
        </p:nvSpPr>
        <p:spPr bwMode="auto">
          <a:xfrm rot="24206">
            <a:off x="3411364" y="2774306"/>
            <a:ext cx="1603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5.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E(R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 smtClean="0">
                <a:solidFill>
                  <a:srgbClr val="FF0000"/>
                </a:solidFill>
                <a:latin typeface="Times-Roman" charset="0"/>
              </a:rPr>
              <a:t>, K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49534" name="Line 30"/>
          <p:cNvSpPr>
            <a:spLocks noChangeShapeType="1"/>
          </p:cNvSpPr>
          <p:nvPr/>
        </p:nvSpPr>
        <p:spPr bwMode="auto">
          <a:xfrm>
            <a:off x="2438400" y="3276600"/>
            <a:ext cx="449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5" name="Line 31"/>
          <p:cNvSpPr>
            <a:spLocks noChangeShapeType="1"/>
          </p:cNvSpPr>
          <p:nvPr/>
        </p:nvSpPr>
        <p:spPr bwMode="auto">
          <a:xfrm>
            <a:off x="2362200" y="2057400"/>
            <a:ext cx="457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6" name="Line 32"/>
          <p:cNvSpPr>
            <a:spLocks noChangeShapeType="1"/>
          </p:cNvSpPr>
          <p:nvPr/>
        </p:nvSpPr>
        <p:spPr bwMode="auto">
          <a:xfrm flipH="1">
            <a:off x="2362200" y="26670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003" name="Picture 3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9475" y="1524000"/>
            <a:ext cx="102711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38" name="Picture 3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488" y="4114800"/>
            <a:ext cx="10271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35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388" y="1905000"/>
            <a:ext cx="9890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40" name="Picture 36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432300"/>
            <a:ext cx="989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utoUpdateAnimBg="0"/>
      <p:bldP spid="149515" grpId="0" autoUpdateAnimBg="0"/>
      <p:bldP spid="149523" grpId="0" animBg="1"/>
      <p:bldP spid="149524" grpId="0" animBg="1"/>
      <p:bldP spid="149525" grpId="0" autoUpdateAnimBg="0"/>
      <p:bldP spid="149526" grpId="0" autoUpdateAnimBg="0"/>
      <p:bldP spid="149527" grpId="0" autoUpdateAnimBg="0"/>
      <p:bldP spid="149529" grpId="0" autoUpdateAnimBg="0"/>
      <p:bldP spid="149530" grpId="0" animBg="1"/>
      <p:bldP spid="149532" grpId="0" autoUpdateAnimBg="0"/>
      <p:bldP spid="149534" grpId="0" animBg="1"/>
      <p:bldP spid="149535" grpId="0" animBg="1"/>
      <p:bldP spid="1495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51E681-6A06-C443-9D0E-2D154E468186}" type="slidenum">
              <a:rPr lang="en-US" smtClean="0">
                <a:latin typeface="Times New Roman" charset="0"/>
              </a:rPr>
              <a:pPr/>
              <a:t>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46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Our one-way authentication </a:t>
            </a:r>
            <a:r>
              <a:rPr lang="en-US" sz="2800" dirty="0" smtClean="0"/>
              <a:t>protocol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secure for mutual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Protocols are subtle!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“obvious” thing may not be secure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Also, if assumptions or environment change, protocol may not be secure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This is a common source of security failure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example, Internet protocols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F8E220A-F740-CD4C-82FB-C343654F4E28}" type="slidenum">
              <a:rPr lang="en-US" smtClean="0">
                <a:latin typeface="Times New Roman" charset="0"/>
              </a:rPr>
              <a:pPr/>
              <a:t>24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pPr eaLnBrk="1" hangingPunct="1"/>
            <a:r>
              <a:rPr lang="en-US"/>
              <a:t>Symmetric Key Mutual Authentication</a:t>
            </a:r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914400" y="4017963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7086600" y="39782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3352800" y="2209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201988" y="2819400"/>
            <a:ext cx="258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E(“Bob”,R</a:t>
            </a:r>
            <a:r>
              <a:rPr lang="en-US" b="0" baseline="-25000" dirty="0" err="1">
                <a:latin typeface="Times-Roman" charset="0"/>
              </a:rPr>
              <a:t>A</a:t>
            </a:r>
            <a:r>
              <a:rPr lang="en-US" b="0" dirty="0" err="1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3429000" y="3521075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E(“Alice”,R</a:t>
            </a:r>
            <a:r>
              <a:rPr lang="en-US" b="0" baseline="-25000" dirty="0" err="1">
                <a:latin typeface="Times-Roman" charset="0"/>
              </a:rPr>
              <a:t>B</a:t>
            </a:r>
            <a:r>
              <a:rPr lang="en-US" b="0" dirty="0" err="1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Do these “insignificant” changes help?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Yes!</a:t>
            </a:r>
          </a:p>
        </p:txBody>
      </p:sp>
      <p:pic>
        <p:nvPicPr>
          <p:cNvPr id="44045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97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24708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  <p:bldP spid="150537" grpId="0" animBg="1"/>
      <p:bldP spid="150538" grpId="0" autoUpdateAnimBg="0"/>
      <p:bldP spid="150539" grpId="0" autoUpdateAnimBg="0"/>
      <p:bldP spid="150540" grpId="0" autoUpdateAnimBg="0"/>
      <p:bldP spid="15054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C05B061-0880-7C44-9F32-98283B560785}" type="slidenum">
              <a:rPr lang="en-US" smtClean="0">
                <a:latin typeface="Times New Roman" charset="0"/>
              </a:rPr>
              <a:pPr/>
              <a:t>25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 Notation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public key: </a:t>
            </a:r>
            <a:r>
              <a:rPr lang="en-US" sz="2800" dirty="0">
                <a:latin typeface="Times-Roman" charset="0"/>
              </a:rPr>
              <a:t>{</a:t>
            </a:r>
            <a:r>
              <a:rPr lang="en-US" sz="2800" dirty="0" err="1">
                <a:latin typeface="Times-Roman" charset="0"/>
              </a:rPr>
              <a:t>M}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Sign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private key: </a:t>
            </a:r>
            <a:r>
              <a:rPr lang="en-US" sz="2800" dirty="0">
                <a:latin typeface="Times-Roman" charset="0"/>
              </a:rPr>
              <a:t>[</a:t>
            </a:r>
            <a:r>
              <a:rPr lang="en-US" sz="2800" dirty="0" err="1">
                <a:latin typeface="Times-Roman" charset="0"/>
              </a:rPr>
              <a:t>M]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[{</a:t>
            </a:r>
            <a:r>
              <a:rPr lang="en-US" sz="2400" dirty="0" err="1">
                <a:latin typeface="Times-Roman" charset="0"/>
              </a:rPr>
              <a:t>M}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]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{[</a:t>
            </a:r>
            <a:r>
              <a:rPr lang="en-US" sz="2400" dirty="0" err="1">
                <a:latin typeface="Times-Roman" charset="0"/>
              </a:rPr>
              <a:t>M]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}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Anybody</a:t>
            </a:r>
            <a:r>
              <a:rPr lang="en-US" sz="2800" dirty="0"/>
              <a:t> can</a:t>
            </a:r>
            <a:r>
              <a:rPr lang="en-US" sz="2800" dirty="0" smtClean="0"/>
              <a:t> use Alice’s </a:t>
            </a:r>
            <a:r>
              <a:rPr lang="en-US" sz="2800" b="1" dirty="0">
                <a:solidFill>
                  <a:schemeClr val="accent2"/>
                </a:solidFill>
              </a:rPr>
              <a:t>public key</a:t>
            </a:r>
            <a:r>
              <a:rPr lang="en-US" sz="2800" dirty="0" smtClean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 Only </a:t>
            </a:r>
            <a:r>
              <a:rPr lang="en-US" sz="2800" b="1" dirty="0">
                <a:solidFill>
                  <a:schemeClr val="accent2"/>
                </a:solidFill>
              </a:rPr>
              <a:t>Alice</a:t>
            </a:r>
            <a:r>
              <a:rPr lang="en-US" sz="2800" dirty="0"/>
              <a:t> can use her </a:t>
            </a:r>
            <a:r>
              <a:rPr lang="en-US" sz="2800" b="1" dirty="0">
                <a:solidFill>
                  <a:schemeClr val="accent2"/>
                </a:solidFill>
              </a:rPr>
              <a:t>private </a:t>
            </a:r>
            <a:r>
              <a:rPr lang="en-US" sz="2800" b="1" dirty="0" smtClean="0">
                <a:solidFill>
                  <a:schemeClr val="accent2"/>
                </a:solidFill>
              </a:rPr>
              <a:t>key</a:t>
            </a:r>
            <a:endParaRPr lang="en-US" sz="2800" baseline="-250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8187342-DE2D-494E-B41C-EDBD6DB745D4}" type="slidenum">
              <a:rPr lang="en-US" smtClean="0">
                <a:latin typeface="Times New Roman" charset="0"/>
              </a:rPr>
              <a:pPr/>
              <a:t>26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1143000" y="4017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723900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608388" y="2209800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3792538" y="27781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{R}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4014788" y="35210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decrypt anything!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So, should have two</a:t>
            </a:r>
            <a:r>
              <a:rPr lang="en-US" sz="2400" dirty="0" smtClean="0"/>
              <a:t> key </a:t>
            </a:r>
            <a:r>
              <a:rPr lang="en-US" sz="2400" dirty="0"/>
              <a:t>pairs</a:t>
            </a:r>
          </a:p>
        </p:txBody>
      </p:sp>
      <p:pic>
        <p:nvPicPr>
          <p:cNvPr id="46093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14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97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  <p:bldP spid="151558" grpId="0" animBg="1"/>
      <p:bldP spid="151561" grpId="0" animBg="1"/>
      <p:bldP spid="151562" grpId="0" autoUpdateAnimBg="0"/>
      <p:bldP spid="151563" grpId="0" autoUpdateAnimBg="0"/>
      <p:bldP spid="151564" grpId="0" autoUpdateAnimBg="0"/>
      <p:bldP spid="15156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B066F28-EBD3-7343-9A67-80ABAC15EDEB}" type="slidenum">
              <a:rPr lang="en-US" smtClean="0">
                <a:latin typeface="Times New Roman" charset="0"/>
              </a:rPr>
              <a:pPr/>
              <a:t>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143000" y="4017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735965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3608388" y="2209800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40386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3810000" y="34813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6999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9248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sign anything!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Same </a:t>
            </a:r>
            <a:r>
              <a:rPr lang="en-US" sz="2400" dirty="0" smtClean="0"/>
              <a:t>as </a:t>
            </a:r>
            <a:r>
              <a:rPr lang="en-US" sz="2400" dirty="0"/>
              <a:t>previous </a:t>
            </a:r>
            <a:r>
              <a:rPr lang="en-US" sz="2400" dirty="0">
                <a:sym typeface="Symbol" charset="2"/>
              </a:rPr>
              <a:t></a:t>
            </a:r>
            <a:r>
              <a:rPr lang="en-US" sz="2400" dirty="0"/>
              <a:t> should have two key pairs</a:t>
            </a:r>
          </a:p>
        </p:txBody>
      </p:sp>
      <p:pic>
        <p:nvPicPr>
          <p:cNvPr id="47117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14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860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  <p:bldP spid="169990" grpId="0" animBg="1"/>
      <p:bldP spid="169993" grpId="0" animBg="1"/>
      <p:bldP spid="169994" grpId="0" autoUpdateAnimBg="0"/>
      <p:bldP spid="169995" grpId="0" autoUpdateAnimBg="0"/>
      <p:bldP spid="169996" grpId="0" autoUpdateAnimBg="0"/>
      <p:bldP spid="1699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C710F5C-E89D-984F-B871-614F76C03712}" type="slidenum">
              <a:rPr lang="en-US" smtClean="0">
                <a:latin typeface="Times New Roman" charset="0"/>
              </a:rPr>
              <a:pPr/>
              <a:t>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/>
              <a:t>Generally, a bad idea to use the same key pair for encryption and signing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Instead, should have…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…one key pair for encryption/decryption…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…and a different key pair for signing/verifying signatures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47C8AE5-0E25-294B-A63C-379E1746E34A}" type="slidenum">
              <a:rPr lang="en-US" smtClean="0">
                <a:latin typeface="Times New Roman" charset="0"/>
              </a:rPr>
              <a:pPr/>
              <a:t>29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4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36108FA-B685-1F47-9AED-08C73B9704C1}" type="slidenum">
              <a:rPr lang="en-US" smtClean="0">
                <a:latin typeface="Times New Roman" charset="0"/>
              </a:rPr>
              <a:pPr/>
              <a:t>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MIG in the Middle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304800" y="3429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588250" y="5334000"/>
            <a:ext cx="1327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Namibia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543800" y="2743200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Angola</a:t>
            </a: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H="1" flipV="1">
            <a:off x="2057400" y="4724400"/>
            <a:ext cx="44958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3733800" y="5181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4191000" y="2895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V="1">
            <a:off x="2133600" y="2895600"/>
            <a:ext cx="434340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flipH="1" flipV="1">
            <a:off x="2133600" y="1905000"/>
            <a:ext cx="4343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4495800" y="1752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3.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2209800" y="2209800"/>
            <a:ext cx="40386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2971800" y="24384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4.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 flipH="1">
            <a:off x="2438400" y="3124200"/>
            <a:ext cx="419100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4768850" y="36576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5.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4267200" y="44196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6.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5" name="Line 21"/>
          <p:cNvSpPr>
            <a:spLocks noChangeShapeType="1"/>
          </p:cNvSpPr>
          <p:nvPr/>
        </p:nvSpPr>
        <p:spPr bwMode="auto">
          <a:xfrm>
            <a:off x="2438400" y="4495800"/>
            <a:ext cx="41148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Rectangle 22"/>
          <p:cNvSpPr>
            <a:spLocks noChangeArrowheads="1"/>
          </p:cNvSpPr>
          <p:nvPr/>
        </p:nvSpPr>
        <p:spPr bwMode="auto">
          <a:xfrm>
            <a:off x="609600" y="2247900"/>
            <a:ext cx="985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SAAF</a:t>
            </a:r>
          </a:p>
          <a:p>
            <a:pPr algn="ctr"/>
            <a:r>
              <a:rPr lang="en-US" sz="2000" b="0"/>
              <a:t>Impala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2548" name="Rectangle 23"/>
          <p:cNvSpPr>
            <a:spLocks noChangeArrowheads="1"/>
          </p:cNvSpPr>
          <p:nvPr/>
        </p:nvSpPr>
        <p:spPr bwMode="auto">
          <a:xfrm>
            <a:off x="609600" y="4648200"/>
            <a:ext cx="1057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Russian</a:t>
            </a:r>
          </a:p>
          <a:p>
            <a:pPr algn="ctr"/>
            <a:r>
              <a:rPr lang="en-US" sz="2000" b="0"/>
              <a:t>MiG</a:t>
            </a:r>
          </a:p>
        </p:txBody>
      </p:sp>
      <p:pic>
        <p:nvPicPr>
          <p:cNvPr id="22549" name="Picture 28" descr="CFS Training Airplane 2.tif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16367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9" descr="airplane brooch.tif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87775"/>
            <a:ext cx="1295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1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32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362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4" grpId="0" animBg="1"/>
      <p:bldP spid="180235" grpId="0" autoUpdateAnimBg="0"/>
      <p:bldP spid="180236" grpId="0" autoUpdateAnimBg="0"/>
      <p:bldP spid="180237" grpId="0" animBg="1"/>
      <p:bldP spid="180238" grpId="0" animBg="1"/>
      <p:bldP spid="180239" grpId="0" autoUpdateAnimBg="0"/>
      <p:bldP spid="180240" grpId="0" animBg="1"/>
      <p:bldP spid="180241" grpId="0" autoUpdateAnimBg="0"/>
      <p:bldP spid="180242" grpId="0" animBg="1"/>
      <p:bldP spid="180243" grpId="0" autoUpdateAnimBg="0"/>
      <p:bldP spid="180244" grpId="0" autoUpdateAnimBg="0"/>
      <p:bldP spid="1802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6B0E3AD-2E5C-064E-B100-E918D3B21290}" type="slidenum">
              <a:rPr lang="en-US" smtClean="0">
                <a:latin typeface="Times New Roman" charset="0"/>
              </a:rPr>
              <a:pPr/>
              <a:t>30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Session Key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Usually, a </a:t>
            </a:r>
            <a:r>
              <a:rPr lang="en-US" sz="2800" b="1" dirty="0">
                <a:solidFill>
                  <a:schemeClr val="accent2"/>
                </a:solidFill>
              </a:rPr>
              <a:t>session key</a:t>
            </a:r>
            <a:r>
              <a:rPr lang="en-US" sz="2800" dirty="0"/>
              <a:t> is required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i.e</a:t>
            </a:r>
            <a:r>
              <a:rPr lang="en-US" sz="2400" dirty="0"/>
              <a:t>., a symmetric key for a particular session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Used for confidentiality and/or integrity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to authenticate and establish a session key (i.e., shared symmetric key)?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When authentication completed,</a:t>
            </a:r>
            <a:r>
              <a:rPr lang="en-US" sz="2400" dirty="0" smtClean="0"/>
              <a:t> want Alice </a:t>
            </a:r>
            <a:r>
              <a:rPr lang="en-US" sz="2400" dirty="0"/>
              <a:t>and Bob</a:t>
            </a:r>
            <a:r>
              <a:rPr lang="en-US" sz="2400" dirty="0" smtClean="0"/>
              <a:t> to share </a:t>
            </a:r>
            <a:r>
              <a:rPr lang="en-US" sz="2400" dirty="0"/>
              <a:t>a session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cannot break the authentication…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…and Trudy cannot determine the session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6B0E3AD-2E5C-064E-B100-E918D3B21290}" type="slidenum">
              <a:rPr lang="en-US" smtClean="0">
                <a:latin typeface="Times New Roman" charset="0"/>
              </a:rPr>
              <a:pPr/>
              <a:t>31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Session </a:t>
            </a:r>
            <a:r>
              <a:rPr lang="en-US" dirty="0" smtClean="0"/>
              <a:t>Key (</a:t>
            </a:r>
            <a:r>
              <a:rPr lang="en-US" dirty="0" err="1" smtClean="0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smtClean="0">
                <a:solidFill>
                  <a:schemeClr val="accent2"/>
                </a:solidFill>
              </a:rPr>
              <a:t>Session </a:t>
            </a:r>
            <a:r>
              <a:rPr lang="en-US" sz="2800" b="1" dirty="0">
                <a:solidFill>
                  <a:schemeClr val="accent2"/>
                </a:solidFill>
              </a:rPr>
              <a:t>key</a:t>
            </a:r>
            <a:r>
              <a:rPr lang="en-US" sz="2800" dirty="0"/>
              <a:t> (i.e., shared symmetric key</a:t>
            </a:r>
            <a:r>
              <a:rPr lang="en-US" sz="2800" dirty="0" smtClean="0"/>
              <a:t>) can be established using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Public-key crypto systems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Symmetric-key crypto system !!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Kerberos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5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47C8AE5-0E25-294B-A63C-379E1746E34A}" type="slidenum">
              <a:rPr lang="en-US" smtClean="0">
                <a:latin typeface="Times New Roman" charset="0"/>
              </a:rPr>
              <a:pPr/>
              <a:t>32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Distribution using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Public-key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7C74974-4B50-DB43-BB34-022DE07486F4}" type="slidenum">
              <a:rPr lang="en-US" smtClean="0">
                <a:latin typeface="Times New Roman" charset="0"/>
              </a:rPr>
              <a:pPr/>
              <a:t>33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295400"/>
          </a:xfrm>
        </p:spPr>
        <p:txBody>
          <a:bodyPr/>
          <a:lstStyle/>
          <a:p>
            <a:pPr eaLnBrk="1" hangingPunct="1"/>
            <a:r>
              <a:rPr lang="en-US"/>
              <a:t>Authentication &amp; Session Key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2286000" y="2020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 flipV="1">
            <a:off x="2209800" y="2630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1233488" y="32004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7315200" y="31797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V="1">
            <a:off x="2286000" y="3316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3429000" y="15240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R</a:t>
            </a:r>
            <a:endParaRPr lang="en-US" b="0" dirty="0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3733800" y="2092325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</a:t>
            </a:r>
            <a:r>
              <a:rPr lang="en-US" b="0" dirty="0" err="1">
                <a:latin typeface="Times-Roman" charset="0"/>
              </a:rPr>
              <a:t>R,K}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3581400" y="2795588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{R +1,K}</a:t>
            </a:r>
            <a:r>
              <a:rPr lang="en-US" b="0" baseline="-25000" dirty="0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1689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077200" cy="2286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 is authenticated and session key is secure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Alice’s “nonce”,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dirty="0"/>
              <a:t>, useless to authenticate Bob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is acting as Bob’s nonce to Alice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No mutual authentication</a:t>
            </a:r>
          </a:p>
        </p:txBody>
      </p:sp>
      <p:pic>
        <p:nvPicPr>
          <p:cNvPr id="50189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600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35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20718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  <p:bldP spid="168969" grpId="0" animBg="1"/>
      <p:bldP spid="168970" grpId="0" autoUpdateAnimBg="0"/>
      <p:bldP spid="168971" grpId="0" autoUpdateAnimBg="0"/>
      <p:bldP spid="168972" grpId="0" autoUpdateAnimBg="0"/>
      <p:bldP spid="168975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F13A42A-63FA-B04B-B3A3-9E350EE3878E}" type="slidenum">
              <a:rPr lang="en-US" smtClean="0">
                <a:latin typeface="Times New Roman" charset="0"/>
              </a:rPr>
              <a:pPr/>
              <a:t>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2286000" y="2630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 flipV="1">
            <a:off x="2209800" y="32400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1157288" y="39417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7359650" y="39020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V="1">
            <a:off x="2286000" y="3925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3505200" y="21336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3881438" y="270192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[R,K]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3643313" y="3405188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 +1,K]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848600" cy="144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 (good), but…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 session key is not secret (very bad)</a:t>
            </a:r>
          </a:p>
        </p:txBody>
      </p:sp>
      <p:pic>
        <p:nvPicPr>
          <p:cNvPr id="51213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2679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  <p:bldP spid="153609" grpId="0" animBg="1"/>
      <p:bldP spid="153610" grpId="0" autoUpdateAnimBg="0"/>
      <p:bldP spid="153611" grpId="0" autoUpdateAnimBg="0"/>
      <p:bldP spid="153612" grpId="0" autoUpdateAnimBg="0"/>
      <p:bldP spid="15361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6703DA7-6915-CE47-80F2-05A09F99DEF1}" type="slidenum">
              <a:rPr lang="en-US" smtClean="0">
                <a:latin typeface="Times New Roman" charset="0"/>
              </a:rPr>
              <a:pPr/>
              <a:t>35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 flipV="1">
            <a:off x="2286000" y="2630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H="1" flipV="1">
            <a:off x="2209800" y="32400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11430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7359650" y="37893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V="1">
            <a:off x="2286000" y="3925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505200" y="21336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3621088" y="2722563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{[R,K]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3494088" y="3427413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{[R +1,K]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0"/>
            <a:ext cx="7696200" cy="1524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Seems to be OK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Mutual authentication and session key!</a:t>
            </a:r>
          </a:p>
        </p:txBody>
      </p:sp>
      <p:pic>
        <p:nvPicPr>
          <p:cNvPr id="52237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3180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nimBg="1"/>
      <p:bldP spid="155657" grpId="0" animBg="1"/>
      <p:bldP spid="155658" grpId="0" autoUpdateAnimBg="0"/>
      <p:bldP spid="155659" grpId="0" autoUpdateAnimBg="0"/>
      <p:bldP spid="155660" grpId="0" autoUpdateAnimBg="0"/>
      <p:bldP spid="1556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7D1F21A-EB74-EB4F-AD41-DC9B3D80DCE1}" type="slidenum">
              <a:rPr lang="en-US" smtClean="0">
                <a:latin typeface="Times New Roman" charset="0"/>
              </a:rPr>
              <a:pPr/>
              <a:t>36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1233488" y="38862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7315200" y="38655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 flipV="1">
            <a:off x="2286000" y="3910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505200" y="22098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3619500" y="277812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[{R,K}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3505200" y="3390900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[{R +1,K}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66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80010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Seems to be OK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see </a:t>
            </a:r>
            <a:r>
              <a:rPr lang="en-US" sz="2000" dirty="0">
                <a:latin typeface="Times-Roman" charset="0"/>
              </a:rPr>
              <a:t>{</a:t>
            </a:r>
            <a:r>
              <a:rPr lang="en-US" sz="2000" dirty="0" err="1">
                <a:latin typeface="Times-Roman" charset="0"/>
              </a:rPr>
              <a:t>R,K}</a:t>
            </a:r>
            <a:r>
              <a:rPr lang="en-US" sz="2000" baseline="-25000" dirty="0" err="1">
                <a:latin typeface="Times-Roman" charset="0"/>
              </a:rPr>
              <a:t>Alice</a:t>
            </a:r>
            <a:r>
              <a:rPr lang="en-US" sz="2400" dirty="0"/>
              <a:t> and </a:t>
            </a:r>
            <a:r>
              <a:rPr lang="en-US" sz="2000" dirty="0">
                <a:latin typeface="Times-Roman" charset="0"/>
              </a:rPr>
              <a:t>{R +1,K}</a:t>
            </a:r>
            <a:r>
              <a:rPr lang="en-US" sz="2000" baseline="-25000" dirty="0">
                <a:latin typeface="Times-Roman" charset="0"/>
              </a:rPr>
              <a:t>Bob</a:t>
            </a:r>
            <a:r>
              <a:rPr lang="en-US" sz="2400" dirty="0"/>
              <a:t> </a:t>
            </a:r>
          </a:p>
        </p:txBody>
      </p:sp>
      <p:pic>
        <p:nvPicPr>
          <p:cNvPr id="53261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  <p:bldP spid="156678" grpId="0" animBg="1"/>
      <p:bldP spid="156681" grpId="0" animBg="1"/>
      <p:bldP spid="156682" grpId="0" autoUpdateAnimBg="0"/>
      <p:bldP spid="156683" grpId="0" autoUpdateAnimBg="0"/>
      <p:bldP spid="156684" grpId="0" autoUpdateAnimBg="0"/>
      <p:bldP spid="1566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87D2783-5F44-5B48-B21E-854672AB00B1}" type="slidenum">
              <a:rPr lang="en-US" smtClean="0">
                <a:latin typeface="Times New Roman" charset="0"/>
              </a:rPr>
              <a:pPr/>
              <a:t>37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Timestamps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 timestamp </a:t>
            </a:r>
            <a:r>
              <a:rPr lang="en-US" sz="2800" dirty="0">
                <a:latin typeface="Times-Roman" charset="0"/>
              </a:rPr>
              <a:t>T</a:t>
            </a:r>
            <a:r>
              <a:rPr lang="en-US" sz="2800" dirty="0"/>
              <a:t> is derived from current time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 used in some security protocols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Kerberos, for example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 reduce number of </a:t>
            </a:r>
            <a:r>
              <a:rPr lang="en-US" sz="2800" dirty="0" err="1" smtClean="0"/>
              <a:t>msgs</a:t>
            </a:r>
            <a:r>
              <a:rPr lang="en-US" sz="2800" dirty="0" smtClean="0"/>
              <a:t> (good)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Like a nonce that both sides know in advance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/>
              <a:t>“</a:t>
            </a:r>
            <a:r>
              <a:rPr lang="en-US" sz="2800" dirty="0"/>
              <a:t>T</a:t>
            </a:r>
            <a:r>
              <a:rPr lang="en-US" sz="2800" dirty="0" smtClean="0"/>
              <a:t>ime</a:t>
            </a:r>
            <a:r>
              <a:rPr lang="en-US" sz="2800" dirty="0"/>
              <a:t>” is a security-critical </a:t>
            </a:r>
            <a:r>
              <a:rPr lang="en-US" sz="2800" dirty="0" smtClean="0"/>
              <a:t>parameter (bad)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Clocks never exactly the same, so must allow for </a:t>
            </a:r>
            <a:r>
              <a:rPr lang="en-US" sz="2800" b="1" dirty="0">
                <a:solidFill>
                  <a:schemeClr val="accent2"/>
                </a:solidFill>
              </a:rPr>
              <a:t>clock skew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creates risk of replay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How much clock skew is enough?</a:t>
            </a:r>
          </a:p>
        </p:txBody>
      </p:sp>
    </p:spTree>
    <p:extLst>
      <p:ext uri="{BB962C8B-B14F-4D97-AF65-F5344CB8AC3E}">
        <p14:creationId xmlns:p14="http://schemas.microsoft.com/office/powerpoint/2010/main" val="26520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9085C68-CB0A-2A4E-AB58-46983AF0C12D}" type="slidenum">
              <a:rPr lang="en-US" smtClean="0">
                <a:latin typeface="Times New Roman" charset="0"/>
              </a:rPr>
              <a:pPr/>
              <a:t>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 flipV="1">
            <a:off x="2286000" y="2960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 flipH="1" flipV="1">
            <a:off x="2209800" y="3570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7315200" y="3875088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2819400" y="2444750"/>
            <a:ext cx="361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{[T, K]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3373438" y="3055938"/>
            <a:ext cx="2435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{[T +1, K]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61449" name="Rectangle 19"/>
          <p:cNvSpPr>
            <a:spLocks noChangeArrowheads="1"/>
          </p:cNvSpPr>
          <p:nvPr/>
        </p:nvSpPr>
        <p:spPr bwMode="auto">
          <a:xfrm>
            <a:off x="1219200" y="3890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57717" name="Rectangle 21"/>
          <p:cNvSpPr>
            <a:spLocks noChangeArrowheads="1"/>
          </p:cNvSpPr>
          <p:nvPr/>
        </p:nvSpPr>
        <p:spPr bwMode="auto">
          <a:xfrm>
            <a:off x="762000" y="45720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mutual authentication?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key?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Seems to be OK</a:t>
            </a:r>
          </a:p>
        </p:txBody>
      </p:sp>
      <p:pic>
        <p:nvPicPr>
          <p:cNvPr id="61451" name="Picture 2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3510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2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9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  <p:bldP spid="157702" grpId="0" animBg="1"/>
      <p:bldP spid="157706" grpId="0" autoUpdateAnimBg="0"/>
      <p:bldP spid="157707" grpId="0" autoUpdateAnimBg="0"/>
      <p:bldP spid="15771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6209DD3-4BFE-5843-A58D-F768C828AC04}" type="slidenum">
              <a:rPr lang="en-US" smtClean="0">
                <a:latin typeface="Times New Roman" charset="0"/>
              </a:rPr>
              <a:pPr/>
              <a:t>39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 flipV="1">
            <a:off x="2286000" y="28463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 flipH="1" flipV="1">
            <a:off x="2209800" y="34559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7239000" y="3825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2819400" y="2330450"/>
            <a:ext cx="361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[{T, 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3352800" y="2943225"/>
            <a:ext cx="243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+1, K}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2473" name="Rectangle 13"/>
          <p:cNvSpPr>
            <a:spLocks noChangeArrowheads="1"/>
          </p:cNvSpPr>
          <p:nvPr/>
        </p:nvSpPr>
        <p:spPr bwMode="auto">
          <a:xfrm>
            <a:off x="12192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762000" y="4572000"/>
            <a:ext cx="769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authentication and session key?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can use Alice’s public key to find</a:t>
            </a:r>
          </a:p>
          <a:p>
            <a:pPr marL="342900" indent="-342900">
              <a:spcAft>
                <a:spcPts val="600"/>
              </a:spcAft>
            </a:pPr>
            <a:r>
              <a:rPr lang="en-US" sz="2800" b="0" dirty="0"/>
              <a:t>     </a:t>
            </a:r>
            <a:r>
              <a:rPr lang="en-US" sz="2800" b="0" dirty="0">
                <a:solidFill>
                  <a:srgbClr val="FF0000"/>
                </a:solidFill>
                <a:latin typeface="Times-Roman" charset="0"/>
              </a:rPr>
              <a:t>{T, </a:t>
            </a:r>
            <a:r>
              <a:rPr lang="en-US" sz="2800" b="0" dirty="0" err="1">
                <a:solidFill>
                  <a:srgbClr val="FF0000"/>
                </a:solidFill>
                <a:latin typeface="Times-Roman" charset="0"/>
              </a:rPr>
              <a:t>K}</a:t>
            </a:r>
            <a:r>
              <a:rPr lang="en-US" sz="2800" b="0" baseline="-25000" dirty="0" err="1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sz="2800" b="0" dirty="0"/>
              <a:t> and then…</a:t>
            </a:r>
          </a:p>
        </p:txBody>
      </p:sp>
      <p:pic>
        <p:nvPicPr>
          <p:cNvPr id="62475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209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1447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3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  <p:bldP spid="159749" grpId="0" animBg="1"/>
      <p:bldP spid="159751" grpId="0" autoUpdateAnimBg="0"/>
      <p:bldP spid="159752" grpId="0" autoUpdateAnimBg="0"/>
      <p:bldP spid="15975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47C8AE5-0E25-294B-A63C-379E1746E34A}" type="slidenum">
              <a:rPr lang="en-US" smtClean="0">
                <a:latin typeface="Times New Roman" charset="0"/>
              </a:rPr>
              <a:pPr/>
              <a:t>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Authentication Protocols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C5120CB-095F-624B-A457-FAA099EFB33D}" type="slidenum">
              <a:rPr lang="en-US" smtClean="0">
                <a:latin typeface="Times New Roman" charset="0"/>
              </a:rPr>
              <a:pPr/>
              <a:t>40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 flipV="1">
            <a:off x="2286000" y="3048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H="1" flipV="1">
            <a:off x="22098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315200" y="38100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743200" y="2532063"/>
            <a:ext cx="3749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Trudy”, [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{T, K}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Trudy</a:t>
            </a: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3352800" y="314325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K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Trudy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3497" name="Rectangle 15"/>
          <p:cNvSpPr>
            <a:spLocks noChangeArrowheads="1"/>
          </p:cNvSpPr>
          <p:nvPr/>
        </p:nvSpPr>
        <p:spPr bwMode="auto">
          <a:xfrm>
            <a:off x="947738" y="3825875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762000" y="46482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obtains Alice-Bob session key </a:t>
            </a:r>
            <a:r>
              <a:rPr lang="en-US" sz="2800" b="0" dirty="0">
                <a:latin typeface="Times-Roman" charset="0"/>
              </a:rPr>
              <a:t>K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b="0" dirty="0"/>
              <a:t> Trudy must act within clock skew</a:t>
            </a:r>
          </a:p>
        </p:txBody>
      </p:sp>
      <p:pic>
        <p:nvPicPr>
          <p:cNvPr id="63499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9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388" y="2590800"/>
            <a:ext cx="10398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 animBg="1"/>
      <p:bldP spid="160775" grpId="0" autoUpdateAnimBg="0"/>
      <p:bldP spid="160776" grpId="0" autoUpdateAnimBg="0"/>
      <p:bldP spid="16078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AE80780-4465-8D4B-96B1-878670A8BEC4}" type="slidenum">
              <a:rPr lang="en-US" smtClean="0">
                <a:latin typeface="Times New Roman" charset="0"/>
              </a:rPr>
              <a:pPr/>
              <a:t>41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Encrypt and sign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Encrypt and sign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Insecure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Protocols can be subtle!</a:t>
            </a:r>
          </a:p>
        </p:txBody>
      </p:sp>
    </p:spTree>
    <p:extLst>
      <p:ext uri="{BB962C8B-B14F-4D97-AF65-F5344CB8AC3E}">
        <p14:creationId xmlns:p14="http://schemas.microsoft.com/office/powerpoint/2010/main" val="41856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40FC728-F5F2-C74B-8CAC-FFA6B368D844}" type="slidenum">
              <a:rPr lang="en-US" smtClean="0">
                <a:latin typeface="Times New Roman" charset="0"/>
              </a:rPr>
              <a:pPr/>
              <a:t>42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 flipV="1">
            <a:off x="2286000" y="3048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H="1" flipV="1">
            <a:off x="22098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359650" y="39909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895600" y="2532063"/>
            <a:ext cx="361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[{T, 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505200" y="3143250"/>
            <a:ext cx="197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5545" name="Rectangle 13"/>
          <p:cNvSpPr>
            <a:spLocks noChangeArrowheads="1"/>
          </p:cNvSpPr>
          <p:nvPr/>
        </p:nvSpPr>
        <p:spPr bwMode="auto">
          <a:xfrm>
            <a:off x="1219200" y="40544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762000" y="46482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Is this “encrypt and sign” secure?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Yes, seems to be OK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Does “sign and encrypt” also work here?</a:t>
            </a:r>
          </a:p>
        </p:txBody>
      </p:sp>
      <p:pic>
        <p:nvPicPr>
          <p:cNvPr id="65547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860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5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  <p:bldP spid="161797" grpId="0" animBg="1"/>
      <p:bldP spid="161799" grpId="0" autoUpdateAnimBg="0"/>
      <p:bldP spid="161800" grpId="0" autoUpdateAnimBg="0"/>
      <p:bldP spid="16180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3FFCAC8-F36C-E248-969D-FB3B8155DB0C}" type="slidenum">
              <a:rPr lang="en-US" smtClean="0">
                <a:latin typeface="Times New Roman" charset="0"/>
              </a:rPr>
              <a:pPr/>
              <a:t>43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Key </a:t>
            </a:r>
            <a:r>
              <a:rPr lang="en-US" dirty="0" smtClean="0"/>
              <a:t>Distribution using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Symmetric-key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(Kerberos)</a:t>
            </a:r>
            <a:endParaRPr lang="en-US" dirty="0"/>
          </a:p>
        </p:txBody>
      </p:sp>
      <p:pic>
        <p:nvPicPr>
          <p:cNvPr id="137220" name="Picture 3" descr="labor12a.jpg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971800"/>
            <a:ext cx="5029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7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1418B2F-E442-CA4F-B3CE-833E540C7511}" type="slidenum">
              <a:rPr lang="en-US" smtClean="0">
                <a:latin typeface="Times New Roman" charset="0"/>
              </a:rPr>
              <a:pPr/>
              <a:t>44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Greek mythology, Kerberos is 3-headed dog that guards entrance to Hades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“Wouldn’t it make more sense to guard the exit?”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security, Kerberos is an authentication protocol based on symmetric key crypto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Originated at MIT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Based on work by Needham and Schroeder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Relies on a </a:t>
            </a:r>
            <a:r>
              <a:rPr lang="en-US" sz="2400" b="1" dirty="0">
                <a:solidFill>
                  <a:schemeClr val="accent2"/>
                </a:solidFill>
              </a:rPr>
              <a:t>Trusted Third Party (TTP)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317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81F1A3-421B-2C42-BAFE-CC4C7CBED916}" type="slidenum">
              <a:rPr lang="en-US" smtClean="0">
                <a:latin typeface="Times New Roman" charset="0"/>
              </a:rPr>
              <a:pPr/>
              <a:t>45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Motivation for Kerberos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public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key pairs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symmetric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requires (on the order of)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/>
              <a:t> keys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Symmetric key case </a:t>
            </a:r>
            <a:r>
              <a:rPr lang="en-US" sz="2800" b="1" dirty="0">
                <a:solidFill>
                  <a:schemeClr val="accent2"/>
                </a:solidFill>
              </a:rPr>
              <a:t>does not </a:t>
            </a:r>
            <a:r>
              <a:rPr lang="en-US" sz="2800" b="1" dirty="0" smtClean="0">
                <a:solidFill>
                  <a:schemeClr val="accent2"/>
                </a:solidFill>
              </a:rPr>
              <a:t>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Kerberos based on symmetric keys but only requires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keys for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users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400" dirty="0"/>
              <a:t>Security depends on TTP </a:t>
            </a:r>
          </a:p>
          <a:p>
            <a:pPr lvl="1" eaLnBrk="1" hangingPunct="1">
              <a:lnSpc>
                <a:spcPct val="90000"/>
              </a:lnSpc>
              <a:buFontTx/>
              <a:buChar char="+"/>
            </a:pPr>
            <a:r>
              <a:rPr lang="en-US" sz="2400" dirty="0"/>
              <a:t>No PKI is needed </a:t>
            </a:r>
          </a:p>
        </p:txBody>
      </p:sp>
    </p:spTree>
    <p:extLst>
      <p:ext uri="{BB962C8B-B14F-4D97-AF65-F5344CB8AC3E}">
        <p14:creationId xmlns:p14="http://schemas.microsoft.com/office/powerpoint/2010/main" val="3774799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8B672C2-4AE6-5A4A-A7B9-C6B1EB474C13}" type="slidenum">
              <a:rPr lang="en-US" smtClean="0">
                <a:latin typeface="Times New Roman" charset="0"/>
              </a:rPr>
              <a:pPr/>
              <a:t>46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KDC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Kerberos </a:t>
            </a:r>
            <a:r>
              <a:rPr lang="en-US" sz="2800" b="1" dirty="0">
                <a:solidFill>
                  <a:schemeClr val="accent2"/>
                </a:solidFill>
              </a:rPr>
              <a:t>Key Distribution Center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/>
                </a:solidFill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KDC acts as the TTP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TTP is trusted, so it must not be </a:t>
            </a:r>
            <a:r>
              <a:rPr lang="en-US" sz="2400" dirty="0" smtClean="0"/>
              <a:t>compromised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shares symmetric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with Alice,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B</a:t>
            </a:r>
            <a:r>
              <a:rPr lang="en-US" sz="2800" dirty="0"/>
              <a:t> with Bob,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C</a:t>
            </a:r>
            <a:r>
              <a:rPr lang="en-US" sz="2800" dirty="0"/>
              <a:t> with Carol, etc.</a:t>
            </a:r>
            <a:endParaRPr lang="en-US" sz="2800" dirty="0" smtClean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And a master </a:t>
            </a:r>
            <a:r>
              <a:rPr lang="en-US" sz="2800" dirty="0"/>
              <a:t>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r>
              <a:rPr lang="en-US" sz="2800" dirty="0"/>
              <a:t> known </a:t>
            </a:r>
            <a:r>
              <a:rPr lang="en-US" sz="2800" b="1" i="1" dirty="0"/>
              <a:t>only</a:t>
            </a:r>
            <a:r>
              <a:rPr lang="en-US" sz="2800" dirty="0"/>
              <a:t> to KDC</a:t>
            </a:r>
            <a:endParaRPr lang="en-US" sz="2800" baseline="-25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enables authentication, session keys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 for confidentiality and integrity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practice, crypto algorithm is DES</a:t>
            </a:r>
          </a:p>
        </p:txBody>
      </p:sp>
    </p:spTree>
    <p:extLst>
      <p:ext uri="{BB962C8B-B14F-4D97-AF65-F5344CB8AC3E}">
        <p14:creationId xmlns:p14="http://schemas.microsoft.com/office/powerpoint/2010/main" val="4214169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0C52665-DDC9-A14F-A998-2B2299044F71}" type="slidenum">
              <a:rPr lang="en-US" smtClean="0">
                <a:latin typeface="Times New Roman" charset="0"/>
              </a:rPr>
              <a:pPr/>
              <a:t>47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Tickets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issue </a:t>
            </a:r>
            <a:r>
              <a:rPr lang="en-US" sz="2800" b="1" dirty="0">
                <a:solidFill>
                  <a:schemeClr val="accent2"/>
                </a:solidFill>
              </a:rPr>
              <a:t>tickets</a:t>
            </a:r>
            <a:r>
              <a:rPr lang="en-US" sz="2800" dirty="0"/>
              <a:t> containing info needed to access network resources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also issues </a:t>
            </a:r>
            <a:r>
              <a:rPr lang="en-US" sz="2800" b="1" dirty="0">
                <a:solidFill>
                  <a:schemeClr val="accent2"/>
                </a:solidFill>
              </a:rPr>
              <a:t>Ticket-Granting Tickets</a:t>
            </a:r>
            <a:r>
              <a:rPr lang="en-US" sz="2800" dirty="0"/>
              <a:t> or </a:t>
            </a:r>
            <a:r>
              <a:rPr lang="en-US" sz="2800" b="1" dirty="0" err="1">
                <a:solidFill>
                  <a:schemeClr val="accent2"/>
                </a:solidFill>
                <a:latin typeface="Times-Roman" charset="0"/>
              </a:rPr>
              <a:t>TGT</a:t>
            </a:r>
            <a:r>
              <a:rPr lang="en-US" sz="2800" b="1" dirty="0" err="1">
                <a:solidFill>
                  <a:schemeClr val="accent2"/>
                </a:solidFill>
              </a:rPr>
              <a:t>s</a:t>
            </a:r>
            <a:r>
              <a:rPr lang="en-US" sz="2800" dirty="0"/>
              <a:t> that are used to obtain </a:t>
            </a:r>
            <a:r>
              <a:rPr lang="en-US" sz="2800" dirty="0" smtClean="0"/>
              <a:t>tickets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Each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contains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User’s ID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Expiration time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Every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is encrypted with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So,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can only be read by the KDC</a:t>
            </a:r>
          </a:p>
        </p:txBody>
      </p:sp>
    </p:spTree>
    <p:extLst>
      <p:ext uri="{BB962C8B-B14F-4D97-AF65-F5344CB8AC3E}">
        <p14:creationId xmlns:p14="http://schemas.microsoft.com/office/powerpoint/2010/main" val="2045714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F576446-ED6A-F640-BE1F-97F0B3727A90}" type="slidenum">
              <a:rPr lang="en-US" smtClean="0">
                <a:latin typeface="Times New Roman" charset="0"/>
              </a:rPr>
              <a:pPr/>
              <a:t>48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Kerberized Login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enters her password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Then Alice’s</a:t>
            </a:r>
            <a:r>
              <a:rPr lang="en-US" sz="2800" dirty="0" smtClean="0"/>
              <a:t> computer does following: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Derives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from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to get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for Alice </a:t>
            </a:r>
            <a:r>
              <a:rPr lang="en-US" sz="2400" dirty="0" smtClean="0"/>
              <a:t>from </a:t>
            </a:r>
            <a:r>
              <a:rPr lang="en-US" sz="2400" dirty="0"/>
              <a:t>KDC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then uses her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(credentials) to securely access network resources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Plus:</a:t>
            </a:r>
            <a:r>
              <a:rPr lang="en-US" sz="2800" dirty="0"/>
              <a:t> Security is transparent to Alice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Minus:</a:t>
            </a:r>
            <a:r>
              <a:rPr lang="en-US" sz="2800" dirty="0"/>
              <a:t> KDC </a:t>
            </a:r>
            <a:r>
              <a:rPr lang="en-US" sz="2800" b="1" i="1" dirty="0"/>
              <a:t>must</a:t>
            </a:r>
            <a:r>
              <a:rPr lang="en-US" sz="2800" dirty="0"/>
              <a:t> be secure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it’s trusted!</a:t>
            </a:r>
          </a:p>
        </p:txBody>
      </p:sp>
    </p:spTree>
    <p:extLst>
      <p:ext uri="{BB962C8B-B14F-4D97-AF65-F5344CB8AC3E}">
        <p14:creationId xmlns:p14="http://schemas.microsoft.com/office/powerpoint/2010/main" val="3847099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58119BE-471D-0145-9793-309CDEF8D18D}" type="slidenum">
              <a:rPr lang="en-US" smtClean="0">
                <a:latin typeface="Times New Roman" charset="0"/>
              </a:rPr>
              <a:pPr/>
              <a:t>49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Kerberized Login</a:t>
            </a:r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>
            <a:off x="1447800" y="22860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 flipH="1">
            <a:off x="4773613" y="2895600"/>
            <a:ext cx="190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03213" y="30908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 flipV="1">
            <a:off x="4773613" y="1828800"/>
            <a:ext cx="1828800" cy="238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1677988" y="18288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Alice’s</a:t>
            </a:r>
            <a:endParaRPr lang="en-US" b="0"/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4724400" y="13716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Alice wants</a:t>
            </a:r>
            <a:endParaRPr lang="en-US" b="0"/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1482725" y="22098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password</a:t>
            </a:r>
            <a:endParaRPr lang="en-US" b="0"/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5002213" y="1828800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 a TGT</a:t>
            </a:r>
            <a:endParaRPr lang="en-US" b="0"/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4948238" y="2438400"/>
            <a:ext cx="173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E(S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,TGT,K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)</a:t>
            </a:r>
            <a:endParaRPr lang="en-US" b="0"/>
          </a:p>
        </p:txBody>
      </p:sp>
      <p:pic>
        <p:nvPicPr>
          <p:cNvPr id="143373" name="Picture 14" descr="&#10;3dog-icon.gif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4" name="Rectangle 15"/>
          <p:cNvSpPr>
            <a:spLocks noChangeArrowheads="1"/>
          </p:cNvSpPr>
          <p:nvPr/>
        </p:nvSpPr>
        <p:spPr bwMode="auto">
          <a:xfrm>
            <a:off x="7226300" y="30638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KDC</a:t>
            </a:r>
          </a:p>
        </p:txBody>
      </p:sp>
      <p:sp>
        <p:nvSpPr>
          <p:cNvPr id="26728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848600" cy="24384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Key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</a:t>
            </a:r>
            <a:r>
              <a:rPr lang="en-US" sz="2800"/>
              <a:t>Alice’s password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KDC creates session key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Alice’s computer decrypts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and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Then it forgets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A</a:t>
            </a:r>
            <a:endParaRPr lang="en-US" sz="24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>
                <a:latin typeface="Times-Roman" charset="0"/>
              </a:rPr>
              <a:t>TGT = E(“Alice”, 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, K</a:t>
            </a:r>
            <a:r>
              <a:rPr lang="en-US" sz="2800" baseline="-25000">
                <a:latin typeface="Times-Roman" charset="0"/>
              </a:rPr>
              <a:t>KDC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</p:txBody>
      </p:sp>
      <p:sp>
        <p:nvSpPr>
          <p:cNvPr id="143376" name="Rectangle 17"/>
          <p:cNvSpPr>
            <a:spLocks noChangeArrowheads="1"/>
          </p:cNvSpPr>
          <p:nvPr/>
        </p:nvSpPr>
        <p:spPr bwMode="auto">
          <a:xfrm>
            <a:off x="3048000" y="2971800"/>
            <a:ext cx="1543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Computer</a:t>
            </a:r>
          </a:p>
        </p:txBody>
      </p:sp>
      <p:pic>
        <p:nvPicPr>
          <p:cNvPr id="143377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00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8" name="Picture 19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16002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7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/>
      <p:bldP spid="267269" grpId="0" animBg="1"/>
      <p:bldP spid="267271" grpId="0" animBg="1"/>
      <p:bldP spid="267272" grpId="0" autoUpdateAnimBg="0"/>
      <p:bldP spid="267273" grpId="0" autoUpdateAnimBg="0"/>
      <p:bldP spid="267274" grpId="0" autoUpdateAnimBg="0"/>
      <p:bldP spid="267276" grpId="0" autoUpdateAnimBg="0"/>
      <p:bldP spid="267277" grpId="0" autoUpdateAnimBg="0"/>
      <p:bldP spid="26728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7EA4D7F-5FE0-B843-BFDB-E035B36A28FD}" type="slidenum">
              <a:rPr lang="en-US" smtClean="0">
                <a:latin typeface="Times New Roman" charset="0"/>
              </a:rPr>
              <a:pPr/>
              <a:t>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Alice must prove her identity to </a:t>
            </a:r>
            <a:r>
              <a:rPr lang="en-US" sz="2800" dirty="0" smtClean="0"/>
              <a:t>Bob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Alice and Bob can be humans or </a:t>
            </a:r>
            <a:r>
              <a:rPr lang="en-US" sz="2400" b="1" dirty="0">
                <a:solidFill>
                  <a:schemeClr val="hlink"/>
                </a:solidFill>
              </a:rPr>
              <a:t>computers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May also require Bob to prove he’s Bob (mutual authentication)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Probably need to establish a </a:t>
            </a:r>
            <a:r>
              <a:rPr lang="en-US" sz="2800" b="1" dirty="0"/>
              <a:t>session key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May have other requirements, such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public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symmetric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hash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Anonymity, plausible deniability, etc., etc.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127E708-203E-2745-BC26-1800B7432662}" type="slidenum">
              <a:rPr lang="en-US" smtClean="0">
                <a:latin typeface="Times New Roman" charset="0"/>
              </a:rPr>
              <a:pPr/>
              <a:t>50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Alice Requests</a:t>
            </a:r>
            <a:r>
              <a:rPr lang="en-US" dirty="0" smtClean="0"/>
              <a:t> “Ticket </a:t>
            </a:r>
            <a:r>
              <a:rPr lang="en-US" dirty="0"/>
              <a:t>to </a:t>
            </a:r>
            <a:r>
              <a:rPr lang="en-US" dirty="0" smtClean="0"/>
              <a:t>Bob”</a:t>
            </a:r>
            <a:endParaRPr lang="en-US" dirty="0"/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1371600" y="24384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3" name="Line 5"/>
          <p:cNvSpPr>
            <a:spLocks noChangeShapeType="1"/>
          </p:cNvSpPr>
          <p:nvPr/>
        </p:nvSpPr>
        <p:spPr bwMode="auto">
          <a:xfrm flipH="1">
            <a:off x="4800600" y="2971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03213" y="31670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4799013" y="1905000"/>
            <a:ext cx="1828800" cy="19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1295400" y="19812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Talk to Bob</a:t>
            </a:r>
            <a:endParaRPr lang="en-US" b="0"/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4906963" y="1219200"/>
            <a:ext cx="138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>
                <a:latin typeface="Times-Roman" charset="0"/>
              </a:rPr>
              <a:t>I want to</a:t>
            </a:r>
          </a:p>
          <a:p>
            <a:pPr algn="ctr"/>
            <a:r>
              <a:rPr lang="en-US" sz="2000" b="0">
                <a:latin typeface="Times-Roman" charset="0"/>
              </a:rPr>
              <a:t>talk to Bob</a:t>
            </a:r>
            <a:endParaRPr lang="en-US" sz="2000" b="0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4913313" y="1946275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>
                <a:latin typeface="Times-Roman" charset="0"/>
              </a:rPr>
              <a:t>REQUEST</a:t>
            </a:r>
            <a:endParaRPr lang="en-US" b="0"/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5307013" y="259080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REPLY</a:t>
            </a:r>
            <a:endParaRPr lang="en-US" b="0"/>
          </a:p>
        </p:txBody>
      </p:sp>
      <p:pic>
        <p:nvPicPr>
          <p:cNvPr id="144396" name="Picture 13" descr="&#10;3dog-icon.gif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7" name="Rectangle 14"/>
          <p:cNvSpPr>
            <a:spLocks noChangeArrowheads="1"/>
          </p:cNvSpPr>
          <p:nvPr/>
        </p:nvSpPr>
        <p:spPr bwMode="auto">
          <a:xfrm>
            <a:off x="7315200" y="3200400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KDC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4384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Times-Roman" charset="0"/>
              </a:rPr>
              <a:t>REQUEST = (TGT, authenticator)</a:t>
            </a:r>
            <a:endParaRPr lang="en-US" sz="2800" dirty="0"/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authenticator = </a:t>
            </a:r>
            <a:r>
              <a:rPr lang="en-US" sz="2400" dirty="0" err="1">
                <a:latin typeface="Times-Roman" charset="0"/>
              </a:rPr>
              <a:t>E(timestamp</a:t>
            </a:r>
            <a:r>
              <a:rPr lang="en-US" sz="2400" dirty="0">
                <a:latin typeface="Times-Roman" charset="0"/>
              </a:rPr>
              <a:t>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Times-Roman" charset="0"/>
              </a:rPr>
              <a:t>REPLY = </a:t>
            </a:r>
            <a:r>
              <a:rPr lang="en-US" sz="2800" dirty="0" err="1">
                <a:latin typeface="Times-Roman" charset="0"/>
              </a:rPr>
              <a:t>E(“Bob</a:t>
            </a:r>
            <a:r>
              <a:rPr lang="en-US" sz="2800" dirty="0">
                <a:latin typeface="Times-Roman" charset="0"/>
              </a:rPr>
              <a:t>”, 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, ticket to Bob, 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ticket to Bob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KDC gets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to verify timestamp</a:t>
            </a:r>
          </a:p>
        </p:txBody>
      </p:sp>
      <p:sp>
        <p:nvSpPr>
          <p:cNvPr id="144399" name="Rectangle 16"/>
          <p:cNvSpPr>
            <a:spLocks noChangeArrowheads="1"/>
          </p:cNvSpPr>
          <p:nvPr/>
        </p:nvSpPr>
        <p:spPr bwMode="auto">
          <a:xfrm>
            <a:off x="3028950" y="3140075"/>
            <a:ext cx="1543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Computer</a:t>
            </a:r>
          </a:p>
        </p:txBody>
      </p:sp>
      <p:pic>
        <p:nvPicPr>
          <p:cNvPr id="144400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" y="1524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01" name="Picture 18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6764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8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nimBg="1"/>
      <p:bldP spid="268293" grpId="0" animBg="1"/>
      <p:bldP spid="268295" grpId="0" animBg="1"/>
      <p:bldP spid="268296" grpId="0" autoUpdateAnimBg="0"/>
      <p:bldP spid="268297" grpId="0" autoUpdateAnimBg="0"/>
      <p:bldP spid="268299" grpId="0" autoUpdateAnimBg="0"/>
      <p:bldP spid="268300" grpId="0" autoUpdateAnimBg="0"/>
      <p:bldP spid="26830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3486CFA-A939-1B42-8F64-491BCDFF9DF3}" type="slidenum">
              <a:rPr lang="en-US" smtClean="0">
                <a:latin typeface="Times New Roman" charset="0"/>
              </a:rPr>
              <a:pPr/>
              <a:t>51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Alice Uses Ticket to Bob</a:t>
            </a:r>
          </a:p>
        </p:txBody>
      </p:sp>
      <p:sp>
        <p:nvSpPr>
          <p:cNvPr id="269315" name="Line 3"/>
          <p:cNvSpPr>
            <a:spLocks noChangeShapeType="1"/>
          </p:cNvSpPr>
          <p:nvPr/>
        </p:nvSpPr>
        <p:spPr bwMode="auto">
          <a:xfrm flipH="1">
            <a:off x="2605088" y="3048000"/>
            <a:ext cx="4114800" cy="2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 flipV="1">
            <a:off x="2605088" y="2413000"/>
            <a:ext cx="4113212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643188" y="1928813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latin typeface="Times-Roman" charset="0"/>
              </a:rPr>
              <a:t>ticket to Bob, authenticator</a:t>
            </a:r>
            <a:endParaRPr lang="en-US" b="0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098800" y="2538413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latin typeface="Times-Roman" charset="0"/>
              </a:rPr>
              <a:t>E(timestamp + 1, K</a:t>
            </a:r>
            <a:r>
              <a:rPr lang="en-US" b="0" baseline="-25000">
                <a:latin typeface="Times-Roman" charset="0"/>
              </a:rPr>
              <a:t>AB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382000" cy="2057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Times-Roman" charset="0"/>
              </a:rPr>
              <a:t>ticket to Bob = E(“Alice”, 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>
                <a:latin typeface="Times-Roman" charset="0"/>
              </a:rPr>
              <a:t>, K</a:t>
            </a:r>
            <a:r>
              <a:rPr lang="en-US" sz="2800" baseline="-25000">
                <a:latin typeface="Times-Roman" charset="0"/>
              </a:rPr>
              <a:t>B</a:t>
            </a:r>
            <a:r>
              <a:rPr lang="en-US" sz="2800">
                <a:latin typeface="Times-Roman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Times-Roman" charset="0"/>
              </a:rPr>
              <a:t>authenticator = E(timestamp, 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/>
              <a:t>Bob decrypts </a:t>
            </a:r>
            <a:r>
              <a:rPr lang="en-US" sz="2800">
                <a:latin typeface="Times-Roman" charset="0"/>
              </a:rPr>
              <a:t>“ticket to Bob”</a:t>
            </a:r>
            <a:r>
              <a:rPr lang="en-US" sz="2800"/>
              <a:t> to get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/>
              <a:t> which he then uses to verify </a:t>
            </a:r>
            <a:r>
              <a:rPr lang="en-US" sz="2800">
                <a:latin typeface="Times-Roman" charset="0"/>
              </a:rPr>
              <a:t>timestamp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990600" y="3267075"/>
            <a:ext cx="1543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0"/>
              <a:t>Alice’s </a:t>
            </a:r>
          </a:p>
          <a:p>
            <a:pPr algn="ctr">
              <a:lnSpc>
                <a:spcPct val="80000"/>
              </a:lnSpc>
            </a:pPr>
            <a:r>
              <a:rPr lang="en-US" b="0"/>
              <a:t>Computer</a:t>
            </a:r>
          </a:p>
        </p:txBody>
      </p:sp>
      <p:sp>
        <p:nvSpPr>
          <p:cNvPr id="145418" name="Rectangle 11"/>
          <p:cNvSpPr>
            <a:spLocks noChangeArrowheads="1"/>
          </p:cNvSpPr>
          <p:nvPr/>
        </p:nvSpPr>
        <p:spPr bwMode="auto">
          <a:xfrm>
            <a:off x="7194550" y="3214688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pic>
        <p:nvPicPr>
          <p:cNvPr id="145419" name="Picture 12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0" name="Picture 13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9050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4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6" grpId="0" animBg="1"/>
      <p:bldP spid="269317" grpId="0" autoUpdateAnimBg="0"/>
      <p:bldP spid="269319" grpId="0" autoUpdateAnimBg="0"/>
      <p:bldP spid="26932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83F18A0-2D75-8F4A-AE1B-CE0935BADC6E}" type="slidenum">
              <a:rPr lang="en-US" smtClean="0">
                <a:latin typeface="Times New Roman" charset="0"/>
              </a:rPr>
              <a:pPr/>
              <a:t>52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S</a:t>
            </a:r>
            <a:r>
              <a:rPr lang="en-US" baseline="-25000" dirty="0">
                <a:latin typeface="Times-Roman" charset="0"/>
              </a:rPr>
              <a:t>A</a:t>
            </a:r>
            <a:r>
              <a:rPr lang="en-US" dirty="0"/>
              <a:t> used in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confidentiality/integrity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Timestamps for</a:t>
            </a:r>
            <a:r>
              <a:rPr lang="en-US" dirty="0" smtClean="0"/>
              <a:t> authentication and replay </a:t>
            </a:r>
            <a:r>
              <a:rPr lang="en-US" dirty="0"/>
              <a:t>protection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Recall, that timestamps…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Reduce the number of </a:t>
            </a:r>
            <a:r>
              <a:rPr lang="en-US" dirty="0" err="1"/>
              <a:t>messages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 err="1"/>
              <a:t>like</a:t>
            </a:r>
            <a:r>
              <a:rPr lang="en-US" dirty="0"/>
              <a:t> a nonce that is known in advance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But,</a:t>
            </a:r>
            <a:r>
              <a:rPr lang="en-US" dirty="0" smtClean="0"/>
              <a:t> “time” </a:t>
            </a:r>
            <a:r>
              <a:rPr lang="en-US" dirty="0"/>
              <a:t>is a security-critical </a:t>
            </a:r>
            <a:r>
              <a:rPr lang="en-US" dirty="0" smtClean="0"/>
              <a:t>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24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7A781FD-EE0A-9D41-9589-0F3654A5E740}" type="slidenum">
              <a:rPr lang="en-US" smtClean="0">
                <a:latin typeface="Times New Roman" charset="0"/>
              </a:rPr>
              <a:pPr/>
              <a:t>53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Kerberos Questions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When Alice logs in, KDC sends </a:t>
            </a:r>
            <a:r>
              <a:rPr lang="en-US" sz="2400" dirty="0">
                <a:latin typeface="Times-Roman" charset="0"/>
              </a:rPr>
              <a:t>E(S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TGT, 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</a:t>
            </a:r>
            <a:r>
              <a:rPr lang="en-US" sz="2800" dirty="0"/>
              <a:t>where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TGT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KDC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Why is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encrypted with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?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/>
              <a:t> Extra work for no added security!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In Alice’s “</a:t>
            </a:r>
            <a:r>
              <a:rPr lang="en-US" sz="2800" dirty="0" err="1"/>
              <a:t>Kerberized</a:t>
            </a:r>
            <a:r>
              <a:rPr lang="en-US" sz="2800" dirty="0"/>
              <a:t>” login to Bob, why can Alice remain anonymous?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Why is “ticket to Bob” sent to Alice?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Why doesn’t KDC send it directly to Bob?</a:t>
            </a:r>
          </a:p>
        </p:txBody>
      </p:sp>
    </p:spTree>
    <p:extLst>
      <p:ext uri="{BB962C8B-B14F-4D97-AF65-F5344CB8AC3E}">
        <p14:creationId xmlns:p14="http://schemas.microsoft.com/office/powerpoint/2010/main" val="25781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 bldLvl="2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EEACF4C-A02A-804D-8CBF-D0D6A1BB4951}" type="slidenum">
              <a:rPr lang="en-US" smtClean="0">
                <a:latin typeface="Times New Roman" charset="0"/>
              </a:rPr>
              <a:pPr/>
              <a:t>54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Alternatives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Alice’s computer remember password and use that for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KDC required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hard to protect passwords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Also, does not scale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KDC remember session key instead of putting it in a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need for </a:t>
            </a:r>
            <a:r>
              <a:rPr lang="en-US" sz="2400">
                <a:latin typeface="Times-Roman" charset="0"/>
              </a:rPr>
              <a:t>TGT</a:t>
            </a:r>
            <a:endParaRPr lang="en-US" sz="24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 b="1">
                <a:solidFill>
                  <a:schemeClr val="accent2"/>
                </a:solidFill>
              </a:rPr>
              <a:t>stateless</a:t>
            </a:r>
            <a:r>
              <a:rPr lang="en-US" sz="2400"/>
              <a:t> KDC is major feature of Kerberos</a:t>
            </a:r>
          </a:p>
        </p:txBody>
      </p:sp>
    </p:spTree>
    <p:extLst>
      <p:ext uri="{BB962C8B-B14F-4D97-AF65-F5344CB8AC3E}">
        <p14:creationId xmlns:p14="http://schemas.microsoft.com/office/powerpoint/2010/main" val="24082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676E2ED-DA87-9741-BE03-0578C06B42E4}" type="slidenum">
              <a:rPr lang="en-US" smtClean="0">
                <a:latin typeface="Times New Roman" charset="0"/>
              </a:rPr>
              <a:pPr/>
              <a:t>55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Keys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Kerberos,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h(Alice’s password)</a:t>
            </a:r>
            <a:endParaRPr lang="en-US" sz="280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instead generate random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Compute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 = h(Alice’s password)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And Alice’s computer stores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Then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need not change when Alice changes her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  <a:r>
              <a:rPr lang="en-US" sz="2400"/>
              <a:t> must be stored on computer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This alternative approach is often 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not in Kerberos</a:t>
            </a:r>
          </a:p>
        </p:txBody>
      </p:sp>
    </p:spTree>
    <p:extLst>
      <p:ext uri="{BB962C8B-B14F-4D97-AF65-F5344CB8AC3E}">
        <p14:creationId xmlns:p14="http://schemas.microsoft.com/office/powerpoint/2010/main" val="3603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versions 4 and 5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Environmental shortcomings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14400" y="2819400"/>
            <a:ext cx="3413760" cy="373258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Encryption system dependence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Internet protocol dependence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Message byte ordering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Ticket lifetime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Authentication forwarding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Interrealm authentication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Technical   deficiencies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81600" y="2819400"/>
            <a:ext cx="3185160" cy="373258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Double encryption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PCBC encryption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Session keys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Password attacks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866901" y="4152901"/>
            <a:ext cx="5410198" cy="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47C8AE5-0E25-294B-A63C-379E1746E34A}" type="slidenum">
              <a:rPr lang="en-US" smtClean="0">
                <a:latin typeface="Times New Roman" charset="0"/>
              </a:rPr>
              <a:pPr/>
              <a:t>57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Authentication </a:t>
            </a:r>
            <a:r>
              <a:rPr lang="en-US" dirty="0" smtClean="0"/>
              <a:t>Protocols</a:t>
            </a:r>
            <a:br>
              <a:rPr lang="en-US" dirty="0" smtClean="0"/>
            </a:br>
            <a:r>
              <a:rPr lang="en-US" sz="2800" dirty="0" smtClean="0"/>
              <a:t>(additional desired features)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1435E93-4999-F54B-9AD1-6434176EBE62}" type="slidenum">
              <a:rPr lang="en-US" smtClean="0">
                <a:latin typeface="Times New Roman" charset="0"/>
              </a:rPr>
              <a:pPr/>
              <a:t>58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Consider this “issue”…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encrypts message with shared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and sends </a:t>
            </a:r>
            <a:r>
              <a:rPr lang="en-US" sz="2400" dirty="0" err="1"/>
              <a:t>ciphertext</a:t>
            </a:r>
            <a:r>
              <a:rPr lang="en-US" sz="2400" dirty="0"/>
              <a:t> to Bob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records </a:t>
            </a:r>
            <a:r>
              <a:rPr lang="en-US" sz="2400" dirty="0" err="1"/>
              <a:t>ciphertext</a:t>
            </a:r>
            <a:r>
              <a:rPr lang="en-US" sz="2400" dirty="0"/>
              <a:t> and later attacks Alice’s (or Bob’s) computer to recover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Trudy decrypts recorded messages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Perfect forward secrecy (PFS): </a:t>
            </a:r>
            <a:r>
              <a:rPr lang="en-US" sz="2800" dirty="0"/>
              <a:t>Trudy cannot later decrypt recorded </a:t>
            </a:r>
            <a:r>
              <a:rPr lang="en-US" sz="2800" dirty="0" err="1"/>
              <a:t>ciphertext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Even if Trudy gets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or other </a:t>
            </a:r>
            <a:r>
              <a:rPr lang="en-US" sz="2400" dirty="0" err="1"/>
              <a:t>secret(s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PFS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3BC38E5-E604-C249-81C6-8C2B7E2071E0}" type="slidenum">
              <a:rPr lang="en-US" smtClean="0">
                <a:latin typeface="Times New Roman" charset="0"/>
              </a:rPr>
              <a:pPr/>
              <a:t>59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3886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Suppose Alice and Bob share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For perfect forward secrecy, Alice and Bob cannot use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to encrypt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Instead they must use a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and forget it after it’s used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Alice and Bob agree on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in a way that ensures PFS?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2CC4F25-0E0A-1049-B66A-307EF2D26EDF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Authentication on a stand-alone computer is relatively simple</a:t>
            </a:r>
            <a:endParaRPr lang="en-US" sz="28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Hash password with salt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dirty="0"/>
              <a:t>Secure </a:t>
            </a:r>
            <a:r>
              <a:rPr lang="en-US" sz="2400" dirty="0" smtClean="0"/>
              <a:t>path,” attacks </a:t>
            </a:r>
            <a:r>
              <a:rPr lang="en-US" sz="2400" dirty="0"/>
              <a:t>on authentication </a:t>
            </a:r>
            <a:r>
              <a:rPr lang="en-US" sz="2400" dirty="0" smtClean="0"/>
              <a:t>software, keystroke logging, etc., can be issues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Authentication over a network is challenging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Attacker can passively observe messages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Attacker can replay messages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Active attacks possible (insert, delete, change)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6820F5E-8DE7-274D-970B-633404FB1611}" type="slidenum">
              <a:rPr lang="en-US" smtClean="0">
                <a:latin typeface="Times New Roman" charset="0"/>
              </a:rPr>
              <a:pPr/>
              <a:t>60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Naïve Session Key Protocol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0"/>
            <a:ext cx="76962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Trudy could record </a:t>
            </a:r>
            <a:r>
              <a:rPr lang="en-US" sz="2800" dirty="0">
                <a:latin typeface="Times-Roman" charset="0"/>
              </a:rPr>
              <a:t>E(K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</a:rPr>
              <a:t>, K)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If Trudy later gets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then she can get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Trudy can decrypt recorded messages</a:t>
            </a:r>
            <a:endParaRPr lang="en-US" sz="2400" baseline="-25000" dirty="0"/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 flipV="1">
            <a:off x="2286000" y="2895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889000" y="3886200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7091363" y="3865563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3657600" y="2384425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E(K</a:t>
            </a:r>
            <a:r>
              <a:rPr lang="en-US" b="0" baseline="-25000">
                <a:latin typeface="Times-Roman" charset="0"/>
              </a:rPr>
              <a:t>S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3311525" y="3235325"/>
            <a:ext cx="248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E(messages, K</a:t>
            </a:r>
            <a:r>
              <a:rPr lang="en-US" b="0" baseline="-25000">
                <a:latin typeface="Times-Roman" charset="0"/>
              </a:rPr>
              <a:t>S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94924" name="Line 12"/>
          <p:cNvSpPr>
            <a:spLocks noChangeShapeType="1"/>
          </p:cNvSpPr>
          <p:nvPr/>
        </p:nvSpPr>
        <p:spPr bwMode="auto">
          <a:xfrm>
            <a:off x="2286000" y="3733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31" name="Picture 1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  <p:bldP spid="294918" grpId="0" animBg="1"/>
      <p:bldP spid="294922" grpId="0" autoUpdateAnimBg="0"/>
      <p:bldP spid="294923" grpId="0" autoUpdateAnimBg="0"/>
      <p:bldP spid="2949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9B5EB67-4534-E64C-80EC-39971A6AE0F6}" type="slidenum">
              <a:rPr lang="en-US" smtClean="0">
                <a:latin typeface="Times New Roman" charset="0"/>
              </a:rPr>
              <a:pPr/>
              <a:t>61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use </a:t>
            </a:r>
            <a:r>
              <a:rPr lang="en-US" sz="2800" b="1" dirty="0" err="1" smtClean="0">
                <a:solidFill>
                  <a:schemeClr val="hlink"/>
                </a:solidFill>
              </a:rPr>
              <a:t>Diffie</a:t>
            </a:r>
            <a:r>
              <a:rPr lang="en-US" sz="2800" b="1" dirty="0" smtClean="0">
                <a:solidFill>
                  <a:schemeClr val="hlink"/>
                </a:solidFill>
              </a:rPr>
              <a:t>-Hellman</a:t>
            </a:r>
            <a:r>
              <a:rPr lang="en-US" sz="2800" dirty="0" smtClean="0"/>
              <a:t> for PFS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Recall: public </a:t>
            </a:r>
            <a:r>
              <a:rPr lang="en-US" sz="2800" dirty="0" err="1" smtClean="0">
                <a:latin typeface="Times-Roman" charset="0"/>
              </a:rPr>
              <a:t>g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Times-Roman" charset="0"/>
              </a:rPr>
              <a:t>p</a:t>
            </a:r>
            <a:endParaRPr lang="en-US" sz="2800" dirty="0" smtClean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85800" y="48768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But Diffie-Hellman is subject to MiM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How to get PFS and prevent MiM?</a:t>
            </a:r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V="1">
            <a:off x="2041525" y="3468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 flipH="1" flipV="1">
            <a:off x="1965325" y="40259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736600" y="4359275"/>
            <a:ext cx="124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6934200" y="4359275"/>
            <a:ext cx="1062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3429000" y="2971800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</a:t>
            </a:r>
            <a:endParaRPr lang="en-US" b="0"/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3429000" y="3554413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</a:t>
            </a:r>
            <a:endParaRPr lang="en-US" b="0"/>
          </a:p>
        </p:txBody>
      </p:sp>
      <p:pic>
        <p:nvPicPr>
          <p:cNvPr id="57356" name="Picture 1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68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651125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build="p" autoUpdateAnimBg="0"/>
      <p:bldP spid="314375" grpId="0" animBg="1"/>
      <p:bldP spid="314376" grpId="0" animBg="1"/>
      <p:bldP spid="314379" grpId="0" autoUpdateAnimBg="0"/>
      <p:bldP spid="31438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2135E2-1C16-004C-9797-AF27DB76CAAD}" type="slidenum">
              <a:rPr lang="en-US" smtClean="0">
                <a:latin typeface="Times New Roman" charset="0"/>
              </a:rPr>
              <a:pPr/>
              <a:t>62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81534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</a:rPr>
              <a:t> = g</a:t>
            </a:r>
            <a:r>
              <a:rPr lang="en-US" sz="2800" baseline="30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 mod p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/>
              <a:t>forgets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, Bob </a:t>
            </a:r>
            <a:r>
              <a:rPr lang="en-US" sz="2800" b="1" dirty="0"/>
              <a:t>forgets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b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So-called </a:t>
            </a:r>
            <a:r>
              <a:rPr lang="en-US" sz="2800" b="1" dirty="0">
                <a:solidFill>
                  <a:schemeClr val="accent2"/>
                </a:solidFill>
              </a:rPr>
              <a:t>Ephemeral </a:t>
            </a:r>
            <a:r>
              <a:rPr lang="en-US" sz="2800" b="1" dirty="0" err="1">
                <a:solidFill>
                  <a:schemeClr val="accent2"/>
                </a:solidFill>
              </a:rPr>
              <a:t>Diffie</a:t>
            </a:r>
            <a:r>
              <a:rPr lang="en-US" sz="2800" b="1" dirty="0">
                <a:solidFill>
                  <a:schemeClr val="accent2"/>
                </a:solidFill>
              </a:rPr>
              <a:t>-Hellman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Neither Alice nor Bob can later recover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Are there other ways to achieve PFS?</a:t>
            </a:r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 flipV="1">
            <a:off x="2049463" y="21240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3" name="Line 7"/>
          <p:cNvSpPr>
            <a:spLocks noChangeShapeType="1"/>
          </p:cNvSpPr>
          <p:nvPr/>
        </p:nvSpPr>
        <p:spPr bwMode="auto">
          <a:xfrm flipH="1" flipV="1">
            <a:off x="1973263" y="2681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533400" y="3014663"/>
            <a:ext cx="1630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Alice: </a:t>
            </a:r>
            <a:r>
              <a:rPr lang="en-US" b="0">
                <a:latin typeface="Times-Roman" charset="0"/>
              </a:rPr>
              <a:t>K</a:t>
            </a:r>
            <a:r>
              <a:rPr lang="en-US" b="0"/>
              <a:t>, </a:t>
            </a:r>
            <a:r>
              <a:rPr lang="en-US" b="0">
                <a:latin typeface="Times-Roman" charset="0"/>
              </a:rPr>
              <a:t>a</a:t>
            </a: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6858000" y="3014663"/>
            <a:ext cx="1449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Bob: </a:t>
            </a:r>
            <a:r>
              <a:rPr lang="en-US" b="0">
                <a:latin typeface="Times-Roman" charset="0"/>
              </a:rPr>
              <a:t>K</a:t>
            </a:r>
            <a:r>
              <a:rPr lang="en-US" b="0"/>
              <a:t>, </a:t>
            </a:r>
            <a:r>
              <a:rPr lang="en-US" b="0">
                <a:latin typeface="Times-Roman" charset="0"/>
              </a:rPr>
              <a:t>b</a:t>
            </a: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3048000" y="1627188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K)</a:t>
            </a:r>
            <a:endParaRPr lang="en-US" b="0"/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3048000" y="2209800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K)</a:t>
            </a:r>
            <a:endParaRPr lang="en-US" b="0"/>
          </a:p>
        </p:txBody>
      </p:sp>
      <p:pic>
        <p:nvPicPr>
          <p:cNvPr id="58379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1447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71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  <p:bldP spid="295942" grpId="0" animBg="1"/>
      <p:bldP spid="295943" grpId="0" animBg="1"/>
      <p:bldP spid="295946" grpId="0" autoUpdateAnimBg="0"/>
      <p:bldP spid="295947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E5DB0E7-5A7F-1A4C-A3B1-7ACD19EE3DFC}" type="slidenum">
              <a:rPr lang="en-US" smtClean="0">
                <a:latin typeface="Times New Roman" charset="0"/>
              </a:rPr>
              <a:pPr/>
              <a:t>63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Mutual Authentication, Session Key and PFS</a:t>
            </a:r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1157288" y="3581400"/>
            <a:ext cx="1241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/>
              <a:t>Alice, </a:t>
            </a:r>
            <a:r>
              <a:rPr lang="en-US" b="0" dirty="0" smtClean="0">
                <a:solidFill>
                  <a:srgbClr val="FF0000"/>
                </a:solidFill>
              </a:rPr>
              <a:t>a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7391400" y="3521075"/>
            <a:ext cx="1082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/>
              <a:t>Bob, </a:t>
            </a:r>
            <a:r>
              <a:rPr lang="en-US" b="0" dirty="0" smtClean="0">
                <a:solidFill>
                  <a:srgbClr val="0000FF"/>
                </a:solidFill>
              </a:rPr>
              <a:t>b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296969" name="Line 9"/>
          <p:cNvSpPr>
            <a:spLocks noChangeShapeType="1"/>
          </p:cNvSpPr>
          <p:nvPr/>
        </p:nvSpPr>
        <p:spPr bwMode="auto">
          <a:xfrm flipV="1">
            <a:off x="2286000" y="3529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3576637" y="1828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R</a:t>
            </a:r>
            <a:r>
              <a:rPr lang="en-US" b="0" baseline="-25000" dirty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296971" name="Rectangle 11"/>
          <p:cNvSpPr>
            <a:spLocks noChangeArrowheads="1"/>
          </p:cNvSpPr>
          <p:nvPr/>
        </p:nvSpPr>
        <p:spPr bwMode="auto">
          <a:xfrm>
            <a:off x="2819400" y="2417763"/>
            <a:ext cx="362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[{R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p}</a:t>
            </a:r>
            <a:r>
              <a:rPr lang="en-US" b="0" baseline="-25000" dirty="0" err="1">
                <a:latin typeface="Times-Roman" charset="0"/>
              </a:rPr>
              <a:t>Alice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296972" name="Rectangle 12"/>
          <p:cNvSpPr>
            <a:spLocks noChangeArrowheads="1"/>
          </p:cNvSpPr>
          <p:nvPr/>
        </p:nvSpPr>
        <p:spPr bwMode="auto">
          <a:xfrm>
            <a:off x="3076575" y="30305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[{R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p}</a:t>
            </a:r>
            <a:r>
              <a:rPr lang="en-US" b="0" baseline="-25000" dirty="0" err="1">
                <a:latin typeface="Times-Roman" charset="0"/>
              </a:rPr>
              <a:t>Bob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296976" name="Rectangle 16"/>
          <p:cNvSpPr>
            <a:spLocks noChangeArrowheads="1"/>
          </p:cNvSpPr>
          <p:nvPr/>
        </p:nvSpPr>
        <p:spPr bwMode="auto">
          <a:xfrm>
            <a:off x="609600" y="4038600"/>
            <a:ext cx="807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key is </a:t>
            </a:r>
            <a:r>
              <a:rPr lang="en-US" sz="2800" b="0" dirty="0">
                <a:latin typeface="Times-Roman" charset="0"/>
              </a:rPr>
              <a:t>K = g</a:t>
            </a:r>
            <a:r>
              <a:rPr lang="en-US" sz="2800" b="0" baseline="30000" dirty="0">
                <a:latin typeface="Times-Roman" charset="0"/>
              </a:rPr>
              <a:t>ab</a:t>
            </a:r>
            <a:r>
              <a:rPr lang="en-US" sz="2800" b="0" dirty="0">
                <a:latin typeface="Times-Roman" charset="0"/>
              </a:rPr>
              <a:t> mod </a:t>
            </a:r>
            <a:r>
              <a:rPr lang="en-US" sz="2800" b="0" dirty="0" err="1">
                <a:latin typeface="Times-Roman" charset="0"/>
              </a:rPr>
              <a:t>p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Alice forgets </a:t>
            </a:r>
            <a:r>
              <a:rPr lang="en-US" sz="2800" b="0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800" b="0" dirty="0"/>
              <a:t> and Bob forgets </a:t>
            </a:r>
            <a:r>
              <a:rPr lang="en-US" sz="2800" b="0" dirty="0" err="1">
                <a:solidFill>
                  <a:srgbClr val="0000FF"/>
                </a:solidFill>
                <a:latin typeface="Times-Roman" charset="0"/>
              </a:rPr>
              <a:t>b</a:t>
            </a:r>
            <a:endParaRPr lang="en-US" sz="2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If Trudy later gets Bob’s and Alice’s </a:t>
            </a:r>
            <a:r>
              <a:rPr lang="en-US" sz="2800" b="0" dirty="0" smtClean="0"/>
              <a:t>secrets (i.e. private keys), </a:t>
            </a:r>
            <a:r>
              <a:rPr lang="en-US" sz="2800" b="0" dirty="0"/>
              <a:t>she cannot recover session key </a:t>
            </a:r>
            <a:r>
              <a:rPr lang="en-US" sz="2800" b="0" dirty="0" smtClean="0">
                <a:latin typeface="Times-Roman" charset="0"/>
              </a:rPr>
              <a:t>K</a:t>
            </a:r>
            <a:r>
              <a:rPr lang="en-US" sz="2800" b="0" baseline="-25000" dirty="0" smtClean="0">
                <a:latin typeface="Times-Roman" charset="0"/>
              </a:rPr>
              <a:t>s</a:t>
            </a:r>
            <a:endParaRPr lang="en-US" sz="2800" b="0" baseline="-25000" dirty="0"/>
          </a:p>
        </p:txBody>
      </p:sp>
      <p:pic>
        <p:nvPicPr>
          <p:cNvPr id="59405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981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6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828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768928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nimBg="1"/>
      <p:bldP spid="296966" grpId="0" animBg="1"/>
      <p:bldP spid="296969" grpId="0" animBg="1"/>
      <p:bldP spid="296970" grpId="0" autoUpdateAnimBg="0"/>
      <p:bldP spid="296971" grpId="0" autoUpdateAnimBg="0"/>
      <p:bldP spid="296972" grpId="0" autoUpdateAnimBg="0"/>
      <p:bldP spid="296976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013750F-42F9-014F-BDEC-9A2D72DD7218}" type="slidenum">
              <a:rPr lang="en-US" smtClean="0">
                <a:latin typeface="Times New Roman" charset="0"/>
              </a:rPr>
              <a:pPr/>
              <a:t>64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Zero Knowledge Proofs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33B07B2-08AB-6D47-B27A-0C80F386C38C}" type="slidenum">
              <a:rPr lang="en-US" smtClean="0">
                <a:latin typeface="Times New Roman" charset="0"/>
              </a:rPr>
              <a:pPr/>
              <a:t>65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Zero Knowledge Proof (ZKP)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wants to prove that she knows a secret without revealing </a:t>
            </a:r>
            <a:r>
              <a:rPr lang="en-US" sz="2800" b="1" dirty="0">
                <a:solidFill>
                  <a:schemeClr val="accent2"/>
                </a:solidFill>
              </a:rPr>
              <a:t>any</a:t>
            </a:r>
            <a:r>
              <a:rPr lang="en-US" sz="2800" dirty="0"/>
              <a:t> info about it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must verify that Alice knows secret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But, </a:t>
            </a:r>
            <a:r>
              <a:rPr lang="en-US" sz="2400" dirty="0"/>
              <a:t>Bob gains no info about the secret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Process is probabilistic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Bob can verify that Alice knows the secret to an arbitrarily high probability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An “interactive proof system”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EC0B53B-C72D-2149-9DBA-8FEA494903B1}" type="slidenum">
              <a:rPr lang="en-US" smtClean="0">
                <a:latin typeface="Times New Roman" charset="0"/>
              </a:rPr>
              <a:pPr/>
              <a:t>66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Bob’s Cave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38862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knows secret phrase to open path between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(“open </a:t>
            </a:r>
            <a:r>
              <a:rPr lang="en-US" sz="2800" dirty="0" smtClean="0"/>
              <a:t>sesame”)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she convince Bob that she knows the secret without revealing phrase?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7620000" y="25146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>
            <a:off x="6324600" y="2819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6324600" y="281940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H="1">
            <a:off x="4953000" y="35814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4953000" y="35814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4953000" y="4648200"/>
            <a:ext cx="3124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8077200" y="35814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>
            <a:off x="6781800" y="3581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6781800" y="32004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6781800" y="3200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8077200" y="25146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7620000" y="23463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P</a:t>
            </a: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6324600" y="3581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Q</a:t>
            </a: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6096000" y="41148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R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6656388" y="41148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S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6553200" y="41148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5486400" y="4114800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3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Protocols                                                                                                           </a:t>
            </a:r>
            <a:fld id="{5B236F7E-211B-0946-B014-130EB0A311F0}" type="slidenum">
              <a:rPr lang="en-US" smtClean="0">
                <a:latin typeface="Times New Roman" charset="0"/>
              </a:rPr>
              <a:pPr/>
              <a:t>67</a:t>
            </a:fld>
            <a:endParaRPr lang="en-US" dirty="0" smtClean="0">
              <a:latin typeface="Times New Roman" charset="0"/>
            </a:endParaRPr>
          </a:p>
        </p:txBody>
      </p:sp>
      <p:pic>
        <p:nvPicPr>
          <p:cNvPr id="194617" name="Picture 5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667000"/>
            <a:ext cx="246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6" name="Picture 5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024188"/>
            <a:ext cx="2365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8" name="Picture 4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557588"/>
            <a:ext cx="2365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3" name="Picture 4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938" y="1447800"/>
            <a:ext cx="2460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4" name="Picture 4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2643188"/>
            <a:ext cx="2365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5638800" y="3444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5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953000" cy="53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Bob: “Alice come out on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side”</a:t>
            </a: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304800" y="2362200"/>
            <a:ext cx="335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Alice (quietly): “Open sesame”</a:t>
            </a:r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304800" y="33528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If Alice does not know the secret…</a:t>
            </a:r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304800" y="518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If Bob repeats this </a:t>
            </a:r>
            <a:r>
              <a:rPr lang="en-US" b="0" dirty="0">
                <a:latin typeface="Times-Roman" charset="0"/>
              </a:rPr>
              <a:t>n</a:t>
            </a:r>
            <a:r>
              <a:rPr lang="en-US" b="0" dirty="0"/>
              <a:t> times, then Alice (who does not know secret) can only fool Bob with probability </a:t>
            </a:r>
            <a:r>
              <a:rPr lang="en-US" b="0" dirty="0">
                <a:latin typeface="Times-Roman" charset="0"/>
              </a:rPr>
              <a:t>1/2</a:t>
            </a:r>
            <a:r>
              <a:rPr lang="en-US" b="0" baseline="30000" dirty="0">
                <a:latin typeface="Times-Roman" charset="0"/>
              </a:rPr>
              <a:t>n</a:t>
            </a:r>
            <a:endParaRPr lang="en-US" b="0" dirty="0"/>
          </a:p>
        </p:txBody>
      </p:sp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304800" y="4267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…then Alice could come out from the correct side with probability </a:t>
            </a:r>
            <a:r>
              <a:rPr lang="en-US" b="0" dirty="0">
                <a:latin typeface="Times-Roman" charset="0"/>
              </a:rPr>
              <a:t>1/2</a:t>
            </a:r>
            <a:endParaRPr lang="en-US" b="0" dirty="0"/>
          </a:p>
        </p:txBody>
      </p:sp>
      <p:sp>
        <p:nvSpPr>
          <p:cNvPr id="75790" name="Line 26"/>
          <p:cNvSpPr>
            <a:spLocks noChangeShapeType="1"/>
          </p:cNvSpPr>
          <p:nvPr/>
        </p:nvSpPr>
        <p:spPr bwMode="auto">
          <a:xfrm>
            <a:off x="7315200" y="1920875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1" name="Line 27"/>
          <p:cNvSpPr>
            <a:spLocks noChangeShapeType="1"/>
          </p:cNvSpPr>
          <p:nvPr/>
        </p:nvSpPr>
        <p:spPr bwMode="auto">
          <a:xfrm flipH="1">
            <a:off x="6019800" y="2225675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2" name="Line 28"/>
          <p:cNvSpPr>
            <a:spLocks noChangeShapeType="1"/>
          </p:cNvSpPr>
          <p:nvPr/>
        </p:nvSpPr>
        <p:spPr bwMode="auto">
          <a:xfrm>
            <a:off x="6019800" y="2225675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3" name="Line 29"/>
          <p:cNvSpPr>
            <a:spLocks noChangeShapeType="1"/>
          </p:cNvSpPr>
          <p:nvPr/>
        </p:nvSpPr>
        <p:spPr bwMode="auto">
          <a:xfrm flipH="1">
            <a:off x="4648200" y="2987675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4" name="Line 30"/>
          <p:cNvSpPr>
            <a:spLocks noChangeShapeType="1"/>
          </p:cNvSpPr>
          <p:nvPr/>
        </p:nvSpPr>
        <p:spPr bwMode="auto">
          <a:xfrm>
            <a:off x="4648200" y="2987675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5" name="Line 31"/>
          <p:cNvSpPr>
            <a:spLocks noChangeShapeType="1"/>
          </p:cNvSpPr>
          <p:nvPr/>
        </p:nvSpPr>
        <p:spPr bwMode="auto">
          <a:xfrm>
            <a:off x="4648200" y="4054475"/>
            <a:ext cx="3124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6" name="Line 32"/>
          <p:cNvSpPr>
            <a:spLocks noChangeShapeType="1"/>
          </p:cNvSpPr>
          <p:nvPr/>
        </p:nvSpPr>
        <p:spPr bwMode="auto">
          <a:xfrm flipV="1">
            <a:off x="7772400" y="2987675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7" name="Line 33"/>
          <p:cNvSpPr>
            <a:spLocks noChangeShapeType="1"/>
          </p:cNvSpPr>
          <p:nvPr/>
        </p:nvSpPr>
        <p:spPr bwMode="auto">
          <a:xfrm flipH="1">
            <a:off x="6477000" y="2987675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8" name="Line 34"/>
          <p:cNvSpPr>
            <a:spLocks noChangeShapeType="1"/>
          </p:cNvSpPr>
          <p:nvPr/>
        </p:nvSpPr>
        <p:spPr bwMode="auto">
          <a:xfrm flipV="1">
            <a:off x="6477000" y="2606675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9" name="Line 35"/>
          <p:cNvSpPr>
            <a:spLocks noChangeShapeType="1"/>
          </p:cNvSpPr>
          <p:nvPr/>
        </p:nvSpPr>
        <p:spPr bwMode="auto">
          <a:xfrm>
            <a:off x="6477000" y="2606675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800" name="Line 36"/>
          <p:cNvSpPr>
            <a:spLocks noChangeShapeType="1"/>
          </p:cNvSpPr>
          <p:nvPr/>
        </p:nvSpPr>
        <p:spPr bwMode="auto">
          <a:xfrm flipV="1">
            <a:off x="7772400" y="1920875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801" name="Rectangle 37"/>
          <p:cNvSpPr>
            <a:spLocks noChangeArrowheads="1"/>
          </p:cNvSpPr>
          <p:nvPr/>
        </p:nvSpPr>
        <p:spPr bwMode="auto">
          <a:xfrm>
            <a:off x="7315200" y="18129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P</a:t>
            </a:r>
          </a:p>
        </p:txBody>
      </p:sp>
      <p:sp>
        <p:nvSpPr>
          <p:cNvPr id="75802" name="Rectangle 38"/>
          <p:cNvSpPr>
            <a:spLocks noChangeArrowheads="1"/>
          </p:cNvSpPr>
          <p:nvPr/>
        </p:nvSpPr>
        <p:spPr bwMode="auto">
          <a:xfrm>
            <a:off x="6019800" y="298767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Q</a:t>
            </a:r>
          </a:p>
        </p:txBody>
      </p:sp>
      <p:sp>
        <p:nvSpPr>
          <p:cNvPr id="75803" name="Rectangle 39"/>
          <p:cNvSpPr>
            <a:spLocks noChangeArrowheads="1"/>
          </p:cNvSpPr>
          <p:nvPr/>
        </p:nvSpPr>
        <p:spPr bwMode="auto">
          <a:xfrm>
            <a:off x="5791200" y="35210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R</a:t>
            </a:r>
          </a:p>
        </p:txBody>
      </p:sp>
      <p:sp>
        <p:nvSpPr>
          <p:cNvPr id="75804" name="Rectangle 40"/>
          <p:cNvSpPr>
            <a:spLocks noChangeArrowheads="1"/>
          </p:cNvSpPr>
          <p:nvPr/>
        </p:nvSpPr>
        <p:spPr bwMode="auto">
          <a:xfrm>
            <a:off x="6351588" y="3521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S</a:t>
            </a:r>
          </a:p>
        </p:txBody>
      </p:sp>
      <p:sp>
        <p:nvSpPr>
          <p:cNvPr id="194601" name="Line 41"/>
          <p:cNvSpPr>
            <a:spLocks noChangeShapeType="1"/>
          </p:cNvSpPr>
          <p:nvPr/>
        </p:nvSpPr>
        <p:spPr bwMode="auto">
          <a:xfrm flipV="1">
            <a:off x="6248400" y="3521075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806" name="Line 42"/>
          <p:cNvSpPr>
            <a:spLocks noChangeShapeType="1"/>
          </p:cNvSpPr>
          <p:nvPr/>
        </p:nvSpPr>
        <p:spPr bwMode="auto">
          <a:xfrm>
            <a:off x="5181600" y="3521075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194605" name="Line 45"/>
          <p:cNvSpPr>
            <a:spLocks noChangeShapeType="1"/>
          </p:cNvSpPr>
          <p:nvPr/>
        </p:nvSpPr>
        <p:spPr bwMode="auto">
          <a:xfrm flipH="1">
            <a:off x="4876800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06" name="Line 46"/>
          <p:cNvSpPr>
            <a:spLocks noChangeShapeType="1"/>
          </p:cNvSpPr>
          <p:nvPr/>
        </p:nvSpPr>
        <p:spPr bwMode="auto">
          <a:xfrm>
            <a:off x="48768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07" name="Line 47"/>
          <p:cNvSpPr>
            <a:spLocks noChangeShapeType="1"/>
          </p:cNvSpPr>
          <p:nvPr/>
        </p:nvSpPr>
        <p:spPr bwMode="auto">
          <a:xfrm>
            <a:off x="48768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09" name="Line 49"/>
          <p:cNvSpPr>
            <a:spLocks noChangeShapeType="1"/>
          </p:cNvSpPr>
          <p:nvPr/>
        </p:nvSpPr>
        <p:spPr bwMode="auto">
          <a:xfrm>
            <a:off x="5943600" y="3733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0" name="Line 50"/>
          <p:cNvSpPr>
            <a:spLocks noChangeShapeType="1"/>
          </p:cNvSpPr>
          <p:nvPr/>
        </p:nvSpPr>
        <p:spPr bwMode="auto">
          <a:xfrm flipV="1">
            <a:off x="7467600" y="3200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1" name="Line 51"/>
          <p:cNvSpPr>
            <a:spLocks noChangeShapeType="1"/>
          </p:cNvSpPr>
          <p:nvPr/>
        </p:nvSpPr>
        <p:spPr bwMode="auto">
          <a:xfrm flipH="1"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2" name="Line 52"/>
          <p:cNvSpPr>
            <a:spLocks noChangeShapeType="1"/>
          </p:cNvSpPr>
          <p:nvPr/>
        </p:nvSpPr>
        <p:spPr bwMode="auto">
          <a:xfrm>
            <a:off x="7467600" y="182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3" name="Line 53"/>
          <p:cNvSpPr>
            <a:spLocks noChangeShapeType="1"/>
          </p:cNvSpPr>
          <p:nvPr/>
        </p:nvSpPr>
        <p:spPr bwMode="auto">
          <a:xfrm flipH="1">
            <a:off x="6248400" y="236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4" name="Line 54"/>
          <p:cNvSpPr>
            <a:spLocks noChangeShapeType="1"/>
          </p:cNvSpPr>
          <p:nvPr/>
        </p:nvSpPr>
        <p:spPr bwMode="auto">
          <a:xfrm>
            <a:off x="62484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816" name="Rectangle 6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Bob’s Cave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9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4" grpId="0" build="p" autoUpdateAnimBg="0"/>
      <p:bldP spid="194575" grpId="0" autoUpdateAnimBg="0"/>
      <p:bldP spid="194583" grpId="0" autoUpdateAnimBg="0"/>
      <p:bldP spid="194584" grpId="0" autoUpdateAnimBg="0"/>
      <p:bldP spid="194585" grpId="0" autoUpdateAnimBg="0"/>
      <p:bldP spid="194601" grpId="0" animBg="1"/>
      <p:bldP spid="194601" grpId="1" animBg="1"/>
      <p:bldP spid="194605" grpId="0" animBg="1"/>
      <p:bldP spid="194605" grpId="1" animBg="1"/>
      <p:bldP spid="194606" grpId="0" animBg="1"/>
      <p:bldP spid="194606" grpId="1" animBg="1"/>
      <p:bldP spid="194607" grpId="0" animBg="1"/>
      <p:bldP spid="194607" grpId="1" animBg="1"/>
      <p:bldP spid="194609" grpId="0" animBg="1"/>
      <p:bldP spid="194609" grpId="1" animBg="1"/>
      <p:bldP spid="194610" grpId="0" animBg="1"/>
      <p:bldP spid="194610" grpId="1" animBg="1"/>
      <p:bldP spid="194611" grpId="0" animBg="1"/>
      <p:bldP spid="194611" grpId="1" animBg="1"/>
      <p:bldP spid="194612" grpId="0" animBg="1"/>
      <p:bldP spid="194612" grpId="1" animBg="1"/>
      <p:bldP spid="194613" grpId="0" animBg="1"/>
      <p:bldP spid="194613" grpId="1" animBg="1"/>
      <p:bldP spid="194614" grpId="0" animBg="1"/>
      <p:bldP spid="194614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3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Protocols                                                                                                           </a:t>
            </a:r>
            <a:fld id="{0BFBBEC7-549E-9942-9B56-33314FCD74D1}" type="slidenum">
              <a:rPr lang="en-US" smtClean="0">
                <a:latin typeface="Times New Roman" charset="0"/>
              </a:rPr>
              <a:pPr/>
              <a:t>68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Fiat-Shamir Protocol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Cave-based protocols are inconvenient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 we achieve same effect without the cave?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Finding square roots </a:t>
            </a:r>
            <a:r>
              <a:rPr lang="en-US" sz="2800" dirty="0" smtClean="0"/>
              <a:t>modulo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is difficult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Equivalent to factoring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</a:t>
            </a:r>
            <a:r>
              <a:rPr lang="en-US" sz="2800" dirty="0">
                <a:latin typeface="Times-Roman" charset="0"/>
              </a:rPr>
              <a:t>N = </a:t>
            </a:r>
            <a:r>
              <a:rPr lang="en-US" sz="2800" dirty="0" err="1">
                <a:latin typeface="Times-Roman" charset="0"/>
              </a:rPr>
              <a:t>pq</a:t>
            </a:r>
            <a:r>
              <a:rPr lang="en-US" sz="2800" dirty="0"/>
              <a:t>, where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q</a:t>
            </a:r>
            <a:r>
              <a:rPr lang="en-US" sz="2800" dirty="0"/>
              <a:t> prime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has a secret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-Roman" charset="0"/>
              </a:rPr>
              <a:t>N</a:t>
            </a:r>
            <a:r>
              <a:rPr lang="en-US" sz="2800" dirty="0"/>
              <a:t> and </a:t>
            </a:r>
            <a:r>
              <a:rPr lang="en-US" sz="2800" dirty="0" err="1">
                <a:solidFill>
                  <a:srgbClr val="0000FF"/>
                </a:solidFill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are </a:t>
            </a:r>
            <a:r>
              <a:rPr lang="en-US" sz="2800" b="1" dirty="0">
                <a:solidFill>
                  <a:schemeClr val="accent2"/>
                </a:solidFill>
              </a:rPr>
              <a:t>public</a:t>
            </a:r>
            <a:r>
              <a:rPr lang="en-US" sz="2800" dirty="0"/>
              <a:t>,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rgbClr val="FF0000"/>
                </a:solidFill>
              </a:rPr>
              <a:t>secret</a:t>
            </a: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must convince Bob that she knows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without revealing any information about </a:t>
            </a:r>
            <a:r>
              <a:rPr lang="en-US" sz="2800" dirty="0">
                <a:latin typeface="Times-Roman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uiExpand="1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30060D4-9397-D44D-9E52-F5633B81D869}" type="slidenum">
              <a:rPr lang="en-US" smtClean="0">
                <a:latin typeface="Times New Roman" charset="0"/>
              </a:rPr>
              <a:pPr/>
              <a:t>69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Fiat-Shamir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dirty="0"/>
              <a:t>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Bob verifies: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y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=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</a:rPr>
              <a:t>x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  <a:sym typeface="Symbol" charset="2"/>
              </a:rPr>
              <a:t>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  <a:sym typeface="Symbol" charset="2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</a:rPr>
              <a:t>v</a:t>
            </a:r>
            <a:r>
              <a:rPr lang="en-US" sz="2800" b="1" baseline="30000" dirty="0" err="1">
                <a:solidFill>
                  <a:schemeClr val="hlink"/>
                </a:solidFill>
                <a:latin typeface="Times-Roman" charset="0"/>
              </a:rPr>
              <a:t>e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 mod N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Why? Because… </a:t>
            </a:r>
            <a:r>
              <a:rPr lang="en-US" sz="2400" dirty="0">
                <a:latin typeface="Times-Roman" charset="0"/>
              </a:rPr>
              <a:t>y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2e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(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baseline="30000" dirty="0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baseline="300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</a:t>
            </a:r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V="1">
            <a:off x="2209800" y="19335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 flipH="1" flipV="1">
            <a:off x="2133600" y="2441575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Rectangle 8"/>
          <p:cNvSpPr>
            <a:spLocks noChangeArrowheads="1"/>
          </p:cNvSpPr>
          <p:nvPr/>
        </p:nvSpPr>
        <p:spPr bwMode="auto">
          <a:xfrm>
            <a:off x="838200" y="2979892"/>
            <a:ext cx="14144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 dirty="0"/>
              <a:t>Alice</a:t>
            </a:r>
          </a:p>
          <a:p>
            <a:pPr algn="ctr">
              <a:lnSpc>
                <a:spcPct val="85000"/>
              </a:lnSpc>
            </a:pPr>
            <a:r>
              <a:rPr lang="en-US" b="0" dirty="0"/>
              <a:t>secret </a:t>
            </a:r>
            <a:r>
              <a:rPr lang="en-US" b="0" dirty="0">
                <a:latin typeface="Times-Roman" charset="0"/>
              </a:rPr>
              <a:t>S</a:t>
            </a:r>
          </a:p>
          <a:p>
            <a:pPr algn="ctr">
              <a:lnSpc>
                <a:spcPct val="85000"/>
              </a:lnSpc>
            </a:pPr>
            <a:r>
              <a:rPr lang="en-US" b="0" dirty="0"/>
              <a:t>random </a:t>
            </a:r>
            <a:r>
              <a:rPr lang="en-US" b="0" dirty="0">
                <a:latin typeface="Times-Roman" charset="0"/>
              </a:rPr>
              <a:t>r</a:t>
            </a:r>
            <a:endParaRPr lang="en-US" b="0" dirty="0"/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6902450" y="3036888"/>
            <a:ext cx="14827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Bob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e</a:t>
            </a: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452813" y="1436688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x = r</a:t>
            </a:r>
            <a:r>
              <a:rPr lang="en-US" b="0" baseline="30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 mod N</a:t>
            </a:r>
            <a:endParaRPr lang="en-US" b="0"/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733800" y="19907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 </a:t>
            </a:r>
            <a:r>
              <a:rPr lang="en-US" b="0">
                <a:latin typeface="Times-Roman" charset="0"/>
                <a:sym typeface="Symbol" charset="2"/>
              </a:rPr>
              <a:t></a:t>
            </a:r>
            <a:r>
              <a:rPr lang="en-US" b="0">
                <a:latin typeface="Times-Roman" charset="0"/>
              </a:rPr>
              <a:t> {0,1}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V="1">
            <a:off x="2209800" y="2960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3352800" y="2503488"/>
            <a:ext cx="227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y = r</a:t>
            </a:r>
            <a:r>
              <a:rPr lang="en-US" b="0" baseline="30000">
                <a:latin typeface="Times-Roman" charset="0"/>
              </a:rPr>
              <a:t> </a:t>
            </a:r>
            <a:r>
              <a:rPr lang="en-US" b="0">
                <a:latin typeface="Times-Roman" charset="0"/>
                <a:sym typeface="Symbol" charset="2"/>
              </a:rPr>
              <a:t></a:t>
            </a:r>
            <a:r>
              <a:rPr lang="en-US" b="0" baseline="30000">
                <a:latin typeface="Times-Roman" charset="0"/>
                <a:sym typeface="Symbol" charset="2"/>
              </a:rPr>
              <a:t> </a:t>
            </a:r>
            <a:r>
              <a:rPr lang="en-US" b="0">
                <a:latin typeface="Times-Roman" charset="0"/>
              </a:rPr>
              <a:t>S</a:t>
            </a:r>
            <a:r>
              <a:rPr lang="en-US" b="0" baseline="30000">
                <a:latin typeface="Times-Roman" charset="0"/>
              </a:rPr>
              <a:t>e</a:t>
            </a:r>
            <a:r>
              <a:rPr lang="en-US" b="0">
                <a:latin typeface="Times-Roman" charset="0"/>
              </a:rPr>
              <a:t> mod N</a:t>
            </a:r>
          </a:p>
        </p:txBody>
      </p:sp>
      <p:pic>
        <p:nvPicPr>
          <p:cNvPr id="77837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12875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295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4087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  <p:bldP spid="196614" grpId="0" animBg="1"/>
      <p:bldP spid="196615" grpId="0" animBg="1"/>
      <p:bldP spid="196618" grpId="0" autoUpdateAnimBg="0"/>
      <p:bldP spid="196619" grpId="0" autoUpdateAnimBg="0"/>
      <p:bldP spid="196620" grpId="0" animBg="1"/>
      <p:bldP spid="1966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EFD3304-DF91-1F4D-B517-2C2971DDABF3}" type="slidenum">
              <a:rPr lang="en-US" smtClean="0">
                <a:latin typeface="Times New Roman" charset="0"/>
              </a:rPr>
              <a:pPr/>
              <a:t>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Simple Authentication</a:t>
            </a: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157288" y="36369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0725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37338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Prove it</a:t>
            </a:r>
            <a:endParaRPr lang="en-US" b="0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3048000" y="31400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77200" cy="1828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Simple and may be OK for standalone system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But insecure for networked system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Subject to a </a:t>
            </a:r>
            <a:r>
              <a:rPr lang="en-US" sz="2400" b="1" dirty="0">
                <a:solidFill>
                  <a:schemeClr val="accent2"/>
                </a:solidFill>
              </a:rPr>
              <a:t>replay</a:t>
            </a:r>
            <a:r>
              <a:rPr lang="en-US" sz="2400" dirty="0"/>
              <a:t> attack (next 2 slides)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Also, Bob must know Alice’s password</a:t>
            </a:r>
          </a:p>
        </p:txBody>
      </p:sp>
      <p:pic>
        <p:nvPicPr>
          <p:cNvPr id="26637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057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916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4" grpId="0" animBg="1"/>
      <p:bldP spid="140297" grpId="0" animBg="1"/>
      <p:bldP spid="140298" grpId="0" autoUpdateAnimBg="0"/>
      <p:bldP spid="140299" grpId="0" autoUpdateAnimBg="0"/>
      <p:bldP spid="140300" grpId="0" autoUpdateAnimBg="0"/>
      <p:bldP spid="140302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75C1DCB-FC71-E144-900B-D7EAD985F503}" type="slidenum">
              <a:rPr lang="en-US" smtClean="0">
                <a:latin typeface="Times New Roman" charset="0"/>
              </a:rPr>
              <a:pPr/>
              <a:t>70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Fiat-Shamir: e = 1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153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>
                <a:latin typeface="Times-Roman" charset="0"/>
              </a:rPr>
              <a:t>v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dirty="0"/>
              <a:t>,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Bob chooses </a:t>
            </a:r>
            <a:r>
              <a:rPr lang="en-US" sz="2800" dirty="0">
                <a:latin typeface="Times-Roman" charset="0"/>
              </a:rPr>
              <a:t>e </a:t>
            </a:r>
            <a:r>
              <a:rPr lang="en-US" sz="2800" dirty="0">
                <a:latin typeface="Times-Roman" charset="0"/>
                <a:sym typeface="Symbol" charset="2"/>
              </a:rPr>
              <a:t>=1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If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x</a:t>
            </a:r>
            <a:r>
              <a:rPr lang="en-US" sz="2800" baseline="30000" dirty="0">
                <a:latin typeface="Times-Roman" charset="0"/>
              </a:rPr>
              <a:t> </a:t>
            </a:r>
            <a:r>
              <a:rPr lang="en-US" sz="2800" dirty="0">
                <a:latin typeface="Times-Roman" charset="0"/>
                <a:sym typeface="Symbol" charset="2"/>
              </a:rPr>
              <a:t></a:t>
            </a:r>
            <a:r>
              <a:rPr lang="en-US" sz="28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v mod N</a:t>
            </a:r>
            <a:r>
              <a:rPr lang="en-US" sz="2800" dirty="0"/>
              <a:t> then Bob accepts it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i.e</a:t>
            </a:r>
            <a:r>
              <a:rPr lang="en-US" sz="2400" dirty="0"/>
              <a:t>., “Alice” passes this iteration of the protocol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Note that Alice </a:t>
            </a:r>
            <a:r>
              <a:rPr lang="en-US" sz="2800" b="1" dirty="0">
                <a:solidFill>
                  <a:srgbClr val="FF0000"/>
                </a:solidFill>
              </a:rPr>
              <a:t>must know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S</a:t>
            </a:r>
            <a:r>
              <a:rPr lang="en-US" sz="2800" dirty="0"/>
              <a:t> in this case</a:t>
            </a: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V="1">
            <a:off x="2209800" y="16287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 flipH="1" flipV="1">
            <a:off x="2133600" y="2136775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866775" y="2730500"/>
            <a:ext cx="14144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0"/>
              <a:t>Alice</a:t>
            </a:r>
          </a:p>
          <a:p>
            <a:pPr algn="ctr">
              <a:lnSpc>
                <a:spcPct val="75000"/>
              </a:lnSpc>
            </a:pPr>
            <a:r>
              <a:rPr lang="en-US" b="0"/>
              <a:t>secret </a:t>
            </a:r>
            <a:r>
              <a:rPr lang="en-US" b="0">
                <a:latin typeface="Times-Roman" charset="0"/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78856" name="Rectangle 9"/>
          <p:cNvSpPr>
            <a:spLocks noChangeArrowheads="1"/>
          </p:cNvSpPr>
          <p:nvPr/>
        </p:nvSpPr>
        <p:spPr bwMode="auto">
          <a:xfrm>
            <a:off x="6934200" y="2798763"/>
            <a:ext cx="14827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Bob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e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3452813" y="1131888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x = r</a:t>
            </a:r>
            <a:r>
              <a:rPr lang="en-US" b="0" baseline="30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 mod N</a:t>
            </a:r>
            <a:endParaRPr lang="en-US" b="0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3886200" y="1692275"/>
            <a:ext cx="960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 </a:t>
            </a:r>
            <a:r>
              <a:rPr lang="en-US" b="0">
                <a:latin typeface="Times-Roman" charset="0"/>
                <a:sym typeface="Symbol" charset="2"/>
              </a:rPr>
              <a:t>= 1</a:t>
            </a:r>
            <a:r>
              <a:rPr lang="en-US" b="0">
                <a:sym typeface="Symbol" charset="2"/>
              </a:rPr>
              <a:t> </a:t>
            </a:r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 flipV="1">
            <a:off x="2209800" y="273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3352800" y="2274888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y = r</a:t>
            </a:r>
            <a:r>
              <a:rPr lang="en-US" b="0" baseline="30000">
                <a:latin typeface="Times-Roman" charset="0"/>
              </a:rPr>
              <a:t> </a:t>
            </a:r>
            <a:r>
              <a:rPr lang="en-US" b="0">
                <a:latin typeface="Times-Roman" charset="0"/>
                <a:sym typeface="Symbol" charset="2"/>
              </a:rPr>
              <a:t></a:t>
            </a:r>
            <a:r>
              <a:rPr lang="en-US" b="0" baseline="30000">
                <a:latin typeface="Times-Roman" charset="0"/>
                <a:sym typeface="Symbol" charset="2"/>
              </a:rPr>
              <a:t> </a:t>
            </a:r>
            <a:r>
              <a:rPr lang="en-US" b="0">
                <a:latin typeface="Times-Roman" charset="0"/>
              </a:rPr>
              <a:t>S mod N</a:t>
            </a:r>
          </a:p>
        </p:txBody>
      </p:sp>
      <p:pic>
        <p:nvPicPr>
          <p:cNvPr id="7886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318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46844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uiExpand="1" build="p"/>
      <p:bldP spid="198662" grpId="0" animBg="1"/>
      <p:bldP spid="198663" grpId="0" animBg="1"/>
      <p:bldP spid="198666" grpId="0" autoUpdateAnimBg="0"/>
      <p:bldP spid="198667" grpId="0" autoUpdateAnimBg="0"/>
      <p:bldP spid="198668" grpId="0" animBg="1"/>
      <p:bldP spid="198669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240662-8457-0F46-9D2D-0111E7368917}" type="slidenum">
              <a:rPr lang="en-US" smtClean="0">
                <a:latin typeface="Times New Roman" charset="0"/>
              </a:rPr>
              <a:pPr/>
              <a:t>71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/>
              <a:t>Fiat-Shamir: e = 0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924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, 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>
                <a:latin typeface="Times-Roman" charset="0"/>
                <a:sym typeface="Symbol" charset="2"/>
              </a:rPr>
              <a:t>0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Bob </a:t>
            </a:r>
            <a:r>
              <a:rPr lang="en-US" sz="2800" dirty="0" smtClean="0"/>
              <a:t>checks if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x mod N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does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need to know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in this case!</a:t>
            </a:r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 flipV="1">
            <a:off x="2209800" y="1868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 flipH="1" flipV="1">
            <a:off x="2133600" y="2376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768350" y="2886075"/>
            <a:ext cx="14144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Alice</a:t>
            </a:r>
          </a:p>
          <a:p>
            <a:pPr algn="ctr">
              <a:lnSpc>
                <a:spcPct val="85000"/>
              </a:lnSpc>
            </a:pPr>
            <a:r>
              <a:rPr lang="en-US" b="0"/>
              <a:t>secret </a:t>
            </a:r>
            <a:r>
              <a:rPr lang="en-US" b="0">
                <a:latin typeface="Times-Roman" charset="0"/>
              </a:rPr>
              <a:t>S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6975475" y="3038475"/>
            <a:ext cx="14827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Bob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e</a:t>
            </a:r>
            <a:endParaRPr lang="en-US" b="0"/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3452813" y="1371600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x = r</a:t>
            </a:r>
            <a:r>
              <a:rPr lang="en-US" b="0" baseline="30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 mod N</a:t>
            </a:r>
            <a:endParaRPr lang="en-US" b="0"/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3733800" y="1920875"/>
            <a:ext cx="960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 </a:t>
            </a:r>
            <a:r>
              <a:rPr lang="en-US" b="0">
                <a:latin typeface="Times-Roman" charset="0"/>
                <a:sym typeface="Symbol" charset="2"/>
              </a:rPr>
              <a:t>= 0</a:t>
            </a:r>
            <a:r>
              <a:rPr lang="en-US" b="0">
                <a:sym typeface="Symbol" charset="2"/>
              </a:rPr>
              <a:t> </a:t>
            </a:r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 flipV="1">
            <a:off x="2209800" y="2971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7" name="Rectangle 13"/>
          <p:cNvSpPr>
            <a:spLocks noChangeArrowheads="1"/>
          </p:cNvSpPr>
          <p:nvPr/>
        </p:nvSpPr>
        <p:spPr bwMode="auto">
          <a:xfrm>
            <a:off x="3489325" y="2493963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y = r mod N</a:t>
            </a:r>
          </a:p>
        </p:txBody>
      </p:sp>
      <p:pic>
        <p:nvPicPr>
          <p:cNvPr id="79885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477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275" y="13065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50641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uiExpand="1" build="p"/>
      <p:bldP spid="210950" grpId="0" animBg="1"/>
      <p:bldP spid="210951" grpId="0" animBg="1"/>
      <p:bldP spid="210954" grpId="0" autoUpdateAnimBg="0"/>
      <p:bldP spid="210955" grpId="0" autoUpdateAnimBg="0"/>
      <p:bldP spid="210956" grpId="0" animBg="1"/>
      <p:bldP spid="21095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0DBA7D2-CE89-3E4C-B1B7-F396A29070CF}" type="slidenum">
              <a:rPr lang="en-US" smtClean="0">
                <a:latin typeface="Times New Roman" charset="0"/>
              </a:rPr>
              <a:pPr/>
              <a:t>72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4648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Public:</a:t>
            </a:r>
            <a:r>
              <a:rPr lang="en-US" sz="2800" dirty="0"/>
              <a:t> modulus</a:t>
            </a:r>
            <a:r>
              <a:rPr lang="en-US" sz="2800" dirty="0">
                <a:latin typeface="Times-Roman" charset="0"/>
              </a:rPr>
              <a:t> N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Secret:</a:t>
            </a:r>
            <a:r>
              <a:rPr lang="en-US" sz="2800" dirty="0"/>
              <a:t> Alice knows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2"/>
                </a:solidFill>
              </a:rPr>
              <a:t>commits</a:t>
            </a:r>
            <a:r>
              <a:rPr lang="en-US" sz="2800" dirty="0"/>
              <a:t> to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by sending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800" dirty="0">
                <a:latin typeface="Times-Roman" charset="0"/>
              </a:rPr>
              <a:t> = r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to Bob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sends </a:t>
            </a:r>
            <a:r>
              <a:rPr lang="en-US" sz="2800" b="1" dirty="0">
                <a:solidFill>
                  <a:schemeClr val="accent2"/>
                </a:solidFill>
              </a:rPr>
              <a:t>challenge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>
                <a:sym typeface="Symbol" charset="2"/>
              </a:rPr>
              <a:t> to Alice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>
                <a:solidFill>
                  <a:schemeClr val="accent2"/>
                </a:solidFill>
              </a:rPr>
              <a:t>responds</a:t>
            </a:r>
            <a:r>
              <a:rPr lang="en-US" sz="2800" dirty="0"/>
              <a:t> with </a:t>
            </a:r>
            <a:r>
              <a:rPr lang="en-US" sz="2800" dirty="0" err="1">
                <a:latin typeface="Times-Roman" charset="0"/>
              </a:rPr>
              <a:t>y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30000" dirty="0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checks whether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baseline="300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Does this prove response is from Alice?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620A76C-BE12-694F-94CB-6D70C50A84E5}" type="slidenum">
              <a:rPr lang="en-US" smtClean="0">
                <a:latin typeface="Times New Roman" charset="0"/>
              </a:rPr>
              <a:pPr/>
              <a:t>73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Does Fiat-Shamir Work?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everyone follows protocol, math works: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Public:</a:t>
            </a:r>
            <a:r>
              <a:rPr lang="en-US" sz="2400" dirty="0">
                <a:latin typeface="Times-Roman" charset="0"/>
              </a:rPr>
              <a:t> v = S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 to Bob: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x = 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and</a:t>
            </a:r>
            <a:r>
              <a:rPr lang="en-US" sz="2400" dirty="0">
                <a:latin typeface="Times-Roman" charset="0"/>
              </a:rPr>
              <a:t> y = 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e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Bob verifies: </a:t>
            </a:r>
            <a:r>
              <a:rPr lang="en-US" sz="2400" dirty="0">
                <a:latin typeface="Times-Roman" charset="0"/>
              </a:rPr>
              <a:t>y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= 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baseline="300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Can Trudy convince Bob she is Alice?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</a:t>
            </a:r>
            <a:r>
              <a:rPr lang="en-US" sz="2400" dirty="0">
                <a:solidFill>
                  <a:srgbClr val="FF0000"/>
                </a:solidFill>
              </a:rPr>
              <a:t>expects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e = 0</a:t>
            </a:r>
            <a:r>
              <a:rPr lang="en-US" sz="2400" dirty="0"/>
              <a:t>, she sends </a:t>
            </a:r>
            <a:r>
              <a:rPr lang="en-US" sz="2400" dirty="0">
                <a:latin typeface="Times-Roman" charset="0"/>
              </a:rPr>
              <a:t>x = 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1 and </a:t>
            </a:r>
            <a:r>
              <a:rPr lang="en-US" sz="2400" dirty="0">
                <a:latin typeface="Times-Roman" charset="0"/>
              </a:rPr>
              <a:t>y = r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3 (i.e., follow the protocol)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</a:t>
            </a:r>
            <a:r>
              <a:rPr lang="en-US" sz="2400" dirty="0">
                <a:solidFill>
                  <a:srgbClr val="FF0000"/>
                </a:solidFill>
              </a:rPr>
              <a:t>expects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e = 1</a:t>
            </a:r>
            <a:r>
              <a:rPr lang="en-US" sz="2400" dirty="0"/>
              <a:t>, sends </a:t>
            </a:r>
            <a:r>
              <a:rPr lang="en-US" sz="2400" dirty="0">
                <a:latin typeface="Times-Roman" charset="0"/>
              </a:rPr>
              <a:t>x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v</a:t>
            </a:r>
            <a:r>
              <a:rPr lang="en-US" sz="2400" baseline="30000" dirty="0">
                <a:latin typeface="Times-Roman" charset="0"/>
                <a:sym typeface="Symbol" charset="2"/>
              </a:rPr>
              <a:t></a:t>
            </a:r>
            <a:r>
              <a:rPr lang="en-US" sz="2400" baseline="30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in </a:t>
            </a:r>
            <a:r>
              <a:rPr lang="en-US" sz="2400" dirty="0" err="1"/>
              <a:t>msg</a:t>
            </a:r>
            <a:r>
              <a:rPr lang="en-US" sz="2400" dirty="0"/>
              <a:t> 1 and </a:t>
            </a:r>
            <a:r>
              <a:rPr lang="en-US" sz="2400" dirty="0">
                <a:latin typeface="Times-Roman" charset="0"/>
              </a:rPr>
              <a:t>y = r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3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Bob chooses </a:t>
            </a:r>
            <a:r>
              <a:rPr lang="en-US" sz="2800" dirty="0">
                <a:latin typeface="Times-Roman" charset="0"/>
              </a:rPr>
              <a:t>e </a:t>
            </a:r>
            <a:r>
              <a:rPr lang="en-US" sz="2800" dirty="0">
                <a:latin typeface="Times-Roman" charset="0"/>
                <a:sym typeface="Symbol" charset="2"/>
              </a:rPr>
              <a:t> {0,1}</a:t>
            </a:r>
            <a:r>
              <a:rPr lang="en-US" sz="2800" dirty="0"/>
              <a:t> at random, Trudy can only trick Bob with probability </a:t>
            </a:r>
            <a:r>
              <a:rPr lang="en-US" sz="2800" dirty="0">
                <a:latin typeface="Times-Roman" charset="0"/>
              </a:rPr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907F01A-27AC-A442-B626-125A3BBA9CDA}" type="slidenum">
              <a:rPr lang="en-US" smtClean="0">
                <a:latin typeface="Times New Roman" charset="0"/>
              </a:rPr>
              <a:pPr/>
              <a:t>74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 Facts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trick Bob with probability </a:t>
            </a:r>
            <a:r>
              <a:rPr lang="en-US" sz="2800" dirty="0">
                <a:latin typeface="Times-Roman" charset="0"/>
              </a:rPr>
              <a:t>1/2</a:t>
            </a:r>
            <a:r>
              <a:rPr lang="en-US" sz="2800" dirty="0"/>
              <a:t>, but…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…after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iterations, the probability that Trudy can convince Bob that she is Alice is only </a:t>
            </a:r>
            <a:r>
              <a:rPr lang="en-US" sz="2400" dirty="0">
                <a:latin typeface="Times-Roman" charset="0"/>
              </a:rPr>
              <a:t>1/2</a:t>
            </a:r>
            <a:r>
              <a:rPr lang="en-US" sz="2400" baseline="30000" dirty="0">
                <a:latin typeface="Times-Roman" charset="0"/>
              </a:rPr>
              <a:t>n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Just like Bob’s cave!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Bob’s </a:t>
            </a:r>
            <a:r>
              <a:rPr lang="en-US" sz="2800" dirty="0">
                <a:latin typeface="Times-Roman" charset="0"/>
              </a:rPr>
              <a:t>e </a:t>
            </a:r>
            <a:r>
              <a:rPr lang="en-US" sz="2800" dirty="0">
                <a:latin typeface="Times-Roman" charset="0"/>
                <a:sym typeface="Symbol" charset="2"/>
              </a:rPr>
              <a:t> {0,1}</a:t>
            </a:r>
            <a:r>
              <a:rPr lang="en-US" sz="2800" dirty="0"/>
              <a:t> must be unpredictable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must use </a:t>
            </a:r>
            <a:r>
              <a:rPr lang="en-US" sz="2800" dirty="0">
                <a:solidFill>
                  <a:srgbClr val="FF0000"/>
                </a:solidFill>
              </a:rPr>
              <a:t>new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</a:rPr>
              <a:t>each iteration</a:t>
            </a:r>
            <a:r>
              <a:rPr lang="en-US" sz="2800" dirty="0"/>
              <a:t>, or else…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dirty="0">
                <a:latin typeface="Times-Roman" charset="0"/>
              </a:rPr>
              <a:t>e = 0</a:t>
            </a:r>
            <a:r>
              <a:rPr lang="en-US" sz="2400" dirty="0"/>
              <a:t>, Alice sends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in message 3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dirty="0">
                <a:latin typeface="Times-Roman" charset="0"/>
              </a:rPr>
              <a:t>e = 1</a:t>
            </a:r>
            <a:r>
              <a:rPr lang="en-US" sz="2400" dirty="0"/>
              <a:t>, Alice sends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 mod N</a:t>
            </a:r>
            <a:r>
              <a:rPr lang="en-US" sz="2400" dirty="0"/>
              <a:t> in message 3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find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given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84A207E-C7FC-2D41-A284-B7E2FCDCF920}" type="slidenum">
              <a:rPr lang="en-US" smtClean="0">
                <a:latin typeface="Times New Roman" charset="0"/>
              </a:rPr>
              <a:pPr/>
              <a:t>75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685800"/>
          </a:xfrm>
        </p:spPr>
        <p:txBody>
          <a:bodyPr/>
          <a:lstStyle/>
          <a:p>
            <a:pPr eaLnBrk="1" hangingPunct="1"/>
            <a:r>
              <a:rPr lang="en-US"/>
              <a:t>Fiat-Shamir Zero Knowledge?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Zero knowledge means that nobody learns </a:t>
            </a:r>
            <a:r>
              <a:rPr lang="en-US" sz="2800" b="1" i="1" dirty="0"/>
              <a:t>anything</a:t>
            </a:r>
            <a:r>
              <a:rPr lang="en-US" sz="2800" dirty="0"/>
              <a:t> about the secret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Public: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dirty="0">
                <a:latin typeface="Times-Roman" charset="0"/>
              </a:rPr>
              <a:t> = S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Trudy sees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in message 1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Trudy sees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 mod N</a:t>
            </a:r>
            <a:r>
              <a:rPr lang="en-US" sz="2400" dirty="0"/>
              <a:t> in message 3 (if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1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Trudy can find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, gets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that requires modular square root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could find modular square roots, she could get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from </a:t>
            </a:r>
            <a:r>
              <a:rPr lang="en-US" sz="2400" b="1" dirty="0">
                <a:solidFill>
                  <a:schemeClr val="accent2"/>
                </a:solidFill>
              </a:rPr>
              <a:t>public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v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Protocol does not seem to “help” to find </a:t>
            </a:r>
            <a:r>
              <a:rPr lang="en-US" sz="2800" dirty="0">
                <a:latin typeface="Times-Roman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682A89D-AD07-5943-A9E6-12394734EBBE}" type="slidenum">
              <a:rPr lang="en-US" smtClean="0">
                <a:latin typeface="Times New Roman" charset="0"/>
              </a:rPr>
              <a:pPr/>
              <a:t>76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990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/>
              <a:t>ZKP in the Real World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Public key certificates identify users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anonymity if certificates sent in plaintext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offers a  way to authenticate without revealing identities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supported in MS’s Next Generation Secure Computing Base (NGSCB</a:t>
            </a:r>
            <a:r>
              <a:rPr lang="en-US" sz="2800" dirty="0" smtClean="0"/>
              <a:t>)*, </a:t>
            </a:r>
            <a:r>
              <a:rPr lang="en-US" sz="2800" dirty="0"/>
              <a:t>where…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… ZKP </a:t>
            </a:r>
            <a:r>
              <a:rPr lang="en-US" sz="2400" dirty="0"/>
              <a:t>used to authenticate software “without revealing machine identifying data”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just pointless mathematics!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715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200" b="0" dirty="0" smtClean="0"/>
              <a:t>* “cancelled </a:t>
            </a:r>
            <a:r>
              <a:rPr lang="en-US" sz="1200" b="0" dirty="0"/>
              <a:t>software architecture designed by Microsoft which aimed to provide users of the Windows </a:t>
            </a:r>
            <a:r>
              <a:rPr lang="en-US" sz="1200" b="0" dirty="0" smtClean="0"/>
              <a:t>OS </a:t>
            </a:r>
            <a:r>
              <a:rPr lang="en-US" sz="1200" b="0" dirty="0"/>
              <a:t>with better privacy, security, and system </a:t>
            </a:r>
            <a:r>
              <a:rPr lang="en-US" sz="1200" b="0" dirty="0" smtClean="0"/>
              <a:t>integrity.” – [</a:t>
            </a:r>
            <a:r>
              <a:rPr lang="en-US" sz="1200" b="0" dirty="0" smtClean="0">
                <a:solidFill>
                  <a:srgbClr val="0000FF"/>
                </a:solidFill>
                <a:hlinkClick r:id="rId2"/>
              </a:rPr>
              <a:t>ref.</a:t>
            </a:r>
            <a:r>
              <a:rPr lang="en-US" sz="1200" b="0" dirty="0" smtClean="0"/>
              <a:t>]</a:t>
            </a:r>
            <a:endParaRPr lang="en-US" sz="1200" b="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" y="5715000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40A73DB-0E34-7C44-BBA3-C7CD5D20F189}" type="slidenum">
              <a:rPr lang="en-US" smtClean="0">
                <a:latin typeface="Times New Roman" charset="0"/>
              </a:rPr>
              <a:pPr/>
              <a:t>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7989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1219200" y="3636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73152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37338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Prove it</a:t>
            </a:r>
            <a:endParaRPr lang="en-US" b="0" dirty="0"/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2895600" y="31400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919538" y="57150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>
            <a:off x="4419600" y="3657600"/>
            <a:ext cx="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2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19923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8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3434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 animBg="1"/>
      <p:bldP spid="297990" grpId="0" animBg="1"/>
      <p:bldP spid="297993" grpId="0" animBg="1"/>
      <p:bldP spid="297994" grpId="0" autoUpdateAnimBg="0"/>
      <p:bldP spid="297995" grpId="0" autoUpdateAnimBg="0"/>
      <p:bldP spid="297996" grpId="0" autoUpdateAnimBg="0"/>
      <p:bldP spid="2979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88CDFDB-7064-BA4A-BCBB-AA4E9E3F565F}" type="slidenum">
              <a:rPr lang="en-US" smtClean="0">
                <a:latin typeface="Times New Roman" charset="0"/>
              </a:rPr>
              <a:pPr/>
              <a:t>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 flipV="1">
            <a:off x="2286000" y="2554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H="1" flipV="1">
            <a:off x="2209800" y="3163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7239000" y="38100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V="1">
            <a:off x="2286000" y="3849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3733800" y="20574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3886200" y="27432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Prove it</a:t>
            </a:r>
            <a:endParaRPr lang="en-US" b="0" dirty="0"/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>
            <a:off x="2895600" y="33686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1023938" y="38100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9902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is an example of a </a:t>
            </a:r>
            <a:r>
              <a:rPr lang="en-US" sz="2800" b="1" dirty="0">
                <a:solidFill>
                  <a:schemeClr val="accent2"/>
                </a:solidFill>
              </a:rPr>
              <a:t>replay</a:t>
            </a:r>
            <a:r>
              <a:rPr lang="en-US" sz="2800" dirty="0"/>
              <a:t> attack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we prevent a replay?</a:t>
            </a:r>
          </a:p>
        </p:txBody>
      </p:sp>
      <p:pic>
        <p:nvPicPr>
          <p:cNvPr id="28685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1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4384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56329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nimBg="1"/>
      <p:bldP spid="299014" grpId="0" animBg="1"/>
      <p:bldP spid="299017" grpId="0" animBg="1"/>
      <p:bldP spid="299018" grpId="0" autoUpdateAnimBg="0"/>
      <p:bldP spid="299019" grpId="0" autoUpdateAnimBg="0"/>
      <p:bldP spid="299020" grpId="0" autoUpdateAnimBg="0"/>
      <p:bldP spid="299025" grpId="0" build="p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21237</TotalTime>
  <Words>4135</Words>
  <Application>Microsoft Office PowerPoint</Application>
  <PresentationFormat>On-screen Show (4:3)</PresentationFormat>
  <Paragraphs>727</Paragraphs>
  <Slides>76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Arial</vt:lpstr>
      <vt:lpstr>Calisto MT</vt:lpstr>
      <vt:lpstr>Comic Sans MS</vt:lpstr>
      <vt:lpstr>ＭＳ Ｐゴシック</vt:lpstr>
      <vt:lpstr>Perpetua Titling MT</vt:lpstr>
      <vt:lpstr>Symbol</vt:lpstr>
      <vt:lpstr>Times</vt:lpstr>
      <vt:lpstr>Times New Roman</vt:lpstr>
      <vt:lpstr>Times-Roman</vt:lpstr>
      <vt:lpstr>Wingdings</vt:lpstr>
      <vt:lpstr>Default Design</vt:lpstr>
      <vt:lpstr>1_Precedent</vt:lpstr>
      <vt:lpstr>User Authentication &amp; Key Distribution </vt:lpstr>
      <vt:lpstr>Identify Friend or Foe (IFF)</vt:lpstr>
      <vt:lpstr>MIG in the Middle</vt:lpstr>
      <vt:lpstr>Authentication Protocols</vt:lpstr>
      <vt:lpstr>Authentication</vt:lpstr>
      <vt:lpstr>Authentication</vt:lpstr>
      <vt:lpstr>Simple Authentication</vt:lpstr>
      <vt:lpstr>Authentication Attack</vt:lpstr>
      <vt:lpstr>Authentication Attack</vt:lpstr>
      <vt:lpstr>Simple Authentication</vt:lpstr>
      <vt:lpstr>Better Authentication</vt:lpstr>
      <vt:lpstr>Challenge-Response</vt:lpstr>
      <vt:lpstr>Nonce</vt:lpstr>
      <vt:lpstr>Challenge-Response</vt:lpstr>
      <vt:lpstr>Generic Challenge-Response</vt:lpstr>
      <vt:lpstr>Symmetric Key Notation</vt:lpstr>
      <vt:lpstr>Authentication: Symmetric Key</vt:lpstr>
      <vt:lpstr>Authentication with Symmetric Key</vt:lpstr>
      <vt:lpstr>Mutual Authentication?</vt:lpstr>
      <vt:lpstr>Mutual Authentication</vt:lpstr>
      <vt:lpstr>Mutual Authentication</vt:lpstr>
      <vt:lpstr>Mutual Authentication Attack</vt:lpstr>
      <vt:lpstr>Mutual Authentication</vt:lpstr>
      <vt:lpstr>Symmetric Key Mutual Authentication</vt:lpstr>
      <vt:lpstr>Public Key Notation</vt:lpstr>
      <vt:lpstr>Public Key Authentication</vt:lpstr>
      <vt:lpstr>Public Key Authentication</vt:lpstr>
      <vt:lpstr>Public Keys</vt:lpstr>
      <vt:lpstr>Key Distribution</vt:lpstr>
      <vt:lpstr>Session Key</vt:lpstr>
      <vt:lpstr>Session Key (Cntd.)</vt:lpstr>
      <vt:lpstr>Key Distribution using Public-key</vt:lpstr>
      <vt:lpstr>Authentication &amp; Session Key</vt:lpstr>
      <vt:lpstr>Public Key Authentication and Session Key</vt:lpstr>
      <vt:lpstr>Public Key Authentication and Session Key</vt:lpstr>
      <vt:lpstr>Public Key Authentication and Session Key</vt:lpstr>
      <vt:lpstr>Timestamps</vt:lpstr>
      <vt:lpstr>Public Key Authentication with Timestamp T</vt:lpstr>
      <vt:lpstr>Public Key Authentication with Timestamp T</vt:lpstr>
      <vt:lpstr>Public Key Authentication with Timestamp T</vt:lpstr>
      <vt:lpstr>Public Key Authentication</vt:lpstr>
      <vt:lpstr>Public Key Authentication with Timestamp T</vt:lpstr>
      <vt:lpstr>Key Distribution using Symmetric-key (Kerberos)</vt:lpstr>
      <vt:lpstr>Kerberos</vt:lpstr>
      <vt:lpstr>Motivation for Kerberos</vt:lpstr>
      <vt:lpstr>Kerberos KDC</vt:lpstr>
      <vt:lpstr>Kerberos Tickets</vt:lpstr>
      <vt:lpstr>Kerberized Login</vt:lpstr>
      <vt:lpstr>Kerberized Login</vt:lpstr>
      <vt:lpstr>Alice Requests “Ticket to Bob”</vt:lpstr>
      <vt:lpstr>Alice Uses Ticket to Bob</vt:lpstr>
      <vt:lpstr>Kerberos</vt:lpstr>
      <vt:lpstr>Kerberos Questions</vt:lpstr>
      <vt:lpstr>Kerberos Alternatives</vt:lpstr>
      <vt:lpstr>Kerberos Keys</vt:lpstr>
      <vt:lpstr>Differences between versions 4 and 5</vt:lpstr>
      <vt:lpstr>Authentication Protocols (additional desired features)</vt:lpstr>
      <vt:lpstr>Perfect Forward Secrecy</vt:lpstr>
      <vt:lpstr>Perfect Forward Secrecy</vt:lpstr>
      <vt:lpstr>Naïve Session Key Protocol</vt:lpstr>
      <vt:lpstr>Perfect Forward Secrecy</vt:lpstr>
      <vt:lpstr>Perfect Forward Secrecy</vt:lpstr>
      <vt:lpstr>Mutual Authentication, Session Key and PFS</vt:lpstr>
      <vt:lpstr>Zero Knowledge Proofs</vt:lpstr>
      <vt:lpstr>Zero Knowledge Proof (ZKP)</vt:lpstr>
      <vt:lpstr>Bob’s Cave</vt:lpstr>
      <vt:lpstr>Bob’s Cave</vt:lpstr>
      <vt:lpstr>Fiat-Shamir Protocol</vt:lpstr>
      <vt:lpstr>Fiat-Shamir</vt:lpstr>
      <vt:lpstr>Fiat-Shamir: e = 1</vt:lpstr>
      <vt:lpstr>Fiat-Shamir: e = 0</vt:lpstr>
      <vt:lpstr>Fiat-Shamir</vt:lpstr>
      <vt:lpstr>Does Fiat-Shamir Work?</vt:lpstr>
      <vt:lpstr>Fiat-Shamir Facts</vt:lpstr>
      <vt:lpstr>Fiat-Shamir Zero Knowledge?</vt:lpstr>
      <vt:lpstr>ZKP in the Real World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Protocols</dc:title>
  <dc:subject/>
  <dc:creator>Mark Stamp</dc:creator>
  <cp:keywords/>
  <dc:description/>
  <cp:lastModifiedBy>Dr. Marwan Abu-Amara</cp:lastModifiedBy>
  <cp:revision>1130</cp:revision>
  <cp:lastPrinted>2011-05-18T13:24:01Z</cp:lastPrinted>
  <dcterms:created xsi:type="dcterms:W3CDTF">2012-05-01T14:42:25Z</dcterms:created>
  <dcterms:modified xsi:type="dcterms:W3CDTF">2015-10-18T13:15:28Z</dcterms:modified>
  <cp:category/>
</cp:coreProperties>
</file>