
<file path=[Content_Types].xml><?xml version="1.0" encoding="utf-8"?>
<Types xmlns="http://schemas.openxmlformats.org/package/2006/content-types">
  <Default Extension="png" ContentType="image/png"/>
  <Default Extension="bin" ContentType="audio/unknown"/>
  <Default Extension="pdf" ContentType="application/pd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embeddings/oleObject1.bin" ContentType="application/vnd.openxmlformats-officedocument.oleObject"/>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5" r:id="rId3"/>
    <p:sldMasterId id="2147483690" r:id="rId4"/>
    <p:sldMasterId id="2147483705" r:id="rId5"/>
    <p:sldMasterId id="2147483720" r:id="rId6"/>
  </p:sldMasterIdLst>
  <p:notesMasterIdLst>
    <p:notesMasterId r:id="rId165"/>
  </p:notesMasterIdLst>
  <p:handoutMasterIdLst>
    <p:handoutMasterId r:id="rId166"/>
  </p:handoutMasterIdLst>
  <p:sldIdLst>
    <p:sldId id="256" r:id="rId7"/>
    <p:sldId id="712" r:id="rId8"/>
    <p:sldId id="288" r:id="rId9"/>
    <p:sldId id="270" r:id="rId10"/>
    <p:sldId id="416" r:id="rId11"/>
    <p:sldId id="398" r:id="rId12"/>
    <p:sldId id="257" r:id="rId13"/>
    <p:sldId id="390" r:id="rId14"/>
    <p:sldId id="389" r:id="rId15"/>
    <p:sldId id="391" r:id="rId16"/>
    <p:sldId id="392" r:id="rId17"/>
    <p:sldId id="394" r:id="rId18"/>
    <p:sldId id="396" r:id="rId19"/>
    <p:sldId id="397" r:id="rId20"/>
    <p:sldId id="417" r:id="rId21"/>
    <p:sldId id="258" r:id="rId22"/>
    <p:sldId id="375" r:id="rId23"/>
    <p:sldId id="703" r:id="rId24"/>
    <p:sldId id="376" r:id="rId25"/>
    <p:sldId id="377" r:id="rId26"/>
    <p:sldId id="264" r:id="rId27"/>
    <p:sldId id="272" r:id="rId28"/>
    <p:sldId id="714" r:id="rId29"/>
    <p:sldId id="289" r:id="rId30"/>
    <p:sldId id="419" r:id="rId31"/>
    <p:sldId id="418" r:id="rId32"/>
    <p:sldId id="279" r:id="rId33"/>
    <p:sldId id="501" r:id="rId34"/>
    <p:sldId id="469" r:id="rId35"/>
    <p:sldId id="280" r:id="rId36"/>
    <p:sldId id="281" r:id="rId37"/>
    <p:sldId id="282" r:id="rId38"/>
    <p:sldId id="687" r:id="rId39"/>
    <p:sldId id="695" r:id="rId40"/>
    <p:sldId id="502" r:id="rId41"/>
    <p:sldId id="286" r:id="rId42"/>
    <p:sldId id="284" r:id="rId43"/>
    <p:sldId id="285" r:id="rId44"/>
    <p:sldId id="684" r:id="rId45"/>
    <p:sldId id="470" r:id="rId46"/>
    <p:sldId id="287" r:id="rId47"/>
    <p:sldId id="290" r:id="rId48"/>
    <p:sldId id="291" r:id="rId49"/>
    <p:sldId id="716" r:id="rId50"/>
    <p:sldId id="294" r:id="rId51"/>
    <p:sldId id="693" r:id="rId52"/>
    <p:sldId id="295" r:id="rId53"/>
    <p:sldId id="296" r:id="rId54"/>
    <p:sldId id="297" r:id="rId55"/>
    <p:sldId id="298" r:id="rId56"/>
    <p:sldId id="299" r:id="rId57"/>
    <p:sldId id="300" r:id="rId58"/>
    <p:sldId id="307" r:id="rId59"/>
    <p:sldId id="420" r:id="rId60"/>
    <p:sldId id="414" r:id="rId61"/>
    <p:sldId id="384" r:id="rId62"/>
    <p:sldId id="385" r:id="rId63"/>
    <p:sldId id="301" r:id="rId64"/>
    <p:sldId id="302" r:id="rId65"/>
    <p:sldId id="303" r:id="rId66"/>
    <p:sldId id="308" r:id="rId67"/>
    <p:sldId id="304" r:id="rId68"/>
    <p:sldId id="305" r:id="rId69"/>
    <p:sldId id="306" r:id="rId70"/>
    <p:sldId id="309" r:id="rId71"/>
    <p:sldId id="310" r:id="rId72"/>
    <p:sldId id="606" r:id="rId73"/>
    <p:sldId id="318" r:id="rId74"/>
    <p:sldId id="471" r:id="rId75"/>
    <p:sldId id="319" r:id="rId76"/>
    <p:sldId id="321" r:id="rId77"/>
    <p:sldId id="320" r:id="rId78"/>
    <p:sldId id="499" r:id="rId79"/>
    <p:sldId id="322" r:id="rId80"/>
    <p:sldId id="720" r:id="rId81"/>
    <p:sldId id="324" r:id="rId82"/>
    <p:sldId id="702" r:id="rId83"/>
    <p:sldId id="325" r:id="rId84"/>
    <p:sldId id="721" r:id="rId85"/>
    <p:sldId id="722" r:id="rId86"/>
    <p:sldId id="607" r:id="rId87"/>
    <p:sldId id="327" r:id="rId88"/>
    <p:sldId id="328" r:id="rId89"/>
    <p:sldId id="330" r:id="rId90"/>
    <p:sldId id="690" r:id="rId91"/>
    <p:sldId id="331" r:id="rId92"/>
    <p:sldId id="326" r:id="rId93"/>
    <p:sldId id="473" r:id="rId94"/>
    <p:sldId id="332" r:id="rId95"/>
    <p:sldId id="357" r:id="rId96"/>
    <p:sldId id="474" r:id="rId97"/>
    <p:sldId id="342" r:id="rId98"/>
    <p:sldId id="686" r:id="rId99"/>
    <p:sldId id="343" r:id="rId100"/>
    <p:sldId id="344" r:id="rId101"/>
    <p:sldId id="345" r:id="rId102"/>
    <p:sldId id="346" r:id="rId103"/>
    <p:sldId id="608" r:id="rId104"/>
    <p:sldId id="347" r:id="rId105"/>
    <p:sldId id="348" r:id="rId106"/>
    <p:sldId id="349" r:id="rId107"/>
    <p:sldId id="350" r:id="rId108"/>
    <p:sldId id="408" r:id="rId109"/>
    <p:sldId id="436" r:id="rId110"/>
    <p:sldId id="677" r:id="rId111"/>
    <p:sldId id="609" r:id="rId112"/>
    <p:sldId id="352" r:id="rId113"/>
    <p:sldId id="353" r:id="rId114"/>
    <p:sldId id="354" r:id="rId115"/>
    <p:sldId id="355" r:id="rId116"/>
    <p:sldId id="387" r:id="rId117"/>
    <p:sldId id="356" r:id="rId118"/>
    <p:sldId id="490" r:id="rId119"/>
    <p:sldId id="359" r:id="rId120"/>
    <p:sldId id="399" r:id="rId121"/>
    <p:sldId id="402" r:id="rId122"/>
    <p:sldId id="404" r:id="rId123"/>
    <p:sldId id="400" r:id="rId124"/>
    <p:sldId id="406" r:id="rId125"/>
    <p:sldId id="407" r:id="rId126"/>
    <p:sldId id="628" r:id="rId127"/>
    <p:sldId id="491" r:id="rId128"/>
    <p:sldId id="360" r:id="rId129"/>
    <p:sldId id="361" r:id="rId130"/>
    <p:sldId id="362" r:id="rId131"/>
    <p:sldId id="478" r:id="rId132"/>
    <p:sldId id="477" r:id="rId133"/>
    <p:sldId id="704" r:id="rId134"/>
    <p:sldId id="479" r:id="rId135"/>
    <p:sldId id="480" r:id="rId136"/>
    <p:sldId id="492" r:id="rId137"/>
    <p:sldId id="409" r:id="rId138"/>
    <p:sldId id="410" r:id="rId139"/>
    <p:sldId id="411" r:id="rId140"/>
    <p:sldId id="412" r:id="rId141"/>
    <p:sldId id="413" r:id="rId142"/>
    <p:sldId id="633" r:id="rId143"/>
    <p:sldId id="629" r:id="rId144"/>
    <p:sldId id="630" r:id="rId145"/>
    <p:sldId id="631" r:id="rId146"/>
    <p:sldId id="632" r:id="rId147"/>
    <p:sldId id="428" r:id="rId148"/>
    <p:sldId id="713" r:id="rId149"/>
    <p:sldId id="366" r:id="rId150"/>
    <p:sldId id="705" r:id="rId151"/>
    <p:sldId id="365" r:id="rId152"/>
    <p:sldId id="459" r:id="rId153"/>
    <p:sldId id="461" r:id="rId154"/>
    <p:sldId id="691" r:id="rId155"/>
    <p:sldId id="634" r:id="rId156"/>
    <p:sldId id="371" r:id="rId157"/>
    <p:sldId id="692" r:id="rId158"/>
    <p:sldId id="372" r:id="rId159"/>
    <p:sldId id="430" r:id="rId160"/>
    <p:sldId id="431" r:id="rId161"/>
    <p:sldId id="717" r:id="rId162"/>
    <p:sldId id="719" r:id="rId163"/>
    <p:sldId id="443" r:id="rId16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Comic Sans MS" charset="0"/>
        <a:ea typeface="+mn-ea"/>
        <a:cs typeface="+mn-cs"/>
      </a:defRPr>
    </a:lvl1pPr>
    <a:lvl2pPr marL="457200" algn="l" rtl="0" fontAlgn="base">
      <a:spcBef>
        <a:spcPct val="0"/>
      </a:spcBef>
      <a:spcAft>
        <a:spcPct val="0"/>
      </a:spcAft>
      <a:defRPr sz="2400" kern="1200">
        <a:solidFill>
          <a:schemeClr val="tx1"/>
        </a:solidFill>
        <a:latin typeface="Comic Sans MS" charset="0"/>
        <a:ea typeface="+mn-ea"/>
        <a:cs typeface="+mn-cs"/>
      </a:defRPr>
    </a:lvl2pPr>
    <a:lvl3pPr marL="914400" algn="l" rtl="0" fontAlgn="base">
      <a:spcBef>
        <a:spcPct val="0"/>
      </a:spcBef>
      <a:spcAft>
        <a:spcPct val="0"/>
      </a:spcAft>
      <a:defRPr sz="2400" kern="1200">
        <a:solidFill>
          <a:schemeClr val="tx1"/>
        </a:solidFill>
        <a:latin typeface="Comic Sans MS" charset="0"/>
        <a:ea typeface="+mn-ea"/>
        <a:cs typeface="+mn-cs"/>
      </a:defRPr>
    </a:lvl3pPr>
    <a:lvl4pPr marL="1371600" algn="l" rtl="0" fontAlgn="base">
      <a:spcBef>
        <a:spcPct val="0"/>
      </a:spcBef>
      <a:spcAft>
        <a:spcPct val="0"/>
      </a:spcAft>
      <a:defRPr sz="2400" kern="1200">
        <a:solidFill>
          <a:schemeClr val="tx1"/>
        </a:solidFill>
        <a:latin typeface="Comic Sans MS" charset="0"/>
        <a:ea typeface="+mn-ea"/>
        <a:cs typeface="+mn-cs"/>
      </a:defRPr>
    </a:lvl4pPr>
    <a:lvl5pPr marL="1828800" algn="l" rtl="0" fontAlgn="base">
      <a:spcBef>
        <a:spcPct val="0"/>
      </a:spcBef>
      <a:spcAft>
        <a:spcPct val="0"/>
      </a:spcAft>
      <a:defRPr sz="2400" kern="1200">
        <a:solidFill>
          <a:schemeClr val="tx1"/>
        </a:solidFill>
        <a:latin typeface="Comic Sans MS" charset="0"/>
        <a:ea typeface="+mn-ea"/>
        <a:cs typeface="+mn-cs"/>
      </a:defRPr>
    </a:lvl5pPr>
    <a:lvl6pPr marL="2286000" algn="l" defTabSz="457200" rtl="0" eaLnBrk="1" latinLnBrk="0" hangingPunct="1">
      <a:defRPr sz="2400" kern="1200">
        <a:solidFill>
          <a:schemeClr val="tx1"/>
        </a:solidFill>
        <a:latin typeface="Comic Sans MS" charset="0"/>
        <a:ea typeface="+mn-ea"/>
        <a:cs typeface="+mn-cs"/>
      </a:defRPr>
    </a:lvl6pPr>
    <a:lvl7pPr marL="2743200" algn="l" defTabSz="457200" rtl="0" eaLnBrk="1" latinLnBrk="0" hangingPunct="1">
      <a:defRPr sz="2400" kern="1200">
        <a:solidFill>
          <a:schemeClr val="tx1"/>
        </a:solidFill>
        <a:latin typeface="Comic Sans MS" charset="0"/>
        <a:ea typeface="+mn-ea"/>
        <a:cs typeface="+mn-cs"/>
      </a:defRPr>
    </a:lvl7pPr>
    <a:lvl8pPr marL="3200400" algn="l" defTabSz="457200" rtl="0" eaLnBrk="1" latinLnBrk="0" hangingPunct="1">
      <a:defRPr sz="2400" kern="1200">
        <a:solidFill>
          <a:schemeClr val="tx1"/>
        </a:solidFill>
        <a:latin typeface="Comic Sans MS" charset="0"/>
        <a:ea typeface="+mn-ea"/>
        <a:cs typeface="+mn-cs"/>
      </a:defRPr>
    </a:lvl8pPr>
    <a:lvl9pPr marL="3657600" algn="l" defTabSz="457200" rtl="0" eaLnBrk="1" latinLnBrk="0" hangingPunct="1">
      <a:defRPr sz="2400" kern="1200">
        <a:solidFill>
          <a:schemeClr val="tx1"/>
        </a:solidFill>
        <a:latin typeface="Comic Sans M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E03"/>
    <a:srgbClr val="06FF0E"/>
    <a:srgbClr val="CC14BE"/>
    <a:srgbClr val="FF0000"/>
    <a:srgbClr val="B732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17" d="100"/>
          <a:sy n="117" d="100"/>
        </p:scale>
        <p:origin x="-232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90" d="100"/>
        <a:sy n="19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59" Type="http://schemas.openxmlformats.org/officeDocument/2006/relationships/slide" Target="slides/slide153.xml"/><Relationship Id="rId170" Type="http://schemas.openxmlformats.org/officeDocument/2006/relationships/tableStyles" Target="tableStyles.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53" Type="http://schemas.openxmlformats.org/officeDocument/2006/relationships/slide" Target="slides/slide47.xml"/><Relationship Id="rId74" Type="http://schemas.openxmlformats.org/officeDocument/2006/relationships/slide" Target="slides/slide68.xml"/><Relationship Id="rId128" Type="http://schemas.openxmlformats.org/officeDocument/2006/relationships/slide" Target="slides/slide122.xml"/><Relationship Id="rId149" Type="http://schemas.openxmlformats.org/officeDocument/2006/relationships/slide" Target="slides/slide143.xml"/><Relationship Id="rId5" Type="http://schemas.openxmlformats.org/officeDocument/2006/relationships/slideMaster" Target="slideMasters/slideMaster5.xml"/><Relationship Id="rId95" Type="http://schemas.openxmlformats.org/officeDocument/2006/relationships/slide" Target="slides/slide89.xml"/><Relationship Id="rId160" Type="http://schemas.openxmlformats.org/officeDocument/2006/relationships/slide" Target="slides/slide154.xml"/><Relationship Id="rId22" Type="http://schemas.openxmlformats.org/officeDocument/2006/relationships/slide" Target="slides/slide16.xml"/><Relationship Id="rId43" Type="http://schemas.openxmlformats.org/officeDocument/2006/relationships/slide" Target="slides/slide37.xml"/><Relationship Id="rId64" Type="http://schemas.openxmlformats.org/officeDocument/2006/relationships/slide" Target="slides/slide58.xml"/><Relationship Id="rId118" Type="http://schemas.openxmlformats.org/officeDocument/2006/relationships/slide" Target="slides/slide112.xml"/><Relationship Id="rId139" Type="http://schemas.openxmlformats.org/officeDocument/2006/relationships/slide" Target="slides/slide133.xml"/><Relationship Id="rId85" Type="http://schemas.openxmlformats.org/officeDocument/2006/relationships/slide" Target="slides/slide79.xml"/><Relationship Id="rId150" Type="http://schemas.openxmlformats.org/officeDocument/2006/relationships/slide" Target="slides/slide144.xml"/><Relationship Id="rId12" Type="http://schemas.openxmlformats.org/officeDocument/2006/relationships/slide" Target="slides/slide6.xml"/><Relationship Id="rId33" Type="http://schemas.openxmlformats.org/officeDocument/2006/relationships/slide" Target="slides/slide27.xml"/><Relationship Id="rId108" Type="http://schemas.openxmlformats.org/officeDocument/2006/relationships/slide" Target="slides/slide102.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slide" Target="slides/slide134.xml"/><Relationship Id="rId145" Type="http://schemas.openxmlformats.org/officeDocument/2006/relationships/slide" Target="slides/slide139.xml"/><Relationship Id="rId161" Type="http://schemas.openxmlformats.org/officeDocument/2006/relationships/slide" Target="slides/slide155.xml"/><Relationship Id="rId16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slide" Target="slides/slide129.xml"/><Relationship Id="rId151" Type="http://schemas.openxmlformats.org/officeDocument/2006/relationships/slide" Target="slides/slide145.xml"/><Relationship Id="rId156" Type="http://schemas.openxmlformats.org/officeDocument/2006/relationships/slide" Target="slides/slide150.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167"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162" Type="http://schemas.openxmlformats.org/officeDocument/2006/relationships/slide" Target="slides/slide15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157" Type="http://schemas.openxmlformats.org/officeDocument/2006/relationships/slide" Target="slides/slide151.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slide" Target="slides/slide14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168"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163" Type="http://schemas.openxmlformats.org/officeDocument/2006/relationships/slide" Target="slides/slide157.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slide" Target="slides/slide152.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slide" Target="slides/slide147.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48" Type="http://schemas.openxmlformats.org/officeDocument/2006/relationships/slide" Target="slides/slide142.xml"/><Relationship Id="rId164" Type="http://schemas.openxmlformats.org/officeDocument/2006/relationships/slide" Target="slides/slide158.xml"/><Relationship Id="rId16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54" Type="http://schemas.openxmlformats.org/officeDocument/2006/relationships/slide" Target="slides/slide148.xml"/><Relationship Id="rId16" Type="http://schemas.openxmlformats.org/officeDocument/2006/relationships/slide" Target="slides/slide10.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slide" Target="slides/slide138.xml"/><Relationship Id="rId90" Type="http://schemas.openxmlformats.org/officeDocument/2006/relationships/slide" Target="slides/slide84.xml"/><Relationship Id="rId165" Type="http://schemas.openxmlformats.org/officeDocument/2006/relationships/notesMaster" Target="notesMasters/notesMaster1.xml"/><Relationship Id="rId27" Type="http://schemas.openxmlformats.org/officeDocument/2006/relationships/slide" Target="slides/slide21.xml"/><Relationship Id="rId48" Type="http://schemas.openxmlformats.org/officeDocument/2006/relationships/slide" Target="slides/slide42.xml"/><Relationship Id="rId69" Type="http://schemas.openxmlformats.org/officeDocument/2006/relationships/slide" Target="slides/slide63.xml"/><Relationship Id="rId113" Type="http://schemas.openxmlformats.org/officeDocument/2006/relationships/slide" Target="slides/slide107.xml"/><Relationship Id="rId134" Type="http://schemas.openxmlformats.org/officeDocument/2006/relationships/slide" Target="slides/slide128.xml"/><Relationship Id="rId80" Type="http://schemas.openxmlformats.org/officeDocument/2006/relationships/slide" Target="slides/slide74.xml"/><Relationship Id="rId155" Type="http://schemas.openxmlformats.org/officeDocument/2006/relationships/slide" Target="slides/slide149.xml"/><Relationship Id="rId17" Type="http://schemas.openxmlformats.org/officeDocument/2006/relationships/slide" Target="slides/slide11.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24" Type="http://schemas.openxmlformats.org/officeDocument/2006/relationships/slide" Target="slides/slide118.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7C5346-CB91-C648-A408-7ACE17E24BB2}" type="doc">
      <dgm:prSet loTypeId="urn:microsoft.com/office/officeart/2005/8/layout/hProcess4" loCatId="process" qsTypeId="urn:microsoft.com/office/officeart/2005/8/quickstyle/simple4" qsCatId="simple" csTypeId="urn:microsoft.com/office/officeart/2005/8/colors/accent1_2" csCatId="accent1" phldr="1"/>
      <dgm:spPr/>
      <dgm:t>
        <a:bodyPr/>
        <a:lstStyle/>
        <a:p>
          <a:endParaRPr lang="en-US"/>
        </a:p>
      </dgm:t>
    </dgm:pt>
    <dgm:pt modelId="{A67ACD8A-B47A-5247-87D4-74269A1E2482}">
      <dgm:prSet custT="1"/>
      <dgm:spPr/>
      <dgm:t>
        <a:bodyPr/>
        <a:lstStyle/>
        <a:p>
          <a:pPr rtl="0"/>
          <a:r>
            <a:rPr lang="en-US" sz="1400" b="1" dirty="0" smtClean="0"/>
            <a:t>Block size</a:t>
          </a:r>
          <a:endParaRPr lang="en-US" sz="1400" b="1" dirty="0"/>
        </a:p>
      </dgm:t>
    </dgm:pt>
    <dgm:pt modelId="{948F0B18-86FE-F546-98A3-AAC1899B48C1}" type="parTrans" cxnId="{1F5492B2-B99F-7745-B92F-2B29F04CE03E}">
      <dgm:prSet/>
      <dgm:spPr/>
      <dgm:t>
        <a:bodyPr/>
        <a:lstStyle/>
        <a:p>
          <a:endParaRPr lang="en-US"/>
        </a:p>
      </dgm:t>
    </dgm:pt>
    <dgm:pt modelId="{3A5B408B-CF1C-A34D-BD3E-4901D32AE9F2}" type="sibTrans" cxnId="{1F5492B2-B99F-7745-B92F-2B29F04CE03E}">
      <dgm:prSet/>
      <dgm:spPr/>
      <dgm:t>
        <a:bodyPr/>
        <a:lstStyle/>
        <a:p>
          <a:endParaRPr lang="en-US"/>
        </a:p>
      </dgm:t>
    </dgm:pt>
    <dgm:pt modelId="{00237C3C-63F1-AE4F-A75F-A0E755688FF6}">
      <dgm:prSet custT="1"/>
      <dgm:spPr/>
      <dgm:t>
        <a:bodyPr/>
        <a:lstStyle/>
        <a:p>
          <a:pPr rtl="0"/>
          <a:r>
            <a:rPr lang="en-US" sz="1400" dirty="0" smtClean="0"/>
            <a:t>Larger block sizes mean greater security but reduced encryption/decryption speed </a:t>
          </a:r>
          <a:endParaRPr lang="en-US" sz="1400" dirty="0"/>
        </a:p>
      </dgm:t>
    </dgm:pt>
    <dgm:pt modelId="{C5123F1F-36B6-E642-8931-D2E50E1D22C1}" type="parTrans" cxnId="{B3CF0C9B-0749-FE47-A7F7-87F1EBB629C6}">
      <dgm:prSet/>
      <dgm:spPr/>
      <dgm:t>
        <a:bodyPr/>
        <a:lstStyle/>
        <a:p>
          <a:endParaRPr lang="en-US"/>
        </a:p>
      </dgm:t>
    </dgm:pt>
    <dgm:pt modelId="{5E406C7B-3AA1-B443-9D52-AAF62BA4AE32}" type="sibTrans" cxnId="{B3CF0C9B-0749-FE47-A7F7-87F1EBB629C6}">
      <dgm:prSet/>
      <dgm:spPr/>
      <dgm:t>
        <a:bodyPr/>
        <a:lstStyle/>
        <a:p>
          <a:endParaRPr lang="en-US"/>
        </a:p>
      </dgm:t>
    </dgm:pt>
    <dgm:pt modelId="{8D0476D0-D51B-CA45-A57E-9799C85AAA55}">
      <dgm:prSet custT="1"/>
      <dgm:spPr/>
      <dgm:t>
        <a:bodyPr/>
        <a:lstStyle/>
        <a:p>
          <a:pPr rtl="0"/>
          <a:r>
            <a:rPr lang="en-US" sz="1400" b="1" dirty="0" smtClean="0"/>
            <a:t>Key size</a:t>
          </a:r>
          <a:endParaRPr lang="en-US" sz="1400" b="1" dirty="0"/>
        </a:p>
      </dgm:t>
    </dgm:pt>
    <dgm:pt modelId="{3E8D3FF1-5267-F544-94B1-9CB7C51E0B63}" type="parTrans" cxnId="{3D42A603-8A07-B84E-A42C-23B7640215AC}">
      <dgm:prSet/>
      <dgm:spPr/>
      <dgm:t>
        <a:bodyPr/>
        <a:lstStyle/>
        <a:p>
          <a:endParaRPr lang="en-US"/>
        </a:p>
      </dgm:t>
    </dgm:pt>
    <dgm:pt modelId="{FE285203-DF4F-A846-95E1-2EE67A5F606B}" type="sibTrans" cxnId="{3D42A603-8A07-B84E-A42C-23B7640215AC}">
      <dgm:prSet/>
      <dgm:spPr/>
      <dgm:t>
        <a:bodyPr/>
        <a:lstStyle/>
        <a:p>
          <a:endParaRPr lang="en-US"/>
        </a:p>
      </dgm:t>
    </dgm:pt>
    <dgm:pt modelId="{60393D47-079A-C245-A59A-DB30BBD782AC}">
      <dgm:prSet custT="1"/>
      <dgm:spPr/>
      <dgm:t>
        <a:bodyPr/>
        <a:lstStyle/>
        <a:p>
          <a:pPr rtl="0"/>
          <a:r>
            <a:rPr lang="en-US" sz="1400" dirty="0" smtClean="0"/>
            <a:t>Larger key size means greater security but may decrease encryption/decryption speed </a:t>
          </a:r>
          <a:endParaRPr lang="en-US" sz="1400" dirty="0"/>
        </a:p>
      </dgm:t>
    </dgm:pt>
    <dgm:pt modelId="{0FA8D29F-1167-AC4C-B178-AA5AD7B14A61}" type="parTrans" cxnId="{E9685849-03A5-1E4B-B4D6-762D7A4DC967}">
      <dgm:prSet/>
      <dgm:spPr/>
      <dgm:t>
        <a:bodyPr/>
        <a:lstStyle/>
        <a:p>
          <a:endParaRPr lang="en-US"/>
        </a:p>
      </dgm:t>
    </dgm:pt>
    <dgm:pt modelId="{71F0DBF8-45C2-B44C-BEF0-D513FD223B35}" type="sibTrans" cxnId="{E9685849-03A5-1E4B-B4D6-762D7A4DC967}">
      <dgm:prSet/>
      <dgm:spPr/>
      <dgm:t>
        <a:bodyPr/>
        <a:lstStyle/>
        <a:p>
          <a:endParaRPr lang="en-US"/>
        </a:p>
      </dgm:t>
    </dgm:pt>
    <dgm:pt modelId="{37806467-B954-D441-9ECB-CB75580B4690}">
      <dgm:prSet custT="1"/>
      <dgm:spPr/>
      <dgm:t>
        <a:bodyPr/>
        <a:lstStyle/>
        <a:p>
          <a:pPr rtl="0"/>
          <a:r>
            <a:rPr lang="en-US" sz="1400" b="1" dirty="0" smtClean="0"/>
            <a:t>Number of rounds </a:t>
          </a:r>
          <a:endParaRPr lang="en-US" sz="1400" b="1" dirty="0"/>
        </a:p>
      </dgm:t>
    </dgm:pt>
    <dgm:pt modelId="{626DB983-517F-6646-AEC5-8E961867763C}" type="parTrans" cxnId="{101B6164-F569-F84D-A0A9-06B97BFD55AD}">
      <dgm:prSet/>
      <dgm:spPr/>
      <dgm:t>
        <a:bodyPr/>
        <a:lstStyle/>
        <a:p>
          <a:endParaRPr lang="en-US"/>
        </a:p>
      </dgm:t>
    </dgm:pt>
    <dgm:pt modelId="{FAF1D814-798C-F04A-A5A8-FD3A909F416C}" type="sibTrans" cxnId="{101B6164-F569-F84D-A0A9-06B97BFD55AD}">
      <dgm:prSet/>
      <dgm:spPr/>
      <dgm:t>
        <a:bodyPr/>
        <a:lstStyle/>
        <a:p>
          <a:endParaRPr lang="en-US"/>
        </a:p>
      </dgm:t>
    </dgm:pt>
    <dgm:pt modelId="{40BDDB56-0816-6748-A0E4-F29A6A786EB4}">
      <dgm:prSet custT="1"/>
      <dgm:spPr/>
      <dgm:t>
        <a:bodyPr/>
        <a:lstStyle/>
        <a:p>
          <a:pPr rtl="0"/>
          <a:r>
            <a:rPr lang="en-US" sz="1400" dirty="0" smtClean="0"/>
            <a:t>The essence of a symmetric block cipher is that a single round offers inadequate security but that multiple rounds offer increasing security</a:t>
          </a:r>
          <a:endParaRPr lang="en-US" sz="1400" dirty="0"/>
        </a:p>
      </dgm:t>
    </dgm:pt>
    <dgm:pt modelId="{0E42F53F-C917-8942-9386-39D2EAB6CCC2}" type="parTrans" cxnId="{3CEF35DA-E7AF-B149-8655-08C318569686}">
      <dgm:prSet/>
      <dgm:spPr/>
      <dgm:t>
        <a:bodyPr/>
        <a:lstStyle/>
        <a:p>
          <a:endParaRPr lang="en-US"/>
        </a:p>
      </dgm:t>
    </dgm:pt>
    <dgm:pt modelId="{86C17106-85F7-8941-BD33-C120D6D9E768}" type="sibTrans" cxnId="{3CEF35DA-E7AF-B149-8655-08C318569686}">
      <dgm:prSet/>
      <dgm:spPr/>
      <dgm:t>
        <a:bodyPr/>
        <a:lstStyle/>
        <a:p>
          <a:endParaRPr lang="en-US"/>
        </a:p>
      </dgm:t>
    </dgm:pt>
    <dgm:pt modelId="{1BA9ACF1-4BA7-F440-ABBF-9C03B6D010DB}">
      <dgm:prSet custT="1"/>
      <dgm:spPr/>
      <dgm:t>
        <a:bodyPr/>
        <a:lstStyle/>
        <a:p>
          <a:pPr rtl="0"/>
          <a:r>
            <a:rPr lang="en-US" sz="1400" b="1" dirty="0" smtClean="0"/>
            <a:t>Subkey generation algorithm</a:t>
          </a:r>
        </a:p>
      </dgm:t>
    </dgm:pt>
    <dgm:pt modelId="{D0A8AFB4-1C58-4349-AF8C-CE009189B43A}" type="parTrans" cxnId="{98F33CC4-DAA3-CC4E-8C53-ADC4D4C6260C}">
      <dgm:prSet/>
      <dgm:spPr/>
      <dgm:t>
        <a:bodyPr/>
        <a:lstStyle/>
        <a:p>
          <a:endParaRPr lang="en-US"/>
        </a:p>
      </dgm:t>
    </dgm:pt>
    <dgm:pt modelId="{2675EF4D-0E97-AC45-A525-5EA1D3556BCC}" type="sibTrans" cxnId="{98F33CC4-DAA3-CC4E-8C53-ADC4D4C6260C}">
      <dgm:prSet/>
      <dgm:spPr/>
      <dgm:t>
        <a:bodyPr/>
        <a:lstStyle/>
        <a:p>
          <a:endParaRPr lang="en-US"/>
        </a:p>
      </dgm:t>
    </dgm:pt>
    <dgm:pt modelId="{0919E70F-EBB6-1F4B-A769-DCAB582F421C}">
      <dgm:prSet custT="1"/>
      <dgm:spPr/>
      <dgm:t>
        <a:bodyPr/>
        <a:lstStyle/>
        <a:p>
          <a:pPr rtl="0"/>
          <a:r>
            <a:rPr lang="en-US" sz="1400" dirty="0" smtClean="0"/>
            <a:t>Greater complexity in this algorithm should lead to greater difficulty of cryptanalysis</a:t>
          </a:r>
          <a:endParaRPr lang="en-US" sz="1400" dirty="0"/>
        </a:p>
      </dgm:t>
    </dgm:pt>
    <dgm:pt modelId="{ECD94FE9-4FF4-BF49-8373-D10A9B75E2A3}" type="parTrans" cxnId="{E361961B-9A00-F64D-B4B2-98DA301E2995}">
      <dgm:prSet/>
      <dgm:spPr/>
      <dgm:t>
        <a:bodyPr/>
        <a:lstStyle/>
        <a:p>
          <a:endParaRPr lang="en-US"/>
        </a:p>
      </dgm:t>
    </dgm:pt>
    <dgm:pt modelId="{E598F415-6EA3-8244-A62B-60AA4867AECB}" type="sibTrans" cxnId="{E361961B-9A00-F64D-B4B2-98DA301E2995}">
      <dgm:prSet/>
      <dgm:spPr/>
      <dgm:t>
        <a:bodyPr/>
        <a:lstStyle/>
        <a:p>
          <a:endParaRPr lang="en-US"/>
        </a:p>
      </dgm:t>
    </dgm:pt>
    <dgm:pt modelId="{94ECC478-4BD8-CD4C-99CF-FA49A8918BAF}" type="pres">
      <dgm:prSet presAssocID="{A57C5346-CB91-C648-A408-7ACE17E24BB2}" presName="Name0" presStyleCnt="0">
        <dgm:presLayoutVars>
          <dgm:dir/>
          <dgm:animLvl val="lvl"/>
          <dgm:resizeHandles val="exact"/>
        </dgm:presLayoutVars>
      </dgm:prSet>
      <dgm:spPr/>
      <dgm:t>
        <a:bodyPr/>
        <a:lstStyle/>
        <a:p>
          <a:endParaRPr lang="en-US"/>
        </a:p>
      </dgm:t>
    </dgm:pt>
    <dgm:pt modelId="{5B060E9C-0267-3449-8741-38CDFB89D0CA}" type="pres">
      <dgm:prSet presAssocID="{A57C5346-CB91-C648-A408-7ACE17E24BB2}" presName="tSp" presStyleCnt="0"/>
      <dgm:spPr/>
    </dgm:pt>
    <dgm:pt modelId="{B6DA9E55-0127-424D-8BB4-EAF30283BCFC}" type="pres">
      <dgm:prSet presAssocID="{A57C5346-CB91-C648-A408-7ACE17E24BB2}" presName="bSp" presStyleCnt="0"/>
      <dgm:spPr/>
    </dgm:pt>
    <dgm:pt modelId="{E9E53C5C-60B6-AB42-AF19-61F92C4FFC35}" type="pres">
      <dgm:prSet presAssocID="{A57C5346-CB91-C648-A408-7ACE17E24BB2}" presName="process" presStyleCnt="0"/>
      <dgm:spPr/>
    </dgm:pt>
    <dgm:pt modelId="{55A7CEA5-598D-4841-9D39-77B65E524BB3}" type="pres">
      <dgm:prSet presAssocID="{A67ACD8A-B47A-5247-87D4-74269A1E2482}" presName="composite1" presStyleCnt="0"/>
      <dgm:spPr/>
    </dgm:pt>
    <dgm:pt modelId="{5A9D7C12-C5BF-E140-B25D-C8606DCA0D6A}" type="pres">
      <dgm:prSet presAssocID="{A67ACD8A-B47A-5247-87D4-74269A1E2482}" presName="dummyNode1" presStyleLbl="node1" presStyleIdx="0" presStyleCnt="4"/>
      <dgm:spPr/>
    </dgm:pt>
    <dgm:pt modelId="{053CC02C-288A-DA42-8A5A-AD24899E8C5B}" type="pres">
      <dgm:prSet presAssocID="{A67ACD8A-B47A-5247-87D4-74269A1E2482}" presName="childNode1" presStyleLbl="bgAcc1" presStyleIdx="0" presStyleCnt="4">
        <dgm:presLayoutVars>
          <dgm:bulletEnabled val="1"/>
        </dgm:presLayoutVars>
      </dgm:prSet>
      <dgm:spPr/>
      <dgm:t>
        <a:bodyPr/>
        <a:lstStyle/>
        <a:p>
          <a:endParaRPr lang="en-US"/>
        </a:p>
      </dgm:t>
    </dgm:pt>
    <dgm:pt modelId="{B766E901-026E-3341-8FB1-054F059BECC3}" type="pres">
      <dgm:prSet presAssocID="{A67ACD8A-B47A-5247-87D4-74269A1E2482}" presName="childNode1tx" presStyleLbl="bgAcc1" presStyleIdx="0" presStyleCnt="4">
        <dgm:presLayoutVars>
          <dgm:bulletEnabled val="1"/>
        </dgm:presLayoutVars>
      </dgm:prSet>
      <dgm:spPr/>
      <dgm:t>
        <a:bodyPr/>
        <a:lstStyle/>
        <a:p>
          <a:endParaRPr lang="en-US"/>
        </a:p>
      </dgm:t>
    </dgm:pt>
    <dgm:pt modelId="{BCF578A3-0060-FC4C-BFDD-3FD5D2848F40}" type="pres">
      <dgm:prSet presAssocID="{A67ACD8A-B47A-5247-87D4-74269A1E2482}" presName="parentNode1" presStyleLbl="node1" presStyleIdx="0" presStyleCnt="4" custLinFactNeighborX="18952" custLinFactNeighborY="44156">
        <dgm:presLayoutVars>
          <dgm:chMax val="1"/>
          <dgm:bulletEnabled val="1"/>
        </dgm:presLayoutVars>
      </dgm:prSet>
      <dgm:spPr/>
      <dgm:t>
        <a:bodyPr/>
        <a:lstStyle/>
        <a:p>
          <a:endParaRPr lang="en-US"/>
        </a:p>
      </dgm:t>
    </dgm:pt>
    <dgm:pt modelId="{087F043E-CD07-AC40-96F4-C89372E2063B}" type="pres">
      <dgm:prSet presAssocID="{A67ACD8A-B47A-5247-87D4-74269A1E2482}" presName="connSite1" presStyleCnt="0"/>
      <dgm:spPr/>
    </dgm:pt>
    <dgm:pt modelId="{37F07004-B4E2-274B-97BA-EFD208E09297}" type="pres">
      <dgm:prSet presAssocID="{3A5B408B-CF1C-A34D-BD3E-4901D32AE9F2}" presName="Name9" presStyleLbl="sibTrans2D1" presStyleIdx="0" presStyleCnt="3" custLinFactNeighborX="36604" custLinFactNeighborY="-17772"/>
      <dgm:spPr/>
      <dgm:t>
        <a:bodyPr/>
        <a:lstStyle/>
        <a:p>
          <a:endParaRPr lang="en-US"/>
        </a:p>
      </dgm:t>
    </dgm:pt>
    <dgm:pt modelId="{39A00E83-4A56-6F48-8DAB-C8FF17D69C94}" type="pres">
      <dgm:prSet presAssocID="{8D0476D0-D51B-CA45-A57E-9799C85AAA55}" presName="composite2" presStyleCnt="0"/>
      <dgm:spPr/>
    </dgm:pt>
    <dgm:pt modelId="{D69035BB-470A-7940-8256-D069DD33E54F}" type="pres">
      <dgm:prSet presAssocID="{8D0476D0-D51B-CA45-A57E-9799C85AAA55}" presName="dummyNode2" presStyleLbl="node1" presStyleIdx="0" presStyleCnt="4"/>
      <dgm:spPr/>
    </dgm:pt>
    <dgm:pt modelId="{93254B04-6912-8A47-A0E6-9130E48447AC}" type="pres">
      <dgm:prSet presAssocID="{8D0476D0-D51B-CA45-A57E-9799C85AAA55}" presName="childNode2" presStyleLbl="bgAcc1" presStyleIdx="1" presStyleCnt="4" custScaleX="113197" custScaleY="119897" custLinFactNeighborX="11849" custLinFactNeighborY="12995">
        <dgm:presLayoutVars>
          <dgm:bulletEnabled val="1"/>
        </dgm:presLayoutVars>
      </dgm:prSet>
      <dgm:spPr/>
      <dgm:t>
        <a:bodyPr/>
        <a:lstStyle/>
        <a:p>
          <a:endParaRPr lang="en-US"/>
        </a:p>
      </dgm:t>
    </dgm:pt>
    <dgm:pt modelId="{432C22C1-EC88-2C45-A5C3-FDFE7242F737}" type="pres">
      <dgm:prSet presAssocID="{8D0476D0-D51B-CA45-A57E-9799C85AAA55}" presName="childNode2tx" presStyleLbl="bgAcc1" presStyleIdx="1" presStyleCnt="4">
        <dgm:presLayoutVars>
          <dgm:bulletEnabled val="1"/>
        </dgm:presLayoutVars>
      </dgm:prSet>
      <dgm:spPr/>
      <dgm:t>
        <a:bodyPr/>
        <a:lstStyle/>
        <a:p>
          <a:endParaRPr lang="en-US"/>
        </a:p>
      </dgm:t>
    </dgm:pt>
    <dgm:pt modelId="{971BE99B-D76C-824F-B2BA-90D2592A2AB9}" type="pres">
      <dgm:prSet presAssocID="{8D0476D0-D51B-CA45-A57E-9799C85AAA55}" presName="parentNode2" presStyleLbl="node1" presStyleIdx="1" presStyleCnt="4" custLinFactNeighborX="12036" custLinFactNeighborY="43696">
        <dgm:presLayoutVars>
          <dgm:chMax val="0"/>
          <dgm:bulletEnabled val="1"/>
        </dgm:presLayoutVars>
      </dgm:prSet>
      <dgm:spPr/>
      <dgm:t>
        <a:bodyPr/>
        <a:lstStyle/>
        <a:p>
          <a:endParaRPr lang="en-US"/>
        </a:p>
      </dgm:t>
    </dgm:pt>
    <dgm:pt modelId="{66CDEE80-AEC9-714C-9109-B45F4190C999}" type="pres">
      <dgm:prSet presAssocID="{8D0476D0-D51B-CA45-A57E-9799C85AAA55}" presName="connSite2" presStyleCnt="0"/>
      <dgm:spPr/>
    </dgm:pt>
    <dgm:pt modelId="{2FE4269D-A769-5240-9262-FA4E8E07F719}" type="pres">
      <dgm:prSet presAssocID="{FE285203-DF4F-A846-95E1-2EE67A5F606B}" presName="Name18" presStyleLbl="sibTrans2D1" presStyleIdx="1" presStyleCnt="3" custLinFactNeighborX="14813" custLinFactNeighborY="19765"/>
      <dgm:spPr/>
      <dgm:t>
        <a:bodyPr/>
        <a:lstStyle/>
        <a:p>
          <a:endParaRPr lang="en-US"/>
        </a:p>
      </dgm:t>
    </dgm:pt>
    <dgm:pt modelId="{8D300F62-8C64-7B48-B764-A4B4DE27A9C6}" type="pres">
      <dgm:prSet presAssocID="{37806467-B954-D441-9ECB-CB75580B4690}" presName="composite1" presStyleCnt="0"/>
      <dgm:spPr/>
    </dgm:pt>
    <dgm:pt modelId="{7F8A2493-A501-E444-9A44-89A886BDF654}" type="pres">
      <dgm:prSet presAssocID="{37806467-B954-D441-9ECB-CB75580B4690}" presName="dummyNode1" presStyleLbl="node1" presStyleIdx="1" presStyleCnt="4"/>
      <dgm:spPr/>
    </dgm:pt>
    <dgm:pt modelId="{30950607-4463-D449-BB02-829252873B29}" type="pres">
      <dgm:prSet presAssocID="{37806467-B954-D441-9ECB-CB75580B4690}" presName="childNode1" presStyleLbl="bgAcc1" presStyleIdx="2" presStyleCnt="4" custScaleX="110611" custScaleY="125400" custLinFactNeighborX="15961" custLinFactNeighborY="-718">
        <dgm:presLayoutVars>
          <dgm:bulletEnabled val="1"/>
        </dgm:presLayoutVars>
      </dgm:prSet>
      <dgm:spPr/>
      <dgm:t>
        <a:bodyPr/>
        <a:lstStyle/>
        <a:p>
          <a:endParaRPr lang="en-US"/>
        </a:p>
      </dgm:t>
    </dgm:pt>
    <dgm:pt modelId="{3FB709D2-3235-E045-9ED4-C7F9CC450A22}" type="pres">
      <dgm:prSet presAssocID="{37806467-B954-D441-9ECB-CB75580B4690}" presName="childNode1tx" presStyleLbl="bgAcc1" presStyleIdx="2" presStyleCnt="4">
        <dgm:presLayoutVars>
          <dgm:bulletEnabled val="1"/>
        </dgm:presLayoutVars>
      </dgm:prSet>
      <dgm:spPr/>
      <dgm:t>
        <a:bodyPr/>
        <a:lstStyle/>
        <a:p>
          <a:endParaRPr lang="en-US"/>
        </a:p>
      </dgm:t>
    </dgm:pt>
    <dgm:pt modelId="{42CDA08E-3BB2-4943-914E-906AB3BA3C25}" type="pres">
      <dgm:prSet presAssocID="{37806467-B954-D441-9ECB-CB75580B4690}" presName="parentNode1" presStyleLbl="node1" presStyleIdx="2" presStyleCnt="4" custScaleY="99999" custLinFactNeighborX="16367" custLinFactNeighborY="68571">
        <dgm:presLayoutVars>
          <dgm:chMax val="1"/>
          <dgm:bulletEnabled val="1"/>
        </dgm:presLayoutVars>
      </dgm:prSet>
      <dgm:spPr/>
      <dgm:t>
        <a:bodyPr/>
        <a:lstStyle/>
        <a:p>
          <a:endParaRPr lang="en-US"/>
        </a:p>
      </dgm:t>
    </dgm:pt>
    <dgm:pt modelId="{D694AFBE-D516-DA4E-9FB9-05FF7563772A}" type="pres">
      <dgm:prSet presAssocID="{37806467-B954-D441-9ECB-CB75580B4690}" presName="connSite1" presStyleCnt="0"/>
      <dgm:spPr/>
    </dgm:pt>
    <dgm:pt modelId="{AB056B91-D6DE-BD4E-9F11-533A89E7A64D}" type="pres">
      <dgm:prSet presAssocID="{FAF1D814-798C-F04A-A5A8-FD3A909F416C}" presName="Name9" presStyleLbl="sibTrans2D1" presStyleIdx="2" presStyleCnt="3" custLinFactNeighborX="36241" custLinFactNeighborY="-12220"/>
      <dgm:spPr/>
      <dgm:t>
        <a:bodyPr/>
        <a:lstStyle/>
        <a:p>
          <a:endParaRPr lang="en-US"/>
        </a:p>
      </dgm:t>
    </dgm:pt>
    <dgm:pt modelId="{455C0900-EEB3-4B4C-B8CA-05A2D872FDB8}" type="pres">
      <dgm:prSet presAssocID="{1BA9ACF1-4BA7-F440-ABBF-9C03B6D010DB}" presName="composite2" presStyleCnt="0"/>
      <dgm:spPr/>
    </dgm:pt>
    <dgm:pt modelId="{10D7584B-66C4-CD44-AB0E-AD77931D2237}" type="pres">
      <dgm:prSet presAssocID="{1BA9ACF1-4BA7-F440-ABBF-9C03B6D010DB}" presName="dummyNode2" presStyleLbl="node1" presStyleIdx="2" presStyleCnt="4"/>
      <dgm:spPr/>
    </dgm:pt>
    <dgm:pt modelId="{1097FD51-F910-7646-9AFE-55C4AB333411}" type="pres">
      <dgm:prSet presAssocID="{1BA9ACF1-4BA7-F440-ABBF-9C03B6D010DB}" presName="childNode2" presStyleLbl="bgAcc1" presStyleIdx="3" presStyleCnt="4" custScaleY="126654">
        <dgm:presLayoutVars>
          <dgm:bulletEnabled val="1"/>
        </dgm:presLayoutVars>
      </dgm:prSet>
      <dgm:spPr/>
      <dgm:t>
        <a:bodyPr/>
        <a:lstStyle/>
        <a:p>
          <a:endParaRPr lang="en-US"/>
        </a:p>
      </dgm:t>
    </dgm:pt>
    <dgm:pt modelId="{BD517917-B6B9-3542-AE11-8503A5E03DB7}" type="pres">
      <dgm:prSet presAssocID="{1BA9ACF1-4BA7-F440-ABBF-9C03B6D010DB}" presName="childNode2tx" presStyleLbl="bgAcc1" presStyleIdx="3" presStyleCnt="4">
        <dgm:presLayoutVars>
          <dgm:bulletEnabled val="1"/>
        </dgm:presLayoutVars>
      </dgm:prSet>
      <dgm:spPr/>
      <dgm:t>
        <a:bodyPr/>
        <a:lstStyle/>
        <a:p>
          <a:endParaRPr lang="en-US"/>
        </a:p>
      </dgm:t>
    </dgm:pt>
    <dgm:pt modelId="{FE1928A0-969F-644A-8013-B1DB918045BF}" type="pres">
      <dgm:prSet presAssocID="{1BA9ACF1-4BA7-F440-ABBF-9C03B6D010DB}" presName="parentNode2" presStyleLbl="node1" presStyleIdx="3" presStyleCnt="4">
        <dgm:presLayoutVars>
          <dgm:chMax val="0"/>
          <dgm:bulletEnabled val="1"/>
        </dgm:presLayoutVars>
      </dgm:prSet>
      <dgm:spPr/>
      <dgm:t>
        <a:bodyPr/>
        <a:lstStyle/>
        <a:p>
          <a:endParaRPr lang="en-US"/>
        </a:p>
      </dgm:t>
    </dgm:pt>
    <dgm:pt modelId="{BDD7D11E-B484-2C4B-B773-75E001730B59}" type="pres">
      <dgm:prSet presAssocID="{1BA9ACF1-4BA7-F440-ABBF-9C03B6D010DB}" presName="connSite2" presStyleCnt="0"/>
      <dgm:spPr/>
    </dgm:pt>
  </dgm:ptLst>
  <dgm:cxnLst>
    <dgm:cxn modelId="{0B84E38C-D9D8-4CF0-9C23-C3C1CD82860F}" type="presOf" srcId="{40BDDB56-0816-6748-A0E4-F29A6A786EB4}" destId="{30950607-4463-D449-BB02-829252873B29}" srcOrd="0" destOrd="0" presId="urn:microsoft.com/office/officeart/2005/8/layout/hProcess4"/>
    <dgm:cxn modelId="{E9685849-03A5-1E4B-B4D6-762D7A4DC967}" srcId="{8D0476D0-D51B-CA45-A57E-9799C85AAA55}" destId="{60393D47-079A-C245-A59A-DB30BBD782AC}" srcOrd="0" destOrd="0" parTransId="{0FA8D29F-1167-AC4C-B178-AA5AD7B14A61}" sibTransId="{71F0DBF8-45C2-B44C-BEF0-D513FD223B35}"/>
    <dgm:cxn modelId="{A34737C0-C15F-4C5B-B266-CEAE11D4070B}" type="presOf" srcId="{60393D47-079A-C245-A59A-DB30BBD782AC}" destId="{93254B04-6912-8A47-A0E6-9130E48447AC}" srcOrd="0" destOrd="0" presId="urn:microsoft.com/office/officeart/2005/8/layout/hProcess4"/>
    <dgm:cxn modelId="{209973CF-CD88-4DAA-9E7C-ED50C5BFC386}" type="presOf" srcId="{0919E70F-EBB6-1F4B-A769-DCAB582F421C}" destId="{BD517917-B6B9-3542-AE11-8503A5E03DB7}" srcOrd="1" destOrd="0" presId="urn:microsoft.com/office/officeart/2005/8/layout/hProcess4"/>
    <dgm:cxn modelId="{3D42A603-8A07-B84E-A42C-23B7640215AC}" srcId="{A57C5346-CB91-C648-A408-7ACE17E24BB2}" destId="{8D0476D0-D51B-CA45-A57E-9799C85AAA55}" srcOrd="1" destOrd="0" parTransId="{3E8D3FF1-5267-F544-94B1-9CB7C51E0B63}" sibTransId="{FE285203-DF4F-A846-95E1-2EE67A5F606B}"/>
    <dgm:cxn modelId="{C5BBFEB6-1769-4271-A8A1-DB85B8A807B6}" type="presOf" srcId="{3A5B408B-CF1C-A34D-BD3E-4901D32AE9F2}" destId="{37F07004-B4E2-274B-97BA-EFD208E09297}" srcOrd="0" destOrd="0" presId="urn:microsoft.com/office/officeart/2005/8/layout/hProcess4"/>
    <dgm:cxn modelId="{5ADB42B4-DCE6-4F9D-8A38-2900D49E2C8B}" type="presOf" srcId="{00237C3C-63F1-AE4F-A75F-A0E755688FF6}" destId="{B766E901-026E-3341-8FB1-054F059BECC3}" srcOrd="1" destOrd="0" presId="urn:microsoft.com/office/officeart/2005/8/layout/hProcess4"/>
    <dgm:cxn modelId="{3CEF35DA-E7AF-B149-8655-08C318569686}" srcId="{37806467-B954-D441-9ECB-CB75580B4690}" destId="{40BDDB56-0816-6748-A0E4-F29A6A786EB4}" srcOrd="0" destOrd="0" parTransId="{0E42F53F-C917-8942-9386-39D2EAB6CCC2}" sibTransId="{86C17106-85F7-8941-BD33-C120D6D9E768}"/>
    <dgm:cxn modelId="{13FF6804-9A2F-4B74-BDFD-492D72211B75}" type="presOf" srcId="{FAF1D814-798C-F04A-A5A8-FD3A909F416C}" destId="{AB056B91-D6DE-BD4E-9F11-533A89E7A64D}" srcOrd="0" destOrd="0" presId="urn:microsoft.com/office/officeart/2005/8/layout/hProcess4"/>
    <dgm:cxn modelId="{101B6164-F569-F84D-A0A9-06B97BFD55AD}" srcId="{A57C5346-CB91-C648-A408-7ACE17E24BB2}" destId="{37806467-B954-D441-9ECB-CB75580B4690}" srcOrd="2" destOrd="0" parTransId="{626DB983-517F-6646-AEC5-8E961867763C}" sibTransId="{FAF1D814-798C-F04A-A5A8-FD3A909F416C}"/>
    <dgm:cxn modelId="{B3CF0C9B-0749-FE47-A7F7-87F1EBB629C6}" srcId="{A67ACD8A-B47A-5247-87D4-74269A1E2482}" destId="{00237C3C-63F1-AE4F-A75F-A0E755688FF6}" srcOrd="0" destOrd="0" parTransId="{C5123F1F-36B6-E642-8931-D2E50E1D22C1}" sibTransId="{5E406C7B-3AA1-B443-9D52-AAF62BA4AE32}"/>
    <dgm:cxn modelId="{401ED53E-2AE7-47D1-94E5-04A12D7D1F2C}" type="presOf" srcId="{8D0476D0-D51B-CA45-A57E-9799C85AAA55}" destId="{971BE99B-D76C-824F-B2BA-90D2592A2AB9}" srcOrd="0" destOrd="0" presId="urn:microsoft.com/office/officeart/2005/8/layout/hProcess4"/>
    <dgm:cxn modelId="{705B31F3-2498-4AB0-A73A-EF5746FC4BBC}" type="presOf" srcId="{37806467-B954-D441-9ECB-CB75580B4690}" destId="{42CDA08E-3BB2-4943-914E-906AB3BA3C25}" srcOrd="0" destOrd="0" presId="urn:microsoft.com/office/officeart/2005/8/layout/hProcess4"/>
    <dgm:cxn modelId="{C198E95C-75BE-456B-B6D3-317549A25570}" type="presOf" srcId="{1BA9ACF1-4BA7-F440-ABBF-9C03B6D010DB}" destId="{FE1928A0-969F-644A-8013-B1DB918045BF}" srcOrd="0" destOrd="0" presId="urn:microsoft.com/office/officeart/2005/8/layout/hProcess4"/>
    <dgm:cxn modelId="{98F33CC4-DAA3-CC4E-8C53-ADC4D4C6260C}" srcId="{A57C5346-CB91-C648-A408-7ACE17E24BB2}" destId="{1BA9ACF1-4BA7-F440-ABBF-9C03B6D010DB}" srcOrd="3" destOrd="0" parTransId="{D0A8AFB4-1C58-4349-AF8C-CE009189B43A}" sibTransId="{2675EF4D-0E97-AC45-A525-5EA1D3556BCC}"/>
    <dgm:cxn modelId="{65B06067-E2A1-4867-8FFE-2859E43F2824}" type="presOf" srcId="{60393D47-079A-C245-A59A-DB30BBD782AC}" destId="{432C22C1-EC88-2C45-A5C3-FDFE7242F737}" srcOrd="1" destOrd="0" presId="urn:microsoft.com/office/officeart/2005/8/layout/hProcess4"/>
    <dgm:cxn modelId="{9EBC23AB-525A-4BCE-8BF6-EA685F6F22F0}" type="presOf" srcId="{0919E70F-EBB6-1F4B-A769-DCAB582F421C}" destId="{1097FD51-F910-7646-9AFE-55C4AB333411}" srcOrd="0" destOrd="0" presId="urn:microsoft.com/office/officeart/2005/8/layout/hProcess4"/>
    <dgm:cxn modelId="{50C9B5E2-BECA-45AF-8996-4A2A459D6C10}" type="presOf" srcId="{00237C3C-63F1-AE4F-A75F-A0E755688FF6}" destId="{053CC02C-288A-DA42-8A5A-AD24899E8C5B}" srcOrd="0" destOrd="0" presId="urn:microsoft.com/office/officeart/2005/8/layout/hProcess4"/>
    <dgm:cxn modelId="{A90F7F50-7C4A-47C2-B576-175DAD1CA793}" type="presOf" srcId="{A67ACD8A-B47A-5247-87D4-74269A1E2482}" destId="{BCF578A3-0060-FC4C-BFDD-3FD5D2848F40}" srcOrd="0" destOrd="0" presId="urn:microsoft.com/office/officeart/2005/8/layout/hProcess4"/>
    <dgm:cxn modelId="{6EBB44C7-B60D-4F63-845B-8BA402FACCC0}" type="presOf" srcId="{40BDDB56-0816-6748-A0E4-F29A6A786EB4}" destId="{3FB709D2-3235-E045-9ED4-C7F9CC450A22}" srcOrd="1" destOrd="0" presId="urn:microsoft.com/office/officeart/2005/8/layout/hProcess4"/>
    <dgm:cxn modelId="{E361961B-9A00-F64D-B4B2-98DA301E2995}" srcId="{1BA9ACF1-4BA7-F440-ABBF-9C03B6D010DB}" destId="{0919E70F-EBB6-1F4B-A769-DCAB582F421C}" srcOrd="0" destOrd="0" parTransId="{ECD94FE9-4FF4-BF49-8373-D10A9B75E2A3}" sibTransId="{E598F415-6EA3-8244-A62B-60AA4867AECB}"/>
    <dgm:cxn modelId="{1F5492B2-B99F-7745-B92F-2B29F04CE03E}" srcId="{A57C5346-CB91-C648-A408-7ACE17E24BB2}" destId="{A67ACD8A-B47A-5247-87D4-74269A1E2482}" srcOrd="0" destOrd="0" parTransId="{948F0B18-86FE-F546-98A3-AAC1899B48C1}" sibTransId="{3A5B408B-CF1C-A34D-BD3E-4901D32AE9F2}"/>
    <dgm:cxn modelId="{7A5D0DAC-5C85-4FBB-8E32-4CA1E80E4198}" type="presOf" srcId="{FE285203-DF4F-A846-95E1-2EE67A5F606B}" destId="{2FE4269D-A769-5240-9262-FA4E8E07F719}" srcOrd="0" destOrd="0" presId="urn:microsoft.com/office/officeart/2005/8/layout/hProcess4"/>
    <dgm:cxn modelId="{7EBD40E9-C10E-485A-83C8-424A5AA251CC}" type="presOf" srcId="{A57C5346-CB91-C648-A408-7ACE17E24BB2}" destId="{94ECC478-4BD8-CD4C-99CF-FA49A8918BAF}" srcOrd="0" destOrd="0" presId="urn:microsoft.com/office/officeart/2005/8/layout/hProcess4"/>
    <dgm:cxn modelId="{9F80D355-68A6-4BF7-94E6-794B1C9B07A0}" type="presParOf" srcId="{94ECC478-4BD8-CD4C-99CF-FA49A8918BAF}" destId="{5B060E9C-0267-3449-8741-38CDFB89D0CA}" srcOrd="0" destOrd="0" presId="urn:microsoft.com/office/officeart/2005/8/layout/hProcess4"/>
    <dgm:cxn modelId="{83F88843-3791-4C21-9C92-7DEB8484B1A7}" type="presParOf" srcId="{94ECC478-4BD8-CD4C-99CF-FA49A8918BAF}" destId="{B6DA9E55-0127-424D-8BB4-EAF30283BCFC}" srcOrd="1" destOrd="0" presId="urn:microsoft.com/office/officeart/2005/8/layout/hProcess4"/>
    <dgm:cxn modelId="{653D6E88-F1F9-4C6C-A8C3-F7CF920D8D5F}" type="presParOf" srcId="{94ECC478-4BD8-CD4C-99CF-FA49A8918BAF}" destId="{E9E53C5C-60B6-AB42-AF19-61F92C4FFC35}" srcOrd="2" destOrd="0" presId="urn:microsoft.com/office/officeart/2005/8/layout/hProcess4"/>
    <dgm:cxn modelId="{17F0C6B7-445B-4783-B9AB-EE28DC1E563A}" type="presParOf" srcId="{E9E53C5C-60B6-AB42-AF19-61F92C4FFC35}" destId="{55A7CEA5-598D-4841-9D39-77B65E524BB3}" srcOrd="0" destOrd="0" presId="urn:microsoft.com/office/officeart/2005/8/layout/hProcess4"/>
    <dgm:cxn modelId="{D6366248-16C0-48DB-A62F-E1AE42F5669D}" type="presParOf" srcId="{55A7CEA5-598D-4841-9D39-77B65E524BB3}" destId="{5A9D7C12-C5BF-E140-B25D-C8606DCA0D6A}" srcOrd="0" destOrd="0" presId="urn:microsoft.com/office/officeart/2005/8/layout/hProcess4"/>
    <dgm:cxn modelId="{D0C0848A-7388-450B-A86F-ED14E1D4E779}" type="presParOf" srcId="{55A7CEA5-598D-4841-9D39-77B65E524BB3}" destId="{053CC02C-288A-DA42-8A5A-AD24899E8C5B}" srcOrd="1" destOrd="0" presId="urn:microsoft.com/office/officeart/2005/8/layout/hProcess4"/>
    <dgm:cxn modelId="{5DBBB576-92B5-49E1-9118-985A073DB4F2}" type="presParOf" srcId="{55A7CEA5-598D-4841-9D39-77B65E524BB3}" destId="{B766E901-026E-3341-8FB1-054F059BECC3}" srcOrd="2" destOrd="0" presId="urn:microsoft.com/office/officeart/2005/8/layout/hProcess4"/>
    <dgm:cxn modelId="{88C11D16-70D7-43BF-93C6-8A621862652C}" type="presParOf" srcId="{55A7CEA5-598D-4841-9D39-77B65E524BB3}" destId="{BCF578A3-0060-FC4C-BFDD-3FD5D2848F40}" srcOrd="3" destOrd="0" presId="urn:microsoft.com/office/officeart/2005/8/layout/hProcess4"/>
    <dgm:cxn modelId="{1DB4756A-EFA3-4B69-934F-7FEB9A170C57}" type="presParOf" srcId="{55A7CEA5-598D-4841-9D39-77B65E524BB3}" destId="{087F043E-CD07-AC40-96F4-C89372E2063B}" srcOrd="4" destOrd="0" presId="urn:microsoft.com/office/officeart/2005/8/layout/hProcess4"/>
    <dgm:cxn modelId="{7BA54A0F-3914-4FA0-AA86-909C0FF2081F}" type="presParOf" srcId="{E9E53C5C-60B6-AB42-AF19-61F92C4FFC35}" destId="{37F07004-B4E2-274B-97BA-EFD208E09297}" srcOrd="1" destOrd="0" presId="urn:microsoft.com/office/officeart/2005/8/layout/hProcess4"/>
    <dgm:cxn modelId="{B09B368E-42BF-437F-83B2-C2111AA4A133}" type="presParOf" srcId="{E9E53C5C-60B6-AB42-AF19-61F92C4FFC35}" destId="{39A00E83-4A56-6F48-8DAB-C8FF17D69C94}" srcOrd="2" destOrd="0" presId="urn:microsoft.com/office/officeart/2005/8/layout/hProcess4"/>
    <dgm:cxn modelId="{26CEE819-7E5E-4B07-9FB3-8EE8401475DD}" type="presParOf" srcId="{39A00E83-4A56-6F48-8DAB-C8FF17D69C94}" destId="{D69035BB-470A-7940-8256-D069DD33E54F}" srcOrd="0" destOrd="0" presId="urn:microsoft.com/office/officeart/2005/8/layout/hProcess4"/>
    <dgm:cxn modelId="{AA454B07-2041-4ACF-A583-447420404AA6}" type="presParOf" srcId="{39A00E83-4A56-6F48-8DAB-C8FF17D69C94}" destId="{93254B04-6912-8A47-A0E6-9130E48447AC}" srcOrd="1" destOrd="0" presId="urn:microsoft.com/office/officeart/2005/8/layout/hProcess4"/>
    <dgm:cxn modelId="{6452821B-DF97-40EF-87CC-91C77EA69481}" type="presParOf" srcId="{39A00E83-4A56-6F48-8DAB-C8FF17D69C94}" destId="{432C22C1-EC88-2C45-A5C3-FDFE7242F737}" srcOrd="2" destOrd="0" presId="urn:microsoft.com/office/officeart/2005/8/layout/hProcess4"/>
    <dgm:cxn modelId="{6EE421FA-38C2-4135-A8D3-B8DD73063EFB}" type="presParOf" srcId="{39A00E83-4A56-6F48-8DAB-C8FF17D69C94}" destId="{971BE99B-D76C-824F-B2BA-90D2592A2AB9}" srcOrd="3" destOrd="0" presId="urn:microsoft.com/office/officeart/2005/8/layout/hProcess4"/>
    <dgm:cxn modelId="{DFB048A0-F401-4F7C-871E-5C5F202E498A}" type="presParOf" srcId="{39A00E83-4A56-6F48-8DAB-C8FF17D69C94}" destId="{66CDEE80-AEC9-714C-9109-B45F4190C999}" srcOrd="4" destOrd="0" presId="urn:microsoft.com/office/officeart/2005/8/layout/hProcess4"/>
    <dgm:cxn modelId="{1A83BB19-7B41-4718-8B01-8050E54CDEFE}" type="presParOf" srcId="{E9E53C5C-60B6-AB42-AF19-61F92C4FFC35}" destId="{2FE4269D-A769-5240-9262-FA4E8E07F719}" srcOrd="3" destOrd="0" presId="urn:microsoft.com/office/officeart/2005/8/layout/hProcess4"/>
    <dgm:cxn modelId="{F6E1D709-84D3-4F2F-8139-1B7912240449}" type="presParOf" srcId="{E9E53C5C-60B6-AB42-AF19-61F92C4FFC35}" destId="{8D300F62-8C64-7B48-B764-A4B4DE27A9C6}" srcOrd="4" destOrd="0" presId="urn:microsoft.com/office/officeart/2005/8/layout/hProcess4"/>
    <dgm:cxn modelId="{48E9CA7B-ECA8-4412-8243-835CED29C5E9}" type="presParOf" srcId="{8D300F62-8C64-7B48-B764-A4B4DE27A9C6}" destId="{7F8A2493-A501-E444-9A44-89A886BDF654}" srcOrd="0" destOrd="0" presId="urn:microsoft.com/office/officeart/2005/8/layout/hProcess4"/>
    <dgm:cxn modelId="{0B85CEF9-ABC3-42E9-B8A9-EA92240ACF2E}" type="presParOf" srcId="{8D300F62-8C64-7B48-B764-A4B4DE27A9C6}" destId="{30950607-4463-D449-BB02-829252873B29}" srcOrd="1" destOrd="0" presId="urn:microsoft.com/office/officeart/2005/8/layout/hProcess4"/>
    <dgm:cxn modelId="{454238AA-68C2-44EB-9928-BBF9927266DE}" type="presParOf" srcId="{8D300F62-8C64-7B48-B764-A4B4DE27A9C6}" destId="{3FB709D2-3235-E045-9ED4-C7F9CC450A22}" srcOrd="2" destOrd="0" presId="urn:microsoft.com/office/officeart/2005/8/layout/hProcess4"/>
    <dgm:cxn modelId="{01B8032B-A7B5-47F4-ADA3-60A83FBB9A47}" type="presParOf" srcId="{8D300F62-8C64-7B48-B764-A4B4DE27A9C6}" destId="{42CDA08E-3BB2-4943-914E-906AB3BA3C25}" srcOrd="3" destOrd="0" presId="urn:microsoft.com/office/officeart/2005/8/layout/hProcess4"/>
    <dgm:cxn modelId="{F81F7648-994A-4570-89BD-8DCF8D7EC64D}" type="presParOf" srcId="{8D300F62-8C64-7B48-B764-A4B4DE27A9C6}" destId="{D694AFBE-D516-DA4E-9FB9-05FF7563772A}" srcOrd="4" destOrd="0" presId="urn:microsoft.com/office/officeart/2005/8/layout/hProcess4"/>
    <dgm:cxn modelId="{7E575581-5BE2-42A2-8ED4-F8F8D10662E8}" type="presParOf" srcId="{E9E53C5C-60B6-AB42-AF19-61F92C4FFC35}" destId="{AB056B91-D6DE-BD4E-9F11-533A89E7A64D}" srcOrd="5" destOrd="0" presId="urn:microsoft.com/office/officeart/2005/8/layout/hProcess4"/>
    <dgm:cxn modelId="{26E61B57-7738-4D1A-9064-E2FA69E745E8}" type="presParOf" srcId="{E9E53C5C-60B6-AB42-AF19-61F92C4FFC35}" destId="{455C0900-EEB3-4B4C-B8CA-05A2D872FDB8}" srcOrd="6" destOrd="0" presId="urn:microsoft.com/office/officeart/2005/8/layout/hProcess4"/>
    <dgm:cxn modelId="{34750D53-258E-4D63-9629-B3992119834A}" type="presParOf" srcId="{455C0900-EEB3-4B4C-B8CA-05A2D872FDB8}" destId="{10D7584B-66C4-CD44-AB0E-AD77931D2237}" srcOrd="0" destOrd="0" presId="urn:microsoft.com/office/officeart/2005/8/layout/hProcess4"/>
    <dgm:cxn modelId="{882E0E40-26DB-49DC-8B1A-4485DB3557AE}" type="presParOf" srcId="{455C0900-EEB3-4B4C-B8CA-05A2D872FDB8}" destId="{1097FD51-F910-7646-9AFE-55C4AB333411}" srcOrd="1" destOrd="0" presId="urn:microsoft.com/office/officeart/2005/8/layout/hProcess4"/>
    <dgm:cxn modelId="{24DD027A-6E47-4171-AE93-E5745B0AF1BA}" type="presParOf" srcId="{455C0900-EEB3-4B4C-B8CA-05A2D872FDB8}" destId="{BD517917-B6B9-3542-AE11-8503A5E03DB7}" srcOrd="2" destOrd="0" presId="urn:microsoft.com/office/officeart/2005/8/layout/hProcess4"/>
    <dgm:cxn modelId="{106E6292-BDF9-4677-A4D6-5DC1D8D62EE9}" type="presParOf" srcId="{455C0900-EEB3-4B4C-B8CA-05A2D872FDB8}" destId="{FE1928A0-969F-644A-8013-B1DB918045BF}" srcOrd="3" destOrd="0" presId="urn:microsoft.com/office/officeart/2005/8/layout/hProcess4"/>
    <dgm:cxn modelId="{FA8F2FE3-1BC0-4553-AA2F-7FD46EEFE673}" type="presParOf" srcId="{455C0900-EEB3-4B4C-B8CA-05A2D872FDB8}" destId="{BDD7D11E-B484-2C4B-B773-75E001730B59}"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A9029E-ABA9-0D44-A59C-2B914CBA1A1F}" type="doc">
      <dgm:prSet loTypeId="urn:microsoft.com/office/officeart/2005/8/layout/hProcess4" loCatId="process" qsTypeId="urn:microsoft.com/office/officeart/2005/8/quickstyle/simple4" qsCatId="simple" csTypeId="urn:microsoft.com/office/officeart/2005/8/colors/accent1_2" csCatId="accent1" phldr="1"/>
      <dgm:spPr/>
      <dgm:t>
        <a:bodyPr/>
        <a:lstStyle/>
        <a:p>
          <a:endParaRPr lang="en-US"/>
        </a:p>
      </dgm:t>
    </dgm:pt>
    <dgm:pt modelId="{40C29509-9EC2-444A-A8F7-6CA4E335A2D3}">
      <dgm:prSet custT="1"/>
      <dgm:spPr/>
      <dgm:t>
        <a:bodyPr/>
        <a:lstStyle/>
        <a:p>
          <a:pPr rtl="0"/>
          <a:r>
            <a:rPr lang="en-US" sz="1400" b="1" dirty="0" smtClean="0"/>
            <a:t>Round function </a:t>
          </a:r>
          <a:endParaRPr lang="en-US" sz="1400" dirty="0"/>
        </a:p>
      </dgm:t>
    </dgm:pt>
    <dgm:pt modelId="{06EABB60-1613-974C-8230-972A457C8DEA}" type="parTrans" cxnId="{98AD4955-0FF8-1E4E-A861-66F3B68A8017}">
      <dgm:prSet/>
      <dgm:spPr/>
      <dgm:t>
        <a:bodyPr/>
        <a:lstStyle/>
        <a:p>
          <a:endParaRPr lang="en-US"/>
        </a:p>
      </dgm:t>
    </dgm:pt>
    <dgm:pt modelId="{75A86D77-2B08-1741-85B3-ECFF556489F3}" type="sibTrans" cxnId="{98AD4955-0FF8-1E4E-A861-66F3B68A8017}">
      <dgm:prSet/>
      <dgm:spPr/>
      <dgm:t>
        <a:bodyPr/>
        <a:lstStyle/>
        <a:p>
          <a:endParaRPr lang="en-US"/>
        </a:p>
      </dgm:t>
    </dgm:pt>
    <dgm:pt modelId="{4A630EE4-8134-CF4C-9B67-86E0B4C27F91}">
      <dgm:prSet custT="1"/>
      <dgm:spPr/>
      <dgm:t>
        <a:bodyPr/>
        <a:lstStyle/>
        <a:p>
          <a:pPr rtl="0"/>
          <a:r>
            <a:rPr lang="en-US" sz="1400" dirty="0" smtClean="0"/>
            <a:t>Greater complexity generally means greater resistance to cryptanalysis</a:t>
          </a:r>
          <a:endParaRPr lang="en-US" sz="1400" dirty="0"/>
        </a:p>
      </dgm:t>
    </dgm:pt>
    <dgm:pt modelId="{12C84825-B199-184C-AB6C-7FEA4044262F}" type="parTrans" cxnId="{05A6D0F8-9BDF-9846-8E36-4D4D6E022475}">
      <dgm:prSet/>
      <dgm:spPr/>
      <dgm:t>
        <a:bodyPr/>
        <a:lstStyle/>
        <a:p>
          <a:endParaRPr lang="en-US"/>
        </a:p>
      </dgm:t>
    </dgm:pt>
    <dgm:pt modelId="{BFCB3BFD-D474-AE45-977B-FD764ED82492}" type="sibTrans" cxnId="{05A6D0F8-9BDF-9846-8E36-4D4D6E022475}">
      <dgm:prSet/>
      <dgm:spPr/>
      <dgm:t>
        <a:bodyPr/>
        <a:lstStyle/>
        <a:p>
          <a:endParaRPr lang="en-US"/>
        </a:p>
      </dgm:t>
    </dgm:pt>
    <dgm:pt modelId="{F64D8EF6-A818-954A-AD01-F6300D3B5E8F}">
      <dgm:prSet custT="1"/>
      <dgm:spPr/>
      <dgm:t>
        <a:bodyPr/>
        <a:lstStyle/>
        <a:p>
          <a:pPr rtl="0"/>
          <a:r>
            <a:rPr lang="en-US" sz="1400" b="1" dirty="0" smtClean="0"/>
            <a:t>Fast software encryption/decryption</a:t>
          </a:r>
        </a:p>
      </dgm:t>
    </dgm:pt>
    <dgm:pt modelId="{431A352A-442D-7240-92C2-639AA43B1649}" type="parTrans" cxnId="{266174FC-1353-404D-9AC3-E09144398D09}">
      <dgm:prSet/>
      <dgm:spPr/>
      <dgm:t>
        <a:bodyPr/>
        <a:lstStyle/>
        <a:p>
          <a:endParaRPr lang="en-US"/>
        </a:p>
      </dgm:t>
    </dgm:pt>
    <dgm:pt modelId="{68ECD84D-3B20-F74C-B964-A8CB36A3F5C9}" type="sibTrans" cxnId="{266174FC-1353-404D-9AC3-E09144398D09}">
      <dgm:prSet/>
      <dgm:spPr/>
      <dgm:t>
        <a:bodyPr/>
        <a:lstStyle/>
        <a:p>
          <a:endParaRPr lang="en-US"/>
        </a:p>
      </dgm:t>
    </dgm:pt>
    <dgm:pt modelId="{A27766FB-32F2-3544-888D-D5404A6BD413}">
      <dgm:prSet custT="1"/>
      <dgm:spPr/>
      <dgm:t>
        <a:bodyPr/>
        <a:lstStyle/>
        <a:p>
          <a:pPr rtl="0"/>
          <a:r>
            <a:rPr lang="en-US" sz="1400" dirty="0" smtClean="0"/>
            <a:t>In many cases, encryption is embedded in applications or utility functions in such a way as to preclude a hardware implementation; accordingly, the seed of execution of the algorithm becomes a concern</a:t>
          </a:r>
          <a:endParaRPr lang="en-US" sz="1400" dirty="0"/>
        </a:p>
      </dgm:t>
    </dgm:pt>
    <dgm:pt modelId="{C98B38CB-113B-7447-90C9-7B61B23808C0}" type="parTrans" cxnId="{5B034B3F-CB92-AB47-85FB-186A5AF8FE8E}">
      <dgm:prSet/>
      <dgm:spPr/>
      <dgm:t>
        <a:bodyPr/>
        <a:lstStyle/>
        <a:p>
          <a:endParaRPr lang="en-US"/>
        </a:p>
      </dgm:t>
    </dgm:pt>
    <dgm:pt modelId="{FA6D648C-3602-2A4F-8F62-7E9B39A33848}" type="sibTrans" cxnId="{5B034B3F-CB92-AB47-85FB-186A5AF8FE8E}">
      <dgm:prSet/>
      <dgm:spPr/>
      <dgm:t>
        <a:bodyPr/>
        <a:lstStyle/>
        <a:p>
          <a:endParaRPr lang="en-US"/>
        </a:p>
      </dgm:t>
    </dgm:pt>
    <dgm:pt modelId="{38D5F9D0-E1CA-AC47-A35F-21EB2A877651}">
      <dgm:prSet custT="1"/>
      <dgm:spPr/>
      <dgm:t>
        <a:bodyPr/>
        <a:lstStyle/>
        <a:p>
          <a:pPr rtl="0"/>
          <a:r>
            <a:rPr lang="en-US" sz="1400" b="1" dirty="0" smtClean="0"/>
            <a:t>Ease of analysis</a:t>
          </a:r>
        </a:p>
      </dgm:t>
    </dgm:pt>
    <dgm:pt modelId="{DF06C94C-6488-444D-9B8C-09A46F242D2D}" type="parTrans" cxnId="{4541C59B-0BD9-6740-AF40-5DDDD9214969}">
      <dgm:prSet/>
      <dgm:spPr/>
      <dgm:t>
        <a:bodyPr/>
        <a:lstStyle/>
        <a:p>
          <a:endParaRPr lang="en-US"/>
        </a:p>
      </dgm:t>
    </dgm:pt>
    <dgm:pt modelId="{A53F820E-2D4D-FE40-A941-93EAF51E114C}" type="sibTrans" cxnId="{4541C59B-0BD9-6740-AF40-5DDDD9214969}">
      <dgm:prSet/>
      <dgm:spPr/>
      <dgm:t>
        <a:bodyPr/>
        <a:lstStyle/>
        <a:p>
          <a:endParaRPr lang="en-US"/>
        </a:p>
      </dgm:t>
    </dgm:pt>
    <dgm:pt modelId="{9CF350AA-7BA1-BD42-88B8-E63AB51C142B}">
      <dgm:prSet custT="1"/>
      <dgm:spPr/>
      <dgm:t>
        <a:bodyPr/>
        <a:lstStyle/>
        <a:p>
          <a:pPr rtl="0"/>
          <a:r>
            <a:rPr lang="en-US" sz="1400" dirty="0" smtClean="0"/>
            <a:t>If the algorithm can be concisely and clearly explained, it is easier to analyze that algorithm for cryptanalytic vulnerabilities and therefore develop a higher level of assurance as to its strength</a:t>
          </a:r>
          <a:endParaRPr lang="en-US" sz="1400" dirty="0"/>
        </a:p>
      </dgm:t>
    </dgm:pt>
    <dgm:pt modelId="{7DB51D1F-0306-2149-843E-54B0BCA1C218}" type="parTrans" cxnId="{7EF0233E-8E99-D443-9F73-BBFF71CDED29}">
      <dgm:prSet/>
      <dgm:spPr/>
      <dgm:t>
        <a:bodyPr/>
        <a:lstStyle/>
        <a:p>
          <a:endParaRPr lang="en-US"/>
        </a:p>
      </dgm:t>
    </dgm:pt>
    <dgm:pt modelId="{02FC714F-075D-6545-9960-B137D0731A90}" type="sibTrans" cxnId="{7EF0233E-8E99-D443-9F73-BBFF71CDED29}">
      <dgm:prSet/>
      <dgm:spPr/>
      <dgm:t>
        <a:bodyPr/>
        <a:lstStyle/>
        <a:p>
          <a:endParaRPr lang="en-US"/>
        </a:p>
      </dgm:t>
    </dgm:pt>
    <dgm:pt modelId="{61C2FC02-FFFF-8844-86A1-057402F5ED7B}" type="pres">
      <dgm:prSet presAssocID="{8BA9029E-ABA9-0D44-A59C-2B914CBA1A1F}" presName="Name0" presStyleCnt="0">
        <dgm:presLayoutVars>
          <dgm:dir/>
          <dgm:animLvl val="lvl"/>
          <dgm:resizeHandles val="exact"/>
        </dgm:presLayoutVars>
      </dgm:prSet>
      <dgm:spPr/>
      <dgm:t>
        <a:bodyPr/>
        <a:lstStyle/>
        <a:p>
          <a:endParaRPr lang="en-US"/>
        </a:p>
      </dgm:t>
    </dgm:pt>
    <dgm:pt modelId="{3319E45C-651F-3A44-9C0B-0166FC276250}" type="pres">
      <dgm:prSet presAssocID="{8BA9029E-ABA9-0D44-A59C-2B914CBA1A1F}" presName="tSp" presStyleCnt="0"/>
      <dgm:spPr/>
    </dgm:pt>
    <dgm:pt modelId="{665ADC1E-EC47-C24B-84A8-9110E8C18CA8}" type="pres">
      <dgm:prSet presAssocID="{8BA9029E-ABA9-0D44-A59C-2B914CBA1A1F}" presName="bSp" presStyleCnt="0"/>
      <dgm:spPr/>
    </dgm:pt>
    <dgm:pt modelId="{E41EF0AB-D30F-EC40-81B8-71E6CA6E2C28}" type="pres">
      <dgm:prSet presAssocID="{8BA9029E-ABA9-0D44-A59C-2B914CBA1A1F}" presName="process" presStyleCnt="0"/>
      <dgm:spPr/>
    </dgm:pt>
    <dgm:pt modelId="{58B737AC-5363-5F4F-B355-FC476F8DD191}" type="pres">
      <dgm:prSet presAssocID="{40C29509-9EC2-444A-A8F7-6CA4E335A2D3}" presName="composite1" presStyleCnt="0"/>
      <dgm:spPr/>
    </dgm:pt>
    <dgm:pt modelId="{65CD3094-1FA9-DB40-AB87-BD43F72C0ACA}" type="pres">
      <dgm:prSet presAssocID="{40C29509-9EC2-444A-A8F7-6CA4E335A2D3}" presName="dummyNode1" presStyleLbl="node1" presStyleIdx="0" presStyleCnt="3"/>
      <dgm:spPr/>
    </dgm:pt>
    <dgm:pt modelId="{8A27A603-D583-8C47-92BC-417E29609453}" type="pres">
      <dgm:prSet presAssocID="{40C29509-9EC2-444A-A8F7-6CA4E335A2D3}" presName="childNode1" presStyleLbl="bgAcc1" presStyleIdx="0" presStyleCnt="3" custLinFactNeighborX="-24623" custLinFactNeighborY="-20910">
        <dgm:presLayoutVars>
          <dgm:bulletEnabled val="1"/>
        </dgm:presLayoutVars>
      </dgm:prSet>
      <dgm:spPr/>
      <dgm:t>
        <a:bodyPr/>
        <a:lstStyle/>
        <a:p>
          <a:endParaRPr lang="en-US"/>
        </a:p>
      </dgm:t>
    </dgm:pt>
    <dgm:pt modelId="{71B18C8A-496F-544A-BB4F-226DFF294B29}" type="pres">
      <dgm:prSet presAssocID="{40C29509-9EC2-444A-A8F7-6CA4E335A2D3}" presName="childNode1tx" presStyleLbl="bgAcc1" presStyleIdx="0" presStyleCnt="3">
        <dgm:presLayoutVars>
          <dgm:bulletEnabled val="1"/>
        </dgm:presLayoutVars>
      </dgm:prSet>
      <dgm:spPr/>
      <dgm:t>
        <a:bodyPr/>
        <a:lstStyle/>
        <a:p>
          <a:endParaRPr lang="en-US"/>
        </a:p>
      </dgm:t>
    </dgm:pt>
    <dgm:pt modelId="{125E6896-E60A-8947-8704-669265B3724E}" type="pres">
      <dgm:prSet presAssocID="{40C29509-9EC2-444A-A8F7-6CA4E335A2D3}" presName="parentNode1" presStyleLbl="node1" presStyleIdx="0" presStyleCnt="3" custLinFactNeighborX="-4557" custLinFactNeighborY="-38418">
        <dgm:presLayoutVars>
          <dgm:chMax val="1"/>
          <dgm:bulletEnabled val="1"/>
        </dgm:presLayoutVars>
      </dgm:prSet>
      <dgm:spPr/>
      <dgm:t>
        <a:bodyPr/>
        <a:lstStyle/>
        <a:p>
          <a:endParaRPr lang="en-US"/>
        </a:p>
      </dgm:t>
    </dgm:pt>
    <dgm:pt modelId="{F01F77CD-E421-9E44-9263-8EB43FECDE32}" type="pres">
      <dgm:prSet presAssocID="{40C29509-9EC2-444A-A8F7-6CA4E335A2D3}" presName="connSite1" presStyleCnt="0"/>
      <dgm:spPr/>
    </dgm:pt>
    <dgm:pt modelId="{4DD0FEE9-989F-9542-83DD-6CFE86587014}" type="pres">
      <dgm:prSet presAssocID="{75A86D77-2B08-1741-85B3-ECFF556489F3}" presName="Name9" presStyleLbl="sibTrans2D1" presStyleIdx="0" presStyleCnt="2" custLinFactNeighborX="14599" custLinFactNeighborY="-7178"/>
      <dgm:spPr/>
      <dgm:t>
        <a:bodyPr/>
        <a:lstStyle/>
        <a:p>
          <a:endParaRPr lang="en-US"/>
        </a:p>
      </dgm:t>
    </dgm:pt>
    <dgm:pt modelId="{EC9B83BE-37A4-C041-9656-3C357DF6D9D2}" type="pres">
      <dgm:prSet presAssocID="{F64D8EF6-A818-954A-AD01-F6300D3B5E8F}" presName="composite2" presStyleCnt="0"/>
      <dgm:spPr/>
    </dgm:pt>
    <dgm:pt modelId="{E8D69655-0946-DB43-BEAF-113C45EF47C3}" type="pres">
      <dgm:prSet presAssocID="{F64D8EF6-A818-954A-AD01-F6300D3B5E8F}" presName="dummyNode2" presStyleLbl="node1" presStyleIdx="0" presStyleCnt="3"/>
      <dgm:spPr/>
    </dgm:pt>
    <dgm:pt modelId="{C89988BB-0666-E04E-A18A-63A9B65B5068}" type="pres">
      <dgm:prSet presAssocID="{F64D8EF6-A818-954A-AD01-F6300D3B5E8F}" presName="childNode2" presStyleLbl="bgAcc1" presStyleIdx="1" presStyleCnt="3" custScaleX="159665" custScaleY="149382" custLinFactNeighborX="-12700" custLinFactNeighborY="8824">
        <dgm:presLayoutVars>
          <dgm:bulletEnabled val="1"/>
        </dgm:presLayoutVars>
      </dgm:prSet>
      <dgm:spPr/>
      <dgm:t>
        <a:bodyPr/>
        <a:lstStyle/>
        <a:p>
          <a:endParaRPr lang="en-US"/>
        </a:p>
      </dgm:t>
    </dgm:pt>
    <dgm:pt modelId="{F92BA92A-A523-284F-AB5D-724A848BF540}" type="pres">
      <dgm:prSet presAssocID="{F64D8EF6-A818-954A-AD01-F6300D3B5E8F}" presName="childNode2tx" presStyleLbl="bgAcc1" presStyleIdx="1" presStyleCnt="3">
        <dgm:presLayoutVars>
          <dgm:bulletEnabled val="1"/>
        </dgm:presLayoutVars>
      </dgm:prSet>
      <dgm:spPr/>
      <dgm:t>
        <a:bodyPr/>
        <a:lstStyle/>
        <a:p>
          <a:endParaRPr lang="en-US"/>
        </a:p>
      </dgm:t>
    </dgm:pt>
    <dgm:pt modelId="{4C126584-AA51-964E-89E5-36CE00B1B962}" type="pres">
      <dgm:prSet presAssocID="{F64D8EF6-A818-954A-AD01-F6300D3B5E8F}" presName="parentNode2" presStyleLbl="node1" presStyleIdx="1" presStyleCnt="3" custScaleY="118772" custLinFactNeighborX="3591" custLinFactNeighborY="562">
        <dgm:presLayoutVars>
          <dgm:chMax val="0"/>
          <dgm:bulletEnabled val="1"/>
        </dgm:presLayoutVars>
      </dgm:prSet>
      <dgm:spPr/>
      <dgm:t>
        <a:bodyPr/>
        <a:lstStyle/>
        <a:p>
          <a:endParaRPr lang="en-US"/>
        </a:p>
      </dgm:t>
    </dgm:pt>
    <dgm:pt modelId="{FD1CC5EF-8DB5-984B-BDC5-F9D7EF1017B6}" type="pres">
      <dgm:prSet presAssocID="{F64D8EF6-A818-954A-AD01-F6300D3B5E8F}" presName="connSite2" presStyleCnt="0"/>
      <dgm:spPr/>
    </dgm:pt>
    <dgm:pt modelId="{EDD22A6E-0474-C64C-965A-E0FCE4A5825D}" type="pres">
      <dgm:prSet presAssocID="{68ECD84D-3B20-F74C-B964-A8CB36A3F5C9}" presName="Name18" presStyleLbl="sibTrans2D1" presStyleIdx="1" presStyleCnt="2" custLinFactNeighborX="16892" custLinFactNeighborY="19434"/>
      <dgm:spPr/>
      <dgm:t>
        <a:bodyPr/>
        <a:lstStyle/>
        <a:p>
          <a:endParaRPr lang="en-US"/>
        </a:p>
      </dgm:t>
    </dgm:pt>
    <dgm:pt modelId="{5F650FFD-D15D-C145-BC28-D3EB73C31653}" type="pres">
      <dgm:prSet presAssocID="{38D5F9D0-E1CA-AC47-A35F-21EB2A877651}" presName="composite1" presStyleCnt="0"/>
      <dgm:spPr/>
    </dgm:pt>
    <dgm:pt modelId="{0E528D9C-C8BA-D047-B114-BD3CD3CCA233}" type="pres">
      <dgm:prSet presAssocID="{38D5F9D0-E1CA-AC47-A35F-21EB2A877651}" presName="dummyNode1" presStyleLbl="node1" presStyleIdx="1" presStyleCnt="3"/>
      <dgm:spPr/>
    </dgm:pt>
    <dgm:pt modelId="{0745205E-E8A9-F64D-A6B7-E92863EB3370}" type="pres">
      <dgm:prSet presAssocID="{38D5F9D0-E1CA-AC47-A35F-21EB2A877651}" presName="childNode1" presStyleLbl="bgAcc1" presStyleIdx="2" presStyleCnt="3" custScaleX="134976" custScaleY="148826">
        <dgm:presLayoutVars>
          <dgm:bulletEnabled val="1"/>
        </dgm:presLayoutVars>
      </dgm:prSet>
      <dgm:spPr/>
      <dgm:t>
        <a:bodyPr/>
        <a:lstStyle/>
        <a:p>
          <a:endParaRPr lang="en-US"/>
        </a:p>
      </dgm:t>
    </dgm:pt>
    <dgm:pt modelId="{2679FA21-B74E-4B44-89C9-077E45D1C8C0}" type="pres">
      <dgm:prSet presAssocID="{38D5F9D0-E1CA-AC47-A35F-21EB2A877651}" presName="childNode1tx" presStyleLbl="bgAcc1" presStyleIdx="2" presStyleCnt="3">
        <dgm:presLayoutVars>
          <dgm:bulletEnabled val="1"/>
        </dgm:presLayoutVars>
      </dgm:prSet>
      <dgm:spPr/>
      <dgm:t>
        <a:bodyPr/>
        <a:lstStyle/>
        <a:p>
          <a:endParaRPr lang="en-US"/>
        </a:p>
      </dgm:t>
    </dgm:pt>
    <dgm:pt modelId="{278A1380-6017-A54D-A2D3-86438E6CC903}" type="pres">
      <dgm:prSet presAssocID="{38D5F9D0-E1CA-AC47-A35F-21EB2A877651}" presName="parentNode1" presStyleLbl="node1" presStyleIdx="2" presStyleCnt="3" custLinFactNeighborX="10720" custLinFactNeighborY="70541">
        <dgm:presLayoutVars>
          <dgm:chMax val="1"/>
          <dgm:bulletEnabled val="1"/>
        </dgm:presLayoutVars>
      </dgm:prSet>
      <dgm:spPr/>
      <dgm:t>
        <a:bodyPr/>
        <a:lstStyle/>
        <a:p>
          <a:endParaRPr lang="en-US"/>
        </a:p>
      </dgm:t>
    </dgm:pt>
    <dgm:pt modelId="{B3FC9111-50CD-6140-889B-63EF2699B32F}" type="pres">
      <dgm:prSet presAssocID="{38D5F9D0-E1CA-AC47-A35F-21EB2A877651}" presName="connSite1" presStyleCnt="0"/>
      <dgm:spPr/>
    </dgm:pt>
  </dgm:ptLst>
  <dgm:cxnLst>
    <dgm:cxn modelId="{E007E9D2-DE82-4C9E-B242-A417DAACFF53}" type="presOf" srcId="{4A630EE4-8134-CF4C-9B67-86E0B4C27F91}" destId="{71B18C8A-496F-544A-BB4F-226DFF294B29}" srcOrd="1" destOrd="0" presId="urn:microsoft.com/office/officeart/2005/8/layout/hProcess4"/>
    <dgm:cxn modelId="{D8BCE363-ABE6-4CAD-AF15-007F88287616}" type="presOf" srcId="{8BA9029E-ABA9-0D44-A59C-2B914CBA1A1F}" destId="{61C2FC02-FFFF-8844-86A1-057402F5ED7B}" srcOrd="0" destOrd="0" presId="urn:microsoft.com/office/officeart/2005/8/layout/hProcess4"/>
    <dgm:cxn modelId="{9F96C11E-D569-4646-98F0-4F1698EDAF89}" type="presOf" srcId="{A27766FB-32F2-3544-888D-D5404A6BD413}" destId="{C89988BB-0666-E04E-A18A-63A9B65B5068}" srcOrd="0" destOrd="0" presId="urn:microsoft.com/office/officeart/2005/8/layout/hProcess4"/>
    <dgm:cxn modelId="{0195C4A1-D20B-41FB-83C8-3F0C6040D440}" type="presOf" srcId="{4A630EE4-8134-CF4C-9B67-86E0B4C27F91}" destId="{8A27A603-D583-8C47-92BC-417E29609453}" srcOrd="0" destOrd="0" presId="urn:microsoft.com/office/officeart/2005/8/layout/hProcess4"/>
    <dgm:cxn modelId="{5B034B3F-CB92-AB47-85FB-186A5AF8FE8E}" srcId="{F64D8EF6-A818-954A-AD01-F6300D3B5E8F}" destId="{A27766FB-32F2-3544-888D-D5404A6BD413}" srcOrd="0" destOrd="0" parTransId="{C98B38CB-113B-7447-90C9-7B61B23808C0}" sibTransId="{FA6D648C-3602-2A4F-8F62-7E9B39A33848}"/>
    <dgm:cxn modelId="{98AD4955-0FF8-1E4E-A861-66F3B68A8017}" srcId="{8BA9029E-ABA9-0D44-A59C-2B914CBA1A1F}" destId="{40C29509-9EC2-444A-A8F7-6CA4E335A2D3}" srcOrd="0" destOrd="0" parTransId="{06EABB60-1613-974C-8230-972A457C8DEA}" sibTransId="{75A86D77-2B08-1741-85B3-ECFF556489F3}"/>
    <dgm:cxn modelId="{266174FC-1353-404D-9AC3-E09144398D09}" srcId="{8BA9029E-ABA9-0D44-A59C-2B914CBA1A1F}" destId="{F64D8EF6-A818-954A-AD01-F6300D3B5E8F}" srcOrd="1" destOrd="0" parTransId="{431A352A-442D-7240-92C2-639AA43B1649}" sibTransId="{68ECD84D-3B20-F74C-B964-A8CB36A3F5C9}"/>
    <dgm:cxn modelId="{2EE37436-BC61-4063-A417-EE3E8A750DBB}" type="presOf" srcId="{9CF350AA-7BA1-BD42-88B8-E63AB51C142B}" destId="{2679FA21-B74E-4B44-89C9-077E45D1C8C0}" srcOrd="1" destOrd="0" presId="urn:microsoft.com/office/officeart/2005/8/layout/hProcess4"/>
    <dgm:cxn modelId="{0AE20C27-194B-4520-918A-5B5A43161EF2}" type="presOf" srcId="{9CF350AA-7BA1-BD42-88B8-E63AB51C142B}" destId="{0745205E-E8A9-F64D-A6B7-E92863EB3370}" srcOrd="0" destOrd="0" presId="urn:microsoft.com/office/officeart/2005/8/layout/hProcess4"/>
    <dgm:cxn modelId="{787A4622-6F2A-466B-B445-307DD3435029}" type="presOf" srcId="{40C29509-9EC2-444A-A8F7-6CA4E335A2D3}" destId="{125E6896-E60A-8947-8704-669265B3724E}" srcOrd="0" destOrd="0" presId="urn:microsoft.com/office/officeart/2005/8/layout/hProcess4"/>
    <dgm:cxn modelId="{992DF0AC-22A3-46F0-B148-63D2535C3179}" type="presOf" srcId="{75A86D77-2B08-1741-85B3-ECFF556489F3}" destId="{4DD0FEE9-989F-9542-83DD-6CFE86587014}" srcOrd="0" destOrd="0" presId="urn:microsoft.com/office/officeart/2005/8/layout/hProcess4"/>
    <dgm:cxn modelId="{05A6D0F8-9BDF-9846-8E36-4D4D6E022475}" srcId="{40C29509-9EC2-444A-A8F7-6CA4E335A2D3}" destId="{4A630EE4-8134-CF4C-9B67-86E0B4C27F91}" srcOrd="0" destOrd="0" parTransId="{12C84825-B199-184C-AB6C-7FEA4044262F}" sibTransId="{BFCB3BFD-D474-AE45-977B-FD764ED82492}"/>
    <dgm:cxn modelId="{4541C59B-0BD9-6740-AF40-5DDDD9214969}" srcId="{8BA9029E-ABA9-0D44-A59C-2B914CBA1A1F}" destId="{38D5F9D0-E1CA-AC47-A35F-21EB2A877651}" srcOrd="2" destOrd="0" parTransId="{DF06C94C-6488-444D-9B8C-09A46F242D2D}" sibTransId="{A53F820E-2D4D-FE40-A941-93EAF51E114C}"/>
    <dgm:cxn modelId="{7EF0233E-8E99-D443-9F73-BBFF71CDED29}" srcId="{38D5F9D0-E1CA-AC47-A35F-21EB2A877651}" destId="{9CF350AA-7BA1-BD42-88B8-E63AB51C142B}" srcOrd="0" destOrd="0" parTransId="{7DB51D1F-0306-2149-843E-54B0BCA1C218}" sibTransId="{02FC714F-075D-6545-9960-B137D0731A90}"/>
    <dgm:cxn modelId="{B28E3303-020F-4DF9-AF6C-6EEEB3851457}" type="presOf" srcId="{A27766FB-32F2-3544-888D-D5404A6BD413}" destId="{F92BA92A-A523-284F-AB5D-724A848BF540}" srcOrd="1" destOrd="0" presId="urn:microsoft.com/office/officeart/2005/8/layout/hProcess4"/>
    <dgm:cxn modelId="{269218BE-8212-4A21-B361-17966B696EAD}" type="presOf" srcId="{38D5F9D0-E1CA-AC47-A35F-21EB2A877651}" destId="{278A1380-6017-A54D-A2D3-86438E6CC903}" srcOrd="0" destOrd="0" presId="urn:microsoft.com/office/officeart/2005/8/layout/hProcess4"/>
    <dgm:cxn modelId="{D61789D3-FAEE-4CBF-BA8E-66DB9D8515F2}" type="presOf" srcId="{F64D8EF6-A818-954A-AD01-F6300D3B5E8F}" destId="{4C126584-AA51-964E-89E5-36CE00B1B962}" srcOrd="0" destOrd="0" presId="urn:microsoft.com/office/officeart/2005/8/layout/hProcess4"/>
    <dgm:cxn modelId="{4DC9049F-E7AE-4190-95A7-19C27A4244B1}" type="presOf" srcId="{68ECD84D-3B20-F74C-B964-A8CB36A3F5C9}" destId="{EDD22A6E-0474-C64C-965A-E0FCE4A5825D}" srcOrd="0" destOrd="0" presId="urn:microsoft.com/office/officeart/2005/8/layout/hProcess4"/>
    <dgm:cxn modelId="{A7A31DF9-1ABC-42DE-A5A9-AE5857548730}" type="presParOf" srcId="{61C2FC02-FFFF-8844-86A1-057402F5ED7B}" destId="{3319E45C-651F-3A44-9C0B-0166FC276250}" srcOrd="0" destOrd="0" presId="urn:microsoft.com/office/officeart/2005/8/layout/hProcess4"/>
    <dgm:cxn modelId="{A78FD2E2-D558-4289-8408-5279679E9915}" type="presParOf" srcId="{61C2FC02-FFFF-8844-86A1-057402F5ED7B}" destId="{665ADC1E-EC47-C24B-84A8-9110E8C18CA8}" srcOrd="1" destOrd="0" presId="urn:microsoft.com/office/officeart/2005/8/layout/hProcess4"/>
    <dgm:cxn modelId="{852DDFE4-9008-472F-B318-6BF9DC585842}" type="presParOf" srcId="{61C2FC02-FFFF-8844-86A1-057402F5ED7B}" destId="{E41EF0AB-D30F-EC40-81B8-71E6CA6E2C28}" srcOrd="2" destOrd="0" presId="urn:microsoft.com/office/officeart/2005/8/layout/hProcess4"/>
    <dgm:cxn modelId="{72000073-0719-4F56-9B2D-BCC226F7AE15}" type="presParOf" srcId="{E41EF0AB-D30F-EC40-81B8-71E6CA6E2C28}" destId="{58B737AC-5363-5F4F-B355-FC476F8DD191}" srcOrd="0" destOrd="0" presId="urn:microsoft.com/office/officeart/2005/8/layout/hProcess4"/>
    <dgm:cxn modelId="{E803E562-C8AD-4E9C-A74F-CAC708DDE019}" type="presParOf" srcId="{58B737AC-5363-5F4F-B355-FC476F8DD191}" destId="{65CD3094-1FA9-DB40-AB87-BD43F72C0ACA}" srcOrd="0" destOrd="0" presId="urn:microsoft.com/office/officeart/2005/8/layout/hProcess4"/>
    <dgm:cxn modelId="{95079B59-77F0-4152-B5A6-7738D98B15C7}" type="presParOf" srcId="{58B737AC-5363-5F4F-B355-FC476F8DD191}" destId="{8A27A603-D583-8C47-92BC-417E29609453}" srcOrd="1" destOrd="0" presId="urn:microsoft.com/office/officeart/2005/8/layout/hProcess4"/>
    <dgm:cxn modelId="{5EC7C7E0-0D6F-42C7-B431-606CD7B0B80B}" type="presParOf" srcId="{58B737AC-5363-5F4F-B355-FC476F8DD191}" destId="{71B18C8A-496F-544A-BB4F-226DFF294B29}" srcOrd="2" destOrd="0" presId="urn:microsoft.com/office/officeart/2005/8/layout/hProcess4"/>
    <dgm:cxn modelId="{CFCE66E3-E592-4B38-81F2-2F397A4A0F88}" type="presParOf" srcId="{58B737AC-5363-5F4F-B355-FC476F8DD191}" destId="{125E6896-E60A-8947-8704-669265B3724E}" srcOrd="3" destOrd="0" presId="urn:microsoft.com/office/officeart/2005/8/layout/hProcess4"/>
    <dgm:cxn modelId="{EB8DBF59-71F7-4A9C-B1FE-09003CF7DD25}" type="presParOf" srcId="{58B737AC-5363-5F4F-B355-FC476F8DD191}" destId="{F01F77CD-E421-9E44-9263-8EB43FECDE32}" srcOrd="4" destOrd="0" presId="urn:microsoft.com/office/officeart/2005/8/layout/hProcess4"/>
    <dgm:cxn modelId="{00A23F79-9FD8-4CAB-A22C-BE73F3911620}" type="presParOf" srcId="{E41EF0AB-D30F-EC40-81B8-71E6CA6E2C28}" destId="{4DD0FEE9-989F-9542-83DD-6CFE86587014}" srcOrd="1" destOrd="0" presId="urn:microsoft.com/office/officeart/2005/8/layout/hProcess4"/>
    <dgm:cxn modelId="{1CCC320A-5EEB-4E4F-B905-428FCA247ADA}" type="presParOf" srcId="{E41EF0AB-D30F-EC40-81B8-71E6CA6E2C28}" destId="{EC9B83BE-37A4-C041-9656-3C357DF6D9D2}" srcOrd="2" destOrd="0" presId="urn:microsoft.com/office/officeart/2005/8/layout/hProcess4"/>
    <dgm:cxn modelId="{E4260541-00E9-417A-9B79-75CD07D018AA}" type="presParOf" srcId="{EC9B83BE-37A4-C041-9656-3C357DF6D9D2}" destId="{E8D69655-0946-DB43-BEAF-113C45EF47C3}" srcOrd="0" destOrd="0" presId="urn:microsoft.com/office/officeart/2005/8/layout/hProcess4"/>
    <dgm:cxn modelId="{AF91838C-4BA1-451C-AE20-82C2227E25B7}" type="presParOf" srcId="{EC9B83BE-37A4-C041-9656-3C357DF6D9D2}" destId="{C89988BB-0666-E04E-A18A-63A9B65B5068}" srcOrd="1" destOrd="0" presId="urn:microsoft.com/office/officeart/2005/8/layout/hProcess4"/>
    <dgm:cxn modelId="{6E09F71E-44D3-4C4B-B6B0-A1BC11A5020B}" type="presParOf" srcId="{EC9B83BE-37A4-C041-9656-3C357DF6D9D2}" destId="{F92BA92A-A523-284F-AB5D-724A848BF540}" srcOrd="2" destOrd="0" presId="urn:microsoft.com/office/officeart/2005/8/layout/hProcess4"/>
    <dgm:cxn modelId="{237F24D4-816F-420F-8EBD-787729363791}" type="presParOf" srcId="{EC9B83BE-37A4-C041-9656-3C357DF6D9D2}" destId="{4C126584-AA51-964E-89E5-36CE00B1B962}" srcOrd="3" destOrd="0" presId="urn:microsoft.com/office/officeart/2005/8/layout/hProcess4"/>
    <dgm:cxn modelId="{D0B8C041-89E5-4C2A-8AC8-213346BBED4D}" type="presParOf" srcId="{EC9B83BE-37A4-C041-9656-3C357DF6D9D2}" destId="{FD1CC5EF-8DB5-984B-BDC5-F9D7EF1017B6}" srcOrd="4" destOrd="0" presId="urn:microsoft.com/office/officeart/2005/8/layout/hProcess4"/>
    <dgm:cxn modelId="{F2492D71-3848-4B61-A726-5D0997580AB1}" type="presParOf" srcId="{E41EF0AB-D30F-EC40-81B8-71E6CA6E2C28}" destId="{EDD22A6E-0474-C64C-965A-E0FCE4A5825D}" srcOrd="3" destOrd="0" presId="urn:microsoft.com/office/officeart/2005/8/layout/hProcess4"/>
    <dgm:cxn modelId="{44E64D0C-4854-4221-91C5-A8BEFAE26E04}" type="presParOf" srcId="{E41EF0AB-D30F-EC40-81B8-71E6CA6E2C28}" destId="{5F650FFD-D15D-C145-BC28-D3EB73C31653}" srcOrd="4" destOrd="0" presId="urn:microsoft.com/office/officeart/2005/8/layout/hProcess4"/>
    <dgm:cxn modelId="{109DE731-3439-485A-B1CF-740DF06725C0}" type="presParOf" srcId="{5F650FFD-D15D-C145-BC28-D3EB73C31653}" destId="{0E528D9C-C8BA-D047-B114-BD3CD3CCA233}" srcOrd="0" destOrd="0" presId="urn:microsoft.com/office/officeart/2005/8/layout/hProcess4"/>
    <dgm:cxn modelId="{3C7FF359-EC6B-4A32-AF02-A5F9EB04C598}" type="presParOf" srcId="{5F650FFD-D15D-C145-BC28-D3EB73C31653}" destId="{0745205E-E8A9-F64D-A6B7-E92863EB3370}" srcOrd="1" destOrd="0" presId="urn:microsoft.com/office/officeart/2005/8/layout/hProcess4"/>
    <dgm:cxn modelId="{4F49BC64-34E9-4A6B-AE25-B0894FE5F4B6}" type="presParOf" srcId="{5F650FFD-D15D-C145-BC28-D3EB73C31653}" destId="{2679FA21-B74E-4B44-89C9-077E45D1C8C0}" srcOrd="2" destOrd="0" presId="urn:microsoft.com/office/officeart/2005/8/layout/hProcess4"/>
    <dgm:cxn modelId="{B0C8C014-858F-4B28-BF17-D5AADFCCA466}" type="presParOf" srcId="{5F650FFD-D15D-C145-BC28-D3EB73C31653}" destId="{278A1380-6017-A54D-A2D3-86438E6CC903}" srcOrd="3" destOrd="0" presId="urn:microsoft.com/office/officeart/2005/8/layout/hProcess4"/>
    <dgm:cxn modelId="{55CBCC72-E7B5-4D59-898F-D5371283CAB7}" type="presParOf" srcId="{5F650FFD-D15D-C145-BC28-D3EB73C31653}" destId="{B3FC9111-50CD-6140-889B-63EF2699B32F}" srcOrd="4" destOrd="0" presId="urn:microsoft.com/office/officeart/2005/8/layout/hProcess4"/>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CC02C-288A-DA42-8A5A-AD24899E8C5B}">
      <dsp:nvSpPr>
        <dsp:cNvPr id="0" name=""/>
        <dsp:cNvSpPr/>
      </dsp:nvSpPr>
      <dsp:spPr>
        <a:xfrm>
          <a:off x="1846" y="1792634"/>
          <a:ext cx="1750662" cy="14439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t>Larger block sizes mean greater security but reduced encryption/decryption speed </a:t>
          </a:r>
          <a:endParaRPr lang="en-US" sz="1400" kern="1200" dirty="0"/>
        </a:p>
      </dsp:txBody>
      <dsp:txXfrm>
        <a:off x="35075" y="1825863"/>
        <a:ext cx="1684204" cy="1068058"/>
      </dsp:txXfrm>
    </dsp:sp>
    <dsp:sp modelId="{37F07004-B4E2-274B-97BA-EFD208E09297}">
      <dsp:nvSpPr>
        <dsp:cNvPr id="0" name=""/>
        <dsp:cNvSpPr/>
      </dsp:nvSpPr>
      <dsp:spPr>
        <a:xfrm>
          <a:off x="1963136" y="2038416"/>
          <a:ext cx="1912131" cy="1912131"/>
        </a:xfrm>
        <a:prstGeom prst="leftCircularArrow">
          <a:avLst>
            <a:gd name="adj1" fmla="val 2820"/>
            <a:gd name="adj2" fmla="val 344259"/>
            <a:gd name="adj3" fmla="val 1933418"/>
            <a:gd name="adj4" fmla="val 8838137"/>
            <a:gd name="adj5" fmla="val 3289"/>
          </a:avLst>
        </a:prstGeom>
        <a:blipFill rotWithShape="0">
          <a:blip xmlns:r="http://schemas.openxmlformats.org/officeDocument/2006/relationships" r:embed="rId1">
            <a:duotone>
              <a:schemeClr val="accent1">
                <a:tint val="60000"/>
                <a:hueOff val="0"/>
                <a:satOff val="0"/>
                <a:lumOff val="0"/>
                <a:alphaOff val="0"/>
                <a:shade val="10000"/>
                <a:satMod val="135000"/>
              </a:schemeClr>
              <a:schemeClr val="accent1">
                <a:tint val="60000"/>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BCF578A3-0060-FC4C-BFDD-3FD5D2848F40}">
      <dsp:nvSpPr>
        <dsp:cNvPr id="0" name=""/>
        <dsp:cNvSpPr/>
      </dsp:nvSpPr>
      <dsp:spPr>
        <a:xfrm>
          <a:off x="685803" y="3200400"/>
          <a:ext cx="1556144" cy="618827"/>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b="1" kern="1200" dirty="0" smtClean="0"/>
            <a:t>Block size</a:t>
          </a:r>
          <a:endParaRPr lang="en-US" sz="1400" b="1" kern="1200" dirty="0"/>
        </a:p>
      </dsp:txBody>
      <dsp:txXfrm>
        <a:off x="703928" y="3218525"/>
        <a:ext cx="1519894" cy="582577"/>
      </dsp:txXfrm>
    </dsp:sp>
    <dsp:sp modelId="{93254B04-6912-8A47-A0E6-9130E48447AC}">
      <dsp:nvSpPr>
        <dsp:cNvPr id="0" name=""/>
        <dsp:cNvSpPr/>
      </dsp:nvSpPr>
      <dsp:spPr>
        <a:xfrm>
          <a:off x="2411191" y="1835598"/>
          <a:ext cx="1981697" cy="17312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t>Larger key size means greater security but may decrease encryption/decryption speed </a:t>
          </a:r>
          <a:endParaRPr lang="en-US" sz="1400" kern="1200" dirty="0"/>
        </a:p>
      </dsp:txBody>
      <dsp:txXfrm>
        <a:off x="2451031" y="2246415"/>
        <a:ext cx="1902017" cy="1280571"/>
      </dsp:txXfrm>
    </dsp:sp>
    <dsp:sp modelId="{2FE4269D-A769-5240-9262-FA4E8E07F719}">
      <dsp:nvSpPr>
        <dsp:cNvPr id="0" name=""/>
        <dsp:cNvSpPr/>
      </dsp:nvSpPr>
      <dsp:spPr>
        <a:xfrm>
          <a:off x="3886210" y="1447804"/>
          <a:ext cx="2337359" cy="2337359"/>
        </a:xfrm>
        <a:prstGeom prst="circularArrow">
          <a:avLst>
            <a:gd name="adj1" fmla="val 2307"/>
            <a:gd name="adj2" fmla="val 278294"/>
            <a:gd name="adj3" fmla="val 19044029"/>
            <a:gd name="adj4" fmla="val 12073345"/>
            <a:gd name="adj5" fmla="val 2691"/>
          </a:avLst>
        </a:prstGeom>
        <a:blipFill rotWithShape="0">
          <a:blip xmlns:r="http://schemas.openxmlformats.org/officeDocument/2006/relationships" r:embed="rId1">
            <a:duotone>
              <a:schemeClr val="accent1">
                <a:tint val="60000"/>
                <a:hueOff val="0"/>
                <a:satOff val="0"/>
                <a:lumOff val="0"/>
                <a:alphaOff val="0"/>
                <a:shade val="10000"/>
                <a:satMod val="135000"/>
              </a:schemeClr>
              <a:schemeClr val="accent1">
                <a:tint val="60000"/>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971BE99B-D76C-824F-B2BA-90D2592A2AB9}">
      <dsp:nvSpPr>
        <dsp:cNvPr id="0" name=""/>
        <dsp:cNvSpPr/>
      </dsp:nvSpPr>
      <dsp:spPr>
        <a:xfrm>
          <a:off x="2895606" y="1752597"/>
          <a:ext cx="1556144" cy="618827"/>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b="1" kern="1200" dirty="0" smtClean="0"/>
            <a:t>Key size</a:t>
          </a:r>
          <a:endParaRPr lang="en-US" sz="1400" b="1" kern="1200" dirty="0"/>
        </a:p>
      </dsp:txBody>
      <dsp:txXfrm>
        <a:off x="2913731" y="1770722"/>
        <a:ext cx="1519894" cy="582577"/>
      </dsp:txXfrm>
    </dsp:sp>
    <dsp:sp modelId="{30950607-4463-D449-BB02-829252873B29}">
      <dsp:nvSpPr>
        <dsp:cNvPr id="0" name=""/>
        <dsp:cNvSpPr/>
      </dsp:nvSpPr>
      <dsp:spPr>
        <a:xfrm>
          <a:off x="4800605" y="1600198"/>
          <a:ext cx="1936425" cy="18106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t>The essence of a symmetric block cipher is that a single round offers inadequate security but that multiple rounds offer increasing security</a:t>
          </a:r>
          <a:endParaRPr lang="en-US" sz="1400" kern="1200" dirty="0"/>
        </a:p>
      </dsp:txBody>
      <dsp:txXfrm>
        <a:off x="4842274" y="1641867"/>
        <a:ext cx="1853087" cy="1339346"/>
      </dsp:txXfrm>
    </dsp:sp>
    <dsp:sp modelId="{AB056B91-D6DE-BD4E-9F11-533A89E7A64D}">
      <dsp:nvSpPr>
        <dsp:cNvPr id="0" name=""/>
        <dsp:cNvSpPr/>
      </dsp:nvSpPr>
      <dsp:spPr>
        <a:xfrm>
          <a:off x="6324602" y="2362207"/>
          <a:ext cx="1663339" cy="1663339"/>
        </a:xfrm>
        <a:prstGeom prst="leftCircularArrow">
          <a:avLst>
            <a:gd name="adj1" fmla="val 3241"/>
            <a:gd name="adj2" fmla="val 399699"/>
            <a:gd name="adj3" fmla="val 1071799"/>
            <a:gd name="adj4" fmla="val 7921078"/>
            <a:gd name="adj5" fmla="val 3781"/>
          </a:avLst>
        </a:prstGeom>
        <a:blipFill rotWithShape="0">
          <a:blip xmlns:r="http://schemas.openxmlformats.org/officeDocument/2006/relationships" r:embed="rId1">
            <a:duotone>
              <a:schemeClr val="accent1">
                <a:tint val="60000"/>
                <a:hueOff val="0"/>
                <a:satOff val="0"/>
                <a:lumOff val="0"/>
                <a:alphaOff val="0"/>
                <a:shade val="10000"/>
                <a:satMod val="135000"/>
              </a:schemeClr>
              <a:schemeClr val="accent1">
                <a:tint val="60000"/>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42CDA08E-3BB2-4943-914E-906AB3BA3C25}">
      <dsp:nvSpPr>
        <dsp:cNvPr id="0" name=""/>
        <dsp:cNvSpPr/>
      </dsp:nvSpPr>
      <dsp:spPr>
        <a:xfrm>
          <a:off x="5257793" y="3352800"/>
          <a:ext cx="1556144" cy="618821"/>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b="1" kern="1200" dirty="0" smtClean="0"/>
            <a:t>Number of rounds </a:t>
          </a:r>
          <a:endParaRPr lang="en-US" sz="1400" b="1" kern="1200" dirty="0"/>
        </a:p>
      </dsp:txBody>
      <dsp:txXfrm>
        <a:off x="5275918" y="3370925"/>
        <a:ext cx="1519894" cy="582571"/>
      </dsp:txXfrm>
    </dsp:sp>
    <dsp:sp modelId="{1097FD51-F910-7646-9AFE-55C4AB333411}">
      <dsp:nvSpPr>
        <dsp:cNvPr id="0" name=""/>
        <dsp:cNvSpPr/>
      </dsp:nvSpPr>
      <dsp:spPr>
        <a:xfrm>
          <a:off x="6815972" y="1598827"/>
          <a:ext cx="1750662" cy="18287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t>Greater complexity in this algorithm should lead to greater difficulty of cryptanalysis</a:t>
          </a:r>
          <a:endParaRPr lang="en-US" sz="1400" kern="1200" dirty="0"/>
        </a:p>
      </dsp:txBody>
      <dsp:txXfrm>
        <a:off x="6858058" y="2032798"/>
        <a:ext cx="1666490" cy="1352738"/>
      </dsp:txXfrm>
    </dsp:sp>
    <dsp:sp modelId="{FE1928A0-969F-644A-8013-B1DB918045BF}">
      <dsp:nvSpPr>
        <dsp:cNvPr id="0" name=""/>
        <dsp:cNvSpPr/>
      </dsp:nvSpPr>
      <dsp:spPr>
        <a:xfrm>
          <a:off x="7205008" y="1481846"/>
          <a:ext cx="1556144" cy="618827"/>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b="1" kern="1200" dirty="0" smtClean="0"/>
            <a:t>Subkey generation algorithm</a:t>
          </a:r>
        </a:p>
      </dsp:txBody>
      <dsp:txXfrm>
        <a:off x="7223133" y="1499971"/>
        <a:ext cx="1519894" cy="5825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7A603-D583-8C47-92BC-417E29609453}">
      <dsp:nvSpPr>
        <dsp:cNvPr id="0" name=""/>
        <dsp:cNvSpPr/>
      </dsp:nvSpPr>
      <dsp:spPr>
        <a:xfrm>
          <a:off x="0" y="461263"/>
          <a:ext cx="1773651" cy="14628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t>Greater complexity generally means greater resistance to cryptanalysis</a:t>
          </a:r>
          <a:endParaRPr lang="en-US" sz="1400" kern="1200" dirty="0"/>
        </a:p>
      </dsp:txBody>
      <dsp:txXfrm>
        <a:off x="33665" y="494928"/>
        <a:ext cx="1706321" cy="1082084"/>
      </dsp:txXfrm>
    </dsp:sp>
    <dsp:sp modelId="{4DD0FEE9-989F-9542-83DD-6CFE86587014}">
      <dsp:nvSpPr>
        <dsp:cNvPr id="0" name=""/>
        <dsp:cNvSpPr/>
      </dsp:nvSpPr>
      <dsp:spPr>
        <a:xfrm>
          <a:off x="1335844" y="422238"/>
          <a:ext cx="2596104" cy="2596104"/>
        </a:xfrm>
        <a:prstGeom prst="leftCircularArrow">
          <a:avLst>
            <a:gd name="adj1" fmla="val 3223"/>
            <a:gd name="adj2" fmla="val 397327"/>
            <a:gd name="adj3" fmla="val 2799519"/>
            <a:gd name="adj4" fmla="val 9651171"/>
            <a:gd name="adj5" fmla="val 3761"/>
          </a:avLst>
        </a:prstGeom>
        <a:blipFill rotWithShape="0">
          <a:blip xmlns:r="http://schemas.openxmlformats.org/officeDocument/2006/relationships" r:embed="rId1">
            <a:duotone>
              <a:schemeClr val="accent1">
                <a:tint val="60000"/>
                <a:hueOff val="0"/>
                <a:satOff val="0"/>
                <a:lumOff val="0"/>
                <a:alphaOff val="0"/>
                <a:shade val="10000"/>
                <a:satMod val="135000"/>
              </a:schemeClr>
              <a:schemeClr val="accent1">
                <a:tint val="60000"/>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125E6896-E60A-8947-8704-669265B3724E}">
      <dsp:nvSpPr>
        <dsp:cNvPr id="0" name=""/>
        <dsp:cNvSpPr/>
      </dsp:nvSpPr>
      <dsp:spPr>
        <a:xfrm>
          <a:off x="325999" y="1675705"/>
          <a:ext cx="1576578" cy="626953"/>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b="1" kern="1200" dirty="0" smtClean="0"/>
            <a:t>Round function </a:t>
          </a:r>
          <a:endParaRPr lang="en-US" sz="1400" kern="1200" dirty="0"/>
        </a:p>
      </dsp:txBody>
      <dsp:txXfrm>
        <a:off x="344362" y="1694068"/>
        <a:ext cx="1539852" cy="590227"/>
      </dsp:txXfrm>
    </dsp:sp>
    <dsp:sp modelId="{C89988BB-0666-E04E-A18A-63A9B65B5068}">
      <dsp:nvSpPr>
        <dsp:cNvPr id="0" name=""/>
        <dsp:cNvSpPr/>
      </dsp:nvSpPr>
      <dsp:spPr>
        <a:xfrm>
          <a:off x="2147656" y="540597"/>
          <a:ext cx="2831899" cy="218529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t>In many cases, encryption is embedded in applications or utility functions in such a way as to preclude a hardware implementation; accordingly, the seed of execution of the algorithm becomes a concern</a:t>
          </a:r>
          <a:endParaRPr lang="en-US" sz="1400" kern="1200" dirty="0"/>
        </a:p>
      </dsp:txBody>
      <dsp:txXfrm>
        <a:off x="2197946" y="1059165"/>
        <a:ext cx="2731319" cy="1616438"/>
      </dsp:txXfrm>
    </dsp:sp>
    <dsp:sp modelId="{EDD22A6E-0474-C64C-965A-E0FCE4A5825D}">
      <dsp:nvSpPr>
        <dsp:cNvPr id="0" name=""/>
        <dsp:cNvSpPr/>
      </dsp:nvSpPr>
      <dsp:spPr>
        <a:xfrm>
          <a:off x="4363025" y="203667"/>
          <a:ext cx="3024571" cy="3024571"/>
        </a:xfrm>
        <a:prstGeom prst="circularArrow">
          <a:avLst>
            <a:gd name="adj1" fmla="val 2767"/>
            <a:gd name="adj2" fmla="val 337399"/>
            <a:gd name="adj3" fmla="val 19549191"/>
            <a:gd name="adj4" fmla="val 12637612"/>
            <a:gd name="adj5" fmla="val 3228"/>
          </a:avLst>
        </a:prstGeom>
        <a:blipFill rotWithShape="0">
          <a:blip xmlns:r="http://schemas.openxmlformats.org/officeDocument/2006/relationships" r:embed="rId1">
            <a:duotone>
              <a:schemeClr val="accent1">
                <a:tint val="60000"/>
                <a:hueOff val="0"/>
                <a:satOff val="0"/>
                <a:lumOff val="0"/>
                <a:alphaOff val="0"/>
                <a:shade val="10000"/>
                <a:satMod val="135000"/>
              </a:schemeClr>
              <a:schemeClr val="accent1">
                <a:tint val="60000"/>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4C126584-AA51-964E-89E5-36CE00B1B962}">
      <dsp:nvSpPr>
        <dsp:cNvPr id="0" name=""/>
        <dsp:cNvSpPr/>
      </dsp:nvSpPr>
      <dsp:spPr>
        <a:xfrm>
          <a:off x="3352794" y="403915"/>
          <a:ext cx="1576578" cy="744645"/>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b="1" kern="1200" dirty="0" smtClean="0"/>
            <a:t>Fast software encryption/decryption</a:t>
          </a:r>
        </a:p>
      </dsp:txBody>
      <dsp:txXfrm>
        <a:off x="3374604" y="425725"/>
        <a:ext cx="1532958" cy="701025"/>
      </dsp:txXfrm>
    </dsp:sp>
    <dsp:sp modelId="{0745205E-E8A9-F64D-A6B7-E92863EB3370}">
      <dsp:nvSpPr>
        <dsp:cNvPr id="0" name=""/>
        <dsp:cNvSpPr/>
      </dsp:nvSpPr>
      <dsp:spPr>
        <a:xfrm>
          <a:off x="5603297" y="410018"/>
          <a:ext cx="2394003" cy="21771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t>If the algorithm can be concisely and clearly explained, it is easier to analyze that algorithm for cryptanalytic vulnerabilities and therefore develop a higher level of assurance as to its strength</a:t>
          </a:r>
          <a:endParaRPr lang="en-US" sz="1400" kern="1200" dirty="0"/>
        </a:p>
      </dsp:txBody>
      <dsp:txXfrm>
        <a:off x="5653400" y="460121"/>
        <a:ext cx="2293797" cy="1610421"/>
      </dsp:txXfrm>
    </dsp:sp>
    <dsp:sp modelId="{278A1380-6017-A54D-A2D3-86438E6CC903}">
      <dsp:nvSpPr>
        <dsp:cNvPr id="0" name=""/>
        <dsp:cNvSpPr/>
      </dsp:nvSpPr>
      <dsp:spPr>
        <a:xfrm>
          <a:off x="6424421" y="2358828"/>
          <a:ext cx="1576578" cy="626953"/>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b="1" kern="1200" dirty="0" smtClean="0"/>
            <a:t>Ease of analysis</a:t>
          </a:r>
        </a:p>
      </dsp:txBody>
      <dsp:txXfrm>
        <a:off x="6442784" y="2377191"/>
        <a:ext cx="1539852" cy="59022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15E63F-011A-3E43-A312-98E7CA0808B8}" type="datetimeFigureOut">
              <a:rPr lang="en-US" smtClean="0"/>
              <a:pPr/>
              <a:t>8/30/2015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54F18CF-6D04-D149-A2BD-325B25DE722B}" type="slidenum">
              <a:rPr lang="en-US" smtClean="0"/>
              <a:pPr/>
              <a:t>‹#›</a:t>
            </a:fld>
            <a:endParaRPr lang="en-US"/>
          </a:p>
        </p:txBody>
      </p:sp>
    </p:spTree>
    <p:extLst>
      <p:ext uri="{BB962C8B-B14F-4D97-AF65-F5344CB8AC3E}">
        <p14:creationId xmlns:p14="http://schemas.microsoft.com/office/powerpoint/2010/main" val="1951199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8134AB6-D105-B94F-AF6A-AF4BFCAA1F29}" type="slidenum">
              <a:rPr lang="en-US"/>
              <a:pPr>
                <a:defRPr/>
              </a:pPr>
              <a:t>‹#›</a:t>
            </a:fld>
            <a:endParaRPr lang="en-US"/>
          </a:p>
        </p:txBody>
      </p:sp>
    </p:spTree>
    <p:extLst>
      <p:ext uri="{BB962C8B-B14F-4D97-AF65-F5344CB8AC3E}">
        <p14:creationId xmlns:p14="http://schemas.microsoft.com/office/powerpoint/2010/main" val="22273282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p:spPr>
        <p:txBody>
          <a:bodyPr/>
          <a:lstStyle/>
          <a:p>
            <a:fld id="{87097BC4-CBA8-3145-B36A-BD34DE13DACF}" type="slidenum">
              <a:rPr lang="en-AU">
                <a:solidFill>
                  <a:prstClr val="black"/>
                </a:solidFill>
              </a:rPr>
              <a:pPr/>
              <a:t>44</a:t>
            </a:fld>
            <a:endParaRPr lang="en-AU" dirty="0">
              <a:solidFill>
                <a:prstClr val="black"/>
              </a:solidFill>
            </a:endParaRPr>
          </a:p>
        </p:txBody>
      </p:sp>
      <p:sp>
        <p:nvSpPr>
          <p:cNvPr id="37891" name="Rectangle 1026"/>
          <p:cNvSpPr>
            <a:spLocks noGrp="1" noRot="1" noChangeAspect="1" noChangeArrowheads="1" noTextEdit="1"/>
          </p:cNvSpPr>
          <p:nvPr>
            <p:ph type="sldImg"/>
          </p:nvPr>
        </p:nvSpPr>
        <p:spPr>
          <a:ln/>
        </p:spPr>
      </p:sp>
      <p:sp>
        <p:nvSpPr>
          <p:cNvPr id="37892"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The Feistel structure  is a particular example of the more general structure</a:t>
            </a:r>
          </a:p>
          <a:p>
            <a:r>
              <a:rPr lang="en-US" sz="1200" kern="1200" baseline="0" dirty="0" smtClean="0">
                <a:solidFill>
                  <a:schemeClr val="tx1"/>
                </a:solidFill>
                <a:latin typeface="Arial" charset="0"/>
                <a:ea typeface="ＭＳ Ｐゴシック" pitchFamily="-107" charset="-128"/>
                <a:cs typeface="ＭＳ Ｐゴシック" pitchFamily="-107" charset="-128"/>
              </a:rPr>
              <a:t>used by all symmetric block ciphers. In general, a symmetric block cipher consists of</a:t>
            </a:r>
          </a:p>
          <a:p>
            <a:r>
              <a:rPr lang="en-US" sz="1200" kern="1200" baseline="0" dirty="0" smtClean="0">
                <a:solidFill>
                  <a:schemeClr val="tx1"/>
                </a:solidFill>
                <a:latin typeface="Arial" charset="0"/>
                <a:ea typeface="ＭＳ Ｐゴシック" pitchFamily="-107" charset="-128"/>
                <a:cs typeface="ＭＳ Ｐゴシック" pitchFamily="-107" charset="-128"/>
              </a:rPr>
              <a:t>a sequence of rounds, with each round performing substitutions and permutations</a:t>
            </a:r>
          </a:p>
          <a:p>
            <a:r>
              <a:rPr lang="en-US" sz="1200" kern="1200" baseline="0" dirty="0" smtClean="0">
                <a:solidFill>
                  <a:schemeClr val="tx1"/>
                </a:solidFill>
                <a:latin typeface="Arial" charset="0"/>
                <a:ea typeface="ＭＳ Ｐゴシック" pitchFamily="-107" charset="-128"/>
                <a:cs typeface="ＭＳ Ｐゴシック" pitchFamily="-107" charset="-128"/>
              </a:rPr>
              <a:t>conditioned by a secret key value. The exact realization of a symmetric block cipher</a:t>
            </a:r>
          </a:p>
          <a:p>
            <a:r>
              <a:rPr lang="en-US" sz="1200" kern="1200" baseline="0" dirty="0" smtClean="0">
                <a:solidFill>
                  <a:schemeClr val="tx1"/>
                </a:solidFill>
                <a:latin typeface="Arial" charset="0"/>
                <a:ea typeface="ＭＳ Ｐゴシック" pitchFamily="-107" charset="-128"/>
                <a:cs typeface="ＭＳ Ｐゴシック" pitchFamily="-107" charset="-128"/>
              </a:rPr>
              <a:t>depends on the choice of the following parameters and design features.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Block size:  Larger block sizes mean greater security (all other things being</a:t>
            </a:r>
          </a:p>
          <a:p>
            <a:r>
              <a:rPr lang="en-US" sz="1200" kern="1200" baseline="0" dirty="0" smtClean="0">
                <a:solidFill>
                  <a:schemeClr val="tx1"/>
                </a:solidFill>
                <a:latin typeface="Arial" charset="0"/>
                <a:ea typeface="ＭＳ Ｐゴシック" pitchFamily="-107" charset="-128"/>
                <a:cs typeface="ＭＳ Ｐゴシック" pitchFamily="-107" charset="-128"/>
              </a:rPr>
              <a:t>equal) but reduced encryption/decryption speed. A block size of 128 bits is a</a:t>
            </a:r>
          </a:p>
          <a:p>
            <a:r>
              <a:rPr lang="en-US" sz="1200" kern="1200" baseline="0" dirty="0" smtClean="0">
                <a:solidFill>
                  <a:schemeClr val="tx1"/>
                </a:solidFill>
                <a:latin typeface="Arial" charset="0"/>
                <a:ea typeface="ＭＳ Ｐゴシック" pitchFamily="-107" charset="-128"/>
                <a:cs typeface="ＭＳ Ｐゴシック" pitchFamily="-107" charset="-128"/>
              </a:rPr>
              <a:t>reasonable trade-off and is nearly universal among recent block cipher designs.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Key size:  Larger key size means greater security but may decrease encryption/</a:t>
            </a:r>
          </a:p>
          <a:p>
            <a:r>
              <a:rPr lang="en-US" sz="1200" kern="1200" baseline="0" dirty="0" smtClean="0">
                <a:solidFill>
                  <a:schemeClr val="tx1"/>
                </a:solidFill>
                <a:latin typeface="Arial" charset="0"/>
                <a:ea typeface="ＭＳ Ｐゴシック" pitchFamily="-107" charset="-128"/>
                <a:cs typeface="ＭＳ Ｐゴシック" pitchFamily="-107" charset="-128"/>
              </a:rPr>
              <a:t>decryption speed. The most common key length in modern algorithms is 128 bits.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Number of rounds:  The essence of a symmetric block cipher is that a single</a:t>
            </a:r>
          </a:p>
          <a:p>
            <a:r>
              <a:rPr lang="en-US" sz="1200" kern="1200" baseline="0" dirty="0" smtClean="0">
                <a:solidFill>
                  <a:schemeClr val="tx1"/>
                </a:solidFill>
                <a:latin typeface="Arial" charset="0"/>
                <a:ea typeface="ＭＳ Ｐゴシック" pitchFamily="-107" charset="-128"/>
                <a:cs typeface="ＭＳ Ｐゴシック" pitchFamily="-107" charset="-128"/>
              </a:rPr>
              <a:t>round offers inadequate security but that multiple rounds offer increasing</a:t>
            </a:r>
          </a:p>
          <a:p>
            <a:r>
              <a:rPr lang="en-US" sz="1200" kern="1200" baseline="0" dirty="0" smtClean="0">
                <a:solidFill>
                  <a:schemeClr val="tx1"/>
                </a:solidFill>
                <a:latin typeface="Arial" charset="0"/>
                <a:ea typeface="ＭＳ Ｐゴシック" pitchFamily="-107" charset="-128"/>
                <a:cs typeface="ＭＳ Ｐゴシック" pitchFamily="-107" charset="-128"/>
              </a:rPr>
              <a:t>security. A typical size is from 10 to 16 rounds.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Subkey generation algorithm:  Greater complexity in this algorithm should</a:t>
            </a:r>
          </a:p>
          <a:p>
            <a:r>
              <a:rPr lang="en-US" sz="1200" kern="1200" baseline="0" dirty="0" smtClean="0">
                <a:solidFill>
                  <a:schemeClr val="tx1"/>
                </a:solidFill>
                <a:latin typeface="Arial" charset="0"/>
                <a:ea typeface="ＭＳ Ｐゴシック" pitchFamily="-107" charset="-128"/>
                <a:cs typeface="ＭＳ Ｐゴシック" pitchFamily="-107" charset="-128"/>
              </a:rPr>
              <a:t>lead to greater difficulty of cryptanalysis.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Round function:  Again, greater complexity generally means greater resistance</a:t>
            </a:r>
          </a:p>
          <a:p>
            <a:r>
              <a:rPr lang="en-US" sz="1200" kern="1200" baseline="0" dirty="0" smtClean="0">
                <a:solidFill>
                  <a:schemeClr val="tx1"/>
                </a:solidFill>
                <a:latin typeface="Arial" charset="0"/>
                <a:ea typeface="ＭＳ Ｐゴシック" pitchFamily="-107" charset="-128"/>
                <a:cs typeface="ＭＳ Ｐゴシック" pitchFamily="-107" charset="-128"/>
              </a:rPr>
              <a:t>to cryptanalysis.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There are two other considerations in the design of a symmetric block cipher:</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Fast software encryption/decryption:  In many cases, encryption is embedded</a:t>
            </a:r>
          </a:p>
          <a:p>
            <a:r>
              <a:rPr lang="en-US" sz="1200" kern="1200" baseline="0" dirty="0" smtClean="0">
                <a:solidFill>
                  <a:schemeClr val="tx1"/>
                </a:solidFill>
                <a:latin typeface="Arial" charset="0"/>
                <a:ea typeface="ＭＳ Ｐゴシック" pitchFamily="-107" charset="-128"/>
                <a:cs typeface="ＭＳ Ｐゴシック" pitchFamily="-107" charset="-128"/>
              </a:rPr>
              <a:t>in applications or utility functions in such a way as to preclude a hardware</a:t>
            </a:r>
          </a:p>
          <a:p>
            <a:r>
              <a:rPr lang="en-US" sz="1200" kern="1200" baseline="0" dirty="0" smtClean="0">
                <a:solidFill>
                  <a:schemeClr val="tx1"/>
                </a:solidFill>
                <a:latin typeface="Arial" charset="0"/>
                <a:ea typeface="ＭＳ Ｐゴシック" pitchFamily="-107" charset="-128"/>
                <a:cs typeface="ＭＳ Ｐゴシック" pitchFamily="-107" charset="-128"/>
              </a:rPr>
              <a:t>implementation. Accordingly, the speed of execution of the algorithm</a:t>
            </a:r>
          </a:p>
          <a:p>
            <a:r>
              <a:rPr lang="en-US" sz="1200" kern="1200" baseline="0" dirty="0" smtClean="0">
                <a:solidFill>
                  <a:schemeClr val="tx1"/>
                </a:solidFill>
                <a:latin typeface="Arial" charset="0"/>
                <a:ea typeface="ＭＳ Ｐゴシック" pitchFamily="-107" charset="-128"/>
                <a:cs typeface="ＭＳ Ｐゴシック" pitchFamily="-107" charset="-128"/>
              </a:rPr>
              <a:t>becomes a concern.</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Ease of analysis:  Although we would like to make our algorithm as difficult as</a:t>
            </a:r>
          </a:p>
          <a:p>
            <a:r>
              <a:rPr lang="en-US" sz="1200" kern="1200" baseline="0" dirty="0" smtClean="0">
                <a:solidFill>
                  <a:schemeClr val="tx1"/>
                </a:solidFill>
                <a:latin typeface="Arial" charset="0"/>
                <a:ea typeface="ＭＳ Ｐゴシック" pitchFamily="-107" charset="-128"/>
                <a:cs typeface="ＭＳ Ｐゴシック" pitchFamily="-107" charset="-128"/>
              </a:rPr>
              <a:t>possible to cryptanalyze, there is great benefit in making the algorithm easy to</a:t>
            </a:r>
          </a:p>
          <a:p>
            <a:r>
              <a:rPr lang="en-US" sz="1200" kern="1200" baseline="0" dirty="0" smtClean="0">
                <a:solidFill>
                  <a:schemeClr val="tx1"/>
                </a:solidFill>
                <a:latin typeface="Arial" charset="0"/>
                <a:ea typeface="ＭＳ Ｐゴシック" pitchFamily="-107" charset="-128"/>
                <a:cs typeface="ＭＳ Ｐゴシック" pitchFamily="-107" charset="-128"/>
              </a:rPr>
              <a:t>analyze. That is, if the algorithm can be concisely and clearly explained, it is</a:t>
            </a:r>
          </a:p>
          <a:p>
            <a:r>
              <a:rPr lang="en-US" sz="1200" kern="1200" baseline="0" dirty="0" smtClean="0">
                <a:solidFill>
                  <a:schemeClr val="tx1"/>
                </a:solidFill>
                <a:latin typeface="Arial" charset="0"/>
                <a:ea typeface="ＭＳ Ｐゴシック" pitchFamily="-107" charset="-128"/>
                <a:cs typeface="ＭＳ Ｐゴシック" pitchFamily="-107" charset="-128"/>
              </a:rPr>
              <a:t>easier to analyze that algorithm for cryptanalytic vulnerabilities and therefore</a:t>
            </a:r>
          </a:p>
          <a:p>
            <a:r>
              <a:rPr lang="en-US" sz="1200" kern="1200" baseline="0" dirty="0" smtClean="0">
                <a:solidFill>
                  <a:schemeClr val="tx1"/>
                </a:solidFill>
                <a:latin typeface="Arial" charset="0"/>
                <a:ea typeface="ＭＳ Ｐゴシック" pitchFamily="-107" charset="-128"/>
                <a:cs typeface="ＭＳ Ｐゴシック" pitchFamily="-107" charset="-128"/>
              </a:rPr>
              <a:t>develop a higher level of assurance as to its strength. DES, for example, does</a:t>
            </a:r>
          </a:p>
          <a:p>
            <a:r>
              <a:rPr lang="en-US" sz="1200" kern="1200" baseline="0" dirty="0" smtClean="0">
                <a:solidFill>
                  <a:schemeClr val="tx1"/>
                </a:solidFill>
                <a:latin typeface="Arial" charset="0"/>
                <a:ea typeface="ＭＳ Ｐゴシック" pitchFamily="-107" charset="-128"/>
                <a:cs typeface="ＭＳ Ｐゴシック" pitchFamily="-107" charset="-128"/>
              </a:rPr>
              <a:t>not have an easily analyzed functionality.</a:t>
            </a:r>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8E034574-170A-9C4A-9FEB-656C705F6335}" type="slidenum">
              <a:rPr lang="en-AU">
                <a:solidFill>
                  <a:prstClr val="black"/>
                </a:solidFill>
              </a:rPr>
              <a:pPr/>
              <a:t>75</a:t>
            </a:fld>
            <a:endParaRPr lang="en-AU" dirty="0">
              <a:solidFill>
                <a:prstClr val="black"/>
              </a:solidFill>
            </a:endParaRPr>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In the cipher block chaining (CBC) mode  (Figure 2.9), the input to the encryption</a:t>
            </a:r>
          </a:p>
          <a:p>
            <a:r>
              <a:rPr lang="en-US" sz="1200" kern="1200" baseline="0" dirty="0" smtClean="0">
                <a:solidFill>
                  <a:schemeClr val="tx1"/>
                </a:solidFill>
                <a:latin typeface="Arial" charset="0"/>
                <a:ea typeface="ＭＳ Ｐゴシック" pitchFamily="-107" charset="-128"/>
                <a:cs typeface="ＭＳ Ｐゴシック" pitchFamily="-107" charset="-128"/>
              </a:rPr>
              <a:t>algorithm is the XOR of the current plaintext block and the preceding ciphertext</a:t>
            </a:r>
          </a:p>
          <a:p>
            <a:r>
              <a:rPr lang="en-US" sz="1200" kern="1200" baseline="0" dirty="0" smtClean="0">
                <a:solidFill>
                  <a:schemeClr val="tx1"/>
                </a:solidFill>
                <a:latin typeface="Arial" charset="0"/>
                <a:ea typeface="ＭＳ Ｐゴシック" pitchFamily="-107" charset="-128"/>
                <a:cs typeface="ＭＳ Ｐゴシック" pitchFamily="-107" charset="-128"/>
              </a:rPr>
              <a:t>block; the same key is used for each block. In effect, we have chained together the</a:t>
            </a:r>
          </a:p>
          <a:p>
            <a:r>
              <a:rPr lang="en-US" sz="1200" kern="1200" baseline="0" dirty="0" smtClean="0">
                <a:solidFill>
                  <a:schemeClr val="tx1"/>
                </a:solidFill>
                <a:latin typeface="Arial" charset="0"/>
                <a:ea typeface="ＭＳ Ｐゴシック" pitchFamily="-107" charset="-128"/>
                <a:cs typeface="ＭＳ Ｐゴシック" pitchFamily="-107" charset="-128"/>
              </a:rPr>
              <a:t>processing of the sequence of plaintext blocks. The input to the encryption function</a:t>
            </a:r>
          </a:p>
          <a:p>
            <a:r>
              <a:rPr lang="en-US" sz="1200" kern="1200" baseline="0" dirty="0" smtClean="0">
                <a:solidFill>
                  <a:schemeClr val="tx1"/>
                </a:solidFill>
                <a:latin typeface="Arial" charset="0"/>
                <a:ea typeface="ＭＳ Ｐゴシック" pitchFamily="-107" charset="-128"/>
                <a:cs typeface="ＭＳ Ｐゴシック" pitchFamily="-107" charset="-128"/>
              </a:rPr>
              <a:t> for each plaintext block bears no fixed relationship to the plaintext block. Therefore,</a:t>
            </a:r>
          </a:p>
          <a:p>
            <a:r>
              <a:rPr lang="en-US" sz="1200" kern="1200" baseline="0" dirty="0" smtClean="0">
                <a:solidFill>
                  <a:schemeClr val="tx1"/>
                </a:solidFill>
                <a:latin typeface="Arial" charset="0"/>
                <a:ea typeface="ＭＳ Ｐゴシック" pitchFamily="-107" charset="-128"/>
                <a:cs typeface="ＭＳ Ｐゴシック" pitchFamily="-107" charset="-128"/>
              </a:rPr>
              <a:t>repeating patterns of b  bits are not exposed.</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For decryption, each cipher block is passed through the decryption algorithm.</a:t>
            </a:r>
          </a:p>
          <a:p>
            <a:r>
              <a:rPr lang="en-US" sz="1200" kern="1200" baseline="0" dirty="0" smtClean="0">
                <a:solidFill>
                  <a:schemeClr val="tx1"/>
                </a:solidFill>
                <a:latin typeface="Arial" charset="0"/>
                <a:ea typeface="ＭＳ Ｐゴシック" pitchFamily="-107" charset="-128"/>
                <a:cs typeface="ＭＳ Ｐゴシック" pitchFamily="-107" charset="-128"/>
              </a:rPr>
              <a:t>The result is XORed with the preceding ciphertext block to produce the plaintext</a:t>
            </a:r>
          </a:p>
          <a:p>
            <a:r>
              <a:rPr lang="en-US" sz="1200" kern="1200" baseline="0" dirty="0" smtClean="0">
                <a:solidFill>
                  <a:schemeClr val="tx1"/>
                </a:solidFill>
                <a:latin typeface="Arial" charset="0"/>
                <a:ea typeface="ＭＳ Ｐゴシック" pitchFamily="-107" charset="-128"/>
                <a:cs typeface="ＭＳ Ｐゴシック" pitchFamily="-107" charset="-128"/>
              </a:rPr>
              <a:t>block.</a:t>
            </a:r>
          </a:p>
          <a:p>
            <a:endParaRPr lang="en-AU" dirty="0" smtClean="0">
              <a:latin typeface="Arial" pitchFamily="-84" charset="0"/>
              <a:ea typeface="ＭＳ Ｐゴシック" pitchFamily="-84" charset="-128"/>
              <a:cs typeface="ＭＳ Ｐゴシック" pitchFamily="-84"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To produce the first block of ciphertext, an initialization vector (IV) is XORed</a:t>
            </a:r>
          </a:p>
          <a:p>
            <a:r>
              <a:rPr lang="en-US" sz="1200" kern="1200" baseline="0" dirty="0" smtClean="0">
                <a:solidFill>
                  <a:schemeClr val="tx1"/>
                </a:solidFill>
                <a:latin typeface="Arial" charset="0"/>
                <a:ea typeface="ＭＳ Ｐゴシック" pitchFamily="-107" charset="-128"/>
                <a:cs typeface="ＭＳ Ｐゴシック" pitchFamily="-107" charset="-128"/>
              </a:rPr>
              <a:t>with the first block of plaintext. On decryption, the IV is XORed with the output of</a:t>
            </a:r>
          </a:p>
          <a:p>
            <a:r>
              <a:rPr lang="en-US" sz="1200" kern="1200" baseline="0" dirty="0" smtClean="0">
                <a:solidFill>
                  <a:schemeClr val="tx1"/>
                </a:solidFill>
                <a:latin typeface="Arial" charset="0"/>
                <a:ea typeface="ＭＳ Ｐゴシック" pitchFamily="-107" charset="-128"/>
                <a:cs typeface="ＭＳ Ｐゴシック" pitchFamily="-107" charset="-128"/>
              </a:rPr>
              <a:t>the decryption algorithm to recover the first block of plaintext.</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The IV must be known to both the sender and receiver. For maximum security,</a:t>
            </a:r>
          </a:p>
          <a:p>
            <a:r>
              <a:rPr lang="en-US" sz="1200" kern="1200" baseline="0" dirty="0" smtClean="0">
                <a:solidFill>
                  <a:schemeClr val="tx1"/>
                </a:solidFill>
                <a:latin typeface="Arial" charset="0"/>
                <a:ea typeface="ＭＳ Ｐゴシック" pitchFamily="-107" charset="-128"/>
                <a:cs typeface="ＭＳ Ｐゴシック" pitchFamily="-107" charset="-128"/>
              </a:rPr>
              <a:t>the IV should be protected as well as the key. This could be done by sending</a:t>
            </a:r>
          </a:p>
          <a:p>
            <a:r>
              <a:rPr lang="en-US" sz="1200" kern="1200" baseline="0" dirty="0" smtClean="0">
                <a:solidFill>
                  <a:schemeClr val="tx1"/>
                </a:solidFill>
                <a:latin typeface="Arial" charset="0"/>
                <a:ea typeface="ＭＳ Ｐゴシック" pitchFamily="-107" charset="-128"/>
                <a:cs typeface="ＭＳ Ｐゴシック" pitchFamily="-107" charset="-128"/>
              </a:rPr>
              <a:t>the IV using ECB encryption. One reason for protecting the IV is as follows: If an</a:t>
            </a:r>
          </a:p>
          <a:p>
            <a:r>
              <a:rPr lang="en-US" sz="1200" kern="1200" baseline="0" dirty="0" smtClean="0">
                <a:solidFill>
                  <a:schemeClr val="tx1"/>
                </a:solidFill>
                <a:latin typeface="Arial" charset="0"/>
                <a:ea typeface="ＭＳ Ｐゴシック" pitchFamily="-107" charset="-128"/>
                <a:cs typeface="ＭＳ Ｐゴシック" pitchFamily="-107" charset="-128"/>
              </a:rPr>
              <a:t>opponent is able to fool the receiver into using a different value for IV, then the</a:t>
            </a:r>
          </a:p>
          <a:p>
            <a:r>
              <a:rPr lang="en-US" sz="1200" kern="1200" baseline="0" dirty="0" smtClean="0">
                <a:solidFill>
                  <a:schemeClr val="tx1"/>
                </a:solidFill>
                <a:latin typeface="Arial" charset="0"/>
                <a:ea typeface="ＭＳ Ｐゴシック" pitchFamily="-107" charset="-128"/>
                <a:cs typeface="ＭＳ Ｐゴシック" pitchFamily="-107" charset="-128"/>
              </a:rPr>
              <a:t>opponent is able to invert selected bits in the first block of plaintext.</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endParaRPr lang="en-AU"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D8FAEB76-4A41-1145-A0DC-253CE5337531}" type="slidenum">
              <a:rPr lang="en-AU">
                <a:solidFill>
                  <a:prstClr val="black"/>
                </a:solidFill>
              </a:rPr>
              <a:pPr/>
              <a:t>79</a:t>
            </a:fld>
            <a:endParaRPr lang="en-AU" dirty="0">
              <a:solidFill>
                <a:prstClr val="black"/>
              </a:solidFill>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Although interest in the counter mode (CTR)  has increased recently, with applications</a:t>
            </a:r>
          </a:p>
          <a:p>
            <a:r>
              <a:rPr lang="en-US" sz="1200" kern="1200" baseline="0" dirty="0" smtClean="0">
                <a:solidFill>
                  <a:schemeClr val="tx1"/>
                </a:solidFill>
                <a:latin typeface="Arial" charset="0"/>
                <a:ea typeface="ＭＳ Ｐゴシック" pitchFamily="-107" charset="-128"/>
                <a:cs typeface="ＭＳ Ｐゴシック" pitchFamily="-107" charset="-128"/>
              </a:rPr>
              <a:t>to ATM (asynchronous transfer mode) network security and IPSec (IP security),</a:t>
            </a:r>
          </a:p>
          <a:p>
            <a:r>
              <a:rPr lang="en-US" sz="1200" kern="1200" baseline="0" dirty="0" smtClean="0">
                <a:solidFill>
                  <a:schemeClr val="tx1"/>
                </a:solidFill>
                <a:latin typeface="Arial" charset="0"/>
                <a:ea typeface="ＭＳ Ｐゴシック" pitchFamily="-107" charset="-128"/>
                <a:cs typeface="ＭＳ Ｐゴシック" pitchFamily="-107" charset="-128"/>
              </a:rPr>
              <a:t>this mode was proposed early on (e.g., [DIFF79]).</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Figure 2.11 depicts the CTR mode. A counter equal to the plaintext block</a:t>
            </a:r>
          </a:p>
          <a:p>
            <a:r>
              <a:rPr lang="en-US" sz="1200" kern="1200" baseline="0" dirty="0" smtClean="0">
                <a:solidFill>
                  <a:schemeClr val="tx1"/>
                </a:solidFill>
                <a:latin typeface="Arial" charset="0"/>
                <a:ea typeface="ＭＳ Ｐゴシック" pitchFamily="-107" charset="-128"/>
                <a:cs typeface="ＭＳ Ｐゴシック" pitchFamily="-107" charset="-128"/>
              </a:rPr>
              <a:t>size is used. The only requirement stated in SP 800-38A is that the counter value</a:t>
            </a:r>
          </a:p>
          <a:p>
            <a:r>
              <a:rPr lang="en-US" sz="1200" kern="1200" baseline="0" dirty="0" smtClean="0">
                <a:solidFill>
                  <a:schemeClr val="tx1"/>
                </a:solidFill>
                <a:latin typeface="Arial" charset="0"/>
                <a:ea typeface="ＭＳ Ｐゴシック" pitchFamily="-107" charset="-128"/>
                <a:cs typeface="ＭＳ Ｐゴシック" pitchFamily="-107" charset="-128"/>
              </a:rPr>
              <a:t>must be different for each plaintext block that is encrypted. Typically, the counter</a:t>
            </a:r>
          </a:p>
          <a:p>
            <a:r>
              <a:rPr lang="en-US" sz="1200" kern="1200" baseline="0" dirty="0" smtClean="0">
                <a:solidFill>
                  <a:schemeClr val="tx1"/>
                </a:solidFill>
                <a:latin typeface="Arial" charset="0"/>
                <a:ea typeface="ＭＳ Ｐゴシック" pitchFamily="-107" charset="-128"/>
                <a:cs typeface="ＭＳ Ｐゴシック" pitchFamily="-107" charset="-128"/>
              </a:rPr>
              <a:t>is initialized to some value and then incremented by 1 for each subsequent block</a:t>
            </a:r>
          </a:p>
          <a:p>
            <a:r>
              <a:rPr lang="en-US" sz="1200" kern="1200" baseline="0" dirty="0" smtClean="0">
                <a:solidFill>
                  <a:schemeClr val="tx1"/>
                </a:solidFill>
                <a:latin typeface="Arial" charset="0"/>
                <a:ea typeface="ＭＳ Ｐゴシック" pitchFamily="-107" charset="-128"/>
                <a:cs typeface="ＭＳ Ｐゴシック" pitchFamily="-107" charset="-128"/>
              </a:rPr>
              <a:t>(modulo 2</a:t>
            </a:r>
            <a:r>
              <a:rPr lang="en-US" sz="1200" b="1" kern="1200" baseline="0" dirty="0" smtClean="0">
                <a:solidFill>
                  <a:schemeClr val="tx1"/>
                </a:solidFill>
                <a:latin typeface="Arial" charset="0"/>
                <a:ea typeface="ＭＳ Ｐゴシック" pitchFamily="-107" charset="-128"/>
                <a:cs typeface="ＭＳ Ｐゴシック" pitchFamily="-107" charset="-128"/>
              </a:rPr>
              <a:t>b , where b  is the block size). For encryption, the counter is encrypted and</a:t>
            </a:r>
          </a:p>
          <a:p>
            <a:r>
              <a:rPr lang="en-US" sz="1200" kern="1200" baseline="0" dirty="0" smtClean="0">
                <a:solidFill>
                  <a:schemeClr val="tx1"/>
                </a:solidFill>
                <a:latin typeface="Arial" charset="0"/>
                <a:ea typeface="ＭＳ Ｐゴシック" pitchFamily="-107" charset="-128"/>
                <a:cs typeface="ＭＳ Ｐゴシック" pitchFamily="-107" charset="-128"/>
              </a:rPr>
              <a:t>then XORed with the plaintext block to produce the ciphertext block; there is no</a:t>
            </a:r>
          </a:p>
          <a:p>
            <a:r>
              <a:rPr lang="en-US" sz="1200" kern="1200" baseline="0" dirty="0" smtClean="0">
                <a:solidFill>
                  <a:schemeClr val="tx1"/>
                </a:solidFill>
                <a:latin typeface="Arial" charset="0"/>
                <a:ea typeface="ＭＳ Ｐゴシック" pitchFamily="-107" charset="-128"/>
                <a:cs typeface="ＭＳ Ｐゴシック" pitchFamily="-107" charset="-128"/>
              </a:rPr>
              <a:t>chaining. For decryption, the same sequence of counter values is used, with each</a:t>
            </a:r>
          </a:p>
          <a:p>
            <a:r>
              <a:rPr lang="en-US" sz="1200" kern="1200" baseline="0" dirty="0" smtClean="0">
                <a:solidFill>
                  <a:schemeClr val="tx1"/>
                </a:solidFill>
                <a:latin typeface="Arial" charset="0"/>
                <a:ea typeface="ＭＳ Ｐゴシック" pitchFamily="-107" charset="-128"/>
                <a:cs typeface="ＭＳ Ｐゴシック" pitchFamily="-107" charset="-128"/>
              </a:rPr>
              <a:t>encrypted counter XORed with a ciphertext block to recover the corresponding</a:t>
            </a:r>
          </a:p>
          <a:p>
            <a:r>
              <a:rPr lang="en-US" sz="1200" kern="1200" baseline="0" dirty="0" smtClean="0">
                <a:solidFill>
                  <a:schemeClr val="tx1"/>
                </a:solidFill>
                <a:latin typeface="Arial" charset="0"/>
                <a:ea typeface="ＭＳ Ｐゴシック" pitchFamily="-107" charset="-128"/>
                <a:cs typeface="ＭＳ Ｐゴシック" pitchFamily="-107" charset="-128"/>
              </a:rPr>
              <a:t>plaintext block.</a:t>
            </a:r>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73EFB224-AA17-DD40-9BD6-F5E0B03D5268}" type="slidenum">
              <a:rPr lang="en-AU">
                <a:solidFill>
                  <a:prstClr val="black"/>
                </a:solidFill>
              </a:rPr>
              <a:pPr/>
              <a:t>80</a:t>
            </a:fld>
            <a:endParaRPr lang="en-AU" dirty="0">
              <a:solidFill>
                <a:prstClr val="black"/>
              </a:solidFill>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r>
              <a:rPr lang="en-US" sz="1200" b="0" kern="1200" baseline="0" dirty="0" smtClean="0">
                <a:solidFill>
                  <a:schemeClr val="tx1"/>
                </a:solidFill>
                <a:latin typeface="Arial" charset="0"/>
                <a:ea typeface="ＭＳ Ｐゴシック" pitchFamily="-107" charset="-128"/>
                <a:cs typeface="ＭＳ Ｐゴシック" pitchFamily="-107" charset="-128"/>
              </a:rPr>
              <a:t>[LIPM00] lists the following advantages of CTR mode.</a:t>
            </a:r>
          </a:p>
          <a:p>
            <a:endParaRPr lang="en-US" sz="1200" b="0" kern="1200" baseline="0" dirty="0" smtClean="0">
              <a:solidFill>
                <a:schemeClr val="tx1"/>
              </a:solidFill>
              <a:latin typeface="Arial" charset="0"/>
              <a:ea typeface="ＭＳ Ｐゴシック" pitchFamily="-107" charset="-128"/>
              <a:cs typeface="ＭＳ Ｐゴシック" pitchFamily="-107" charset="-128"/>
            </a:endParaRPr>
          </a:p>
          <a:p>
            <a:r>
              <a:rPr lang="en-US" sz="1200" b="0" kern="1200" baseline="0" dirty="0" smtClean="0">
                <a:solidFill>
                  <a:schemeClr val="tx1"/>
                </a:solidFill>
                <a:latin typeface="Arial" charset="0"/>
                <a:ea typeface="ＭＳ Ｐゴシック" pitchFamily="-107" charset="-128"/>
                <a:cs typeface="ＭＳ Ｐゴシック" pitchFamily="-107" charset="-128"/>
              </a:rPr>
              <a:t>• Hardware efficiency: Unlike the chaining modes, encryption (or decryption)</a:t>
            </a:r>
          </a:p>
          <a:p>
            <a:r>
              <a:rPr lang="en-US" sz="1200" b="0" kern="1200" baseline="0" dirty="0" smtClean="0">
                <a:solidFill>
                  <a:schemeClr val="tx1"/>
                </a:solidFill>
                <a:latin typeface="Arial" charset="0"/>
                <a:ea typeface="ＭＳ Ｐゴシック" pitchFamily="-107" charset="-128"/>
                <a:cs typeface="ＭＳ Ｐゴシック" pitchFamily="-107" charset="-128"/>
              </a:rPr>
              <a:t>in CTR mode can be done in parallel on multiple blocks of plaintext or</a:t>
            </a:r>
          </a:p>
          <a:p>
            <a:r>
              <a:rPr lang="en-US" sz="1200" b="0" kern="1200" baseline="0" dirty="0" smtClean="0">
                <a:solidFill>
                  <a:schemeClr val="tx1"/>
                </a:solidFill>
                <a:latin typeface="Arial" charset="0"/>
                <a:ea typeface="ＭＳ Ｐゴシック" pitchFamily="-107" charset="-128"/>
                <a:cs typeface="ＭＳ Ｐゴシック" pitchFamily="-107" charset="-128"/>
              </a:rPr>
              <a:t> ciphertext. For the chaining modes, the algorithm must complete the computation</a:t>
            </a:r>
          </a:p>
          <a:p>
            <a:r>
              <a:rPr lang="en-US" sz="1200" b="0" kern="1200" baseline="0" dirty="0" smtClean="0">
                <a:solidFill>
                  <a:schemeClr val="tx1"/>
                </a:solidFill>
                <a:latin typeface="Arial" charset="0"/>
                <a:ea typeface="ＭＳ Ｐゴシック" pitchFamily="-107" charset="-128"/>
                <a:cs typeface="ＭＳ Ｐゴシック" pitchFamily="-107" charset="-128"/>
              </a:rPr>
              <a:t>on one block before beginning on the next block. This limits the maximum</a:t>
            </a:r>
          </a:p>
          <a:p>
            <a:r>
              <a:rPr lang="en-US" sz="1200" b="0" kern="1200" baseline="0" dirty="0" smtClean="0">
                <a:solidFill>
                  <a:schemeClr val="tx1"/>
                </a:solidFill>
                <a:latin typeface="Arial" charset="0"/>
                <a:ea typeface="ＭＳ Ｐゴシック" pitchFamily="-107" charset="-128"/>
                <a:cs typeface="ＭＳ Ｐゴシック" pitchFamily="-107" charset="-128"/>
              </a:rPr>
              <a:t>throughput of the algorithm to the reciprocal of the time for one execution of</a:t>
            </a:r>
          </a:p>
          <a:p>
            <a:r>
              <a:rPr lang="en-US" sz="1200" b="0" kern="1200" baseline="0" dirty="0" smtClean="0">
                <a:solidFill>
                  <a:schemeClr val="tx1"/>
                </a:solidFill>
                <a:latin typeface="Arial" charset="0"/>
                <a:ea typeface="ＭＳ Ｐゴシック" pitchFamily="-107" charset="-128"/>
                <a:cs typeface="ＭＳ Ｐゴシック" pitchFamily="-107" charset="-128"/>
              </a:rPr>
              <a:t>block encryption or decryption. In CTR mode, the throughput is only limited</a:t>
            </a:r>
          </a:p>
          <a:p>
            <a:r>
              <a:rPr lang="en-US" sz="1200" b="0" kern="1200" baseline="0" dirty="0" smtClean="0">
                <a:solidFill>
                  <a:schemeClr val="tx1"/>
                </a:solidFill>
                <a:latin typeface="Arial" charset="0"/>
                <a:ea typeface="ＭＳ Ｐゴシック" pitchFamily="-107" charset="-128"/>
                <a:cs typeface="ＭＳ Ｐゴシック" pitchFamily="-107" charset="-128"/>
              </a:rPr>
              <a:t>by the amount of parallelism that is achieved.</a:t>
            </a:r>
          </a:p>
          <a:p>
            <a:endParaRPr lang="en-US" sz="1200" b="0" kern="1200" baseline="0" dirty="0" smtClean="0">
              <a:solidFill>
                <a:schemeClr val="tx1"/>
              </a:solidFill>
              <a:latin typeface="Arial" charset="0"/>
              <a:ea typeface="ＭＳ Ｐゴシック" pitchFamily="-107" charset="-128"/>
              <a:cs typeface="ＭＳ Ｐゴシック" pitchFamily="-107" charset="-128"/>
            </a:endParaRPr>
          </a:p>
          <a:p>
            <a:r>
              <a:rPr lang="en-US" sz="1200" b="0" kern="1200" baseline="0" dirty="0" smtClean="0">
                <a:solidFill>
                  <a:schemeClr val="tx1"/>
                </a:solidFill>
                <a:latin typeface="Arial" charset="0"/>
                <a:ea typeface="ＭＳ Ｐゴシック" pitchFamily="-107" charset="-128"/>
                <a:cs typeface="ＭＳ Ｐゴシック" pitchFamily="-107" charset="-128"/>
              </a:rPr>
              <a:t>• Software efficiency:  Similarly, because of the opportunities for parallel execution</a:t>
            </a:r>
          </a:p>
          <a:p>
            <a:r>
              <a:rPr lang="en-US" sz="1200" b="0" kern="1200" baseline="0" dirty="0" smtClean="0">
                <a:solidFill>
                  <a:schemeClr val="tx1"/>
                </a:solidFill>
                <a:latin typeface="Arial" charset="0"/>
                <a:ea typeface="ＭＳ Ｐゴシック" pitchFamily="-107" charset="-128"/>
                <a:cs typeface="ＭＳ Ｐゴシック" pitchFamily="-107" charset="-128"/>
              </a:rPr>
              <a:t>in CTR mode, processors that support parallel features (such as aggressive</a:t>
            </a:r>
          </a:p>
          <a:p>
            <a:r>
              <a:rPr lang="en-US" sz="1200" b="0" kern="1200" baseline="0" dirty="0" smtClean="0">
                <a:solidFill>
                  <a:schemeClr val="tx1"/>
                </a:solidFill>
                <a:latin typeface="Arial" charset="0"/>
                <a:ea typeface="ＭＳ Ｐゴシック" pitchFamily="-107" charset="-128"/>
                <a:cs typeface="ＭＳ Ｐゴシック" pitchFamily="-107" charset="-128"/>
              </a:rPr>
              <a:t>pipelining, multiple instruction dispatch per clock cycle, a large number of</a:t>
            </a:r>
          </a:p>
          <a:p>
            <a:r>
              <a:rPr lang="en-US" sz="1200" b="0" kern="1200" baseline="0" dirty="0" smtClean="0">
                <a:solidFill>
                  <a:schemeClr val="tx1"/>
                </a:solidFill>
                <a:latin typeface="Arial" charset="0"/>
                <a:ea typeface="ＭＳ Ｐゴシック" pitchFamily="-107" charset="-128"/>
                <a:cs typeface="ＭＳ Ｐゴシック" pitchFamily="-107" charset="-128"/>
              </a:rPr>
              <a:t>registers, and SIMD instructions) can be effectively utilized.</a:t>
            </a:r>
          </a:p>
          <a:p>
            <a:endParaRPr lang="en-US" sz="1200" b="0" kern="1200" baseline="0" dirty="0" smtClean="0">
              <a:solidFill>
                <a:schemeClr val="tx1"/>
              </a:solidFill>
              <a:latin typeface="Arial" charset="0"/>
              <a:ea typeface="ＭＳ Ｐゴシック" pitchFamily="-107" charset="-128"/>
              <a:cs typeface="ＭＳ Ｐゴシック" pitchFamily="-107" charset="-128"/>
            </a:endParaRPr>
          </a:p>
          <a:p>
            <a:r>
              <a:rPr lang="en-US" sz="1200" b="0" kern="1200" baseline="0" dirty="0" smtClean="0">
                <a:solidFill>
                  <a:schemeClr val="tx1"/>
                </a:solidFill>
                <a:latin typeface="Arial" charset="0"/>
                <a:ea typeface="ＭＳ Ｐゴシック" pitchFamily="-107" charset="-128"/>
                <a:cs typeface="ＭＳ Ｐゴシック" pitchFamily="-107" charset="-128"/>
              </a:rPr>
              <a:t>• Preprocessing:  The execution of the underlying encryption algorithm does not</a:t>
            </a:r>
          </a:p>
          <a:p>
            <a:r>
              <a:rPr lang="en-US" sz="1200" b="0" kern="1200" baseline="0" dirty="0" smtClean="0">
                <a:solidFill>
                  <a:schemeClr val="tx1"/>
                </a:solidFill>
                <a:latin typeface="Arial" charset="0"/>
                <a:ea typeface="ＭＳ Ｐゴシック" pitchFamily="-107" charset="-128"/>
                <a:cs typeface="ＭＳ Ｐゴシック" pitchFamily="-107" charset="-128"/>
              </a:rPr>
              <a:t>depend on input of the plaintext or ciphertext. Therefore, if sufficient memory</a:t>
            </a:r>
          </a:p>
          <a:p>
            <a:r>
              <a:rPr lang="en-US" sz="1200" b="0" kern="1200" baseline="0" dirty="0" smtClean="0">
                <a:solidFill>
                  <a:schemeClr val="tx1"/>
                </a:solidFill>
                <a:latin typeface="Arial" charset="0"/>
                <a:ea typeface="ＭＳ Ｐゴシック" pitchFamily="-107" charset="-128"/>
                <a:cs typeface="ＭＳ Ｐゴシック" pitchFamily="-107" charset="-128"/>
              </a:rPr>
              <a:t>is available and security is maintained, preprocessing can be used to prepare the</a:t>
            </a:r>
          </a:p>
          <a:p>
            <a:r>
              <a:rPr lang="en-US" sz="1200" b="0" kern="1200" baseline="0" dirty="0" smtClean="0">
                <a:solidFill>
                  <a:schemeClr val="tx1"/>
                </a:solidFill>
                <a:latin typeface="Arial" charset="0"/>
                <a:ea typeface="ＭＳ Ｐゴシック" pitchFamily="-107" charset="-128"/>
                <a:cs typeface="ＭＳ Ｐゴシック" pitchFamily="-107" charset="-128"/>
              </a:rPr>
              <a:t>output of the encryption boxes that feed into the XOR functions in Figure 2.11.</a:t>
            </a:r>
          </a:p>
          <a:p>
            <a:r>
              <a:rPr lang="en-US" sz="1200" b="0" kern="1200" baseline="0" dirty="0" smtClean="0">
                <a:solidFill>
                  <a:schemeClr val="tx1"/>
                </a:solidFill>
                <a:latin typeface="Arial" charset="0"/>
                <a:ea typeface="ＭＳ Ｐゴシック" pitchFamily="-107" charset="-128"/>
                <a:cs typeface="ＭＳ Ｐゴシック" pitchFamily="-107" charset="-128"/>
              </a:rPr>
              <a:t>When the plaintext or ciphertext input is presented, then the only computation</a:t>
            </a:r>
          </a:p>
          <a:p>
            <a:r>
              <a:rPr lang="en-US" sz="1200" b="0" kern="1200" baseline="0" dirty="0" smtClean="0">
                <a:solidFill>
                  <a:schemeClr val="tx1"/>
                </a:solidFill>
                <a:latin typeface="Arial" charset="0"/>
                <a:ea typeface="ＭＳ Ｐゴシック" pitchFamily="-107" charset="-128"/>
                <a:cs typeface="ＭＳ Ｐゴシック" pitchFamily="-107" charset="-128"/>
              </a:rPr>
              <a:t>is a series of XORs. Such a strategy greatly enhances throughput.</a:t>
            </a:r>
          </a:p>
          <a:p>
            <a:endParaRPr lang="en-US" sz="1200" b="0" kern="1200" baseline="0" dirty="0" smtClean="0">
              <a:solidFill>
                <a:schemeClr val="tx1"/>
              </a:solidFill>
              <a:latin typeface="Arial" charset="0"/>
              <a:ea typeface="ＭＳ Ｐゴシック" pitchFamily="-107" charset="-128"/>
              <a:cs typeface="ＭＳ Ｐゴシック" pitchFamily="-107" charset="-128"/>
            </a:endParaRPr>
          </a:p>
          <a:p>
            <a:r>
              <a:rPr lang="en-US" sz="1200" b="0" kern="1200" baseline="0" dirty="0" smtClean="0">
                <a:solidFill>
                  <a:schemeClr val="tx1"/>
                </a:solidFill>
                <a:latin typeface="Arial" charset="0"/>
                <a:ea typeface="ＭＳ Ｐゴシック" pitchFamily="-107" charset="-128"/>
                <a:cs typeface="ＭＳ Ｐゴシック" pitchFamily="-107" charset="-128"/>
              </a:rPr>
              <a:t>• Random access:  The</a:t>
            </a:r>
            <a:r>
              <a:rPr lang="en-US" sz="1200" b="0" i="1" kern="1200" baseline="0" dirty="0" smtClean="0">
                <a:solidFill>
                  <a:schemeClr val="tx1"/>
                </a:solidFill>
                <a:latin typeface="Arial" charset="0"/>
                <a:ea typeface="ＭＳ Ｐゴシック" pitchFamily="-107" charset="-128"/>
                <a:cs typeface="ＭＳ Ｐゴシック" pitchFamily="-107" charset="-128"/>
              </a:rPr>
              <a:t> it</a:t>
            </a:r>
            <a:r>
              <a:rPr lang="en-US" sz="1200" b="0" i="0" kern="1200" baseline="0" dirty="0" smtClean="0">
                <a:solidFill>
                  <a:schemeClr val="tx1"/>
                </a:solidFill>
                <a:latin typeface="Arial" charset="0"/>
                <a:ea typeface="ＭＳ Ｐゴシック" pitchFamily="-107" charset="-128"/>
                <a:cs typeface="ＭＳ Ｐゴシック" pitchFamily="-107" charset="-128"/>
              </a:rPr>
              <a:t>h</a:t>
            </a:r>
            <a:r>
              <a:rPr lang="en-US" sz="1200" b="0" i="1" kern="1200" baseline="0" dirty="0" smtClean="0">
                <a:solidFill>
                  <a:schemeClr val="tx1"/>
                </a:solidFill>
                <a:latin typeface="Arial" charset="0"/>
                <a:ea typeface="ＭＳ Ｐゴシック" pitchFamily="-107" charset="-128"/>
                <a:cs typeface="ＭＳ Ｐゴシック" pitchFamily="-107" charset="-128"/>
              </a:rPr>
              <a:t> </a:t>
            </a:r>
            <a:r>
              <a:rPr lang="en-US" sz="1200" b="0" kern="1200" baseline="0" dirty="0" smtClean="0">
                <a:solidFill>
                  <a:schemeClr val="tx1"/>
                </a:solidFill>
                <a:latin typeface="Arial" charset="0"/>
                <a:ea typeface="ＭＳ Ｐゴシック" pitchFamily="-107" charset="-128"/>
                <a:cs typeface="ＭＳ Ｐゴシック" pitchFamily="-107" charset="-128"/>
              </a:rPr>
              <a:t>block of plaintext or ciphertext can be processed in</a:t>
            </a:r>
          </a:p>
          <a:p>
            <a:r>
              <a:rPr lang="en-US" sz="1200" b="0" kern="1200" baseline="0" dirty="0" smtClean="0">
                <a:solidFill>
                  <a:schemeClr val="tx1"/>
                </a:solidFill>
                <a:latin typeface="Arial" charset="0"/>
                <a:ea typeface="ＭＳ Ｐゴシック" pitchFamily="-107" charset="-128"/>
                <a:cs typeface="ＭＳ Ｐゴシック" pitchFamily="-107" charset="-128"/>
              </a:rPr>
              <a:t>random-access fashion. With the chaining modes, block Ci  cannot be computed</a:t>
            </a:r>
          </a:p>
          <a:p>
            <a:r>
              <a:rPr lang="en-US" sz="1200" b="0" kern="1200" baseline="0" dirty="0" smtClean="0">
                <a:solidFill>
                  <a:schemeClr val="tx1"/>
                </a:solidFill>
                <a:latin typeface="Arial" charset="0"/>
                <a:ea typeface="ＭＳ Ｐゴシック" pitchFamily="-107" charset="-128"/>
                <a:cs typeface="ＭＳ Ｐゴシック" pitchFamily="-107" charset="-128"/>
              </a:rPr>
              <a:t>until the i- 1 prior block are computed. There may be applications in</a:t>
            </a:r>
          </a:p>
          <a:p>
            <a:r>
              <a:rPr lang="en-US" sz="1200" b="0" kern="1200" baseline="0" dirty="0" smtClean="0">
                <a:solidFill>
                  <a:schemeClr val="tx1"/>
                </a:solidFill>
                <a:latin typeface="Arial" charset="0"/>
                <a:ea typeface="ＭＳ Ｐゴシック" pitchFamily="-107" charset="-128"/>
                <a:cs typeface="ＭＳ Ｐゴシック" pitchFamily="-107" charset="-128"/>
              </a:rPr>
              <a:t>which a ciphertext is stored, and it is desired to decrypt just one block; for such</a:t>
            </a:r>
          </a:p>
          <a:p>
            <a:r>
              <a:rPr lang="en-US" sz="1200" b="0" kern="1200" baseline="0" dirty="0" smtClean="0">
                <a:solidFill>
                  <a:schemeClr val="tx1"/>
                </a:solidFill>
                <a:latin typeface="Arial" charset="0"/>
                <a:ea typeface="ＭＳ Ｐゴシック" pitchFamily="-107" charset="-128"/>
                <a:cs typeface="ＭＳ Ｐゴシック" pitchFamily="-107" charset="-128"/>
              </a:rPr>
              <a:t>applications, the random access feature is attractive.</a:t>
            </a:r>
          </a:p>
          <a:p>
            <a:endParaRPr lang="en-US" sz="1200" b="0" kern="1200" baseline="0" dirty="0" smtClean="0">
              <a:solidFill>
                <a:schemeClr val="tx1"/>
              </a:solidFill>
              <a:latin typeface="Arial" charset="0"/>
              <a:ea typeface="ＭＳ Ｐゴシック" pitchFamily="-107" charset="-128"/>
              <a:cs typeface="ＭＳ Ｐゴシック" pitchFamily="-107" charset="-128"/>
            </a:endParaRPr>
          </a:p>
          <a:p>
            <a:r>
              <a:rPr lang="en-US" sz="1200" b="0" kern="1200" baseline="0" dirty="0" smtClean="0">
                <a:solidFill>
                  <a:schemeClr val="tx1"/>
                </a:solidFill>
                <a:latin typeface="Arial" charset="0"/>
                <a:ea typeface="ＭＳ Ｐゴシック" pitchFamily="-107" charset="-128"/>
                <a:cs typeface="ＭＳ Ｐゴシック" pitchFamily="-107" charset="-128"/>
              </a:rPr>
              <a:t>• Provable security:  It can be shown that CTR is at least as secure as the other</a:t>
            </a:r>
          </a:p>
          <a:p>
            <a:r>
              <a:rPr lang="en-US" sz="1200" b="0" kern="1200" baseline="0" dirty="0" smtClean="0">
                <a:solidFill>
                  <a:schemeClr val="tx1"/>
                </a:solidFill>
                <a:latin typeface="Arial" charset="0"/>
                <a:ea typeface="ＭＳ Ｐゴシック" pitchFamily="-107" charset="-128"/>
                <a:cs typeface="ＭＳ Ｐゴシック" pitchFamily="-107" charset="-128"/>
              </a:rPr>
              <a:t>modes discussed in this section.</a:t>
            </a:r>
          </a:p>
          <a:p>
            <a:endParaRPr lang="en-US" sz="1200" b="0" kern="1200" baseline="0" dirty="0" smtClean="0">
              <a:solidFill>
                <a:schemeClr val="tx1"/>
              </a:solidFill>
              <a:latin typeface="Arial" charset="0"/>
              <a:ea typeface="ＭＳ Ｐゴシック" pitchFamily="-107" charset="-128"/>
              <a:cs typeface="ＭＳ Ｐゴシック" pitchFamily="-107" charset="-128"/>
            </a:endParaRPr>
          </a:p>
          <a:p>
            <a:r>
              <a:rPr lang="en-US" sz="1200" b="0" kern="1200" baseline="0" dirty="0" smtClean="0">
                <a:solidFill>
                  <a:schemeClr val="tx1"/>
                </a:solidFill>
                <a:latin typeface="Arial" charset="0"/>
                <a:ea typeface="ＭＳ Ｐゴシック" pitchFamily="-107" charset="-128"/>
                <a:cs typeface="ＭＳ Ｐゴシック" pitchFamily="-107" charset="-128"/>
              </a:rPr>
              <a:t>• Simplicity:  Unlike ECB and CBC modes, CTR mode requires only the</a:t>
            </a:r>
          </a:p>
          <a:p>
            <a:r>
              <a:rPr lang="en-US" sz="1200" b="0" kern="1200" baseline="0" dirty="0" smtClean="0">
                <a:solidFill>
                  <a:schemeClr val="tx1"/>
                </a:solidFill>
                <a:latin typeface="Arial" charset="0"/>
                <a:ea typeface="ＭＳ Ｐゴシック" pitchFamily="-107" charset="-128"/>
                <a:cs typeface="ＭＳ Ｐゴシック" pitchFamily="-107" charset="-128"/>
              </a:rPr>
              <a:t>implementation of the encryption algorithm and not the decryption algorithm.</a:t>
            </a:r>
          </a:p>
          <a:p>
            <a:r>
              <a:rPr lang="en-US" sz="1200" b="0" kern="1200" baseline="0" dirty="0" smtClean="0">
                <a:solidFill>
                  <a:schemeClr val="tx1"/>
                </a:solidFill>
                <a:latin typeface="Arial" charset="0"/>
                <a:ea typeface="ＭＳ Ｐゴシック" pitchFamily="-107" charset="-128"/>
                <a:cs typeface="ＭＳ Ｐゴシック" pitchFamily="-107" charset="-128"/>
              </a:rPr>
              <a:t>This matters most when the decryption algorithm differs substantially</a:t>
            </a:r>
          </a:p>
          <a:p>
            <a:r>
              <a:rPr lang="en-US" sz="1200" b="0" kern="1200" baseline="0" dirty="0" smtClean="0">
                <a:solidFill>
                  <a:schemeClr val="tx1"/>
                </a:solidFill>
                <a:latin typeface="Arial" charset="0"/>
                <a:ea typeface="ＭＳ Ｐゴシック" pitchFamily="-107" charset="-128"/>
                <a:cs typeface="ＭＳ Ｐゴシック" pitchFamily="-107" charset="-128"/>
              </a:rPr>
              <a:t>from the encryption algorithm, as it does for AES. In addition, the decryption</a:t>
            </a:r>
          </a:p>
          <a:p>
            <a:r>
              <a:rPr lang="en-US" sz="1200" b="0" kern="1200" baseline="0" dirty="0" smtClean="0">
                <a:solidFill>
                  <a:schemeClr val="tx1"/>
                </a:solidFill>
                <a:latin typeface="Arial" charset="0"/>
                <a:ea typeface="ＭＳ Ｐゴシック" pitchFamily="-107" charset="-128"/>
                <a:cs typeface="ＭＳ Ｐゴシック" pitchFamily="-107" charset="-128"/>
              </a:rPr>
              <a:t>key scheduling need not be implemented.</a:t>
            </a:r>
            <a:endParaRPr lang="en-US" b="0"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E55B0C80-0E48-0446-966D-D619BB3FDE00}" type="slidenum">
              <a:rPr lang="en-AU">
                <a:solidFill>
                  <a:prstClr val="black"/>
                </a:solidFill>
              </a:rPr>
              <a:pPr/>
              <a:t>156</a:t>
            </a:fld>
            <a:endParaRPr lang="en-AU" dirty="0">
              <a:solidFill>
                <a:prstClr val="black"/>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Random numbers play an important role in the use of encryption for various</a:t>
            </a:r>
          </a:p>
          <a:p>
            <a:r>
              <a:rPr lang="en-US" sz="1200" kern="1200" baseline="0" dirty="0" smtClean="0">
                <a:solidFill>
                  <a:schemeClr val="tx1"/>
                </a:solidFill>
                <a:latin typeface="Arial" charset="0"/>
                <a:ea typeface="ＭＳ Ｐゴシック" pitchFamily="-107" charset="-128"/>
                <a:cs typeface="ＭＳ Ｐゴシック" pitchFamily="-107" charset="-128"/>
              </a:rPr>
              <a:t>network security applications. We provide an overview in this section. The topic is</a:t>
            </a:r>
          </a:p>
          <a:p>
            <a:r>
              <a:rPr lang="en-US" sz="1200" kern="1200" baseline="0" dirty="0" smtClean="0">
                <a:solidFill>
                  <a:schemeClr val="tx1"/>
                </a:solidFill>
                <a:latin typeface="Arial" charset="0"/>
                <a:ea typeface="ＭＳ Ｐゴシック" pitchFamily="-107" charset="-128"/>
                <a:cs typeface="ＭＳ Ｐゴシック" pitchFamily="-107" charset="-128"/>
              </a:rPr>
              <a:t>examined in more detail in Appendix E.</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A number of network security algorithms based on cryptography make use of</a:t>
            </a:r>
          </a:p>
          <a:p>
            <a:r>
              <a:rPr lang="en-US" sz="1200" kern="1200" baseline="0" dirty="0" smtClean="0">
                <a:solidFill>
                  <a:schemeClr val="tx1"/>
                </a:solidFill>
                <a:latin typeface="Arial" charset="0"/>
                <a:ea typeface="ＭＳ Ｐゴシック" pitchFamily="-107" charset="-128"/>
                <a:cs typeface="ＭＳ Ｐゴシック" pitchFamily="-107" charset="-128"/>
              </a:rPr>
              <a:t>random numbers. For example,</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Generation of keys for the RSA public-key encryption algorithm (described</a:t>
            </a:r>
          </a:p>
          <a:p>
            <a:r>
              <a:rPr lang="en-US" sz="1200" kern="1200" baseline="0" dirty="0" smtClean="0">
                <a:solidFill>
                  <a:schemeClr val="tx1"/>
                </a:solidFill>
                <a:latin typeface="Arial" charset="0"/>
                <a:ea typeface="ＭＳ Ｐゴシック" pitchFamily="-107" charset="-128"/>
                <a:cs typeface="ＭＳ Ｐゴシック" pitchFamily="-107" charset="-128"/>
              </a:rPr>
              <a:t>in Chapter 3) and other public-key algorithms.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Generation of a stream key for symmetric stream cipher (discussed in the</a:t>
            </a:r>
          </a:p>
          <a:p>
            <a:r>
              <a:rPr lang="en-US" sz="1200" kern="1200" baseline="0" dirty="0" smtClean="0">
                <a:solidFill>
                  <a:schemeClr val="tx1"/>
                </a:solidFill>
                <a:latin typeface="Arial" charset="0"/>
                <a:ea typeface="ＭＳ Ｐゴシック" pitchFamily="-107" charset="-128"/>
                <a:cs typeface="ＭＳ Ｐゴシック" pitchFamily="-107" charset="-128"/>
              </a:rPr>
              <a:t>following section).</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Generation of a symmetric key for use as a temporary session key. This function</a:t>
            </a:r>
          </a:p>
          <a:p>
            <a:r>
              <a:rPr lang="en-US" sz="1200" kern="1200" baseline="0" dirty="0" smtClean="0">
                <a:solidFill>
                  <a:schemeClr val="tx1"/>
                </a:solidFill>
                <a:latin typeface="Arial" charset="0"/>
                <a:ea typeface="ＭＳ Ｐゴシック" pitchFamily="-107" charset="-128"/>
                <a:cs typeface="ＭＳ Ｐゴシック" pitchFamily="-107" charset="-128"/>
              </a:rPr>
              <a:t>is used in a number of networking applications, such as Transport Layer</a:t>
            </a:r>
          </a:p>
          <a:p>
            <a:r>
              <a:rPr lang="en-US" sz="1200" kern="1200" baseline="0" dirty="0" smtClean="0">
                <a:solidFill>
                  <a:schemeClr val="tx1"/>
                </a:solidFill>
                <a:latin typeface="Arial" charset="0"/>
                <a:ea typeface="ＭＳ Ｐゴシック" pitchFamily="-107" charset="-128"/>
                <a:cs typeface="ＭＳ Ｐゴシック" pitchFamily="-107" charset="-128"/>
              </a:rPr>
              <a:t>Security (Chapter 5), Wi-Fi (Chapter 6), e-mail security (Chapter 7), and IP</a:t>
            </a:r>
          </a:p>
          <a:p>
            <a:r>
              <a:rPr lang="en-US" sz="1200" kern="1200" baseline="0" dirty="0" smtClean="0">
                <a:solidFill>
                  <a:schemeClr val="tx1"/>
                </a:solidFill>
                <a:latin typeface="Arial" charset="0"/>
                <a:ea typeface="ＭＳ Ｐゴシック" pitchFamily="-107" charset="-128"/>
                <a:cs typeface="ＭＳ Ｐゴシック" pitchFamily="-107" charset="-128"/>
              </a:rPr>
              <a:t>security (Chapter 8).</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In a number of key distribution scenarios, such as Kerberos (Chapter 4),</a:t>
            </a:r>
          </a:p>
          <a:p>
            <a:r>
              <a:rPr lang="en-US" sz="1200" kern="1200" baseline="0" dirty="0" smtClean="0">
                <a:solidFill>
                  <a:schemeClr val="tx1"/>
                </a:solidFill>
                <a:latin typeface="Arial" charset="0"/>
                <a:ea typeface="ＭＳ Ｐゴシック" pitchFamily="-107" charset="-128"/>
                <a:cs typeface="ＭＳ Ｐゴシック" pitchFamily="-107" charset="-128"/>
              </a:rPr>
              <a:t>random numbers are used for handshaking to prevent replay attacks.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These applications give rise to two distinct and not necessarily compatible</a:t>
            </a:r>
          </a:p>
          <a:p>
            <a:r>
              <a:rPr lang="en-US" sz="1200" kern="1200" baseline="0" dirty="0" smtClean="0">
                <a:solidFill>
                  <a:schemeClr val="tx1"/>
                </a:solidFill>
                <a:latin typeface="Arial" charset="0"/>
                <a:ea typeface="ＭＳ Ｐゴシック" pitchFamily="-107" charset="-128"/>
                <a:cs typeface="ＭＳ Ｐゴシック" pitchFamily="-107" charset="-128"/>
              </a:rPr>
              <a:t>requirements for a sequence of random numbers: randomness and</a:t>
            </a:r>
          </a:p>
          <a:p>
            <a:r>
              <a:rPr lang="en-US" sz="1200" kern="1200" baseline="0" dirty="0" smtClean="0">
                <a:solidFill>
                  <a:schemeClr val="tx1"/>
                </a:solidFill>
                <a:latin typeface="Arial" charset="0"/>
                <a:ea typeface="ＭＳ Ｐゴシック" pitchFamily="-107" charset="-128"/>
                <a:cs typeface="ＭＳ Ｐゴシック" pitchFamily="-107" charset="-128"/>
              </a:rPr>
              <a:t>unpredictability.</a:t>
            </a:r>
            <a:endParaRPr lang="en-AU" dirty="0"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rgbClr val="1C1C10"/>
                </a:solidFill>
                <a:latin typeface="Arial" charset="0"/>
                <a:ea typeface="ＭＳ Ｐゴシック" pitchFamily="-107" charset="-128"/>
                <a:cs typeface="ＭＳ Ｐゴシック" pitchFamily="-107" charset="-128"/>
              </a:rPr>
              <a:t> In applications </a:t>
            </a:r>
            <a:r>
              <a:rPr lang="en-US" sz="1200" kern="1200" baseline="0" dirty="0" smtClean="0">
                <a:solidFill>
                  <a:schemeClr val="tx1"/>
                </a:solidFill>
                <a:latin typeface="Arial" charset="0"/>
                <a:ea typeface="ＭＳ Ｐゴシック" pitchFamily="-107" charset="-128"/>
                <a:cs typeface="ＭＳ Ｐゴシック" pitchFamily="-107" charset="-128"/>
              </a:rPr>
              <a:t>such as reciprocal authentication and session key</a:t>
            </a:r>
          </a:p>
          <a:p>
            <a:r>
              <a:rPr lang="en-US" sz="1200" kern="1200" baseline="0" dirty="0" smtClean="0">
                <a:solidFill>
                  <a:schemeClr val="tx1"/>
                </a:solidFill>
                <a:latin typeface="Arial" charset="0"/>
                <a:ea typeface="ＭＳ Ｐゴシック" pitchFamily="-107" charset="-128"/>
                <a:cs typeface="ＭＳ Ｐゴシック" pitchFamily="-107" charset="-128"/>
              </a:rPr>
              <a:t>generation, the requirement is not so much that the sequence of numbers be statistically</a:t>
            </a:r>
          </a:p>
          <a:p>
            <a:r>
              <a:rPr lang="en-US" sz="1200" kern="1200" baseline="0" dirty="0" smtClean="0">
                <a:solidFill>
                  <a:schemeClr val="tx1"/>
                </a:solidFill>
                <a:latin typeface="Arial" charset="0"/>
                <a:ea typeface="ＭＳ Ｐゴシック" pitchFamily="-107" charset="-128"/>
                <a:cs typeface="ＭＳ Ｐゴシック" pitchFamily="-107" charset="-128"/>
              </a:rPr>
              <a:t>random but that the successive members of the sequence are unpredictable.</a:t>
            </a:r>
          </a:p>
          <a:p>
            <a:r>
              <a:rPr lang="en-US" sz="1200" kern="1200" baseline="0" dirty="0" smtClean="0">
                <a:solidFill>
                  <a:schemeClr val="tx1"/>
                </a:solidFill>
                <a:latin typeface="Arial" charset="0"/>
                <a:ea typeface="ＭＳ Ｐゴシック" pitchFamily="-107" charset="-128"/>
                <a:cs typeface="ＭＳ Ｐゴシック" pitchFamily="-107" charset="-128"/>
              </a:rPr>
              <a:t>With “true” random sequences, each number is statistically independent of other</a:t>
            </a:r>
          </a:p>
          <a:p>
            <a:r>
              <a:rPr lang="en-US" sz="1200" kern="1200" baseline="0" dirty="0" smtClean="0">
                <a:solidFill>
                  <a:schemeClr val="tx1"/>
                </a:solidFill>
                <a:latin typeface="Arial" charset="0"/>
                <a:ea typeface="ＭＳ Ｐゴシック" pitchFamily="-107" charset="-128"/>
                <a:cs typeface="ＭＳ Ｐゴシック" pitchFamily="-107" charset="-128"/>
              </a:rPr>
              <a:t>numbers in the sequence and therefore unpredictable. However, as is discussed</a:t>
            </a:r>
          </a:p>
          <a:p>
            <a:r>
              <a:rPr lang="en-US" sz="1200" kern="1200" baseline="0" dirty="0" smtClean="0">
                <a:solidFill>
                  <a:schemeClr val="tx1"/>
                </a:solidFill>
                <a:latin typeface="Arial" charset="0"/>
                <a:ea typeface="ＭＳ Ｐゴシック" pitchFamily="-107" charset="-128"/>
                <a:cs typeface="ＭＳ Ｐゴシック" pitchFamily="-107" charset="-128"/>
              </a:rPr>
              <a:t>shortly, true random numbers are not always used; rather, sequences of numbers</a:t>
            </a:r>
          </a:p>
          <a:p>
            <a:r>
              <a:rPr lang="en-US" sz="1200" kern="1200" baseline="0" dirty="0" smtClean="0">
                <a:solidFill>
                  <a:schemeClr val="tx1"/>
                </a:solidFill>
                <a:latin typeface="Arial" charset="0"/>
                <a:ea typeface="ＭＳ Ｐゴシック" pitchFamily="-107" charset="-128"/>
                <a:cs typeface="ＭＳ Ｐゴシック" pitchFamily="-107" charset="-128"/>
              </a:rPr>
              <a:t>that appear to be random are generated by some algorithm. In this latter case, care</a:t>
            </a:r>
          </a:p>
          <a:p>
            <a:r>
              <a:rPr lang="en-US" sz="1200" kern="1200" baseline="0" dirty="0" smtClean="0">
                <a:solidFill>
                  <a:schemeClr val="tx1"/>
                </a:solidFill>
                <a:latin typeface="Arial" charset="0"/>
                <a:ea typeface="ＭＳ Ｐゴシック" pitchFamily="-107" charset="-128"/>
                <a:cs typeface="ＭＳ Ｐゴシック" pitchFamily="-107" charset="-128"/>
              </a:rPr>
              <a:t>must be taken that an opponent not be able to predict future elements of the sequence</a:t>
            </a:r>
          </a:p>
          <a:p>
            <a:r>
              <a:rPr lang="en-US" sz="1200" kern="1200" baseline="0" dirty="0" smtClean="0">
                <a:solidFill>
                  <a:schemeClr val="tx1"/>
                </a:solidFill>
                <a:latin typeface="Arial" charset="0"/>
                <a:ea typeface="ＭＳ Ｐゴシック" pitchFamily="-107" charset="-128"/>
                <a:cs typeface="ＭＳ Ｐゴシック" pitchFamily="-107" charset="-128"/>
              </a:rPr>
              <a:t>on the basis of earlier elements.</a:t>
            </a:r>
            <a:endParaRPr lang="en-US" dirty="0"/>
          </a:p>
        </p:txBody>
      </p:sp>
      <p:sp>
        <p:nvSpPr>
          <p:cNvPr id="4" name="Slide Number Placeholder 3"/>
          <p:cNvSpPr>
            <a:spLocks noGrp="1"/>
          </p:cNvSpPr>
          <p:nvPr>
            <p:ph type="sldNum" sz="quarter" idx="10"/>
          </p:nvPr>
        </p:nvSpPr>
        <p:spPr/>
        <p:txBody>
          <a:bodyPr/>
          <a:lstStyle/>
          <a:p>
            <a:pPr>
              <a:defRPr/>
            </a:pPr>
            <a:fld id="{BDC5CFF1-0DCF-8E42-B5D0-BB34D519AD86}" type="slidenum">
              <a:rPr lang="en-AU" smtClean="0">
                <a:solidFill>
                  <a:prstClr val="black"/>
                </a:solidFill>
              </a:rPr>
              <a:pPr>
                <a:defRPr/>
              </a:pPr>
              <a:t>157</a:t>
            </a:fld>
            <a:endParaRPr lang="en-AU"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7AEB01AE-29C2-494A-9265-B28106D64B54}"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3BEF3D06-DB2C-0F45-953A-3E58DC02B984}"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2F5E24AA-7384-BA40-8F30-9DC79283B14C}"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5" name="Footer Placeholder 4"/>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6" name="Slide Number Placeholder 5"/>
          <p:cNvSpPr>
            <a:spLocks noGrp="1"/>
          </p:cNvSpPr>
          <p:nvPr>
            <p:ph type="sldNum" sz="quarter" idx="12"/>
          </p:nvPr>
        </p:nvSpPr>
        <p:spPr/>
        <p:txBody>
          <a:bodyPr/>
          <a:lstStyle/>
          <a:p>
            <a:pPr>
              <a:defRPr/>
            </a:pPr>
            <a:fld id="{06E89803-1ED4-3A4F-BD32-2433A46CC5A6}"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extLst>
      <p:ext uri="{BB962C8B-B14F-4D97-AF65-F5344CB8AC3E}">
        <p14:creationId xmlns:p14="http://schemas.microsoft.com/office/powerpoint/2010/main" val="1545045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5" name="Footer Placeholder 4"/>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6" name="Slide Number Placeholder 5"/>
          <p:cNvSpPr>
            <a:spLocks noGrp="1"/>
          </p:cNvSpPr>
          <p:nvPr>
            <p:ph type="sldNum" sz="quarter" idx="12"/>
          </p:nvPr>
        </p:nvSpPr>
        <p:spPr/>
        <p:txBody>
          <a:bodyPr/>
          <a:lstStyle/>
          <a:p>
            <a:pPr>
              <a:defRPr/>
            </a:pPr>
            <a:fld id="{9C2FB95B-9CE7-A047-A167-44F68D48CF28}"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spTree>
    <p:extLst>
      <p:ext uri="{BB962C8B-B14F-4D97-AF65-F5344CB8AC3E}">
        <p14:creationId xmlns:p14="http://schemas.microsoft.com/office/powerpoint/2010/main" val="3177318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5" name="Footer Placeholder 4"/>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6" name="Slide Number Placeholder 5"/>
          <p:cNvSpPr>
            <a:spLocks noGrp="1"/>
          </p:cNvSpPr>
          <p:nvPr>
            <p:ph type="sldNum" sz="quarter" idx="12"/>
          </p:nvPr>
        </p:nvSpPr>
        <p:spPr/>
        <p:txBody>
          <a:bodyPr/>
          <a:lstStyle/>
          <a:p>
            <a:pPr>
              <a:defRPr/>
            </a:pPr>
            <a:fld id="{B7F95E63-B2FC-6340-819F-09B1386E07DA}"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dirty="0" smtClean="0"/>
              <a:t>Click icon to add picture</a:t>
            </a:r>
            <a:endParaRPr dirty="0"/>
          </a:p>
        </p:txBody>
      </p:sp>
    </p:spTree>
    <p:extLst>
      <p:ext uri="{BB962C8B-B14F-4D97-AF65-F5344CB8AC3E}">
        <p14:creationId xmlns:p14="http://schemas.microsoft.com/office/powerpoint/2010/main" val="708751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6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5" name="Footer Placeholder 4"/>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6" name="Slide Number Placeholder 5"/>
          <p:cNvSpPr>
            <a:spLocks noGrp="1"/>
          </p:cNvSpPr>
          <p:nvPr>
            <p:ph type="sldNum" sz="quarter" idx="12"/>
          </p:nvPr>
        </p:nvSpPr>
        <p:spPr/>
        <p:txBody>
          <a:bodyPr/>
          <a:lstStyle/>
          <a:p>
            <a:pPr>
              <a:defRPr/>
            </a:pPr>
            <a:fld id="{84664691-7625-BB4B-A163-F0128982852D}"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spTree>
    <p:extLst>
      <p:ext uri="{BB962C8B-B14F-4D97-AF65-F5344CB8AC3E}">
        <p14:creationId xmlns:p14="http://schemas.microsoft.com/office/powerpoint/2010/main" val="84152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6" name="Footer Placeholder 5"/>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7" name="Slide Number Placeholder 6"/>
          <p:cNvSpPr>
            <a:spLocks noGrp="1"/>
          </p:cNvSpPr>
          <p:nvPr>
            <p:ph type="sldNum" sz="quarter" idx="12"/>
          </p:nvPr>
        </p:nvSpPr>
        <p:spPr/>
        <p:txBody>
          <a:bodyPr/>
          <a:lstStyle/>
          <a:p>
            <a:pPr>
              <a:defRPr/>
            </a:pPr>
            <a:fld id="{52E1D359-7C78-AA4C-98BC-861E6D6A2752}"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spTree>
    <p:extLst>
      <p:ext uri="{BB962C8B-B14F-4D97-AF65-F5344CB8AC3E}">
        <p14:creationId xmlns:p14="http://schemas.microsoft.com/office/powerpoint/2010/main" val="95727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8" name="Footer Placeholder 7"/>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9" name="Slide Number Placeholder 8"/>
          <p:cNvSpPr>
            <a:spLocks noGrp="1"/>
          </p:cNvSpPr>
          <p:nvPr>
            <p:ph type="sldNum" sz="quarter" idx="12"/>
          </p:nvPr>
        </p:nvSpPr>
        <p:spPr/>
        <p:txBody>
          <a:bodyPr/>
          <a:lstStyle/>
          <a:p>
            <a:pPr>
              <a:defRPr/>
            </a:pPr>
            <a:fld id="{DB3ABF74-43A9-3646-B0C0-E49ECC19E33B}"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spTree>
    <p:extLst>
      <p:ext uri="{BB962C8B-B14F-4D97-AF65-F5344CB8AC3E}">
        <p14:creationId xmlns:p14="http://schemas.microsoft.com/office/powerpoint/2010/main" val="2783525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4" name="Footer Placeholder 3"/>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5" name="Slide Number Placeholder 4"/>
          <p:cNvSpPr>
            <a:spLocks noGrp="1"/>
          </p:cNvSpPr>
          <p:nvPr>
            <p:ph type="sldNum" sz="quarter" idx="12"/>
          </p:nvPr>
        </p:nvSpPr>
        <p:spPr/>
        <p:txBody>
          <a:bodyPr/>
          <a:lstStyle/>
          <a:p>
            <a:pPr>
              <a:defRPr/>
            </a:pPr>
            <a:fld id="{4F4A2FEC-FAE7-B44B-A1E6-25A45D2DB612}"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extLst>
      <p:ext uri="{BB962C8B-B14F-4D97-AF65-F5344CB8AC3E}">
        <p14:creationId xmlns:p14="http://schemas.microsoft.com/office/powerpoint/2010/main" val="2700471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3" name="Footer Placeholder 2"/>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4" name="Slide Number Placeholder 3"/>
          <p:cNvSpPr>
            <a:spLocks noGrp="1"/>
          </p:cNvSpPr>
          <p:nvPr>
            <p:ph type="sldNum" sz="quarter" idx="12"/>
          </p:nvPr>
        </p:nvSpPr>
        <p:spPr/>
        <p:txBody>
          <a:bodyPr/>
          <a:lstStyle/>
          <a:p>
            <a:pPr>
              <a:defRPr/>
            </a:pPr>
            <a:fld id="{27E165ED-656A-D844-921A-9EBBD6C35F24}"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spTree>
    <p:extLst>
      <p:ext uri="{BB962C8B-B14F-4D97-AF65-F5344CB8AC3E}">
        <p14:creationId xmlns:p14="http://schemas.microsoft.com/office/powerpoint/2010/main" val="3766862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AD201B23-E879-9846-A2A9-CED7FCA065EC}"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20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solidFill>
                <a:prstClr val="white"/>
              </a:solidFill>
            </a:endParaRPr>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solidFill>
                <a:prstClr val="white"/>
              </a:solidFill>
            </a:endParaRPr>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3F667723-249F-5F47-A024-0ED35B4B9075}" type="slidenum">
              <a:rPr lang="en-US" smtClean="0">
                <a:solidFill>
                  <a:prstClr val="white"/>
                </a:solidFill>
              </a:rPr>
              <a:pPr>
                <a:defRPr/>
              </a:pPr>
              <a:t>‹#›</a:t>
            </a:fld>
            <a:endParaRPr lang="en-US" dirty="0">
              <a:solidFill>
                <a:prstClr val="white"/>
              </a:solidFill>
            </a:endParaRPr>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extLst>
      <p:ext uri="{BB962C8B-B14F-4D97-AF65-F5344CB8AC3E}">
        <p14:creationId xmlns:p14="http://schemas.microsoft.com/office/powerpoint/2010/main" val="674536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solidFill>
                <a:prstClr val="white"/>
              </a:solidFill>
            </a:endParaRPr>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solidFill>
                <a:prstClr val="white"/>
              </a:solidFill>
            </a:endParaRPr>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0F111A01-9689-A34E-8D64-3E8DCDB54F86}"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938256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ct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6" name="Footer Placeholder 5"/>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7" name="Slide Number Placeholder 6"/>
          <p:cNvSpPr>
            <a:spLocks noGrp="1"/>
          </p:cNvSpPr>
          <p:nvPr>
            <p:ph type="sldNum" sz="quarter" idx="12"/>
          </p:nvPr>
        </p:nvSpPr>
        <p:spPr/>
        <p:txBody>
          <a:bodyPr/>
          <a:lstStyle/>
          <a:p>
            <a:pPr>
              <a:defRPr/>
            </a:pPr>
            <a:fld id="{B7F95E63-B2FC-6340-819F-09B1386E07DA}"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spTree>
    <p:extLst>
      <p:ext uri="{BB962C8B-B14F-4D97-AF65-F5344CB8AC3E}">
        <p14:creationId xmlns:p14="http://schemas.microsoft.com/office/powerpoint/2010/main" val="202568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endParaRPr lang="en-US" dirty="0">
              <a:solidFill>
                <a:prstClr val="white"/>
              </a:solidFill>
            </a:endParaRPr>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endParaRPr lang="en-US" dirty="0">
              <a:solidFill>
                <a:prstClr val="white"/>
              </a:solidFill>
            </a:endParaRPr>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fld id="{B7F95E63-B2FC-6340-819F-09B1386E07DA}"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77763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5" name="Footer Placeholder 4"/>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6" name="Slide Number Placeholder 5"/>
          <p:cNvSpPr>
            <a:spLocks noGrp="1"/>
          </p:cNvSpPr>
          <p:nvPr>
            <p:ph type="sldNum" sz="quarter" idx="12"/>
          </p:nvPr>
        </p:nvSpPr>
        <p:spPr/>
        <p:txBody>
          <a:bodyPr/>
          <a:lstStyle/>
          <a:p>
            <a:pPr>
              <a:defRPr/>
            </a:pPr>
            <a:fld id="{49DEC22D-616A-8940-96A4-9F7CC246C23C}"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spTree>
    <p:extLst>
      <p:ext uri="{BB962C8B-B14F-4D97-AF65-F5344CB8AC3E}">
        <p14:creationId xmlns:p14="http://schemas.microsoft.com/office/powerpoint/2010/main" val="16178173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6" name="Slide Number Placeholder 5"/>
          <p:cNvSpPr>
            <a:spLocks noGrp="1"/>
          </p:cNvSpPr>
          <p:nvPr>
            <p:ph type="sldNum" sz="quarter" idx="12"/>
          </p:nvPr>
        </p:nvSpPr>
        <p:spPr/>
        <p:txBody>
          <a:bodyPr/>
          <a:lstStyle/>
          <a:p>
            <a:pPr>
              <a:defRPr/>
            </a:pPr>
            <a:fld id="{85FE098C-F631-B640-A1D5-5E0529F0EECD}"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extLst>
      <p:ext uri="{BB962C8B-B14F-4D97-AF65-F5344CB8AC3E}">
        <p14:creationId xmlns:p14="http://schemas.microsoft.com/office/powerpoint/2010/main" val="34888946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5" name="Footer Placeholder 4"/>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6" name="Slide Number Placeholder 5"/>
          <p:cNvSpPr>
            <a:spLocks noGrp="1"/>
          </p:cNvSpPr>
          <p:nvPr>
            <p:ph type="sldNum" sz="quarter" idx="12"/>
          </p:nvPr>
        </p:nvSpPr>
        <p:spPr/>
        <p:txBody>
          <a:bodyPr/>
          <a:lstStyle/>
          <a:p>
            <a:pPr>
              <a:defRPr/>
            </a:pPr>
            <a:fld id="{06E89803-1ED4-3A4F-BD32-2433A46CC5A6}"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extLst>
      <p:ext uri="{BB962C8B-B14F-4D97-AF65-F5344CB8AC3E}">
        <p14:creationId xmlns:p14="http://schemas.microsoft.com/office/powerpoint/2010/main" val="4159669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5" name="Footer Placeholder 4"/>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6" name="Slide Number Placeholder 5"/>
          <p:cNvSpPr>
            <a:spLocks noGrp="1"/>
          </p:cNvSpPr>
          <p:nvPr>
            <p:ph type="sldNum" sz="quarter" idx="12"/>
          </p:nvPr>
        </p:nvSpPr>
        <p:spPr/>
        <p:txBody>
          <a:bodyPr/>
          <a:lstStyle/>
          <a:p>
            <a:pPr>
              <a:defRPr/>
            </a:pPr>
            <a:fld id="{9C2FB95B-9CE7-A047-A167-44F68D48CF28}"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spTree>
    <p:extLst>
      <p:ext uri="{BB962C8B-B14F-4D97-AF65-F5344CB8AC3E}">
        <p14:creationId xmlns:p14="http://schemas.microsoft.com/office/powerpoint/2010/main" val="17845618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5" name="Footer Placeholder 4"/>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6" name="Slide Number Placeholder 5"/>
          <p:cNvSpPr>
            <a:spLocks noGrp="1"/>
          </p:cNvSpPr>
          <p:nvPr>
            <p:ph type="sldNum" sz="quarter" idx="12"/>
          </p:nvPr>
        </p:nvSpPr>
        <p:spPr/>
        <p:txBody>
          <a:bodyPr/>
          <a:lstStyle/>
          <a:p>
            <a:pPr>
              <a:defRPr/>
            </a:pPr>
            <a:fld id="{B7F95E63-B2FC-6340-819F-09B1386E07DA}"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dirty="0" smtClean="0"/>
              <a:t>Click icon to add picture</a:t>
            </a:r>
            <a:endParaRPr dirty="0"/>
          </a:p>
        </p:txBody>
      </p:sp>
    </p:spTree>
    <p:extLst>
      <p:ext uri="{BB962C8B-B14F-4D97-AF65-F5344CB8AC3E}">
        <p14:creationId xmlns:p14="http://schemas.microsoft.com/office/powerpoint/2010/main" val="28465310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6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5" name="Footer Placeholder 4"/>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6" name="Slide Number Placeholder 5"/>
          <p:cNvSpPr>
            <a:spLocks noGrp="1"/>
          </p:cNvSpPr>
          <p:nvPr>
            <p:ph type="sldNum" sz="quarter" idx="12"/>
          </p:nvPr>
        </p:nvSpPr>
        <p:spPr/>
        <p:txBody>
          <a:bodyPr/>
          <a:lstStyle/>
          <a:p>
            <a:pPr>
              <a:defRPr/>
            </a:pPr>
            <a:fld id="{84664691-7625-BB4B-A163-F0128982852D}"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spTree>
    <p:extLst>
      <p:ext uri="{BB962C8B-B14F-4D97-AF65-F5344CB8AC3E}">
        <p14:creationId xmlns:p14="http://schemas.microsoft.com/office/powerpoint/2010/main" val="12707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3704A275-DB3B-2346-8033-8BFE9A8F495E}"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6" name="Footer Placeholder 5"/>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7" name="Slide Number Placeholder 6"/>
          <p:cNvSpPr>
            <a:spLocks noGrp="1"/>
          </p:cNvSpPr>
          <p:nvPr>
            <p:ph type="sldNum" sz="quarter" idx="12"/>
          </p:nvPr>
        </p:nvSpPr>
        <p:spPr/>
        <p:txBody>
          <a:bodyPr/>
          <a:lstStyle/>
          <a:p>
            <a:pPr>
              <a:defRPr/>
            </a:pPr>
            <a:fld id="{52E1D359-7C78-AA4C-98BC-861E6D6A2752}"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spTree>
    <p:extLst>
      <p:ext uri="{BB962C8B-B14F-4D97-AF65-F5344CB8AC3E}">
        <p14:creationId xmlns:p14="http://schemas.microsoft.com/office/powerpoint/2010/main" val="25947456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8" name="Footer Placeholder 7"/>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9" name="Slide Number Placeholder 8"/>
          <p:cNvSpPr>
            <a:spLocks noGrp="1"/>
          </p:cNvSpPr>
          <p:nvPr>
            <p:ph type="sldNum" sz="quarter" idx="12"/>
          </p:nvPr>
        </p:nvSpPr>
        <p:spPr/>
        <p:txBody>
          <a:bodyPr/>
          <a:lstStyle/>
          <a:p>
            <a:pPr>
              <a:defRPr/>
            </a:pPr>
            <a:fld id="{DB3ABF74-43A9-3646-B0C0-E49ECC19E33B}"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spTree>
    <p:extLst>
      <p:ext uri="{BB962C8B-B14F-4D97-AF65-F5344CB8AC3E}">
        <p14:creationId xmlns:p14="http://schemas.microsoft.com/office/powerpoint/2010/main" val="37850720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4" name="Footer Placeholder 3"/>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5" name="Slide Number Placeholder 4"/>
          <p:cNvSpPr>
            <a:spLocks noGrp="1"/>
          </p:cNvSpPr>
          <p:nvPr>
            <p:ph type="sldNum" sz="quarter" idx="12"/>
          </p:nvPr>
        </p:nvSpPr>
        <p:spPr/>
        <p:txBody>
          <a:bodyPr/>
          <a:lstStyle/>
          <a:p>
            <a:pPr>
              <a:defRPr/>
            </a:pPr>
            <a:fld id="{4F4A2FEC-FAE7-B44B-A1E6-25A45D2DB612}"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extLst>
      <p:ext uri="{BB962C8B-B14F-4D97-AF65-F5344CB8AC3E}">
        <p14:creationId xmlns:p14="http://schemas.microsoft.com/office/powerpoint/2010/main" val="33399671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3" name="Footer Placeholder 2"/>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4" name="Slide Number Placeholder 3"/>
          <p:cNvSpPr>
            <a:spLocks noGrp="1"/>
          </p:cNvSpPr>
          <p:nvPr>
            <p:ph type="sldNum" sz="quarter" idx="12"/>
          </p:nvPr>
        </p:nvSpPr>
        <p:spPr/>
        <p:txBody>
          <a:bodyPr/>
          <a:lstStyle/>
          <a:p>
            <a:pPr>
              <a:defRPr/>
            </a:pPr>
            <a:fld id="{27E165ED-656A-D844-921A-9EBBD6C35F24}"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spTree>
    <p:extLst>
      <p:ext uri="{BB962C8B-B14F-4D97-AF65-F5344CB8AC3E}">
        <p14:creationId xmlns:p14="http://schemas.microsoft.com/office/powerpoint/2010/main" val="3469654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20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solidFill>
                <a:prstClr val="white"/>
              </a:solidFill>
            </a:endParaRPr>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solidFill>
                <a:prstClr val="white"/>
              </a:solidFill>
            </a:endParaRPr>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3F667723-249F-5F47-A024-0ED35B4B9075}" type="slidenum">
              <a:rPr lang="en-US" smtClean="0">
                <a:solidFill>
                  <a:prstClr val="white"/>
                </a:solidFill>
              </a:rPr>
              <a:pPr>
                <a:defRPr/>
              </a:pPr>
              <a:t>‹#›</a:t>
            </a:fld>
            <a:endParaRPr lang="en-US" dirty="0">
              <a:solidFill>
                <a:prstClr val="white"/>
              </a:solidFill>
            </a:endParaRPr>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extLst>
      <p:ext uri="{BB962C8B-B14F-4D97-AF65-F5344CB8AC3E}">
        <p14:creationId xmlns:p14="http://schemas.microsoft.com/office/powerpoint/2010/main" val="3051863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solidFill>
                <a:prstClr val="white"/>
              </a:solidFill>
            </a:endParaRPr>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solidFill>
                <a:prstClr val="white"/>
              </a:solidFill>
            </a:endParaRPr>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0F111A01-9689-A34E-8D64-3E8DCDB54F86}"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9827185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ct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6" name="Footer Placeholder 5"/>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7" name="Slide Number Placeholder 6"/>
          <p:cNvSpPr>
            <a:spLocks noGrp="1"/>
          </p:cNvSpPr>
          <p:nvPr>
            <p:ph type="sldNum" sz="quarter" idx="12"/>
          </p:nvPr>
        </p:nvSpPr>
        <p:spPr/>
        <p:txBody>
          <a:bodyPr/>
          <a:lstStyle/>
          <a:p>
            <a:pPr>
              <a:defRPr/>
            </a:pPr>
            <a:fld id="{B7F95E63-B2FC-6340-819F-09B1386E07DA}"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spTree>
    <p:extLst>
      <p:ext uri="{BB962C8B-B14F-4D97-AF65-F5344CB8AC3E}">
        <p14:creationId xmlns:p14="http://schemas.microsoft.com/office/powerpoint/2010/main" val="21396219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endParaRPr lang="en-US" dirty="0">
              <a:solidFill>
                <a:prstClr val="white"/>
              </a:solidFill>
            </a:endParaRPr>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endParaRPr lang="en-US" dirty="0">
              <a:solidFill>
                <a:prstClr val="white"/>
              </a:solidFill>
            </a:endParaRPr>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fld id="{B7F95E63-B2FC-6340-819F-09B1386E07DA}"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1225828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5" name="Footer Placeholder 4"/>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6" name="Slide Number Placeholder 5"/>
          <p:cNvSpPr>
            <a:spLocks noGrp="1"/>
          </p:cNvSpPr>
          <p:nvPr>
            <p:ph type="sldNum" sz="quarter" idx="12"/>
          </p:nvPr>
        </p:nvSpPr>
        <p:spPr/>
        <p:txBody>
          <a:bodyPr/>
          <a:lstStyle/>
          <a:p>
            <a:pPr>
              <a:defRPr/>
            </a:pPr>
            <a:fld id="{49DEC22D-616A-8940-96A4-9F7CC246C23C}"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spTree>
    <p:extLst>
      <p:ext uri="{BB962C8B-B14F-4D97-AF65-F5344CB8AC3E}">
        <p14:creationId xmlns:p14="http://schemas.microsoft.com/office/powerpoint/2010/main" val="14310224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6" name="Slide Number Placeholder 5"/>
          <p:cNvSpPr>
            <a:spLocks noGrp="1"/>
          </p:cNvSpPr>
          <p:nvPr>
            <p:ph type="sldNum" sz="quarter" idx="12"/>
          </p:nvPr>
        </p:nvSpPr>
        <p:spPr/>
        <p:txBody>
          <a:bodyPr/>
          <a:lstStyle/>
          <a:p>
            <a:pPr>
              <a:defRPr/>
            </a:pPr>
            <a:fld id="{85FE098C-F631-B640-A1D5-5E0529F0EECD}"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extLst>
      <p:ext uri="{BB962C8B-B14F-4D97-AF65-F5344CB8AC3E}">
        <p14:creationId xmlns:p14="http://schemas.microsoft.com/office/powerpoint/2010/main" val="2725548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B2341617-4344-324E-9E15-ABC09817E918}"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5" name="Footer Placeholder 4"/>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6" name="Slide Number Placeholder 5"/>
          <p:cNvSpPr>
            <a:spLocks noGrp="1"/>
          </p:cNvSpPr>
          <p:nvPr>
            <p:ph type="sldNum" sz="quarter" idx="12"/>
          </p:nvPr>
        </p:nvSpPr>
        <p:spPr/>
        <p:txBody>
          <a:bodyPr/>
          <a:lstStyle/>
          <a:p>
            <a:pPr>
              <a:defRPr/>
            </a:pPr>
            <a:fld id="{06E89803-1ED4-3A4F-BD32-2433A46CC5A6}"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extLst>
      <p:ext uri="{BB962C8B-B14F-4D97-AF65-F5344CB8AC3E}">
        <p14:creationId xmlns:p14="http://schemas.microsoft.com/office/powerpoint/2010/main" val="13443042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5" name="Footer Placeholder 4"/>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6" name="Slide Number Placeholder 5"/>
          <p:cNvSpPr>
            <a:spLocks noGrp="1"/>
          </p:cNvSpPr>
          <p:nvPr>
            <p:ph type="sldNum" sz="quarter" idx="12"/>
          </p:nvPr>
        </p:nvSpPr>
        <p:spPr/>
        <p:txBody>
          <a:bodyPr/>
          <a:lstStyle/>
          <a:p>
            <a:pPr>
              <a:defRPr/>
            </a:pPr>
            <a:fld id="{9C2FB95B-9CE7-A047-A167-44F68D48CF28}"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spTree>
    <p:extLst>
      <p:ext uri="{BB962C8B-B14F-4D97-AF65-F5344CB8AC3E}">
        <p14:creationId xmlns:p14="http://schemas.microsoft.com/office/powerpoint/2010/main" val="22595765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5" name="Footer Placeholder 4"/>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6" name="Slide Number Placeholder 5"/>
          <p:cNvSpPr>
            <a:spLocks noGrp="1"/>
          </p:cNvSpPr>
          <p:nvPr>
            <p:ph type="sldNum" sz="quarter" idx="12"/>
          </p:nvPr>
        </p:nvSpPr>
        <p:spPr/>
        <p:txBody>
          <a:bodyPr/>
          <a:lstStyle/>
          <a:p>
            <a:pPr>
              <a:defRPr/>
            </a:pPr>
            <a:fld id="{B7F95E63-B2FC-6340-819F-09B1386E07DA}"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dirty="0" smtClean="0"/>
              <a:t>Click icon to add picture</a:t>
            </a:r>
            <a:endParaRPr dirty="0"/>
          </a:p>
        </p:txBody>
      </p:sp>
    </p:spTree>
    <p:extLst>
      <p:ext uri="{BB962C8B-B14F-4D97-AF65-F5344CB8AC3E}">
        <p14:creationId xmlns:p14="http://schemas.microsoft.com/office/powerpoint/2010/main" val="23352331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6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5" name="Footer Placeholder 4"/>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6" name="Slide Number Placeholder 5"/>
          <p:cNvSpPr>
            <a:spLocks noGrp="1"/>
          </p:cNvSpPr>
          <p:nvPr>
            <p:ph type="sldNum" sz="quarter" idx="12"/>
          </p:nvPr>
        </p:nvSpPr>
        <p:spPr/>
        <p:txBody>
          <a:bodyPr/>
          <a:lstStyle/>
          <a:p>
            <a:pPr>
              <a:defRPr/>
            </a:pPr>
            <a:fld id="{84664691-7625-BB4B-A163-F0128982852D}"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spTree>
    <p:extLst>
      <p:ext uri="{BB962C8B-B14F-4D97-AF65-F5344CB8AC3E}">
        <p14:creationId xmlns:p14="http://schemas.microsoft.com/office/powerpoint/2010/main" val="11345514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6" name="Footer Placeholder 5"/>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7" name="Slide Number Placeholder 6"/>
          <p:cNvSpPr>
            <a:spLocks noGrp="1"/>
          </p:cNvSpPr>
          <p:nvPr>
            <p:ph type="sldNum" sz="quarter" idx="12"/>
          </p:nvPr>
        </p:nvSpPr>
        <p:spPr/>
        <p:txBody>
          <a:bodyPr/>
          <a:lstStyle/>
          <a:p>
            <a:pPr>
              <a:defRPr/>
            </a:pPr>
            <a:fld id="{52E1D359-7C78-AA4C-98BC-861E6D6A2752}"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spTree>
    <p:extLst>
      <p:ext uri="{BB962C8B-B14F-4D97-AF65-F5344CB8AC3E}">
        <p14:creationId xmlns:p14="http://schemas.microsoft.com/office/powerpoint/2010/main" val="14458770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8" name="Footer Placeholder 7"/>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9" name="Slide Number Placeholder 8"/>
          <p:cNvSpPr>
            <a:spLocks noGrp="1"/>
          </p:cNvSpPr>
          <p:nvPr>
            <p:ph type="sldNum" sz="quarter" idx="12"/>
          </p:nvPr>
        </p:nvSpPr>
        <p:spPr/>
        <p:txBody>
          <a:bodyPr/>
          <a:lstStyle/>
          <a:p>
            <a:pPr>
              <a:defRPr/>
            </a:pPr>
            <a:fld id="{DB3ABF74-43A9-3646-B0C0-E49ECC19E33B}"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spTree>
    <p:extLst>
      <p:ext uri="{BB962C8B-B14F-4D97-AF65-F5344CB8AC3E}">
        <p14:creationId xmlns:p14="http://schemas.microsoft.com/office/powerpoint/2010/main" val="22039392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4" name="Footer Placeholder 3"/>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5" name="Slide Number Placeholder 4"/>
          <p:cNvSpPr>
            <a:spLocks noGrp="1"/>
          </p:cNvSpPr>
          <p:nvPr>
            <p:ph type="sldNum" sz="quarter" idx="12"/>
          </p:nvPr>
        </p:nvSpPr>
        <p:spPr/>
        <p:txBody>
          <a:bodyPr/>
          <a:lstStyle/>
          <a:p>
            <a:pPr>
              <a:defRPr/>
            </a:pPr>
            <a:fld id="{4F4A2FEC-FAE7-B44B-A1E6-25A45D2DB612}"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extLst>
      <p:ext uri="{BB962C8B-B14F-4D97-AF65-F5344CB8AC3E}">
        <p14:creationId xmlns:p14="http://schemas.microsoft.com/office/powerpoint/2010/main" val="41572687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3" name="Footer Placeholder 2"/>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4" name="Slide Number Placeholder 3"/>
          <p:cNvSpPr>
            <a:spLocks noGrp="1"/>
          </p:cNvSpPr>
          <p:nvPr>
            <p:ph type="sldNum" sz="quarter" idx="12"/>
          </p:nvPr>
        </p:nvSpPr>
        <p:spPr/>
        <p:txBody>
          <a:bodyPr/>
          <a:lstStyle/>
          <a:p>
            <a:pPr>
              <a:defRPr/>
            </a:pPr>
            <a:fld id="{27E165ED-656A-D844-921A-9EBBD6C35F24}"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spTree>
    <p:extLst>
      <p:ext uri="{BB962C8B-B14F-4D97-AF65-F5344CB8AC3E}">
        <p14:creationId xmlns:p14="http://schemas.microsoft.com/office/powerpoint/2010/main" val="13559527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20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solidFill>
                <a:prstClr val="white"/>
              </a:solidFill>
            </a:endParaRPr>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solidFill>
                <a:prstClr val="white"/>
              </a:solidFill>
            </a:endParaRPr>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3F667723-249F-5F47-A024-0ED35B4B9075}" type="slidenum">
              <a:rPr lang="en-US" smtClean="0">
                <a:solidFill>
                  <a:prstClr val="white"/>
                </a:solidFill>
              </a:rPr>
              <a:pPr>
                <a:defRPr/>
              </a:pPr>
              <a:t>‹#›</a:t>
            </a:fld>
            <a:endParaRPr lang="en-US" dirty="0">
              <a:solidFill>
                <a:prstClr val="white"/>
              </a:solidFill>
            </a:endParaRPr>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extLst>
      <p:ext uri="{BB962C8B-B14F-4D97-AF65-F5344CB8AC3E}">
        <p14:creationId xmlns:p14="http://schemas.microsoft.com/office/powerpoint/2010/main" val="39250175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solidFill>
                <a:prstClr val="white"/>
              </a:solidFill>
            </a:endParaRPr>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solidFill>
                <a:prstClr val="white"/>
              </a:solidFill>
            </a:endParaRPr>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0F111A01-9689-A34E-8D64-3E8DCDB54F86}"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787950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83BECADF-31BF-9A45-B60A-2F834887DC4F}"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ct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6" name="Footer Placeholder 5"/>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7" name="Slide Number Placeholder 6"/>
          <p:cNvSpPr>
            <a:spLocks noGrp="1"/>
          </p:cNvSpPr>
          <p:nvPr>
            <p:ph type="sldNum" sz="quarter" idx="12"/>
          </p:nvPr>
        </p:nvSpPr>
        <p:spPr/>
        <p:txBody>
          <a:bodyPr/>
          <a:lstStyle/>
          <a:p>
            <a:pPr>
              <a:defRPr/>
            </a:pPr>
            <a:fld id="{B7F95E63-B2FC-6340-819F-09B1386E07DA}"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spTree>
    <p:extLst>
      <p:ext uri="{BB962C8B-B14F-4D97-AF65-F5344CB8AC3E}">
        <p14:creationId xmlns:p14="http://schemas.microsoft.com/office/powerpoint/2010/main" val="6978481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endParaRPr lang="en-US" dirty="0">
              <a:solidFill>
                <a:prstClr val="white"/>
              </a:solidFill>
            </a:endParaRPr>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endParaRPr lang="en-US" dirty="0">
              <a:solidFill>
                <a:prstClr val="white"/>
              </a:solidFill>
            </a:endParaRPr>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fld id="{B7F95E63-B2FC-6340-819F-09B1386E07DA}"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8374413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5" name="Footer Placeholder 4"/>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6" name="Slide Number Placeholder 5"/>
          <p:cNvSpPr>
            <a:spLocks noGrp="1"/>
          </p:cNvSpPr>
          <p:nvPr>
            <p:ph type="sldNum" sz="quarter" idx="12"/>
          </p:nvPr>
        </p:nvSpPr>
        <p:spPr/>
        <p:txBody>
          <a:bodyPr/>
          <a:lstStyle/>
          <a:p>
            <a:pPr>
              <a:defRPr/>
            </a:pPr>
            <a:fld id="{49DEC22D-616A-8940-96A4-9F7CC246C23C}"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spTree>
    <p:extLst>
      <p:ext uri="{BB962C8B-B14F-4D97-AF65-F5344CB8AC3E}">
        <p14:creationId xmlns:p14="http://schemas.microsoft.com/office/powerpoint/2010/main" val="25302607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6" name="Slide Number Placeholder 5"/>
          <p:cNvSpPr>
            <a:spLocks noGrp="1"/>
          </p:cNvSpPr>
          <p:nvPr>
            <p:ph type="sldNum" sz="quarter" idx="12"/>
          </p:nvPr>
        </p:nvSpPr>
        <p:spPr/>
        <p:txBody>
          <a:bodyPr/>
          <a:lstStyle/>
          <a:p>
            <a:pPr>
              <a:defRPr/>
            </a:pPr>
            <a:fld id="{85FE098C-F631-B640-A1D5-5E0529F0EECD}"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extLst>
      <p:ext uri="{BB962C8B-B14F-4D97-AF65-F5344CB8AC3E}">
        <p14:creationId xmlns:p14="http://schemas.microsoft.com/office/powerpoint/2010/main" val="37736510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5" name="Footer Placeholder 4"/>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6" name="Slide Number Placeholder 5"/>
          <p:cNvSpPr>
            <a:spLocks noGrp="1"/>
          </p:cNvSpPr>
          <p:nvPr>
            <p:ph type="sldNum" sz="quarter" idx="12"/>
          </p:nvPr>
        </p:nvSpPr>
        <p:spPr/>
        <p:txBody>
          <a:bodyPr/>
          <a:lstStyle/>
          <a:p>
            <a:pPr>
              <a:defRPr/>
            </a:pPr>
            <a:fld id="{06E89803-1ED4-3A4F-BD32-2433A46CC5A6}"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extLst>
      <p:ext uri="{BB962C8B-B14F-4D97-AF65-F5344CB8AC3E}">
        <p14:creationId xmlns:p14="http://schemas.microsoft.com/office/powerpoint/2010/main" val="35957036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5" name="Footer Placeholder 4"/>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6" name="Slide Number Placeholder 5"/>
          <p:cNvSpPr>
            <a:spLocks noGrp="1"/>
          </p:cNvSpPr>
          <p:nvPr>
            <p:ph type="sldNum" sz="quarter" idx="12"/>
          </p:nvPr>
        </p:nvSpPr>
        <p:spPr/>
        <p:txBody>
          <a:bodyPr/>
          <a:lstStyle/>
          <a:p>
            <a:pPr>
              <a:defRPr/>
            </a:pPr>
            <a:fld id="{9C2FB95B-9CE7-A047-A167-44F68D48CF28}"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spTree>
    <p:extLst>
      <p:ext uri="{BB962C8B-B14F-4D97-AF65-F5344CB8AC3E}">
        <p14:creationId xmlns:p14="http://schemas.microsoft.com/office/powerpoint/2010/main" val="9923767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5" name="Footer Placeholder 4"/>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6" name="Slide Number Placeholder 5"/>
          <p:cNvSpPr>
            <a:spLocks noGrp="1"/>
          </p:cNvSpPr>
          <p:nvPr>
            <p:ph type="sldNum" sz="quarter" idx="12"/>
          </p:nvPr>
        </p:nvSpPr>
        <p:spPr/>
        <p:txBody>
          <a:bodyPr/>
          <a:lstStyle/>
          <a:p>
            <a:pPr>
              <a:defRPr/>
            </a:pPr>
            <a:fld id="{B7F95E63-B2FC-6340-819F-09B1386E07DA}"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dirty="0" smtClean="0"/>
              <a:t>Click icon to add picture</a:t>
            </a:r>
            <a:endParaRPr dirty="0"/>
          </a:p>
        </p:txBody>
      </p:sp>
    </p:spTree>
    <p:extLst>
      <p:ext uri="{BB962C8B-B14F-4D97-AF65-F5344CB8AC3E}">
        <p14:creationId xmlns:p14="http://schemas.microsoft.com/office/powerpoint/2010/main" val="10401717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6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5" name="Footer Placeholder 4"/>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6" name="Slide Number Placeholder 5"/>
          <p:cNvSpPr>
            <a:spLocks noGrp="1"/>
          </p:cNvSpPr>
          <p:nvPr>
            <p:ph type="sldNum" sz="quarter" idx="12"/>
          </p:nvPr>
        </p:nvSpPr>
        <p:spPr/>
        <p:txBody>
          <a:bodyPr/>
          <a:lstStyle/>
          <a:p>
            <a:pPr>
              <a:defRPr/>
            </a:pPr>
            <a:fld id="{84664691-7625-BB4B-A163-F0128982852D}"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spTree>
    <p:extLst>
      <p:ext uri="{BB962C8B-B14F-4D97-AF65-F5344CB8AC3E}">
        <p14:creationId xmlns:p14="http://schemas.microsoft.com/office/powerpoint/2010/main" val="13649153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6" name="Footer Placeholder 5"/>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7" name="Slide Number Placeholder 6"/>
          <p:cNvSpPr>
            <a:spLocks noGrp="1"/>
          </p:cNvSpPr>
          <p:nvPr>
            <p:ph type="sldNum" sz="quarter" idx="12"/>
          </p:nvPr>
        </p:nvSpPr>
        <p:spPr/>
        <p:txBody>
          <a:bodyPr/>
          <a:lstStyle/>
          <a:p>
            <a:pPr>
              <a:defRPr/>
            </a:pPr>
            <a:fld id="{52E1D359-7C78-AA4C-98BC-861E6D6A2752}"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spTree>
    <p:extLst>
      <p:ext uri="{BB962C8B-B14F-4D97-AF65-F5344CB8AC3E}">
        <p14:creationId xmlns:p14="http://schemas.microsoft.com/office/powerpoint/2010/main" val="2689663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8" name="Footer Placeholder 7"/>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9" name="Slide Number Placeholder 8"/>
          <p:cNvSpPr>
            <a:spLocks noGrp="1"/>
          </p:cNvSpPr>
          <p:nvPr>
            <p:ph type="sldNum" sz="quarter" idx="12"/>
          </p:nvPr>
        </p:nvSpPr>
        <p:spPr/>
        <p:txBody>
          <a:bodyPr/>
          <a:lstStyle/>
          <a:p>
            <a:pPr>
              <a:defRPr/>
            </a:pPr>
            <a:fld id="{DB3ABF74-43A9-3646-B0C0-E49ECC19E33B}"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spTree>
    <p:extLst>
      <p:ext uri="{BB962C8B-B14F-4D97-AF65-F5344CB8AC3E}">
        <p14:creationId xmlns:p14="http://schemas.microsoft.com/office/powerpoint/2010/main" val="1453810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D7B3BD55-AF80-B342-AA19-1C66FBFEF432}"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4" name="Footer Placeholder 3"/>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5" name="Slide Number Placeholder 4"/>
          <p:cNvSpPr>
            <a:spLocks noGrp="1"/>
          </p:cNvSpPr>
          <p:nvPr>
            <p:ph type="sldNum" sz="quarter" idx="12"/>
          </p:nvPr>
        </p:nvSpPr>
        <p:spPr/>
        <p:txBody>
          <a:bodyPr/>
          <a:lstStyle/>
          <a:p>
            <a:pPr>
              <a:defRPr/>
            </a:pPr>
            <a:fld id="{4F4A2FEC-FAE7-B44B-A1E6-25A45D2DB612}"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extLst>
      <p:ext uri="{BB962C8B-B14F-4D97-AF65-F5344CB8AC3E}">
        <p14:creationId xmlns:p14="http://schemas.microsoft.com/office/powerpoint/2010/main" val="37589845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3" name="Footer Placeholder 2"/>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4" name="Slide Number Placeholder 3"/>
          <p:cNvSpPr>
            <a:spLocks noGrp="1"/>
          </p:cNvSpPr>
          <p:nvPr>
            <p:ph type="sldNum" sz="quarter" idx="12"/>
          </p:nvPr>
        </p:nvSpPr>
        <p:spPr/>
        <p:txBody>
          <a:bodyPr/>
          <a:lstStyle/>
          <a:p>
            <a:pPr>
              <a:defRPr/>
            </a:pPr>
            <a:fld id="{27E165ED-656A-D844-921A-9EBBD6C35F24}"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spTree>
    <p:extLst>
      <p:ext uri="{BB962C8B-B14F-4D97-AF65-F5344CB8AC3E}">
        <p14:creationId xmlns:p14="http://schemas.microsoft.com/office/powerpoint/2010/main" val="9723640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20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solidFill>
                <a:prstClr val="white"/>
              </a:solidFill>
            </a:endParaRPr>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solidFill>
                <a:prstClr val="white"/>
              </a:solidFill>
            </a:endParaRPr>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3F667723-249F-5F47-A024-0ED35B4B9075}" type="slidenum">
              <a:rPr lang="en-US" smtClean="0">
                <a:solidFill>
                  <a:prstClr val="white"/>
                </a:solidFill>
              </a:rPr>
              <a:pPr>
                <a:defRPr/>
              </a:pPr>
              <a:t>‹#›</a:t>
            </a:fld>
            <a:endParaRPr lang="en-US" dirty="0">
              <a:solidFill>
                <a:prstClr val="white"/>
              </a:solidFill>
            </a:endParaRPr>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extLst>
      <p:ext uri="{BB962C8B-B14F-4D97-AF65-F5344CB8AC3E}">
        <p14:creationId xmlns:p14="http://schemas.microsoft.com/office/powerpoint/2010/main" val="42789237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solidFill>
                <a:prstClr val="white"/>
              </a:solidFill>
            </a:endParaRPr>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solidFill>
                <a:prstClr val="white"/>
              </a:solidFill>
            </a:endParaRPr>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0F111A01-9689-A34E-8D64-3E8DCDB54F86}"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512320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ct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6" name="Footer Placeholder 5"/>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7" name="Slide Number Placeholder 6"/>
          <p:cNvSpPr>
            <a:spLocks noGrp="1"/>
          </p:cNvSpPr>
          <p:nvPr>
            <p:ph type="sldNum" sz="quarter" idx="12"/>
          </p:nvPr>
        </p:nvSpPr>
        <p:spPr/>
        <p:txBody>
          <a:bodyPr/>
          <a:lstStyle/>
          <a:p>
            <a:pPr>
              <a:defRPr/>
            </a:pPr>
            <a:fld id="{B7F95E63-B2FC-6340-819F-09B1386E07DA}"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spTree>
    <p:extLst>
      <p:ext uri="{BB962C8B-B14F-4D97-AF65-F5344CB8AC3E}">
        <p14:creationId xmlns:p14="http://schemas.microsoft.com/office/powerpoint/2010/main" val="10442873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endParaRPr lang="en-US" dirty="0">
              <a:solidFill>
                <a:prstClr val="white"/>
              </a:solidFill>
            </a:endParaRPr>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endParaRPr lang="en-US" dirty="0">
              <a:solidFill>
                <a:prstClr val="white"/>
              </a:solidFill>
            </a:endParaRPr>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fld id="{B7F95E63-B2FC-6340-819F-09B1386E07DA}"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3765828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5" name="Footer Placeholder 4"/>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6" name="Slide Number Placeholder 5"/>
          <p:cNvSpPr>
            <a:spLocks noGrp="1"/>
          </p:cNvSpPr>
          <p:nvPr>
            <p:ph type="sldNum" sz="quarter" idx="12"/>
          </p:nvPr>
        </p:nvSpPr>
        <p:spPr/>
        <p:txBody>
          <a:bodyPr/>
          <a:lstStyle/>
          <a:p>
            <a:pPr>
              <a:defRPr/>
            </a:pPr>
            <a:fld id="{49DEC22D-616A-8940-96A4-9F7CC246C23C}"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spTree>
    <p:extLst>
      <p:ext uri="{BB962C8B-B14F-4D97-AF65-F5344CB8AC3E}">
        <p14:creationId xmlns:p14="http://schemas.microsoft.com/office/powerpoint/2010/main" val="6711244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6" name="Slide Number Placeholder 5"/>
          <p:cNvSpPr>
            <a:spLocks noGrp="1"/>
          </p:cNvSpPr>
          <p:nvPr>
            <p:ph type="sldNum" sz="quarter" idx="12"/>
          </p:nvPr>
        </p:nvSpPr>
        <p:spPr/>
        <p:txBody>
          <a:bodyPr/>
          <a:lstStyle/>
          <a:p>
            <a:pPr>
              <a:defRPr/>
            </a:pPr>
            <a:fld id="{85FE098C-F631-B640-A1D5-5E0529F0EECD}"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extLst>
      <p:ext uri="{BB962C8B-B14F-4D97-AF65-F5344CB8AC3E}">
        <p14:creationId xmlns:p14="http://schemas.microsoft.com/office/powerpoint/2010/main" val="41030125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5" name="Footer Placeholder 4"/>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6" name="Slide Number Placeholder 5"/>
          <p:cNvSpPr>
            <a:spLocks noGrp="1"/>
          </p:cNvSpPr>
          <p:nvPr>
            <p:ph type="sldNum" sz="quarter" idx="12"/>
          </p:nvPr>
        </p:nvSpPr>
        <p:spPr/>
        <p:txBody>
          <a:bodyPr/>
          <a:lstStyle/>
          <a:p>
            <a:pPr>
              <a:defRPr/>
            </a:pPr>
            <a:fld id="{06E89803-1ED4-3A4F-BD32-2433A46CC5A6}"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extLst>
      <p:ext uri="{BB962C8B-B14F-4D97-AF65-F5344CB8AC3E}">
        <p14:creationId xmlns:p14="http://schemas.microsoft.com/office/powerpoint/2010/main" val="26708180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5" name="Footer Placeholder 4"/>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6" name="Slide Number Placeholder 5"/>
          <p:cNvSpPr>
            <a:spLocks noGrp="1"/>
          </p:cNvSpPr>
          <p:nvPr>
            <p:ph type="sldNum" sz="quarter" idx="12"/>
          </p:nvPr>
        </p:nvSpPr>
        <p:spPr/>
        <p:txBody>
          <a:bodyPr/>
          <a:lstStyle/>
          <a:p>
            <a:pPr>
              <a:defRPr/>
            </a:pPr>
            <a:fld id="{9C2FB95B-9CE7-A047-A167-44F68D48CF28}"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spTree>
    <p:extLst>
      <p:ext uri="{BB962C8B-B14F-4D97-AF65-F5344CB8AC3E}">
        <p14:creationId xmlns:p14="http://schemas.microsoft.com/office/powerpoint/2010/main" val="1059164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B43B62A7-37BF-F14C-8188-B3945FC10AB8}"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5" name="Footer Placeholder 4"/>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6" name="Slide Number Placeholder 5"/>
          <p:cNvSpPr>
            <a:spLocks noGrp="1"/>
          </p:cNvSpPr>
          <p:nvPr>
            <p:ph type="sldNum" sz="quarter" idx="12"/>
          </p:nvPr>
        </p:nvSpPr>
        <p:spPr/>
        <p:txBody>
          <a:bodyPr/>
          <a:lstStyle/>
          <a:p>
            <a:pPr>
              <a:defRPr/>
            </a:pPr>
            <a:fld id="{B7F95E63-B2FC-6340-819F-09B1386E07DA}"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dirty="0" smtClean="0"/>
              <a:t>Click icon to add picture</a:t>
            </a:r>
            <a:endParaRPr dirty="0"/>
          </a:p>
        </p:txBody>
      </p:sp>
    </p:spTree>
    <p:extLst>
      <p:ext uri="{BB962C8B-B14F-4D97-AF65-F5344CB8AC3E}">
        <p14:creationId xmlns:p14="http://schemas.microsoft.com/office/powerpoint/2010/main" val="40697090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6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5" name="Footer Placeholder 4"/>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6" name="Slide Number Placeholder 5"/>
          <p:cNvSpPr>
            <a:spLocks noGrp="1"/>
          </p:cNvSpPr>
          <p:nvPr>
            <p:ph type="sldNum" sz="quarter" idx="12"/>
          </p:nvPr>
        </p:nvSpPr>
        <p:spPr/>
        <p:txBody>
          <a:bodyPr/>
          <a:lstStyle/>
          <a:p>
            <a:pPr>
              <a:defRPr/>
            </a:pPr>
            <a:fld id="{84664691-7625-BB4B-A163-F0128982852D}"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spTree>
    <p:extLst>
      <p:ext uri="{BB962C8B-B14F-4D97-AF65-F5344CB8AC3E}">
        <p14:creationId xmlns:p14="http://schemas.microsoft.com/office/powerpoint/2010/main" val="26343166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6" name="Footer Placeholder 5"/>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7" name="Slide Number Placeholder 6"/>
          <p:cNvSpPr>
            <a:spLocks noGrp="1"/>
          </p:cNvSpPr>
          <p:nvPr>
            <p:ph type="sldNum" sz="quarter" idx="12"/>
          </p:nvPr>
        </p:nvSpPr>
        <p:spPr/>
        <p:txBody>
          <a:bodyPr/>
          <a:lstStyle/>
          <a:p>
            <a:pPr>
              <a:defRPr/>
            </a:pPr>
            <a:fld id="{52E1D359-7C78-AA4C-98BC-861E6D6A2752}"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spTree>
    <p:extLst>
      <p:ext uri="{BB962C8B-B14F-4D97-AF65-F5344CB8AC3E}">
        <p14:creationId xmlns:p14="http://schemas.microsoft.com/office/powerpoint/2010/main" val="20773532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8" name="Footer Placeholder 7"/>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9" name="Slide Number Placeholder 8"/>
          <p:cNvSpPr>
            <a:spLocks noGrp="1"/>
          </p:cNvSpPr>
          <p:nvPr>
            <p:ph type="sldNum" sz="quarter" idx="12"/>
          </p:nvPr>
        </p:nvSpPr>
        <p:spPr/>
        <p:txBody>
          <a:bodyPr/>
          <a:lstStyle/>
          <a:p>
            <a:pPr>
              <a:defRPr/>
            </a:pPr>
            <a:fld id="{DB3ABF74-43A9-3646-B0C0-E49ECC19E33B}"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spTree>
    <p:extLst>
      <p:ext uri="{BB962C8B-B14F-4D97-AF65-F5344CB8AC3E}">
        <p14:creationId xmlns:p14="http://schemas.microsoft.com/office/powerpoint/2010/main" val="942689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4" name="Footer Placeholder 3"/>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5" name="Slide Number Placeholder 4"/>
          <p:cNvSpPr>
            <a:spLocks noGrp="1"/>
          </p:cNvSpPr>
          <p:nvPr>
            <p:ph type="sldNum" sz="quarter" idx="12"/>
          </p:nvPr>
        </p:nvSpPr>
        <p:spPr/>
        <p:txBody>
          <a:bodyPr/>
          <a:lstStyle/>
          <a:p>
            <a:pPr>
              <a:defRPr/>
            </a:pPr>
            <a:fld id="{4F4A2FEC-FAE7-B44B-A1E6-25A45D2DB612}"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extLst>
      <p:ext uri="{BB962C8B-B14F-4D97-AF65-F5344CB8AC3E}">
        <p14:creationId xmlns:p14="http://schemas.microsoft.com/office/powerpoint/2010/main" val="21330965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3" name="Footer Placeholder 2"/>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4" name="Slide Number Placeholder 3"/>
          <p:cNvSpPr>
            <a:spLocks noGrp="1"/>
          </p:cNvSpPr>
          <p:nvPr>
            <p:ph type="sldNum" sz="quarter" idx="12"/>
          </p:nvPr>
        </p:nvSpPr>
        <p:spPr/>
        <p:txBody>
          <a:bodyPr/>
          <a:lstStyle/>
          <a:p>
            <a:pPr>
              <a:defRPr/>
            </a:pPr>
            <a:fld id="{27E165ED-656A-D844-921A-9EBBD6C35F24}"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spTree>
    <p:extLst>
      <p:ext uri="{BB962C8B-B14F-4D97-AF65-F5344CB8AC3E}">
        <p14:creationId xmlns:p14="http://schemas.microsoft.com/office/powerpoint/2010/main" val="24990694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20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solidFill>
                <a:prstClr val="white"/>
              </a:solidFill>
            </a:endParaRPr>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solidFill>
                <a:prstClr val="white"/>
              </a:solidFill>
            </a:endParaRPr>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3F667723-249F-5F47-A024-0ED35B4B9075}" type="slidenum">
              <a:rPr lang="en-US" smtClean="0">
                <a:solidFill>
                  <a:prstClr val="white"/>
                </a:solidFill>
              </a:rPr>
              <a:pPr>
                <a:defRPr/>
              </a:pPr>
              <a:t>‹#›</a:t>
            </a:fld>
            <a:endParaRPr lang="en-US" dirty="0">
              <a:solidFill>
                <a:prstClr val="white"/>
              </a:solidFill>
            </a:endParaRPr>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extLst>
      <p:ext uri="{BB962C8B-B14F-4D97-AF65-F5344CB8AC3E}">
        <p14:creationId xmlns:p14="http://schemas.microsoft.com/office/powerpoint/2010/main" val="33765154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solidFill>
                <a:prstClr val="white"/>
              </a:solidFill>
            </a:endParaRPr>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solidFill>
                <a:prstClr val="white"/>
              </a:solidFill>
            </a:endParaRPr>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0F111A01-9689-A34E-8D64-3E8DCDB54F86}"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9152870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ct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6" name="Footer Placeholder 5"/>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7" name="Slide Number Placeholder 6"/>
          <p:cNvSpPr>
            <a:spLocks noGrp="1"/>
          </p:cNvSpPr>
          <p:nvPr>
            <p:ph type="sldNum" sz="quarter" idx="12"/>
          </p:nvPr>
        </p:nvSpPr>
        <p:spPr/>
        <p:txBody>
          <a:bodyPr/>
          <a:lstStyle/>
          <a:p>
            <a:pPr>
              <a:defRPr/>
            </a:pPr>
            <a:fld id="{B7F95E63-B2FC-6340-819F-09B1386E07DA}"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spTree>
    <p:extLst>
      <p:ext uri="{BB962C8B-B14F-4D97-AF65-F5344CB8AC3E}">
        <p14:creationId xmlns:p14="http://schemas.microsoft.com/office/powerpoint/2010/main" val="21922087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endParaRPr lang="en-US" dirty="0">
              <a:solidFill>
                <a:prstClr val="white"/>
              </a:solidFill>
            </a:endParaRPr>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endParaRPr lang="en-US" dirty="0">
              <a:solidFill>
                <a:prstClr val="white"/>
              </a:solidFill>
            </a:endParaRPr>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fld id="{B7F95E63-B2FC-6340-819F-09B1386E07DA}"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122405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F390FFE1-3D51-2540-8BDD-BEBEA3A79C21}"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5" name="Footer Placeholder 4"/>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6" name="Slide Number Placeholder 5"/>
          <p:cNvSpPr>
            <a:spLocks noGrp="1"/>
          </p:cNvSpPr>
          <p:nvPr>
            <p:ph type="sldNum" sz="quarter" idx="12"/>
          </p:nvPr>
        </p:nvSpPr>
        <p:spPr/>
        <p:txBody>
          <a:bodyPr/>
          <a:lstStyle/>
          <a:p>
            <a:pPr>
              <a:defRPr/>
            </a:pPr>
            <a:fld id="{49DEC22D-616A-8940-96A4-9F7CC246C23C}"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spTree>
    <p:extLst>
      <p:ext uri="{BB962C8B-B14F-4D97-AF65-F5344CB8AC3E}">
        <p14:creationId xmlns:p14="http://schemas.microsoft.com/office/powerpoint/2010/main" val="5831605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endParaRPr lang="en-US" dirty="0">
              <a:solidFill>
                <a:srgbClr val="333333"/>
              </a:solidFill>
              <a:effectLst>
                <a:outerShdw blurRad="63500" dir="2700000" algn="tl" rotWithShape="0">
                  <a:prstClr val="white">
                    <a:alpha val="40000"/>
                  </a:prstClr>
                </a:outerShdw>
              </a:effectLst>
            </a:endParaRPr>
          </a:p>
        </p:txBody>
      </p:sp>
      <p:sp>
        <p:nvSpPr>
          <p:cNvPr id="6" name="Slide Number Placeholder 5"/>
          <p:cNvSpPr>
            <a:spLocks noGrp="1"/>
          </p:cNvSpPr>
          <p:nvPr>
            <p:ph type="sldNum" sz="quarter" idx="12"/>
          </p:nvPr>
        </p:nvSpPr>
        <p:spPr/>
        <p:txBody>
          <a:bodyPr/>
          <a:lstStyle/>
          <a:p>
            <a:pPr>
              <a:defRPr/>
            </a:pPr>
            <a:fld id="{85FE098C-F631-B640-A1D5-5E0529F0EECD}" type="slidenum">
              <a:rPr lang="en-US" smtClean="0">
                <a:solidFill>
                  <a:srgbClr val="333333"/>
                </a:solidFill>
                <a:effectLst>
                  <a:outerShdw blurRad="63500" dir="2700000" algn="tl" rotWithShape="0">
                    <a:prstClr val="white">
                      <a:alpha val="40000"/>
                    </a:prstClr>
                  </a:outerShdw>
                </a:effectLst>
              </a:rPr>
              <a:pPr>
                <a:defRPr/>
              </a:pPr>
              <a:t>‹#›</a:t>
            </a:fld>
            <a:endParaRPr lang="en-US" dirty="0">
              <a:solidFill>
                <a:srgbClr val="333333"/>
              </a:solidFill>
              <a:effectLst>
                <a:outerShdw blurRad="63500" dir="2700000" algn="tl" rotWithShape="0">
                  <a:prstClr val="white">
                    <a:alpha val="40000"/>
                  </a:prstClr>
                </a:outerShdw>
              </a:effectLst>
            </a:endParaRPr>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extLst>
      <p:ext uri="{BB962C8B-B14F-4D97-AF65-F5344CB8AC3E}">
        <p14:creationId xmlns:p14="http://schemas.microsoft.com/office/powerpoint/2010/main" val="3582707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E4287857-CFE6-A14F-A3B9-C455FDB91334}" type="slidenum">
              <a:rPr lang="en-US">
                <a:latin typeface="Times New Roman" charset="0"/>
              </a:rPr>
              <a:pPr>
                <a:defRPr/>
              </a:pPr>
              <a:t>‹#›</a:t>
            </a:fld>
            <a:endParaRPr lang="en-US">
              <a:latin typeface="Times New Roman"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6.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685800" y="6248400"/>
            <a:ext cx="7848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a:t> Part 1 </a:t>
            </a:r>
            <a:r>
              <a:rPr lang="en-US">
                <a:sym typeface="Symbol" charset="2"/>
              </a:rPr>
              <a:t></a:t>
            </a:r>
            <a:r>
              <a:rPr lang="en-US"/>
              <a:t> Cryptography                                                                                                     </a:t>
            </a:r>
            <a:fld id="{55A73CB8-469A-9540-BADA-AFD55CD9168A}" type="slidenum">
              <a:rPr lang="en-US">
                <a:latin typeface="Times New Roman" charset="0"/>
              </a:rPr>
              <a:pPr>
                <a:defRPr/>
              </a:pPr>
              <a:t>‹#›</a:t>
            </a:fld>
            <a:endParaRPr lang="en-US">
              <a:latin typeface="Times New Roman"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a:solidFill>
            <a:schemeClr val="accent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2pPr>
      <a:lvl3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3pPr>
      <a:lvl4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4pPr>
      <a:lvl5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5pPr>
      <a:lvl6pPr marL="457200" algn="ctr" rtl="0" fontAlgn="base">
        <a:spcBef>
          <a:spcPct val="0"/>
        </a:spcBef>
        <a:spcAft>
          <a:spcPct val="0"/>
        </a:spcAft>
        <a:defRPr sz="4400">
          <a:solidFill>
            <a:schemeClr val="accent2"/>
          </a:solidFill>
          <a:latin typeface="Comic Sans MS" charset="0"/>
        </a:defRPr>
      </a:lvl6pPr>
      <a:lvl7pPr marL="914400" algn="ctr" rtl="0" fontAlgn="base">
        <a:spcBef>
          <a:spcPct val="0"/>
        </a:spcBef>
        <a:spcAft>
          <a:spcPct val="0"/>
        </a:spcAft>
        <a:defRPr sz="4400">
          <a:solidFill>
            <a:schemeClr val="accent2"/>
          </a:solidFill>
          <a:latin typeface="Comic Sans MS" charset="0"/>
        </a:defRPr>
      </a:lvl7pPr>
      <a:lvl8pPr marL="1371600" algn="ctr" rtl="0" fontAlgn="base">
        <a:spcBef>
          <a:spcPct val="0"/>
        </a:spcBef>
        <a:spcAft>
          <a:spcPct val="0"/>
        </a:spcAft>
        <a:defRPr sz="4400">
          <a:solidFill>
            <a:schemeClr val="accent2"/>
          </a:solidFill>
          <a:latin typeface="Comic Sans MS" charset="0"/>
        </a:defRPr>
      </a:lvl8pPr>
      <a:lvl9pPr marL="1828800" algn="ctr" rtl="0" fontAlgn="base">
        <a:spcBef>
          <a:spcPct val="0"/>
        </a:spcBef>
        <a:spcAft>
          <a:spcPct val="0"/>
        </a:spcAft>
        <a:defRPr sz="4400">
          <a:solidFill>
            <a:schemeClr val="accent2"/>
          </a:solidFill>
          <a:latin typeface="Comic Sans MS" charset="0"/>
        </a:defRPr>
      </a:lvl9pPr>
    </p:titleStyle>
    <p:bodyStyle>
      <a:lvl1pPr marL="342900" indent="-342900" algn="l" rtl="0" eaLnBrk="0" fontAlgn="base" hangingPunct="0">
        <a:spcBef>
          <a:spcPct val="20000"/>
        </a:spcBef>
        <a:spcAft>
          <a:spcPct val="0"/>
        </a:spcAft>
        <a:buClr>
          <a:schemeClr val="accent2"/>
        </a:buClr>
        <a:buSzPct val="75000"/>
        <a:buFont typeface="Wingdings" charset="2"/>
        <a:buChar char="q"/>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95000"/>
        <a:buChar char="o"/>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2"/>
        </a:buClr>
        <a:buFont typeface="Wingdings" charset="2"/>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75000"/>
        <a:buFont typeface="Wingdings" charset="2"/>
        <a:buChar char="Ø"/>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2"/>
        </a:buClr>
        <a:buFont typeface="Times" charset="0"/>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pPr>
              <a:defRPr/>
            </a:pPr>
            <a:endParaRPr lang="en-US" dirty="0">
              <a:solidFill>
                <a:srgbClr val="333333"/>
              </a:solidFill>
              <a:effectLst>
                <a:outerShdw blurRad="63500" dir="2700000" algn="tl" rotWithShape="0">
                  <a:prstClr val="white">
                    <a:alpha val="40000"/>
                  </a:prstClr>
                </a:outerShdw>
              </a:effectLst>
              <a:latin typeface="Arial" pitchFamily="-84" charset="0"/>
            </a:endParaRPr>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pPr>
              <a:defRPr/>
            </a:pPr>
            <a:endParaRPr lang="en-US" dirty="0">
              <a:solidFill>
                <a:srgbClr val="333333"/>
              </a:solidFill>
              <a:effectLst>
                <a:outerShdw blurRad="63500" dir="2700000" algn="tl" rotWithShape="0">
                  <a:prstClr val="white">
                    <a:alpha val="40000"/>
                  </a:prstClr>
                </a:outerShdw>
              </a:effectLst>
              <a:latin typeface="Arial" pitchFamily="-84" charset="0"/>
            </a:endParaRPr>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pPr>
              <a:defRPr/>
            </a:pPr>
            <a:fld id="{CD2D5B02-4D85-9F4F-AC9E-87D022241007}" type="slidenum">
              <a:rPr lang="en-US" smtClean="0">
                <a:solidFill>
                  <a:srgbClr val="333333"/>
                </a:solidFill>
                <a:effectLst>
                  <a:outerShdw blurRad="63500" dir="2700000" algn="tl" rotWithShape="0">
                    <a:prstClr val="white">
                      <a:alpha val="40000"/>
                    </a:prstClr>
                  </a:outerShdw>
                </a:effectLst>
                <a:latin typeface="Arial" pitchFamily="-84" charset="0"/>
              </a:rPr>
              <a:pPr>
                <a:defRPr/>
              </a:pPr>
              <a:t>‹#›</a:t>
            </a:fld>
            <a:endParaRPr lang="en-US" dirty="0">
              <a:solidFill>
                <a:srgbClr val="333333"/>
              </a:solidFill>
              <a:effectLst>
                <a:outerShdw blurRad="63500" dir="2700000" algn="tl" rotWithShape="0">
                  <a:prstClr val="white">
                    <a:alpha val="40000"/>
                  </a:prstClr>
                </a:outerShdw>
              </a:effectLst>
              <a:latin typeface="Arial" pitchFamily="-84" charset="0"/>
            </a:endParaRPr>
          </a:p>
        </p:txBody>
      </p:sp>
    </p:spTree>
    <p:extLst>
      <p:ext uri="{BB962C8B-B14F-4D97-AF65-F5344CB8AC3E}">
        <p14:creationId xmlns:p14="http://schemas.microsoft.com/office/powerpoint/2010/main" val="173381169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pPr>
              <a:defRPr/>
            </a:pPr>
            <a:endParaRPr lang="en-US" dirty="0">
              <a:solidFill>
                <a:srgbClr val="333333"/>
              </a:solidFill>
              <a:effectLst>
                <a:outerShdw blurRad="63500" dir="2700000" algn="tl" rotWithShape="0">
                  <a:prstClr val="white">
                    <a:alpha val="40000"/>
                  </a:prstClr>
                </a:outerShdw>
              </a:effectLst>
              <a:latin typeface="Arial" pitchFamily="-84" charset="0"/>
            </a:endParaRPr>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pPr>
              <a:defRPr/>
            </a:pPr>
            <a:endParaRPr lang="en-US" dirty="0">
              <a:solidFill>
                <a:srgbClr val="333333"/>
              </a:solidFill>
              <a:effectLst>
                <a:outerShdw blurRad="63500" dir="2700000" algn="tl" rotWithShape="0">
                  <a:prstClr val="white">
                    <a:alpha val="40000"/>
                  </a:prstClr>
                </a:outerShdw>
              </a:effectLst>
              <a:latin typeface="Arial" pitchFamily="-84" charset="0"/>
            </a:endParaRPr>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pPr>
              <a:defRPr/>
            </a:pPr>
            <a:fld id="{CD2D5B02-4D85-9F4F-AC9E-87D022241007}" type="slidenum">
              <a:rPr lang="en-US" smtClean="0">
                <a:solidFill>
                  <a:srgbClr val="333333"/>
                </a:solidFill>
                <a:effectLst>
                  <a:outerShdw blurRad="63500" dir="2700000" algn="tl" rotWithShape="0">
                    <a:prstClr val="white">
                      <a:alpha val="40000"/>
                    </a:prstClr>
                  </a:outerShdw>
                </a:effectLst>
                <a:latin typeface="Arial" pitchFamily="-84" charset="0"/>
              </a:rPr>
              <a:pPr>
                <a:defRPr/>
              </a:pPr>
              <a:t>‹#›</a:t>
            </a:fld>
            <a:endParaRPr lang="en-US" dirty="0">
              <a:solidFill>
                <a:srgbClr val="333333"/>
              </a:solidFill>
              <a:effectLst>
                <a:outerShdw blurRad="63500" dir="2700000" algn="tl" rotWithShape="0">
                  <a:prstClr val="white">
                    <a:alpha val="40000"/>
                  </a:prstClr>
                </a:outerShdw>
              </a:effectLst>
              <a:latin typeface="Arial" pitchFamily="-84" charset="0"/>
            </a:endParaRPr>
          </a:p>
        </p:txBody>
      </p:sp>
    </p:spTree>
    <p:extLst>
      <p:ext uri="{BB962C8B-B14F-4D97-AF65-F5344CB8AC3E}">
        <p14:creationId xmlns:p14="http://schemas.microsoft.com/office/powerpoint/2010/main" val="1093215054"/>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pPr>
              <a:defRPr/>
            </a:pPr>
            <a:endParaRPr lang="en-US" dirty="0">
              <a:solidFill>
                <a:srgbClr val="333333"/>
              </a:solidFill>
              <a:effectLst>
                <a:outerShdw blurRad="63500" dir="2700000" algn="tl" rotWithShape="0">
                  <a:prstClr val="white">
                    <a:alpha val="40000"/>
                  </a:prstClr>
                </a:outerShdw>
              </a:effectLst>
              <a:latin typeface="Arial" pitchFamily="-84" charset="0"/>
            </a:endParaRPr>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pPr>
              <a:defRPr/>
            </a:pPr>
            <a:endParaRPr lang="en-US" dirty="0">
              <a:solidFill>
                <a:srgbClr val="333333"/>
              </a:solidFill>
              <a:effectLst>
                <a:outerShdw blurRad="63500" dir="2700000" algn="tl" rotWithShape="0">
                  <a:prstClr val="white">
                    <a:alpha val="40000"/>
                  </a:prstClr>
                </a:outerShdw>
              </a:effectLst>
              <a:latin typeface="Arial" pitchFamily="-84" charset="0"/>
            </a:endParaRPr>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pPr>
              <a:defRPr/>
            </a:pPr>
            <a:fld id="{CD2D5B02-4D85-9F4F-AC9E-87D022241007}" type="slidenum">
              <a:rPr lang="en-US" smtClean="0">
                <a:solidFill>
                  <a:srgbClr val="333333"/>
                </a:solidFill>
                <a:effectLst>
                  <a:outerShdw blurRad="63500" dir="2700000" algn="tl" rotWithShape="0">
                    <a:prstClr val="white">
                      <a:alpha val="40000"/>
                    </a:prstClr>
                  </a:outerShdw>
                </a:effectLst>
                <a:latin typeface="Arial" pitchFamily="-84" charset="0"/>
              </a:rPr>
              <a:pPr>
                <a:defRPr/>
              </a:pPr>
              <a:t>‹#›</a:t>
            </a:fld>
            <a:endParaRPr lang="en-US" dirty="0">
              <a:solidFill>
                <a:srgbClr val="333333"/>
              </a:solidFill>
              <a:effectLst>
                <a:outerShdw blurRad="63500" dir="2700000" algn="tl" rotWithShape="0">
                  <a:prstClr val="white">
                    <a:alpha val="40000"/>
                  </a:prstClr>
                </a:outerShdw>
              </a:effectLst>
              <a:latin typeface="Arial" pitchFamily="-84" charset="0"/>
            </a:endParaRPr>
          </a:p>
        </p:txBody>
      </p:sp>
    </p:spTree>
    <p:extLst>
      <p:ext uri="{BB962C8B-B14F-4D97-AF65-F5344CB8AC3E}">
        <p14:creationId xmlns:p14="http://schemas.microsoft.com/office/powerpoint/2010/main" val="3956084104"/>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pPr>
              <a:defRPr/>
            </a:pPr>
            <a:endParaRPr lang="en-US" dirty="0">
              <a:solidFill>
                <a:srgbClr val="333333"/>
              </a:solidFill>
              <a:effectLst>
                <a:outerShdw blurRad="63500" dir="2700000" algn="tl" rotWithShape="0">
                  <a:prstClr val="white">
                    <a:alpha val="40000"/>
                  </a:prstClr>
                </a:outerShdw>
              </a:effectLst>
              <a:latin typeface="Arial" pitchFamily="-84" charset="0"/>
            </a:endParaRPr>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pPr>
              <a:defRPr/>
            </a:pPr>
            <a:endParaRPr lang="en-US" dirty="0">
              <a:solidFill>
                <a:srgbClr val="333333"/>
              </a:solidFill>
              <a:effectLst>
                <a:outerShdw blurRad="63500" dir="2700000" algn="tl" rotWithShape="0">
                  <a:prstClr val="white">
                    <a:alpha val="40000"/>
                  </a:prstClr>
                </a:outerShdw>
              </a:effectLst>
              <a:latin typeface="Arial" pitchFamily="-84" charset="0"/>
            </a:endParaRPr>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pPr>
              <a:defRPr/>
            </a:pPr>
            <a:fld id="{CD2D5B02-4D85-9F4F-AC9E-87D022241007}" type="slidenum">
              <a:rPr lang="en-US" smtClean="0">
                <a:solidFill>
                  <a:srgbClr val="333333"/>
                </a:solidFill>
                <a:effectLst>
                  <a:outerShdw blurRad="63500" dir="2700000" algn="tl" rotWithShape="0">
                    <a:prstClr val="white">
                      <a:alpha val="40000"/>
                    </a:prstClr>
                  </a:outerShdw>
                </a:effectLst>
                <a:latin typeface="Arial" pitchFamily="-84" charset="0"/>
              </a:rPr>
              <a:pPr>
                <a:defRPr/>
              </a:pPr>
              <a:t>‹#›</a:t>
            </a:fld>
            <a:endParaRPr lang="en-US" dirty="0">
              <a:solidFill>
                <a:srgbClr val="333333"/>
              </a:solidFill>
              <a:effectLst>
                <a:outerShdw blurRad="63500" dir="2700000" algn="tl" rotWithShape="0">
                  <a:prstClr val="white">
                    <a:alpha val="40000"/>
                  </a:prstClr>
                </a:outerShdw>
              </a:effectLst>
              <a:latin typeface="Arial" pitchFamily="-84" charset="0"/>
            </a:endParaRPr>
          </a:p>
        </p:txBody>
      </p:sp>
    </p:spTree>
    <p:extLst>
      <p:ext uri="{BB962C8B-B14F-4D97-AF65-F5344CB8AC3E}">
        <p14:creationId xmlns:p14="http://schemas.microsoft.com/office/powerpoint/2010/main" val="4116178791"/>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pPr>
              <a:defRPr/>
            </a:pPr>
            <a:endParaRPr lang="en-US" dirty="0">
              <a:solidFill>
                <a:srgbClr val="333333"/>
              </a:solidFill>
              <a:effectLst>
                <a:outerShdw blurRad="63500" dir="2700000" algn="tl" rotWithShape="0">
                  <a:prstClr val="white">
                    <a:alpha val="40000"/>
                  </a:prstClr>
                </a:outerShdw>
              </a:effectLst>
              <a:latin typeface="Arial" pitchFamily="-84" charset="0"/>
            </a:endParaRPr>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pPr>
              <a:defRPr/>
            </a:pPr>
            <a:endParaRPr lang="en-US" dirty="0">
              <a:solidFill>
                <a:srgbClr val="333333"/>
              </a:solidFill>
              <a:effectLst>
                <a:outerShdw blurRad="63500" dir="2700000" algn="tl" rotWithShape="0">
                  <a:prstClr val="white">
                    <a:alpha val="40000"/>
                  </a:prstClr>
                </a:outerShdw>
              </a:effectLst>
              <a:latin typeface="Arial" pitchFamily="-84" charset="0"/>
            </a:endParaRPr>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pPr>
              <a:defRPr/>
            </a:pPr>
            <a:fld id="{CD2D5B02-4D85-9F4F-AC9E-87D022241007}" type="slidenum">
              <a:rPr lang="en-US" smtClean="0">
                <a:solidFill>
                  <a:srgbClr val="333333"/>
                </a:solidFill>
                <a:effectLst>
                  <a:outerShdw blurRad="63500" dir="2700000" algn="tl" rotWithShape="0">
                    <a:prstClr val="white">
                      <a:alpha val="40000"/>
                    </a:prstClr>
                  </a:outerShdw>
                </a:effectLst>
                <a:latin typeface="Arial" pitchFamily="-84" charset="0"/>
              </a:rPr>
              <a:pPr>
                <a:defRPr/>
              </a:pPr>
              <a:t>‹#›</a:t>
            </a:fld>
            <a:endParaRPr lang="en-US" dirty="0">
              <a:solidFill>
                <a:srgbClr val="333333"/>
              </a:solidFill>
              <a:effectLst>
                <a:outerShdw blurRad="63500" dir="2700000" algn="tl" rotWithShape="0">
                  <a:prstClr val="white">
                    <a:alpha val="40000"/>
                  </a:prstClr>
                </a:outerShdw>
              </a:effectLst>
              <a:latin typeface="Arial" pitchFamily="-84" charset="0"/>
            </a:endParaRPr>
          </a:p>
        </p:txBody>
      </p:sp>
    </p:spTree>
    <p:extLst>
      <p:ext uri="{BB962C8B-B14F-4D97-AF65-F5344CB8AC3E}">
        <p14:creationId xmlns:p14="http://schemas.microsoft.com/office/powerpoint/2010/main" val="1313168991"/>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audio" Target="../media/audio3.bin"/><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audio" Target="../media/audio5.bin"/><Relationship Id="rId2" Type="http://schemas.openxmlformats.org/officeDocument/2006/relationships/audio" Target="../media/audio1.bin"/><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1.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audio" Target="../media/audio5.bin"/><Relationship Id="rId2" Type="http://schemas.openxmlformats.org/officeDocument/2006/relationships/audio" Target="../media/audio1.bin"/><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1.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1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hyperlink" Target="http://samba.anu.edu.au/rsync/" TargetMode="Externa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58.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library.thinkquest.org/28005/flashed/timemachine/courseofhistory/zimmerman.shtml?tqskip1=1&amp;tqtime=1029" TargetMode="External"/><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cs.ucla.edu/~jkong/research/security/shannon1949.pdf" TargetMode="External"/><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audio" Target="../media/audio3.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audio" Target="../media/audio3.bin"/><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audio" Target="../media/audio4.bin"/><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0.pdf"/><Relationship Id="rId2" Type="http://schemas.openxmlformats.org/officeDocument/2006/relationships/notesSlide" Target="../notesSlides/notesSlide2.xml"/><Relationship Id="rId1" Type="http://schemas.openxmlformats.org/officeDocument/2006/relationships/slideLayout" Target="../slideLayouts/slideLayout51.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2" Type="http://schemas.openxmlformats.org/officeDocument/2006/relationships/audio" Target="../media/audio3.bin"/><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4.pdf"/><Relationship Id="rId2" Type="http://schemas.openxmlformats.org/officeDocument/2006/relationships/notesSlide" Target="../notesSlides/notesSlide3.xml"/><Relationship Id="rId1" Type="http://schemas.openxmlformats.org/officeDocument/2006/relationships/slideLayout" Target="../slideLayouts/slideLayout65.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E077FD78-4679-944C-AB2D-0BF5DEF3E59F}" type="slidenum">
              <a:rPr lang="en-US" smtClean="0">
                <a:latin typeface="Times New Roman" charset="0"/>
              </a:rPr>
              <a:pPr/>
              <a:t>1</a:t>
            </a:fld>
            <a:endParaRPr lang="en-US" smtClean="0">
              <a:latin typeface="Times New Roman" charset="0"/>
            </a:endParaRPr>
          </a:p>
        </p:txBody>
      </p:sp>
      <p:sp>
        <p:nvSpPr>
          <p:cNvPr id="14339" name="Rectangle 2"/>
          <p:cNvSpPr>
            <a:spLocks noGrp="1" noChangeArrowheads="1"/>
          </p:cNvSpPr>
          <p:nvPr>
            <p:ph type="title"/>
          </p:nvPr>
        </p:nvSpPr>
        <p:spPr>
          <a:xfrm>
            <a:off x="685800" y="1295400"/>
            <a:ext cx="7848600" cy="2209800"/>
          </a:xfrm>
        </p:spPr>
        <p:txBody>
          <a:bodyPr/>
          <a:lstStyle/>
          <a:p>
            <a:pPr eaLnBrk="1" hangingPunct="1"/>
            <a:r>
              <a:rPr lang="en-US" smtClean="0"/>
              <a:t>Part I: Crypto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5E08E78-4D5A-E043-93F4-22D9E3809D32}" type="slidenum">
              <a:rPr lang="en-US" smtClean="0">
                <a:latin typeface="Times New Roman" charset="0"/>
              </a:rPr>
              <a:pPr/>
              <a:t>10</a:t>
            </a:fld>
            <a:endParaRPr lang="en-US" smtClean="0">
              <a:latin typeface="Times New Roman" charset="0"/>
            </a:endParaRPr>
          </a:p>
        </p:txBody>
      </p:sp>
      <p:sp>
        <p:nvSpPr>
          <p:cNvPr id="23555" name="Rectangle 2"/>
          <p:cNvSpPr>
            <a:spLocks noGrp="1" noChangeArrowheads="1"/>
          </p:cNvSpPr>
          <p:nvPr>
            <p:ph type="title"/>
          </p:nvPr>
        </p:nvSpPr>
        <p:spPr>
          <a:xfrm>
            <a:off x="533400" y="609600"/>
            <a:ext cx="7924800" cy="1143000"/>
          </a:xfrm>
        </p:spPr>
        <p:txBody>
          <a:bodyPr/>
          <a:lstStyle/>
          <a:p>
            <a:pPr eaLnBrk="1" hangingPunct="1"/>
            <a:r>
              <a:rPr lang="en-US"/>
              <a:t>Cryptanalysis I: Try Them All</a:t>
            </a:r>
          </a:p>
        </p:txBody>
      </p:sp>
      <p:sp>
        <p:nvSpPr>
          <p:cNvPr id="171011" name="Rectangle 3"/>
          <p:cNvSpPr>
            <a:spLocks noGrp="1" noChangeArrowheads="1"/>
          </p:cNvSpPr>
          <p:nvPr>
            <p:ph type="body" idx="1"/>
          </p:nvPr>
        </p:nvSpPr>
        <p:spPr>
          <a:xfrm>
            <a:off x="685800" y="1905000"/>
            <a:ext cx="8077200" cy="4038600"/>
          </a:xfrm>
        </p:spPr>
        <p:txBody>
          <a:bodyPr/>
          <a:lstStyle/>
          <a:p>
            <a:pPr eaLnBrk="1" hangingPunct="1">
              <a:lnSpc>
                <a:spcPct val="90000"/>
              </a:lnSpc>
              <a:spcAft>
                <a:spcPts val="600"/>
              </a:spcAft>
            </a:pPr>
            <a:r>
              <a:rPr lang="en-US" sz="2800"/>
              <a:t>A simple substitution (shift by </a:t>
            </a:r>
            <a:r>
              <a:rPr lang="en-US" sz="2800">
                <a:latin typeface="Times-Roman" charset="0"/>
              </a:rPr>
              <a:t>n</a:t>
            </a:r>
            <a:r>
              <a:rPr lang="en-US" sz="2800"/>
              <a:t>) is used</a:t>
            </a:r>
          </a:p>
          <a:p>
            <a:pPr lvl="1" eaLnBrk="1" hangingPunct="1">
              <a:lnSpc>
                <a:spcPct val="90000"/>
              </a:lnSpc>
              <a:spcAft>
                <a:spcPts val="600"/>
              </a:spcAft>
            </a:pPr>
            <a:r>
              <a:rPr lang="en-US" sz="2400"/>
              <a:t>But the key is unknown</a:t>
            </a:r>
          </a:p>
          <a:p>
            <a:pPr eaLnBrk="1" hangingPunct="1">
              <a:lnSpc>
                <a:spcPct val="90000"/>
              </a:lnSpc>
              <a:spcAft>
                <a:spcPts val="600"/>
              </a:spcAft>
            </a:pPr>
            <a:r>
              <a:rPr lang="en-US" sz="2800"/>
              <a:t>Given ciphertext: </a:t>
            </a:r>
            <a:r>
              <a:rPr lang="en-US" sz="2800">
                <a:solidFill>
                  <a:srgbClr val="FF0000"/>
                </a:solidFill>
                <a:latin typeface="Times-Roman" charset="0"/>
              </a:rPr>
              <a:t>CSYEVIXIVQMREXIH</a:t>
            </a:r>
            <a:endParaRPr lang="en-US" sz="2800"/>
          </a:p>
          <a:p>
            <a:pPr eaLnBrk="1" hangingPunct="1">
              <a:lnSpc>
                <a:spcPct val="90000"/>
              </a:lnSpc>
              <a:spcAft>
                <a:spcPts val="600"/>
              </a:spcAft>
            </a:pPr>
            <a:r>
              <a:rPr lang="en-US" sz="2800"/>
              <a:t>How to find the key?</a:t>
            </a:r>
          </a:p>
          <a:p>
            <a:pPr eaLnBrk="1" hangingPunct="1">
              <a:lnSpc>
                <a:spcPct val="90000"/>
              </a:lnSpc>
              <a:spcAft>
                <a:spcPts val="600"/>
              </a:spcAft>
            </a:pPr>
            <a:r>
              <a:rPr lang="en-US" sz="2800"/>
              <a:t>Only 26 possible keys </a:t>
            </a:r>
            <a:r>
              <a:rPr lang="en-US" sz="2800">
                <a:sym typeface="Symbol" charset="2"/>
              </a:rPr>
              <a:t></a:t>
            </a:r>
            <a:r>
              <a:rPr lang="en-US" sz="2800"/>
              <a:t> try them all!</a:t>
            </a:r>
          </a:p>
          <a:p>
            <a:pPr eaLnBrk="1" hangingPunct="1">
              <a:lnSpc>
                <a:spcPct val="90000"/>
              </a:lnSpc>
              <a:spcAft>
                <a:spcPts val="600"/>
              </a:spcAft>
            </a:pPr>
            <a:r>
              <a:rPr lang="en-US" sz="2800" b="1">
                <a:solidFill>
                  <a:schemeClr val="accent2"/>
                </a:solidFill>
              </a:rPr>
              <a:t>Exhaustive key search</a:t>
            </a:r>
            <a:endParaRPr lang="en-US" sz="2800">
              <a:solidFill>
                <a:schemeClr val="accent2"/>
              </a:solidFill>
            </a:endParaRPr>
          </a:p>
          <a:p>
            <a:pPr eaLnBrk="1" hangingPunct="1">
              <a:lnSpc>
                <a:spcPct val="90000"/>
              </a:lnSpc>
              <a:spcAft>
                <a:spcPts val="600"/>
              </a:spcAft>
            </a:pPr>
            <a:r>
              <a:rPr lang="en-US" sz="2800"/>
              <a:t>Solution: key is </a:t>
            </a:r>
            <a:r>
              <a:rPr lang="en-US" sz="2800">
                <a:latin typeface="Times-Roman" charset="0"/>
              </a:rPr>
              <a:t>n = 4</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animEffect transition="in" filter="box(out)">
                                      <p:cBhvr>
                                        <p:cTn id="7" dur="500"/>
                                        <p:tgtEl>
                                          <p:spTgt spid="17101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171011">
                                            <p:txEl>
                                              <p:pRg st="1" end="1"/>
                                            </p:txEl>
                                          </p:spTgt>
                                        </p:tgtEl>
                                        <p:attrNameLst>
                                          <p:attrName>style.visibility</p:attrName>
                                        </p:attrNameLst>
                                      </p:cBhvr>
                                      <p:to>
                                        <p:strVal val="visible"/>
                                      </p:to>
                                    </p:set>
                                    <p:animEffect transition="in" filter="box(out)">
                                      <p:cBhvr>
                                        <p:cTn id="10" dur="500"/>
                                        <p:tgtEl>
                                          <p:spTgt spid="171011">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171011">
                                            <p:txEl>
                                              <p:pRg st="2" end="2"/>
                                            </p:txEl>
                                          </p:spTgt>
                                        </p:tgtEl>
                                        <p:attrNameLst>
                                          <p:attrName>style.visibility</p:attrName>
                                        </p:attrNameLst>
                                      </p:cBhvr>
                                      <p:to>
                                        <p:strVal val="visible"/>
                                      </p:to>
                                    </p:set>
                                    <p:animEffect transition="in" filter="box(out)">
                                      <p:cBhvr>
                                        <p:cTn id="15" dur="500"/>
                                        <p:tgtEl>
                                          <p:spTgt spid="171011">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171011">
                                            <p:txEl>
                                              <p:pRg st="3" end="3"/>
                                            </p:txEl>
                                          </p:spTgt>
                                        </p:tgtEl>
                                        <p:attrNameLst>
                                          <p:attrName>style.visibility</p:attrName>
                                        </p:attrNameLst>
                                      </p:cBhvr>
                                      <p:to>
                                        <p:strVal val="visible"/>
                                      </p:to>
                                    </p:set>
                                    <p:animEffect transition="in" filter="box(out)">
                                      <p:cBhvr>
                                        <p:cTn id="20" dur="500"/>
                                        <p:tgtEl>
                                          <p:spTgt spid="171011">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
                                        </p:tgtEl>
                                      </p:cMediaNode>
                                    </p:audio>
                                  </p:sub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171011">
                                            <p:txEl>
                                              <p:pRg st="4" end="4"/>
                                            </p:txEl>
                                          </p:spTgt>
                                        </p:tgtEl>
                                        <p:attrNameLst>
                                          <p:attrName>style.visibility</p:attrName>
                                        </p:attrNameLst>
                                      </p:cBhvr>
                                      <p:to>
                                        <p:strVal val="visible"/>
                                      </p:to>
                                    </p:set>
                                    <p:animEffect transition="in" filter="box(out)">
                                      <p:cBhvr>
                                        <p:cTn id="25" dur="500"/>
                                        <p:tgtEl>
                                          <p:spTgt spid="171011">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2" name="Camera"/>
                                        </p:tgtEl>
                                      </p:cMediaNode>
                                    </p:audio>
                                  </p:sub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171011">
                                            <p:txEl>
                                              <p:pRg st="5" end="5"/>
                                            </p:txEl>
                                          </p:spTgt>
                                        </p:tgtEl>
                                        <p:attrNameLst>
                                          <p:attrName>style.visibility</p:attrName>
                                        </p:attrNameLst>
                                      </p:cBhvr>
                                      <p:to>
                                        <p:strVal val="visible"/>
                                      </p:to>
                                    </p:set>
                                    <p:animEffect transition="in" filter="box(out)">
                                      <p:cBhvr>
                                        <p:cTn id="30" dur="500"/>
                                        <p:tgtEl>
                                          <p:spTgt spid="171011">
                                            <p:txEl>
                                              <p:pRg st="5" end="5"/>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2" name="Camera"/>
                                        </p:tgtEl>
                                      </p:cMediaNode>
                                    </p:audio>
                                  </p:subTnLst>
                                </p:cTn>
                              </p:par>
                            </p:childTnLst>
                          </p:cTn>
                        </p:par>
                      </p:childTnLst>
                    </p:cTn>
                  </p:par>
                  <p:par>
                    <p:cTn id="31" fill="hold">
                      <p:stCondLst>
                        <p:cond delay="indefinite"/>
                      </p:stCondLst>
                      <p:childTnLst>
                        <p:par>
                          <p:cTn id="32" fill="hold">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171011">
                                            <p:txEl>
                                              <p:pRg st="6" end="6"/>
                                            </p:txEl>
                                          </p:spTgt>
                                        </p:tgtEl>
                                        <p:attrNameLst>
                                          <p:attrName>style.visibility</p:attrName>
                                        </p:attrNameLst>
                                      </p:cBhvr>
                                      <p:to>
                                        <p:strVal val="visible"/>
                                      </p:to>
                                    </p:set>
                                    <p:animEffect transition="in" filter="box(out)">
                                      <p:cBhvr>
                                        <p:cTn id="35" dur="500"/>
                                        <p:tgtEl>
                                          <p:spTgt spid="171011">
                                            <p:txEl>
                                              <p:pRg st="6" end="6"/>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E2DA773F-9286-D54E-A034-B80675C48B50}" type="slidenum">
              <a:rPr lang="en-US" smtClean="0">
                <a:latin typeface="Times New Roman" charset="0"/>
              </a:rPr>
              <a:pPr/>
              <a:t>100</a:t>
            </a:fld>
            <a:endParaRPr lang="en-US" smtClean="0">
              <a:latin typeface="Times New Roman" charset="0"/>
            </a:endParaRPr>
          </a:p>
        </p:txBody>
      </p:sp>
      <p:sp>
        <p:nvSpPr>
          <p:cNvPr id="131075" name="Rectangle 2"/>
          <p:cNvSpPr>
            <a:spLocks noGrp="1" noChangeArrowheads="1"/>
          </p:cNvSpPr>
          <p:nvPr>
            <p:ph type="title"/>
          </p:nvPr>
        </p:nvSpPr>
        <p:spPr>
          <a:xfrm>
            <a:off x="685800" y="609600"/>
            <a:ext cx="7772400" cy="914400"/>
          </a:xfrm>
        </p:spPr>
        <p:txBody>
          <a:bodyPr/>
          <a:lstStyle/>
          <a:p>
            <a:pPr eaLnBrk="1" hangingPunct="1"/>
            <a:r>
              <a:rPr lang="en-US" dirty="0"/>
              <a:t>RSA</a:t>
            </a:r>
          </a:p>
        </p:txBody>
      </p:sp>
      <p:sp>
        <p:nvSpPr>
          <p:cNvPr id="131076" name="Rectangle 3"/>
          <p:cNvSpPr>
            <a:spLocks noGrp="1" noChangeArrowheads="1"/>
          </p:cNvSpPr>
          <p:nvPr>
            <p:ph type="body" idx="1"/>
          </p:nvPr>
        </p:nvSpPr>
        <p:spPr>
          <a:xfrm>
            <a:off x="685800" y="1676400"/>
            <a:ext cx="7620000" cy="4419600"/>
          </a:xfrm>
        </p:spPr>
        <p:txBody>
          <a:bodyPr/>
          <a:lstStyle/>
          <a:p>
            <a:pPr eaLnBrk="1" hangingPunct="1">
              <a:lnSpc>
                <a:spcPct val="85000"/>
              </a:lnSpc>
            </a:pPr>
            <a:r>
              <a:rPr lang="en-US" sz="2800" dirty="0" smtClean="0"/>
              <a:t>Message </a:t>
            </a:r>
            <a:r>
              <a:rPr lang="en-US" sz="2800" dirty="0" smtClean="0">
                <a:latin typeface="Times-Roman"/>
                <a:cs typeface="Times-Roman"/>
              </a:rPr>
              <a:t>M</a:t>
            </a:r>
            <a:r>
              <a:rPr lang="en-US" sz="2800" dirty="0" smtClean="0"/>
              <a:t> is treated as a number</a:t>
            </a:r>
          </a:p>
          <a:p>
            <a:pPr eaLnBrk="1" hangingPunct="1">
              <a:lnSpc>
                <a:spcPct val="85000"/>
              </a:lnSpc>
            </a:pPr>
            <a:r>
              <a:rPr lang="en-US" sz="2800" dirty="0" smtClean="0"/>
              <a:t>To </a:t>
            </a:r>
            <a:r>
              <a:rPr lang="en-US" sz="2800" u="sng" dirty="0" smtClean="0"/>
              <a:t>encrypt</a:t>
            </a:r>
            <a:r>
              <a:rPr lang="en-US" sz="2800" dirty="0" smtClean="0"/>
              <a:t> </a:t>
            </a:r>
            <a:r>
              <a:rPr lang="en-US" sz="2800" dirty="0">
                <a:latin typeface="Times-Roman" charset="0"/>
              </a:rPr>
              <a:t>M</a:t>
            </a:r>
            <a:r>
              <a:rPr lang="en-US" sz="2800" dirty="0" smtClean="0"/>
              <a:t> we compute</a:t>
            </a:r>
            <a:endParaRPr lang="en-US" sz="2800" dirty="0"/>
          </a:p>
          <a:p>
            <a:pPr lvl="1" eaLnBrk="1" hangingPunct="1">
              <a:lnSpc>
                <a:spcPct val="85000"/>
              </a:lnSpc>
              <a:buFontTx/>
              <a:buNone/>
            </a:pPr>
            <a:r>
              <a:rPr lang="en-US" dirty="0">
                <a:latin typeface="Times-Roman" charset="0"/>
              </a:rPr>
              <a:t>C = M</a:t>
            </a:r>
            <a:r>
              <a:rPr lang="en-US" b="1" baseline="45000" dirty="0">
                <a:solidFill>
                  <a:srgbClr val="FF0000"/>
                </a:solidFill>
                <a:latin typeface="Times-Roman" charset="0"/>
              </a:rPr>
              <a:t>e</a:t>
            </a:r>
            <a:r>
              <a:rPr lang="en-US" dirty="0">
                <a:latin typeface="Times-Roman" charset="0"/>
              </a:rPr>
              <a:t> mod N </a:t>
            </a:r>
            <a:endParaRPr lang="en-US" dirty="0"/>
          </a:p>
          <a:p>
            <a:pPr eaLnBrk="1" hangingPunct="1">
              <a:lnSpc>
                <a:spcPct val="85000"/>
              </a:lnSpc>
            </a:pPr>
            <a:r>
              <a:rPr lang="en-US" sz="2800" dirty="0"/>
              <a:t>To </a:t>
            </a:r>
            <a:r>
              <a:rPr lang="en-US" sz="2800" u="sng" dirty="0"/>
              <a:t>decrypt</a:t>
            </a:r>
            <a:r>
              <a:rPr lang="en-US" sz="2800" dirty="0"/>
              <a:t> </a:t>
            </a:r>
            <a:r>
              <a:rPr lang="en-US" sz="2800" dirty="0" err="1"/>
              <a:t>ciphertext</a:t>
            </a:r>
            <a:r>
              <a:rPr lang="en-US" sz="2800" dirty="0"/>
              <a:t> </a:t>
            </a:r>
            <a:r>
              <a:rPr lang="en-US" sz="2800" dirty="0">
                <a:latin typeface="Times-Roman" charset="0"/>
              </a:rPr>
              <a:t>C</a:t>
            </a:r>
            <a:r>
              <a:rPr lang="en-US" sz="2800" dirty="0"/>
              <a:t> compute</a:t>
            </a:r>
          </a:p>
          <a:p>
            <a:pPr lvl="1" eaLnBrk="1" hangingPunct="1">
              <a:lnSpc>
                <a:spcPct val="85000"/>
              </a:lnSpc>
              <a:buFontTx/>
              <a:buNone/>
            </a:pPr>
            <a:r>
              <a:rPr lang="en-US" dirty="0">
                <a:latin typeface="Times-Roman" charset="0"/>
              </a:rPr>
              <a:t>M = </a:t>
            </a:r>
            <a:r>
              <a:rPr lang="en-US" dirty="0" err="1">
                <a:latin typeface="Times-Roman" charset="0"/>
              </a:rPr>
              <a:t>C</a:t>
            </a:r>
            <a:r>
              <a:rPr lang="en-US" b="1" baseline="45000" dirty="0" err="1">
                <a:solidFill>
                  <a:srgbClr val="FF0000"/>
                </a:solidFill>
                <a:latin typeface="Times-Roman" charset="0"/>
              </a:rPr>
              <a:t>d</a:t>
            </a:r>
            <a:r>
              <a:rPr lang="en-US" dirty="0">
                <a:latin typeface="Times-Roman" charset="0"/>
              </a:rPr>
              <a:t> mod N </a:t>
            </a:r>
            <a:endParaRPr lang="en-US" dirty="0"/>
          </a:p>
          <a:p>
            <a:pPr eaLnBrk="1" hangingPunct="1">
              <a:lnSpc>
                <a:spcPct val="85000"/>
              </a:lnSpc>
            </a:pPr>
            <a:r>
              <a:rPr lang="en-US" sz="2800" dirty="0"/>
              <a:t>Recall that </a:t>
            </a:r>
            <a:r>
              <a:rPr lang="en-US" sz="2800" dirty="0" err="1">
                <a:solidFill>
                  <a:srgbClr val="FF0000"/>
                </a:solidFill>
                <a:latin typeface="Times-Roman" charset="0"/>
              </a:rPr>
              <a:t>e</a:t>
            </a:r>
            <a:r>
              <a:rPr lang="en-US" sz="2800" dirty="0"/>
              <a:t> and </a:t>
            </a:r>
            <a:r>
              <a:rPr lang="en-US" sz="2800" dirty="0">
                <a:solidFill>
                  <a:srgbClr val="FF0000"/>
                </a:solidFill>
                <a:latin typeface="Times-Roman" charset="0"/>
              </a:rPr>
              <a:t>N</a:t>
            </a:r>
            <a:r>
              <a:rPr lang="en-US" sz="2800" dirty="0"/>
              <a:t> are public</a:t>
            </a:r>
          </a:p>
          <a:p>
            <a:pPr eaLnBrk="1" hangingPunct="1">
              <a:lnSpc>
                <a:spcPct val="85000"/>
              </a:lnSpc>
            </a:pPr>
            <a:r>
              <a:rPr lang="en-US" sz="2800" dirty="0"/>
              <a:t>If Trudy can factor </a:t>
            </a:r>
            <a:r>
              <a:rPr lang="en-US" sz="2800" dirty="0" smtClean="0">
                <a:latin typeface="Times-Roman" charset="0"/>
              </a:rPr>
              <a:t>N=</a:t>
            </a:r>
            <a:r>
              <a:rPr lang="en-US" sz="2800" dirty="0" err="1" smtClean="0">
                <a:latin typeface="Times-Roman" charset="0"/>
              </a:rPr>
              <a:t>pq</a:t>
            </a:r>
            <a:r>
              <a:rPr lang="en-US" sz="2800" dirty="0" smtClean="0"/>
              <a:t>, </a:t>
            </a:r>
            <a:r>
              <a:rPr lang="en-US" sz="2800" dirty="0"/>
              <a:t>she can use </a:t>
            </a:r>
            <a:r>
              <a:rPr lang="en-US" sz="2800" dirty="0" err="1">
                <a:latin typeface="Times-Roman" charset="0"/>
              </a:rPr>
              <a:t>e</a:t>
            </a:r>
            <a:r>
              <a:rPr lang="en-US" sz="2800" dirty="0"/>
              <a:t> to easily find </a:t>
            </a:r>
            <a:r>
              <a:rPr lang="en-US" sz="2800" dirty="0" err="1">
                <a:latin typeface="Times-Roman" charset="0"/>
              </a:rPr>
              <a:t>d</a:t>
            </a:r>
            <a:r>
              <a:rPr lang="en-US" sz="2800" dirty="0"/>
              <a:t> since </a:t>
            </a:r>
            <a:r>
              <a:rPr lang="en-US" sz="2800" dirty="0" err="1">
                <a:latin typeface="Times-Roman" charset="0"/>
              </a:rPr>
              <a:t>ed</a:t>
            </a:r>
            <a:r>
              <a:rPr lang="en-US" sz="2800" dirty="0">
                <a:latin typeface="Times-Roman" charset="0"/>
              </a:rPr>
              <a:t> = 1 mod (p</a:t>
            </a:r>
            <a:r>
              <a:rPr lang="en-US" sz="2800" dirty="0">
                <a:latin typeface="Times-Roman" charset="0"/>
                <a:sym typeface="Symbol" charset="2"/>
              </a:rPr>
              <a:t></a:t>
            </a:r>
            <a:r>
              <a:rPr lang="en-US" sz="2800" dirty="0">
                <a:latin typeface="Times-Roman" charset="0"/>
              </a:rPr>
              <a:t>1)(q</a:t>
            </a:r>
            <a:r>
              <a:rPr lang="en-US" sz="2800" dirty="0">
                <a:latin typeface="Times-Roman" charset="0"/>
                <a:sym typeface="Symbol" charset="2"/>
              </a:rPr>
              <a:t></a:t>
            </a:r>
            <a:r>
              <a:rPr lang="en-US" sz="2800" dirty="0">
                <a:latin typeface="Times-Roman" charset="0"/>
              </a:rPr>
              <a:t>1)</a:t>
            </a:r>
            <a:endParaRPr lang="en-US" sz="2800" dirty="0"/>
          </a:p>
          <a:p>
            <a:pPr eaLnBrk="1" hangingPunct="1">
              <a:lnSpc>
                <a:spcPct val="85000"/>
              </a:lnSpc>
            </a:pPr>
            <a:r>
              <a:rPr lang="en-US" sz="2800" b="1" dirty="0">
                <a:solidFill>
                  <a:schemeClr val="hlink"/>
                </a:solidFill>
              </a:rPr>
              <a:t>Factoring the modulus breaks RSA</a:t>
            </a:r>
            <a:endParaRPr lang="en-US" sz="2800" dirty="0"/>
          </a:p>
          <a:p>
            <a:pPr lvl="1" eaLnBrk="1" hangingPunct="1">
              <a:lnSpc>
                <a:spcPct val="85000"/>
              </a:lnSpc>
            </a:pPr>
            <a:r>
              <a:rPr lang="en-US" sz="2400" dirty="0" smtClean="0"/>
              <a:t>Is </a:t>
            </a:r>
            <a:r>
              <a:rPr lang="en-US" sz="2400" dirty="0"/>
              <a:t>factoring</a:t>
            </a:r>
            <a:r>
              <a:rPr lang="en-US" sz="2400" dirty="0" smtClean="0"/>
              <a:t> the </a:t>
            </a:r>
            <a:r>
              <a:rPr lang="en-US" sz="2400" dirty="0"/>
              <a:t>only way to break </a:t>
            </a:r>
            <a:r>
              <a:rPr lang="en-US" sz="2400" dirty="0" smtClean="0"/>
              <a:t>RSA?</a:t>
            </a:r>
            <a:endParaRPr lang="en-US" sz="24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633A32A-3EB9-9043-9241-85C119330E43}" type="slidenum">
              <a:rPr lang="en-US" smtClean="0">
                <a:latin typeface="Times New Roman" charset="0"/>
              </a:rPr>
              <a:pPr/>
              <a:t>101</a:t>
            </a:fld>
            <a:endParaRPr lang="en-US" smtClean="0">
              <a:latin typeface="Times New Roman" charset="0"/>
            </a:endParaRPr>
          </a:p>
        </p:txBody>
      </p:sp>
      <p:sp>
        <p:nvSpPr>
          <p:cNvPr id="132099" name="Rectangle 2"/>
          <p:cNvSpPr>
            <a:spLocks noGrp="1" noChangeArrowheads="1"/>
          </p:cNvSpPr>
          <p:nvPr>
            <p:ph type="title"/>
          </p:nvPr>
        </p:nvSpPr>
        <p:spPr>
          <a:xfrm>
            <a:off x="685800" y="381000"/>
            <a:ext cx="7772400" cy="838200"/>
          </a:xfrm>
        </p:spPr>
        <p:txBody>
          <a:bodyPr/>
          <a:lstStyle/>
          <a:p>
            <a:pPr eaLnBrk="1" hangingPunct="1"/>
            <a:r>
              <a:rPr lang="en-US"/>
              <a:t>Does RSA Really Work?</a:t>
            </a:r>
          </a:p>
        </p:txBody>
      </p:sp>
      <p:sp>
        <p:nvSpPr>
          <p:cNvPr id="123907" name="Rectangle 3"/>
          <p:cNvSpPr>
            <a:spLocks noGrp="1" noChangeArrowheads="1"/>
          </p:cNvSpPr>
          <p:nvPr>
            <p:ph type="body" idx="1"/>
          </p:nvPr>
        </p:nvSpPr>
        <p:spPr>
          <a:xfrm>
            <a:off x="685800" y="1143000"/>
            <a:ext cx="8153400" cy="5181600"/>
          </a:xfrm>
        </p:spPr>
        <p:txBody>
          <a:bodyPr/>
          <a:lstStyle/>
          <a:p>
            <a:pPr marL="533400" indent="-533400" eaLnBrk="1" hangingPunct="1">
              <a:lnSpc>
                <a:spcPct val="90000"/>
              </a:lnSpc>
            </a:pPr>
            <a:r>
              <a:rPr lang="en-US" sz="2800" dirty="0"/>
              <a:t>Given </a:t>
            </a:r>
            <a:r>
              <a:rPr lang="en-US" sz="2800" dirty="0">
                <a:latin typeface="Times-Roman" charset="0"/>
              </a:rPr>
              <a:t>C = M</a:t>
            </a:r>
            <a:r>
              <a:rPr lang="en-US" sz="2800" baseline="30000" dirty="0">
                <a:latin typeface="Times-Roman" charset="0"/>
              </a:rPr>
              <a:t>e</a:t>
            </a:r>
            <a:r>
              <a:rPr lang="en-US" sz="2800" dirty="0">
                <a:latin typeface="Times-Roman" charset="0"/>
              </a:rPr>
              <a:t> mod N</a:t>
            </a:r>
            <a:r>
              <a:rPr lang="en-US" sz="2800" dirty="0"/>
              <a:t> we must show </a:t>
            </a:r>
          </a:p>
          <a:p>
            <a:pPr marL="914400" lvl="1" indent="-457200" eaLnBrk="1" hangingPunct="1">
              <a:lnSpc>
                <a:spcPct val="90000"/>
              </a:lnSpc>
              <a:buFontTx/>
              <a:buNone/>
            </a:pPr>
            <a:r>
              <a:rPr lang="en-US" sz="2400" dirty="0">
                <a:latin typeface="Times-Roman" charset="0"/>
              </a:rPr>
              <a:t> </a:t>
            </a:r>
            <a:r>
              <a:rPr lang="en-US" dirty="0">
                <a:latin typeface="Times-Roman" charset="0"/>
              </a:rPr>
              <a:t>M = </a:t>
            </a:r>
            <a:r>
              <a:rPr lang="en-US" dirty="0" err="1">
                <a:latin typeface="Times-Roman" charset="0"/>
              </a:rPr>
              <a:t>C</a:t>
            </a:r>
            <a:r>
              <a:rPr lang="en-US" baseline="30000" dirty="0" err="1">
                <a:latin typeface="Times-Roman" charset="0"/>
              </a:rPr>
              <a:t>d</a:t>
            </a:r>
            <a:r>
              <a:rPr lang="en-US" dirty="0">
                <a:latin typeface="Times-Roman" charset="0"/>
              </a:rPr>
              <a:t> mod N = M</a:t>
            </a:r>
            <a:r>
              <a:rPr lang="en-US" baseline="30000" dirty="0">
                <a:latin typeface="Times-Roman" charset="0"/>
              </a:rPr>
              <a:t>ed</a:t>
            </a:r>
            <a:r>
              <a:rPr lang="en-US" dirty="0">
                <a:latin typeface="Times-Roman" charset="0"/>
              </a:rPr>
              <a:t> mod N</a:t>
            </a:r>
            <a:endParaRPr lang="en-US" sz="2400" dirty="0"/>
          </a:p>
          <a:p>
            <a:pPr marL="533400" indent="-533400" eaLnBrk="1" hangingPunct="1">
              <a:lnSpc>
                <a:spcPct val="90000"/>
              </a:lnSpc>
            </a:pPr>
            <a:r>
              <a:rPr lang="en-US" sz="2800" dirty="0"/>
              <a:t>We’ll use </a:t>
            </a:r>
            <a:r>
              <a:rPr lang="en-US" sz="2800" b="1" dirty="0"/>
              <a:t>Euler’s Theorem:</a:t>
            </a:r>
            <a:endParaRPr lang="en-US" sz="2800" dirty="0"/>
          </a:p>
          <a:p>
            <a:pPr marL="914400" lvl="1" indent="-457200" eaLnBrk="1" hangingPunct="1">
              <a:lnSpc>
                <a:spcPct val="90000"/>
              </a:lnSpc>
              <a:buFontTx/>
              <a:buNone/>
            </a:pPr>
            <a:r>
              <a:rPr lang="en-US" sz="2400" dirty="0">
                <a:latin typeface="Times-Roman" charset="0"/>
              </a:rPr>
              <a:t> If </a:t>
            </a:r>
            <a:r>
              <a:rPr lang="en-US" sz="2400" dirty="0" err="1">
                <a:latin typeface="Times-Roman" charset="0"/>
              </a:rPr>
              <a:t>x</a:t>
            </a:r>
            <a:r>
              <a:rPr lang="en-US" sz="2400" dirty="0">
                <a:latin typeface="Times-Roman" charset="0"/>
              </a:rPr>
              <a:t> is relatively prime to </a:t>
            </a:r>
            <a:r>
              <a:rPr lang="en-US" sz="2400" dirty="0" err="1">
                <a:latin typeface="Times-Roman" charset="0"/>
              </a:rPr>
              <a:t>n</a:t>
            </a:r>
            <a:r>
              <a:rPr lang="en-US" sz="2400" dirty="0">
                <a:latin typeface="Times-Roman" charset="0"/>
              </a:rPr>
              <a:t> then </a:t>
            </a:r>
            <a:r>
              <a:rPr lang="en-US" sz="2400" dirty="0" err="1">
                <a:latin typeface="Times-Roman" charset="0"/>
              </a:rPr>
              <a:t>x</a:t>
            </a:r>
            <a:r>
              <a:rPr lang="en-US" sz="2400" baseline="30000" dirty="0" err="1">
                <a:latin typeface="Times-Roman" charset="0"/>
                <a:sym typeface="Symbol" charset="2"/>
              </a:rPr>
              <a:t>(</a:t>
            </a:r>
            <a:r>
              <a:rPr lang="en-US" sz="2400" baseline="30000" dirty="0" err="1">
                <a:latin typeface="Times-Roman" charset="0"/>
              </a:rPr>
              <a:t>n</a:t>
            </a:r>
            <a:r>
              <a:rPr lang="en-US" sz="2400" baseline="30000" dirty="0">
                <a:latin typeface="Times-Roman" charset="0"/>
              </a:rPr>
              <a:t>)</a:t>
            </a:r>
            <a:r>
              <a:rPr lang="en-US" sz="2400" dirty="0">
                <a:latin typeface="Times-Roman" charset="0"/>
              </a:rPr>
              <a:t> = 1 mod </a:t>
            </a:r>
            <a:r>
              <a:rPr lang="en-US" sz="2400" dirty="0" err="1">
                <a:latin typeface="Times-Roman" charset="0"/>
              </a:rPr>
              <a:t>n</a:t>
            </a:r>
            <a:r>
              <a:rPr lang="en-US" sz="2400" dirty="0">
                <a:latin typeface="Times-Roman" charset="0"/>
              </a:rPr>
              <a:t> </a:t>
            </a:r>
            <a:endParaRPr lang="en-US" sz="2400" dirty="0"/>
          </a:p>
          <a:p>
            <a:pPr marL="533400" indent="-533400" eaLnBrk="1" hangingPunct="1">
              <a:lnSpc>
                <a:spcPct val="90000"/>
              </a:lnSpc>
            </a:pPr>
            <a:r>
              <a:rPr lang="en-US" sz="2800" dirty="0"/>
              <a:t>Facts: </a:t>
            </a:r>
          </a:p>
          <a:p>
            <a:pPr marL="914400" lvl="1" indent="-457200" eaLnBrk="1" hangingPunct="1">
              <a:lnSpc>
                <a:spcPct val="90000"/>
              </a:lnSpc>
              <a:buFont typeface="Times" charset="0"/>
              <a:buAutoNum type="arabicParenR"/>
            </a:pPr>
            <a:r>
              <a:rPr lang="en-US" sz="2400" dirty="0"/>
              <a:t> </a:t>
            </a:r>
            <a:r>
              <a:rPr lang="en-US" sz="2400" dirty="0" err="1">
                <a:latin typeface="Times-Roman" charset="0"/>
              </a:rPr>
              <a:t>ed</a:t>
            </a:r>
            <a:r>
              <a:rPr lang="en-US" sz="2400" dirty="0">
                <a:latin typeface="Times-Roman" charset="0"/>
              </a:rPr>
              <a:t> = 1 mod (</a:t>
            </a:r>
            <a:r>
              <a:rPr lang="en-US" sz="2400" dirty="0" err="1">
                <a:latin typeface="Times-Roman" charset="0"/>
              </a:rPr>
              <a:t>p</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1)(q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1)</a:t>
            </a:r>
            <a:r>
              <a:rPr lang="en-US" sz="2400" dirty="0"/>
              <a:t> </a:t>
            </a:r>
          </a:p>
          <a:p>
            <a:pPr marL="914400" lvl="1" indent="-457200" eaLnBrk="1" hangingPunct="1">
              <a:lnSpc>
                <a:spcPct val="90000"/>
              </a:lnSpc>
              <a:buFont typeface="Times" charset="0"/>
              <a:buAutoNum type="arabicParenR"/>
            </a:pPr>
            <a:r>
              <a:rPr lang="en-US" sz="2400" dirty="0"/>
              <a:t> By definition of “mod”, </a:t>
            </a:r>
            <a:r>
              <a:rPr lang="en-US" sz="2400" dirty="0" err="1">
                <a:latin typeface="Times-Roman" charset="0"/>
              </a:rPr>
              <a:t>ed</a:t>
            </a:r>
            <a:r>
              <a:rPr lang="en-US" sz="2400" dirty="0">
                <a:latin typeface="Times-Roman" charset="0"/>
              </a:rPr>
              <a:t> = </a:t>
            </a:r>
            <a:r>
              <a:rPr lang="en-US" sz="2400" dirty="0" err="1">
                <a:latin typeface="Times-Roman" charset="0"/>
              </a:rPr>
              <a:t>k(p</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1)(q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1) + 1</a:t>
            </a:r>
          </a:p>
          <a:p>
            <a:pPr marL="914400" lvl="1" indent="-457200" eaLnBrk="1" hangingPunct="1">
              <a:lnSpc>
                <a:spcPct val="90000"/>
              </a:lnSpc>
              <a:buFont typeface="Times" charset="0"/>
              <a:buAutoNum type="arabicParenR"/>
            </a:pPr>
            <a:r>
              <a:rPr lang="en-US" sz="2400" dirty="0">
                <a:sym typeface="Symbol" charset="2"/>
              </a:rPr>
              <a:t> </a:t>
            </a:r>
            <a:r>
              <a:rPr lang="en-US" sz="2400" dirty="0">
                <a:latin typeface="Times-Roman" charset="0"/>
                <a:sym typeface="Symbol" charset="2"/>
              </a:rPr>
              <a:t>(N</a:t>
            </a:r>
            <a:r>
              <a:rPr lang="en-US" sz="2400" dirty="0">
                <a:latin typeface="Times-Roman" charset="0"/>
              </a:rPr>
              <a:t>) = (</a:t>
            </a:r>
            <a:r>
              <a:rPr lang="en-US" sz="2400" dirty="0" err="1">
                <a:latin typeface="Times-Roman" charset="0"/>
              </a:rPr>
              <a:t>p</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1)(q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1)</a:t>
            </a:r>
          </a:p>
          <a:p>
            <a:pPr marL="533400" indent="-533400" eaLnBrk="1" hangingPunct="1">
              <a:lnSpc>
                <a:spcPct val="90000"/>
              </a:lnSpc>
            </a:pPr>
            <a:r>
              <a:rPr lang="en-US" sz="2800" dirty="0" smtClean="0"/>
              <a:t>Then, </a:t>
            </a:r>
            <a:r>
              <a:rPr lang="en-US" sz="2800" dirty="0" err="1">
                <a:latin typeface="Times-Roman" charset="0"/>
              </a:rPr>
              <a:t>ed</a:t>
            </a:r>
            <a:r>
              <a:rPr lang="en-US" sz="2800" dirty="0">
                <a:latin typeface="Times-Roman" charset="0"/>
              </a:rPr>
              <a:t> </a:t>
            </a:r>
            <a:r>
              <a:rPr lang="en-US" sz="2800" dirty="0">
                <a:latin typeface="Times-Roman" charset="0"/>
                <a:sym typeface="Symbol" charset="2"/>
              </a:rPr>
              <a:t></a:t>
            </a:r>
            <a:r>
              <a:rPr lang="en-US" sz="2800" dirty="0">
                <a:latin typeface="Times-Roman" charset="0"/>
              </a:rPr>
              <a:t> 1 = k(p </a:t>
            </a:r>
            <a:r>
              <a:rPr lang="en-US" sz="2800" dirty="0">
                <a:latin typeface="Times-Roman" charset="0"/>
                <a:sym typeface="Symbol" charset="2"/>
              </a:rPr>
              <a:t> </a:t>
            </a:r>
            <a:r>
              <a:rPr lang="en-US" sz="2800" dirty="0">
                <a:latin typeface="Times-Roman" charset="0"/>
              </a:rPr>
              <a:t>1)(q </a:t>
            </a:r>
            <a:r>
              <a:rPr lang="en-US" sz="2800" dirty="0">
                <a:latin typeface="Times-Roman" charset="0"/>
                <a:sym typeface="Symbol" charset="2"/>
              </a:rPr>
              <a:t> </a:t>
            </a:r>
            <a:r>
              <a:rPr lang="en-US" sz="2800" dirty="0">
                <a:latin typeface="Times-Roman" charset="0"/>
              </a:rPr>
              <a:t>1) = k</a:t>
            </a:r>
            <a:r>
              <a:rPr lang="en-US" sz="2800" dirty="0">
                <a:latin typeface="Times-Roman" charset="0"/>
                <a:sym typeface="Symbol" charset="2"/>
              </a:rPr>
              <a:t>(N</a:t>
            </a:r>
            <a:r>
              <a:rPr lang="en-US" sz="2800" dirty="0">
                <a:latin typeface="Times-Roman" charset="0"/>
              </a:rPr>
              <a:t>)</a:t>
            </a:r>
            <a:r>
              <a:rPr lang="en-US" sz="2800" dirty="0"/>
              <a:t> </a:t>
            </a:r>
          </a:p>
          <a:p>
            <a:pPr marL="533400" indent="-533400" eaLnBrk="1" hangingPunct="1">
              <a:lnSpc>
                <a:spcPct val="90000"/>
              </a:lnSpc>
            </a:pPr>
            <a:r>
              <a:rPr lang="en-US" sz="2800" dirty="0"/>
              <a:t>Finally, </a:t>
            </a:r>
            <a:r>
              <a:rPr lang="en-US" sz="2400" b="1" dirty="0">
                <a:solidFill>
                  <a:schemeClr val="hlink"/>
                </a:solidFill>
                <a:latin typeface="Times-Roman" charset="0"/>
              </a:rPr>
              <a:t>C</a:t>
            </a:r>
            <a:r>
              <a:rPr lang="en-US" sz="2400" b="1" baseline="30000" dirty="0">
                <a:solidFill>
                  <a:schemeClr val="hlink"/>
                </a:solidFill>
                <a:latin typeface="Times-Roman" charset="0"/>
              </a:rPr>
              <a:t>d</a:t>
            </a:r>
            <a:r>
              <a:rPr lang="en-US" sz="2400" dirty="0">
                <a:latin typeface="Times-Roman" charset="0"/>
              </a:rPr>
              <a:t> </a:t>
            </a:r>
            <a:r>
              <a:rPr lang="en-US" sz="2400" dirty="0" smtClean="0">
                <a:latin typeface="Times-Roman" charset="0"/>
              </a:rPr>
              <a:t>= </a:t>
            </a:r>
            <a:r>
              <a:rPr lang="en-US" sz="2400" b="1" dirty="0" smtClean="0">
                <a:solidFill>
                  <a:schemeClr val="hlink"/>
                </a:solidFill>
                <a:latin typeface="Times-Roman" charset="0"/>
              </a:rPr>
              <a:t>M</a:t>
            </a:r>
            <a:r>
              <a:rPr lang="en-US" sz="2400" b="1" baseline="30000" dirty="0" smtClean="0">
                <a:solidFill>
                  <a:schemeClr val="hlink"/>
                </a:solidFill>
                <a:latin typeface="Times-Roman" charset="0"/>
              </a:rPr>
              <a:t>ed</a:t>
            </a:r>
            <a:r>
              <a:rPr lang="en-US" sz="2400" dirty="0" smtClean="0">
                <a:latin typeface="Times-Roman" charset="0"/>
              </a:rPr>
              <a:t> </a:t>
            </a:r>
            <a:r>
              <a:rPr lang="en-US" sz="2400" dirty="0">
                <a:latin typeface="Times-Roman" charset="0"/>
              </a:rPr>
              <a:t>= M</a:t>
            </a:r>
            <a:r>
              <a:rPr lang="en-US" sz="2400" baseline="30000" dirty="0">
                <a:latin typeface="Times-Roman" charset="0"/>
              </a:rPr>
              <a:t>(</a:t>
            </a:r>
            <a:r>
              <a:rPr lang="en-US" sz="2400" baseline="30000" dirty="0" err="1">
                <a:latin typeface="Times-Roman" charset="0"/>
              </a:rPr>
              <a:t>ed</a:t>
            </a:r>
            <a:r>
              <a:rPr lang="en-US" sz="2400" baseline="30000" dirty="0">
                <a:latin typeface="Times-Roman" charset="0"/>
              </a:rPr>
              <a:t> </a:t>
            </a:r>
            <a:r>
              <a:rPr lang="en-US" sz="2400" baseline="30000" dirty="0">
                <a:latin typeface="Times-Roman" charset="0"/>
                <a:sym typeface="Symbol" charset="2"/>
              </a:rPr>
              <a:t> </a:t>
            </a:r>
            <a:r>
              <a:rPr lang="en-US" sz="2400" baseline="30000" dirty="0">
                <a:latin typeface="Times-Roman" charset="0"/>
              </a:rPr>
              <a:t>1) + 1</a:t>
            </a:r>
            <a:r>
              <a:rPr lang="en-US" sz="2400" dirty="0">
                <a:latin typeface="Times-Roman" charset="0"/>
              </a:rPr>
              <a:t> = </a:t>
            </a:r>
            <a:r>
              <a:rPr lang="en-US" sz="2400" dirty="0" err="1">
                <a:latin typeface="Times-Roman" charset="0"/>
              </a:rPr>
              <a:t>M</a:t>
            </a:r>
            <a:r>
              <a:rPr lang="en-US" sz="2400" dirty="0" err="1">
                <a:latin typeface="Times-Roman" charset="0"/>
                <a:sym typeface="Symbol" charset="2"/>
              </a:rPr>
              <a:t></a:t>
            </a:r>
            <a:r>
              <a:rPr lang="en-US" sz="2400" dirty="0" err="1">
                <a:latin typeface="Times-Roman" charset="0"/>
              </a:rPr>
              <a:t>M</a:t>
            </a:r>
            <a:r>
              <a:rPr lang="en-US" sz="2400" baseline="30000" dirty="0" err="1">
                <a:latin typeface="Times-Roman" charset="0"/>
              </a:rPr>
              <a:t>ed</a:t>
            </a:r>
            <a:r>
              <a:rPr lang="en-US" sz="2400" baseline="30000" dirty="0">
                <a:latin typeface="Times-Roman" charset="0"/>
              </a:rPr>
              <a:t> </a:t>
            </a:r>
            <a:r>
              <a:rPr lang="en-US" sz="2400" baseline="30000" dirty="0">
                <a:latin typeface="Times-Roman" charset="0"/>
                <a:sym typeface="Symbol" charset="2"/>
              </a:rPr>
              <a:t> </a:t>
            </a:r>
            <a:r>
              <a:rPr lang="en-US" sz="2400" baseline="30000" dirty="0">
                <a:latin typeface="Times-Roman" charset="0"/>
              </a:rPr>
              <a:t>1</a:t>
            </a:r>
            <a:r>
              <a:rPr lang="en-US" sz="2400" dirty="0">
                <a:latin typeface="Times-Roman" charset="0"/>
              </a:rPr>
              <a:t> = </a:t>
            </a:r>
            <a:r>
              <a:rPr lang="en-US" sz="2400" dirty="0" err="1">
                <a:latin typeface="Times-Roman" charset="0"/>
              </a:rPr>
              <a:t>M</a:t>
            </a:r>
            <a:r>
              <a:rPr lang="en-US" sz="2400" dirty="0" err="1">
                <a:latin typeface="Times-Roman" charset="0"/>
                <a:sym typeface="Symbol" charset="2"/>
              </a:rPr>
              <a:t></a:t>
            </a:r>
            <a:r>
              <a:rPr lang="en-US" sz="2400" dirty="0" err="1">
                <a:latin typeface="Times-Roman" charset="0"/>
              </a:rPr>
              <a:t>M</a:t>
            </a:r>
            <a:r>
              <a:rPr lang="en-US" sz="2400" baseline="30000" dirty="0" err="1">
                <a:latin typeface="Times-Roman" charset="0"/>
              </a:rPr>
              <a:t>k</a:t>
            </a:r>
            <a:r>
              <a:rPr lang="en-US" sz="2400" baseline="30000" dirty="0">
                <a:latin typeface="Times-Roman" charset="0"/>
                <a:sym typeface="Symbol" charset="2"/>
              </a:rPr>
              <a:t>(N</a:t>
            </a:r>
            <a:r>
              <a:rPr lang="en-US" sz="2400" baseline="30000" dirty="0" smtClean="0">
                <a:latin typeface="Times-Roman" charset="0"/>
              </a:rPr>
              <a:t>)</a:t>
            </a:r>
            <a:endParaRPr lang="en-US" sz="2400" dirty="0" smtClean="0">
              <a:latin typeface="Times-Roman" charset="0"/>
            </a:endParaRPr>
          </a:p>
          <a:p>
            <a:pPr marL="0" indent="0" eaLnBrk="1" hangingPunct="1">
              <a:lnSpc>
                <a:spcPct val="90000"/>
              </a:lnSpc>
              <a:buNone/>
              <a:tabLst>
                <a:tab pos="1201738" algn="l"/>
              </a:tabLst>
            </a:pPr>
            <a:r>
              <a:rPr lang="en-US" sz="2400" dirty="0">
                <a:latin typeface="Times-Roman" charset="0"/>
              </a:rPr>
              <a:t>	</a:t>
            </a:r>
            <a:r>
              <a:rPr lang="en-US" sz="2400" dirty="0" smtClean="0">
                <a:latin typeface="Times-Roman" charset="0"/>
              </a:rPr>
              <a:t>= M</a:t>
            </a:r>
            <a:r>
              <a:rPr lang="en-US" sz="2400" dirty="0">
                <a:latin typeface="Times-Roman" charset="0"/>
                <a:sym typeface="Symbol" charset="2"/>
              </a:rPr>
              <a:t>(</a:t>
            </a:r>
            <a:r>
              <a:rPr lang="en-US" sz="2400" dirty="0">
                <a:latin typeface="Times-Roman" charset="0"/>
              </a:rPr>
              <a:t>M</a:t>
            </a:r>
            <a:r>
              <a:rPr lang="en-US" sz="2400" baseline="30000" dirty="0">
                <a:latin typeface="Times-Roman" charset="0"/>
                <a:sym typeface="Symbol" charset="2"/>
              </a:rPr>
              <a:t>(N</a:t>
            </a:r>
            <a:r>
              <a:rPr lang="en-US" sz="2400" baseline="30000" dirty="0">
                <a:latin typeface="Times-Roman" charset="0"/>
              </a:rPr>
              <a:t>)</a:t>
            </a:r>
            <a:r>
              <a:rPr lang="en-US" sz="2400" dirty="0">
                <a:latin typeface="Times-Roman" charset="0"/>
              </a:rPr>
              <a:t>)</a:t>
            </a:r>
            <a:r>
              <a:rPr lang="en-US" sz="2400" baseline="30000" dirty="0">
                <a:latin typeface="Times-Roman" charset="0"/>
              </a:rPr>
              <a:t>k</a:t>
            </a:r>
            <a:r>
              <a:rPr lang="en-US" sz="2400" dirty="0">
                <a:latin typeface="Times-Roman" charset="0"/>
              </a:rPr>
              <a:t> </a:t>
            </a:r>
            <a:r>
              <a:rPr lang="en-US" sz="2400" dirty="0" smtClean="0">
                <a:latin typeface="Times-Roman" charset="0"/>
              </a:rPr>
              <a:t>= </a:t>
            </a:r>
            <a:r>
              <a:rPr lang="en-US" sz="2400" dirty="0">
                <a:latin typeface="Times-Roman" charset="0"/>
              </a:rPr>
              <a:t>M</a:t>
            </a:r>
            <a:r>
              <a:rPr lang="en-US" sz="2400" dirty="0">
                <a:latin typeface="Times-Roman" charset="0"/>
                <a:sym typeface="Symbol" charset="2"/>
              </a:rPr>
              <a:t></a:t>
            </a:r>
            <a:r>
              <a:rPr lang="en-US" sz="2400" dirty="0" smtClean="0">
                <a:latin typeface="Times-Roman" charset="0"/>
                <a:sym typeface="Symbol" charset="2"/>
              </a:rPr>
              <a:t>(</a:t>
            </a:r>
            <a:r>
              <a:rPr lang="en-US" sz="2400" dirty="0" smtClean="0">
                <a:latin typeface="Times-Roman" charset="0"/>
              </a:rPr>
              <a:t>1 mod N)</a:t>
            </a:r>
            <a:r>
              <a:rPr lang="en-US" sz="2400" baseline="30000" dirty="0" smtClean="0">
                <a:latin typeface="Times-Roman" charset="0"/>
              </a:rPr>
              <a:t>k</a:t>
            </a:r>
            <a:r>
              <a:rPr lang="en-US" sz="2400" dirty="0" smtClean="0">
                <a:latin typeface="Times-Roman" charset="0"/>
              </a:rPr>
              <a:t> </a:t>
            </a:r>
            <a:r>
              <a:rPr lang="en-US" sz="2400" dirty="0">
                <a:latin typeface="Times-Roman" charset="0"/>
              </a:rPr>
              <a:t>= </a:t>
            </a:r>
            <a:r>
              <a:rPr lang="en-US" sz="2400" dirty="0" smtClean="0">
                <a:latin typeface="Times-Roman" charset="0"/>
              </a:rPr>
              <a:t>M</a:t>
            </a:r>
            <a:r>
              <a:rPr lang="en-US" sz="2400" dirty="0">
                <a:latin typeface="Times-Roman" charset="0"/>
                <a:sym typeface="Symbol" charset="2"/>
              </a:rPr>
              <a:t></a:t>
            </a:r>
            <a:r>
              <a:rPr lang="en-US" sz="2400" dirty="0" smtClean="0">
                <a:latin typeface="Times-Roman" charset="0"/>
              </a:rPr>
              <a:t>1</a:t>
            </a:r>
            <a:r>
              <a:rPr lang="en-US" sz="2400" baseline="30000" dirty="0" smtClean="0">
                <a:latin typeface="Times-Roman" charset="0"/>
              </a:rPr>
              <a:t>k</a:t>
            </a:r>
            <a:r>
              <a:rPr lang="en-US" sz="2400" dirty="0">
                <a:latin typeface="Times-Roman" charset="0"/>
              </a:rPr>
              <a:t> = </a:t>
            </a:r>
            <a:r>
              <a:rPr lang="en-US" sz="2400" b="1" dirty="0" smtClean="0">
                <a:solidFill>
                  <a:schemeClr val="hlink"/>
                </a:solidFill>
                <a:latin typeface="Times-Roman" charset="0"/>
              </a:rPr>
              <a:t>M </a:t>
            </a:r>
            <a:r>
              <a:rPr lang="en-US" sz="2400" b="1" dirty="0">
                <a:solidFill>
                  <a:schemeClr val="hlink"/>
                </a:solidFill>
                <a:latin typeface="Times-Roman" charset="0"/>
              </a:rPr>
              <a:t>mod N</a:t>
            </a:r>
            <a:r>
              <a:rPr lang="en-US" sz="2400" dirty="0">
                <a:latin typeface="Times-Roman"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Effect transition="in" filter="box(out)">
                                      <p:cBhvr>
                                        <p:cTn id="7" dur="500"/>
                                        <p:tgtEl>
                                          <p:spTgt spid="12390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123907">
                                            <p:txEl>
                                              <p:pRg st="1" end="1"/>
                                            </p:txEl>
                                          </p:spTgt>
                                        </p:tgtEl>
                                        <p:attrNameLst>
                                          <p:attrName>style.visibility</p:attrName>
                                        </p:attrNameLst>
                                      </p:cBhvr>
                                      <p:to>
                                        <p:strVal val="visible"/>
                                      </p:to>
                                    </p:set>
                                    <p:animEffect transition="in" filter="box(out)">
                                      <p:cBhvr>
                                        <p:cTn id="10" dur="500"/>
                                        <p:tgtEl>
                                          <p:spTgt spid="123907">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123907">
                                            <p:txEl>
                                              <p:pRg st="2" end="2"/>
                                            </p:txEl>
                                          </p:spTgt>
                                        </p:tgtEl>
                                        <p:attrNameLst>
                                          <p:attrName>style.visibility</p:attrName>
                                        </p:attrNameLst>
                                      </p:cBhvr>
                                      <p:to>
                                        <p:strVal val="visible"/>
                                      </p:to>
                                    </p:set>
                                    <p:animEffect transition="in" filter="box(out)">
                                      <p:cBhvr>
                                        <p:cTn id="15" dur="500"/>
                                        <p:tgtEl>
                                          <p:spTgt spid="123907">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par>
                                <p:cTn id="16" presetID="4" presetClass="entr" presetSubtype="32" fill="hold" grpId="0" nodeType="withEffect">
                                  <p:stCondLst>
                                    <p:cond delay="0"/>
                                  </p:stCondLst>
                                  <p:childTnLst>
                                    <p:set>
                                      <p:cBhvr>
                                        <p:cTn id="17" dur="1" fill="hold">
                                          <p:stCondLst>
                                            <p:cond delay="0"/>
                                          </p:stCondLst>
                                        </p:cTn>
                                        <p:tgtEl>
                                          <p:spTgt spid="123907">
                                            <p:txEl>
                                              <p:pRg st="3" end="3"/>
                                            </p:txEl>
                                          </p:spTgt>
                                        </p:tgtEl>
                                        <p:attrNameLst>
                                          <p:attrName>style.visibility</p:attrName>
                                        </p:attrNameLst>
                                      </p:cBhvr>
                                      <p:to>
                                        <p:strVal val="visible"/>
                                      </p:to>
                                    </p:set>
                                    <p:animEffect transition="in" filter="box(out)">
                                      <p:cBhvr>
                                        <p:cTn id="18" dur="500"/>
                                        <p:tgtEl>
                                          <p:spTgt spid="123907">
                                            <p:txEl>
                                              <p:pRg st="3" end="3"/>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2" name="Camera"/>
                                        </p:tgtEl>
                                      </p:cMediaNode>
                                    </p:audio>
                                  </p:sub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23907">
                                            <p:txEl>
                                              <p:pRg st="4" end="4"/>
                                            </p:txEl>
                                          </p:spTgt>
                                        </p:tgtEl>
                                        <p:attrNameLst>
                                          <p:attrName>style.visibility</p:attrName>
                                        </p:attrNameLst>
                                      </p:cBhvr>
                                      <p:to>
                                        <p:strVal val="visible"/>
                                      </p:to>
                                    </p:set>
                                    <p:animEffect transition="in" filter="box(out)">
                                      <p:cBhvr>
                                        <p:cTn id="23" dur="500"/>
                                        <p:tgtEl>
                                          <p:spTgt spid="123907">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
                                        </p:tgtEl>
                                      </p:cMediaNode>
                                    </p:audio>
                                  </p:subTnLst>
                                </p:cTn>
                              </p:par>
                              <p:par>
                                <p:cTn id="24" presetID="4" presetClass="entr" presetSubtype="32" fill="hold" grpId="0" nodeType="withEffect">
                                  <p:stCondLst>
                                    <p:cond delay="0"/>
                                  </p:stCondLst>
                                  <p:childTnLst>
                                    <p:set>
                                      <p:cBhvr>
                                        <p:cTn id="25" dur="1" fill="hold">
                                          <p:stCondLst>
                                            <p:cond delay="0"/>
                                          </p:stCondLst>
                                        </p:cTn>
                                        <p:tgtEl>
                                          <p:spTgt spid="123907">
                                            <p:txEl>
                                              <p:pRg st="5" end="5"/>
                                            </p:txEl>
                                          </p:spTgt>
                                        </p:tgtEl>
                                        <p:attrNameLst>
                                          <p:attrName>style.visibility</p:attrName>
                                        </p:attrNameLst>
                                      </p:cBhvr>
                                      <p:to>
                                        <p:strVal val="visible"/>
                                      </p:to>
                                    </p:set>
                                    <p:animEffect transition="in" filter="box(out)">
                                      <p:cBhvr>
                                        <p:cTn id="26" dur="500"/>
                                        <p:tgtEl>
                                          <p:spTgt spid="123907">
                                            <p:txEl>
                                              <p:pRg st="5" end="5"/>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2" name="Camera"/>
                                        </p:tgtEl>
                                      </p:cMediaNode>
                                    </p:audio>
                                  </p:subTnLst>
                                </p:cTn>
                              </p:par>
                              <p:par>
                                <p:cTn id="27" presetID="4" presetClass="entr" presetSubtype="32" fill="hold" grpId="0" nodeType="withEffect">
                                  <p:stCondLst>
                                    <p:cond delay="0"/>
                                  </p:stCondLst>
                                  <p:childTnLst>
                                    <p:set>
                                      <p:cBhvr>
                                        <p:cTn id="28" dur="1" fill="hold">
                                          <p:stCondLst>
                                            <p:cond delay="0"/>
                                          </p:stCondLst>
                                        </p:cTn>
                                        <p:tgtEl>
                                          <p:spTgt spid="123907">
                                            <p:txEl>
                                              <p:pRg st="6" end="6"/>
                                            </p:txEl>
                                          </p:spTgt>
                                        </p:tgtEl>
                                        <p:attrNameLst>
                                          <p:attrName>style.visibility</p:attrName>
                                        </p:attrNameLst>
                                      </p:cBhvr>
                                      <p:to>
                                        <p:strVal val="visible"/>
                                      </p:to>
                                    </p:set>
                                    <p:animEffect transition="in" filter="box(out)">
                                      <p:cBhvr>
                                        <p:cTn id="29" dur="500"/>
                                        <p:tgtEl>
                                          <p:spTgt spid="123907">
                                            <p:txEl>
                                              <p:pRg st="6" end="6"/>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2" name="Camera"/>
                                        </p:tgtEl>
                                      </p:cMediaNode>
                                    </p:audio>
                                  </p:subTnLst>
                                </p:cTn>
                              </p:par>
                              <p:par>
                                <p:cTn id="30" presetID="4" presetClass="entr" presetSubtype="32" fill="hold" grpId="0" nodeType="withEffect">
                                  <p:stCondLst>
                                    <p:cond delay="0"/>
                                  </p:stCondLst>
                                  <p:childTnLst>
                                    <p:set>
                                      <p:cBhvr>
                                        <p:cTn id="31" dur="1" fill="hold">
                                          <p:stCondLst>
                                            <p:cond delay="0"/>
                                          </p:stCondLst>
                                        </p:cTn>
                                        <p:tgtEl>
                                          <p:spTgt spid="123907">
                                            <p:txEl>
                                              <p:pRg st="7" end="7"/>
                                            </p:txEl>
                                          </p:spTgt>
                                        </p:tgtEl>
                                        <p:attrNameLst>
                                          <p:attrName>style.visibility</p:attrName>
                                        </p:attrNameLst>
                                      </p:cBhvr>
                                      <p:to>
                                        <p:strVal val="visible"/>
                                      </p:to>
                                    </p:set>
                                    <p:animEffect transition="in" filter="box(out)">
                                      <p:cBhvr>
                                        <p:cTn id="32" dur="500"/>
                                        <p:tgtEl>
                                          <p:spTgt spid="123907">
                                            <p:txEl>
                                              <p:pRg st="7" end="7"/>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23907">
                                            <p:txEl>
                                              <p:pRg st="8" end="8"/>
                                            </p:txEl>
                                          </p:spTgt>
                                        </p:tgtEl>
                                        <p:attrNameLst>
                                          <p:attrName>style.visibility</p:attrName>
                                        </p:attrNameLst>
                                      </p:cBhvr>
                                      <p:to>
                                        <p:strVal val="visible"/>
                                      </p:to>
                                    </p:set>
                                    <p:animEffect transition="in" filter="box(out)">
                                      <p:cBhvr>
                                        <p:cTn id="37" dur="500"/>
                                        <p:tgtEl>
                                          <p:spTgt spid="123907">
                                            <p:txEl>
                                              <p:pRg st="8" end="8"/>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123907">
                                            <p:txEl>
                                              <p:pRg st="9" end="9"/>
                                            </p:txEl>
                                          </p:spTgt>
                                        </p:tgtEl>
                                        <p:attrNameLst>
                                          <p:attrName>style.visibility</p:attrName>
                                        </p:attrNameLst>
                                      </p:cBhvr>
                                      <p:to>
                                        <p:strVal val="visible"/>
                                      </p:to>
                                    </p:set>
                                    <p:animEffect transition="in" filter="box(out)">
                                      <p:cBhvr>
                                        <p:cTn id="42" dur="500"/>
                                        <p:tgtEl>
                                          <p:spTgt spid="123907">
                                            <p:txEl>
                                              <p:pRg st="9" end="9"/>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123907">
                                            <p:txEl>
                                              <p:pRg st="10" end="10"/>
                                            </p:txEl>
                                          </p:spTgt>
                                        </p:tgtEl>
                                        <p:attrNameLst>
                                          <p:attrName>style.visibility</p:attrName>
                                        </p:attrNameLst>
                                      </p:cBhvr>
                                      <p:to>
                                        <p:strVal val="visible"/>
                                      </p:to>
                                    </p:set>
                                    <p:animEffect transition="in" filter="box(out)">
                                      <p:cBhvr>
                                        <p:cTn id="47" dur="500"/>
                                        <p:tgtEl>
                                          <p:spTgt spid="123907">
                                            <p:txEl>
                                              <p:pRg st="10" end="10"/>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8E6601B-9A2D-9F48-A9B7-393867A9E09C}" type="slidenum">
              <a:rPr lang="en-US" smtClean="0">
                <a:latin typeface="Times New Roman" charset="0"/>
              </a:rPr>
              <a:pPr/>
              <a:t>102</a:t>
            </a:fld>
            <a:endParaRPr lang="en-US" smtClean="0">
              <a:latin typeface="Times New Roman" charset="0"/>
            </a:endParaRPr>
          </a:p>
        </p:txBody>
      </p:sp>
      <p:sp>
        <p:nvSpPr>
          <p:cNvPr id="133123" name="Rectangle 2"/>
          <p:cNvSpPr>
            <a:spLocks noGrp="1" noChangeArrowheads="1"/>
          </p:cNvSpPr>
          <p:nvPr>
            <p:ph type="title"/>
          </p:nvPr>
        </p:nvSpPr>
        <p:spPr>
          <a:xfrm>
            <a:off x="685800" y="304800"/>
            <a:ext cx="7772400" cy="990600"/>
          </a:xfrm>
        </p:spPr>
        <p:txBody>
          <a:bodyPr/>
          <a:lstStyle/>
          <a:p>
            <a:pPr eaLnBrk="1" hangingPunct="1"/>
            <a:r>
              <a:rPr lang="en-US"/>
              <a:t>Simple RSA Example</a:t>
            </a:r>
          </a:p>
        </p:txBody>
      </p:sp>
      <p:sp>
        <p:nvSpPr>
          <p:cNvPr id="124931" name="Rectangle 3"/>
          <p:cNvSpPr>
            <a:spLocks noGrp="1" noChangeArrowheads="1"/>
          </p:cNvSpPr>
          <p:nvPr>
            <p:ph type="body" idx="1"/>
          </p:nvPr>
        </p:nvSpPr>
        <p:spPr>
          <a:xfrm>
            <a:off x="685800" y="1600200"/>
            <a:ext cx="7848600" cy="4419600"/>
          </a:xfrm>
        </p:spPr>
        <p:txBody>
          <a:bodyPr/>
          <a:lstStyle/>
          <a:p>
            <a:pPr eaLnBrk="1" hangingPunct="1">
              <a:lnSpc>
                <a:spcPct val="85000"/>
              </a:lnSpc>
              <a:spcAft>
                <a:spcPts val="600"/>
              </a:spcAft>
            </a:pPr>
            <a:r>
              <a:rPr lang="en-US" dirty="0"/>
              <a:t>Example of RSA</a:t>
            </a:r>
          </a:p>
          <a:p>
            <a:pPr lvl="1" eaLnBrk="1" hangingPunct="1">
              <a:lnSpc>
                <a:spcPct val="85000"/>
              </a:lnSpc>
              <a:spcAft>
                <a:spcPts val="600"/>
              </a:spcAft>
            </a:pPr>
            <a:r>
              <a:rPr lang="en-US" dirty="0"/>
              <a:t>Select “large” primes </a:t>
            </a:r>
            <a:r>
              <a:rPr lang="en-US" dirty="0" err="1">
                <a:latin typeface="Times-Roman" charset="0"/>
              </a:rPr>
              <a:t>p</a:t>
            </a:r>
            <a:r>
              <a:rPr lang="en-US" dirty="0">
                <a:latin typeface="Times-Roman" charset="0"/>
              </a:rPr>
              <a:t> = 11</a:t>
            </a:r>
            <a:r>
              <a:rPr lang="en-US" dirty="0"/>
              <a:t>, </a:t>
            </a:r>
            <a:r>
              <a:rPr lang="en-US" dirty="0" err="1">
                <a:latin typeface="Times-Roman" charset="0"/>
              </a:rPr>
              <a:t>q</a:t>
            </a:r>
            <a:r>
              <a:rPr lang="en-US" dirty="0">
                <a:latin typeface="Times-Roman" charset="0"/>
              </a:rPr>
              <a:t> = 3</a:t>
            </a:r>
            <a:r>
              <a:rPr lang="en-US" dirty="0"/>
              <a:t> </a:t>
            </a:r>
          </a:p>
          <a:p>
            <a:pPr lvl="1" eaLnBrk="1" hangingPunct="1">
              <a:lnSpc>
                <a:spcPct val="85000"/>
              </a:lnSpc>
              <a:spcAft>
                <a:spcPts val="600"/>
              </a:spcAft>
            </a:pPr>
            <a:r>
              <a:rPr lang="en-US" dirty="0"/>
              <a:t>Then </a:t>
            </a:r>
            <a:r>
              <a:rPr lang="en-US" dirty="0">
                <a:latin typeface="Times-Roman" charset="0"/>
              </a:rPr>
              <a:t>N =  </a:t>
            </a:r>
            <a:r>
              <a:rPr lang="en-US" dirty="0" err="1">
                <a:latin typeface="Times-Roman" charset="0"/>
              </a:rPr>
              <a:t>pq</a:t>
            </a:r>
            <a:r>
              <a:rPr lang="en-US" dirty="0">
                <a:latin typeface="Times-Roman" charset="0"/>
              </a:rPr>
              <a:t> = 33</a:t>
            </a:r>
            <a:r>
              <a:rPr lang="en-US" dirty="0"/>
              <a:t> and </a:t>
            </a:r>
            <a:r>
              <a:rPr lang="en-US" dirty="0">
                <a:latin typeface="Times-Roman" charset="0"/>
              </a:rPr>
              <a:t>(</a:t>
            </a:r>
            <a:r>
              <a:rPr lang="en-US" dirty="0" err="1" smtClean="0">
                <a:latin typeface="Times-Roman" charset="0"/>
              </a:rPr>
              <a:t>p</a:t>
            </a:r>
            <a:r>
              <a:rPr lang="en-US" dirty="0" smtClean="0">
                <a:latin typeface="Times-Roman" charset="0"/>
              </a:rPr>
              <a:t> </a:t>
            </a:r>
            <a:r>
              <a:rPr lang="en-US" sz="2400" dirty="0" smtClean="0">
                <a:latin typeface="Times-Roman" charset="0"/>
                <a:sym typeface="Symbol" charset="2"/>
              </a:rPr>
              <a:t>− </a:t>
            </a:r>
            <a:r>
              <a:rPr lang="en-US" dirty="0" smtClean="0">
                <a:latin typeface="Times-Roman" charset="0"/>
              </a:rPr>
              <a:t>1</a:t>
            </a:r>
            <a:r>
              <a:rPr lang="en-US" dirty="0">
                <a:latin typeface="Times-Roman" charset="0"/>
              </a:rPr>
              <a:t>)(</a:t>
            </a:r>
            <a:r>
              <a:rPr lang="en-US" dirty="0" smtClean="0">
                <a:latin typeface="Times-Roman" charset="0"/>
              </a:rPr>
              <a:t>q </a:t>
            </a:r>
            <a:r>
              <a:rPr lang="en-US" sz="2400" dirty="0" smtClean="0">
                <a:latin typeface="Times-Roman" charset="0"/>
                <a:sym typeface="Symbol" charset="2"/>
              </a:rPr>
              <a:t>− </a:t>
            </a:r>
            <a:r>
              <a:rPr lang="en-US" dirty="0" smtClean="0">
                <a:latin typeface="Times-Roman" charset="0"/>
              </a:rPr>
              <a:t>1</a:t>
            </a:r>
            <a:r>
              <a:rPr lang="en-US" dirty="0">
                <a:latin typeface="Times-Roman" charset="0"/>
              </a:rPr>
              <a:t>) = 20</a:t>
            </a:r>
            <a:r>
              <a:rPr lang="en-US" dirty="0"/>
              <a:t>  </a:t>
            </a:r>
          </a:p>
          <a:p>
            <a:pPr lvl="1" eaLnBrk="1" hangingPunct="1">
              <a:lnSpc>
                <a:spcPct val="85000"/>
              </a:lnSpc>
              <a:spcAft>
                <a:spcPts val="600"/>
              </a:spcAft>
            </a:pPr>
            <a:r>
              <a:rPr lang="en-US" dirty="0"/>
              <a:t>Choose </a:t>
            </a:r>
            <a:r>
              <a:rPr lang="en-US" dirty="0" err="1">
                <a:latin typeface="Times-Roman" charset="0"/>
              </a:rPr>
              <a:t>e</a:t>
            </a:r>
            <a:r>
              <a:rPr lang="en-US" dirty="0">
                <a:latin typeface="Times-Roman" charset="0"/>
              </a:rPr>
              <a:t> = 3</a:t>
            </a:r>
            <a:r>
              <a:rPr lang="en-US" dirty="0"/>
              <a:t> (relatively prime to </a:t>
            </a:r>
            <a:r>
              <a:rPr lang="en-US" dirty="0">
                <a:latin typeface="Times-Roman" charset="0"/>
              </a:rPr>
              <a:t>20)</a:t>
            </a:r>
            <a:endParaRPr lang="en-US" dirty="0"/>
          </a:p>
          <a:p>
            <a:pPr lvl="1" eaLnBrk="1" hangingPunct="1">
              <a:lnSpc>
                <a:spcPct val="85000"/>
              </a:lnSpc>
              <a:spcAft>
                <a:spcPts val="600"/>
              </a:spcAft>
            </a:pPr>
            <a:r>
              <a:rPr lang="en-US" dirty="0"/>
              <a:t>Find </a:t>
            </a:r>
            <a:r>
              <a:rPr lang="en-US" dirty="0" err="1">
                <a:latin typeface="Times-Roman" charset="0"/>
              </a:rPr>
              <a:t>d</a:t>
            </a:r>
            <a:r>
              <a:rPr lang="en-US" dirty="0"/>
              <a:t> such that </a:t>
            </a:r>
            <a:r>
              <a:rPr lang="en-US" dirty="0" err="1">
                <a:latin typeface="Times-Roman" charset="0"/>
              </a:rPr>
              <a:t>ed</a:t>
            </a:r>
            <a:r>
              <a:rPr lang="en-US" dirty="0">
                <a:latin typeface="Times-Roman" charset="0"/>
              </a:rPr>
              <a:t> = </a:t>
            </a:r>
            <a:r>
              <a:rPr lang="en-US" dirty="0">
                <a:latin typeface="Times-Roman"/>
                <a:cs typeface="Times-Roman"/>
              </a:rPr>
              <a:t>1 mod </a:t>
            </a:r>
            <a:r>
              <a:rPr lang="en-US" dirty="0" smtClean="0">
                <a:latin typeface="Times-Roman"/>
                <a:cs typeface="Times-Roman"/>
              </a:rPr>
              <a:t>20</a:t>
            </a:r>
            <a:r>
              <a:rPr lang="en-US" dirty="0" smtClean="0">
                <a:latin typeface="Times-Roman" charset="0"/>
              </a:rPr>
              <a:t> </a:t>
            </a:r>
          </a:p>
          <a:p>
            <a:pPr lvl="2" eaLnBrk="1" hangingPunct="1">
              <a:lnSpc>
                <a:spcPct val="85000"/>
              </a:lnSpc>
              <a:spcAft>
                <a:spcPts val="600"/>
              </a:spcAft>
            </a:pPr>
            <a:r>
              <a:rPr lang="en-US" dirty="0" smtClean="0">
                <a:latin typeface="Comic Sans MS"/>
                <a:cs typeface="Comic Sans MS"/>
              </a:rPr>
              <a:t>We </a:t>
            </a:r>
            <a:r>
              <a:rPr lang="en-US" dirty="0">
                <a:latin typeface="Comic Sans MS"/>
                <a:cs typeface="Comic Sans MS"/>
              </a:rPr>
              <a:t>find </a:t>
            </a:r>
            <a:r>
              <a:rPr lang="en-US" dirty="0"/>
              <a:t>that  </a:t>
            </a:r>
            <a:r>
              <a:rPr lang="en-US" dirty="0" err="1">
                <a:latin typeface="Times-Roman" charset="0"/>
              </a:rPr>
              <a:t>d</a:t>
            </a:r>
            <a:r>
              <a:rPr lang="en-US" dirty="0">
                <a:latin typeface="Times-Roman" charset="0"/>
              </a:rPr>
              <a:t> = 7</a:t>
            </a:r>
            <a:r>
              <a:rPr lang="en-US" dirty="0"/>
              <a:t> works</a:t>
            </a:r>
          </a:p>
          <a:p>
            <a:pPr eaLnBrk="1" hangingPunct="1">
              <a:lnSpc>
                <a:spcPct val="85000"/>
              </a:lnSpc>
              <a:spcAft>
                <a:spcPts val="600"/>
              </a:spcAft>
            </a:pPr>
            <a:r>
              <a:rPr lang="en-US" b="1" dirty="0">
                <a:solidFill>
                  <a:schemeClr val="hlink"/>
                </a:solidFill>
              </a:rPr>
              <a:t>Public key:</a:t>
            </a:r>
            <a:r>
              <a:rPr lang="en-US" dirty="0"/>
              <a:t> </a:t>
            </a:r>
            <a:r>
              <a:rPr lang="en-US" dirty="0">
                <a:latin typeface="Times-Roman" charset="0"/>
              </a:rPr>
              <a:t>(N, </a:t>
            </a:r>
            <a:r>
              <a:rPr lang="en-US" dirty="0" err="1">
                <a:latin typeface="Times-Roman" charset="0"/>
              </a:rPr>
              <a:t>e</a:t>
            </a:r>
            <a:r>
              <a:rPr lang="en-US" dirty="0">
                <a:latin typeface="Times-Roman" charset="0"/>
              </a:rPr>
              <a:t>) = (33, 3)</a:t>
            </a:r>
          </a:p>
          <a:p>
            <a:pPr eaLnBrk="1" hangingPunct="1">
              <a:lnSpc>
                <a:spcPct val="85000"/>
              </a:lnSpc>
              <a:spcAft>
                <a:spcPts val="600"/>
              </a:spcAft>
            </a:pPr>
            <a:r>
              <a:rPr lang="en-US" b="1" dirty="0">
                <a:solidFill>
                  <a:schemeClr val="hlink"/>
                </a:solidFill>
              </a:rPr>
              <a:t>Private key:</a:t>
            </a:r>
            <a:r>
              <a:rPr lang="en-US" dirty="0"/>
              <a:t> </a:t>
            </a:r>
            <a:r>
              <a:rPr lang="en-US" dirty="0" err="1">
                <a:latin typeface="Times-Roman" charset="0"/>
              </a:rPr>
              <a:t>d</a:t>
            </a:r>
            <a:r>
              <a:rPr lang="en-US" dirty="0">
                <a:latin typeface="Times-Roman" charset="0"/>
              </a:rPr>
              <a:t> = 7</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box(out)">
                                      <p:cBhvr>
                                        <p:cTn id="7" dur="500"/>
                                        <p:tgtEl>
                                          <p:spTgt spid="12493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4931">
                                            <p:txEl>
                                              <p:pRg st="1" end="1"/>
                                            </p:txEl>
                                          </p:spTgt>
                                        </p:tgtEl>
                                        <p:attrNameLst>
                                          <p:attrName>style.visibility</p:attrName>
                                        </p:attrNameLst>
                                      </p:cBhvr>
                                      <p:to>
                                        <p:strVal val="visible"/>
                                      </p:to>
                                    </p:set>
                                    <p:animEffect transition="in" filter="box(out)">
                                      <p:cBhvr>
                                        <p:cTn id="12" dur="500"/>
                                        <p:tgtEl>
                                          <p:spTgt spid="12493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24931">
                                            <p:txEl>
                                              <p:pRg st="2" end="2"/>
                                            </p:txEl>
                                          </p:spTgt>
                                        </p:tgtEl>
                                        <p:attrNameLst>
                                          <p:attrName>style.visibility</p:attrName>
                                        </p:attrNameLst>
                                      </p:cBhvr>
                                      <p:to>
                                        <p:strVal val="visible"/>
                                      </p:to>
                                    </p:set>
                                    <p:animEffect transition="in" filter="box(out)">
                                      <p:cBhvr>
                                        <p:cTn id="17" dur="500"/>
                                        <p:tgtEl>
                                          <p:spTgt spid="12493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24931">
                                            <p:txEl>
                                              <p:pRg st="3" end="3"/>
                                            </p:txEl>
                                          </p:spTgt>
                                        </p:tgtEl>
                                        <p:attrNameLst>
                                          <p:attrName>style.visibility</p:attrName>
                                        </p:attrNameLst>
                                      </p:cBhvr>
                                      <p:to>
                                        <p:strVal val="visible"/>
                                      </p:to>
                                    </p:set>
                                    <p:animEffect transition="in" filter="box(out)">
                                      <p:cBhvr>
                                        <p:cTn id="22" dur="500"/>
                                        <p:tgtEl>
                                          <p:spTgt spid="124931">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24931">
                                            <p:txEl>
                                              <p:pRg st="4" end="4"/>
                                            </p:txEl>
                                          </p:spTgt>
                                        </p:tgtEl>
                                        <p:attrNameLst>
                                          <p:attrName>style.visibility</p:attrName>
                                        </p:attrNameLst>
                                      </p:cBhvr>
                                      <p:to>
                                        <p:strVal val="visible"/>
                                      </p:to>
                                    </p:set>
                                    <p:animEffect transition="in" filter="box(out)">
                                      <p:cBhvr>
                                        <p:cTn id="27" dur="500"/>
                                        <p:tgtEl>
                                          <p:spTgt spid="124931">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par>
                                <p:cTn id="28" presetID="4" presetClass="entr" presetSubtype="32" fill="hold" grpId="0" nodeType="withEffect">
                                  <p:stCondLst>
                                    <p:cond delay="0"/>
                                  </p:stCondLst>
                                  <p:childTnLst>
                                    <p:set>
                                      <p:cBhvr>
                                        <p:cTn id="29" dur="1" fill="hold">
                                          <p:stCondLst>
                                            <p:cond delay="0"/>
                                          </p:stCondLst>
                                        </p:cTn>
                                        <p:tgtEl>
                                          <p:spTgt spid="124931">
                                            <p:txEl>
                                              <p:pRg st="5" end="5"/>
                                            </p:txEl>
                                          </p:spTgt>
                                        </p:tgtEl>
                                        <p:attrNameLst>
                                          <p:attrName>style.visibility</p:attrName>
                                        </p:attrNameLst>
                                      </p:cBhvr>
                                      <p:to>
                                        <p:strVal val="visible"/>
                                      </p:to>
                                    </p:set>
                                    <p:animEffect transition="in" filter="box(out)">
                                      <p:cBhvr>
                                        <p:cTn id="30" dur="500"/>
                                        <p:tgtEl>
                                          <p:spTgt spid="124931">
                                            <p:txEl>
                                              <p:pRg st="5" end="5"/>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2" name="Camera"/>
                                        </p:tgtEl>
                                      </p:cMediaNode>
                                    </p:audio>
                                  </p:subTnLst>
                                </p:cTn>
                              </p:par>
                            </p:childTnLst>
                          </p:cTn>
                        </p:par>
                      </p:childTnLst>
                    </p:cTn>
                  </p:par>
                  <p:par>
                    <p:cTn id="31" fill="hold">
                      <p:stCondLst>
                        <p:cond delay="indefinite"/>
                      </p:stCondLst>
                      <p:childTnLst>
                        <p:par>
                          <p:cTn id="32" fill="hold">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124931">
                                            <p:txEl>
                                              <p:pRg st="6" end="6"/>
                                            </p:txEl>
                                          </p:spTgt>
                                        </p:tgtEl>
                                        <p:attrNameLst>
                                          <p:attrName>style.visibility</p:attrName>
                                        </p:attrNameLst>
                                      </p:cBhvr>
                                      <p:to>
                                        <p:strVal val="visible"/>
                                      </p:to>
                                    </p:set>
                                    <p:animEffect transition="in" filter="box(out)">
                                      <p:cBhvr>
                                        <p:cTn id="35" dur="500"/>
                                        <p:tgtEl>
                                          <p:spTgt spid="124931">
                                            <p:txEl>
                                              <p:pRg st="6" end="6"/>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2" name="Camera"/>
                                        </p:tgtEl>
                                      </p:cMediaNode>
                                    </p:audio>
                                  </p:subTnLst>
                                </p:cTn>
                              </p:par>
                            </p:childTnLst>
                          </p:cTn>
                        </p:par>
                      </p:childTnLst>
                    </p:cTn>
                  </p:par>
                  <p:par>
                    <p:cTn id="36" fill="hold">
                      <p:stCondLst>
                        <p:cond delay="indefinite"/>
                      </p:stCondLst>
                      <p:childTnLst>
                        <p:par>
                          <p:cTn id="37" fill="hold">
                            <p:stCondLst>
                              <p:cond delay="0"/>
                            </p:stCondLst>
                            <p:childTnLst>
                              <p:par>
                                <p:cTn id="38" presetID="4" presetClass="entr" presetSubtype="32" fill="hold" grpId="0" nodeType="clickEffect">
                                  <p:stCondLst>
                                    <p:cond delay="0"/>
                                  </p:stCondLst>
                                  <p:childTnLst>
                                    <p:set>
                                      <p:cBhvr>
                                        <p:cTn id="39" dur="1" fill="hold">
                                          <p:stCondLst>
                                            <p:cond delay="0"/>
                                          </p:stCondLst>
                                        </p:cTn>
                                        <p:tgtEl>
                                          <p:spTgt spid="124931">
                                            <p:txEl>
                                              <p:pRg st="7" end="7"/>
                                            </p:txEl>
                                          </p:spTgt>
                                        </p:tgtEl>
                                        <p:attrNameLst>
                                          <p:attrName>style.visibility</p:attrName>
                                        </p:attrNameLst>
                                      </p:cBhvr>
                                      <p:to>
                                        <p:strVal val="visible"/>
                                      </p:to>
                                    </p:set>
                                    <p:animEffect transition="in" filter="box(out)">
                                      <p:cBhvr>
                                        <p:cTn id="40" dur="500"/>
                                        <p:tgtEl>
                                          <p:spTgt spid="124931">
                                            <p:txEl>
                                              <p:pRg st="7" end="7"/>
                                            </p:txEl>
                                          </p:spTgt>
                                        </p:tgtEl>
                                      </p:cBhvr>
                                    </p:animEffect>
                                  </p:childTnLst>
                                  <p:subTnLst>
                                    <p:audio>
                                      <p:cMediaNode>
                                        <p:cTn display="0" masterRel="sameClick">
                                          <p:stCondLst>
                                            <p:cond evt="begin" delay="0">
                                              <p:tn val="38"/>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bldLvl="2"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DD3D5FDA-E136-BE44-BB9C-790DE67839A4}" type="slidenum">
              <a:rPr lang="en-US" smtClean="0">
                <a:latin typeface="Times New Roman" charset="0"/>
              </a:rPr>
              <a:pPr/>
              <a:t>103</a:t>
            </a:fld>
            <a:endParaRPr lang="en-US" smtClean="0">
              <a:latin typeface="Times New Roman" charset="0"/>
            </a:endParaRPr>
          </a:p>
        </p:txBody>
      </p:sp>
      <p:sp>
        <p:nvSpPr>
          <p:cNvPr id="134147" name="Rectangle 2"/>
          <p:cNvSpPr>
            <a:spLocks noGrp="1" noChangeArrowheads="1"/>
          </p:cNvSpPr>
          <p:nvPr>
            <p:ph type="title"/>
          </p:nvPr>
        </p:nvSpPr>
        <p:spPr/>
        <p:txBody>
          <a:bodyPr/>
          <a:lstStyle/>
          <a:p>
            <a:pPr eaLnBrk="1" hangingPunct="1"/>
            <a:r>
              <a:rPr lang="en-US"/>
              <a:t>Simple RSA Example</a:t>
            </a:r>
          </a:p>
        </p:txBody>
      </p:sp>
      <p:sp>
        <p:nvSpPr>
          <p:cNvPr id="189443" name="Rectangle 3"/>
          <p:cNvSpPr>
            <a:spLocks noGrp="1" noChangeArrowheads="1"/>
          </p:cNvSpPr>
          <p:nvPr>
            <p:ph type="body" idx="1"/>
          </p:nvPr>
        </p:nvSpPr>
        <p:spPr/>
        <p:txBody>
          <a:bodyPr/>
          <a:lstStyle/>
          <a:p>
            <a:pPr eaLnBrk="1" hangingPunct="1">
              <a:lnSpc>
                <a:spcPct val="90000"/>
              </a:lnSpc>
              <a:spcAft>
                <a:spcPts val="600"/>
              </a:spcAft>
            </a:pPr>
            <a:r>
              <a:rPr lang="en-US" sz="2800" b="1" dirty="0">
                <a:solidFill>
                  <a:schemeClr val="hlink"/>
                </a:solidFill>
              </a:rPr>
              <a:t>Public key:</a:t>
            </a:r>
            <a:r>
              <a:rPr lang="en-US" sz="2800" dirty="0"/>
              <a:t> </a:t>
            </a:r>
            <a:r>
              <a:rPr lang="en-US" sz="2800" dirty="0">
                <a:latin typeface="Times-Roman" charset="0"/>
              </a:rPr>
              <a:t>(N, </a:t>
            </a:r>
            <a:r>
              <a:rPr lang="en-US" sz="2800" dirty="0" err="1">
                <a:latin typeface="Times-Roman" charset="0"/>
              </a:rPr>
              <a:t>e</a:t>
            </a:r>
            <a:r>
              <a:rPr lang="en-US" sz="2800" dirty="0">
                <a:latin typeface="Times-Roman" charset="0"/>
              </a:rPr>
              <a:t>) = (33, 3)</a:t>
            </a:r>
            <a:r>
              <a:rPr lang="en-US" sz="2800" dirty="0"/>
              <a:t> </a:t>
            </a:r>
          </a:p>
          <a:p>
            <a:pPr eaLnBrk="1" hangingPunct="1">
              <a:lnSpc>
                <a:spcPct val="90000"/>
              </a:lnSpc>
              <a:spcAft>
                <a:spcPts val="600"/>
              </a:spcAft>
            </a:pPr>
            <a:r>
              <a:rPr lang="en-US" sz="2800" b="1" dirty="0">
                <a:solidFill>
                  <a:schemeClr val="hlink"/>
                </a:solidFill>
              </a:rPr>
              <a:t>Private key:</a:t>
            </a:r>
            <a:r>
              <a:rPr lang="en-US" sz="2800" dirty="0">
                <a:latin typeface="Times-Roman" charset="0"/>
              </a:rPr>
              <a:t> </a:t>
            </a:r>
            <a:r>
              <a:rPr lang="en-US" sz="2800" dirty="0" err="1">
                <a:latin typeface="Times-Roman" charset="0"/>
              </a:rPr>
              <a:t>d</a:t>
            </a:r>
            <a:r>
              <a:rPr lang="en-US" sz="2800" dirty="0">
                <a:latin typeface="Times-Roman" charset="0"/>
              </a:rPr>
              <a:t> = 7</a:t>
            </a:r>
            <a:endParaRPr lang="en-US" sz="2800" dirty="0"/>
          </a:p>
          <a:p>
            <a:pPr eaLnBrk="1" hangingPunct="1">
              <a:lnSpc>
                <a:spcPct val="90000"/>
              </a:lnSpc>
              <a:spcAft>
                <a:spcPts val="600"/>
              </a:spcAft>
            </a:pPr>
            <a:r>
              <a:rPr lang="en-US" sz="2800" dirty="0"/>
              <a:t>Suppose message </a:t>
            </a:r>
            <a:r>
              <a:rPr lang="en-US" sz="2800" dirty="0">
                <a:latin typeface="Times-Roman" charset="0"/>
              </a:rPr>
              <a:t>M = 8</a:t>
            </a:r>
            <a:endParaRPr lang="en-US" sz="2800" dirty="0"/>
          </a:p>
          <a:p>
            <a:pPr eaLnBrk="1" hangingPunct="1">
              <a:lnSpc>
                <a:spcPct val="90000"/>
              </a:lnSpc>
              <a:spcAft>
                <a:spcPts val="600"/>
              </a:spcAft>
            </a:pPr>
            <a:r>
              <a:rPr lang="en-US" sz="2800" dirty="0" err="1"/>
              <a:t>Ciphertext</a:t>
            </a:r>
            <a:r>
              <a:rPr lang="en-US" sz="2800" dirty="0"/>
              <a:t> </a:t>
            </a:r>
            <a:r>
              <a:rPr lang="en-US" sz="2800" dirty="0">
                <a:latin typeface="Times-Roman" charset="0"/>
              </a:rPr>
              <a:t>C</a:t>
            </a:r>
            <a:r>
              <a:rPr lang="en-US" sz="2800" dirty="0"/>
              <a:t> is computed as</a:t>
            </a:r>
          </a:p>
          <a:p>
            <a:pPr lvl="1" eaLnBrk="1" hangingPunct="1">
              <a:lnSpc>
                <a:spcPct val="90000"/>
              </a:lnSpc>
              <a:spcAft>
                <a:spcPts val="600"/>
              </a:spcAft>
              <a:buFontTx/>
              <a:buNone/>
            </a:pPr>
            <a:r>
              <a:rPr lang="en-US" sz="2400" dirty="0">
                <a:latin typeface="Times-Roman" charset="0"/>
              </a:rPr>
              <a:t>C = M</a:t>
            </a:r>
            <a:r>
              <a:rPr lang="en-US" sz="2400" baseline="30000" dirty="0">
                <a:latin typeface="Times-Roman" charset="0"/>
              </a:rPr>
              <a:t>e</a:t>
            </a:r>
            <a:r>
              <a:rPr lang="en-US" sz="2400" dirty="0"/>
              <a:t> </a:t>
            </a:r>
            <a:r>
              <a:rPr lang="en-US" sz="2400" dirty="0">
                <a:latin typeface="Times-Roman" charset="0"/>
              </a:rPr>
              <a:t>mod N = 8</a:t>
            </a:r>
            <a:r>
              <a:rPr lang="en-US" sz="2400" baseline="30000" dirty="0">
                <a:latin typeface="Times-Roman" charset="0"/>
              </a:rPr>
              <a:t>3</a:t>
            </a:r>
            <a:r>
              <a:rPr lang="en-US" sz="2400" dirty="0">
                <a:latin typeface="Times-Roman" charset="0"/>
              </a:rPr>
              <a:t> = 512</a:t>
            </a:r>
            <a:r>
              <a:rPr lang="en-US" sz="2400" dirty="0"/>
              <a:t> </a:t>
            </a:r>
            <a:r>
              <a:rPr lang="en-US" sz="2400" dirty="0">
                <a:latin typeface="Times-Roman" charset="0"/>
              </a:rPr>
              <a:t>= 17 mod</a:t>
            </a:r>
            <a:r>
              <a:rPr lang="en-US" sz="2400" dirty="0"/>
              <a:t> </a:t>
            </a:r>
            <a:r>
              <a:rPr lang="en-US" sz="2400" dirty="0">
                <a:latin typeface="Times-Roman" charset="0"/>
              </a:rPr>
              <a:t>33 </a:t>
            </a:r>
            <a:endParaRPr lang="en-US" sz="2400" dirty="0"/>
          </a:p>
          <a:p>
            <a:pPr eaLnBrk="1" hangingPunct="1">
              <a:lnSpc>
                <a:spcPct val="90000"/>
              </a:lnSpc>
              <a:spcAft>
                <a:spcPts val="600"/>
              </a:spcAft>
            </a:pPr>
            <a:r>
              <a:rPr lang="en-US" sz="2800" dirty="0"/>
              <a:t>Decrypt </a:t>
            </a:r>
            <a:r>
              <a:rPr lang="en-US" sz="2800" dirty="0">
                <a:latin typeface="Times-Roman" charset="0"/>
              </a:rPr>
              <a:t>C</a:t>
            </a:r>
            <a:r>
              <a:rPr lang="en-US" sz="2800" dirty="0"/>
              <a:t> to recover the message </a:t>
            </a:r>
            <a:r>
              <a:rPr lang="en-US" sz="2800" dirty="0">
                <a:latin typeface="Times-Roman" charset="0"/>
              </a:rPr>
              <a:t>M</a:t>
            </a:r>
            <a:r>
              <a:rPr lang="en-US" sz="2800" dirty="0"/>
              <a:t> by</a:t>
            </a:r>
          </a:p>
          <a:p>
            <a:pPr lvl="1" eaLnBrk="1" hangingPunct="1">
              <a:lnSpc>
                <a:spcPct val="90000"/>
              </a:lnSpc>
              <a:spcAft>
                <a:spcPts val="600"/>
              </a:spcAft>
              <a:buFontTx/>
              <a:buNone/>
            </a:pPr>
            <a:r>
              <a:rPr lang="en-US" sz="2400" dirty="0">
                <a:latin typeface="Times-Roman" charset="0"/>
              </a:rPr>
              <a:t>M = </a:t>
            </a:r>
            <a:r>
              <a:rPr lang="en-US" sz="2400" dirty="0" err="1">
                <a:latin typeface="Times-Roman" charset="0"/>
              </a:rPr>
              <a:t>C</a:t>
            </a:r>
            <a:r>
              <a:rPr lang="en-US" sz="2400" baseline="30000" dirty="0" err="1">
                <a:latin typeface="Times-Roman" charset="0"/>
              </a:rPr>
              <a:t>d</a:t>
            </a:r>
            <a:r>
              <a:rPr lang="en-US" sz="2400" dirty="0">
                <a:latin typeface="Times-Roman" charset="0"/>
              </a:rPr>
              <a:t> mod N = 17</a:t>
            </a:r>
            <a:r>
              <a:rPr lang="en-US" sz="2400" baseline="30000" dirty="0">
                <a:latin typeface="Times-Roman" charset="0"/>
              </a:rPr>
              <a:t>7</a:t>
            </a:r>
            <a:r>
              <a:rPr lang="en-US" sz="2400" dirty="0">
                <a:latin typeface="Times-Roman" charset="0"/>
              </a:rPr>
              <a:t> = 410,338,673 				= 12,434,505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33 + 8 = 8 mod 33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 calcmode="lin" valueType="num">
                                      <p:cBhvr additive="base">
                                        <p:cTn id="7" dur="500" fill="hold"/>
                                        <p:tgtEl>
                                          <p:spTgt spid="1894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944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9443">
                                            <p:txEl>
                                              <p:pRg st="1" end="1"/>
                                            </p:txEl>
                                          </p:spTgt>
                                        </p:tgtEl>
                                        <p:attrNameLst>
                                          <p:attrName>style.visibility</p:attrName>
                                        </p:attrNameLst>
                                      </p:cBhvr>
                                      <p:to>
                                        <p:strVal val="visible"/>
                                      </p:to>
                                    </p:set>
                                    <p:anim calcmode="lin" valueType="num">
                                      <p:cBhvr additive="base">
                                        <p:cTn id="13" dur="500" fill="hold"/>
                                        <p:tgtEl>
                                          <p:spTgt spid="1894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944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9443">
                                            <p:txEl>
                                              <p:pRg st="2" end="2"/>
                                            </p:txEl>
                                          </p:spTgt>
                                        </p:tgtEl>
                                        <p:attrNameLst>
                                          <p:attrName>style.visibility</p:attrName>
                                        </p:attrNameLst>
                                      </p:cBhvr>
                                      <p:to>
                                        <p:strVal val="visible"/>
                                      </p:to>
                                    </p:set>
                                    <p:anim calcmode="lin" valueType="num">
                                      <p:cBhvr additive="base">
                                        <p:cTn id="19" dur="500" fill="hold"/>
                                        <p:tgtEl>
                                          <p:spTgt spid="1894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944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9443">
                                            <p:txEl>
                                              <p:pRg st="3" end="3"/>
                                            </p:txEl>
                                          </p:spTgt>
                                        </p:tgtEl>
                                        <p:attrNameLst>
                                          <p:attrName>style.visibility</p:attrName>
                                        </p:attrNameLst>
                                      </p:cBhvr>
                                      <p:to>
                                        <p:strVal val="visible"/>
                                      </p:to>
                                    </p:set>
                                    <p:anim calcmode="lin" valueType="num">
                                      <p:cBhvr additive="base">
                                        <p:cTn id="25" dur="500" fill="hold"/>
                                        <p:tgtEl>
                                          <p:spTgt spid="1894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944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par>
                                <p:cTn id="27" presetID="2" presetClass="entr" presetSubtype="8" fill="hold" grpId="0" nodeType="withEffect">
                                  <p:stCondLst>
                                    <p:cond delay="0"/>
                                  </p:stCondLst>
                                  <p:childTnLst>
                                    <p:set>
                                      <p:cBhvr>
                                        <p:cTn id="28" dur="1" fill="hold">
                                          <p:stCondLst>
                                            <p:cond delay="0"/>
                                          </p:stCondLst>
                                        </p:cTn>
                                        <p:tgtEl>
                                          <p:spTgt spid="189443">
                                            <p:txEl>
                                              <p:pRg st="4" end="4"/>
                                            </p:txEl>
                                          </p:spTgt>
                                        </p:tgtEl>
                                        <p:attrNameLst>
                                          <p:attrName>style.visibility</p:attrName>
                                        </p:attrNameLst>
                                      </p:cBhvr>
                                      <p:to>
                                        <p:strVal val="visible"/>
                                      </p:to>
                                    </p:set>
                                    <p:anim calcmode="lin" valueType="num">
                                      <p:cBhvr additive="base">
                                        <p:cTn id="29" dur="500" fill="hold"/>
                                        <p:tgtEl>
                                          <p:spTgt spid="18944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8944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Whoosh"/>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89443">
                                            <p:txEl>
                                              <p:pRg st="5" end="5"/>
                                            </p:txEl>
                                          </p:spTgt>
                                        </p:tgtEl>
                                        <p:attrNameLst>
                                          <p:attrName>style.visibility</p:attrName>
                                        </p:attrNameLst>
                                      </p:cBhvr>
                                      <p:to>
                                        <p:strVal val="visible"/>
                                      </p:to>
                                    </p:set>
                                    <p:anim calcmode="lin" valueType="num">
                                      <p:cBhvr additive="base">
                                        <p:cTn id="35" dur="500" fill="hold"/>
                                        <p:tgtEl>
                                          <p:spTgt spid="189443">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8944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Whoosh"/>
                                        </p:tgtEl>
                                      </p:cMediaNode>
                                    </p:audio>
                                  </p:subTnLst>
                                </p:cTn>
                              </p:par>
                              <p:par>
                                <p:cTn id="37" presetID="2" presetClass="entr" presetSubtype="8" fill="hold" grpId="0" nodeType="withEffect">
                                  <p:stCondLst>
                                    <p:cond delay="0"/>
                                  </p:stCondLst>
                                  <p:childTnLst>
                                    <p:set>
                                      <p:cBhvr>
                                        <p:cTn id="38" dur="1" fill="hold">
                                          <p:stCondLst>
                                            <p:cond delay="0"/>
                                          </p:stCondLst>
                                        </p:cTn>
                                        <p:tgtEl>
                                          <p:spTgt spid="189443">
                                            <p:txEl>
                                              <p:pRg st="6" end="6"/>
                                            </p:txEl>
                                          </p:spTgt>
                                        </p:tgtEl>
                                        <p:attrNameLst>
                                          <p:attrName>style.visibility</p:attrName>
                                        </p:attrNameLst>
                                      </p:cBhvr>
                                      <p:to>
                                        <p:strVal val="visible"/>
                                      </p:to>
                                    </p:set>
                                    <p:anim calcmode="lin" valueType="num">
                                      <p:cBhvr additive="base">
                                        <p:cTn id="39" dur="500" fill="hold"/>
                                        <p:tgtEl>
                                          <p:spTgt spid="189443">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8944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FD493AB4-62AB-D144-AF8F-FEE35749BD3E}" type="slidenum">
              <a:rPr lang="en-US" smtClean="0">
                <a:latin typeface="Times New Roman" charset="0"/>
              </a:rPr>
              <a:pPr/>
              <a:t>104</a:t>
            </a:fld>
            <a:endParaRPr lang="en-US" smtClean="0">
              <a:latin typeface="Times New Roman" charset="0"/>
            </a:endParaRPr>
          </a:p>
        </p:txBody>
      </p:sp>
      <p:sp>
        <p:nvSpPr>
          <p:cNvPr id="135171" name="Rectangle 2"/>
          <p:cNvSpPr>
            <a:spLocks noGrp="1" noChangeArrowheads="1"/>
          </p:cNvSpPr>
          <p:nvPr>
            <p:ph type="title"/>
          </p:nvPr>
        </p:nvSpPr>
        <p:spPr>
          <a:xfrm>
            <a:off x="685800" y="304800"/>
            <a:ext cx="7772400" cy="1143000"/>
          </a:xfrm>
        </p:spPr>
        <p:txBody>
          <a:bodyPr/>
          <a:lstStyle/>
          <a:p>
            <a:pPr eaLnBrk="1" hangingPunct="1"/>
            <a:r>
              <a:rPr lang="en-US"/>
              <a:t>More Efficient RSA (1)</a:t>
            </a:r>
          </a:p>
        </p:txBody>
      </p:sp>
      <p:sp>
        <p:nvSpPr>
          <p:cNvPr id="220163" name="Rectangle 3"/>
          <p:cNvSpPr>
            <a:spLocks noGrp="1" noChangeArrowheads="1"/>
          </p:cNvSpPr>
          <p:nvPr>
            <p:ph type="body" idx="1"/>
          </p:nvPr>
        </p:nvSpPr>
        <p:spPr>
          <a:xfrm>
            <a:off x="685800" y="1524000"/>
            <a:ext cx="7696200" cy="4572000"/>
          </a:xfrm>
        </p:spPr>
        <p:txBody>
          <a:bodyPr/>
          <a:lstStyle/>
          <a:p>
            <a:pPr marL="533400" indent="-533400" eaLnBrk="1" hangingPunct="1">
              <a:lnSpc>
                <a:spcPct val="90000"/>
              </a:lnSpc>
            </a:pPr>
            <a:r>
              <a:rPr lang="en-US" sz="2800" dirty="0"/>
              <a:t>Modular exponentiation example</a:t>
            </a:r>
          </a:p>
          <a:p>
            <a:pPr marL="914400" lvl="1" indent="-457200" eaLnBrk="1" hangingPunct="1">
              <a:lnSpc>
                <a:spcPct val="90000"/>
              </a:lnSpc>
            </a:pPr>
            <a:r>
              <a:rPr lang="en-US" sz="1800" dirty="0"/>
              <a:t> </a:t>
            </a:r>
            <a:r>
              <a:rPr lang="en-US" sz="2000" dirty="0">
                <a:latin typeface="Times-Roman" charset="0"/>
              </a:rPr>
              <a:t>5</a:t>
            </a:r>
            <a:r>
              <a:rPr lang="en-US" sz="2000" baseline="30000" dirty="0">
                <a:latin typeface="Times-Roman" charset="0"/>
              </a:rPr>
              <a:t>20</a:t>
            </a:r>
            <a:r>
              <a:rPr lang="en-US" sz="2000" dirty="0">
                <a:latin typeface="Times-Roman" charset="0"/>
              </a:rPr>
              <a:t> = 95367431640625 = 25 mod 35</a:t>
            </a:r>
            <a:r>
              <a:rPr lang="en-US" sz="2400" dirty="0">
                <a:latin typeface="Times-Roman" charset="0"/>
              </a:rPr>
              <a:t> </a:t>
            </a:r>
          </a:p>
          <a:p>
            <a:pPr marL="533400" indent="-533400" eaLnBrk="1" hangingPunct="1">
              <a:lnSpc>
                <a:spcPct val="90000"/>
              </a:lnSpc>
            </a:pPr>
            <a:r>
              <a:rPr lang="en-US" sz="2800" dirty="0"/>
              <a:t>A better way: </a:t>
            </a:r>
            <a:r>
              <a:rPr lang="en-US" sz="2800" b="1" dirty="0">
                <a:solidFill>
                  <a:schemeClr val="hlink"/>
                </a:solidFill>
              </a:rPr>
              <a:t>repeated squaring</a:t>
            </a:r>
            <a:r>
              <a:rPr lang="en-US" sz="2800" dirty="0"/>
              <a:t> </a:t>
            </a:r>
          </a:p>
          <a:p>
            <a:pPr marL="914400" lvl="1" indent="-457200" eaLnBrk="1" hangingPunct="1">
              <a:lnSpc>
                <a:spcPct val="90000"/>
              </a:lnSpc>
              <a:buFont typeface="Times" charset="0"/>
              <a:buChar char="o"/>
            </a:pPr>
            <a:r>
              <a:rPr lang="en-US" sz="2000" dirty="0">
                <a:latin typeface="Times-Roman" charset="0"/>
              </a:rPr>
              <a:t>20 = 10100 base 2</a:t>
            </a:r>
          </a:p>
          <a:p>
            <a:pPr marL="914400" lvl="1" indent="-457200" eaLnBrk="1" hangingPunct="1">
              <a:lnSpc>
                <a:spcPct val="90000"/>
              </a:lnSpc>
              <a:buFont typeface="Times" charset="0"/>
              <a:buChar char="o"/>
            </a:pPr>
            <a:r>
              <a:rPr lang="en-US" sz="2000" dirty="0">
                <a:latin typeface="Times-Roman" charset="0"/>
              </a:rPr>
              <a:t>(1, 10, 101, 1010, 10100) = (1, 2, 5, 10, 20)</a:t>
            </a:r>
          </a:p>
          <a:p>
            <a:pPr marL="914400" lvl="1" indent="-457200" eaLnBrk="1" hangingPunct="1">
              <a:lnSpc>
                <a:spcPct val="90000"/>
              </a:lnSpc>
              <a:buFont typeface="Times" charset="0"/>
              <a:buChar char="o"/>
            </a:pPr>
            <a:r>
              <a:rPr lang="en-US" sz="2000" dirty="0">
                <a:latin typeface="Times-Roman" charset="0"/>
              </a:rPr>
              <a:t>Note that 2 = 1</a:t>
            </a:r>
            <a:r>
              <a:rPr lang="en-US" sz="2000" dirty="0">
                <a:latin typeface="Times-Roman" charset="0"/>
                <a:sym typeface="Symbol" charset="2"/>
              </a:rPr>
              <a:t></a:t>
            </a:r>
            <a:r>
              <a:rPr lang="en-US" sz="2000" dirty="0">
                <a:latin typeface="Times-Roman" charset="0"/>
              </a:rPr>
              <a:t> 2, 5 = 2 </a:t>
            </a:r>
            <a:r>
              <a:rPr lang="en-US" sz="2000" dirty="0">
                <a:latin typeface="Times-Roman" charset="0"/>
                <a:sym typeface="Symbol" charset="2"/>
              </a:rPr>
              <a:t></a:t>
            </a:r>
            <a:r>
              <a:rPr lang="en-US" sz="2000" dirty="0">
                <a:latin typeface="Times-Roman" charset="0"/>
              </a:rPr>
              <a:t> 2 + 1, 10 = 2 </a:t>
            </a:r>
            <a:r>
              <a:rPr lang="en-US" sz="2000" dirty="0">
                <a:latin typeface="Times-Roman" charset="0"/>
                <a:sym typeface="Symbol" charset="2"/>
              </a:rPr>
              <a:t></a:t>
            </a:r>
            <a:r>
              <a:rPr lang="en-US" sz="2000" dirty="0">
                <a:latin typeface="Times-Roman" charset="0"/>
              </a:rPr>
              <a:t> 5, 20 = 2 </a:t>
            </a:r>
            <a:r>
              <a:rPr lang="en-US" sz="2000" dirty="0">
                <a:latin typeface="Times-Roman" charset="0"/>
                <a:sym typeface="Symbol" charset="2"/>
              </a:rPr>
              <a:t></a:t>
            </a:r>
            <a:r>
              <a:rPr lang="en-US" sz="2000" dirty="0">
                <a:latin typeface="Times-Roman" charset="0"/>
              </a:rPr>
              <a:t> 10</a:t>
            </a:r>
          </a:p>
          <a:p>
            <a:pPr marL="914400" lvl="1" indent="-457200" eaLnBrk="1" hangingPunct="1">
              <a:lnSpc>
                <a:spcPct val="90000"/>
              </a:lnSpc>
              <a:buFont typeface="Times" charset="0"/>
              <a:buChar char="o"/>
            </a:pPr>
            <a:r>
              <a:rPr lang="en-US" sz="2000" dirty="0">
                <a:latin typeface="Times-Roman" charset="0"/>
              </a:rPr>
              <a:t>5</a:t>
            </a:r>
            <a:r>
              <a:rPr lang="en-US" sz="2000" baseline="30000" dirty="0">
                <a:latin typeface="Times-Roman" charset="0"/>
              </a:rPr>
              <a:t>1</a:t>
            </a:r>
            <a:r>
              <a:rPr lang="en-US" sz="2000" dirty="0">
                <a:latin typeface="Times-Roman" charset="0"/>
              </a:rPr>
              <a:t>= 5 mod 35</a:t>
            </a:r>
          </a:p>
          <a:p>
            <a:pPr marL="914400" lvl="1" indent="-457200" eaLnBrk="1" hangingPunct="1">
              <a:lnSpc>
                <a:spcPct val="90000"/>
              </a:lnSpc>
              <a:buFont typeface="Times" charset="0"/>
              <a:buChar char="o"/>
            </a:pPr>
            <a:r>
              <a:rPr lang="en-US" sz="2000" dirty="0">
                <a:latin typeface="Times-Roman" charset="0"/>
              </a:rPr>
              <a:t>5</a:t>
            </a:r>
            <a:r>
              <a:rPr lang="en-US" sz="2000" baseline="30000" dirty="0">
                <a:latin typeface="Times-Roman" charset="0"/>
              </a:rPr>
              <a:t>2</a:t>
            </a:r>
            <a:r>
              <a:rPr lang="en-US" sz="2000" dirty="0">
                <a:latin typeface="Times-Roman" charset="0"/>
              </a:rPr>
              <a:t>= (5</a:t>
            </a:r>
            <a:r>
              <a:rPr lang="en-US" sz="2000" baseline="30000" dirty="0">
                <a:latin typeface="Times-Roman" charset="0"/>
              </a:rPr>
              <a:t>1</a:t>
            </a:r>
            <a:r>
              <a:rPr lang="en-US" sz="2000" dirty="0">
                <a:latin typeface="Times-Roman" charset="0"/>
              </a:rPr>
              <a:t>)</a:t>
            </a:r>
            <a:r>
              <a:rPr lang="en-US" sz="2000" baseline="30000" dirty="0">
                <a:latin typeface="Times-Roman" charset="0"/>
              </a:rPr>
              <a:t>2</a:t>
            </a:r>
            <a:r>
              <a:rPr lang="en-US" sz="2000" dirty="0">
                <a:latin typeface="Times-Roman" charset="0"/>
              </a:rPr>
              <a:t> = 5</a:t>
            </a:r>
            <a:r>
              <a:rPr lang="en-US" sz="2000" baseline="30000" dirty="0">
                <a:latin typeface="Times-Roman" charset="0"/>
              </a:rPr>
              <a:t>2</a:t>
            </a:r>
            <a:r>
              <a:rPr lang="en-US" sz="2000" dirty="0">
                <a:latin typeface="Times-Roman" charset="0"/>
              </a:rPr>
              <a:t> = 25 mod 35</a:t>
            </a:r>
          </a:p>
          <a:p>
            <a:pPr marL="914400" lvl="1" indent="-457200" eaLnBrk="1" hangingPunct="1">
              <a:lnSpc>
                <a:spcPct val="90000"/>
              </a:lnSpc>
              <a:buFont typeface="Times" charset="0"/>
              <a:buChar char="o"/>
            </a:pPr>
            <a:r>
              <a:rPr lang="en-US" sz="2000" dirty="0">
                <a:latin typeface="Times-Roman" charset="0"/>
              </a:rPr>
              <a:t>5</a:t>
            </a:r>
            <a:r>
              <a:rPr lang="en-US" sz="2000" baseline="30000" dirty="0">
                <a:latin typeface="Times-Roman" charset="0"/>
              </a:rPr>
              <a:t>5</a:t>
            </a:r>
            <a:r>
              <a:rPr lang="en-US" sz="2000" dirty="0">
                <a:latin typeface="Times-Roman" charset="0"/>
              </a:rPr>
              <a:t>= (5</a:t>
            </a:r>
            <a:r>
              <a:rPr lang="en-US" sz="2000" baseline="30000" dirty="0">
                <a:latin typeface="Times-Roman" charset="0"/>
              </a:rPr>
              <a:t>2</a:t>
            </a:r>
            <a:r>
              <a:rPr lang="en-US" sz="2000" dirty="0">
                <a:latin typeface="Times-Roman" charset="0"/>
              </a:rPr>
              <a:t>)</a:t>
            </a:r>
            <a:r>
              <a:rPr lang="en-US" sz="2000" baseline="30000" dirty="0">
                <a:latin typeface="Times-Roman" charset="0"/>
              </a:rPr>
              <a:t>2</a:t>
            </a:r>
            <a:r>
              <a:rPr lang="en-US" sz="2000" dirty="0">
                <a:latin typeface="Times-Roman" charset="0"/>
              </a:rPr>
              <a:t> </a:t>
            </a:r>
            <a:r>
              <a:rPr lang="en-US" sz="2000" dirty="0">
                <a:latin typeface="Times-Roman" charset="0"/>
                <a:sym typeface="Symbol" charset="2"/>
              </a:rPr>
              <a:t> </a:t>
            </a:r>
            <a:r>
              <a:rPr lang="en-US" sz="2000" dirty="0">
                <a:latin typeface="Times-Roman" charset="0"/>
              </a:rPr>
              <a:t>5</a:t>
            </a:r>
            <a:r>
              <a:rPr lang="en-US" sz="2000" baseline="30000" dirty="0">
                <a:latin typeface="Times-Roman" charset="0"/>
              </a:rPr>
              <a:t>1</a:t>
            </a:r>
            <a:r>
              <a:rPr lang="en-US" sz="2000" dirty="0">
                <a:latin typeface="Times-Roman" charset="0"/>
              </a:rPr>
              <a:t> = 25</a:t>
            </a:r>
            <a:r>
              <a:rPr lang="en-US" sz="2000" baseline="30000" dirty="0">
                <a:latin typeface="Times-Roman" charset="0"/>
              </a:rPr>
              <a:t>2</a:t>
            </a:r>
            <a:r>
              <a:rPr lang="en-US" sz="2000" dirty="0">
                <a:latin typeface="Times-Roman" charset="0"/>
              </a:rPr>
              <a:t> </a:t>
            </a:r>
            <a:r>
              <a:rPr lang="en-US" sz="2000" dirty="0">
                <a:latin typeface="Times-Roman" charset="0"/>
                <a:sym typeface="Symbol" charset="2"/>
              </a:rPr>
              <a:t> </a:t>
            </a:r>
            <a:r>
              <a:rPr lang="en-US" sz="2000" dirty="0">
                <a:latin typeface="Times-Roman" charset="0"/>
              </a:rPr>
              <a:t>5 = 3125 = 10 mod 35</a:t>
            </a:r>
          </a:p>
          <a:p>
            <a:pPr marL="914400" lvl="1" indent="-457200" eaLnBrk="1" hangingPunct="1">
              <a:lnSpc>
                <a:spcPct val="90000"/>
              </a:lnSpc>
              <a:buFont typeface="Times" charset="0"/>
              <a:buChar char="o"/>
            </a:pPr>
            <a:r>
              <a:rPr lang="en-US" sz="2000" dirty="0">
                <a:latin typeface="Times-Roman" charset="0"/>
              </a:rPr>
              <a:t>5</a:t>
            </a:r>
            <a:r>
              <a:rPr lang="en-US" sz="2000" baseline="30000" dirty="0">
                <a:latin typeface="Times-Roman" charset="0"/>
              </a:rPr>
              <a:t>10</a:t>
            </a:r>
            <a:r>
              <a:rPr lang="en-US" sz="2000" dirty="0">
                <a:latin typeface="Times-Roman" charset="0"/>
              </a:rPr>
              <a:t> = (5</a:t>
            </a:r>
            <a:r>
              <a:rPr lang="en-US" sz="2000" baseline="30000" dirty="0">
                <a:latin typeface="Times-Roman" charset="0"/>
              </a:rPr>
              <a:t>5</a:t>
            </a:r>
            <a:r>
              <a:rPr lang="en-US" sz="2000" dirty="0">
                <a:latin typeface="Times-Roman" charset="0"/>
              </a:rPr>
              <a:t>)</a:t>
            </a:r>
            <a:r>
              <a:rPr lang="en-US" sz="2000" baseline="30000" dirty="0">
                <a:latin typeface="Times-Roman" charset="0"/>
              </a:rPr>
              <a:t>2</a:t>
            </a:r>
            <a:r>
              <a:rPr lang="en-US" sz="2000" dirty="0">
                <a:latin typeface="Times-Roman" charset="0"/>
              </a:rPr>
              <a:t> = 10</a:t>
            </a:r>
            <a:r>
              <a:rPr lang="en-US" sz="2000" baseline="30000" dirty="0">
                <a:latin typeface="Times-Roman" charset="0"/>
              </a:rPr>
              <a:t>2</a:t>
            </a:r>
            <a:r>
              <a:rPr lang="en-US" sz="2000" dirty="0">
                <a:latin typeface="Times-Roman" charset="0"/>
              </a:rPr>
              <a:t> = 100 = 30 mod 35</a:t>
            </a:r>
          </a:p>
          <a:p>
            <a:pPr marL="914400" lvl="1" indent="-457200" eaLnBrk="1" hangingPunct="1">
              <a:lnSpc>
                <a:spcPct val="90000"/>
              </a:lnSpc>
              <a:buFont typeface="Times" charset="0"/>
              <a:buChar char="o"/>
            </a:pPr>
            <a:r>
              <a:rPr lang="en-US" sz="2000" dirty="0">
                <a:latin typeface="Times-Roman" charset="0"/>
              </a:rPr>
              <a:t>5</a:t>
            </a:r>
            <a:r>
              <a:rPr lang="en-US" sz="2000" baseline="30000" dirty="0">
                <a:latin typeface="Times-Roman" charset="0"/>
              </a:rPr>
              <a:t>20</a:t>
            </a:r>
            <a:r>
              <a:rPr lang="en-US" sz="2000" dirty="0">
                <a:latin typeface="Times-Roman" charset="0"/>
              </a:rPr>
              <a:t> = (5</a:t>
            </a:r>
            <a:r>
              <a:rPr lang="en-US" sz="2000" baseline="30000" dirty="0">
                <a:latin typeface="Times-Roman" charset="0"/>
              </a:rPr>
              <a:t>10</a:t>
            </a:r>
            <a:r>
              <a:rPr lang="en-US" sz="2000" dirty="0">
                <a:latin typeface="Times-Roman" charset="0"/>
              </a:rPr>
              <a:t>)</a:t>
            </a:r>
            <a:r>
              <a:rPr lang="en-US" sz="2000" baseline="30000" dirty="0">
                <a:latin typeface="Times-Roman" charset="0"/>
              </a:rPr>
              <a:t>2</a:t>
            </a:r>
            <a:r>
              <a:rPr lang="en-US" sz="2000" dirty="0">
                <a:latin typeface="Times-Roman" charset="0"/>
              </a:rPr>
              <a:t> = 30</a:t>
            </a:r>
            <a:r>
              <a:rPr lang="en-US" sz="2000" baseline="30000" dirty="0">
                <a:latin typeface="Times-Roman" charset="0"/>
              </a:rPr>
              <a:t>2</a:t>
            </a:r>
            <a:r>
              <a:rPr lang="en-US" sz="2000" dirty="0">
                <a:latin typeface="Times-Roman" charset="0"/>
              </a:rPr>
              <a:t> = 900 = 25 mod 35</a:t>
            </a:r>
          </a:p>
          <a:p>
            <a:pPr marL="533400" indent="-533400" eaLnBrk="1" hangingPunct="1">
              <a:lnSpc>
                <a:spcPct val="90000"/>
              </a:lnSpc>
            </a:pPr>
            <a:r>
              <a:rPr lang="en-US" sz="2800" dirty="0"/>
              <a:t>No huge numbers and it’s efficient!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animEffect transition="in" filter="box(out)">
                                      <p:cBhvr>
                                        <p:cTn id="7" dur="500"/>
                                        <p:tgtEl>
                                          <p:spTgt spid="22016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20163">
                                            <p:txEl>
                                              <p:pRg st="1" end="1"/>
                                            </p:txEl>
                                          </p:spTgt>
                                        </p:tgtEl>
                                        <p:attrNameLst>
                                          <p:attrName>style.visibility</p:attrName>
                                        </p:attrNameLst>
                                      </p:cBhvr>
                                      <p:to>
                                        <p:strVal val="visible"/>
                                      </p:to>
                                    </p:set>
                                    <p:animEffect transition="in" filter="box(out)">
                                      <p:cBhvr>
                                        <p:cTn id="12" dur="500"/>
                                        <p:tgtEl>
                                          <p:spTgt spid="22016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20163">
                                            <p:txEl>
                                              <p:pRg st="2" end="2"/>
                                            </p:txEl>
                                          </p:spTgt>
                                        </p:tgtEl>
                                        <p:attrNameLst>
                                          <p:attrName>style.visibility</p:attrName>
                                        </p:attrNameLst>
                                      </p:cBhvr>
                                      <p:to>
                                        <p:strVal val="visible"/>
                                      </p:to>
                                    </p:set>
                                    <p:animEffect transition="in" filter="box(out)">
                                      <p:cBhvr>
                                        <p:cTn id="17" dur="500"/>
                                        <p:tgtEl>
                                          <p:spTgt spid="22016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20163">
                                            <p:txEl>
                                              <p:pRg st="3" end="3"/>
                                            </p:txEl>
                                          </p:spTgt>
                                        </p:tgtEl>
                                        <p:attrNameLst>
                                          <p:attrName>style.visibility</p:attrName>
                                        </p:attrNameLst>
                                      </p:cBhvr>
                                      <p:to>
                                        <p:strVal val="visible"/>
                                      </p:to>
                                    </p:set>
                                    <p:animEffect transition="in" filter="box(out)">
                                      <p:cBhvr>
                                        <p:cTn id="22" dur="500"/>
                                        <p:tgtEl>
                                          <p:spTgt spid="22016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20163">
                                            <p:txEl>
                                              <p:pRg st="4" end="4"/>
                                            </p:txEl>
                                          </p:spTgt>
                                        </p:tgtEl>
                                        <p:attrNameLst>
                                          <p:attrName>style.visibility</p:attrName>
                                        </p:attrNameLst>
                                      </p:cBhvr>
                                      <p:to>
                                        <p:strVal val="visible"/>
                                      </p:to>
                                    </p:set>
                                    <p:animEffect transition="in" filter="box(out)">
                                      <p:cBhvr>
                                        <p:cTn id="27" dur="500"/>
                                        <p:tgtEl>
                                          <p:spTgt spid="22016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20163">
                                            <p:txEl>
                                              <p:pRg st="5" end="5"/>
                                            </p:txEl>
                                          </p:spTgt>
                                        </p:tgtEl>
                                        <p:attrNameLst>
                                          <p:attrName>style.visibility</p:attrName>
                                        </p:attrNameLst>
                                      </p:cBhvr>
                                      <p:to>
                                        <p:strVal val="visible"/>
                                      </p:to>
                                    </p:set>
                                    <p:animEffect transition="in" filter="box(out)">
                                      <p:cBhvr>
                                        <p:cTn id="32" dur="500"/>
                                        <p:tgtEl>
                                          <p:spTgt spid="22016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20163">
                                            <p:txEl>
                                              <p:pRg st="6" end="6"/>
                                            </p:txEl>
                                          </p:spTgt>
                                        </p:tgtEl>
                                        <p:attrNameLst>
                                          <p:attrName>style.visibility</p:attrName>
                                        </p:attrNameLst>
                                      </p:cBhvr>
                                      <p:to>
                                        <p:strVal val="visible"/>
                                      </p:to>
                                    </p:set>
                                    <p:animEffect transition="in" filter="box(out)">
                                      <p:cBhvr>
                                        <p:cTn id="37" dur="500"/>
                                        <p:tgtEl>
                                          <p:spTgt spid="220163">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220163">
                                            <p:txEl>
                                              <p:pRg st="7" end="7"/>
                                            </p:txEl>
                                          </p:spTgt>
                                        </p:tgtEl>
                                        <p:attrNameLst>
                                          <p:attrName>style.visibility</p:attrName>
                                        </p:attrNameLst>
                                      </p:cBhvr>
                                      <p:to>
                                        <p:strVal val="visible"/>
                                      </p:to>
                                    </p:set>
                                    <p:animEffect transition="in" filter="box(out)">
                                      <p:cBhvr>
                                        <p:cTn id="42" dur="500"/>
                                        <p:tgtEl>
                                          <p:spTgt spid="220163">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220163">
                                            <p:txEl>
                                              <p:pRg st="8" end="8"/>
                                            </p:txEl>
                                          </p:spTgt>
                                        </p:tgtEl>
                                        <p:attrNameLst>
                                          <p:attrName>style.visibility</p:attrName>
                                        </p:attrNameLst>
                                      </p:cBhvr>
                                      <p:to>
                                        <p:strVal val="visible"/>
                                      </p:to>
                                    </p:set>
                                    <p:animEffect transition="in" filter="box(out)">
                                      <p:cBhvr>
                                        <p:cTn id="47" dur="500"/>
                                        <p:tgtEl>
                                          <p:spTgt spid="220163">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
                                        </p:tgtEl>
                                      </p:cMediaNode>
                                    </p:audio>
                                  </p:sub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220163">
                                            <p:txEl>
                                              <p:pRg st="9" end="9"/>
                                            </p:txEl>
                                          </p:spTgt>
                                        </p:tgtEl>
                                        <p:attrNameLst>
                                          <p:attrName>style.visibility</p:attrName>
                                        </p:attrNameLst>
                                      </p:cBhvr>
                                      <p:to>
                                        <p:strVal val="visible"/>
                                      </p:to>
                                    </p:set>
                                    <p:animEffect transition="in" filter="box(out)">
                                      <p:cBhvr>
                                        <p:cTn id="52" dur="500"/>
                                        <p:tgtEl>
                                          <p:spTgt spid="220163">
                                            <p:txEl>
                                              <p:pRg st="9" end="9"/>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2" name="Camera"/>
                                        </p:tgtEl>
                                      </p:cMediaNode>
                                    </p:audio>
                                  </p:subTnLst>
                                </p:cTn>
                              </p:par>
                            </p:childTnLst>
                          </p:cTn>
                        </p:par>
                      </p:childTnLst>
                    </p:cTn>
                  </p:par>
                  <p:par>
                    <p:cTn id="53" fill="hold">
                      <p:stCondLst>
                        <p:cond delay="indefinite"/>
                      </p:stCondLst>
                      <p:childTnLst>
                        <p:par>
                          <p:cTn id="54" fill="hold">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220163">
                                            <p:txEl>
                                              <p:pRg st="10" end="10"/>
                                            </p:txEl>
                                          </p:spTgt>
                                        </p:tgtEl>
                                        <p:attrNameLst>
                                          <p:attrName>style.visibility</p:attrName>
                                        </p:attrNameLst>
                                      </p:cBhvr>
                                      <p:to>
                                        <p:strVal val="visible"/>
                                      </p:to>
                                    </p:set>
                                    <p:animEffect transition="in" filter="box(out)">
                                      <p:cBhvr>
                                        <p:cTn id="57" dur="500"/>
                                        <p:tgtEl>
                                          <p:spTgt spid="220163">
                                            <p:txEl>
                                              <p:pRg st="10" end="10"/>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2" name="Camera"/>
                                        </p:tgtEl>
                                      </p:cMediaNode>
                                    </p:audio>
                                  </p:subTnLst>
                                </p:cTn>
                              </p:par>
                            </p:childTnLst>
                          </p:cTn>
                        </p:par>
                      </p:childTnLst>
                    </p:cTn>
                  </p:par>
                  <p:par>
                    <p:cTn id="58" fill="hold">
                      <p:stCondLst>
                        <p:cond delay="indefinite"/>
                      </p:stCondLst>
                      <p:childTnLst>
                        <p:par>
                          <p:cTn id="59" fill="hold">
                            <p:stCondLst>
                              <p:cond delay="0"/>
                            </p:stCondLst>
                            <p:childTnLst>
                              <p:par>
                                <p:cTn id="60" presetID="4" presetClass="entr" presetSubtype="32" fill="hold" grpId="0" nodeType="clickEffect">
                                  <p:stCondLst>
                                    <p:cond delay="0"/>
                                  </p:stCondLst>
                                  <p:childTnLst>
                                    <p:set>
                                      <p:cBhvr>
                                        <p:cTn id="61" dur="1" fill="hold">
                                          <p:stCondLst>
                                            <p:cond delay="0"/>
                                          </p:stCondLst>
                                        </p:cTn>
                                        <p:tgtEl>
                                          <p:spTgt spid="220163">
                                            <p:txEl>
                                              <p:pRg st="11" end="11"/>
                                            </p:txEl>
                                          </p:spTgt>
                                        </p:tgtEl>
                                        <p:attrNameLst>
                                          <p:attrName>style.visibility</p:attrName>
                                        </p:attrNameLst>
                                      </p:cBhvr>
                                      <p:to>
                                        <p:strVal val="visible"/>
                                      </p:to>
                                    </p:set>
                                    <p:animEffect transition="in" filter="box(out)">
                                      <p:cBhvr>
                                        <p:cTn id="62" dur="500"/>
                                        <p:tgtEl>
                                          <p:spTgt spid="220163">
                                            <p:txEl>
                                              <p:pRg st="11" end="11"/>
                                            </p:txEl>
                                          </p:spTgt>
                                        </p:tgtEl>
                                      </p:cBhvr>
                                    </p:animEffect>
                                  </p:childTnLst>
                                  <p:subTnLst>
                                    <p:audio>
                                      <p:cMediaNode>
                                        <p:cTn display="0" masterRel="sameClick">
                                          <p:stCondLst>
                                            <p:cond evt="begin" delay="0">
                                              <p:tn val="6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bldLvl="2"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CC7B845-0129-6042-9982-892383FA3096}" type="slidenum">
              <a:rPr lang="en-US" smtClean="0">
                <a:latin typeface="Times New Roman" charset="0"/>
              </a:rPr>
              <a:pPr/>
              <a:t>105</a:t>
            </a:fld>
            <a:endParaRPr lang="en-US" smtClean="0">
              <a:latin typeface="Times New Roman" charset="0"/>
            </a:endParaRPr>
          </a:p>
        </p:txBody>
      </p:sp>
      <p:sp>
        <p:nvSpPr>
          <p:cNvPr id="136195" name="Rectangle 2"/>
          <p:cNvSpPr>
            <a:spLocks noGrp="1" noChangeArrowheads="1"/>
          </p:cNvSpPr>
          <p:nvPr>
            <p:ph type="title"/>
          </p:nvPr>
        </p:nvSpPr>
        <p:spPr/>
        <p:txBody>
          <a:bodyPr/>
          <a:lstStyle/>
          <a:p>
            <a:pPr eaLnBrk="1" hangingPunct="1"/>
            <a:r>
              <a:rPr lang="en-US"/>
              <a:t>More Efficient RSA (2)</a:t>
            </a:r>
          </a:p>
        </p:txBody>
      </p:sp>
      <p:sp>
        <p:nvSpPr>
          <p:cNvPr id="485379" name="Rectangle 3"/>
          <p:cNvSpPr>
            <a:spLocks noGrp="1" noChangeArrowheads="1"/>
          </p:cNvSpPr>
          <p:nvPr>
            <p:ph type="body" idx="1"/>
          </p:nvPr>
        </p:nvSpPr>
        <p:spPr>
          <a:xfrm>
            <a:off x="609600" y="1752600"/>
            <a:ext cx="8153400" cy="4267200"/>
          </a:xfrm>
        </p:spPr>
        <p:txBody>
          <a:bodyPr/>
          <a:lstStyle/>
          <a:p>
            <a:pPr eaLnBrk="1" hangingPunct="1">
              <a:lnSpc>
                <a:spcPct val="90000"/>
              </a:lnSpc>
              <a:spcAft>
                <a:spcPts val="600"/>
              </a:spcAft>
            </a:pPr>
            <a:r>
              <a:rPr lang="en-US" sz="2800" dirty="0" smtClean="0"/>
              <a:t>Use </a:t>
            </a:r>
            <a:r>
              <a:rPr lang="en-US" sz="2800" b="1" dirty="0" err="1">
                <a:solidFill>
                  <a:schemeClr val="hlink"/>
                </a:solidFill>
                <a:latin typeface="Times-Roman" charset="0"/>
              </a:rPr>
              <a:t>e</a:t>
            </a:r>
            <a:r>
              <a:rPr lang="en-US" sz="2800" b="1" dirty="0">
                <a:solidFill>
                  <a:schemeClr val="hlink"/>
                </a:solidFill>
                <a:latin typeface="Times-Roman" charset="0"/>
              </a:rPr>
              <a:t> = 3</a:t>
            </a:r>
            <a:r>
              <a:rPr lang="en-US" sz="2800" dirty="0"/>
              <a:t> for all users (but not same </a:t>
            </a:r>
            <a:r>
              <a:rPr lang="en-US" sz="2800" dirty="0">
                <a:latin typeface="Times-Roman" charset="0"/>
              </a:rPr>
              <a:t>N</a:t>
            </a:r>
            <a:r>
              <a:rPr lang="en-US" sz="2800" dirty="0"/>
              <a:t> or </a:t>
            </a:r>
            <a:r>
              <a:rPr lang="en-US" sz="2800" dirty="0" err="1">
                <a:latin typeface="Times-Roman" charset="0"/>
              </a:rPr>
              <a:t>d</a:t>
            </a:r>
            <a:r>
              <a:rPr lang="en-US" sz="2800" dirty="0"/>
              <a:t>)</a:t>
            </a:r>
            <a:r>
              <a:rPr lang="en-US" sz="2800" dirty="0">
                <a:latin typeface="Times-Roman" charset="0"/>
              </a:rPr>
              <a:t> </a:t>
            </a:r>
          </a:p>
          <a:p>
            <a:pPr lvl="1" eaLnBrk="1" hangingPunct="1">
              <a:lnSpc>
                <a:spcPct val="90000"/>
              </a:lnSpc>
              <a:spcAft>
                <a:spcPts val="600"/>
              </a:spcAft>
              <a:buFontTx/>
              <a:buChar char="+"/>
            </a:pPr>
            <a:r>
              <a:rPr lang="en-US" sz="2400" dirty="0"/>
              <a:t>Public key operations only require 2 multiplies</a:t>
            </a:r>
          </a:p>
          <a:p>
            <a:pPr lvl="1" eaLnBrk="1" hangingPunct="1">
              <a:lnSpc>
                <a:spcPct val="90000"/>
              </a:lnSpc>
              <a:spcAft>
                <a:spcPts val="600"/>
              </a:spcAft>
            </a:pPr>
            <a:r>
              <a:rPr lang="en-US" sz="2400" dirty="0"/>
              <a:t>Private key operations remain expensive</a:t>
            </a:r>
          </a:p>
          <a:p>
            <a:pPr lvl="1" eaLnBrk="1" hangingPunct="1">
              <a:lnSpc>
                <a:spcPct val="90000"/>
              </a:lnSpc>
              <a:spcAft>
                <a:spcPts val="600"/>
              </a:spcAft>
              <a:buFontTx/>
              <a:buChar char="-"/>
            </a:pPr>
            <a:r>
              <a:rPr lang="en-US" sz="2400" dirty="0"/>
              <a:t>If </a:t>
            </a:r>
            <a:r>
              <a:rPr lang="en-US" sz="2400" dirty="0">
                <a:latin typeface="Times-Roman" charset="0"/>
              </a:rPr>
              <a:t>M &lt; N</a:t>
            </a:r>
            <a:r>
              <a:rPr lang="en-US" sz="2400" baseline="30000" dirty="0">
                <a:latin typeface="Times-Roman" charset="0"/>
              </a:rPr>
              <a:t>1/3</a:t>
            </a:r>
            <a:r>
              <a:rPr lang="en-US" sz="2400" dirty="0"/>
              <a:t> then </a:t>
            </a:r>
            <a:r>
              <a:rPr lang="en-US" sz="2400" dirty="0">
                <a:latin typeface="Times-Roman" charset="0"/>
              </a:rPr>
              <a:t>C = M</a:t>
            </a:r>
            <a:r>
              <a:rPr lang="en-US" sz="2400" baseline="30000" dirty="0">
                <a:latin typeface="Times-Roman" charset="0"/>
              </a:rPr>
              <a:t>e</a:t>
            </a:r>
            <a:r>
              <a:rPr lang="en-US" sz="2400" dirty="0">
                <a:latin typeface="Times-Roman" charset="0"/>
              </a:rPr>
              <a:t> = M</a:t>
            </a:r>
            <a:r>
              <a:rPr lang="en-US" sz="2400" baseline="30000" dirty="0">
                <a:latin typeface="Times-Roman" charset="0"/>
              </a:rPr>
              <a:t>3</a:t>
            </a:r>
            <a:r>
              <a:rPr lang="en-US" sz="2400" dirty="0"/>
              <a:t> and </a:t>
            </a:r>
            <a:r>
              <a:rPr lang="en-US" sz="2400" b="1" dirty="0">
                <a:solidFill>
                  <a:schemeClr val="hlink"/>
                </a:solidFill>
              </a:rPr>
              <a:t>cube root attack</a:t>
            </a:r>
            <a:endParaRPr lang="en-US" sz="2400" dirty="0"/>
          </a:p>
          <a:p>
            <a:pPr lvl="1" eaLnBrk="1" hangingPunct="1">
              <a:lnSpc>
                <a:spcPct val="90000"/>
              </a:lnSpc>
              <a:spcAft>
                <a:spcPts val="600"/>
              </a:spcAft>
              <a:buFontTx/>
              <a:buChar char="-"/>
            </a:pPr>
            <a:r>
              <a:rPr lang="en-US" sz="2400" dirty="0"/>
              <a:t>For any </a:t>
            </a:r>
            <a:r>
              <a:rPr lang="en-US" sz="2400" dirty="0">
                <a:latin typeface="Times-Roman" charset="0"/>
              </a:rPr>
              <a:t>M</a:t>
            </a:r>
            <a:r>
              <a:rPr lang="en-US" sz="2400" dirty="0"/>
              <a:t>, if </a:t>
            </a:r>
            <a:r>
              <a:rPr lang="en-US" sz="2400" dirty="0">
                <a:latin typeface="Times-Roman" charset="0"/>
              </a:rPr>
              <a:t>C</a:t>
            </a:r>
            <a:r>
              <a:rPr lang="en-US" sz="2400" baseline="-25000" dirty="0">
                <a:latin typeface="Times-Roman" charset="0"/>
              </a:rPr>
              <a:t>1</a:t>
            </a:r>
            <a:r>
              <a:rPr lang="en-US" sz="2400" dirty="0">
                <a:latin typeface="Times-Roman" charset="0"/>
              </a:rPr>
              <a:t>, C</a:t>
            </a:r>
            <a:r>
              <a:rPr lang="en-US" sz="2400" baseline="-25000" dirty="0">
                <a:latin typeface="Times-Roman" charset="0"/>
              </a:rPr>
              <a:t>2</a:t>
            </a:r>
            <a:r>
              <a:rPr lang="en-US" sz="2400" dirty="0">
                <a:latin typeface="Times-Roman" charset="0"/>
              </a:rPr>
              <a:t>, C</a:t>
            </a:r>
            <a:r>
              <a:rPr lang="en-US" sz="2400" baseline="-25000" dirty="0">
                <a:latin typeface="Times-Roman" charset="0"/>
              </a:rPr>
              <a:t>3</a:t>
            </a:r>
            <a:r>
              <a:rPr lang="en-US" sz="2400" dirty="0"/>
              <a:t> sent to 3 users, cube root attack works (uses Chinese Remainder Theorem)</a:t>
            </a:r>
          </a:p>
          <a:p>
            <a:pPr eaLnBrk="1" hangingPunct="1">
              <a:lnSpc>
                <a:spcPct val="90000"/>
              </a:lnSpc>
              <a:spcAft>
                <a:spcPts val="600"/>
              </a:spcAft>
            </a:pPr>
            <a:r>
              <a:rPr lang="en-US" sz="2800" dirty="0"/>
              <a:t>Can prevent cube root attack by padding message with random bits</a:t>
            </a:r>
          </a:p>
          <a:p>
            <a:pPr eaLnBrk="1" hangingPunct="1">
              <a:lnSpc>
                <a:spcPct val="90000"/>
              </a:lnSpc>
              <a:spcAft>
                <a:spcPts val="600"/>
              </a:spcAft>
            </a:pPr>
            <a:r>
              <a:rPr lang="en-US" sz="2800" dirty="0"/>
              <a:t>Note:</a:t>
            </a:r>
            <a:r>
              <a:rPr lang="en-US" sz="2800" dirty="0">
                <a:latin typeface="Times-Roman" charset="0"/>
              </a:rPr>
              <a:t> </a:t>
            </a:r>
            <a:r>
              <a:rPr lang="en-US" sz="2800" dirty="0" err="1">
                <a:latin typeface="Times-Roman" charset="0"/>
              </a:rPr>
              <a:t>e</a:t>
            </a:r>
            <a:r>
              <a:rPr lang="en-US" sz="2800" dirty="0">
                <a:latin typeface="Times-Roman" charset="0"/>
              </a:rPr>
              <a:t> = 2</a:t>
            </a:r>
            <a:r>
              <a:rPr lang="en-US" sz="2800" baseline="30000" dirty="0">
                <a:latin typeface="Times-Roman" charset="0"/>
              </a:rPr>
              <a:t>16</a:t>
            </a:r>
            <a:r>
              <a:rPr lang="en-US" sz="2800" dirty="0">
                <a:latin typeface="Times-Roman" charset="0"/>
              </a:rPr>
              <a:t> + 1</a:t>
            </a:r>
            <a:r>
              <a:rPr lang="en-US" sz="2800" dirty="0"/>
              <a:t> also used (“better” than </a:t>
            </a:r>
            <a:r>
              <a:rPr lang="en-US" sz="2800" dirty="0" err="1">
                <a:latin typeface="Times-Roman" charset="0"/>
              </a:rPr>
              <a:t>e</a:t>
            </a:r>
            <a:r>
              <a:rPr lang="en-US" sz="2800" dirty="0">
                <a:latin typeface="Times-Roman" charset="0"/>
              </a:rPr>
              <a:t> = 3</a:t>
            </a:r>
            <a:r>
              <a:rPr lang="en-US" sz="2800" dirty="0"/>
              <a:t>)</a:t>
            </a:r>
            <a:endParaRPr lang="en-US" sz="2800" dirty="0">
              <a:latin typeface="Times-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85379">
                                            <p:txEl>
                                              <p:pRg st="0" end="0"/>
                                            </p:txEl>
                                          </p:spTgt>
                                        </p:tgtEl>
                                        <p:attrNameLst>
                                          <p:attrName>style.visibility</p:attrName>
                                        </p:attrNameLst>
                                      </p:cBhvr>
                                      <p:to>
                                        <p:strVal val="visible"/>
                                      </p:to>
                                    </p:set>
                                    <p:animEffect transition="in" filter="box(out)">
                                      <p:cBhvr>
                                        <p:cTn id="7" dur="500"/>
                                        <p:tgtEl>
                                          <p:spTgt spid="48537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85379">
                                            <p:txEl>
                                              <p:pRg st="1" end="1"/>
                                            </p:txEl>
                                          </p:spTgt>
                                        </p:tgtEl>
                                        <p:attrNameLst>
                                          <p:attrName>style.visibility</p:attrName>
                                        </p:attrNameLst>
                                      </p:cBhvr>
                                      <p:to>
                                        <p:strVal val="visible"/>
                                      </p:to>
                                    </p:set>
                                    <p:animEffect transition="in" filter="box(out)">
                                      <p:cBhvr>
                                        <p:cTn id="12" dur="500"/>
                                        <p:tgtEl>
                                          <p:spTgt spid="48537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85379">
                                            <p:txEl>
                                              <p:pRg st="2" end="2"/>
                                            </p:txEl>
                                          </p:spTgt>
                                        </p:tgtEl>
                                        <p:attrNameLst>
                                          <p:attrName>style.visibility</p:attrName>
                                        </p:attrNameLst>
                                      </p:cBhvr>
                                      <p:to>
                                        <p:strVal val="visible"/>
                                      </p:to>
                                    </p:set>
                                    <p:animEffect transition="in" filter="box(out)">
                                      <p:cBhvr>
                                        <p:cTn id="17" dur="500"/>
                                        <p:tgtEl>
                                          <p:spTgt spid="48537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85379">
                                            <p:txEl>
                                              <p:pRg st="3" end="3"/>
                                            </p:txEl>
                                          </p:spTgt>
                                        </p:tgtEl>
                                        <p:attrNameLst>
                                          <p:attrName>style.visibility</p:attrName>
                                        </p:attrNameLst>
                                      </p:cBhvr>
                                      <p:to>
                                        <p:strVal val="visible"/>
                                      </p:to>
                                    </p:set>
                                    <p:animEffect transition="in" filter="box(out)">
                                      <p:cBhvr>
                                        <p:cTn id="22" dur="500"/>
                                        <p:tgtEl>
                                          <p:spTgt spid="48537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85379">
                                            <p:txEl>
                                              <p:pRg st="4" end="4"/>
                                            </p:txEl>
                                          </p:spTgt>
                                        </p:tgtEl>
                                        <p:attrNameLst>
                                          <p:attrName>style.visibility</p:attrName>
                                        </p:attrNameLst>
                                      </p:cBhvr>
                                      <p:to>
                                        <p:strVal val="visible"/>
                                      </p:to>
                                    </p:set>
                                    <p:animEffect transition="in" filter="box(out)">
                                      <p:cBhvr>
                                        <p:cTn id="27" dur="500"/>
                                        <p:tgtEl>
                                          <p:spTgt spid="485379">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485379">
                                            <p:txEl>
                                              <p:pRg st="5" end="5"/>
                                            </p:txEl>
                                          </p:spTgt>
                                        </p:tgtEl>
                                        <p:attrNameLst>
                                          <p:attrName>style.visibility</p:attrName>
                                        </p:attrNameLst>
                                      </p:cBhvr>
                                      <p:to>
                                        <p:strVal val="visible"/>
                                      </p:to>
                                    </p:set>
                                    <p:animEffect transition="in" filter="box(out)">
                                      <p:cBhvr>
                                        <p:cTn id="32" dur="500"/>
                                        <p:tgtEl>
                                          <p:spTgt spid="485379">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485379">
                                            <p:txEl>
                                              <p:pRg st="6" end="6"/>
                                            </p:txEl>
                                          </p:spTgt>
                                        </p:tgtEl>
                                        <p:attrNameLst>
                                          <p:attrName>style.visibility</p:attrName>
                                        </p:attrNameLst>
                                      </p:cBhvr>
                                      <p:to>
                                        <p:strVal val="visible"/>
                                      </p:to>
                                    </p:set>
                                    <p:animEffect transition="in" filter="box(out)">
                                      <p:cBhvr>
                                        <p:cTn id="37" dur="500"/>
                                        <p:tgtEl>
                                          <p:spTgt spid="485379">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9" grpId="0" build="p" bldLvl="2"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B2B72FD-DE2C-AB4B-AB66-C030AC796EF0}" type="slidenum">
              <a:rPr lang="en-US" smtClean="0">
                <a:latin typeface="Times New Roman" charset="0"/>
              </a:rPr>
              <a:pPr/>
              <a:t>106</a:t>
            </a:fld>
            <a:endParaRPr lang="en-US" smtClean="0">
              <a:latin typeface="Times New Roman" charset="0"/>
            </a:endParaRPr>
          </a:p>
        </p:txBody>
      </p:sp>
      <p:sp>
        <p:nvSpPr>
          <p:cNvPr id="137219" name="Rectangle 2"/>
          <p:cNvSpPr>
            <a:spLocks noGrp="1" noChangeArrowheads="1"/>
          </p:cNvSpPr>
          <p:nvPr>
            <p:ph type="title"/>
          </p:nvPr>
        </p:nvSpPr>
        <p:spPr>
          <a:xfrm>
            <a:off x="685800" y="2057400"/>
            <a:ext cx="7772400" cy="1143000"/>
          </a:xfrm>
        </p:spPr>
        <p:txBody>
          <a:bodyPr/>
          <a:lstStyle/>
          <a:p>
            <a:pPr eaLnBrk="1" hangingPunct="1"/>
            <a:r>
              <a:rPr lang="en-US"/>
              <a:t>Diffie-Hellman</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1F6462A1-B021-7641-9D46-C8D10431E1B5}" type="slidenum">
              <a:rPr lang="en-US" smtClean="0">
                <a:latin typeface="Times New Roman" charset="0"/>
              </a:rPr>
              <a:pPr/>
              <a:t>107</a:t>
            </a:fld>
            <a:endParaRPr lang="en-US" smtClean="0">
              <a:latin typeface="Times New Roman" charset="0"/>
            </a:endParaRPr>
          </a:p>
        </p:txBody>
      </p:sp>
      <p:sp>
        <p:nvSpPr>
          <p:cNvPr id="138243" name="Rectangle 2"/>
          <p:cNvSpPr>
            <a:spLocks noGrp="1" noChangeArrowheads="1"/>
          </p:cNvSpPr>
          <p:nvPr>
            <p:ph type="title"/>
          </p:nvPr>
        </p:nvSpPr>
        <p:spPr>
          <a:xfrm>
            <a:off x="228600" y="609600"/>
            <a:ext cx="8686800" cy="1143000"/>
          </a:xfrm>
        </p:spPr>
        <p:txBody>
          <a:bodyPr/>
          <a:lstStyle/>
          <a:p>
            <a:pPr eaLnBrk="1" hangingPunct="1"/>
            <a:r>
              <a:rPr lang="en-US" dirty="0" err="1" smtClean="0"/>
              <a:t>Diffie</a:t>
            </a:r>
            <a:r>
              <a:rPr lang="en-US" dirty="0" smtClean="0"/>
              <a:t>-Hellman Key Exchange</a:t>
            </a:r>
            <a:endParaRPr lang="en-US" dirty="0"/>
          </a:p>
        </p:txBody>
      </p:sp>
      <p:sp>
        <p:nvSpPr>
          <p:cNvPr id="138244" name="Rectangle 3"/>
          <p:cNvSpPr>
            <a:spLocks noGrp="1" noChangeArrowheads="1"/>
          </p:cNvSpPr>
          <p:nvPr>
            <p:ph type="body" idx="1"/>
          </p:nvPr>
        </p:nvSpPr>
        <p:spPr>
          <a:xfrm>
            <a:off x="685800" y="1828800"/>
            <a:ext cx="8001000" cy="4114800"/>
          </a:xfrm>
        </p:spPr>
        <p:txBody>
          <a:bodyPr/>
          <a:lstStyle/>
          <a:p>
            <a:pPr eaLnBrk="1" hangingPunct="1">
              <a:lnSpc>
                <a:spcPct val="90000"/>
              </a:lnSpc>
            </a:pPr>
            <a:r>
              <a:rPr lang="en-US" dirty="0"/>
              <a:t>Invented by Williamson (GCHQ) and, independently, by D and H (Stanford)</a:t>
            </a:r>
          </a:p>
          <a:p>
            <a:pPr eaLnBrk="1" hangingPunct="1">
              <a:lnSpc>
                <a:spcPct val="90000"/>
              </a:lnSpc>
            </a:pPr>
            <a:r>
              <a:rPr lang="en-US" dirty="0"/>
              <a:t>A “key exchange” algorithm</a:t>
            </a:r>
          </a:p>
          <a:p>
            <a:pPr lvl="1" eaLnBrk="1" hangingPunct="1">
              <a:lnSpc>
                <a:spcPct val="90000"/>
              </a:lnSpc>
            </a:pPr>
            <a:r>
              <a:rPr lang="en-US" dirty="0"/>
              <a:t>Used to establish a shared symmetric key</a:t>
            </a:r>
          </a:p>
          <a:p>
            <a:pPr eaLnBrk="1" hangingPunct="1">
              <a:lnSpc>
                <a:spcPct val="90000"/>
              </a:lnSpc>
            </a:pPr>
            <a:r>
              <a:rPr lang="en-US" b="1" i="1" dirty="0"/>
              <a:t>Not</a:t>
            </a:r>
            <a:r>
              <a:rPr lang="en-US" dirty="0"/>
              <a:t> for encrypting or signing</a:t>
            </a:r>
          </a:p>
          <a:p>
            <a:pPr eaLnBrk="1" hangingPunct="1">
              <a:lnSpc>
                <a:spcPct val="90000"/>
              </a:lnSpc>
            </a:pPr>
            <a:r>
              <a:rPr lang="en-US" dirty="0"/>
              <a:t>Based on </a:t>
            </a:r>
            <a:r>
              <a:rPr lang="en-US" b="1" dirty="0">
                <a:solidFill>
                  <a:schemeClr val="hlink"/>
                </a:solidFill>
              </a:rPr>
              <a:t>discrete log</a:t>
            </a:r>
            <a:r>
              <a:rPr lang="en-US" dirty="0"/>
              <a:t> problem: </a:t>
            </a:r>
          </a:p>
          <a:p>
            <a:pPr lvl="1" eaLnBrk="1" hangingPunct="1">
              <a:lnSpc>
                <a:spcPct val="90000"/>
              </a:lnSpc>
            </a:pPr>
            <a:r>
              <a:rPr lang="en-US" b="1" dirty="0" smtClean="0">
                <a:solidFill>
                  <a:schemeClr val="hlink"/>
                </a:solidFill>
              </a:rPr>
              <a:t>Given:</a:t>
            </a:r>
            <a:r>
              <a:rPr lang="en-US" dirty="0" smtClean="0"/>
              <a:t> </a:t>
            </a:r>
            <a:r>
              <a:rPr lang="en-US" dirty="0" err="1">
                <a:latin typeface="Times-Roman" charset="0"/>
              </a:rPr>
              <a:t>g</a:t>
            </a:r>
            <a:r>
              <a:rPr lang="en-US" dirty="0">
                <a:latin typeface="Times-Roman" charset="0"/>
              </a:rPr>
              <a:t>, </a:t>
            </a:r>
            <a:r>
              <a:rPr lang="en-US" dirty="0" err="1">
                <a:latin typeface="Times-Roman" charset="0"/>
              </a:rPr>
              <a:t>p</a:t>
            </a:r>
            <a:r>
              <a:rPr lang="en-US" dirty="0">
                <a:latin typeface="Times-Roman" charset="0"/>
              </a:rPr>
              <a:t>, </a:t>
            </a:r>
            <a:r>
              <a:rPr lang="en-US" dirty="0"/>
              <a:t>and </a:t>
            </a:r>
            <a:r>
              <a:rPr lang="en-US" dirty="0" err="1">
                <a:latin typeface="Times-Roman" charset="0"/>
              </a:rPr>
              <a:t>g</a:t>
            </a:r>
            <a:r>
              <a:rPr lang="en-US" baseline="30000" dirty="0" err="1">
                <a:latin typeface="Times-Roman" charset="0"/>
              </a:rPr>
              <a:t>k</a:t>
            </a:r>
            <a:r>
              <a:rPr lang="en-US" dirty="0">
                <a:latin typeface="Times-Roman" charset="0"/>
              </a:rPr>
              <a:t> mod </a:t>
            </a:r>
            <a:r>
              <a:rPr lang="en-US" dirty="0" err="1">
                <a:latin typeface="Times-Roman" charset="0"/>
              </a:rPr>
              <a:t>p</a:t>
            </a:r>
            <a:endParaRPr lang="en-US" dirty="0"/>
          </a:p>
          <a:p>
            <a:pPr lvl="1" eaLnBrk="1" hangingPunct="1">
              <a:lnSpc>
                <a:spcPct val="90000"/>
              </a:lnSpc>
            </a:pPr>
            <a:r>
              <a:rPr lang="en-US" b="1" dirty="0" smtClean="0">
                <a:solidFill>
                  <a:schemeClr val="hlink"/>
                </a:solidFill>
              </a:rPr>
              <a:t>Find:</a:t>
            </a:r>
            <a:r>
              <a:rPr lang="en-US" dirty="0" smtClean="0"/>
              <a:t> exponent </a:t>
            </a:r>
            <a:r>
              <a:rPr lang="en-US" dirty="0" err="1">
                <a:latin typeface="Times-Roman" charset="0"/>
              </a:rPr>
              <a:t>k</a:t>
            </a:r>
            <a:endParaRPr lang="en-US" dirty="0">
              <a:latin typeface="Times-Roman"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BCBE119-3185-5441-8A99-2801BE38C874}" type="slidenum">
              <a:rPr lang="en-US" smtClean="0">
                <a:latin typeface="Times New Roman" charset="0"/>
              </a:rPr>
              <a:pPr/>
              <a:t>108</a:t>
            </a:fld>
            <a:endParaRPr lang="en-US" smtClean="0">
              <a:latin typeface="Times New Roman" charset="0"/>
            </a:endParaRPr>
          </a:p>
        </p:txBody>
      </p:sp>
      <p:sp>
        <p:nvSpPr>
          <p:cNvPr id="139267" name="Rectangle 2"/>
          <p:cNvSpPr>
            <a:spLocks noGrp="1" noChangeArrowheads="1"/>
          </p:cNvSpPr>
          <p:nvPr>
            <p:ph type="title"/>
          </p:nvPr>
        </p:nvSpPr>
        <p:spPr/>
        <p:txBody>
          <a:bodyPr/>
          <a:lstStyle/>
          <a:p>
            <a:pPr eaLnBrk="1" hangingPunct="1"/>
            <a:r>
              <a:rPr lang="en-US" dirty="0" err="1"/>
              <a:t>Diffie</a:t>
            </a:r>
            <a:r>
              <a:rPr lang="en-US" dirty="0"/>
              <a:t>-Hellman</a:t>
            </a:r>
          </a:p>
        </p:txBody>
      </p:sp>
      <p:sp>
        <p:nvSpPr>
          <p:cNvPr id="139268" name="Rectangle 3"/>
          <p:cNvSpPr>
            <a:spLocks noGrp="1" noChangeArrowheads="1"/>
          </p:cNvSpPr>
          <p:nvPr>
            <p:ph type="body" idx="1"/>
          </p:nvPr>
        </p:nvSpPr>
        <p:spPr>
          <a:xfrm>
            <a:off x="533400" y="1828800"/>
            <a:ext cx="8153400" cy="4191000"/>
          </a:xfrm>
        </p:spPr>
        <p:txBody>
          <a:bodyPr/>
          <a:lstStyle/>
          <a:p>
            <a:pPr eaLnBrk="1" hangingPunct="1">
              <a:lnSpc>
                <a:spcPct val="90000"/>
              </a:lnSpc>
              <a:spcAft>
                <a:spcPts val="600"/>
              </a:spcAft>
            </a:pPr>
            <a:r>
              <a:rPr lang="en-US" sz="2800" dirty="0"/>
              <a:t>Let </a:t>
            </a:r>
            <a:r>
              <a:rPr lang="en-US" sz="2800" dirty="0" err="1">
                <a:latin typeface="Times-Roman" charset="0"/>
              </a:rPr>
              <a:t>p</a:t>
            </a:r>
            <a:r>
              <a:rPr lang="en-US" sz="2800" dirty="0"/>
              <a:t> be prime, let </a:t>
            </a:r>
            <a:r>
              <a:rPr lang="en-US" sz="2800" dirty="0" err="1">
                <a:latin typeface="Times-Roman" charset="0"/>
              </a:rPr>
              <a:t>g</a:t>
            </a:r>
            <a:r>
              <a:rPr lang="en-US" sz="2800" dirty="0"/>
              <a:t> be a </a:t>
            </a:r>
            <a:r>
              <a:rPr lang="en-US" sz="2800" b="1" dirty="0">
                <a:solidFill>
                  <a:schemeClr val="hlink"/>
                </a:solidFill>
              </a:rPr>
              <a:t>generator</a:t>
            </a:r>
            <a:r>
              <a:rPr lang="en-US" sz="2800" dirty="0"/>
              <a:t> </a:t>
            </a:r>
          </a:p>
          <a:p>
            <a:pPr lvl="1" eaLnBrk="1" hangingPunct="1">
              <a:lnSpc>
                <a:spcPct val="90000"/>
              </a:lnSpc>
              <a:spcAft>
                <a:spcPts val="600"/>
              </a:spcAft>
            </a:pPr>
            <a:r>
              <a:rPr lang="en-US" sz="2400" dirty="0"/>
              <a:t>For any </a:t>
            </a:r>
            <a:r>
              <a:rPr lang="en-US" sz="2400" dirty="0" err="1">
                <a:latin typeface="Times-Roman" charset="0"/>
              </a:rPr>
              <a:t>x</a:t>
            </a:r>
            <a:r>
              <a:rPr lang="en-US" sz="2400" dirty="0"/>
              <a:t> </a:t>
            </a:r>
            <a:r>
              <a:rPr lang="en-US" sz="2400" dirty="0" err="1">
                <a:sym typeface="Symbol" charset="2"/>
              </a:rPr>
              <a:t></a:t>
            </a:r>
            <a:r>
              <a:rPr lang="en-US" sz="2400" dirty="0"/>
              <a:t> </a:t>
            </a:r>
            <a:r>
              <a:rPr lang="en-US" sz="2400" dirty="0">
                <a:latin typeface="Times-Roman" charset="0"/>
              </a:rPr>
              <a:t>{1,2,…,p-1}</a:t>
            </a:r>
            <a:r>
              <a:rPr lang="en-US" sz="2400" dirty="0"/>
              <a:t> there is </a:t>
            </a:r>
            <a:r>
              <a:rPr lang="en-US" sz="2400" dirty="0" err="1">
                <a:latin typeface="Times-Roman" charset="0"/>
              </a:rPr>
              <a:t>n</a:t>
            </a:r>
            <a:r>
              <a:rPr lang="en-US" sz="2400" dirty="0"/>
              <a:t> </a:t>
            </a:r>
            <a:r>
              <a:rPr lang="en-US" sz="2400" dirty="0" err="1"/>
              <a:t>s.t</a:t>
            </a:r>
            <a:r>
              <a:rPr lang="en-US" sz="2400" dirty="0"/>
              <a:t>. </a:t>
            </a:r>
            <a:r>
              <a:rPr lang="en-US" sz="2400" dirty="0" err="1">
                <a:latin typeface="Times-Roman" charset="0"/>
              </a:rPr>
              <a:t>x</a:t>
            </a:r>
            <a:r>
              <a:rPr lang="en-US" sz="2400" dirty="0">
                <a:latin typeface="Times-Roman" charset="0"/>
              </a:rPr>
              <a:t> = </a:t>
            </a:r>
            <a:r>
              <a:rPr lang="en-US" sz="2400" dirty="0" err="1">
                <a:latin typeface="Times-Roman" charset="0"/>
              </a:rPr>
              <a:t>g</a:t>
            </a:r>
            <a:r>
              <a:rPr lang="en-US" sz="2400" baseline="30000" dirty="0" err="1">
                <a:latin typeface="Times-Roman" charset="0"/>
              </a:rPr>
              <a:t>n</a:t>
            </a:r>
            <a:r>
              <a:rPr lang="en-US" sz="2400" dirty="0">
                <a:latin typeface="Times-Roman" charset="0"/>
              </a:rPr>
              <a:t> mod </a:t>
            </a:r>
            <a:r>
              <a:rPr lang="en-US" sz="2400" dirty="0" err="1">
                <a:latin typeface="Times-Roman" charset="0"/>
              </a:rPr>
              <a:t>p</a:t>
            </a:r>
            <a:endParaRPr lang="en-US" sz="2400" dirty="0"/>
          </a:p>
          <a:p>
            <a:pPr eaLnBrk="1" hangingPunct="1">
              <a:lnSpc>
                <a:spcPct val="90000"/>
              </a:lnSpc>
              <a:spcAft>
                <a:spcPts val="600"/>
              </a:spcAft>
            </a:pPr>
            <a:r>
              <a:rPr lang="en-US" sz="2800" dirty="0"/>
              <a:t>Alice selects</a:t>
            </a:r>
            <a:r>
              <a:rPr lang="en-US" sz="2800" dirty="0" smtClean="0"/>
              <a:t> her private </a:t>
            </a:r>
            <a:r>
              <a:rPr lang="en-US" sz="2800" dirty="0"/>
              <a:t>value </a:t>
            </a:r>
            <a:r>
              <a:rPr lang="en-US" sz="2800" dirty="0">
                <a:latin typeface="Times-Roman" charset="0"/>
              </a:rPr>
              <a:t>a</a:t>
            </a:r>
            <a:endParaRPr lang="en-US" sz="2800" dirty="0"/>
          </a:p>
          <a:p>
            <a:pPr eaLnBrk="1" hangingPunct="1">
              <a:lnSpc>
                <a:spcPct val="90000"/>
              </a:lnSpc>
              <a:spcAft>
                <a:spcPts val="600"/>
              </a:spcAft>
            </a:pPr>
            <a:r>
              <a:rPr lang="en-US" sz="2800" dirty="0"/>
              <a:t>Bob selects</a:t>
            </a:r>
            <a:r>
              <a:rPr lang="en-US" sz="2800" dirty="0" smtClean="0"/>
              <a:t> his private </a:t>
            </a:r>
            <a:r>
              <a:rPr lang="en-US" sz="2800" dirty="0"/>
              <a:t>value </a:t>
            </a:r>
            <a:r>
              <a:rPr lang="en-US" sz="2800" dirty="0" err="1">
                <a:latin typeface="Times-Roman" charset="0"/>
              </a:rPr>
              <a:t>b</a:t>
            </a:r>
            <a:endParaRPr lang="en-US" sz="2800" dirty="0"/>
          </a:p>
          <a:p>
            <a:pPr eaLnBrk="1" hangingPunct="1">
              <a:lnSpc>
                <a:spcPct val="90000"/>
              </a:lnSpc>
              <a:spcAft>
                <a:spcPts val="600"/>
              </a:spcAft>
            </a:pPr>
            <a:r>
              <a:rPr lang="en-US" sz="2800" dirty="0"/>
              <a:t>Alice sends </a:t>
            </a:r>
            <a:r>
              <a:rPr lang="en-US" sz="2800" dirty="0" err="1">
                <a:latin typeface="Times-Roman" charset="0"/>
              </a:rPr>
              <a:t>g</a:t>
            </a:r>
            <a:r>
              <a:rPr lang="en-US" sz="2800" baseline="30000" dirty="0" err="1">
                <a:latin typeface="Times-Roman" charset="0"/>
              </a:rPr>
              <a:t>a</a:t>
            </a:r>
            <a:r>
              <a:rPr lang="en-US" sz="2800" dirty="0">
                <a:latin typeface="Times-Roman" charset="0"/>
              </a:rPr>
              <a:t> mod </a:t>
            </a:r>
            <a:r>
              <a:rPr lang="en-US" sz="2800" dirty="0" err="1">
                <a:latin typeface="Times-Roman" charset="0"/>
              </a:rPr>
              <a:t>p</a:t>
            </a:r>
            <a:r>
              <a:rPr lang="en-US" sz="2800" dirty="0"/>
              <a:t> to Bob</a:t>
            </a:r>
          </a:p>
          <a:p>
            <a:pPr eaLnBrk="1" hangingPunct="1">
              <a:lnSpc>
                <a:spcPct val="90000"/>
              </a:lnSpc>
              <a:spcAft>
                <a:spcPts val="600"/>
              </a:spcAft>
            </a:pPr>
            <a:r>
              <a:rPr lang="en-US" sz="2800" dirty="0"/>
              <a:t>Bob sends </a:t>
            </a:r>
            <a:r>
              <a:rPr lang="en-US" sz="2800" dirty="0" err="1">
                <a:latin typeface="Times-Roman" charset="0"/>
              </a:rPr>
              <a:t>g</a:t>
            </a:r>
            <a:r>
              <a:rPr lang="en-US" sz="2800" baseline="30000" dirty="0" err="1">
                <a:latin typeface="Times-Roman" charset="0"/>
              </a:rPr>
              <a:t>b</a:t>
            </a:r>
            <a:r>
              <a:rPr lang="en-US" sz="2800" dirty="0">
                <a:latin typeface="Times-Roman" charset="0"/>
              </a:rPr>
              <a:t> mod </a:t>
            </a:r>
            <a:r>
              <a:rPr lang="en-US" sz="2800" dirty="0" err="1">
                <a:latin typeface="Times-Roman" charset="0"/>
              </a:rPr>
              <a:t>p</a:t>
            </a:r>
            <a:r>
              <a:rPr lang="en-US" sz="2800" dirty="0"/>
              <a:t> to Alice</a:t>
            </a:r>
          </a:p>
          <a:p>
            <a:pPr eaLnBrk="1" hangingPunct="1">
              <a:lnSpc>
                <a:spcPct val="90000"/>
              </a:lnSpc>
              <a:spcAft>
                <a:spcPts val="600"/>
              </a:spcAft>
            </a:pPr>
            <a:r>
              <a:rPr lang="en-US" sz="2800" dirty="0"/>
              <a:t>Both compute shared secret, </a:t>
            </a:r>
            <a:r>
              <a:rPr lang="en-US" sz="2800" dirty="0">
                <a:latin typeface="Times-Roman" charset="0"/>
              </a:rPr>
              <a:t>g</a:t>
            </a:r>
            <a:r>
              <a:rPr lang="en-US" sz="2800" baseline="30000" dirty="0">
                <a:latin typeface="Times-Roman" charset="0"/>
              </a:rPr>
              <a:t>ab</a:t>
            </a:r>
            <a:r>
              <a:rPr lang="en-US" sz="2800" dirty="0">
                <a:latin typeface="Times-Roman" charset="0"/>
              </a:rPr>
              <a:t> mod </a:t>
            </a:r>
            <a:r>
              <a:rPr lang="en-US" sz="2800" dirty="0" err="1">
                <a:latin typeface="Times-Roman" charset="0"/>
              </a:rPr>
              <a:t>p</a:t>
            </a:r>
            <a:endParaRPr lang="en-US" sz="2800" dirty="0">
              <a:latin typeface="Times-Roman" charset="0"/>
            </a:endParaRPr>
          </a:p>
          <a:p>
            <a:pPr eaLnBrk="1" hangingPunct="1">
              <a:lnSpc>
                <a:spcPct val="90000"/>
              </a:lnSpc>
              <a:spcAft>
                <a:spcPts val="600"/>
              </a:spcAft>
            </a:pPr>
            <a:r>
              <a:rPr lang="en-US" sz="2800" dirty="0"/>
              <a:t>Shared secret can be used as symmetric key</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219A7A6-04CF-DB46-9AF9-EEAE0EBDD72E}" type="slidenum">
              <a:rPr lang="en-US" smtClean="0">
                <a:latin typeface="Times New Roman" charset="0"/>
              </a:rPr>
              <a:pPr/>
              <a:t>109</a:t>
            </a:fld>
            <a:endParaRPr lang="en-US" smtClean="0">
              <a:latin typeface="Times New Roman" charset="0"/>
            </a:endParaRPr>
          </a:p>
        </p:txBody>
      </p:sp>
      <p:sp>
        <p:nvSpPr>
          <p:cNvPr id="140291" name="Rectangle 2"/>
          <p:cNvSpPr>
            <a:spLocks noGrp="1" noChangeArrowheads="1"/>
          </p:cNvSpPr>
          <p:nvPr>
            <p:ph type="title"/>
          </p:nvPr>
        </p:nvSpPr>
        <p:spPr/>
        <p:txBody>
          <a:bodyPr/>
          <a:lstStyle/>
          <a:p>
            <a:pPr eaLnBrk="1" hangingPunct="1"/>
            <a:r>
              <a:rPr lang="en-US"/>
              <a:t>Diffie-Hellman</a:t>
            </a:r>
          </a:p>
        </p:txBody>
      </p:sp>
      <p:sp>
        <p:nvSpPr>
          <p:cNvPr id="140292" name="Rectangle 3"/>
          <p:cNvSpPr>
            <a:spLocks noGrp="1" noChangeArrowheads="1"/>
          </p:cNvSpPr>
          <p:nvPr>
            <p:ph type="body" idx="1"/>
          </p:nvPr>
        </p:nvSpPr>
        <p:spPr/>
        <p:txBody>
          <a:bodyPr/>
          <a:lstStyle/>
          <a:p>
            <a:pPr eaLnBrk="1" hangingPunct="1">
              <a:spcAft>
                <a:spcPts val="600"/>
              </a:spcAft>
            </a:pPr>
            <a:r>
              <a:rPr lang="en-US" sz="2800" dirty="0"/>
              <a:t>Suppose</a:t>
            </a:r>
            <a:r>
              <a:rPr lang="en-US" sz="2800" dirty="0" smtClean="0"/>
              <a:t> Bob </a:t>
            </a:r>
            <a:r>
              <a:rPr lang="en-US" sz="2800" dirty="0"/>
              <a:t>and Alice </a:t>
            </a:r>
            <a:r>
              <a:rPr lang="en-US" sz="2800" dirty="0" smtClean="0"/>
              <a:t>use </a:t>
            </a:r>
            <a:r>
              <a:rPr lang="en-US" sz="2800" dirty="0" err="1" smtClean="0"/>
              <a:t>Diffie</a:t>
            </a:r>
            <a:r>
              <a:rPr lang="en-US" sz="2800" dirty="0" smtClean="0"/>
              <a:t>-Hellman to determine symmetric key </a:t>
            </a:r>
            <a:r>
              <a:rPr lang="en-US" sz="2800" dirty="0" smtClean="0">
                <a:latin typeface="Times-Roman"/>
                <a:cs typeface="Times-Roman"/>
              </a:rPr>
              <a:t>K = </a:t>
            </a:r>
            <a:r>
              <a:rPr lang="en-US" sz="2800" dirty="0">
                <a:latin typeface="Times-Roman"/>
                <a:cs typeface="Times-Roman"/>
              </a:rPr>
              <a:t>g</a:t>
            </a:r>
            <a:r>
              <a:rPr lang="en-US" sz="2800" baseline="30000" dirty="0">
                <a:latin typeface="Times-Roman"/>
                <a:cs typeface="Times-Roman"/>
              </a:rPr>
              <a:t>ab</a:t>
            </a:r>
            <a:r>
              <a:rPr lang="en-US" sz="2800" dirty="0">
                <a:latin typeface="Times-Roman"/>
                <a:cs typeface="Times-Roman"/>
              </a:rPr>
              <a:t> mod </a:t>
            </a:r>
            <a:r>
              <a:rPr lang="en-US" sz="2800" dirty="0" err="1">
                <a:latin typeface="Times-Roman"/>
                <a:cs typeface="Times-Roman"/>
              </a:rPr>
              <a:t>p</a:t>
            </a:r>
            <a:r>
              <a:rPr lang="en-US" sz="2800" dirty="0" smtClean="0">
                <a:latin typeface="Times-Roman"/>
                <a:cs typeface="Times-Roman"/>
              </a:rPr>
              <a:t> </a:t>
            </a:r>
          </a:p>
          <a:p>
            <a:pPr eaLnBrk="1" hangingPunct="1">
              <a:spcAft>
                <a:spcPts val="600"/>
              </a:spcAft>
            </a:pPr>
            <a:r>
              <a:rPr lang="en-US" sz="2800" dirty="0"/>
              <a:t>Trudy can see </a:t>
            </a:r>
            <a:r>
              <a:rPr lang="en-US" sz="2800" dirty="0" err="1">
                <a:latin typeface="Times-Roman" charset="0"/>
              </a:rPr>
              <a:t>g</a:t>
            </a:r>
            <a:r>
              <a:rPr lang="en-US" sz="2800" baseline="30000" dirty="0" err="1">
                <a:latin typeface="Times-Roman" charset="0"/>
              </a:rPr>
              <a:t>a</a:t>
            </a:r>
            <a:r>
              <a:rPr lang="en-US" sz="2800" dirty="0">
                <a:latin typeface="Times-Roman" charset="0"/>
              </a:rPr>
              <a:t> mod </a:t>
            </a:r>
            <a:r>
              <a:rPr lang="en-US" sz="2800" dirty="0" err="1">
                <a:latin typeface="Times-Roman" charset="0"/>
              </a:rPr>
              <a:t>p</a:t>
            </a:r>
            <a:r>
              <a:rPr lang="en-US" sz="2800" dirty="0"/>
              <a:t> and </a:t>
            </a:r>
            <a:r>
              <a:rPr lang="en-US" sz="2800" dirty="0" err="1">
                <a:latin typeface="Times-Roman" charset="0"/>
              </a:rPr>
              <a:t>g</a:t>
            </a:r>
            <a:r>
              <a:rPr lang="en-US" sz="2800" baseline="30000" dirty="0" err="1">
                <a:latin typeface="Times-Roman" charset="0"/>
              </a:rPr>
              <a:t>b</a:t>
            </a:r>
            <a:r>
              <a:rPr lang="en-US" sz="2800" dirty="0">
                <a:latin typeface="Times-Roman" charset="0"/>
              </a:rPr>
              <a:t> mod </a:t>
            </a:r>
            <a:r>
              <a:rPr lang="en-US" sz="2800" dirty="0" err="1">
                <a:latin typeface="Times-Roman" charset="0"/>
              </a:rPr>
              <a:t>p</a:t>
            </a:r>
            <a:endParaRPr lang="en-US" sz="2800" dirty="0">
              <a:latin typeface="Times-Roman" charset="0"/>
            </a:endParaRPr>
          </a:p>
          <a:p>
            <a:pPr lvl="1" eaLnBrk="1" hangingPunct="1">
              <a:spcAft>
                <a:spcPts val="600"/>
              </a:spcAft>
            </a:pPr>
            <a:r>
              <a:rPr lang="en-US" sz="2400" dirty="0"/>
              <a:t>But… </a:t>
            </a:r>
            <a:r>
              <a:rPr lang="en-US" sz="2400" dirty="0" err="1">
                <a:latin typeface="Times-Roman" charset="0"/>
              </a:rPr>
              <a:t>g</a:t>
            </a:r>
            <a:r>
              <a:rPr lang="en-US" sz="2400" baseline="30000" dirty="0" err="1">
                <a:latin typeface="Times-Roman" charset="0"/>
              </a:rPr>
              <a:t>a</a:t>
            </a:r>
            <a:r>
              <a:rPr lang="en-US" sz="2400" baseline="30000" dirty="0">
                <a:latin typeface="Times-Roman" charset="0"/>
              </a:rPr>
              <a:t> </a:t>
            </a:r>
            <a:r>
              <a:rPr lang="en-US" sz="2400" dirty="0" err="1">
                <a:latin typeface="Times-Roman" charset="0"/>
              </a:rPr>
              <a:t>g</a:t>
            </a:r>
            <a:r>
              <a:rPr lang="en-US" sz="2400" baseline="30000" dirty="0" err="1">
                <a:latin typeface="Times-Roman" charset="0"/>
              </a:rPr>
              <a:t>b</a:t>
            </a:r>
            <a:r>
              <a:rPr lang="en-US" sz="2400" dirty="0">
                <a:latin typeface="Times-Roman" charset="0"/>
              </a:rPr>
              <a:t> mod </a:t>
            </a:r>
            <a:r>
              <a:rPr lang="en-US" sz="2400" dirty="0" err="1">
                <a:latin typeface="Times-Roman" charset="0"/>
              </a:rPr>
              <a:t>p</a:t>
            </a:r>
            <a:r>
              <a:rPr lang="en-US" sz="2400" dirty="0">
                <a:latin typeface="Times-Roman" charset="0"/>
              </a:rPr>
              <a:t> = </a:t>
            </a:r>
            <a:r>
              <a:rPr lang="en-US" sz="2400" dirty="0" err="1">
                <a:latin typeface="Times-Roman" charset="0"/>
              </a:rPr>
              <a:t>g</a:t>
            </a:r>
            <a:r>
              <a:rPr lang="en-US" sz="2400" baseline="30000" dirty="0" err="1">
                <a:latin typeface="Times-Roman" charset="0"/>
              </a:rPr>
              <a:t>a+b</a:t>
            </a:r>
            <a:r>
              <a:rPr lang="en-US" sz="2400" baseline="30000" dirty="0">
                <a:latin typeface="Times-Roman" charset="0"/>
              </a:rPr>
              <a:t> </a:t>
            </a:r>
            <a:r>
              <a:rPr lang="en-US" sz="2400" dirty="0">
                <a:latin typeface="Times-Roman" charset="0"/>
              </a:rPr>
              <a:t>mod </a:t>
            </a:r>
            <a:r>
              <a:rPr lang="en-US" sz="2400" dirty="0" err="1">
                <a:latin typeface="Times-Roman" charset="0"/>
              </a:rPr>
              <a:t>p</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g</a:t>
            </a:r>
            <a:r>
              <a:rPr lang="en-US" sz="2400" baseline="30000" dirty="0">
                <a:latin typeface="Times-Roman" charset="0"/>
              </a:rPr>
              <a:t>ab</a:t>
            </a:r>
            <a:r>
              <a:rPr lang="en-US" sz="2400" dirty="0">
                <a:latin typeface="Times-Roman" charset="0"/>
              </a:rPr>
              <a:t> mod </a:t>
            </a:r>
            <a:r>
              <a:rPr lang="en-US" sz="2400" dirty="0" err="1">
                <a:latin typeface="Times-Roman" charset="0"/>
              </a:rPr>
              <a:t>p</a:t>
            </a:r>
            <a:endParaRPr lang="en-US" sz="2400" dirty="0"/>
          </a:p>
          <a:p>
            <a:pPr eaLnBrk="1" hangingPunct="1">
              <a:spcAft>
                <a:spcPts val="600"/>
              </a:spcAft>
            </a:pPr>
            <a:r>
              <a:rPr lang="en-US" sz="2800" dirty="0"/>
              <a:t>If Trudy can find </a:t>
            </a:r>
            <a:r>
              <a:rPr lang="en-US" sz="2800" dirty="0">
                <a:latin typeface="Times-Roman" charset="0"/>
              </a:rPr>
              <a:t>a</a:t>
            </a:r>
            <a:r>
              <a:rPr lang="en-US" sz="2800" dirty="0"/>
              <a:t> or </a:t>
            </a:r>
            <a:r>
              <a:rPr lang="en-US" sz="2800" dirty="0" err="1">
                <a:latin typeface="Times-Roman" charset="0"/>
              </a:rPr>
              <a:t>b</a:t>
            </a:r>
            <a:r>
              <a:rPr lang="en-US" sz="2800" dirty="0"/>
              <a:t>,</a:t>
            </a:r>
            <a:r>
              <a:rPr lang="en-US" sz="2800" dirty="0" smtClean="0"/>
              <a:t> she gets key </a:t>
            </a:r>
            <a:r>
              <a:rPr lang="en-US" sz="2800" dirty="0" smtClean="0">
                <a:latin typeface="Times-Roman"/>
                <a:cs typeface="Times-Roman"/>
              </a:rPr>
              <a:t>K</a:t>
            </a:r>
          </a:p>
          <a:p>
            <a:pPr eaLnBrk="1" hangingPunct="1">
              <a:spcAft>
                <a:spcPts val="600"/>
              </a:spcAft>
            </a:pPr>
            <a:r>
              <a:rPr lang="en-US" sz="2800" dirty="0"/>
              <a:t>If Trudy can solve </a:t>
            </a:r>
            <a:r>
              <a:rPr lang="en-US" sz="2800" b="1" dirty="0">
                <a:solidFill>
                  <a:schemeClr val="hlink"/>
                </a:solidFill>
              </a:rPr>
              <a:t>discrete log</a:t>
            </a:r>
            <a:r>
              <a:rPr lang="en-US" sz="2800" dirty="0"/>
              <a:t> problem, she can find </a:t>
            </a:r>
            <a:r>
              <a:rPr lang="en-US" sz="2800" dirty="0">
                <a:latin typeface="Times-Roman" charset="0"/>
              </a:rPr>
              <a:t>a</a:t>
            </a:r>
            <a:r>
              <a:rPr lang="en-US" sz="2800" dirty="0"/>
              <a:t> or </a:t>
            </a:r>
            <a:r>
              <a:rPr lang="en-US" sz="2800" dirty="0" err="1">
                <a:latin typeface="Times-Roman" charset="0"/>
              </a:rPr>
              <a:t>b</a:t>
            </a:r>
            <a:endParaRPr lang="en-US" sz="2800" dirty="0">
              <a:latin typeface="Times-Roman"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46757604-38C5-8541-8B73-4AC99FAF2CB7}" type="slidenum">
              <a:rPr lang="en-US" smtClean="0">
                <a:latin typeface="Times New Roman" charset="0"/>
              </a:rPr>
              <a:pPr/>
              <a:t>11</a:t>
            </a:fld>
            <a:endParaRPr lang="en-US" smtClean="0">
              <a:latin typeface="Times New Roman" charset="0"/>
            </a:endParaRPr>
          </a:p>
        </p:txBody>
      </p:sp>
      <p:sp>
        <p:nvSpPr>
          <p:cNvPr id="24579" name="Rectangle 2"/>
          <p:cNvSpPr>
            <a:spLocks noGrp="1" noChangeArrowheads="1"/>
          </p:cNvSpPr>
          <p:nvPr>
            <p:ph type="title"/>
          </p:nvPr>
        </p:nvSpPr>
        <p:spPr>
          <a:xfrm>
            <a:off x="533400" y="457200"/>
            <a:ext cx="8153400" cy="1143000"/>
          </a:xfrm>
        </p:spPr>
        <p:txBody>
          <a:bodyPr/>
          <a:lstStyle/>
          <a:p>
            <a:pPr eaLnBrk="1" hangingPunct="1"/>
            <a:r>
              <a:rPr lang="en-US" sz="4000" dirty="0"/>
              <a:t>Least-Simple Simple Substitution</a:t>
            </a:r>
            <a:endParaRPr lang="en-US" dirty="0"/>
          </a:p>
        </p:txBody>
      </p:sp>
      <p:sp>
        <p:nvSpPr>
          <p:cNvPr id="24580" name="Rectangle 3"/>
          <p:cNvSpPr>
            <a:spLocks noGrp="1" noChangeArrowheads="1"/>
          </p:cNvSpPr>
          <p:nvPr>
            <p:ph type="body" idx="1"/>
          </p:nvPr>
        </p:nvSpPr>
        <p:spPr>
          <a:xfrm>
            <a:off x="685800" y="1676400"/>
            <a:ext cx="7924800" cy="1981200"/>
          </a:xfrm>
        </p:spPr>
        <p:txBody>
          <a:bodyPr/>
          <a:lstStyle/>
          <a:p>
            <a:pPr eaLnBrk="1" hangingPunct="1">
              <a:lnSpc>
                <a:spcPct val="90000"/>
              </a:lnSpc>
            </a:pPr>
            <a:r>
              <a:rPr lang="en-US" sz="2800" dirty="0"/>
              <a:t>In general, simple substitution key can be any </a:t>
            </a:r>
            <a:r>
              <a:rPr lang="en-US" sz="2800" b="1" dirty="0">
                <a:solidFill>
                  <a:schemeClr val="hlink"/>
                </a:solidFill>
              </a:rPr>
              <a:t>permutation</a:t>
            </a:r>
            <a:r>
              <a:rPr lang="en-US" sz="2800" dirty="0"/>
              <a:t> of letters</a:t>
            </a:r>
          </a:p>
          <a:p>
            <a:pPr lvl="1" eaLnBrk="1" hangingPunct="1">
              <a:lnSpc>
                <a:spcPct val="90000"/>
              </a:lnSpc>
            </a:pPr>
            <a:r>
              <a:rPr lang="en-US" sz="2400" dirty="0" smtClean="0"/>
              <a:t>Not necessarily a shift of the alphabet</a:t>
            </a:r>
          </a:p>
          <a:p>
            <a:pPr eaLnBrk="1" hangingPunct="1">
              <a:lnSpc>
                <a:spcPct val="90000"/>
              </a:lnSpc>
            </a:pPr>
            <a:r>
              <a:rPr lang="en-US" sz="2800" dirty="0"/>
              <a:t>For example</a:t>
            </a:r>
            <a:endParaRPr lang="en-US" sz="2800" dirty="0">
              <a:solidFill>
                <a:srgbClr val="FF0000"/>
              </a:solidFill>
              <a:latin typeface="Times-Roman" charset="0"/>
            </a:endParaRPr>
          </a:p>
        </p:txBody>
      </p:sp>
      <p:graphicFrame>
        <p:nvGraphicFramePr>
          <p:cNvPr id="172127" name="Group 95"/>
          <p:cNvGraphicFramePr>
            <a:graphicFrameLocks noGrp="1"/>
          </p:cNvGraphicFramePr>
          <p:nvPr/>
        </p:nvGraphicFramePr>
        <p:xfrm>
          <a:off x="1719263" y="3759200"/>
          <a:ext cx="6510341" cy="1143000"/>
        </p:xfrm>
        <a:graphic>
          <a:graphicData uri="http://schemas.openxmlformats.org/drawingml/2006/table">
            <a:tbl>
              <a:tblPr/>
              <a:tblGrid>
                <a:gridCol w="206308"/>
                <a:gridCol w="262603"/>
                <a:gridCol w="262602"/>
                <a:gridCol w="261030"/>
                <a:gridCol w="264175"/>
                <a:gridCol w="262603"/>
                <a:gridCol w="264175"/>
                <a:gridCol w="262602"/>
                <a:gridCol w="261030"/>
                <a:gridCol w="264175"/>
                <a:gridCol w="262603"/>
                <a:gridCol w="261030"/>
                <a:gridCol w="264175"/>
                <a:gridCol w="261030"/>
                <a:gridCol w="262602"/>
                <a:gridCol w="264175"/>
                <a:gridCol w="261030"/>
                <a:gridCol w="262603"/>
                <a:gridCol w="264175"/>
                <a:gridCol w="262602"/>
                <a:gridCol w="264175"/>
                <a:gridCol w="261030"/>
                <a:gridCol w="262603"/>
                <a:gridCol w="262602"/>
                <a:gridCol w="262603"/>
              </a:tblGrid>
              <a:tr h="5715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b</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c</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d</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e</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f</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g</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h</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i</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j</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k</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l</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n</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p</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q</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r</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s</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t</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u</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v</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w</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x</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y</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J</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C</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X</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D</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B</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Z</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H</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F</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G</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72128" name="Group 96"/>
          <p:cNvGraphicFramePr>
            <a:graphicFrameLocks noGrp="1"/>
          </p:cNvGraphicFramePr>
          <p:nvPr/>
        </p:nvGraphicFramePr>
        <p:xfrm>
          <a:off x="8229600" y="3759200"/>
          <a:ext cx="261937" cy="1143000"/>
        </p:xfrm>
        <a:graphic>
          <a:graphicData uri="http://schemas.openxmlformats.org/drawingml/2006/table">
            <a:tbl>
              <a:tblPr/>
              <a:tblGrid>
                <a:gridCol w="261937"/>
              </a:tblGrid>
              <a:tr h="62798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z</a:t>
                      </a:r>
                      <a:endParaRPr kumimoji="0" lang="en-US" sz="3200" b="0" i="0" u="none" strike="noStrike" cap="none" normalizeH="0" baseline="0" dirty="0">
                        <a:ln>
                          <a:noFill/>
                        </a:ln>
                        <a:solidFill>
                          <a:schemeClr val="tx1"/>
                        </a:solidFill>
                        <a:effectLst/>
                        <a:latin typeface="Comic Sans MS" charset="0"/>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01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O</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69" name="Rectangle 92"/>
          <p:cNvSpPr>
            <a:spLocks noChangeArrowheads="1"/>
          </p:cNvSpPr>
          <p:nvPr/>
        </p:nvSpPr>
        <p:spPr bwMode="auto">
          <a:xfrm>
            <a:off x="381000" y="3821113"/>
            <a:ext cx="1247775" cy="446087"/>
          </a:xfrm>
          <a:prstGeom prst="rect">
            <a:avLst/>
          </a:prstGeom>
          <a:noFill/>
          <a:ln w="9525">
            <a:noFill/>
            <a:miter lim="800000"/>
            <a:headEnd/>
            <a:tailEnd/>
          </a:ln>
        </p:spPr>
        <p:txBody>
          <a:bodyPr wrap="none">
            <a:prstTxWarp prst="textNoShape">
              <a:avLst/>
            </a:prstTxWarp>
            <a:spAutoFit/>
          </a:bodyPr>
          <a:lstStyle/>
          <a:p>
            <a:r>
              <a:rPr lang="en-US" sz="2000"/>
              <a:t>Plaintext</a:t>
            </a:r>
          </a:p>
        </p:txBody>
      </p:sp>
      <p:sp>
        <p:nvSpPr>
          <p:cNvPr id="24670" name="Rectangle 93"/>
          <p:cNvSpPr>
            <a:spLocks noChangeArrowheads="1"/>
          </p:cNvSpPr>
          <p:nvPr/>
        </p:nvSpPr>
        <p:spPr bwMode="auto">
          <a:xfrm>
            <a:off x="152400" y="4506913"/>
            <a:ext cx="1481138" cy="446087"/>
          </a:xfrm>
          <a:prstGeom prst="rect">
            <a:avLst/>
          </a:prstGeom>
          <a:noFill/>
          <a:ln w="9525">
            <a:noFill/>
            <a:miter lim="800000"/>
            <a:headEnd/>
            <a:tailEnd/>
          </a:ln>
        </p:spPr>
        <p:txBody>
          <a:bodyPr wrap="none">
            <a:prstTxWarp prst="textNoShape">
              <a:avLst/>
            </a:prstTxWarp>
            <a:spAutoFit/>
          </a:bodyPr>
          <a:lstStyle/>
          <a:p>
            <a:r>
              <a:rPr lang="en-US" sz="2000"/>
              <a:t>Ciphertext</a:t>
            </a:r>
            <a:endParaRPr lang="en-US"/>
          </a:p>
        </p:txBody>
      </p:sp>
      <p:sp>
        <p:nvSpPr>
          <p:cNvPr id="24671" name="Rectangle 97"/>
          <p:cNvSpPr>
            <a:spLocks noChangeArrowheads="1"/>
          </p:cNvSpPr>
          <p:nvPr/>
        </p:nvSpPr>
        <p:spPr bwMode="auto">
          <a:xfrm>
            <a:off x="685800" y="5257800"/>
            <a:ext cx="8001000" cy="7620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a:t>Then 26! &gt; 2</a:t>
            </a:r>
            <a:r>
              <a:rPr lang="en-US" sz="2800" baseline="30000"/>
              <a:t>88</a:t>
            </a:r>
            <a:r>
              <a:rPr lang="en-US" sz="2800"/>
              <a:t> possible keys!</a:t>
            </a:r>
            <a:endParaRPr lang="en-US" sz="2800">
              <a:solidFill>
                <a:srgbClr val="FF0000"/>
              </a:solidFill>
              <a:latin typeface="Times-Roman"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DD501C45-3713-DC4C-AE00-F583FEA470F3}" type="slidenum">
              <a:rPr lang="en-US" smtClean="0">
                <a:latin typeface="Times New Roman" charset="0"/>
              </a:rPr>
              <a:pPr/>
              <a:t>110</a:t>
            </a:fld>
            <a:endParaRPr lang="en-US" smtClean="0">
              <a:latin typeface="Times New Roman" charset="0"/>
            </a:endParaRPr>
          </a:p>
        </p:txBody>
      </p:sp>
      <p:sp>
        <p:nvSpPr>
          <p:cNvPr id="141315" name="Rectangle 2"/>
          <p:cNvSpPr>
            <a:spLocks noGrp="1" noChangeArrowheads="1"/>
          </p:cNvSpPr>
          <p:nvPr>
            <p:ph type="title"/>
          </p:nvPr>
        </p:nvSpPr>
        <p:spPr>
          <a:xfrm>
            <a:off x="685800" y="457200"/>
            <a:ext cx="7772400" cy="1143000"/>
          </a:xfrm>
        </p:spPr>
        <p:txBody>
          <a:bodyPr/>
          <a:lstStyle/>
          <a:p>
            <a:pPr eaLnBrk="1" hangingPunct="1"/>
            <a:r>
              <a:rPr lang="en-US"/>
              <a:t>Diffie-Hellman</a:t>
            </a:r>
          </a:p>
        </p:txBody>
      </p:sp>
      <p:sp>
        <p:nvSpPr>
          <p:cNvPr id="141316" name="Rectangle 3"/>
          <p:cNvSpPr>
            <a:spLocks noGrp="1" noChangeArrowheads="1"/>
          </p:cNvSpPr>
          <p:nvPr>
            <p:ph type="body" idx="1"/>
          </p:nvPr>
        </p:nvSpPr>
        <p:spPr>
          <a:xfrm>
            <a:off x="685800" y="1524000"/>
            <a:ext cx="8077200" cy="1066800"/>
          </a:xfrm>
        </p:spPr>
        <p:txBody>
          <a:bodyPr/>
          <a:lstStyle/>
          <a:p>
            <a:pPr eaLnBrk="1" hangingPunct="1">
              <a:lnSpc>
                <a:spcPct val="90000"/>
              </a:lnSpc>
            </a:pPr>
            <a:r>
              <a:rPr lang="en-US" sz="2800" b="1" dirty="0">
                <a:solidFill>
                  <a:schemeClr val="hlink"/>
                </a:solidFill>
              </a:rPr>
              <a:t>Public:</a:t>
            </a:r>
            <a:r>
              <a:rPr lang="en-US" sz="2800" dirty="0"/>
              <a:t> </a:t>
            </a:r>
            <a:r>
              <a:rPr lang="en-US" sz="2800" dirty="0" err="1">
                <a:latin typeface="Times-Roman" charset="0"/>
              </a:rPr>
              <a:t>g</a:t>
            </a:r>
            <a:r>
              <a:rPr lang="en-US" sz="2800" dirty="0"/>
              <a:t> and </a:t>
            </a:r>
            <a:r>
              <a:rPr lang="en-US" sz="2800" dirty="0" err="1">
                <a:latin typeface="Times-Roman" charset="0"/>
              </a:rPr>
              <a:t>p</a:t>
            </a:r>
            <a:endParaRPr lang="en-US" sz="2800" dirty="0" smtClean="0"/>
          </a:p>
          <a:p>
            <a:pPr eaLnBrk="1" hangingPunct="1">
              <a:lnSpc>
                <a:spcPct val="90000"/>
              </a:lnSpc>
            </a:pPr>
            <a:r>
              <a:rPr lang="en-US" sz="2800" b="1" dirty="0" smtClean="0">
                <a:solidFill>
                  <a:schemeClr val="hlink"/>
                </a:solidFill>
              </a:rPr>
              <a:t>Private:</a:t>
            </a:r>
            <a:r>
              <a:rPr lang="en-US" sz="2800" dirty="0" smtClean="0"/>
              <a:t> </a:t>
            </a:r>
            <a:r>
              <a:rPr lang="en-US" sz="2800" dirty="0"/>
              <a:t>Alice’s exponent </a:t>
            </a:r>
            <a:r>
              <a:rPr lang="en-US" sz="2800" dirty="0">
                <a:latin typeface="Times-Roman" charset="0"/>
              </a:rPr>
              <a:t>a</a:t>
            </a:r>
            <a:r>
              <a:rPr lang="en-US" sz="2800" dirty="0"/>
              <a:t>, Bob’s exponent </a:t>
            </a:r>
            <a:r>
              <a:rPr lang="en-US" sz="2800" dirty="0" err="1">
                <a:latin typeface="Times-Roman" charset="0"/>
              </a:rPr>
              <a:t>b</a:t>
            </a:r>
            <a:endParaRPr lang="en-US" dirty="0"/>
          </a:p>
        </p:txBody>
      </p:sp>
      <p:sp>
        <p:nvSpPr>
          <p:cNvPr id="130054" name="Line 6"/>
          <p:cNvSpPr>
            <a:spLocks noChangeShapeType="1"/>
          </p:cNvSpPr>
          <p:nvPr/>
        </p:nvSpPr>
        <p:spPr bwMode="auto">
          <a:xfrm flipV="1">
            <a:off x="1981200" y="3343275"/>
            <a:ext cx="46482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30055" name="Line 7"/>
          <p:cNvSpPr>
            <a:spLocks noChangeShapeType="1"/>
          </p:cNvSpPr>
          <p:nvPr/>
        </p:nvSpPr>
        <p:spPr bwMode="auto">
          <a:xfrm flipH="1">
            <a:off x="1905000" y="3886200"/>
            <a:ext cx="4648200" cy="14288"/>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41319" name="Rectangle 8"/>
          <p:cNvSpPr>
            <a:spLocks noChangeArrowheads="1"/>
          </p:cNvSpPr>
          <p:nvPr/>
        </p:nvSpPr>
        <p:spPr bwMode="auto">
          <a:xfrm>
            <a:off x="800100" y="4233863"/>
            <a:ext cx="1257300" cy="517525"/>
          </a:xfrm>
          <a:prstGeom prst="rect">
            <a:avLst/>
          </a:prstGeom>
          <a:noFill/>
          <a:ln w="9525">
            <a:noFill/>
            <a:miter lim="800000"/>
            <a:headEnd/>
            <a:tailEnd/>
          </a:ln>
        </p:spPr>
        <p:txBody>
          <a:bodyPr wrap="none">
            <a:prstTxWarp prst="textNoShape">
              <a:avLst/>
            </a:prstTxWarp>
            <a:spAutoFit/>
          </a:bodyPr>
          <a:lstStyle/>
          <a:p>
            <a:r>
              <a:rPr lang="en-US"/>
              <a:t>Alice, </a:t>
            </a:r>
            <a:r>
              <a:rPr lang="en-US">
                <a:latin typeface="Courier" charset="0"/>
              </a:rPr>
              <a:t>a</a:t>
            </a:r>
            <a:endParaRPr lang="en-US"/>
          </a:p>
        </p:txBody>
      </p:sp>
      <p:sp>
        <p:nvSpPr>
          <p:cNvPr id="141320" name="Rectangle 9"/>
          <p:cNvSpPr>
            <a:spLocks noChangeArrowheads="1"/>
          </p:cNvSpPr>
          <p:nvPr/>
        </p:nvSpPr>
        <p:spPr bwMode="auto">
          <a:xfrm>
            <a:off x="6781800" y="4233863"/>
            <a:ext cx="1074738" cy="517525"/>
          </a:xfrm>
          <a:prstGeom prst="rect">
            <a:avLst/>
          </a:prstGeom>
          <a:noFill/>
          <a:ln w="9525">
            <a:noFill/>
            <a:miter lim="800000"/>
            <a:headEnd/>
            <a:tailEnd/>
          </a:ln>
        </p:spPr>
        <p:txBody>
          <a:bodyPr wrap="none">
            <a:prstTxWarp prst="textNoShape">
              <a:avLst/>
            </a:prstTxWarp>
            <a:spAutoFit/>
          </a:bodyPr>
          <a:lstStyle/>
          <a:p>
            <a:r>
              <a:rPr lang="en-US"/>
              <a:t>Bob, </a:t>
            </a:r>
            <a:r>
              <a:rPr lang="en-US">
                <a:latin typeface="Courier" charset="0"/>
              </a:rPr>
              <a:t>b</a:t>
            </a:r>
            <a:endParaRPr lang="en-US"/>
          </a:p>
        </p:txBody>
      </p:sp>
      <p:sp>
        <p:nvSpPr>
          <p:cNvPr id="130059" name="Rectangle 11"/>
          <p:cNvSpPr>
            <a:spLocks noChangeArrowheads="1"/>
          </p:cNvSpPr>
          <p:nvPr/>
        </p:nvSpPr>
        <p:spPr bwMode="auto">
          <a:xfrm>
            <a:off x="3402013" y="2846388"/>
            <a:ext cx="1398587"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g</a:t>
            </a:r>
            <a:r>
              <a:rPr lang="en-US" baseline="30000">
                <a:latin typeface="Times-Roman" charset="0"/>
              </a:rPr>
              <a:t>a</a:t>
            </a:r>
            <a:r>
              <a:rPr lang="en-US">
                <a:latin typeface="Times-Roman" charset="0"/>
              </a:rPr>
              <a:t> mod p</a:t>
            </a:r>
            <a:endParaRPr lang="en-US"/>
          </a:p>
        </p:txBody>
      </p:sp>
      <p:sp>
        <p:nvSpPr>
          <p:cNvPr id="130060" name="Rectangle 12"/>
          <p:cNvSpPr>
            <a:spLocks noChangeArrowheads="1"/>
          </p:cNvSpPr>
          <p:nvPr/>
        </p:nvSpPr>
        <p:spPr bwMode="auto">
          <a:xfrm>
            <a:off x="3402013" y="3429000"/>
            <a:ext cx="1398587"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g</a:t>
            </a:r>
            <a:r>
              <a:rPr lang="en-US" baseline="30000">
                <a:latin typeface="Times-Roman" charset="0"/>
              </a:rPr>
              <a:t>b</a:t>
            </a:r>
            <a:r>
              <a:rPr lang="en-US">
                <a:latin typeface="Times-Roman" charset="0"/>
              </a:rPr>
              <a:t> mod p</a:t>
            </a:r>
            <a:endParaRPr lang="en-US"/>
          </a:p>
        </p:txBody>
      </p:sp>
      <p:sp>
        <p:nvSpPr>
          <p:cNvPr id="130067" name="Rectangle 19"/>
          <p:cNvSpPr>
            <a:spLocks noChangeArrowheads="1"/>
          </p:cNvSpPr>
          <p:nvPr/>
        </p:nvSpPr>
        <p:spPr bwMode="auto">
          <a:xfrm>
            <a:off x="685800" y="4724400"/>
            <a:ext cx="8001000" cy="1524000"/>
          </a:xfrm>
          <a:prstGeom prst="rect">
            <a:avLst/>
          </a:prstGeom>
          <a:noFill/>
          <a:ln w="9525">
            <a:noFill/>
            <a:miter lim="800000"/>
            <a:headEnd/>
            <a:tailEnd/>
          </a:ln>
        </p:spPr>
        <p:txBody>
          <a:bodyPr>
            <a:prstTxWarp prst="textNoShape">
              <a:avLst/>
            </a:prstTxWarp>
          </a:bodyPr>
          <a:lstStyle/>
          <a:p>
            <a:pPr marL="342900" indent="-342900">
              <a:lnSpc>
                <a:spcPct val="80000"/>
              </a:lnSpc>
              <a:spcBef>
                <a:spcPct val="20000"/>
              </a:spcBef>
              <a:spcAft>
                <a:spcPts val="600"/>
              </a:spcAft>
              <a:buClr>
                <a:schemeClr val="accent2"/>
              </a:buClr>
              <a:buSzPct val="75000"/>
              <a:buFont typeface="Wingdings" charset="2"/>
              <a:buChar char="q"/>
            </a:pPr>
            <a:r>
              <a:rPr lang="en-US" sz="2800" dirty="0"/>
              <a:t>Alice computes </a:t>
            </a:r>
            <a:r>
              <a:rPr lang="en-US" sz="2800" dirty="0">
                <a:latin typeface="Times-Roman" charset="0"/>
              </a:rPr>
              <a:t>(</a:t>
            </a:r>
            <a:r>
              <a:rPr lang="en-US" sz="2800" dirty="0" err="1">
                <a:latin typeface="Times-Roman" charset="0"/>
              </a:rPr>
              <a:t>g</a:t>
            </a:r>
            <a:r>
              <a:rPr lang="en-US" sz="2800" baseline="30000" dirty="0" err="1">
                <a:latin typeface="Times-Roman" charset="0"/>
              </a:rPr>
              <a:t>b</a:t>
            </a:r>
            <a:r>
              <a:rPr lang="en-US" sz="2800" dirty="0" err="1">
                <a:latin typeface="Times-Roman" charset="0"/>
              </a:rPr>
              <a:t>)</a:t>
            </a:r>
            <a:r>
              <a:rPr lang="en-US" sz="2800" baseline="30000" dirty="0" err="1">
                <a:latin typeface="Times-Roman" charset="0"/>
              </a:rPr>
              <a:t>a</a:t>
            </a:r>
            <a:r>
              <a:rPr lang="en-US" sz="2800" dirty="0">
                <a:latin typeface="Times-Roman" charset="0"/>
              </a:rPr>
              <a:t> = </a:t>
            </a:r>
            <a:r>
              <a:rPr lang="en-US" sz="2800" dirty="0" err="1">
                <a:latin typeface="Times-Roman" charset="0"/>
              </a:rPr>
              <a:t>g</a:t>
            </a:r>
            <a:r>
              <a:rPr lang="en-US" sz="2800" baseline="30000" dirty="0" err="1">
                <a:latin typeface="Times-Roman" charset="0"/>
              </a:rPr>
              <a:t>ba</a:t>
            </a:r>
            <a:r>
              <a:rPr lang="en-US" sz="2800" dirty="0"/>
              <a:t> </a:t>
            </a:r>
            <a:r>
              <a:rPr lang="en-US" sz="2800" dirty="0">
                <a:latin typeface="Times-Roman" charset="0"/>
              </a:rPr>
              <a:t>= g</a:t>
            </a:r>
            <a:r>
              <a:rPr lang="en-US" sz="2800" baseline="30000" dirty="0">
                <a:latin typeface="Times-Roman" charset="0"/>
              </a:rPr>
              <a:t>ab</a:t>
            </a:r>
            <a:r>
              <a:rPr lang="en-US" sz="2800" dirty="0">
                <a:latin typeface="Times-Roman" charset="0"/>
              </a:rPr>
              <a:t> mod </a:t>
            </a:r>
            <a:r>
              <a:rPr lang="en-US" sz="2800" dirty="0" err="1">
                <a:latin typeface="Times-Roman" charset="0"/>
              </a:rPr>
              <a:t>p</a:t>
            </a:r>
            <a:r>
              <a:rPr lang="en-US" sz="2800" dirty="0"/>
              <a:t> </a:t>
            </a:r>
          </a:p>
          <a:p>
            <a:pPr marL="342900" indent="-342900">
              <a:lnSpc>
                <a:spcPct val="80000"/>
              </a:lnSpc>
              <a:spcBef>
                <a:spcPct val="20000"/>
              </a:spcBef>
              <a:spcAft>
                <a:spcPts val="600"/>
              </a:spcAft>
              <a:buClr>
                <a:schemeClr val="accent2"/>
              </a:buClr>
              <a:buSzPct val="75000"/>
              <a:buFont typeface="Wingdings" charset="2"/>
              <a:buChar char="q"/>
            </a:pPr>
            <a:r>
              <a:rPr lang="en-US" sz="2800" dirty="0"/>
              <a:t>Bob computes </a:t>
            </a:r>
            <a:r>
              <a:rPr lang="en-US" sz="2800" dirty="0">
                <a:latin typeface="Times-Roman" charset="0"/>
              </a:rPr>
              <a:t>(</a:t>
            </a:r>
            <a:r>
              <a:rPr lang="en-US" sz="2800" dirty="0" err="1">
                <a:latin typeface="Times-Roman" charset="0"/>
              </a:rPr>
              <a:t>g</a:t>
            </a:r>
            <a:r>
              <a:rPr lang="en-US" sz="2800" baseline="30000" dirty="0" err="1">
                <a:latin typeface="Times-Roman" charset="0"/>
              </a:rPr>
              <a:t>a</a:t>
            </a:r>
            <a:r>
              <a:rPr lang="en-US" sz="2800" dirty="0" err="1">
                <a:latin typeface="Times-Roman" charset="0"/>
              </a:rPr>
              <a:t>)</a:t>
            </a:r>
            <a:r>
              <a:rPr lang="en-US" sz="2800" baseline="30000" dirty="0" err="1">
                <a:latin typeface="Times-Roman" charset="0"/>
              </a:rPr>
              <a:t>b</a:t>
            </a:r>
            <a:r>
              <a:rPr lang="en-US" sz="2800" dirty="0">
                <a:latin typeface="Times-Roman" charset="0"/>
              </a:rPr>
              <a:t> = g</a:t>
            </a:r>
            <a:r>
              <a:rPr lang="en-US" sz="2800" baseline="30000" dirty="0">
                <a:latin typeface="Times-Roman" charset="0"/>
              </a:rPr>
              <a:t>ab</a:t>
            </a:r>
            <a:r>
              <a:rPr lang="en-US" sz="2800" dirty="0">
                <a:latin typeface="Times-Roman" charset="0"/>
              </a:rPr>
              <a:t> mod </a:t>
            </a:r>
            <a:r>
              <a:rPr lang="en-US" sz="2800" dirty="0" err="1">
                <a:latin typeface="Times-Roman" charset="0"/>
              </a:rPr>
              <a:t>p</a:t>
            </a:r>
            <a:endParaRPr lang="en-US" sz="2800" dirty="0" smtClean="0">
              <a:latin typeface="Times-Roman" charset="0"/>
            </a:endParaRPr>
          </a:p>
          <a:p>
            <a:pPr marL="342900" indent="-342900">
              <a:lnSpc>
                <a:spcPct val="80000"/>
              </a:lnSpc>
              <a:spcBef>
                <a:spcPct val="20000"/>
              </a:spcBef>
              <a:spcAft>
                <a:spcPts val="600"/>
              </a:spcAft>
              <a:buClr>
                <a:schemeClr val="accent2"/>
              </a:buClr>
              <a:buSzPct val="75000"/>
              <a:buFont typeface="Wingdings" charset="2"/>
              <a:buChar char="q"/>
            </a:pPr>
            <a:r>
              <a:rPr lang="en-US" sz="2800" dirty="0" smtClean="0"/>
              <a:t>Use </a:t>
            </a:r>
            <a:r>
              <a:rPr lang="en-US" sz="2800" dirty="0">
                <a:latin typeface="Times-Roman" charset="0"/>
              </a:rPr>
              <a:t>K = g</a:t>
            </a:r>
            <a:r>
              <a:rPr lang="en-US" sz="2800" baseline="30000" dirty="0">
                <a:latin typeface="Times-Roman" charset="0"/>
              </a:rPr>
              <a:t>ab</a:t>
            </a:r>
            <a:r>
              <a:rPr lang="en-US" sz="2800" dirty="0">
                <a:latin typeface="Times-Roman" charset="0"/>
              </a:rPr>
              <a:t> mod </a:t>
            </a:r>
            <a:r>
              <a:rPr lang="en-US" sz="2800" dirty="0" err="1">
                <a:latin typeface="Times-Roman" charset="0"/>
              </a:rPr>
              <a:t>p</a:t>
            </a:r>
            <a:r>
              <a:rPr lang="en-US" sz="2800" dirty="0"/>
              <a:t> as</a:t>
            </a:r>
            <a:r>
              <a:rPr lang="en-US" sz="2800" dirty="0" smtClean="0"/>
              <a:t> symmetric </a:t>
            </a:r>
            <a:r>
              <a:rPr lang="en-US" sz="2800" dirty="0"/>
              <a:t>key </a:t>
            </a:r>
          </a:p>
        </p:txBody>
      </p:sp>
      <p:pic>
        <p:nvPicPr>
          <p:cNvPr id="141324" name="Picture 20" descr="alice3Rev.tiff                                                 0010273EMacintosh HD                   BC93A1CC:"/>
          <p:cNvPicPr>
            <a:picLocks noChangeAspect="1" noChangeArrowheads="1"/>
          </p:cNvPicPr>
          <p:nvPr/>
        </p:nvPicPr>
        <p:blipFill>
          <a:blip r:embed="rId4"/>
          <a:srcRect/>
          <a:stretch>
            <a:fillRect/>
          </a:stretch>
        </p:blipFill>
        <p:spPr bwMode="auto">
          <a:xfrm>
            <a:off x="882650" y="2667000"/>
            <a:ext cx="946150" cy="1624013"/>
          </a:xfrm>
          <a:prstGeom prst="rect">
            <a:avLst/>
          </a:prstGeom>
          <a:noFill/>
          <a:ln w="9525">
            <a:noFill/>
            <a:miter lim="800000"/>
            <a:headEnd/>
            <a:tailEnd/>
          </a:ln>
        </p:spPr>
      </p:pic>
      <p:pic>
        <p:nvPicPr>
          <p:cNvPr id="141325" name="Picture 21" descr="rabbit3.tiff                                                   0010273EMacintosh HD                   BC93A1CC:"/>
          <p:cNvPicPr>
            <a:picLocks noChangeAspect="1" noChangeArrowheads="1"/>
          </p:cNvPicPr>
          <p:nvPr/>
        </p:nvPicPr>
        <p:blipFill>
          <a:blip r:embed="rId5"/>
          <a:srcRect/>
          <a:stretch>
            <a:fillRect/>
          </a:stretch>
        </p:blipFill>
        <p:spPr bwMode="auto">
          <a:xfrm>
            <a:off x="6781800" y="2590800"/>
            <a:ext cx="1076325" cy="1665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0054"/>
                                        </p:tgtEl>
                                        <p:attrNameLst>
                                          <p:attrName>style.visibility</p:attrName>
                                        </p:attrNameLst>
                                      </p:cBhvr>
                                      <p:to>
                                        <p:strVal val="visible"/>
                                      </p:to>
                                    </p:set>
                                    <p:anim calcmode="lin" valueType="num">
                                      <p:cBhvr additive="base">
                                        <p:cTn id="7" dur="500" fill="hold"/>
                                        <p:tgtEl>
                                          <p:spTgt spid="130054"/>
                                        </p:tgtEl>
                                        <p:attrNameLst>
                                          <p:attrName>ppt_x</p:attrName>
                                        </p:attrNameLst>
                                      </p:cBhvr>
                                      <p:tavLst>
                                        <p:tav tm="0">
                                          <p:val>
                                            <p:strVal val="0-#ppt_w/2"/>
                                          </p:val>
                                        </p:tav>
                                        <p:tav tm="100000">
                                          <p:val>
                                            <p:strVal val="#ppt_x"/>
                                          </p:val>
                                        </p:tav>
                                      </p:tavLst>
                                    </p:anim>
                                    <p:anim calcmode="lin" valueType="num">
                                      <p:cBhvr additive="base">
                                        <p:cTn id="8" dur="500" fill="hold"/>
                                        <p:tgtEl>
                                          <p:spTgt spid="13005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3005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2" fill="hold" grpId="0" nodeType="clickEffect">
                                  <p:stCondLst>
                                    <p:cond delay="0"/>
                                  </p:stCondLst>
                                  <p:childTnLst>
                                    <p:set>
                                      <p:cBhvr>
                                        <p:cTn id="15" dur="1" fill="hold">
                                          <p:stCondLst>
                                            <p:cond delay="499"/>
                                          </p:stCondLst>
                                        </p:cTn>
                                        <p:tgtEl>
                                          <p:spTgt spid="130055"/>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Arrow"/>
                                        </p:tgtEl>
                                      </p:cMediaNode>
                                    </p:audio>
                                  </p:sub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1300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30067"/>
                                        </p:tgtEl>
                                        <p:attrNameLst>
                                          <p:attrName>style.visibility</p:attrName>
                                        </p:attrNameLst>
                                      </p:cBhvr>
                                      <p:to>
                                        <p:strVal val="visible"/>
                                      </p:to>
                                    </p:set>
                                    <p:animEffect transition="in" filter="wipe(up)">
                                      <p:cBhvr>
                                        <p:cTn id="23" dur="500"/>
                                        <p:tgtEl>
                                          <p:spTgt spid="130067"/>
                                        </p:tgtEl>
                                      </p:cBhvr>
                                    </p:animEffect>
                                  </p:childTnLst>
                                  <p:subTnLst>
                                    <p:audio>
                                      <p:cMediaNode>
                                        <p:cTn display="0" masterRel="sameClick">
                                          <p:stCondLst>
                                            <p:cond evt="begin" delay="0">
                                              <p:tn val="21"/>
                                            </p:cond>
                                          </p:stCondLst>
                                          <p:endCondLst>
                                            <p:cond evt="onStopAudio" delay="0">
                                              <p:tgtEl>
                                                <p:sldTgt/>
                                              </p:tgtEl>
                                            </p:cond>
                                          </p:endCondLst>
                                        </p:cTn>
                                        <p:tgtEl>
                                          <p:sndTgt r:embed="rId3" name="Cli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4" grpId="0" animBg="1"/>
      <p:bldP spid="130055" grpId="0" animBg="1"/>
      <p:bldP spid="130059" grpId="0" autoUpdateAnimBg="0"/>
      <p:bldP spid="130060" grpId="0" autoUpdateAnimBg="0"/>
      <p:bldP spid="130067" grpId="0"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3BBCAC9-BCA9-ED48-BBF5-264276486D55}" type="slidenum">
              <a:rPr lang="en-US" smtClean="0">
                <a:latin typeface="Times New Roman" charset="0"/>
              </a:rPr>
              <a:pPr/>
              <a:t>111</a:t>
            </a:fld>
            <a:endParaRPr lang="en-US" smtClean="0">
              <a:latin typeface="Times New Roman" charset="0"/>
            </a:endParaRPr>
          </a:p>
        </p:txBody>
      </p:sp>
      <p:sp>
        <p:nvSpPr>
          <p:cNvPr id="142339" name="Rectangle 2"/>
          <p:cNvSpPr>
            <a:spLocks noGrp="1" noChangeArrowheads="1"/>
          </p:cNvSpPr>
          <p:nvPr>
            <p:ph type="title"/>
          </p:nvPr>
        </p:nvSpPr>
        <p:spPr/>
        <p:txBody>
          <a:bodyPr/>
          <a:lstStyle/>
          <a:p>
            <a:pPr eaLnBrk="1" hangingPunct="1"/>
            <a:r>
              <a:rPr lang="en-US"/>
              <a:t>Diffie-Hellman</a:t>
            </a:r>
          </a:p>
        </p:txBody>
      </p:sp>
      <p:sp>
        <p:nvSpPr>
          <p:cNvPr id="142340" name="Rectangle 3"/>
          <p:cNvSpPr>
            <a:spLocks noGrp="1" noChangeArrowheads="1"/>
          </p:cNvSpPr>
          <p:nvPr>
            <p:ph type="body" idx="1"/>
          </p:nvPr>
        </p:nvSpPr>
        <p:spPr>
          <a:xfrm>
            <a:off x="685800" y="1828800"/>
            <a:ext cx="7848600" cy="609600"/>
          </a:xfrm>
        </p:spPr>
        <p:txBody>
          <a:bodyPr/>
          <a:lstStyle/>
          <a:p>
            <a:pPr eaLnBrk="1" hangingPunct="1">
              <a:lnSpc>
                <a:spcPct val="90000"/>
              </a:lnSpc>
            </a:pPr>
            <a:r>
              <a:rPr lang="en-US" sz="2800"/>
              <a:t>Subject to man-in-the-middle (MiM) attack</a:t>
            </a:r>
          </a:p>
        </p:txBody>
      </p:sp>
      <p:sp>
        <p:nvSpPr>
          <p:cNvPr id="166918" name="Line 6"/>
          <p:cNvSpPr>
            <a:spLocks noChangeShapeType="1"/>
          </p:cNvSpPr>
          <p:nvPr/>
        </p:nvSpPr>
        <p:spPr bwMode="auto">
          <a:xfrm rot="-76729">
            <a:off x="1447800" y="3200400"/>
            <a:ext cx="2133600" cy="36513"/>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66919" name="Line 7"/>
          <p:cNvSpPr>
            <a:spLocks noChangeShapeType="1"/>
          </p:cNvSpPr>
          <p:nvPr/>
        </p:nvSpPr>
        <p:spPr bwMode="auto">
          <a:xfrm flipH="1" flipV="1">
            <a:off x="5181600" y="3810000"/>
            <a:ext cx="24384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42343" name="Rectangle 8"/>
          <p:cNvSpPr>
            <a:spLocks noChangeArrowheads="1"/>
          </p:cNvSpPr>
          <p:nvPr/>
        </p:nvSpPr>
        <p:spPr bwMode="auto">
          <a:xfrm>
            <a:off x="304800" y="4054475"/>
            <a:ext cx="1244600" cy="517525"/>
          </a:xfrm>
          <a:prstGeom prst="rect">
            <a:avLst/>
          </a:prstGeom>
          <a:noFill/>
          <a:ln w="9525">
            <a:noFill/>
            <a:miter lim="800000"/>
            <a:headEnd/>
            <a:tailEnd/>
          </a:ln>
        </p:spPr>
        <p:txBody>
          <a:bodyPr wrap="none">
            <a:prstTxWarp prst="textNoShape">
              <a:avLst/>
            </a:prstTxWarp>
            <a:spAutoFit/>
          </a:bodyPr>
          <a:lstStyle/>
          <a:p>
            <a:r>
              <a:rPr lang="en-US"/>
              <a:t>Alice, </a:t>
            </a:r>
            <a:r>
              <a:rPr lang="en-US">
                <a:latin typeface="Times-Roman" charset="0"/>
              </a:rPr>
              <a:t>a</a:t>
            </a:r>
            <a:endParaRPr lang="en-US"/>
          </a:p>
        </p:txBody>
      </p:sp>
      <p:sp>
        <p:nvSpPr>
          <p:cNvPr id="142344" name="Rectangle 9"/>
          <p:cNvSpPr>
            <a:spLocks noChangeArrowheads="1"/>
          </p:cNvSpPr>
          <p:nvPr/>
        </p:nvSpPr>
        <p:spPr bwMode="auto">
          <a:xfrm>
            <a:off x="7696200" y="4038600"/>
            <a:ext cx="1062038" cy="517525"/>
          </a:xfrm>
          <a:prstGeom prst="rect">
            <a:avLst/>
          </a:prstGeom>
          <a:noFill/>
          <a:ln w="9525">
            <a:noFill/>
            <a:miter lim="800000"/>
            <a:headEnd/>
            <a:tailEnd/>
          </a:ln>
        </p:spPr>
        <p:txBody>
          <a:bodyPr wrap="none">
            <a:prstTxWarp prst="textNoShape">
              <a:avLst/>
            </a:prstTxWarp>
            <a:spAutoFit/>
          </a:bodyPr>
          <a:lstStyle/>
          <a:p>
            <a:r>
              <a:rPr lang="en-US"/>
              <a:t>Bob, </a:t>
            </a:r>
            <a:r>
              <a:rPr lang="en-US">
                <a:latin typeface="Times-Roman" charset="0"/>
              </a:rPr>
              <a:t>b</a:t>
            </a:r>
            <a:endParaRPr lang="en-US"/>
          </a:p>
        </p:txBody>
      </p:sp>
      <p:sp>
        <p:nvSpPr>
          <p:cNvPr id="166922" name="Rectangle 10"/>
          <p:cNvSpPr>
            <a:spLocks noChangeArrowheads="1"/>
          </p:cNvSpPr>
          <p:nvPr/>
        </p:nvSpPr>
        <p:spPr bwMode="auto">
          <a:xfrm>
            <a:off x="1801813" y="2743200"/>
            <a:ext cx="1398587"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g</a:t>
            </a:r>
            <a:r>
              <a:rPr lang="en-US" baseline="30000">
                <a:latin typeface="Times-Roman" charset="0"/>
              </a:rPr>
              <a:t>a</a:t>
            </a:r>
            <a:r>
              <a:rPr lang="en-US">
                <a:latin typeface="Times-Roman" charset="0"/>
              </a:rPr>
              <a:t> mod p</a:t>
            </a:r>
            <a:endParaRPr lang="en-US"/>
          </a:p>
        </p:txBody>
      </p:sp>
      <p:sp>
        <p:nvSpPr>
          <p:cNvPr id="166923" name="Rectangle 11"/>
          <p:cNvSpPr>
            <a:spLocks noChangeArrowheads="1"/>
          </p:cNvSpPr>
          <p:nvPr/>
        </p:nvSpPr>
        <p:spPr bwMode="auto">
          <a:xfrm>
            <a:off x="5791200" y="3276600"/>
            <a:ext cx="1398588"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g</a:t>
            </a:r>
            <a:r>
              <a:rPr lang="en-US" baseline="30000">
                <a:latin typeface="Times-Roman" charset="0"/>
              </a:rPr>
              <a:t>b</a:t>
            </a:r>
            <a:r>
              <a:rPr lang="en-US">
                <a:latin typeface="Times-Roman" charset="0"/>
              </a:rPr>
              <a:t> mod p</a:t>
            </a:r>
            <a:endParaRPr lang="en-US"/>
          </a:p>
        </p:txBody>
      </p:sp>
      <p:sp>
        <p:nvSpPr>
          <p:cNvPr id="142347" name="Rectangle 15"/>
          <p:cNvSpPr>
            <a:spLocks noChangeArrowheads="1"/>
          </p:cNvSpPr>
          <p:nvPr/>
        </p:nvSpPr>
        <p:spPr bwMode="auto">
          <a:xfrm>
            <a:off x="3741738" y="4038600"/>
            <a:ext cx="1287462" cy="517525"/>
          </a:xfrm>
          <a:prstGeom prst="rect">
            <a:avLst/>
          </a:prstGeom>
          <a:noFill/>
          <a:ln w="9525">
            <a:noFill/>
            <a:miter lim="800000"/>
            <a:headEnd/>
            <a:tailEnd/>
          </a:ln>
        </p:spPr>
        <p:txBody>
          <a:bodyPr wrap="none">
            <a:prstTxWarp prst="textNoShape">
              <a:avLst/>
            </a:prstTxWarp>
            <a:spAutoFit/>
          </a:bodyPr>
          <a:lstStyle/>
          <a:p>
            <a:r>
              <a:rPr lang="en-US"/>
              <a:t>Trudy,</a:t>
            </a:r>
            <a:r>
              <a:rPr lang="en-US">
                <a:latin typeface="Times-Roman" charset="0"/>
              </a:rPr>
              <a:t> t</a:t>
            </a:r>
            <a:endParaRPr lang="en-US"/>
          </a:p>
        </p:txBody>
      </p:sp>
      <p:sp>
        <p:nvSpPr>
          <p:cNvPr id="166928" name="Line 16"/>
          <p:cNvSpPr>
            <a:spLocks noChangeShapeType="1"/>
          </p:cNvSpPr>
          <p:nvPr/>
        </p:nvSpPr>
        <p:spPr bwMode="auto">
          <a:xfrm flipV="1">
            <a:off x="5257800" y="3200400"/>
            <a:ext cx="23622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66929" name="Line 17"/>
          <p:cNvSpPr>
            <a:spLocks noChangeShapeType="1"/>
          </p:cNvSpPr>
          <p:nvPr/>
        </p:nvSpPr>
        <p:spPr bwMode="auto">
          <a:xfrm flipH="1" flipV="1">
            <a:off x="1371600" y="3810000"/>
            <a:ext cx="22098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66931" name="Rectangle 19"/>
          <p:cNvSpPr>
            <a:spLocks noChangeArrowheads="1"/>
          </p:cNvSpPr>
          <p:nvPr/>
        </p:nvSpPr>
        <p:spPr bwMode="auto">
          <a:xfrm>
            <a:off x="1781175" y="3276600"/>
            <a:ext cx="1343025"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g</a:t>
            </a:r>
            <a:r>
              <a:rPr lang="en-US" baseline="30000">
                <a:latin typeface="Times-Roman" charset="0"/>
              </a:rPr>
              <a:t>t</a:t>
            </a:r>
            <a:r>
              <a:rPr lang="en-US">
                <a:latin typeface="Times-Roman" charset="0"/>
              </a:rPr>
              <a:t> mod p</a:t>
            </a:r>
            <a:endParaRPr lang="en-US"/>
          </a:p>
        </p:txBody>
      </p:sp>
      <p:sp>
        <p:nvSpPr>
          <p:cNvPr id="166932" name="Rectangle 20"/>
          <p:cNvSpPr>
            <a:spLocks noChangeArrowheads="1"/>
          </p:cNvSpPr>
          <p:nvPr/>
        </p:nvSpPr>
        <p:spPr bwMode="auto">
          <a:xfrm>
            <a:off x="5791200" y="2743200"/>
            <a:ext cx="1343025"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g</a:t>
            </a:r>
            <a:r>
              <a:rPr lang="en-US" baseline="30000">
                <a:latin typeface="Times-Roman" charset="0"/>
              </a:rPr>
              <a:t>t</a:t>
            </a:r>
            <a:r>
              <a:rPr lang="en-US">
                <a:latin typeface="Times-Roman" charset="0"/>
              </a:rPr>
              <a:t> mod p</a:t>
            </a:r>
            <a:endParaRPr lang="en-US"/>
          </a:p>
        </p:txBody>
      </p:sp>
      <p:sp>
        <p:nvSpPr>
          <p:cNvPr id="166934" name="Rectangle 22"/>
          <p:cNvSpPr>
            <a:spLocks noChangeArrowheads="1"/>
          </p:cNvSpPr>
          <p:nvPr/>
        </p:nvSpPr>
        <p:spPr bwMode="auto">
          <a:xfrm>
            <a:off x="685800" y="4724400"/>
            <a:ext cx="8077200" cy="1447800"/>
          </a:xfrm>
          <a:prstGeom prst="rect">
            <a:avLst/>
          </a:prstGeom>
          <a:noFill/>
          <a:ln w="9525">
            <a:noFill/>
            <a:miter lim="800000"/>
            <a:headEnd/>
            <a:tailEnd/>
          </a:ln>
        </p:spPr>
        <p:txBody>
          <a:bodyPr>
            <a:prstTxWarp prst="textNoShape">
              <a:avLst/>
            </a:prstTxWarp>
          </a:bodyPr>
          <a:lstStyle/>
          <a:p>
            <a:pPr marL="342900" indent="-342900">
              <a:lnSpc>
                <a:spcPct val="75000"/>
              </a:lnSpc>
              <a:spcBef>
                <a:spcPct val="20000"/>
              </a:spcBef>
              <a:spcAft>
                <a:spcPts val="600"/>
              </a:spcAft>
              <a:buClr>
                <a:schemeClr val="accent2"/>
              </a:buClr>
              <a:buSzPct val="75000"/>
              <a:buFont typeface="Wingdings" charset="2"/>
              <a:buChar char="q"/>
            </a:pPr>
            <a:r>
              <a:rPr lang="en-US" sz="2800" dirty="0"/>
              <a:t>Trudy shares secret </a:t>
            </a:r>
            <a:r>
              <a:rPr lang="en-US" sz="2800" dirty="0">
                <a:latin typeface="Times-Roman" charset="0"/>
              </a:rPr>
              <a:t>g</a:t>
            </a:r>
            <a:r>
              <a:rPr lang="en-US" sz="2800" baseline="30000" dirty="0">
                <a:latin typeface="Times-Roman" charset="0"/>
              </a:rPr>
              <a:t>at</a:t>
            </a:r>
            <a:r>
              <a:rPr lang="en-US" sz="2800" dirty="0">
                <a:latin typeface="Times-Roman" charset="0"/>
              </a:rPr>
              <a:t> mod </a:t>
            </a:r>
            <a:r>
              <a:rPr lang="en-US" sz="2800" dirty="0" err="1">
                <a:latin typeface="Times-Roman" charset="0"/>
              </a:rPr>
              <a:t>p</a:t>
            </a:r>
            <a:r>
              <a:rPr lang="en-US" sz="2800" dirty="0"/>
              <a:t> with Alice </a:t>
            </a:r>
          </a:p>
          <a:p>
            <a:pPr marL="342900" indent="-342900">
              <a:lnSpc>
                <a:spcPct val="75000"/>
              </a:lnSpc>
              <a:spcBef>
                <a:spcPct val="20000"/>
              </a:spcBef>
              <a:spcAft>
                <a:spcPts val="600"/>
              </a:spcAft>
              <a:buClr>
                <a:schemeClr val="accent2"/>
              </a:buClr>
              <a:buSzPct val="75000"/>
              <a:buFont typeface="Wingdings" charset="2"/>
              <a:buChar char="q"/>
            </a:pPr>
            <a:r>
              <a:rPr lang="en-US" sz="2800" dirty="0"/>
              <a:t>Trudy shares secret </a:t>
            </a:r>
            <a:r>
              <a:rPr lang="en-US" sz="2800" dirty="0" err="1">
                <a:latin typeface="Times-Roman" charset="0"/>
              </a:rPr>
              <a:t>g</a:t>
            </a:r>
            <a:r>
              <a:rPr lang="en-US" sz="2800" baseline="30000" dirty="0" err="1">
                <a:latin typeface="Times-Roman" charset="0"/>
              </a:rPr>
              <a:t>bt</a:t>
            </a:r>
            <a:r>
              <a:rPr lang="en-US" sz="2800" dirty="0">
                <a:latin typeface="Times-Roman" charset="0"/>
              </a:rPr>
              <a:t> mod </a:t>
            </a:r>
            <a:r>
              <a:rPr lang="en-US" sz="2800" dirty="0" err="1">
                <a:latin typeface="Times-Roman" charset="0"/>
              </a:rPr>
              <a:t>p</a:t>
            </a:r>
            <a:r>
              <a:rPr lang="en-US" sz="2800" dirty="0"/>
              <a:t> with Bob</a:t>
            </a:r>
          </a:p>
          <a:p>
            <a:pPr marL="342900" indent="-342900">
              <a:lnSpc>
                <a:spcPct val="75000"/>
              </a:lnSpc>
              <a:spcBef>
                <a:spcPct val="20000"/>
              </a:spcBef>
              <a:spcAft>
                <a:spcPts val="600"/>
              </a:spcAft>
              <a:buClr>
                <a:schemeClr val="accent2"/>
              </a:buClr>
              <a:buSzPct val="75000"/>
              <a:buFont typeface="Wingdings" charset="2"/>
              <a:buChar char="q"/>
            </a:pPr>
            <a:r>
              <a:rPr lang="en-US" sz="2800" dirty="0"/>
              <a:t>Alice and Bob don’t know Trudy exists!</a:t>
            </a:r>
          </a:p>
        </p:txBody>
      </p:sp>
      <p:pic>
        <p:nvPicPr>
          <p:cNvPr id="142353" name="Picture 23" descr="alice3Rev.tiff                                                 0010273EMacintosh HD                   BC93A1CC:"/>
          <p:cNvPicPr>
            <a:picLocks noChangeAspect="1" noChangeArrowheads="1"/>
          </p:cNvPicPr>
          <p:nvPr/>
        </p:nvPicPr>
        <p:blipFill>
          <a:blip r:embed="rId4"/>
          <a:srcRect/>
          <a:stretch>
            <a:fillRect/>
          </a:stretch>
        </p:blipFill>
        <p:spPr bwMode="auto">
          <a:xfrm>
            <a:off x="349250" y="2566988"/>
            <a:ext cx="946150" cy="1624012"/>
          </a:xfrm>
          <a:prstGeom prst="rect">
            <a:avLst/>
          </a:prstGeom>
          <a:noFill/>
          <a:ln w="9525">
            <a:noFill/>
            <a:miter lim="800000"/>
            <a:headEnd/>
            <a:tailEnd/>
          </a:ln>
        </p:spPr>
      </p:pic>
      <p:pic>
        <p:nvPicPr>
          <p:cNvPr id="142354" name="Picture 24" descr="rabbit3.tiff                                                   0010273EMacintosh HD                   BC93A1CC:"/>
          <p:cNvPicPr>
            <a:picLocks noChangeAspect="1" noChangeArrowheads="1"/>
          </p:cNvPicPr>
          <p:nvPr/>
        </p:nvPicPr>
        <p:blipFill>
          <a:blip r:embed="rId5"/>
          <a:srcRect/>
          <a:stretch>
            <a:fillRect/>
          </a:stretch>
        </p:blipFill>
        <p:spPr bwMode="auto">
          <a:xfrm>
            <a:off x="7696200" y="2438400"/>
            <a:ext cx="1076325" cy="1665288"/>
          </a:xfrm>
          <a:prstGeom prst="rect">
            <a:avLst/>
          </a:prstGeom>
          <a:noFill/>
          <a:ln w="9525">
            <a:noFill/>
            <a:miter lim="800000"/>
            <a:headEnd/>
            <a:tailEnd/>
          </a:ln>
        </p:spPr>
      </p:pic>
      <p:pic>
        <p:nvPicPr>
          <p:cNvPr id="142355" name="Picture 25" descr="deedum2.tiff                                                   0010273EMacintosh HD                   BC93A1CC:"/>
          <p:cNvPicPr>
            <a:picLocks noChangeAspect="1" noChangeArrowheads="1"/>
          </p:cNvPicPr>
          <p:nvPr/>
        </p:nvPicPr>
        <p:blipFill>
          <a:blip r:embed="rId6"/>
          <a:srcRect/>
          <a:stretch>
            <a:fillRect/>
          </a:stretch>
        </p:blipFill>
        <p:spPr bwMode="auto">
          <a:xfrm>
            <a:off x="3886200" y="2743200"/>
            <a:ext cx="1039813" cy="1282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6918"/>
                                        </p:tgtEl>
                                        <p:attrNameLst>
                                          <p:attrName>style.visibility</p:attrName>
                                        </p:attrNameLst>
                                      </p:cBhvr>
                                      <p:to>
                                        <p:strVal val="visible"/>
                                      </p:to>
                                    </p:set>
                                    <p:anim calcmode="lin" valueType="num">
                                      <p:cBhvr additive="base">
                                        <p:cTn id="7" dur="500" fill="hold"/>
                                        <p:tgtEl>
                                          <p:spTgt spid="166918"/>
                                        </p:tgtEl>
                                        <p:attrNameLst>
                                          <p:attrName>ppt_x</p:attrName>
                                        </p:attrNameLst>
                                      </p:cBhvr>
                                      <p:tavLst>
                                        <p:tav tm="0">
                                          <p:val>
                                            <p:strVal val="0-#ppt_w/2"/>
                                          </p:val>
                                        </p:tav>
                                        <p:tav tm="100000">
                                          <p:val>
                                            <p:strVal val="#ppt_x"/>
                                          </p:val>
                                        </p:tav>
                                      </p:tavLst>
                                    </p:anim>
                                    <p:anim calcmode="lin" valueType="num">
                                      <p:cBhvr additive="base">
                                        <p:cTn id="8" dur="500" fill="hold"/>
                                        <p:tgtEl>
                                          <p:spTgt spid="1669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6692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66928"/>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Arrow"/>
                                        </p:tgtEl>
                                      </p:cMediaNode>
                                    </p:audio>
                                  </p:sub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1669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66919"/>
                                        </p:tgtEl>
                                        <p:attrNameLst>
                                          <p:attrName>style.visibility</p:attrName>
                                        </p:attrNameLst>
                                      </p:cBhvr>
                                      <p:to>
                                        <p:strVal val="visible"/>
                                      </p:to>
                                    </p:set>
                                    <p:anim calcmode="lin" valueType="num">
                                      <p:cBhvr additive="base">
                                        <p:cTn id="23" dur="500" fill="hold"/>
                                        <p:tgtEl>
                                          <p:spTgt spid="166919"/>
                                        </p:tgtEl>
                                        <p:attrNameLst>
                                          <p:attrName>ppt_x</p:attrName>
                                        </p:attrNameLst>
                                      </p:cBhvr>
                                      <p:tavLst>
                                        <p:tav tm="0">
                                          <p:val>
                                            <p:strVal val="1+#ppt_w/2"/>
                                          </p:val>
                                        </p:tav>
                                        <p:tav tm="100000">
                                          <p:val>
                                            <p:strVal val="#ppt_x"/>
                                          </p:val>
                                        </p:tav>
                                      </p:tavLst>
                                    </p:anim>
                                    <p:anim calcmode="lin" valueType="num">
                                      <p:cBhvr additive="base">
                                        <p:cTn id="24" dur="500" fill="hold"/>
                                        <p:tgtEl>
                                          <p:spTgt spid="1669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Arrow"/>
                                        </p:tgtEl>
                                      </p:cMediaNode>
                                    </p:audio>
                                  </p:sub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499"/>
                                          </p:stCondLst>
                                        </p:cTn>
                                        <p:tgtEl>
                                          <p:spTgt spid="16692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2" fill="hold" grpId="0" nodeType="clickEffect">
                                  <p:stCondLst>
                                    <p:cond delay="0"/>
                                  </p:stCondLst>
                                  <p:childTnLst>
                                    <p:set>
                                      <p:cBhvr>
                                        <p:cTn id="31" dur="1" fill="hold">
                                          <p:stCondLst>
                                            <p:cond delay="499"/>
                                          </p:stCondLst>
                                        </p:cTn>
                                        <p:tgtEl>
                                          <p:spTgt spid="166929"/>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2" name="Arrow"/>
                                        </p:tgtEl>
                                      </p:cMediaNode>
                                    </p:audio>
                                  </p:sub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499"/>
                                          </p:stCondLst>
                                        </p:cTn>
                                        <p:tgtEl>
                                          <p:spTgt spid="1669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66934"/>
                                        </p:tgtEl>
                                        <p:attrNameLst>
                                          <p:attrName>style.visibility</p:attrName>
                                        </p:attrNameLst>
                                      </p:cBhvr>
                                      <p:to>
                                        <p:strVal val="visible"/>
                                      </p:to>
                                    </p:set>
                                    <p:animEffect transition="in" filter="box(in)">
                                      <p:cBhvr>
                                        <p:cTn id="39" dur="500"/>
                                        <p:tgtEl>
                                          <p:spTgt spid="166934"/>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8" grpId="0" animBg="1"/>
      <p:bldP spid="166919" grpId="0" animBg="1"/>
      <p:bldP spid="166922" grpId="0" autoUpdateAnimBg="0"/>
      <p:bldP spid="166923" grpId="0" autoUpdateAnimBg="0"/>
      <p:bldP spid="166928" grpId="0" animBg="1"/>
      <p:bldP spid="166929" grpId="0" animBg="1"/>
      <p:bldP spid="166931" grpId="0" autoUpdateAnimBg="0"/>
      <p:bldP spid="166932" grpId="0" autoUpdateAnimBg="0"/>
      <p:bldP spid="166934" grpId="0"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2AB434C-DE57-E742-93E9-77C253FDE615}" type="slidenum">
              <a:rPr lang="en-US" smtClean="0">
                <a:latin typeface="Times New Roman" charset="0"/>
              </a:rPr>
              <a:pPr/>
              <a:t>112</a:t>
            </a:fld>
            <a:endParaRPr lang="en-US" smtClean="0">
              <a:latin typeface="Times New Roman" charset="0"/>
            </a:endParaRPr>
          </a:p>
        </p:txBody>
      </p:sp>
      <p:sp>
        <p:nvSpPr>
          <p:cNvPr id="143363" name="Rectangle 2"/>
          <p:cNvSpPr>
            <a:spLocks noGrp="1" noChangeArrowheads="1"/>
          </p:cNvSpPr>
          <p:nvPr>
            <p:ph type="title"/>
          </p:nvPr>
        </p:nvSpPr>
        <p:spPr>
          <a:xfrm>
            <a:off x="685800" y="457200"/>
            <a:ext cx="7772400" cy="1143000"/>
          </a:xfrm>
        </p:spPr>
        <p:txBody>
          <a:bodyPr/>
          <a:lstStyle/>
          <a:p>
            <a:pPr eaLnBrk="1" hangingPunct="1"/>
            <a:r>
              <a:rPr lang="en-US"/>
              <a:t>Diffie-Hellman</a:t>
            </a:r>
          </a:p>
        </p:txBody>
      </p:sp>
      <p:sp>
        <p:nvSpPr>
          <p:cNvPr id="143364" name="Rectangle 3"/>
          <p:cNvSpPr>
            <a:spLocks noGrp="1" noChangeArrowheads="1"/>
          </p:cNvSpPr>
          <p:nvPr>
            <p:ph type="body" idx="1"/>
          </p:nvPr>
        </p:nvSpPr>
        <p:spPr>
          <a:xfrm>
            <a:off x="609600" y="1676400"/>
            <a:ext cx="7924800" cy="4267200"/>
          </a:xfrm>
        </p:spPr>
        <p:txBody>
          <a:bodyPr/>
          <a:lstStyle/>
          <a:p>
            <a:pPr eaLnBrk="1" hangingPunct="1">
              <a:lnSpc>
                <a:spcPct val="90000"/>
              </a:lnSpc>
              <a:spcAft>
                <a:spcPts val="600"/>
              </a:spcAft>
            </a:pPr>
            <a:r>
              <a:rPr lang="en-US" sz="2800" dirty="0"/>
              <a:t>How to prevent </a:t>
            </a:r>
            <a:r>
              <a:rPr lang="en-US" sz="2800" dirty="0" err="1"/>
              <a:t>MiM</a:t>
            </a:r>
            <a:r>
              <a:rPr lang="en-US" sz="2800" dirty="0"/>
              <a:t> attack?</a:t>
            </a:r>
          </a:p>
          <a:p>
            <a:pPr lvl="1" eaLnBrk="1" hangingPunct="1">
              <a:lnSpc>
                <a:spcPct val="90000"/>
              </a:lnSpc>
              <a:spcAft>
                <a:spcPts val="600"/>
              </a:spcAft>
            </a:pPr>
            <a:r>
              <a:rPr lang="en-US" sz="2400" dirty="0"/>
              <a:t>Encrypt DH exchange with symmetric key</a:t>
            </a:r>
          </a:p>
          <a:p>
            <a:pPr lvl="1" eaLnBrk="1" hangingPunct="1">
              <a:lnSpc>
                <a:spcPct val="90000"/>
              </a:lnSpc>
              <a:spcAft>
                <a:spcPts val="600"/>
              </a:spcAft>
            </a:pPr>
            <a:r>
              <a:rPr lang="en-US" sz="2400" dirty="0"/>
              <a:t>Encrypt DH exchange with public key</a:t>
            </a:r>
          </a:p>
          <a:p>
            <a:pPr lvl="1" eaLnBrk="1" hangingPunct="1">
              <a:lnSpc>
                <a:spcPct val="90000"/>
              </a:lnSpc>
              <a:spcAft>
                <a:spcPts val="600"/>
              </a:spcAft>
            </a:pPr>
            <a:r>
              <a:rPr lang="en-US" sz="2400" dirty="0"/>
              <a:t>Sign DH values with private key</a:t>
            </a:r>
          </a:p>
          <a:p>
            <a:pPr lvl="1" eaLnBrk="1" hangingPunct="1">
              <a:lnSpc>
                <a:spcPct val="90000"/>
              </a:lnSpc>
              <a:spcAft>
                <a:spcPts val="600"/>
              </a:spcAft>
            </a:pPr>
            <a:r>
              <a:rPr lang="en-US" sz="2400" dirty="0"/>
              <a:t>Other?</a:t>
            </a:r>
          </a:p>
          <a:p>
            <a:pPr eaLnBrk="1" hangingPunct="1">
              <a:lnSpc>
                <a:spcPct val="90000"/>
              </a:lnSpc>
              <a:spcAft>
                <a:spcPts val="600"/>
              </a:spcAft>
            </a:pPr>
            <a:r>
              <a:rPr lang="en-US" sz="2800" dirty="0"/>
              <a:t>At this point, DH may look pointless…</a:t>
            </a:r>
          </a:p>
          <a:p>
            <a:pPr lvl="1" eaLnBrk="1" hangingPunct="1">
              <a:lnSpc>
                <a:spcPct val="90000"/>
              </a:lnSpc>
              <a:spcAft>
                <a:spcPts val="600"/>
              </a:spcAft>
            </a:pPr>
            <a:r>
              <a:rPr lang="en-US" sz="2400" dirty="0"/>
              <a:t>…but it’s not (more on this later)</a:t>
            </a:r>
            <a:endParaRPr lang="en-US" sz="2400" dirty="0" smtClean="0"/>
          </a:p>
          <a:p>
            <a:pPr eaLnBrk="1" hangingPunct="1">
              <a:lnSpc>
                <a:spcPct val="90000"/>
              </a:lnSpc>
              <a:spcAft>
                <a:spcPts val="600"/>
              </a:spcAft>
            </a:pPr>
            <a:r>
              <a:rPr lang="en-US" sz="2800" dirty="0" smtClean="0"/>
              <a:t>In any case, you </a:t>
            </a:r>
            <a:r>
              <a:rPr lang="en-US" sz="2800" b="1" dirty="0">
                <a:solidFill>
                  <a:schemeClr val="hlink"/>
                </a:solidFill>
                <a:latin typeface="Times-Roman" charset="0"/>
              </a:rPr>
              <a:t>MUST</a:t>
            </a:r>
            <a:r>
              <a:rPr lang="en-US" sz="2800" dirty="0"/>
              <a:t> be aware of </a:t>
            </a:r>
            <a:r>
              <a:rPr lang="en-US" sz="2800" dirty="0" err="1"/>
              <a:t>MiM</a:t>
            </a:r>
            <a:r>
              <a:rPr lang="en-US" sz="2800" dirty="0"/>
              <a:t> attack on </a:t>
            </a:r>
            <a:r>
              <a:rPr lang="en-US" sz="2800" dirty="0" err="1"/>
              <a:t>Diffie</a:t>
            </a:r>
            <a:r>
              <a:rPr lang="en-US" sz="2800" dirty="0"/>
              <a:t>-Hellman</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D9D9AE13-AE46-2940-A1BA-E4776EE6879F}" type="slidenum">
              <a:rPr lang="en-US" smtClean="0">
                <a:latin typeface="Times New Roman" charset="0"/>
              </a:rPr>
              <a:pPr/>
              <a:t>113</a:t>
            </a:fld>
            <a:endParaRPr lang="en-US" smtClean="0">
              <a:latin typeface="Times New Roman" charset="0"/>
            </a:endParaRPr>
          </a:p>
        </p:txBody>
      </p:sp>
      <p:sp>
        <p:nvSpPr>
          <p:cNvPr id="144387" name="Rectangle 2"/>
          <p:cNvSpPr>
            <a:spLocks noGrp="1" noChangeArrowheads="1"/>
          </p:cNvSpPr>
          <p:nvPr>
            <p:ph type="title"/>
          </p:nvPr>
        </p:nvSpPr>
        <p:spPr>
          <a:xfrm>
            <a:off x="685800" y="2133600"/>
            <a:ext cx="7772400" cy="1143000"/>
          </a:xfrm>
        </p:spPr>
        <p:txBody>
          <a:bodyPr/>
          <a:lstStyle/>
          <a:p>
            <a:pPr eaLnBrk="1" hangingPunct="1"/>
            <a:r>
              <a:rPr lang="en-US"/>
              <a:t>Elliptic Curve Cryptography</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D37BC141-B6FD-C04A-9F51-B7F45430DFD6}" type="slidenum">
              <a:rPr lang="en-US" smtClean="0">
                <a:latin typeface="Times New Roman" charset="0"/>
              </a:rPr>
              <a:pPr/>
              <a:t>114</a:t>
            </a:fld>
            <a:endParaRPr lang="en-US" smtClean="0">
              <a:latin typeface="Times New Roman" charset="0"/>
            </a:endParaRPr>
          </a:p>
        </p:txBody>
      </p:sp>
      <p:sp>
        <p:nvSpPr>
          <p:cNvPr id="145411" name="Rectangle 2"/>
          <p:cNvSpPr>
            <a:spLocks noGrp="1" noChangeArrowheads="1"/>
          </p:cNvSpPr>
          <p:nvPr>
            <p:ph type="title"/>
          </p:nvPr>
        </p:nvSpPr>
        <p:spPr/>
        <p:txBody>
          <a:bodyPr/>
          <a:lstStyle/>
          <a:p>
            <a:pPr eaLnBrk="1" hangingPunct="1"/>
            <a:r>
              <a:rPr lang="en-US"/>
              <a:t>Elliptic Curve Crypto (ECC)</a:t>
            </a:r>
          </a:p>
        </p:txBody>
      </p:sp>
      <p:sp>
        <p:nvSpPr>
          <p:cNvPr id="145412" name="Rectangle 3"/>
          <p:cNvSpPr>
            <a:spLocks noGrp="1" noChangeArrowheads="1"/>
          </p:cNvSpPr>
          <p:nvPr>
            <p:ph type="body" idx="1"/>
          </p:nvPr>
        </p:nvSpPr>
        <p:spPr/>
        <p:txBody>
          <a:bodyPr/>
          <a:lstStyle/>
          <a:p>
            <a:pPr eaLnBrk="1" hangingPunct="1"/>
            <a:r>
              <a:rPr lang="en-US" dirty="0"/>
              <a:t>“Elliptic curve” is </a:t>
            </a:r>
            <a:r>
              <a:rPr lang="en-US" b="1" dirty="0">
                <a:solidFill>
                  <a:schemeClr val="hlink"/>
                </a:solidFill>
              </a:rPr>
              <a:t>not</a:t>
            </a:r>
            <a:r>
              <a:rPr lang="en-US" dirty="0"/>
              <a:t> a cryptosystem</a:t>
            </a:r>
          </a:p>
          <a:p>
            <a:pPr eaLnBrk="1" hangingPunct="1"/>
            <a:r>
              <a:rPr lang="en-US" dirty="0"/>
              <a:t>Elliptic curves are a different way to do the math in public key system</a:t>
            </a:r>
          </a:p>
          <a:p>
            <a:pPr eaLnBrk="1" hangingPunct="1"/>
            <a:r>
              <a:rPr lang="en-US" dirty="0"/>
              <a:t>Elliptic curve </a:t>
            </a:r>
            <a:r>
              <a:rPr lang="en-US" dirty="0" smtClean="0"/>
              <a:t>versions </a:t>
            </a:r>
            <a:r>
              <a:rPr lang="en-US" dirty="0"/>
              <a:t>DH, RSA, etc.</a:t>
            </a:r>
          </a:p>
          <a:p>
            <a:pPr eaLnBrk="1" hangingPunct="1"/>
            <a:r>
              <a:rPr lang="en-US" dirty="0"/>
              <a:t>Elliptic curves may be more efficient</a:t>
            </a:r>
          </a:p>
          <a:p>
            <a:pPr lvl="1" eaLnBrk="1" hangingPunct="1"/>
            <a:r>
              <a:rPr lang="en-US" dirty="0"/>
              <a:t>Fewer bits needed for same security</a:t>
            </a:r>
          </a:p>
          <a:p>
            <a:pPr lvl="1" eaLnBrk="1" hangingPunct="1"/>
            <a:r>
              <a:rPr lang="en-US" dirty="0"/>
              <a:t>But the operations are more complex</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0266BA29-EC6F-DC47-8A01-6D839567EE4A}" type="slidenum">
              <a:rPr lang="en-US" smtClean="0">
                <a:latin typeface="Times New Roman" charset="0"/>
              </a:rPr>
              <a:pPr/>
              <a:t>115</a:t>
            </a:fld>
            <a:endParaRPr lang="en-US" smtClean="0">
              <a:latin typeface="Times New Roman" charset="0"/>
            </a:endParaRPr>
          </a:p>
        </p:txBody>
      </p:sp>
      <p:sp>
        <p:nvSpPr>
          <p:cNvPr id="146435" name="Rectangle 2"/>
          <p:cNvSpPr>
            <a:spLocks noGrp="1" noChangeArrowheads="1"/>
          </p:cNvSpPr>
          <p:nvPr>
            <p:ph type="title"/>
          </p:nvPr>
        </p:nvSpPr>
        <p:spPr/>
        <p:txBody>
          <a:bodyPr/>
          <a:lstStyle/>
          <a:p>
            <a:pPr eaLnBrk="1" hangingPunct="1"/>
            <a:r>
              <a:rPr lang="en-US"/>
              <a:t>What is an Elliptic Curve?</a:t>
            </a:r>
          </a:p>
        </p:txBody>
      </p:sp>
      <p:sp>
        <p:nvSpPr>
          <p:cNvPr id="146436" name="Rectangle 3"/>
          <p:cNvSpPr>
            <a:spLocks noGrp="1" noChangeArrowheads="1"/>
          </p:cNvSpPr>
          <p:nvPr>
            <p:ph type="body" idx="1"/>
          </p:nvPr>
        </p:nvSpPr>
        <p:spPr>
          <a:xfrm>
            <a:off x="685800" y="1828800"/>
            <a:ext cx="7391400" cy="4038600"/>
          </a:xfrm>
        </p:spPr>
        <p:txBody>
          <a:bodyPr/>
          <a:lstStyle/>
          <a:p>
            <a:pPr eaLnBrk="1" hangingPunct="1"/>
            <a:r>
              <a:rPr lang="en-US"/>
              <a:t>An elliptic curve E is the graph of an equation of the form</a:t>
            </a:r>
          </a:p>
          <a:p>
            <a:pPr eaLnBrk="1" hangingPunct="1">
              <a:buFont typeface="Wingdings" charset="2"/>
              <a:buNone/>
            </a:pPr>
            <a:r>
              <a:rPr lang="en-US"/>
              <a:t>		</a:t>
            </a:r>
            <a:r>
              <a:rPr lang="en-US">
                <a:latin typeface="Courier" charset="0"/>
              </a:rPr>
              <a:t>y</a:t>
            </a:r>
            <a:r>
              <a:rPr lang="en-US" baseline="30000">
                <a:latin typeface="Courier" charset="0"/>
              </a:rPr>
              <a:t>2</a:t>
            </a:r>
            <a:r>
              <a:rPr lang="en-US">
                <a:latin typeface="Courier" charset="0"/>
              </a:rPr>
              <a:t> = x</a:t>
            </a:r>
            <a:r>
              <a:rPr lang="en-US" baseline="30000">
                <a:latin typeface="Courier" charset="0"/>
              </a:rPr>
              <a:t>3</a:t>
            </a:r>
            <a:r>
              <a:rPr lang="en-US">
                <a:latin typeface="Courier" charset="0"/>
              </a:rPr>
              <a:t> + ax + b</a:t>
            </a:r>
            <a:endParaRPr lang="en-US"/>
          </a:p>
          <a:p>
            <a:pPr eaLnBrk="1" hangingPunct="1"/>
            <a:r>
              <a:rPr lang="en-US"/>
              <a:t>Also includes a “point at infinity”</a:t>
            </a:r>
          </a:p>
          <a:p>
            <a:pPr eaLnBrk="1" hangingPunct="1"/>
            <a:r>
              <a:rPr lang="en-US"/>
              <a:t>What do elliptic curves look like?</a:t>
            </a:r>
          </a:p>
          <a:p>
            <a:pPr eaLnBrk="1" hangingPunct="1"/>
            <a:r>
              <a:rPr lang="en-US"/>
              <a:t>See the next slide!</a:t>
            </a:r>
            <a:endParaRPr lang="en-US" sz="280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7E77E64-D907-F249-B502-6BDA69F2FED6}" type="slidenum">
              <a:rPr lang="en-US" smtClean="0">
                <a:latin typeface="Times New Roman" charset="0"/>
              </a:rPr>
              <a:pPr/>
              <a:t>116</a:t>
            </a:fld>
            <a:endParaRPr lang="en-US" smtClean="0">
              <a:latin typeface="Times New Roman" charset="0"/>
            </a:endParaRPr>
          </a:p>
        </p:txBody>
      </p:sp>
      <p:pic>
        <p:nvPicPr>
          <p:cNvPr id="147459" name="Picture 45" descr="eccPlot.tif                                                    000675D6Macintosh HD                   BC93A1CC:"/>
          <p:cNvPicPr>
            <a:picLocks noChangeAspect="1" noChangeArrowheads="1"/>
          </p:cNvPicPr>
          <p:nvPr/>
        </p:nvPicPr>
        <p:blipFill>
          <a:blip r:embed="rId2"/>
          <a:srcRect/>
          <a:stretch>
            <a:fillRect/>
          </a:stretch>
        </p:blipFill>
        <p:spPr bwMode="auto">
          <a:xfrm>
            <a:off x="228600" y="2743200"/>
            <a:ext cx="2895600" cy="2533650"/>
          </a:xfrm>
          <a:prstGeom prst="rect">
            <a:avLst/>
          </a:prstGeom>
          <a:noFill/>
          <a:ln w="9525">
            <a:noFill/>
            <a:miter lim="800000"/>
            <a:headEnd/>
            <a:tailEnd/>
          </a:ln>
        </p:spPr>
      </p:pic>
      <p:sp>
        <p:nvSpPr>
          <p:cNvPr id="147460" name="Rectangle 2"/>
          <p:cNvSpPr>
            <a:spLocks noGrp="1" noChangeArrowheads="1"/>
          </p:cNvSpPr>
          <p:nvPr>
            <p:ph type="title"/>
          </p:nvPr>
        </p:nvSpPr>
        <p:spPr/>
        <p:txBody>
          <a:bodyPr/>
          <a:lstStyle/>
          <a:p>
            <a:pPr eaLnBrk="1" hangingPunct="1"/>
            <a:r>
              <a:rPr lang="en-US"/>
              <a:t>Elliptic Curve Picture</a:t>
            </a:r>
          </a:p>
        </p:txBody>
      </p:sp>
      <p:sp>
        <p:nvSpPr>
          <p:cNvPr id="147461" name="Rectangle 5"/>
          <p:cNvSpPr>
            <a:spLocks noGrp="1" noChangeArrowheads="1"/>
          </p:cNvSpPr>
          <p:nvPr>
            <p:ph type="body" idx="1"/>
          </p:nvPr>
        </p:nvSpPr>
        <p:spPr>
          <a:xfrm>
            <a:off x="3810000" y="2133600"/>
            <a:ext cx="5029200" cy="3581400"/>
          </a:xfrm>
          <a:noFill/>
        </p:spPr>
        <p:txBody>
          <a:bodyPr/>
          <a:lstStyle/>
          <a:p>
            <a:pPr eaLnBrk="1" hangingPunct="1">
              <a:lnSpc>
                <a:spcPct val="90000"/>
              </a:lnSpc>
            </a:pPr>
            <a:r>
              <a:rPr lang="en-US" sz="2800"/>
              <a:t>Consider elliptic curve</a:t>
            </a:r>
          </a:p>
          <a:p>
            <a:pPr lvl="1" eaLnBrk="1" hangingPunct="1">
              <a:lnSpc>
                <a:spcPct val="90000"/>
              </a:lnSpc>
              <a:buFontTx/>
              <a:buNone/>
            </a:pPr>
            <a:r>
              <a:rPr lang="en-US" sz="2400"/>
              <a:t>	</a:t>
            </a:r>
            <a:r>
              <a:rPr lang="en-US" sz="2400">
                <a:latin typeface="Courier" charset="0"/>
              </a:rPr>
              <a:t>E:</a:t>
            </a:r>
            <a:r>
              <a:rPr lang="en-US" sz="2400"/>
              <a:t>  </a:t>
            </a:r>
            <a:r>
              <a:rPr lang="en-US" sz="2400">
                <a:latin typeface="Courier" charset="0"/>
              </a:rPr>
              <a:t>y</a:t>
            </a:r>
            <a:r>
              <a:rPr lang="en-US" sz="2400" baseline="30000">
                <a:latin typeface="Courier" charset="0"/>
              </a:rPr>
              <a:t>2</a:t>
            </a:r>
            <a:r>
              <a:rPr lang="en-US" sz="2400">
                <a:latin typeface="Courier" charset="0"/>
              </a:rPr>
              <a:t> = x</a:t>
            </a:r>
            <a:r>
              <a:rPr lang="en-US" sz="2400" baseline="30000">
                <a:latin typeface="Courier" charset="0"/>
              </a:rPr>
              <a:t>3</a:t>
            </a:r>
            <a:r>
              <a:rPr lang="en-US" sz="2400">
                <a:latin typeface="Courier" charset="0"/>
              </a:rPr>
              <a:t> - x + 1</a:t>
            </a:r>
          </a:p>
          <a:p>
            <a:pPr eaLnBrk="1" hangingPunct="1">
              <a:lnSpc>
                <a:spcPct val="90000"/>
              </a:lnSpc>
            </a:pPr>
            <a:r>
              <a:rPr lang="en-US" sz="2800"/>
              <a:t>If </a:t>
            </a:r>
            <a:r>
              <a:rPr lang="en-US" sz="2800">
                <a:latin typeface="Courier" charset="0"/>
              </a:rPr>
              <a:t>P</a:t>
            </a:r>
            <a:r>
              <a:rPr lang="en-US" sz="2800" baseline="-25000">
                <a:latin typeface="Courier" charset="0"/>
              </a:rPr>
              <a:t>1</a:t>
            </a:r>
            <a:r>
              <a:rPr lang="en-US" sz="2800"/>
              <a:t> and </a:t>
            </a:r>
            <a:r>
              <a:rPr lang="en-US" sz="2800">
                <a:latin typeface="Courier" charset="0"/>
              </a:rPr>
              <a:t>P</a:t>
            </a:r>
            <a:r>
              <a:rPr lang="en-US" sz="2800" baseline="-25000">
                <a:latin typeface="Courier" charset="0"/>
              </a:rPr>
              <a:t>2</a:t>
            </a:r>
            <a:r>
              <a:rPr lang="en-US" sz="2800"/>
              <a:t> are on </a:t>
            </a:r>
            <a:r>
              <a:rPr lang="en-US" sz="2800">
                <a:latin typeface="Courier" charset="0"/>
              </a:rPr>
              <a:t>E</a:t>
            </a:r>
            <a:r>
              <a:rPr lang="en-US" sz="2800"/>
              <a:t>, we can define </a:t>
            </a:r>
          </a:p>
          <a:p>
            <a:pPr eaLnBrk="1" hangingPunct="1">
              <a:lnSpc>
                <a:spcPct val="90000"/>
              </a:lnSpc>
              <a:buFont typeface="Wingdings" charset="2"/>
              <a:buNone/>
            </a:pPr>
            <a:r>
              <a:rPr lang="en-US" sz="2800">
                <a:latin typeface="Courier" charset="0"/>
              </a:rPr>
              <a:t>		P</a:t>
            </a:r>
            <a:r>
              <a:rPr lang="en-US" sz="2800" baseline="-25000">
                <a:latin typeface="Courier" charset="0"/>
              </a:rPr>
              <a:t>3</a:t>
            </a:r>
            <a:r>
              <a:rPr lang="en-US" sz="2800">
                <a:latin typeface="Courier" charset="0"/>
              </a:rPr>
              <a:t> = P</a:t>
            </a:r>
            <a:r>
              <a:rPr lang="en-US" sz="2800" baseline="-25000">
                <a:latin typeface="Courier" charset="0"/>
              </a:rPr>
              <a:t>1</a:t>
            </a:r>
            <a:r>
              <a:rPr lang="en-US" sz="2800">
                <a:latin typeface="Courier" charset="0"/>
              </a:rPr>
              <a:t> + P</a:t>
            </a:r>
            <a:r>
              <a:rPr lang="en-US" sz="2800" baseline="-25000">
                <a:latin typeface="Courier" charset="0"/>
              </a:rPr>
              <a:t>2</a:t>
            </a:r>
            <a:r>
              <a:rPr lang="en-US" sz="2800"/>
              <a:t> </a:t>
            </a:r>
          </a:p>
          <a:p>
            <a:pPr eaLnBrk="1" hangingPunct="1">
              <a:lnSpc>
                <a:spcPct val="90000"/>
              </a:lnSpc>
              <a:buFont typeface="Wingdings" charset="2"/>
              <a:buNone/>
            </a:pPr>
            <a:r>
              <a:rPr lang="en-US" sz="2800"/>
              <a:t>	as shown in picture</a:t>
            </a:r>
          </a:p>
          <a:p>
            <a:pPr eaLnBrk="1" hangingPunct="1">
              <a:lnSpc>
                <a:spcPct val="90000"/>
              </a:lnSpc>
            </a:pPr>
            <a:r>
              <a:rPr lang="en-US" sz="2800"/>
              <a:t>Addition is all we need</a:t>
            </a:r>
          </a:p>
        </p:txBody>
      </p:sp>
      <p:sp>
        <p:nvSpPr>
          <p:cNvPr id="182303" name="Line 31"/>
          <p:cNvSpPr>
            <a:spLocks noChangeShapeType="1"/>
          </p:cNvSpPr>
          <p:nvPr/>
        </p:nvSpPr>
        <p:spPr bwMode="auto">
          <a:xfrm flipV="1">
            <a:off x="228600" y="3276600"/>
            <a:ext cx="2971800" cy="457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82306" name="Oval 34"/>
          <p:cNvSpPr>
            <a:spLocks noChangeArrowheads="1"/>
          </p:cNvSpPr>
          <p:nvPr/>
        </p:nvSpPr>
        <p:spPr bwMode="auto">
          <a:xfrm>
            <a:off x="319088" y="3673475"/>
            <a:ext cx="109537" cy="10953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182307" name="Oval 35"/>
          <p:cNvSpPr>
            <a:spLocks noChangeArrowheads="1"/>
          </p:cNvSpPr>
          <p:nvPr/>
        </p:nvSpPr>
        <p:spPr bwMode="auto">
          <a:xfrm>
            <a:off x="1598613" y="3471863"/>
            <a:ext cx="109537" cy="109537"/>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182308" name="Oval 36"/>
          <p:cNvSpPr>
            <a:spLocks noChangeArrowheads="1"/>
          </p:cNvSpPr>
          <p:nvPr/>
        </p:nvSpPr>
        <p:spPr bwMode="auto">
          <a:xfrm>
            <a:off x="2405063" y="3352800"/>
            <a:ext cx="109537" cy="10953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182309" name="Line 37"/>
          <p:cNvSpPr>
            <a:spLocks noChangeShapeType="1"/>
          </p:cNvSpPr>
          <p:nvPr/>
        </p:nvSpPr>
        <p:spPr bwMode="auto">
          <a:xfrm>
            <a:off x="2457450" y="2362200"/>
            <a:ext cx="0" cy="3200400"/>
          </a:xfrm>
          <a:prstGeom prst="line">
            <a:avLst/>
          </a:prstGeom>
          <a:noFill/>
          <a:ln w="9525">
            <a:solidFill>
              <a:schemeClr val="tx1"/>
            </a:solidFill>
            <a:prstDash val="dash"/>
            <a:round/>
            <a:headEnd/>
            <a:tailEnd/>
          </a:ln>
        </p:spPr>
        <p:txBody>
          <a:bodyPr wrap="none" anchor="ctr">
            <a:prstTxWarp prst="textNoShape">
              <a:avLst/>
            </a:prstTxWarp>
          </a:bodyPr>
          <a:lstStyle/>
          <a:p>
            <a:endParaRPr lang="en-US"/>
          </a:p>
        </p:txBody>
      </p:sp>
      <p:sp>
        <p:nvSpPr>
          <p:cNvPr id="182310" name="Oval 38"/>
          <p:cNvSpPr>
            <a:spLocks noChangeArrowheads="1"/>
          </p:cNvSpPr>
          <p:nvPr/>
        </p:nvSpPr>
        <p:spPr bwMode="auto">
          <a:xfrm>
            <a:off x="2405063" y="4572000"/>
            <a:ext cx="109537" cy="10953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182313" name="Rectangle 41"/>
          <p:cNvSpPr>
            <a:spLocks noChangeArrowheads="1"/>
          </p:cNvSpPr>
          <p:nvPr/>
        </p:nvSpPr>
        <p:spPr bwMode="auto">
          <a:xfrm>
            <a:off x="0" y="3276600"/>
            <a:ext cx="434975" cy="396875"/>
          </a:xfrm>
          <a:prstGeom prst="rect">
            <a:avLst/>
          </a:prstGeom>
          <a:noFill/>
          <a:ln w="9525">
            <a:noFill/>
            <a:miter lim="800000"/>
            <a:headEnd/>
            <a:tailEnd/>
          </a:ln>
        </p:spPr>
        <p:txBody>
          <a:bodyPr wrap="none">
            <a:prstTxWarp prst="textNoShape">
              <a:avLst/>
            </a:prstTxWarp>
            <a:spAutoFit/>
          </a:bodyPr>
          <a:lstStyle/>
          <a:p>
            <a:r>
              <a:rPr lang="en-US" sz="2000">
                <a:latin typeface="Courier" charset="0"/>
              </a:rPr>
              <a:t>P</a:t>
            </a:r>
            <a:r>
              <a:rPr lang="en-US" sz="2000" baseline="-25000">
                <a:latin typeface="Courier" charset="0"/>
              </a:rPr>
              <a:t>1</a:t>
            </a:r>
          </a:p>
        </p:txBody>
      </p:sp>
      <p:sp>
        <p:nvSpPr>
          <p:cNvPr id="182314" name="Rectangle 42"/>
          <p:cNvSpPr>
            <a:spLocks noChangeArrowheads="1"/>
          </p:cNvSpPr>
          <p:nvPr/>
        </p:nvSpPr>
        <p:spPr bwMode="auto">
          <a:xfrm>
            <a:off x="1524000" y="3048000"/>
            <a:ext cx="434975" cy="396875"/>
          </a:xfrm>
          <a:prstGeom prst="rect">
            <a:avLst/>
          </a:prstGeom>
          <a:noFill/>
          <a:ln w="9525">
            <a:noFill/>
            <a:miter lim="800000"/>
            <a:headEnd/>
            <a:tailEnd/>
          </a:ln>
        </p:spPr>
        <p:txBody>
          <a:bodyPr wrap="none">
            <a:prstTxWarp prst="textNoShape">
              <a:avLst/>
            </a:prstTxWarp>
            <a:spAutoFit/>
          </a:bodyPr>
          <a:lstStyle/>
          <a:p>
            <a:r>
              <a:rPr lang="en-US" sz="2000">
                <a:latin typeface="Courier" charset="0"/>
              </a:rPr>
              <a:t>P</a:t>
            </a:r>
            <a:r>
              <a:rPr lang="en-US" sz="2000" baseline="-25000">
                <a:latin typeface="Courier" charset="0"/>
              </a:rPr>
              <a:t>2</a:t>
            </a:r>
          </a:p>
        </p:txBody>
      </p:sp>
      <p:sp>
        <p:nvSpPr>
          <p:cNvPr id="182315" name="Rectangle 43"/>
          <p:cNvSpPr>
            <a:spLocks noChangeArrowheads="1"/>
          </p:cNvSpPr>
          <p:nvPr/>
        </p:nvSpPr>
        <p:spPr bwMode="auto">
          <a:xfrm>
            <a:off x="2438400" y="4267200"/>
            <a:ext cx="434975" cy="396875"/>
          </a:xfrm>
          <a:prstGeom prst="rect">
            <a:avLst/>
          </a:prstGeom>
          <a:noFill/>
          <a:ln w="9525">
            <a:noFill/>
            <a:miter lim="800000"/>
            <a:headEnd/>
            <a:tailEnd/>
          </a:ln>
        </p:spPr>
        <p:txBody>
          <a:bodyPr wrap="none">
            <a:prstTxWarp prst="textNoShape">
              <a:avLst/>
            </a:prstTxWarp>
            <a:spAutoFit/>
          </a:bodyPr>
          <a:lstStyle/>
          <a:p>
            <a:r>
              <a:rPr lang="en-US" sz="2000">
                <a:latin typeface="Courier" charset="0"/>
              </a:rPr>
              <a:t>P</a:t>
            </a:r>
            <a:r>
              <a:rPr lang="en-US" sz="2000" baseline="-25000">
                <a:latin typeface="Courier" charset="0"/>
              </a:rPr>
              <a:t>3</a:t>
            </a:r>
          </a:p>
        </p:txBody>
      </p:sp>
      <p:sp>
        <p:nvSpPr>
          <p:cNvPr id="147471" name="Line 46"/>
          <p:cNvSpPr>
            <a:spLocks noChangeShapeType="1"/>
          </p:cNvSpPr>
          <p:nvPr/>
        </p:nvSpPr>
        <p:spPr bwMode="auto">
          <a:xfrm flipV="1">
            <a:off x="76200" y="3984625"/>
            <a:ext cx="3352800" cy="4445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47472" name="Line 48"/>
          <p:cNvSpPr>
            <a:spLocks noChangeShapeType="1"/>
          </p:cNvSpPr>
          <p:nvPr/>
        </p:nvSpPr>
        <p:spPr bwMode="auto">
          <a:xfrm>
            <a:off x="914400" y="2362200"/>
            <a:ext cx="0" cy="3200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47473" name="Rectangle 50"/>
          <p:cNvSpPr>
            <a:spLocks noChangeArrowheads="1"/>
          </p:cNvSpPr>
          <p:nvPr/>
        </p:nvSpPr>
        <p:spPr bwMode="auto">
          <a:xfrm>
            <a:off x="3397250" y="3746500"/>
            <a:ext cx="336550" cy="396875"/>
          </a:xfrm>
          <a:prstGeom prst="rect">
            <a:avLst/>
          </a:prstGeom>
          <a:noFill/>
          <a:ln w="9525">
            <a:noFill/>
            <a:miter lim="800000"/>
            <a:headEnd/>
            <a:tailEnd/>
          </a:ln>
        </p:spPr>
        <p:txBody>
          <a:bodyPr wrap="none">
            <a:prstTxWarp prst="textNoShape">
              <a:avLst/>
            </a:prstTxWarp>
            <a:spAutoFit/>
          </a:bodyPr>
          <a:lstStyle/>
          <a:p>
            <a:r>
              <a:rPr lang="en-US" sz="2000">
                <a:latin typeface="Courier" charset="0"/>
              </a:rPr>
              <a:t>x</a:t>
            </a:r>
            <a:endParaRPr lang="en-US" sz="2000" baseline="-25000">
              <a:latin typeface="Courier" charset="0"/>
            </a:endParaRPr>
          </a:p>
        </p:txBody>
      </p:sp>
      <p:sp>
        <p:nvSpPr>
          <p:cNvPr id="147474" name="Rectangle 51"/>
          <p:cNvSpPr>
            <a:spLocks noChangeArrowheads="1"/>
          </p:cNvSpPr>
          <p:nvPr/>
        </p:nvSpPr>
        <p:spPr bwMode="auto">
          <a:xfrm>
            <a:off x="762000" y="1981200"/>
            <a:ext cx="336550" cy="396875"/>
          </a:xfrm>
          <a:prstGeom prst="rect">
            <a:avLst/>
          </a:prstGeom>
          <a:noFill/>
          <a:ln w="9525">
            <a:noFill/>
            <a:miter lim="800000"/>
            <a:headEnd/>
            <a:tailEnd/>
          </a:ln>
        </p:spPr>
        <p:txBody>
          <a:bodyPr wrap="none">
            <a:prstTxWarp prst="textNoShape">
              <a:avLst/>
            </a:prstTxWarp>
            <a:spAutoFit/>
          </a:bodyPr>
          <a:lstStyle/>
          <a:p>
            <a:r>
              <a:rPr lang="en-US" sz="2000">
                <a:latin typeface="Courier" charset="0"/>
              </a:rPr>
              <a:t>y</a:t>
            </a:r>
            <a:endParaRPr lang="en-US" sz="2000" baseline="-25000">
              <a:latin typeface="Courier"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230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8231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82307"/>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823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82303"/>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18230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82309"/>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499"/>
                                          </p:stCondLst>
                                        </p:cTn>
                                        <p:tgtEl>
                                          <p:spTgt spid="182310"/>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499"/>
                                          </p:stCondLst>
                                        </p:cTn>
                                        <p:tgtEl>
                                          <p:spTgt spid="182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303" grpId="0" animBg="1"/>
      <p:bldP spid="182306" grpId="0" animBg="1"/>
      <p:bldP spid="182307" grpId="0" animBg="1"/>
      <p:bldP spid="182308" grpId="0" animBg="1"/>
      <p:bldP spid="182309" grpId="0" animBg="1"/>
      <p:bldP spid="182310" grpId="0" animBg="1"/>
      <p:bldP spid="182313" grpId="0" autoUpdateAnimBg="0"/>
      <p:bldP spid="182314" grpId="0" autoUpdateAnimBg="0"/>
      <p:bldP spid="182315" grpId="0"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DCED1495-E991-6F47-9E4E-980820D6A937}" type="slidenum">
              <a:rPr lang="en-US" smtClean="0">
                <a:latin typeface="Times New Roman" charset="0"/>
              </a:rPr>
              <a:pPr/>
              <a:t>117</a:t>
            </a:fld>
            <a:endParaRPr lang="en-US" smtClean="0">
              <a:latin typeface="Times New Roman" charset="0"/>
            </a:endParaRPr>
          </a:p>
        </p:txBody>
      </p:sp>
      <p:sp>
        <p:nvSpPr>
          <p:cNvPr id="148483" name="Rectangle 2"/>
          <p:cNvSpPr>
            <a:spLocks noGrp="1" noChangeArrowheads="1"/>
          </p:cNvSpPr>
          <p:nvPr>
            <p:ph type="title"/>
          </p:nvPr>
        </p:nvSpPr>
        <p:spPr/>
        <p:txBody>
          <a:bodyPr/>
          <a:lstStyle/>
          <a:p>
            <a:pPr eaLnBrk="1" hangingPunct="1"/>
            <a:r>
              <a:rPr lang="en-US"/>
              <a:t>Points on Elliptic Curve</a:t>
            </a:r>
          </a:p>
        </p:txBody>
      </p:sp>
      <p:sp>
        <p:nvSpPr>
          <p:cNvPr id="148484" name="Rectangle 3"/>
          <p:cNvSpPr>
            <a:spLocks noGrp="1" noChangeArrowheads="1"/>
          </p:cNvSpPr>
          <p:nvPr>
            <p:ph type="body" idx="1"/>
          </p:nvPr>
        </p:nvSpPr>
        <p:spPr>
          <a:xfrm>
            <a:off x="685800" y="1828800"/>
            <a:ext cx="8001000" cy="4114800"/>
          </a:xfrm>
        </p:spPr>
        <p:txBody>
          <a:bodyPr/>
          <a:lstStyle/>
          <a:p>
            <a:pPr eaLnBrk="1" hangingPunct="1">
              <a:lnSpc>
                <a:spcPct val="90000"/>
              </a:lnSpc>
            </a:pPr>
            <a:r>
              <a:rPr lang="en-US" sz="2800"/>
              <a:t>Consider </a:t>
            </a:r>
            <a:r>
              <a:rPr lang="en-US" sz="2800">
                <a:latin typeface="Courier" charset="0"/>
              </a:rPr>
              <a:t>y</a:t>
            </a:r>
            <a:r>
              <a:rPr lang="en-US" sz="2800" baseline="30000">
                <a:latin typeface="Courier" charset="0"/>
              </a:rPr>
              <a:t>2</a:t>
            </a:r>
            <a:r>
              <a:rPr lang="en-US" sz="2800">
                <a:latin typeface="Courier" charset="0"/>
              </a:rPr>
              <a:t> = x</a:t>
            </a:r>
            <a:r>
              <a:rPr lang="en-US" sz="2800" baseline="30000">
                <a:latin typeface="Courier" charset="0"/>
              </a:rPr>
              <a:t>3</a:t>
            </a:r>
            <a:r>
              <a:rPr lang="en-US" sz="2800">
                <a:latin typeface="Courier" charset="0"/>
              </a:rPr>
              <a:t> + 2x + 3 (mod 5)</a:t>
            </a:r>
            <a:endParaRPr lang="en-US" sz="2800"/>
          </a:p>
          <a:p>
            <a:pPr eaLnBrk="1" hangingPunct="1">
              <a:lnSpc>
                <a:spcPct val="90000"/>
              </a:lnSpc>
              <a:buFont typeface="Wingdings" charset="2"/>
              <a:buNone/>
            </a:pPr>
            <a:r>
              <a:rPr lang="en-US" sz="2800">
                <a:latin typeface="Courier" charset="0"/>
              </a:rPr>
              <a:t>	</a:t>
            </a:r>
            <a:r>
              <a:rPr lang="en-US" sz="2400">
                <a:latin typeface="Courier" charset="0"/>
              </a:rPr>
              <a:t>x = 0 </a:t>
            </a:r>
            <a:r>
              <a:rPr lang="en-US" sz="2400">
                <a:latin typeface="Courier" charset="0"/>
                <a:sym typeface="Symbol" charset="2"/>
              </a:rPr>
              <a:t> y</a:t>
            </a:r>
            <a:r>
              <a:rPr lang="en-US" sz="2400" baseline="30000">
                <a:latin typeface="Courier" charset="0"/>
                <a:sym typeface="Symbol" charset="2"/>
              </a:rPr>
              <a:t>2</a:t>
            </a:r>
            <a:r>
              <a:rPr lang="en-US" sz="2400">
                <a:latin typeface="Courier" charset="0"/>
                <a:sym typeface="Symbol" charset="2"/>
              </a:rPr>
              <a:t> = 3  no solution (mod 5)</a:t>
            </a:r>
          </a:p>
          <a:p>
            <a:pPr eaLnBrk="1" hangingPunct="1">
              <a:lnSpc>
                <a:spcPct val="90000"/>
              </a:lnSpc>
              <a:buFont typeface="Wingdings" charset="2"/>
              <a:buNone/>
            </a:pPr>
            <a:r>
              <a:rPr lang="en-US" sz="2400">
                <a:latin typeface="Courier" charset="0"/>
              </a:rPr>
              <a:t>	x = 1 </a:t>
            </a:r>
            <a:r>
              <a:rPr lang="en-US" sz="2400">
                <a:latin typeface="Courier" charset="0"/>
                <a:sym typeface="Symbol" charset="2"/>
              </a:rPr>
              <a:t> y</a:t>
            </a:r>
            <a:r>
              <a:rPr lang="en-US" sz="2400" baseline="30000">
                <a:latin typeface="Courier" charset="0"/>
                <a:sym typeface="Symbol" charset="2"/>
              </a:rPr>
              <a:t>2</a:t>
            </a:r>
            <a:r>
              <a:rPr lang="en-US" sz="2400">
                <a:latin typeface="Courier" charset="0"/>
                <a:sym typeface="Symbol" charset="2"/>
              </a:rPr>
              <a:t> = 6 = 1  y = 1,4 (mod 5)</a:t>
            </a:r>
          </a:p>
          <a:p>
            <a:pPr eaLnBrk="1" hangingPunct="1">
              <a:lnSpc>
                <a:spcPct val="90000"/>
              </a:lnSpc>
              <a:buFont typeface="Wingdings" charset="2"/>
              <a:buNone/>
            </a:pPr>
            <a:r>
              <a:rPr lang="en-US" sz="2400">
                <a:latin typeface="Courier" charset="0"/>
                <a:sym typeface="Symbol" charset="2"/>
              </a:rPr>
              <a:t>	</a:t>
            </a:r>
            <a:r>
              <a:rPr lang="en-US" sz="2400">
                <a:latin typeface="Courier" charset="0"/>
              </a:rPr>
              <a:t>x = 2 </a:t>
            </a:r>
            <a:r>
              <a:rPr lang="en-US" sz="2400">
                <a:latin typeface="Courier" charset="0"/>
                <a:sym typeface="Symbol" charset="2"/>
              </a:rPr>
              <a:t> y</a:t>
            </a:r>
            <a:r>
              <a:rPr lang="en-US" sz="2400" baseline="30000">
                <a:latin typeface="Courier" charset="0"/>
                <a:sym typeface="Symbol" charset="2"/>
              </a:rPr>
              <a:t>2</a:t>
            </a:r>
            <a:r>
              <a:rPr lang="en-US" sz="2400">
                <a:latin typeface="Courier" charset="0"/>
                <a:sym typeface="Symbol" charset="2"/>
              </a:rPr>
              <a:t> = 15 = 0  y = 0 (mod 5)</a:t>
            </a:r>
          </a:p>
          <a:p>
            <a:pPr eaLnBrk="1" hangingPunct="1">
              <a:lnSpc>
                <a:spcPct val="90000"/>
              </a:lnSpc>
              <a:buFont typeface="Wingdings" charset="2"/>
              <a:buNone/>
            </a:pPr>
            <a:r>
              <a:rPr lang="en-US" sz="2400">
                <a:latin typeface="Courier" charset="0"/>
                <a:sym typeface="Symbol" charset="2"/>
              </a:rPr>
              <a:t>	</a:t>
            </a:r>
            <a:r>
              <a:rPr lang="en-US" sz="2400">
                <a:latin typeface="Courier" charset="0"/>
              </a:rPr>
              <a:t>x = 3 </a:t>
            </a:r>
            <a:r>
              <a:rPr lang="en-US" sz="2400">
                <a:latin typeface="Courier" charset="0"/>
                <a:sym typeface="Symbol" charset="2"/>
              </a:rPr>
              <a:t> y</a:t>
            </a:r>
            <a:r>
              <a:rPr lang="en-US" sz="2400" baseline="30000">
                <a:latin typeface="Courier" charset="0"/>
                <a:sym typeface="Symbol" charset="2"/>
              </a:rPr>
              <a:t>2</a:t>
            </a:r>
            <a:r>
              <a:rPr lang="en-US" sz="2400">
                <a:latin typeface="Courier" charset="0"/>
                <a:sym typeface="Symbol" charset="2"/>
              </a:rPr>
              <a:t> = 36 = 1  y = 1,4 (mod 5)</a:t>
            </a:r>
          </a:p>
          <a:p>
            <a:pPr eaLnBrk="1" hangingPunct="1">
              <a:lnSpc>
                <a:spcPct val="90000"/>
              </a:lnSpc>
              <a:buFont typeface="Wingdings" charset="2"/>
              <a:buNone/>
            </a:pPr>
            <a:r>
              <a:rPr lang="en-US" sz="2400">
                <a:latin typeface="Courier" charset="0"/>
                <a:sym typeface="Symbol" charset="2"/>
              </a:rPr>
              <a:t>	</a:t>
            </a:r>
            <a:r>
              <a:rPr lang="en-US" sz="2400">
                <a:latin typeface="Courier" charset="0"/>
              </a:rPr>
              <a:t>x = 4 </a:t>
            </a:r>
            <a:r>
              <a:rPr lang="en-US" sz="2400">
                <a:latin typeface="Courier" charset="0"/>
                <a:sym typeface="Symbol" charset="2"/>
              </a:rPr>
              <a:t> y</a:t>
            </a:r>
            <a:r>
              <a:rPr lang="en-US" sz="2400" baseline="30000">
                <a:latin typeface="Courier" charset="0"/>
                <a:sym typeface="Symbol" charset="2"/>
              </a:rPr>
              <a:t>2</a:t>
            </a:r>
            <a:r>
              <a:rPr lang="en-US" sz="2400">
                <a:latin typeface="Courier" charset="0"/>
                <a:sym typeface="Symbol" charset="2"/>
              </a:rPr>
              <a:t> = 75 = 0  y = 0 (mod 5)</a:t>
            </a:r>
          </a:p>
          <a:p>
            <a:pPr eaLnBrk="1" hangingPunct="1">
              <a:lnSpc>
                <a:spcPct val="90000"/>
              </a:lnSpc>
            </a:pPr>
            <a:r>
              <a:rPr lang="en-US" sz="2800"/>
              <a:t>Then points on the elliptic curve are</a:t>
            </a:r>
          </a:p>
          <a:p>
            <a:pPr eaLnBrk="1" hangingPunct="1">
              <a:lnSpc>
                <a:spcPct val="90000"/>
              </a:lnSpc>
              <a:buFont typeface="Wingdings" charset="2"/>
              <a:buNone/>
            </a:pPr>
            <a:r>
              <a:rPr lang="en-US" sz="2800">
                <a:sym typeface="Symbol" charset="2"/>
              </a:rPr>
              <a:t>	</a:t>
            </a:r>
            <a:r>
              <a:rPr lang="en-US" sz="2800">
                <a:latin typeface="Courier" charset="0"/>
                <a:sym typeface="Symbol" charset="2"/>
              </a:rPr>
              <a:t>(1,1) (1,4) (2,0) (3,1) (3,4) (4,0) </a:t>
            </a:r>
            <a:r>
              <a:rPr lang="en-US" sz="2800">
                <a:sym typeface="Symbol" charset="2"/>
              </a:rPr>
              <a:t>and the point at infinity:</a:t>
            </a:r>
            <a:r>
              <a:rPr lang="en-US" sz="2800">
                <a:latin typeface="Courier" charset="0"/>
                <a:sym typeface="Symbol" charset="2"/>
              </a:rPr>
              <a:t> </a:t>
            </a:r>
            <a:endParaRPr lang="en-US" sz="2800">
              <a:sym typeface="Symbol" charset="2"/>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123E508D-DACF-2845-B2C8-2CF9CD5CAD16}" type="slidenum">
              <a:rPr lang="en-US" smtClean="0">
                <a:latin typeface="Times New Roman" charset="0"/>
              </a:rPr>
              <a:pPr/>
              <a:t>118</a:t>
            </a:fld>
            <a:endParaRPr lang="en-US" smtClean="0">
              <a:latin typeface="Times New Roman" charset="0"/>
            </a:endParaRPr>
          </a:p>
        </p:txBody>
      </p:sp>
      <p:sp>
        <p:nvSpPr>
          <p:cNvPr id="149507" name="Rectangle 2"/>
          <p:cNvSpPr>
            <a:spLocks noGrp="1" noChangeArrowheads="1"/>
          </p:cNvSpPr>
          <p:nvPr>
            <p:ph type="title"/>
          </p:nvPr>
        </p:nvSpPr>
        <p:spPr/>
        <p:txBody>
          <a:bodyPr/>
          <a:lstStyle/>
          <a:p>
            <a:pPr eaLnBrk="1" hangingPunct="1"/>
            <a:r>
              <a:rPr lang="en-US"/>
              <a:t>Elliptic Curve Math</a:t>
            </a:r>
          </a:p>
        </p:txBody>
      </p:sp>
      <p:sp>
        <p:nvSpPr>
          <p:cNvPr id="149508" name="Rectangle 3"/>
          <p:cNvSpPr>
            <a:spLocks noGrp="1" noChangeArrowheads="1"/>
          </p:cNvSpPr>
          <p:nvPr>
            <p:ph type="body" idx="1"/>
          </p:nvPr>
        </p:nvSpPr>
        <p:spPr>
          <a:xfrm>
            <a:off x="685800" y="1828800"/>
            <a:ext cx="8077200" cy="4267200"/>
          </a:xfrm>
        </p:spPr>
        <p:txBody>
          <a:bodyPr/>
          <a:lstStyle/>
          <a:p>
            <a:pPr eaLnBrk="1" hangingPunct="1">
              <a:lnSpc>
                <a:spcPct val="90000"/>
              </a:lnSpc>
            </a:pPr>
            <a:r>
              <a:rPr lang="en-US" sz="2800"/>
              <a:t>Addition on: </a:t>
            </a:r>
            <a:r>
              <a:rPr lang="en-US" sz="2800">
                <a:latin typeface="Courier" charset="0"/>
              </a:rPr>
              <a:t>y</a:t>
            </a:r>
            <a:r>
              <a:rPr lang="en-US" sz="2800" baseline="30000">
                <a:latin typeface="Courier" charset="0"/>
              </a:rPr>
              <a:t>2</a:t>
            </a:r>
            <a:r>
              <a:rPr lang="en-US" sz="2800">
                <a:latin typeface="Courier" charset="0"/>
              </a:rPr>
              <a:t> = x</a:t>
            </a:r>
            <a:r>
              <a:rPr lang="en-US" sz="2800" baseline="30000">
                <a:latin typeface="Courier" charset="0"/>
              </a:rPr>
              <a:t>3</a:t>
            </a:r>
            <a:r>
              <a:rPr lang="en-US" sz="2800">
                <a:latin typeface="Courier" charset="0"/>
              </a:rPr>
              <a:t> + ax + b (mod p)</a:t>
            </a:r>
            <a:endParaRPr lang="en-US" sz="2800"/>
          </a:p>
          <a:p>
            <a:pPr eaLnBrk="1" hangingPunct="1">
              <a:lnSpc>
                <a:spcPct val="90000"/>
              </a:lnSpc>
              <a:buFont typeface="Wingdings" charset="2"/>
              <a:buNone/>
            </a:pPr>
            <a:r>
              <a:rPr lang="en-US" sz="2400">
                <a:latin typeface="Courier" charset="0"/>
              </a:rPr>
              <a:t>	P</a:t>
            </a:r>
            <a:r>
              <a:rPr lang="en-US" sz="2400" baseline="-25000">
                <a:latin typeface="Courier" charset="0"/>
              </a:rPr>
              <a:t>1</a:t>
            </a:r>
            <a:r>
              <a:rPr lang="en-US" sz="2400">
                <a:latin typeface="Courier" charset="0"/>
              </a:rPr>
              <a:t>=(x</a:t>
            </a:r>
            <a:r>
              <a:rPr lang="en-US" sz="2400" baseline="-25000">
                <a:latin typeface="Courier" charset="0"/>
              </a:rPr>
              <a:t>1</a:t>
            </a:r>
            <a:r>
              <a:rPr lang="en-US" sz="2400">
                <a:latin typeface="Courier" charset="0"/>
              </a:rPr>
              <a:t>,y</a:t>
            </a:r>
            <a:r>
              <a:rPr lang="en-US" sz="2400" baseline="-25000">
                <a:latin typeface="Courier" charset="0"/>
              </a:rPr>
              <a:t>1</a:t>
            </a:r>
            <a:r>
              <a:rPr lang="en-US" sz="2400">
                <a:latin typeface="Courier" charset="0"/>
              </a:rPr>
              <a:t>)</a:t>
            </a:r>
            <a:r>
              <a:rPr lang="en-US" sz="2400"/>
              <a:t>, </a:t>
            </a:r>
            <a:r>
              <a:rPr lang="en-US" sz="2400">
                <a:latin typeface="Courier" charset="0"/>
              </a:rPr>
              <a:t>P</a:t>
            </a:r>
            <a:r>
              <a:rPr lang="en-US" sz="2400" baseline="-25000">
                <a:latin typeface="Courier" charset="0"/>
              </a:rPr>
              <a:t>2</a:t>
            </a:r>
            <a:r>
              <a:rPr lang="en-US" sz="2400">
                <a:latin typeface="Courier" charset="0"/>
              </a:rPr>
              <a:t>=(x</a:t>
            </a:r>
            <a:r>
              <a:rPr lang="en-US" sz="2400" baseline="-25000">
                <a:latin typeface="Courier" charset="0"/>
              </a:rPr>
              <a:t>2</a:t>
            </a:r>
            <a:r>
              <a:rPr lang="en-US" sz="2400">
                <a:latin typeface="Courier" charset="0"/>
              </a:rPr>
              <a:t>,y</a:t>
            </a:r>
            <a:r>
              <a:rPr lang="en-US" sz="2400" baseline="-25000">
                <a:latin typeface="Courier" charset="0"/>
              </a:rPr>
              <a:t>2</a:t>
            </a:r>
            <a:r>
              <a:rPr lang="en-US" sz="2400">
                <a:latin typeface="Courier" charset="0"/>
              </a:rPr>
              <a:t>)</a:t>
            </a:r>
            <a:endParaRPr lang="en-US" sz="2400"/>
          </a:p>
          <a:p>
            <a:pPr eaLnBrk="1" hangingPunct="1">
              <a:lnSpc>
                <a:spcPct val="90000"/>
              </a:lnSpc>
              <a:buFont typeface="Wingdings" charset="2"/>
              <a:buNone/>
            </a:pPr>
            <a:r>
              <a:rPr lang="en-US" sz="2400"/>
              <a:t>	</a:t>
            </a:r>
            <a:r>
              <a:rPr lang="en-US" sz="2400">
                <a:latin typeface="Courier" charset="0"/>
              </a:rPr>
              <a:t>P</a:t>
            </a:r>
            <a:r>
              <a:rPr lang="en-US" sz="2400" baseline="-25000">
                <a:latin typeface="Courier" charset="0"/>
              </a:rPr>
              <a:t>1</a:t>
            </a:r>
            <a:r>
              <a:rPr lang="en-US" sz="2400">
                <a:latin typeface="Courier" charset="0"/>
              </a:rPr>
              <a:t> + P</a:t>
            </a:r>
            <a:r>
              <a:rPr lang="en-US" sz="2400" baseline="-25000">
                <a:latin typeface="Courier" charset="0"/>
              </a:rPr>
              <a:t>2</a:t>
            </a:r>
            <a:r>
              <a:rPr lang="en-US" sz="2400">
                <a:latin typeface="Courier" charset="0"/>
              </a:rPr>
              <a:t> = P</a:t>
            </a:r>
            <a:r>
              <a:rPr lang="en-US" sz="2400" baseline="-25000">
                <a:latin typeface="Courier" charset="0"/>
              </a:rPr>
              <a:t>3</a:t>
            </a:r>
            <a:r>
              <a:rPr lang="en-US" sz="2400">
                <a:latin typeface="Courier" charset="0"/>
              </a:rPr>
              <a:t> = (x</a:t>
            </a:r>
            <a:r>
              <a:rPr lang="en-US" sz="2400" baseline="-25000">
                <a:latin typeface="Courier" charset="0"/>
              </a:rPr>
              <a:t>3</a:t>
            </a:r>
            <a:r>
              <a:rPr lang="en-US" sz="2400">
                <a:latin typeface="Courier" charset="0"/>
              </a:rPr>
              <a:t>,y</a:t>
            </a:r>
            <a:r>
              <a:rPr lang="en-US" sz="2400" baseline="-25000">
                <a:latin typeface="Courier" charset="0"/>
              </a:rPr>
              <a:t>3</a:t>
            </a:r>
            <a:r>
              <a:rPr lang="en-US" sz="2400">
                <a:latin typeface="Courier" charset="0"/>
              </a:rPr>
              <a:t>)</a:t>
            </a:r>
            <a:r>
              <a:rPr lang="en-US" sz="2400"/>
              <a:t> where</a:t>
            </a:r>
          </a:p>
          <a:p>
            <a:pPr lvl="1" eaLnBrk="1" hangingPunct="1">
              <a:lnSpc>
                <a:spcPct val="90000"/>
              </a:lnSpc>
              <a:buFontTx/>
              <a:buNone/>
            </a:pPr>
            <a:r>
              <a:rPr lang="en-US" sz="2400"/>
              <a:t>	</a:t>
            </a:r>
            <a:r>
              <a:rPr lang="en-US" sz="2400">
                <a:latin typeface="Courier" charset="0"/>
              </a:rPr>
              <a:t>x</a:t>
            </a:r>
            <a:r>
              <a:rPr lang="en-US" sz="2400" baseline="-25000">
                <a:latin typeface="Courier" charset="0"/>
              </a:rPr>
              <a:t>3</a:t>
            </a:r>
            <a:r>
              <a:rPr lang="en-US" sz="2400">
                <a:latin typeface="Courier" charset="0"/>
              </a:rPr>
              <a:t> = m</a:t>
            </a:r>
            <a:r>
              <a:rPr lang="en-US" sz="2400" baseline="30000">
                <a:latin typeface="Courier" charset="0"/>
              </a:rPr>
              <a:t>2</a:t>
            </a:r>
            <a:r>
              <a:rPr lang="en-US" sz="2400">
                <a:latin typeface="Courier" charset="0"/>
              </a:rPr>
              <a:t> - x</a:t>
            </a:r>
            <a:r>
              <a:rPr lang="en-US" sz="2400" baseline="-25000">
                <a:latin typeface="Courier" charset="0"/>
              </a:rPr>
              <a:t>1</a:t>
            </a:r>
            <a:r>
              <a:rPr lang="en-US" sz="2400">
                <a:latin typeface="Courier" charset="0"/>
              </a:rPr>
              <a:t> - x</a:t>
            </a:r>
            <a:r>
              <a:rPr lang="en-US" sz="2400" baseline="-25000">
                <a:latin typeface="Courier" charset="0"/>
              </a:rPr>
              <a:t>2 </a:t>
            </a:r>
            <a:r>
              <a:rPr lang="en-US" sz="2400">
                <a:latin typeface="Courier" charset="0"/>
              </a:rPr>
              <a:t>(mod p)</a:t>
            </a:r>
            <a:endParaRPr lang="en-US" sz="2400"/>
          </a:p>
          <a:p>
            <a:pPr lvl="1" eaLnBrk="1" hangingPunct="1">
              <a:lnSpc>
                <a:spcPct val="90000"/>
              </a:lnSpc>
              <a:buFontTx/>
              <a:buNone/>
            </a:pPr>
            <a:r>
              <a:rPr lang="en-US" sz="2400"/>
              <a:t>	</a:t>
            </a:r>
            <a:r>
              <a:rPr lang="en-US" sz="2400">
                <a:latin typeface="Courier" charset="0"/>
              </a:rPr>
              <a:t>y</a:t>
            </a:r>
            <a:r>
              <a:rPr lang="en-US" sz="2400" baseline="-25000">
                <a:latin typeface="Courier" charset="0"/>
              </a:rPr>
              <a:t>3</a:t>
            </a:r>
            <a:r>
              <a:rPr lang="en-US" sz="2400">
                <a:latin typeface="Courier" charset="0"/>
              </a:rPr>
              <a:t> = m(x</a:t>
            </a:r>
            <a:r>
              <a:rPr lang="en-US" sz="2400" baseline="-25000">
                <a:latin typeface="Courier" charset="0"/>
              </a:rPr>
              <a:t>1</a:t>
            </a:r>
            <a:r>
              <a:rPr lang="en-US" sz="2400">
                <a:latin typeface="Courier" charset="0"/>
              </a:rPr>
              <a:t> - x</a:t>
            </a:r>
            <a:r>
              <a:rPr lang="en-US" sz="2400" baseline="-25000">
                <a:latin typeface="Courier" charset="0"/>
              </a:rPr>
              <a:t>3</a:t>
            </a:r>
            <a:r>
              <a:rPr lang="en-US" sz="2400">
                <a:latin typeface="Courier" charset="0"/>
              </a:rPr>
              <a:t>) - y</a:t>
            </a:r>
            <a:r>
              <a:rPr lang="en-US" sz="2400" baseline="-25000">
                <a:latin typeface="Courier" charset="0"/>
              </a:rPr>
              <a:t>1 </a:t>
            </a:r>
            <a:r>
              <a:rPr lang="en-US" sz="2400">
                <a:latin typeface="Courier" charset="0"/>
              </a:rPr>
              <a:t>(mod p)</a:t>
            </a:r>
            <a:endParaRPr lang="en-US" sz="2400"/>
          </a:p>
          <a:p>
            <a:pPr lvl="1" eaLnBrk="1" hangingPunct="1">
              <a:lnSpc>
                <a:spcPct val="90000"/>
              </a:lnSpc>
              <a:buFontTx/>
              <a:buNone/>
            </a:pPr>
            <a:r>
              <a:rPr lang="en-US" sz="2400"/>
              <a:t>And	</a:t>
            </a:r>
            <a:r>
              <a:rPr lang="en-US" sz="2400">
                <a:latin typeface="Courier" charset="0"/>
              </a:rPr>
              <a:t>m = (y</a:t>
            </a:r>
            <a:r>
              <a:rPr lang="en-US" sz="2400" baseline="-25000">
                <a:latin typeface="Courier" charset="0"/>
              </a:rPr>
              <a:t>2</a:t>
            </a:r>
            <a:r>
              <a:rPr lang="en-US" sz="2400">
                <a:latin typeface="Courier" charset="0"/>
              </a:rPr>
              <a:t>-y</a:t>
            </a:r>
            <a:r>
              <a:rPr lang="en-US" sz="2400" baseline="-25000">
                <a:latin typeface="Courier" charset="0"/>
              </a:rPr>
              <a:t>1</a:t>
            </a:r>
            <a:r>
              <a:rPr lang="en-US" sz="2400">
                <a:latin typeface="Courier" charset="0"/>
              </a:rPr>
              <a:t>)</a:t>
            </a:r>
            <a:r>
              <a:rPr lang="en-US" sz="2400">
                <a:latin typeface="Courier" charset="0"/>
                <a:sym typeface="Symbol" charset="2"/>
              </a:rPr>
              <a:t></a:t>
            </a:r>
            <a:r>
              <a:rPr lang="en-US" sz="2400">
                <a:latin typeface="Courier" charset="0"/>
              </a:rPr>
              <a:t>(x</a:t>
            </a:r>
            <a:r>
              <a:rPr lang="en-US" sz="2400" baseline="-25000">
                <a:latin typeface="Courier" charset="0"/>
              </a:rPr>
              <a:t>2</a:t>
            </a:r>
            <a:r>
              <a:rPr lang="en-US" sz="2400">
                <a:latin typeface="Courier" charset="0"/>
              </a:rPr>
              <a:t>-x</a:t>
            </a:r>
            <a:r>
              <a:rPr lang="en-US" sz="2400" baseline="-25000">
                <a:latin typeface="Courier" charset="0"/>
              </a:rPr>
              <a:t>1</a:t>
            </a:r>
            <a:r>
              <a:rPr lang="en-US" sz="2400">
                <a:latin typeface="Courier" charset="0"/>
              </a:rPr>
              <a:t>)</a:t>
            </a:r>
            <a:r>
              <a:rPr lang="en-US" sz="2400" baseline="30000">
                <a:latin typeface="Courier" charset="0"/>
              </a:rPr>
              <a:t>-1</a:t>
            </a:r>
            <a:r>
              <a:rPr lang="en-US" sz="2400"/>
              <a:t> </a:t>
            </a:r>
            <a:r>
              <a:rPr lang="en-US" sz="2400">
                <a:latin typeface="Courier" charset="0"/>
              </a:rPr>
              <a:t>mod p</a:t>
            </a:r>
            <a:r>
              <a:rPr lang="en-US" sz="2400"/>
              <a:t>, if </a:t>
            </a:r>
            <a:r>
              <a:rPr lang="en-US" sz="2400">
                <a:latin typeface="Courier" charset="0"/>
              </a:rPr>
              <a:t>P</a:t>
            </a:r>
            <a:r>
              <a:rPr lang="en-US" sz="2400" baseline="-25000">
                <a:latin typeface="Courier" charset="0"/>
              </a:rPr>
              <a:t>1</a:t>
            </a:r>
            <a:r>
              <a:rPr lang="en-US" sz="2400">
                <a:latin typeface="Courier" charset="0"/>
                <a:sym typeface="Symbol" charset="2"/>
              </a:rPr>
              <a:t></a:t>
            </a:r>
            <a:r>
              <a:rPr lang="en-US" sz="2400">
                <a:latin typeface="Courier" charset="0"/>
              </a:rPr>
              <a:t>P</a:t>
            </a:r>
            <a:r>
              <a:rPr lang="en-US" sz="2400" baseline="-25000">
                <a:latin typeface="Courier" charset="0"/>
              </a:rPr>
              <a:t>2</a:t>
            </a:r>
            <a:endParaRPr lang="en-US" sz="2400"/>
          </a:p>
          <a:p>
            <a:pPr lvl="1" eaLnBrk="1" hangingPunct="1">
              <a:lnSpc>
                <a:spcPct val="90000"/>
              </a:lnSpc>
              <a:buFontTx/>
              <a:buNone/>
            </a:pPr>
            <a:r>
              <a:rPr lang="en-US" sz="2400"/>
              <a:t>		  	</a:t>
            </a:r>
            <a:r>
              <a:rPr lang="en-US" sz="2400">
                <a:latin typeface="Courier" charset="0"/>
              </a:rPr>
              <a:t>m = (3x</a:t>
            </a:r>
            <a:r>
              <a:rPr lang="en-US" sz="2400" baseline="-25000">
                <a:latin typeface="Courier" charset="0"/>
              </a:rPr>
              <a:t>1</a:t>
            </a:r>
            <a:r>
              <a:rPr lang="en-US" sz="2400" baseline="30000">
                <a:latin typeface="Courier" charset="0"/>
              </a:rPr>
              <a:t>2</a:t>
            </a:r>
            <a:r>
              <a:rPr lang="en-US" sz="2400">
                <a:latin typeface="Courier" charset="0"/>
              </a:rPr>
              <a:t>+a)</a:t>
            </a:r>
            <a:r>
              <a:rPr lang="en-US" sz="2400">
                <a:latin typeface="Courier" charset="0"/>
                <a:sym typeface="Symbol" charset="2"/>
              </a:rPr>
              <a:t></a:t>
            </a:r>
            <a:r>
              <a:rPr lang="en-US" sz="2400">
                <a:latin typeface="Courier" charset="0"/>
              </a:rPr>
              <a:t>(2y</a:t>
            </a:r>
            <a:r>
              <a:rPr lang="en-US" sz="2400" baseline="-25000">
                <a:latin typeface="Courier" charset="0"/>
              </a:rPr>
              <a:t>1</a:t>
            </a:r>
            <a:r>
              <a:rPr lang="en-US" sz="2400">
                <a:latin typeface="Courier" charset="0"/>
              </a:rPr>
              <a:t>)</a:t>
            </a:r>
            <a:r>
              <a:rPr lang="en-US" sz="2400" baseline="30000">
                <a:latin typeface="Courier" charset="0"/>
              </a:rPr>
              <a:t>-1</a:t>
            </a:r>
            <a:r>
              <a:rPr lang="en-US" sz="2400"/>
              <a:t> </a:t>
            </a:r>
            <a:r>
              <a:rPr lang="en-US" sz="2400">
                <a:latin typeface="Courier" charset="0"/>
              </a:rPr>
              <a:t>mod p</a:t>
            </a:r>
            <a:r>
              <a:rPr lang="en-US" sz="2400"/>
              <a:t>, if </a:t>
            </a:r>
            <a:r>
              <a:rPr lang="en-US" sz="2400">
                <a:latin typeface="Courier" charset="0"/>
              </a:rPr>
              <a:t>P</a:t>
            </a:r>
            <a:r>
              <a:rPr lang="en-US" sz="2400" baseline="-25000">
                <a:latin typeface="Courier" charset="0"/>
              </a:rPr>
              <a:t>1</a:t>
            </a:r>
            <a:r>
              <a:rPr lang="en-US" sz="2400">
                <a:latin typeface="Courier" charset="0"/>
              </a:rPr>
              <a:t> = P</a:t>
            </a:r>
            <a:r>
              <a:rPr lang="en-US" sz="2400" baseline="-25000">
                <a:latin typeface="Courier" charset="0"/>
              </a:rPr>
              <a:t>2</a:t>
            </a:r>
            <a:endParaRPr lang="en-US" sz="2400"/>
          </a:p>
          <a:p>
            <a:pPr lvl="1" eaLnBrk="1" hangingPunct="1">
              <a:lnSpc>
                <a:spcPct val="90000"/>
              </a:lnSpc>
              <a:buFontTx/>
              <a:buNone/>
            </a:pPr>
            <a:r>
              <a:rPr lang="en-US" sz="2400"/>
              <a:t>Special cases: 	If </a:t>
            </a:r>
            <a:r>
              <a:rPr lang="en-US" sz="2400">
                <a:latin typeface="Courier" charset="0"/>
              </a:rPr>
              <a:t>m</a:t>
            </a:r>
            <a:r>
              <a:rPr lang="en-US" sz="2400"/>
              <a:t> is infinite, </a:t>
            </a:r>
            <a:r>
              <a:rPr lang="en-US" sz="2400">
                <a:latin typeface="Courier" charset="0"/>
              </a:rPr>
              <a:t>P</a:t>
            </a:r>
            <a:r>
              <a:rPr lang="en-US" sz="2400" baseline="-25000">
                <a:latin typeface="Courier" charset="0"/>
              </a:rPr>
              <a:t>3</a:t>
            </a:r>
            <a:r>
              <a:rPr lang="en-US" sz="2400">
                <a:latin typeface="Courier" charset="0"/>
              </a:rPr>
              <a:t> = </a:t>
            </a:r>
            <a:r>
              <a:rPr lang="en-US" sz="2400">
                <a:latin typeface="Courier" charset="0"/>
                <a:sym typeface="Symbol" charset="2"/>
              </a:rPr>
              <a:t></a:t>
            </a:r>
            <a:r>
              <a:rPr lang="en-US" sz="2400">
                <a:sym typeface="Symbol" charset="2"/>
              </a:rPr>
              <a:t>, and </a:t>
            </a:r>
          </a:p>
          <a:p>
            <a:pPr lvl="1" eaLnBrk="1" hangingPunct="1">
              <a:lnSpc>
                <a:spcPct val="90000"/>
              </a:lnSpc>
              <a:buFontTx/>
              <a:buNone/>
            </a:pPr>
            <a:r>
              <a:rPr lang="en-US" sz="2400">
                <a:sym typeface="Symbol" charset="2"/>
              </a:rPr>
              <a:t>				</a:t>
            </a:r>
            <a:r>
              <a:rPr lang="en-US" sz="2400">
                <a:latin typeface="Courier" charset="0"/>
                <a:sym typeface="Symbol" charset="2"/>
              </a:rPr>
              <a:t> + P = P</a:t>
            </a:r>
            <a:r>
              <a:rPr lang="en-US" sz="2400">
                <a:sym typeface="Symbol" charset="2"/>
              </a:rPr>
              <a:t> for all </a:t>
            </a:r>
            <a:r>
              <a:rPr lang="en-US" sz="2400">
                <a:latin typeface="Courier" charset="0"/>
                <a:sym typeface="Symbol" charset="2"/>
              </a:rPr>
              <a:t>P</a:t>
            </a:r>
            <a:r>
              <a:rPr lang="en-US" sz="2400"/>
              <a:t> </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0217232-9137-7D40-A478-69E8640077DB}" type="slidenum">
              <a:rPr lang="en-US" smtClean="0">
                <a:latin typeface="Times New Roman" charset="0"/>
              </a:rPr>
              <a:pPr/>
              <a:t>119</a:t>
            </a:fld>
            <a:endParaRPr lang="en-US" smtClean="0">
              <a:latin typeface="Times New Roman" charset="0"/>
            </a:endParaRPr>
          </a:p>
        </p:txBody>
      </p:sp>
      <p:sp>
        <p:nvSpPr>
          <p:cNvPr id="150531" name="Rectangle 2"/>
          <p:cNvSpPr>
            <a:spLocks noGrp="1" noChangeArrowheads="1"/>
          </p:cNvSpPr>
          <p:nvPr>
            <p:ph type="title"/>
          </p:nvPr>
        </p:nvSpPr>
        <p:spPr/>
        <p:txBody>
          <a:bodyPr/>
          <a:lstStyle/>
          <a:p>
            <a:pPr eaLnBrk="1" hangingPunct="1"/>
            <a:r>
              <a:rPr lang="en-US"/>
              <a:t>Elliptic Curve Addition</a:t>
            </a:r>
          </a:p>
        </p:txBody>
      </p:sp>
      <p:sp>
        <p:nvSpPr>
          <p:cNvPr id="150532" name="Rectangle 3"/>
          <p:cNvSpPr>
            <a:spLocks noGrp="1" noChangeArrowheads="1"/>
          </p:cNvSpPr>
          <p:nvPr>
            <p:ph type="body" idx="1"/>
          </p:nvPr>
        </p:nvSpPr>
        <p:spPr>
          <a:xfrm>
            <a:off x="685800" y="1752600"/>
            <a:ext cx="8001000" cy="4114800"/>
          </a:xfrm>
        </p:spPr>
        <p:txBody>
          <a:bodyPr/>
          <a:lstStyle/>
          <a:p>
            <a:pPr eaLnBrk="1" hangingPunct="1">
              <a:lnSpc>
                <a:spcPct val="90000"/>
              </a:lnSpc>
            </a:pPr>
            <a:r>
              <a:rPr lang="en-US" sz="2800"/>
              <a:t>Consider </a:t>
            </a:r>
            <a:r>
              <a:rPr lang="en-US" sz="2800">
                <a:latin typeface="Courier" charset="0"/>
              </a:rPr>
              <a:t>y</a:t>
            </a:r>
            <a:r>
              <a:rPr lang="en-US" sz="2800" baseline="30000">
                <a:latin typeface="Courier" charset="0"/>
              </a:rPr>
              <a:t>2</a:t>
            </a:r>
            <a:r>
              <a:rPr lang="en-US" sz="2800">
                <a:latin typeface="Courier" charset="0"/>
              </a:rPr>
              <a:t> = x</a:t>
            </a:r>
            <a:r>
              <a:rPr lang="en-US" sz="2800" baseline="30000">
                <a:latin typeface="Courier" charset="0"/>
              </a:rPr>
              <a:t>3</a:t>
            </a:r>
            <a:r>
              <a:rPr lang="en-US" sz="2800">
                <a:latin typeface="Courier" charset="0"/>
              </a:rPr>
              <a:t> + 2x + 3 (mod 5)</a:t>
            </a:r>
            <a:r>
              <a:rPr lang="en-US" sz="2800"/>
              <a:t>. Points on the curve are </a:t>
            </a:r>
            <a:r>
              <a:rPr lang="en-US" sz="2800">
                <a:latin typeface="Courier" charset="0"/>
                <a:sym typeface="Symbol" charset="2"/>
              </a:rPr>
              <a:t>(1,1) (1,4) (2,0) (3,1) (3,4) (4,0) and </a:t>
            </a:r>
            <a:endParaRPr lang="en-US">
              <a:latin typeface="Courier" charset="0"/>
              <a:sym typeface="Symbol" charset="2"/>
            </a:endParaRPr>
          </a:p>
          <a:p>
            <a:pPr eaLnBrk="1" hangingPunct="1">
              <a:lnSpc>
                <a:spcPct val="75000"/>
              </a:lnSpc>
            </a:pPr>
            <a:r>
              <a:rPr lang="en-US" sz="2800"/>
              <a:t>What is </a:t>
            </a:r>
            <a:r>
              <a:rPr lang="en-US" sz="2800">
                <a:latin typeface="Courier" charset="0"/>
                <a:sym typeface="Symbol" charset="2"/>
              </a:rPr>
              <a:t>(1,4) + (3,1) = P</a:t>
            </a:r>
            <a:r>
              <a:rPr lang="en-US" sz="2800" baseline="-25000">
                <a:latin typeface="Courier" charset="0"/>
                <a:sym typeface="Symbol" charset="2"/>
              </a:rPr>
              <a:t>3</a:t>
            </a:r>
            <a:r>
              <a:rPr lang="en-US" sz="2800">
                <a:latin typeface="Courier" charset="0"/>
                <a:sym typeface="Symbol" charset="2"/>
              </a:rPr>
              <a:t> = (x</a:t>
            </a:r>
            <a:r>
              <a:rPr lang="en-US" sz="2800" baseline="-25000">
                <a:latin typeface="Courier" charset="0"/>
                <a:sym typeface="Symbol" charset="2"/>
              </a:rPr>
              <a:t>3</a:t>
            </a:r>
            <a:r>
              <a:rPr lang="en-US" sz="2800">
                <a:latin typeface="Courier" charset="0"/>
                <a:sym typeface="Symbol" charset="2"/>
              </a:rPr>
              <a:t>,y</a:t>
            </a:r>
            <a:r>
              <a:rPr lang="en-US" sz="2800" baseline="-25000">
                <a:latin typeface="Courier" charset="0"/>
                <a:sym typeface="Symbol" charset="2"/>
              </a:rPr>
              <a:t>3</a:t>
            </a:r>
            <a:r>
              <a:rPr lang="en-US" sz="2800">
                <a:latin typeface="Courier" charset="0"/>
                <a:sym typeface="Symbol" charset="2"/>
              </a:rPr>
              <a:t>)</a:t>
            </a:r>
            <a:r>
              <a:rPr lang="en-US" sz="2800">
                <a:sym typeface="Symbol" charset="2"/>
              </a:rPr>
              <a:t>?</a:t>
            </a:r>
            <a:endParaRPr lang="en-US" sz="2800"/>
          </a:p>
          <a:p>
            <a:pPr eaLnBrk="1" hangingPunct="1">
              <a:lnSpc>
                <a:spcPct val="75000"/>
              </a:lnSpc>
              <a:buFont typeface="Wingdings" charset="2"/>
              <a:buNone/>
            </a:pPr>
            <a:r>
              <a:rPr lang="en-US" sz="2800"/>
              <a:t>		</a:t>
            </a:r>
            <a:r>
              <a:rPr lang="en-US" sz="2800">
                <a:latin typeface="Courier" charset="0"/>
              </a:rPr>
              <a:t>m = (1-4)</a:t>
            </a:r>
            <a:r>
              <a:rPr lang="en-US" sz="2800">
                <a:latin typeface="Courier" charset="0"/>
                <a:sym typeface="Symbol" charset="2"/>
              </a:rPr>
              <a:t></a:t>
            </a:r>
            <a:r>
              <a:rPr lang="en-US" sz="2800">
                <a:latin typeface="Courier" charset="0"/>
              </a:rPr>
              <a:t>(3-1)</a:t>
            </a:r>
            <a:r>
              <a:rPr lang="en-US" sz="2800" baseline="30000">
                <a:latin typeface="Courier" charset="0"/>
              </a:rPr>
              <a:t>-1</a:t>
            </a:r>
            <a:r>
              <a:rPr lang="en-US" sz="2800">
                <a:latin typeface="Courier" charset="0"/>
              </a:rPr>
              <a:t> = -3</a:t>
            </a:r>
            <a:r>
              <a:rPr lang="en-US" sz="2800">
                <a:latin typeface="Courier" charset="0"/>
                <a:sym typeface="Symbol" charset="2"/>
              </a:rPr>
              <a:t></a:t>
            </a:r>
            <a:r>
              <a:rPr lang="en-US" sz="2800">
                <a:latin typeface="Courier" charset="0"/>
              </a:rPr>
              <a:t>2</a:t>
            </a:r>
            <a:r>
              <a:rPr lang="en-US" sz="2800" baseline="30000">
                <a:latin typeface="Courier" charset="0"/>
              </a:rPr>
              <a:t>-1</a:t>
            </a:r>
            <a:endParaRPr lang="en-US" sz="2800">
              <a:latin typeface="Courier" charset="0"/>
            </a:endParaRPr>
          </a:p>
          <a:p>
            <a:pPr eaLnBrk="1" hangingPunct="1">
              <a:lnSpc>
                <a:spcPct val="75000"/>
              </a:lnSpc>
              <a:buFont typeface="Wingdings" charset="2"/>
              <a:buNone/>
            </a:pPr>
            <a:r>
              <a:rPr lang="en-US" sz="2800">
                <a:latin typeface="Courier" charset="0"/>
              </a:rPr>
              <a:t>		  = 2(3) = 6 = 1 (mod 5)</a:t>
            </a:r>
            <a:endParaRPr lang="en-US" sz="2800"/>
          </a:p>
          <a:p>
            <a:pPr eaLnBrk="1" hangingPunct="1">
              <a:lnSpc>
                <a:spcPct val="75000"/>
              </a:lnSpc>
              <a:buFont typeface="Wingdings" charset="2"/>
              <a:buNone/>
            </a:pPr>
            <a:r>
              <a:rPr lang="en-US" sz="2800"/>
              <a:t>		</a:t>
            </a:r>
            <a:r>
              <a:rPr lang="en-US" sz="2800">
                <a:latin typeface="Courier" charset="0"/>
              </a:rPr>
              <a:t>x</a:t>
            </a:r>
            <a:r>
              <a:rPr lang="en-US" sz="2800" baseline="-25000">
                <a:latin typeface="Courier" charset="0"/>
              </a:rPr>
              <a:t>3</a:t>
            </a:r>
            <a:r>
              <a:rPr lang="en-US" sz="2800">
                <a:latin typeface="Courier" charset="0"/>
              </a:rPr>
              <a:t> = 1 - 1 - 3 = 2 (mod 5)</a:t>
            </a:r>
            <a:endParaRPr lang="en-US" sz="2800"/>
          </a:p>
          <a:p>
            <a:pPr eaLnBrk="1" hangingPunct="1">
              <a:lnSpc>
                <a:spcPct val="75000"/>
              </a:lnSpc>
              <a:buFont typeface="Wingdings" charset="2"/>
              <a:buNone/>
            </a:pPr>
            <a:r>
              <a:rPr lang="en-US" sz="2800"/>
              <a:t>		</a:t>
            </a:r>
            <a:r>
              <a:rPr lang="en-US" sz="2800">
                <a:latin typeface="Courier" charset="0"/>
              </a:rPr>
              <a:t>y</a:t>
            </a:r>
            <a:r>
              <a:rPr lang="en-US" sz="2800" baseline="-25000">
                <a:latin typeface="Courier" charset="0"/>
              </a:rPr>
              <a:t>3</a:t>
            </a:r>
            <a:r>
              <a:rPr lang="en-US" sz="2800">
                <a:latin typeface="Courier" charset="0"/>
              </a:rPr>
              <a:t> = 1(1-2) - 4 = 0 (mod 5)</a:t>
            </a:r>
          </a:p>
          <a:p>
            <a:pPr eaLnBrk="1" hangingPunct="1">
              <a:lnSpc>
                <a:spcPct val="90000"/>
              </a:lnSpc>
            </a:pPr>
            <a:r>
              <a:rPr lang="en-US" sz="2800"/>
              <a:t>On this curve, </a:t>
            </a:r>
            <a:r>
              <a:rPr lang="en-US" sz="2800">
                <a:latin typeface="Courier" charset="0"/>
                <a:sym typeface="Symbol" charset="2"/>
              </a:rPr>
              <a:t>(1,4) + (3,1) = </a:t>
            </a:r>
            <a:r>
              <a:rPr lang="en-US" sz="2800">
                <a:latin typeface="Courier" charset="0"/>
              </a:rPr>
              <a:t>(2,0)</a:t>
            </a:r>
            <a:r>
              <a:rPr lang="en-US" sz="280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6D6B409-6BF7-A84E-AD23-1AB661362563}" type="slidenum">
              <a:rPr lang="en-US" smtClean="0">
                <a:latin typeface="Times New Roman" charset="0"/>
              </a:rPr>
              <a:pPr/>
              <a:t>12</a:t>
            </a:fld>
            <a:endParaRPr lang="en-US" smtClean="0">
              <a:latin typeface="Times New Roman" charset="0"/>
            </a:endParaRPr>
          </a:p>
        </p:txBody>
      </p:sp>
      <p:sp>
        <p:nvSpPr>
          <p:cNvPr id="25603" name="Rectangle 2"/>
          <p:cNvSpPr>
            <a:spLocks noGrp="1" noChangeArrowheads="1"/>
          </p:cNvSpPr>
          <p:nvPr>
            <p:ph type="title"/>
          </p:nvPr>
        </p:nvSpPr>
        <p:spPr>
          <a:xfrm>
            <a:off x="533400" y="609600"/>
            <a:ext cx="8153400" cy="1143000"/>
          </a:xfrm>
        </p:spPr>
        <p:txBody>
          <a:bodyPr/>
          <a:lstStyle/>
          <a:p>
            <a:pPr eaLnBrk="1" hangingPunct="1"/>
            <a:r>
              <a:rPr lang="en-US"/>
              <a:t>Cryptanalysis II: Be Clever</a:t>
            </a:r>
          </a:p>
        </p:txBody>
      </p:sp>
      <p:sp>
        <p:nvSpPr>
          <p:cNvPr id="25604" name="Rectangle 3"/>
          <p:cNvSpPr>
            <a:spLocks noGrp="1" noChangeArrowheads="1"/>
          </p:cNvSpPr>
          <p:nvPr>
            <p:ph type="body" idx="1"/>
          </p:nvPr>
        </p:nvSpPr>
        <p:spPr>
          <a:xfrm>
            <a:off x="685800" y="1828800"/>
            <a:ext cx="8153400" cy="4343400"/>
          </a:xfrm>
        </p:spPr>
        <p:txBody>
          <a:bodyPr/>
          <a:lstStyle/>
          <a:p>
            <a:pPr eaLnBrk="1" hangingPunct="1">
              <a:lnSpc>
                <a:spcPct val="90000"/>
              </a:lnSpc>
              <a:spcAft>
                <a:spcPts val="600"/>
              </a:spcAft>
            </a:pPr>
            <a:r>
              <a:rPr lang="en-US" sz="2800" dirty="0"/>
              <a:t>We know that a simple substitution is used</a:t>
            </a:r>
          </a:p>
          <a:p>
            <a:pPr eaLnBrk="1" hangingPunct="1">
              <a:lnSpc>
                <a:spcPct val="90000"/>
              </a:lnSpc>
              <a:spcAft>
                <a:spcPts val="600"/>
              </a:spcAft>
            </a:pPr>
            <a:r>
              <a:rPr lang="en-US" sz="2800" dirty="0"/>
              <a:t>But not necessarily a shift by </a:t>
            </a:r>
            <a:r>
              <a:rPr lang="en-US" dirty="0" err="1">
                <a:latin typeface="Times-Roman" charset="0"/>
              </a:rPr>
              <a:t>n</a:t>
            </a:r>
            <a:endParaRPr lang="en-US" sz="2800" dirty="0" smtClean="0"/>
          </a:p>
          <a:p>
            <a:pPr eaLnBrk="1" hangingPunct="1">
              <a:lnSpc>
                <a:spcPct val="90000"/>
              </a:lnSpc>
              <a:spcAft>
                <a:spcPts val="600"/>
              </a:spcAft>
            </a:pPr>
            <a:r>
              <a:rPr lang="en-US" sz="2800" dirty="0" smtClean="0"/>
              <a:t>Find </a:t>
            </a:r>
            <a:r>
              <a:rPr lang="en-US" sz="2800" dirty="0"/>
              <a:t>the key given</a:t>
            </a:r>
            <a:r>
              <a:rPr lang="en-US" sz="2800" dirty="0" smtClean="0"/>
              <a:t> the </a:t>
            </a:r>
            <a:r>
              <a:rPr lang="en-US" sz="2800" dirty="0" err="1" smtClean="0"/>
              <a:t>ciphertext</a:t>
            </a:r>
            <a:r>
              <a:rPr lang="en-US" sz="2800" dirty="0"/>
              <a:t>: </a:t>
            </a:r>
          </a:p>
          <a:p>
            <a:pPr eaLnBrk="1" hangingPunct="1">
              <a:lnSpc>
                <a:spcPct val="90000"/>
              </a:lnSpc>
              <a:buFont typeface="Wingdings" charset="2"/>
              <a:buNone/>
            </a:pPr>
            <a:endParaRPr lang="en-US" sz="1100" dirty="0"/>
          </a:p>
          <a:p>
            <a:pPr eaLnBrk="1" hangingPunct="1">
              <a:lnSpc>
                <a:spcPct val="90000"/>
              </a:lnSpc>
              <a:buFont typeface="Wingdings" charset="2"/>
              <a:buNone/>
            </a:pPr>
            <a:r>
              <a:rPr lang="en-US" sz="1800" dirty="0">
                <a:solidFill>
                  <a:srgbClr val="FF0000"/>
                </a:solidFill>
              </a:rPr>
              <a:t>PBFPVYFBQXZTYFPBFEQJHDXXQVAPTPQJKTOYQWIPBVWLXTOXBTFXQWAXBVCXQWAXFQJVWLEQNTOZQGGQLFXQWAKVWLXQWAEBIPBFXFQVXGTVJVWLBTPQWAEBFPBFHCVLXBQUFEVWLXGDPEQVPQGVPPBFTIXPFHXZHVFAGFOTHFEFBQUFTDHZBQPOTHXTYFTODXQHFTDPTOGHFQPBQWAQJJTODXQHFOQPWTBDHHIXQVAPBFZQHCFWPFHPBFIPBQWKFABVYYDZBOTHPBQPQJTQOTOGHFQAPBFEQJHDXXQVAVXEBQPEFZBVFOJIWFFACFCCFHQWAUVWFLQHGFXVAFXQHFUFHILTTAVWAFFAWTEVOITDHFHFQAITIXPFHXAFQHEFZQWGFLVWPTOFFA</a:t>
            </a:r>
            <a:endParaRPr lang="en-US" sz="2000"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2F284461-ECD9-9748-888F-924C2B6CDD42}" type="slidenum">
              <a:rPr lang="en-US" smtClean="0">
                <a:latin typeface="Times New Roman" charset="0"/>
              </a:rPr>
              <a:pPr/>
              <a:t>120</a:t>
            </a:fld>
            <a:endParaRPr lang="en-US" smtClean="0">
              <a:latin typeface="Times New Roman" charset="0"/>
            </a:endParaRPr>
          </a:p>
        </p:txBody>
      </p:sp>
      <p:sp>
        <p:nvSpPr>
          <p:cNvPr id="151555" name="Rectangle 2"/>
          <p:cNvSpPr>
            <a:spLocks noGrp="1" noChangeArrowheads="1"/>
          </p:cNvSpPr>
          <p:nvPr>
            <p:ph type="title"/>
          </p:nvPr>
        </p:nvSpPr>
        <p:spPr>
          <a:xfrm>
            <a:off x="685800" y="228600"/>
            <a:ext cx="7772400" cy="1143000"/>
          </a:xfrm>
        </p:spPr>
        <p:txBody>
          <a:bodyPr/>
          <a:lstStyle/>
          <a:p>
            <a:pPr eaLnBrk="1" hangingPunct="1"/>
            <a:r>
              <a:rPr lang="en-US"/>
              <a:t>ECC Diffie-Hellman</a:t>
            </a:r>
          </a:p>
        </p:txBody>
      </p:sp>
      <p:sp>
        <p:nvSpPr>
          <p:cNvPr id="151556" name="Rectangle 3"/>
          <p:cNvSpPr>
            <a:spLocks noGrp="1" noChangeArrowheads="1"/>
          </p:cNvSpPr>
          <p:nvPr>
            <p:ph type="body" idx="1"/>
          </p:nvPr>
        </p:nvSpPr>
        <p:spPr>
          <a:xfrm>
            <a:off x="685800" y="1447800"/>
            <a:ext cx="7924800" cy="914400"/>
          </a:xfrm>
        </p:spPr>
        <p:txBody>
          <a:bodyPr/>
          <a:lstStyle/>
          <a:p>
            <a:pPr eaLnBrk="1" hangingPunct="1">
              <a:lnSpc>
                <a:spcPct val="90000"/>
              </a:lnSpc>
            </a:pPr>
            <a:r>
              <a:rPr lang="en-US" sz="2400" b="1" dirty="0">
                <a:solidFill>
                  <a:schemeClr val="hlink"/>
                </a:solidFill>
              </a:rPr>
              <a:t>Public:</a:t>
            </a:r>
            <a:r>
              <a:rPr lang="en-US" sz="2400" dirty="0"/>
              <a:t> Elliptic curve and point </a:t>
            </a:r>
            <a:r>
              <a:rPr lang="en-US" sz="2400" dirty="0">
                <a:latin typeface="Times-Roman" charset="0"/>
              </a:rPr>
              <a:t>(</a:t>
            </a:r>
            <a:r>
              <a:rPr lang="en-US" sz="2400" dirty="0" err="1">
                <a:latin typeface="Times-Roman" charset="0"/>
              </a:rPr>
              <a:t>x,y</a:t>
            </a:r>
            <a:r>
              <a:rPr lang="en-US" sz="2400" dirty="0">
                <a:latin typeface="Times-Roman" charset="0"/>
              </a:rPr>
              <a:t>)</a:t>
            </a:r>
            <a:r>
              <a:rPr lang="en-US" sz="2400" dirty="0"/>
              <a:t> on curve</a:t>
            </a:r>
            <a:endParaRPr lang="en-US" sz="2400" dirty="0" smtClean="0"/>
          </a:p>
          <a:p>
            <a:pPr eaLnBrk="1" hangingPunct="1">
              <a:lnSpc>
                <a:spcPct val="90000"/>
              </a:lnSpc>
            </a:pPr>
            <a:r>
              <a:rPr lang="en-US" sz="2400" b="1" dirty="0" smtClean="0">
                <a:solidFill>
                  <a:schemeClr val="hlink"/>
                </a:solidFill>
              </a:rPr>
              <a:t>Private:</a:t>
            </a:r>
            <a:r>
              <a:rPr lang="en-US" sz="2400" dirty="0" smtClean="0"/>
              <a:t> </a:t>
            </a:r>
            <a:r>
              <a:rPr lang="en-US" sz="2400" dirty="0"/>
              <a:t>Alice’s </a:t>
            </a:r>
            <a:r>
              <a:rPr lang="en-US" sz="2400" dirty="0">
                <a:latin typeface="Times-Roman" charset="0"/>
              </a:rPr>
              <a:t>A</a:t>
            </a:r>
            <a:r>
              <a:rPr lang="en-US" sz="2400" dirty="0"/>
              <a:t> and Bob’s </a:t>
            </a:r>
            <a:r>
              <a:rPr lang="en-US" sz="2400" dirty="0">
                <a:latin typeface="Times-Roman" charset="0"/>
              </a:rPr>
              <a:t>B</a:t>
            </a:r>
            <a:endParaRPr lang="en-US" sz="2400" dirty="0"/>
          </a:p>
        </p:txBody>
      </p:sp>
      <p:sp>
        <p:nvSpPr>
          <p:cNvPr id="188422" name="Line 6"/>
          <p:cNvSpPr>
            <a:spLocks noChangeShapeType="1"/>
          </p:cNvSpPr>
          <p:nvPr/>
        </p:nvSpPr>
        <p:spPr bwMode="auto">
          <a:xfrm flipV="1">
            <a:off x="1981200" y="3038475"/>
            <a:ext cx="46482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88423" name="Line 7"/>
          <p:cNvSpPr>
            <a:spLocks noChangeShapeType="1"/>
          </p:cNvSpPr>
          <p:nvPr/>
        </p:nvSpPr>
        <p:spPr bwMode="auto">
          <a:xfrm flipH="1" flipV="1">
            <a:off x="1905000" y="3595688"/>
            <a:ext cx="47244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51559" name="Rectangle 8"/>
          <p:cNvSpPr>
            <a:spLocks noChangeArrowheads="1"/>
          </p:cNvSpPr>
          <p:nvPr/>
        </p:nvSpPr>
        <p:spPr bwMode="auto">
          <a:xfrm>
            <a:off x="685800" y="3929063"/>
            <a:ext cx="1257300" cy="517525"/>
          </a:xfrm>
          <a:prstGeom prst="rect">
            <a:avLst/>
          </a:prstGeom>
          <a:noFill/>
          <a:ln w="9525">
            <a:noFill/>
            <a:miter lim="800000"/>
            <a:headEnd/>
            <a:tailEnd/>
          </a:ln>
        </p:spPr>
        <p:txBody>
          <a:bodyPr wrap="none">
            <a:prstTxWarp prst="textNoShape">
              <a:avLst/>
            </a:prstTxWarp>
            <a:spAutoFit/>
          </a:bodyPr>
          <a:lstStyle/>
          <a:p>
            <a:r>
              <a:rPr lang="en-US"/>
              <a:t>Alice, </a:t>
            </a:r>
            <a:r>
              <a:rPr lang="en-US">
                <a:latin typeface="Courier" charset="0"/>
              </a:rPr>
              <a:t>A</a:t>
            </a:r>
            <a:endParaRPr lang="en-US"/>
          </a:p>
        </p:txBody>
      </p:sp>
      <p:sp>
        <p:nvSpPr>
          <p:cNvPr id="151560" name="Rectangle 9"/>
          <p:cNvSpPr>
            <a:spLocks noChangeArrowheads="1"/>
          </p:cNvSpPr>
          <p:nvPr/>
        </p:nvSpPr>
        <p:spPr bwMode="auto">
          <a:xfrm>
            <a:off x="6934200" y="3929063"/>
            <a:ext cx="1074738" cy="517525"/>
          </a:xfrm>
          <a:prstGeom prst="rect">
            <a:avLst/>
          </a:prstGeom>
          <a:noFill/>
          <a:ln w="9525">
            <a:noFill/>
            <a:miter lim="800000"/>
            <a:headEnd/>
            <a:tailEnd/>
          </a:ln>
        </p:spPr>
        <p:txBody>
          <a:bodyPr wrap="none">
            <a:prstTxWarp prst="textNoShape">
              <a:avLst/>
            </a:prstTxWarp>
            <a:spAutoFit/>
          </a:bodyPr>
          <a:lstStyle/>
          <a:p>
            <a:r>
              <a:rPr lang="en-US"/>
              <a:t>Bob, </a:t>
            </a:r>
            <a:r>
              <a:rPr lang="en-US">
                <a:latin typeface="Courier" charset="0"/>
              </a:rPr>
              <a:t>B</a:t>
            </a:r>
            <a:endParaRPr lang="en-US"/>
          </a:p>
        </p:txBody>
      </p:sp>
      <p:sp>
        <p:nvSpPr>
          <p:cNvPr id="188426" name="Rectangle 10"/>
          <p:cNvSpPr>
            <a:spLocks noChangeArrowheads="1"/>
          </p:cNvSpPr>
          <p:nvPr/>
        </p:nvSpPr>
        <p:spPr bwMode="auto">
          <a:xfrm>
            <a:off x="3405188" y="2541588"/>
            <a:ext cx="979487"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A</a:t>
            </a:r>
            <a:r>
              <a:rPr lang="en-US">
                <a:latin typeface="Times-Roman" charset="0"/>
                <a:sym typeface="Symbol" charset="2"/>
              </a:rPr>
              <a:t>(x,y)</a:t>
            </a:r>
            <a:endParaRPr lang="en-US"/>
          </a:p>
        </p:txBody>
      </p:sp>
      <p:sp>
        <p:nvSpPr>
          <p:cNvPr id="188427" name="Rectangle 11"/>
          <p:cNvSpPr>
            <a:spLocks noChangeArrowheads="1"/>
          </p:cNvSpPr>
          <p:nvPr/>
        </p:nvSpPr>
        <p:spPr bwMode="auto">
          <a:xfrm>
            <a:off x="3429000" y="3124200"/>
            <a:ext cx="979488"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B(x,y)</a:t>
            </a:r>
            <a:endParaRPr lang="en-US"/>
          </a:p>
        </p:txBody>
      </p:sp>
      <p:sp>
        <p:nvSpPr>
          <p:cNvPr id="188428" name="Rectangle 12"/>
          <p:cNvSpPr>
            <a:spLocks noChangeArrowheads="1"/>
          </p:cNvSpPr>
          <p:nvPr/>
        </p:nvSpPr>
        <p:spPr bwMode="auto">
          <a:xfrm>
            <a:off x="685800" y="4572000"/>
            <a:ext cx="7848600" cy="15240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a:t>Alice computes </a:t>
            </a:r>
            <a:r>
              <a:rPr lang="en-US">
                <a:latin typeface="Times-Roman" charset="0"/>
              </a:rPr>
              <a:t>A(B(x,y))</a:t>
            </a:r>
            <a:r>
              <a:rPr lang="en-US"/>
              <a:t> </a:t>
            </a:r>
          </a:p>
          <a:p>
            <a:pPr marL="342900" indent="-342900">
              <a:spcBef>
                <a:spcPct val="20000"/>
              </a:spcBef>
              <a:buClr>
                <a:schemeClr val="accent2"/>
              </a:buClr>
              <a:buSzPct val="75000"/>
              <a:buFont typeface="Wingdings" charset="2"/>
              <a:buChar char="q"/>
            </a:pPr>
            <a:r>
              <a:rPr lang="en-US"/>
              <a:t>Bob computes </a:t>
            </a:r>
            <a:r>
              <a:rPr lang="en-US">
                <a:latin typeface="Times-Roman" charset="0"/>
              </a:rPr>
              <a:t>B(A(x,y))</a:t>
            </a:r>
          </a:p>
          <a:p>
            <a:pPr marL="342900" indent="-342900">
              <a:spcBef>
                <a:spcPct val="20000"/>
              </a:spcBef>
              <a:buClr>
                <a:schemeClr val="accent2"/>
              </a:buClr>
              <a:buSzPct val="75000"/>
              <a:buFont typeface="Wingdings" charset="2"/>
              <a:buChar char="q"/>
            </a:pPr>
            <a:r>
              <a:rPr lang="en-US"/>
              <a:t>These are the same since </a:t>
            </a:r>
            <a:r>
              <a:rPr lang="en-US">
                <a:latin typeface="Times-Roman" charset="0"/>
              </a:rPr>
              <a:t>AB = BA</a:t>
            </a:r>
          </a:p>
        </p:txBody>
      </p:sp>
      <p:pic>
        <p:nvPicPr>
          <p:cNvPr id="151564" name="Picture 13" descr="alice3Rev.tiff                                                 0010273EMacintosh HD                   BC93A1CC:"/>
          <p:cNvPicPr>
            <a:picLocks noChangeAspect="1" noChangeArrowheads="1"/>
          </p:cNvPicPr>
          <p:nvPr/>
        </p:nvPicPr>
        <p:blipFill>
          <a:blip r:embed="rId4"/>
          <a:srcRect/>
          <a:stretch>
            <a:fillRect/>
          </a:stretch>
        </p:blipFill>
        <p:spPr bwMode="auto">
          <a:xfrm>
            <a:off x="762000" y="2338388"/>
            <a:ext cx="946150" cy="1624012"/>
          </a:xfrm>
          <a:prstGeom prst="rect">
            <a:avLst/>
          </a:prstGeom>
          <a:noFill/>
          <a:ln w="9525">
            <a:noFill/>
            <a:miter lim="800000"/>
            <a:headEnd/>
            <a:tailEnd/>
          </a:ln>
        </p:spPr>
      </p:pic>
      <p:pic>
        <p:nvPicPr>
          <p:cNvPr id="151565" name="Picture 14" descr="rabbit3.tiff                                                   0010273EMacintosh HD                   BC93A1CC:"/>
          <p:cNvPicPr>
            <a:picLocks noChangeAspect="1" noChangeArrowheads="1"/>
          </p:cNvPicPr>
          <p:nvPr/>
        </p:nvPicPr>
        <p:blipFill>
          <a:blip r:embed="rId5"/>
          <a:srcRect/>
          <a:stretch>
            <a:fillRect/>
          </a:stretch>
        </p:blipFill>
        <p:spPr bwMode="auto">
          <a:xfrm>
            <a:off x="6924675" y="2286000"/>
            <a:ext cx="1076325" cy="1665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8422"/>
                                        </p:tgtEl>
                                        <p:attrNameLst>
                                          <p:attrName>style.visibility</p:attrName>
                                        </p:attrNameLst>
                                      </p:cBhvr>
                                      <p:to>
                                        <p:strVal val="visible"/>
                                      </p:to>
                                    </p:set>
                                    <p:anim calcmode="lin" valueType="num">
                                      <p:cBhvr additive="base">
                                        <p:cTn id="7" dur="500" fill="hold"/>
                                        <p:tgtEl>
                                          <p:spTgt spid="188422"/>
                                        </p:tgtEl>
                                        <p:attrNameLst>
                                          <p:attrName>ppt_x</p:attrName>
                                        </p:attrNameLst>
                                      </p:cBhvr>
                                      <p:tavLst>
                                        <p:tav tm="0">
                                          <p:val>
                                            <p:strVal val="0-#ppt_w/2"/>
                                          </p:val>
                                        </p:tav>
                                        <p:tav tm="100000">
                                          <p:val>
                                            <p:strVal val="#ppt_x"/>
                                          </p:val>
                                        </p:tav>
                                      </p:tavLst>
                                    </p:anim>
                                    <p:anim calcmode="lin" valueType="num">
                                      <p:cBhvr additive="base">
                                        <p:cTn id="8" dur="500" fill="hold"/>
                                        <p:tgtEl>
                                          <p:spTgt spid="1884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884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2" fill="hold" grpId="0" nodeType="clickEffect">
                                  <p:stCondLst>
                                    <p:cond delay="0"/>
                                  </p:stCondLst>
                                  <p:childTnLst>
                                    <p:set>
                                      <p:cBhvr>
                                        <p:cTn id="15" dur="1" fill="hold">
                                          <p:stCondLst>
                                            <p:cond delay="499"/>
                                          </p:stCondLst>
                                        </p:cTn>
                                        <p:tgtEl>
                                          <p:spTgt spid="188423"/>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Arrow"/>
                                        </p:tgtEl>
                                      </p:cMediaNode>
                                    </p:audio>
                                  </p:sub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1884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88428"/>
                                        </p:tgtEl>
                                        <p:attrNameLst>
                                          <p:attrName>style.visibility</p:attrName>
                                        </p:attrNameLst>
                                      </p:cBhvr>
                                      <p:to>
                                        <p:strVal val="visible"/>
                                      </p:to>
                                    </p:set>
                                    <p:animEffect transition="in" filter="wipe(up)">
                                      <p:cBhvr>
                                        <p:cTn id="23" dur="500"/>
                                        <p:tgtEl>
                                          <p:spTgt spid="188428"/>
                                        </p:tgtEl>
                                      </p:cBhvr>
                                    </p:animEffect>
                                  </p:childTnLst>
                                  <p:subTnLst>
                                    <p:audio>
                                      <p:cMediaNode>
                                        <p:cTn display="0" masterRel="sameClick">
                                          <p:stCondLst>
                                            <p:cond evt="begin" delay="0">
                                              <p:tn val="21"/>
                                            </p:cond>
                                          </p:stCondLst>
                                          <p:endCondLst>
                                            <p:cond evt="onStopAudio" delay="0">
                                              <p:tgtEl>
                                                <p:sldTgt/>
                                              </p:tgtEl>
                                            </p:cond>
                                          </p:endCondLst>
                                        </p:cTn>
                                        <p:tgtEl>
                                          <p:sndTgt r:embed="rId3" name="Cli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2" grpId="0" animBg="1"/>
      <p:bldP spid="188423" grpId="0" animBg="1"/>
      <p:bldP spid="188426" grpId="0" autoUpdateAnimBg="0"/>
      <p:bldP spid="188427" grpId="0" autoUpdateAnimBg="0"/>
      <p:bldP spid="188428" grpId="0"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47E8332-64F0-A948-AE88-45932D7FABFB}" type="slidenum">
              <a:rPr lang="en-US" smtClean="0">
                <a:latin typeface="Times New Roman" charset="0"/>
              </a:rPr>
              <a:pPr/>
              <a:t>121</a:t>
            </a:fld>
            <a:endParaRPr lang="en-US" smtClean="0">
              <a:latin typeface="Times New Roman" charset="0"/>
            </a:endParaRPr>
          </a:p>
        </p:txBody>
      </p:sp>
      <p:sp>
        <p:nvSpPr>
          <p:cNvPr id="152579" name="Rectangle 2"/>
          <p:cNvSpPr>
            <a:spLocks noGrp="1" noChangeArrowheads="1"/>
          </p:cNvSpPr>
          <p:nvPr>
            <p:ph type="title"/>
          </p:nvPr>
        </p:nvSpPr>
        <p:spPr/>
        <p:txBody>
          <a:bodyPr/>
          <a:lstStyle/>
          <a:p>
            <a:pPr eaLnBrk="1" hangingPunct="1"/>
            <a:r>
              <a:rPr lang="en-US"/>
              <a:t>ECC Diffie-Hellman </a:t>
            </a:r>
          </a:p>
        </p:txBody>
      </p:sp>
      <p:sp>
        <p:nvSpPr>
          <p:cNvPr id="433155" name="Rectangle 3"/>
          <p:cNvSpPr>
            <a:spLocks noGrp="1" noChangeArrowheads="1"/>
          </p:cNvSpPr>
          <p:nvPr>
            <p:ph type="body" idx="1"/>
          </p:nvPr>
        </p:nvSpPr>
        <p:spPr>
          <a:xfrm>
            <a:off x="685800" y="1828800"/>
            <a:ext cx="7772400" cy="4267200"/>
          </a:xfrm>
        </p:spPr>
        <p:txBody>
          <a:bodyPr/>
          <a:lstStyle/>
          <a:p>
            <a:pPr eaLnBrk="1" hangingPunct="1">
              <a:lnSpc>
                <a:spcPct val="90000"/>
              </a:lnSpc>
            </a:pPr>
            <a:r>
              <a:rPr lang="en-US" sz="2800" b="1" dirty="0">
                <a:solidFill>
                  <a:schemeClr val="hlink"/>
                </a:solidFill>
              </a:rPr>
              <a:t>Public:</a:t>
            </a:r>
            <a:r>
              <a:rPr lang="en-US" sz="2800" dirty="0"/>
              <a:t> Curve </a:t>
            </a:r>
            <a:r>
              <a:rPr lang="en-US" sz="2400" dirty="0">
                <a:latin typeface="Courier" charset="0"/>
              </a:rPr>
              <a:t>y</a:t>
            </a:r>
            <a:r>
              <a:rPr lang="en-US" sz="2400" baseline="30000" dirty="0">
                <a:latin typeface="Courier" charset="0"/>
              </a:rPr>
              <a:t>2</a:t>
            </a:r>
            <a:r>
              <a:rPr lang="en-US" sz="2400" dirty="0">
                <a:latin typeface="Courier" charset="0"/>
              </a:rPr>
              <a:t> = x</a:t>
            </a:r>
            <a:r>
              <a:rPr lang="en-US" sz="2400" baseline="30000" dirty="0">
                <a:latin typeface="Courier" charset="0"/>
              </a:rPr>
              <a:t>3</a:t>
            </a:r>
            <a:r>
              <a:rPr lang="en-US" sz="2400" dirty="0">
                <a:latin typeface="Courier" charset="0"/>
              </a:rPr>
              <a:t> + 7x + </a:t>
            </a:r>
            <a:r>
              <a:rPr lang="en-US" sz="2400" dirty="0" err="1">
                <a:latin typeface="Courier" charset="0"/>
              </a:rPr>
              <a:t>b</a:t>
            </a:r>
            <a:r>
              <a:rPr lang="en-US" sz="2400" dirty="0">
                <a:latin typeface="Courier" charset="0"/>
              </a:rPr>
              <a:t> (mod 37) </a:t>
            </a:r>
            <a:r>
              <a:rPr lang="en-US" sz="2400" dirty="0"/>
              <a:t>and </a:t>
            </a:r>
            <a:r>
              <a:rPr lang="en-US" sz="2800" dirty="0"/>
              <a:t>point </a:t>
            </a:r>
            <a:r>
              <a:rPr lang="en-US" sz="2800" dirty="0">
                <a:latin typeface="Courier" charset="0"/>
              </a:rPr>
              <a:t>(2,5) </a:t>
            </a:r>
            <a:r>
              <a:rPr lang="en-US" sz="2800" dirty="0" err="1">
                <a:latin typeface="Courier" charset="0"/>
                <a:sym typeface="Symbol" charset="2"/>
              </a:rPr>
              <a:t></a:t>
            </a:r>
            <a:r>
              <a:rPr lang="en-US" sz="2800" dirty="0">
                <a:latin typeface="Courier" charset="0"/>
                <a:sym typeface="Symbol" charset="2"/>
              </a:rPr>
              <a:t> </a:t>
            </a:r>
            <a:r>
              <a:rPr lang="en-US" sz="2800" dirty="0" err="1">
                <a:latin typeface="Courier" charset="0"/>
                <a:sym typeface="Symbol" charset="2"/>
              </a:rPr>
              <a:t>b</a:t>
            </a:r>
            <a:r>
              <a:rPr lang="en-US" sz="2800" dirty="0">
                <a:latin typeface="Courier" charset="0"/>
                <a:sym typeface="Symbol" charset="2"/>
              </a:rPr>
              <a:t> = 3</a:t>
            </a:r>
          </a:p>
          <a:p>
            <a:pPr eaLnBrk="1" hangingPunct="1">
              <a:lnSpc>
                <a:spcPct val="90000"/>
              </a:lnSpc>
            </a:pPr>
            <a:r>
              <a:rPr lang="en-US" sz="2800" b="1" dirty="0">
                <a:solidFill>
                  <a:schemeClr val="hlink"/>
                </a:solidFill>
              </a:rPr>
              <a:t>Alice’s</a:t>
            </a:r>
            <a:r>
              <a:rPr lang="en-US" sz="2800" b="1" dirty="0" smtClean="0">
                <a:solidFill>
                  <a:schemeClr val="hlink"/>
                </a:solidFill>
              </a:rPr>
              <a:t> private:</a:t>
            </a:r>
            <a:r>
              <a:rPr lang="en-US" sz="2800" dirty="0" smtClean="0"/>
              <a:t> </a:t>
            </a:r>
            <a:r>
              <a:rPr lang="en-US" sz="2800" dirty="0">
                <a:latin typeface="Courier" charset="0"/>
              </a:rPr>
              <a:t>A = 4</a:t>
            </a:r>
            <a:endParaRPr lang="en-US" sz="2800" dirty="0"/>
          </a:p>
          <a:p>
            <a:pPr eaLnBrk="1" hangingPunct="1">
              <a:lnSpc>
                <a:spcPct val="90000"/>
              </a:lnSpc>
            </a:pPr>
            <a:r>
              <a:rPr lang="en-US" sz="2800" b="1" dirty="0">
                <a:solidFill>
                  <a:schemeClr val="hlink"/>
                </a:solidFill>
              </a:rPr>
              <a:t>Bob’s</a:t>
            </a:r>
            <a:r>
              <a:rPr lang="en-US" sz="2800" b="1" dirty="0" smtClean="0">
                <a:solidFill>
                  <a:schemeClr val="hlink"/>
                </a:solidFill>
              </a:rPr>
              <a:t> private:</a:t>
            </a:r>
            <a:r>
              <a:rPr lang="en-US" sz="2800" dirty="0" smtClean="0"/>
              <a:t> </a:t>
            </a:r>
            <a:r>
              <a:rPr lang="en-US" sz="2800" dirty="0">
                <a:latin typeface="Courier" charset="0"/>
              </a:rPr>
              <a:t>B = 7</a:t>
            </a:r>
          </a:p>
          <a:p>
            <a:pPr eaLnBrk="1" hangingPunct="1">
              <a:lnSpc>
                <a:spcPct val="90000"/>
              </a:lnSpc>
            </a:pPr>
            <a:r>
              <a:rPr lang="en-US" sz="2800" dirty="0"/>
              <a:t>Alice sends Bob: </a:t>
            </a:r>
            <a:r>
              <a:rPr lang="en-US" sz="2800" dirty="0">
                <a:latin typeface="Courier" charset="0"/>
              </a:rPr>
              <a:t>4(2,5) = (7,32)</a:t>
            </a:r>
            <a:endParaRPr lang="en-US" sz="2800" dirty="0"/>
          </a:p>
          <a:p>
            <a:pPr eaLnBrk="1" hangingPunct="1">
              <a:lnSpc>
                <a:spcPct val="90000"/>
              </a:lnSpc>
            </a:pPr>
            <a:r>
              <a:rPr lang="en-US" sz="2800" dirty="0"/>
              <a:t>Bob sends Alice: </a:t>
            </a:r>
            <a:r>
              <a:rPr lang="en-US" sz="2800" dirty="0">
                <a:latin typeface="Courier" charset="0"/>
              </a:rPr>
              <a:t>7(2,5) = (18,35)</a:t>
            </a:r>
          </a:p>
          <a:p>
            <a:pPr eaLnBrk="1" hangingPunct="1">
              <a:lnSpc>
                <a:spcPct val="90000"/>
              </a:lnSpc>
            </a:pPr>
            <a:r>
              <a:rPr lang="en-US" sz="2800" dirty="0"/>
              <a:t>Alice computes: </a:t>
            </a:r>
            <a:r>
              <a:rPr lang="en-US" sz="2800" dirty="0">
                <a:latin typeface="Courier" charset="0"/>
              </a:rPr>
              <a:t>4(18,35) = (22,1)</a:t>
            </a:r>
          </a:p>
          <a:p>
            <a:pPr eaLnBrk="1" hangingPunct="1">
              <a:lnSpc>
                <a:spcPct val="90000"/>
              </a:lnSpc>
            </a:pPr>
            <a:r>
              <a:rPr lang="en-US" sz="2800" dirty="0"/>
              <a:t>Bob computes: </a:t>
            </a:r>
            <a:r>
              <a:rPr lang="en-US" sz="2800" dirty="0">
                <a:latin typeface="Courier" charset="0"/>
              </a:rPr>
              <a:t>7(7,32) = (22,1)</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33155">
                                            <p:txEl>
                                              <p:pRg st="0" end="0"/>
                                            </p:txEl>
                                          </p:spTgt>
                                        </p:tgtEl>
                                        <p:attrNameLst>
                                          <p:attrName>style.visibility</p:attrName>
                                        </p:attrNameLst>
                                      </p:cBhvr>
                                      <p:to>
                                        <p:strVal val="visible"/>
                                      </p:to>
                                    </p:set>
                                    <p:animEffect transition="in" filter="box(out)">
                                      <p:cBhvr>
                                        <p:cTn id="7" dur="500"/>
                                        <p:tgtEl>
                                          <p:spTgt spid="43315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33155">
                                            <p:txEl>
                                              <p:pRg st="1" end="1"/>
                                            </p:txEl>
                                          </p:spTgt>
                                        </p:tgtEl>
                                        <p:attrNameLst>
                                          <p:attrName>style.visibility</p:attrName>
                                        </p:attrNameLst>
                                      </p:cBhvr>
                                      <p:to>
                                        <p:strVal val="visible"/>
                                      </p:to>
                                    </p:set>
                                    <p:animEffect transition="in" filter="box(out)">
                                      <p:cBhvr>
                                        <p:cTn id="12" dur="500"/>
                                        <p:tgtEl>
                                          <p:spTgt spid="43315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33155">
                                            <p:txEl>
                                              <p:pRg st="2" end="2"/>
                                            </p:txEl>
                                          </p:spTgt>
                                        </p:tgtEl>
                                        <p:attrNameLst>
                                          <p:attrName>style.visibility</p:attrName>
                                        </p:attrNameLst>
                                      </p:cBhvr>
                                      <p:to>
                                        <p:strVal val="visible"/>
                                      </p:to>
                                    </p:set>
                                    <p:animEffect transition="in" filter="box(out)">
                                      <p:cBhvr>
                                        <p:cTn id="17" dur="500"/>
                                        <p:tgtEl>
                                          <p:spTgt spid="43315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33155">
                                            <p:txEl>
                                              <p:pRg st="3" end="3"/>
                                            </p:txEl>
                                          </p:spTgt>
                                        </p:tgtEl>
                                        <p:attrNameLst>
                                          <p:attrName>style.visibility</p:attrName>
                                        </p:attrNameLst>
                                      </p:cBhvr>
                                      <p:to>
                                        <p:strVal val="visible"/>
                                      </p:to>
                                    </p:set>
                                    <p:animEffect transition="in" filter="box(out)">
                                      <p:cBhvr>
                                        <p:cTn id="22" dur="500"/>
                                        <p:tgtEl>
                                          <p:spTgt spid="433155">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33155">
                                            <p:txEl>
                                              <p:pRg st="4" end="4"/>
                                            </p:txEl>
                                          </p:spTgt>
                                        </p:tgtEl>
                                        <p:attrNameLst>
                                          <p:attrName>style.visibility</p:attrName>
                                        </p:attrNameLst>
                                      </p:cBhvr>
                                      <p:to>
                                        <p:strVal val="visible"/>
                                      </p:to>
                                    </p:set>
                                    <p:animEffect transition="in" filter="box(out)">
                                      <p:cBhvr>
                                        <p:cTn id="27" dur="500"/>
                                        <p:tgtEl>
                                          <p:spTgt spid="433155">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433155">
                                            <p:txEl>
                                              <p:pRg st="5" end="5"/>
                                            </p:txEl>
                                          </p:spTgt>
                                        </p:tgtEl>
                                        <p:attrNameLst>
                                          <p:attrName>style.visibility</p:attrName>
                                        </p:attrNameLst>
                                      </p:cBhvr>
                                      <p:to>
                                        <p:strVal val="visible"/>
                                      </p:to>
                                    </p:set>
                                    <p:animEffect transition="in" filter="box(out)">
                                      <p:cBhvr>
                                        <p:cTn id="32" dur="500"/>
                                        <p:tgtEl>
                                          <p:spTgt spid="433155">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433155">
                                            <p:txEl>
                                              <p:pRg st="6" end="6"/>
                                            </p:txEl>
                                          </p:spTgt>
                                        </p:tgtEl>
                                        <p:attrNameLst>
                                          <p:attrName>style.visibility</p:attrName>
                                        </p:attrNameLst>
                                      </p:cBhvr>
                                      <p:to>
                                        <p:strVal val="visible"/>
                                      </p:to>
                                    </p:set>
                                    <p:animEffect transition="in" filter="box(out)">
                                      <p:cBhvr>
                                        <p:cTn id="37" dur="500"/>
                                        <p:tgtEl>
                                          <p:spTgt spid="433155">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5" grpId="0" build="p"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58EA6DF-30F4-4845-AA1D-26674A23AAE0}" type="slidenum">
              <a:rPr lang="en-US" smtClean="0">
                <a:latin typeface="Times New Roman" charset="0"/>
              </a:rPr>
              <a:pPr/>
              <a:t>122</a:t>
            </a:fld>
            <a:endParaRPr lang="en-US" smtClean="0">
              <a:latin typeface="Times New Roman" charset="0"/>
            </a:endParaRPr>
          </a:p>
        </p:txBody>
      </p:sp>
      <p:sp>
        <p:nvSpPr>
          <p:cNvPr id="153603" name="Rectangle 2"/>
          <p:cNvSpPr>
            <a:spLocks noGrp="1" noChangeArrowheads="1"/>
          </p:cNvSpPr>
          <p:nvPr>
            <p:ph type="title"/>
          </p:nvPr>
        </p:nvSpPr>
        <p:spPr>
          <a:xfrm>
            <a:off x="685800" y="2133600"/>
            <a:ext cx="7772400" cy="1143000"/>
          </a:xfrm>
        </p:spPr>
        <p:txBody>
          <a:bodyPr/>
          <a:lstStyle/>
          <a:p>
            <a:pPr eaLnBrk="1" hangingPunct="1"/>
            <a:r>
              <a:rPr lang="en-US"/>
              <a:t>Uses for Public Key Crypto</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03C92C3A-24F3-C342-8497-373C141486DE}" type="slidenum">
              <a:rPr lang="en-US" smtClean="0">
                <a:latin typeface="Times New Roman" charset="0"/>
              </a:rPr>
              <a:pPr/>
              <a:t>123</a:t>
            </a:fld>
            <a:endParaRPr lang="en-US" smtClean="0">
              <a:latin typeface="Times New Roman" charset="0"/>
            </a:endParaRPr>
          </a:p>
        </p:txBody>
      </p:sp>
      <p:sp>
        <p:nvSpPr>
          <p:cNvPr id="154627" name="Rectangle 2"/>
          <p:cNvSpPr>
            <a:spLocks noGrp="1" noChangeArrowheads="1"/>
          </p:cNvSpPr>
          <p:nvPr>
            <p:ph type="title"/>
          </p:nvPr>
        </p:nvSpPr>
        <p:spPr/>
        <p:txBody>
          <a:bodyPr/>
          <a:lstStyle/>
          <a:p>
            <a:pPr eaLnBrk="1" hangingPunct="1"/>
            <a:r>
              <a:rPr lang="en-US"/>
              <a:t>Uses for Public Key Crypto</a:t>
            </a:r>
          </a:p>
        </p:txBody>
      </p:sp>
      <p:sp>
        <p:nvSpPr>
          <p:cNvPr id="154628" name="Rectangle 3"/>
          <p:cNvSpPr>
            <a:spLocks noGrp="1" noChangeArrowheads="1"/>
          </p:cNvSpPr>
          <p:nvPr>
            <p:ph type="body" idx="1"/>
          </p:nvPr>
        </p:nvSpPr>
        <p:spPr>
          <a:xfrm>
            <a:off x="685800" y="1981200"/>
            <a:ext cx="7772400" cy="4114800"/>
          </a:xfrm>
        </p:spPr>
        <p:txBody>
          <a:bodyPr/>
          <a:lstStyle/>
          <a:p>
            <a:pPr eaLnBrk="1" hangingPunct="1">
              <a:lnSpc>
                <a:spcPct val="90000"/>
              </a:lnSpc>
            </a:pPr>
            <a:r>
              <a:rPr lang="en-US"/>
              <a:t>Confidentiality</a:t>
            </a:r>
          </a:p>
          <a:p>
            <a:pPr lvl="1" eaLnBrk="1" hangingPunct="1">
              <a:lnSpc>
                <a:spcPct val="90000"/>
              </a:lnSpc>
            </a:pPr>
            <a:r>
              <a:rPr lang="en-US"/>
              <a:t>Transmitting data over insecure channel</a:t>
            </a:r>
          </a:p>
          <a:p>
            <a:pPr lvl="1" eaLnBrk="1" hangingPunct="1">
              <a:lnSpc>
                <a:spcPct val="90000"/>
              </a:lnSpc>
            </a:pPr>
            <a:r>
              <a:rPr lang="en-US"/>
              <a:t>Secure storage on insecure media</a:t>
            </a:r>
          </a:p>
          <a:p>
            <a:pPr eaLnBrk="1" hangingPunct="1">
              <a:lnSpc>
                <a:spcPct val="90000"/>
              </a:lnSpc>
            </a:pPr>
            <a:r>
              <a:rPr lang="en-US"/>
              <a:t>Authentication (later)</a:t>
            </a:r>
          </a:p>
          <a:p>
            <a:pPr eaLnBrk="1" hangingPunct="1">
              <a:lnSpc>
                <a:spcPct val="90000"/>
              </a:lnSpc>
            </a:pPr>
            <a:r>
              <a:rPr lang="en-US"/>
              <a:t>Digital signature provides integrity and </a:t>
            </a:r>
            <a:r>
              <a:rPr lang="en-US" b="1">
                <a:solidFill>
                  <a:schemeClr val="hlink"/>
                </a:solidFill>
              </a:rPr>
              <a:t>non-repudiation</a:t>
            </a:r>
            <a:endParaRPr lang="en-US" b="1">
              <a:solidFill>
                <a:schemeClr val="accent2"/>
              </a:solidFill>
            </a:endParaRPr>
          </a:p>
          <a:p>
            <a:pPr lvl="1" eaLnBrk="1" hangingPunct="1">
              <a:lnSpc>
                <a:spcPct val="90000"/>
              </a:lnSpc>
            </a:pPr>
            <a:r>
              <a:rPr lang="en-US"/>
              <a:t>No non-repudiation with symmetric keys</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2F5BDDE3-CDCA-F944-BB15-197130276624}" type="slidenum">
              <a:rPr lang="en-US" smtClean="0">
                <a:latin typeface="Times New Roman" charset="0"/>
              </a:rPr>
              <a:pPr/>
              <a:t>124</a:t>
            </a:fld>
            <a:endParaRPr lang="en-US" smtClean="0">
              <a:latin typeface="Times New Roman" charset="0"/>
            </a:endParaRPr>
          </a:p>
        </p:txBody>
      </p:sp>
      <p:sp>
        <p:nvSpPr>
          <p:cNvPr id="155651" name="Rectangle 2"/>
          <p:cNvSpPr>
            <a:spLocks noGrp="1" noChangeArrowheads="1"/>
          </p:cNvSpPr>
          <p:nvPr>
            <p:ph type="title"/>
          </p:nvPr>
        </p:nvSpPr>
        <p:spPr/>
        <p:txBody>
          <a:bodyPr/>
          <a:lstStyle/>
          <a:p>
            <a:pPr eaLnBrk="1" hangingPunct="1"/>
            <a:r>
              <a:rPr lang="en-US"/>
              <a:t>Non-non-repudiation</a:t>
            </a:r>
          </a:p>
        </p:txBody>
      </p:sp>
      <p:sp>
        <p:nvSpPr>
          <p:cNvPr id="137219" name="Rectangle 3"/>
          <p:cNvSpPr>
            <a:spLocks noGrp="1" noChangeArrowheads="1"/>
          </p:cNvSpPr>
          <p:nvPr>
            <p:ph type="body" idx="1"/>
          </p:nvPr>
        </p:nvSpPr>
        <p:spPr/>
        <p:txBody>
          <a:bodyPr/>
          <a:lstStyle/>
          <a:p>
            <a:pPr eaLnBrk="1" hangingPunct="1">
              <a:lnSpc>
                <a:spcPct val="90000"/>
              </a:lnSpc>
              <a:spcAft>
                <a:spcPts val="600"/>
              </a:spcAft>
            </a:pPr>
            <a:r>
              <a:rPr lang="en-US" sz="2800" dirty="0"/>
              <a:t>Alice orders 100 shares of stock from Bob</a:t>
            </a:r>
          </a:p>
          <a:p>
            <a:pPr eaLnBrk="1" hangingPunct="1">
              <a:lnSpc>
                <a:spcPct val="90000"/>
              </a:lnSpc>
              <a:spcAft>
                <a:spcPts val="600"/>
              </a:spcAft>
            </a:pPr>
            <a:r>
              <a:rPr lang="en-US" sz="2800" dirty="0"/>
              <a:t>Alice computes </a:t>
            </a:r>
            <a:r>
              <a:rPr lang="en-US" sz="2800" b="1" dirty="0">
                <a:solidFill>
                  <a:schemeClr val="hlink"/>
                </a:solidFill>
                <a:latin typeface="Times-Roman" charset="0"/>
              </a:rPr>
              <a:t>MAC</a:t>
            </a:r>
            <a:r>
              <a:rPr lang="en-US" sz="2800" dirty="0"/>
              <a:t> using symmetric key</a:t>
            </a:r>
          </a:p>
          <a:p>
            <a:pPr eaLnBrk="1" hangingPunct="1">
              <a:lnSpc>
                <a:spcPct val="90000"/>
              </a:lnSpc>
              <a:spcAft>
                <a:spcPts val="600"/>
              </a:spcAft>
            </a:pPr>
            <a:r>
              <a:rPr lang="en-US" sz="2800" dirty="0"/>
              <a:t>Stock drops, Alice claims she did </a:t>
            </a:r>
            <a:r>
              <a:rPr lang="en-US" sz="2800" b="1" i="1" dirty="0"/>
              <a:t>not</a:t>
            </a:r>
            <a:r>
              <a:rPr lang="en-US" sz="2800" dirty="0"/>
              <a:t> order</a:t>
            </a:r>
          </a:p>
          <a:p>
            <a:pPr eaLnBrk="1" hangingPunct="1">
              <a:lnSpc>
                <a:spcPct val="90000"/>
              </a:lnSpc>
              <a:spcAft>
                <a:spcPts val="600"/>
              </a:spcAft>
            </a:pPr>
            <a:r>
              <a:rPr lang="en-US" sz="2800" dirty="0"/>
              <a:t>Can Bob prove that Alice placed the order?</a:t>
            </a:r>
          </a:p>
          <a:p>
            <a:pPr eaLnBrk="1" hangingPunct="1">
              <a:lnSpc>
                <a:spcPct val="90000"/>
              </a:lnSpc>
              <a:spcAft>
                <a:spcPts val="600"/>
              </a:spcAft>
            </a:pPr>
            <a:r>
              <a:rPr lang="en-US" sz="2800" b="1" dirty="0">
                <a:solidFill>
                  <a:srgbClr val="FF0000"/>
                </a:solidFill>
              </a:rPr>
              <a:t>No!</a:t>
            </a:r>
            <a:r>
              <a:rPr lang="en-US" sz="2800" dirty="0"/>
              <a:t> Since Bob also knows</a:t>
            </a:r>
            <a:r>
              <a:rPr lang="en-US" sz="2800" dirty="0" smtClean="0"/>
              <a:t> the symmetric </a:t>
            </a:r>
            <a:r>
              <a:rPr lang="en-US" sz="2800" dirty="0"/>
              <a:t>key, he could have forged message</a:t>
            </a:r>
          </a:p>
          <a:p>
            <a:pPr eaLnBrk="1" hangingPunct="1">
              <a:lnSpc>
                <a:spcPct val="90000"/>
              </a:lnSpc>
              <a:spcAft>
                <a:spcPts val="600"/>
              </a:spcAft>
            </a:pPr>
            <a:r>
              <a:rPr lang="en-US" sz="2800" b="1" dirty="0">
                <a:solidFill>
                  <a:schemeClr val="hlink"/>
                </a:solidFill>
              </a:rPr>
              <a:t>Problem:</a:t>
            </a:r>
            <a:r>
              <a:rPr lang="en-US" sz="2800" dirty="0"/>
              <a:t> Bob knows Alice placed the order, but he can’t prove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Effect transition="in" filter="box(out)">
                                      <p:cBhvr>
                                        <p:cTn id="7" dur="500"/>
                                        <p:tgtEl>
                                          <p:spTgt spid="13721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7219">
                                            <p:txEl>
                                              <p:pRg st="1" end="1"/>
                                            </p:txEl>
                                          </p:spTgt>
                                        </p:tgtEl>
                                        <p:attrNameLst>
                                          <p:attrName>style.visibility</p:attrName>
                                        </p:attrNameLst>
                                      </p:cBhvr>
                                      <p:to>
                                        <p:strVal val="visible"/>
                                      </p:to>
                                    </p:set>
                                    <p:animEffect transition="in" filter="box(out)">
                                      <p:cBhvr>
                                        <p:cTn id="12" dur="500"/>
                                        <p:tgtEl>
                                          <p:spTgt spid="13721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37219">
                                            <p:txEl>
                                              <p:pRg st="2" end="2"/>
                                            </p:txEl>
                                          </p:spTgt>
                                        </p:tgtEl>
                                        <p:attrNameLst>
                                          <p:attrName>style.visibility</p:attrName>
                                        </p:attrNameLst>
                                      </p:cBhvr>
                                      <p:to>
                                        <p:strVal val="visible"/>
                                      </p:to>
                                    </p:set>
                                    <p:animEffect transition="in" filter="box(out)">
                                      <p:cBhvr>
                                        <p:cTn id="17" dur="500"/>
                                        <p:tgtEl>
                                          <p:spTgt spid="13721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37219">
                                            <p:txEl>
                                              <p:pRg st="3" end="3"/>
                                            </p:txEl>
                                          </p:spTgt>
                                        </p:tgtEl>
                                        <p:attrNameLst>
                                          <p:attrName>style.visibility</p:attrName>
                                        </p:attrNameLst>
                                      </p:cBhvr>
                                      <p:to>
                                        <p:strVal val="visible"/>
                                      </p:to>
                                    </p:set>
                                    <p:animEffect transition="in" filter="box(out)">
                                      <p:cBhvr>
                                        <p:cTn id="22" dur="500"/>
                                        <p:tgtEl>
                                          <p:spTgt spid="13721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37219">
                                            <p:txEl>
                                              <p:pRg st="4" end="4"/>
                                            </p:txEl>
                                          </p:spTgt>
                                        </p:tgtEl>
                                        <p:attrNameLst>
                                          <p:attrName>style.visibility</p:attrName>
                                        </p:attrNameLst>
                                      </p:cBhvr>
                                      <p:to>
                                        <p:strVal val="visible"/>
                                      </p:to>
                                    </p:set>
                                    <p:animEffect transition="in" filter="box(out)">
                                      <p:cBhvr>
                                        <p:cTn id="27" dur="500"/>
                                        <p:tgtEl>
                                          <p:spTgt spid="137219">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37219">
                                            <p:txEl>
                                              <p:pRg st="5" end="5"/>
                                            </p:txEl>
                                          </p:spTgt>
                                        </p:tgtEl>
                                        <p:attrNameLst>
                                          <p:attrName>style.visibility</p:attrName>
                                        </p:attrNameLst>
                                      </p:cBhvr>
                                      <p:to>
                                        <p:strVal val="visible"/>
                                      </p:to>
                                    </p:set>
                                    <p:animEffect transition="in" filter="box(out)">
                                      <p:cBhvr>
                                        <p:cTn id="32" dur="500"/>
                                        <p:tgtEl>
                                          <p:spTgt spid="137219">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F5F249E7-C12B-E34A-8C0C-FB25E98C9AC3}" type="slidenum">
              <a:rPr lang="en-US" smtClean="0">
                <a:latin typeface="Times New Roman" charset="0"/>
              </a:rPr>
              <a:pPr/>
              <a:t>125</a:t>
            </a:fld>
            <a:endParaRPr lang="en-US" smtClean="0">
              <a:latin typeface="Times New Roman" charset="0"/>
            </a:endParaRPr>
          </a:p>
        </p:txBody>
      </p:sp>
      <p:sp>
        <p:nvSpPr>
          <p:cNvPr id="156675" name="Rectangle 2"/>
          <p:cNvSpPr>
            <a:spLocks noGrp="1" noChangeArrowheads="1"/>
          </p:cNvSpPr>
          <p:nvPr>
            <p:ph type="title"/>
          </p:nvPr>
        </p:nvSpPr>
        <p:spPr/>
        <p:txBody>
          <a:bodyPr/>
          <a:lstStyle/>
          <a:p>
            <a:pPr eaLnBrk="1" hangingPunct="1"/>
            <a:r>
              <a:rPr lang="en-US"/>
              <a:t>Non-repudiation</a:t>
            </a:r>
          </a:p>
        </p:txBody>
      </p:sp>
      <p:sp>
        <p:nvSpPr>
          <p:cNvPr id="138243" name="Rectangle 3"/>
          <p:cNvSpPr>
            <a:spLocks noGrp="1" noChangeArrowheads="1"/>
          </p:cNvSpPr>
          <p:nvPr>
            <p:ph type="body" idx="1"/>
          </p:nvPr>
        </p:nvSpPr>
        <p:spPr/>
        <p:txBody>
          <a:bodyPr/>
          <a:lstStyle/>
          <a:p>
            <a:pPr eaLnBrk="1" hangingPunct="1">
              <a:lnSpc>
                <a:spcPct val="90000"/>
              </a:lnSpc>
              <a:spcAft>
                <a:spcPts val="600"/>
              </a:spcAft>
            </a:pPr>
            <a:r>
              <a:rPr lang="en-US" sz="2800" dirty="0"/>
              <a:t>Alice orders 100 shares of stock from Bob</a:t>
            </a:r>
          </a:p>
          <a:p>
            <a:pPr eaLnBrk="1" hangingPunct="1">
              <a:lnSpc>
                <a:spcPct val="90000"/>
              </a:lnSpc>
              <a:spcAft>
                <a:spcPts val="600"/>
              </a:spcAft>
            </a:pPr>
            <a:r>
              <a:rPr lang="en-US" sz="2800" dirty="0"/>
              <a:t>Alice </a:t>
            </a:r>
            <a:r>
              <a:rPr lang="en-US" sz="2800" b="1" dirty="0">
                <a:solidFill>
                  <a:schemeClr val="hlink"/>
                </a:solidFill>
              </a:rPr>
              <a:t>signs</a:t>
            </a:r>
            <a:r>
              <a:rPr lang="en-US" sz="2800" dirty="0"/>
              <a:t> order with her private key</a:t>
            </a:r>
          </a:p>
          <a:p>
            <a:pPr eaLnBrk="1" hangingPunct="1">
              <a:lnSpc>
                <a:spcPct val="90000"/>
              </a:lnSpc>
              <a:spcAft>
                <a:spcPts val="600"/>
              </a:spcAft>
            </a:pPr>
            <a:r>
              <a:rPr lang="en-US" sz="2800" dirty="0"/>
              <a:t>Stock drops, Alice claims she did not order</a:t>
            </a:r>
          </a:p>
          <a:p>
            <a:pPr eaLnBrk="1" hangingPunct="1">
              <a:lnSpc>
                <a:spcPct val="90000"/>
              </a:lnSpc>
              <a:spcAft>
                <a:spcPts val="600"/>
              </a:spcAft>
            </a:pPr>
            <a:r>
              <a:rPr lang="en-US" sz="2800" dirty="0"/>
              <a:t>Can Bob prove that Alice placed the order?</a:t>
            </a:r>
          </a:p>
          <a:p>
            <a:pPr eaLnBrk="1" hangingPunct="1">
              <a:lnSpc>
                <a:spcPct val="90000"/>
              </a:lnSpc>
              <a:spcAft>
                <a:spcPts val="600"/>
              </a:spcAft>
            </a:pPr>
            <a:r>
              <a:rPr lang="en-US" sz="2800" b="1" dirty="0">
                <a:solidFill>
                  <a:srgbClr val="FF0000"/>
                </a:solidFill>
              </a:rPr>
              <a:t>Yes!</a:t>
            </a:r>
            <a:r>
              <a:rPr lang="en-US" sz="2800" dirty="0"/>
              <a:t> Only someone with Alice’s private key could have signed the order</a:t>
            </a:r>
          </a:p>
          <a:p>
            <a:pPr eaLnBrk="1" hangingPunct="1">
              <a:lnSpc>
                <a:spcPct val="90000"/>
              </a:lnSpc>
              <a:spcAft>
                <a:spcPts val="600"/>
              </a:spcAft>
            </a:pPr>
            <a:r>
              <a:rPr lang="en-US" sz="2800" dirty="0"/>
              <a:t>This assumes Alice’s private key is not stolen (revocation problem)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Effect transition="in" filter="wipe(left)">
                                      <p:cBhvr>
                                        <p:cTn id="7" dur="500"/>
                                        <p:tgtEl>
                                          <p:spTgt spid="138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8243">
                                            <p:txEl>
                                              <p:pRg st="1" end="1"/>
                                            </p:txEl>
                                          </p:spTgt>
                                        </p:tgtEl>
                                        <p:attrNameLst>
                                          <p:attrName>style.visibility</p:attrName>
                                        </p:attrNameLst>
                                      </p:cBhvr>
                                      <p:to>
                                        <p:strVal val="visible"/>
                                      </p:to>
                                    </p:set>
                                    <p:animEffect transition="in" filter="wipe(left)">
                                      <p:cBhvr>
                                        <p:cTn id="12" dur="500"/>
                                        <p:tgtEl>
                                          <p:spTgt spid="138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8243">
                                            <p:txEl>
                                              <p:pRg st="2" end="2"/>
                                            </p:txEl>
                                          </p:spTgt>
                                        </p:tgtEl>
                                        <p:attrNameLst>
                                          <p:attrName>style.visibility</p:attrName>
                                        </p:attrNameLst>
                                      </p:cBhvr>
                                      <p:to>
                                        <p:strVal val="visible"/>
                                      </p:to>
                                    </p:set>
                                    <p:animEffect transition="in" filter="wipe(left)">
                                      <p:cBhvr>
                                        <p:cTn id="17" dur="500"/>
                                        <p:tgtEl>
                                          <p:spTgt spid="138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8243">
                                            <p:txEl>
                                              <p:pRg st="3" end="3"/>
                                            </p:txEl>
                                          </p:spTgt>
                                        </p:tgtEl>
                                        <p:attrNameLst>
                                          <p:attrName>style.visibility</p:attrName>
                                        </p:attrNameLst>
                                      </p:cBhvr>
                                      <p:to>
                                        <p:strVal val="visible"/>
                                      </p:to>
                                    </p:set>
                                    <p:animEffect transition="in" filter="wipe(left)">
                                      <p:cBhvr>
                                        <p:cTn id="22" dur="500"/>
                                        <p:tgtEl>
                                          <p:spTgt spid="138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8243">
                                            <p:txEl>
                                              <p:pRg st="4" end="4"/>
                                            </p:txEl>
                                          </p:spTgt>
                                        </p:tgtEl>
                                        <p:attrNameLst>
                                          <p:attrName>style.visibility</p:attrName>
                                        </p:attrNameLst>
                                      </p:cBhvr>
                                      <p:to>
                                        <p:strVal val="visible"/>
                                      </p:to>
                                    </p:set>
                                    <p:animEffect transition="in" filter="wipe(left)">
                                      <p:cBhvr>
                                        <p:cTn id="27" dur="500"/>
                                        <p:tgtEl>
                                          <p:spTgt spid="1382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8243">
                                            <p:txEl>
                                              <p:pRg st="5" end="5"/>
                                            </p:txEl>
                                          </p:spTgt>
                                        </p:tgtEl>
                                        <p:attrNameLst>
                                          <p:attrName>style.visibility</p:attrName>
                                        </p:attrNameLst>
                                      </p:cBhvr>
                                      <p:to>
                                        <p:strVal val="visible"/>
                                      </p:to>
                                    </p:set>
                                    <p:animEffect transition="in" filter="wipe(left)">
                                      <p:cBhvr>
                                        <p:cTn id="32" dur="500"/>
                                        <p:tgtEl>
                                          <p:spTgt spid="138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autoUpdateAnimBg="0"/>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1FC18D0-CDFE-7140-9586-CB10E66B0CEA}" type="slidenum">
              <a:rPr lang="en-US" smtClean="0">
                <a:latin typeface="Times New Roman" charset="0"/>
              </a:rPr>
              <a:pPr/>
              <a:t>126</a:t>
            </a:fld>
            <a:endParaRPr lang="en-US" smtClean="0">
              <a:latin typeface="Times New Roman" charset="0"/>
            </a:endParaRPr>
          </a:p>
        </p:txBody>
      </p:sp>
      <p:sp>
        <p:nvSpPr>
          <p:cNvPr id="158723" name="Rectangle 2"/>
          <p:cNvSpPr>
            <a:spLocks noGrp="1" noChangeArrowheads="1"/>
          </p:cNvSpPr>
          <p:nvPr>
            <p:ph type="title"/>
          </p:nvPr>
        </p:nvSpPr>
        <p:spPr>
          <a:xfrm>
            <a:off x="609600" y="228600"/>
            <a:ext cx="7772400" cy="1371600"/>
          </a:xfrm>
        </p:spPr>
        <p:txBody>
          <a:bodyPr/>
          <a:lstStyle/>
          <a:p>
            <a:pPr eaLnBrk="1" hangingPunct="1">
              <a:lnSpc>
                <a:spcPct val="85000"/>
              </a:lnSpc>
            </a:pPr>
            <a:r>
              <a:rPr lang="en-US"/>
              <a:t>Public Key Notation</a:t>
            </a:r>
          </a:p>
        </p:txBody>
      </p:sp>
      <p:sp>
        <p:nvSpPr>
          <p:cNvPr id="264195" name="Rectangle 3"/>
          <p:cNvSpPr>
            <a:spLocks noGrp="1" noChangeArrowheads="1"/>
          </p:cNvSpPr>
          <p:nvPr>
            <p:ph type="body" idx="1"/>
          </p:nvPr>
        </p:nvSpPr>
        <p:spPr>
          <a:xfrm>
            <a:off x="685800" y="1676400"/>
            <a:ext cx="7239000" cy="4495800"/>
          </a:xfrm>
        </p:spPr>
        <p:txBody>
          <a:bodyPr/>
          <a:lstStyle/>
          <a:p>
            <a:pPr eaLnBrk="1" hangingPunct="1"/>
            <a:r>
              <a:rPr lang="en-US" b="1">
                <a:solidFill>
                  <a:schemeClr val="hlink"/>
                </a:solidFill>
              </a:rPr>
              <a:t>Sign</a:t>
            </a:r>
            <a:r>
              <a:rPr lang="en-US"/>
              <a:t> message </a:t>
            </a:r>
            <a:r>
              <a:rPr lang="en-US">
                <a:latin typeface="Times-Roman" charset="0"/>
              </a:rPr>
              <a:t>M</a:t>
            </a:r>
            <a:r>
              <a:rPr lang="en-US"/>
              <a:t> with Alice’s </a:t>
            </a:r>
            <a:r>
              <a:rPr lang="en-US" b="1">
                <a:solidFill>
                  <a:schemeClr val="hlink"/>
                </a:solidFill>
              </a:rPr>
              <a:t>private key: </a:t>
            </a:r>
            <a:r>
              <a:rPr lang="en-US">
                <a:latin typeface="Times-Roman" charset="0"/>
              </a:rPr>
              <a:t>[M]</a:t>
            </a:r>
            <a:r>
              <a:rPr lang="en-US" baseline="-25000">
                <a:latin typeface="Times-Roman" charset="0"/>
              </a:rPr>
              <a:t>Alice</a:t>
            </a:r>
            <a:endParaRPr lang="en-US"/>
          </a:p>
          <a:p>
            <a:pPr eaLnBrk="1" hangingPunct="1"/>
            <a:r>
              <a:rPr lang="en-US" b="1">
                <a:solidFill>
                  <a:schemeClr val="hlink"/>
                </a:solidFill>
              </a:rPr>
              <a:t>Encrypt</a:t>
            </a:r>
            <a:r>
              <a:rPr lang="en-US"/>
              <a:t> message </a:t>
            </a:r>
            <a:r>
              <a:rPr lang="en-US">
                <a:latin typeface="Times-Roman" charset="0"/>
              </a:rPr>
              <a:t>M</a:t>
            </a:r>
            <a:r>
              <a:rPr lang="en-US"/>
              <a:t> with Alice’s </a:t>
            </a:r>
            <a:r>
              <a:rPr lang="en-US" b="1">
                <a:solidFill>
                  <a:schemeClr val="hlink"/>
                </a:solidFill>
              </a:rPr>
              <a:t>public key: </a:t>
            </a:r>
            <a:r>
              <a:rPr lang="en-US">
                <a:latin typeface="Times-Roman" charset="0"/>
              </a:rPr>
              <a:t>{M}</a:t>
            </a:r>
            <a:r>
              <a:rPr lang="en-US" baseline="-25000">
                <a:latin typeface="Times-Roman" charset="0"/>
              </a:rPr>
              <a:t>Alice</a:t>
            </a:r>
            <a:r>
              <a:rPr lang="en-US"/>
              <a:t> </a:t>
            </a:r>
          </a:p>
          <a:p>
            <a:pPr eaLnBrk="1" hangingPunct="1"/>
            <a:r>
              <a:rPr lang="en-US"/>
              <a:t>Then</a:t>
            </a:r>
          </a:p>
          <a:p>
            <a:pPr lvl="1" eaLnBrk="1" hangingPunct="1">
              <a:buFontTx/>
              <a:buNone/>
            </a:pPr>
            <a:r>
              <a:rPr lang="en-US">
                <a:latin typeface="Times-Roman" charset="0"/>
              </a:rPr>
              <a:t>{[M]</a:t>
            </a:r>
            <a:r>
              <a:rPr lang="en-US" baseline="-25000">
                <a:latin typeface="Times-Roman" charset="0"/>
              </a:rPr>
              <a:t>Alice</a:t>
            </a:r>
            <a:r>
              <a:rPr lang="en-US">
                <a:latin typeface="Times-Roman" charset="0"/>
              </a:rPr>
              <a:t>}</a:t>
            </a:r>
            <a:r>
              <a:rPr lang="en-US" baseline="-25000">
                <a:latin typeface="Times-Roman" charset="0"/>
              </a:rPr>
              <a:t>Alice </a:t>
            </a:r>
            <a:r>
              <a:rPr lang="en-US">
                <a:latin typeface="Times-Roman" charset="0"/>
              </a:rPr>
              <a:t>= M</a:t>
            </a:r>
            <a:endParaRPr lang="en-US"/>
          </a:p>
          <a:p>
            <a:pPr lvl="1" eaLnBrk="1" hangingPunct="1">
              <a:buFontTx/>
              <a:buNone/>
            </a:pPr>
            <a:r>
              <a:rPr lang="en-US">
                <a:latin typeface="Times-Roman" charset="0"/>
              </a:rPr>
              <a:t>[{M}</a:t>
            </a:r>
            <a:r>
              <a:rPr lang="en-US" baseline="-25000">
                <a:latin typeface="Times-Roman" charset="0"/>
              </a:rPr>
              <a:t>Alice</a:t>
            </a:r>
            <a:r>
              <a:rPr lang="en-US">
                <a:latin typeface="Times-Roman" charset="0"/>
              </a:rPr>
              <a:t>]</a:t>
            </a:r>
            <a:r>
              <a:rPr lang="en-US" baseline="-25000">
                <a:latin typeface="Times-Roman" charset="0"/>
              </a:rPr>
              <a:t>Alice </a:t>
            </a:r>
            <a:r>
              <a:rPr lang="en-US">
                <a:latin typeface="Times-Roman" charset="0"/>
              </a:rPr>
              <a:t>= 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64195">
                                            <p:txEl>
                                              <p:pRg st="0" end="0"/>
                                            </p:txEl>
                                          </p:spTgt>
                                        </p:tgtEl>
                                        <p:attrNameLst>
                                          <p:attrName>style.visibility</p:attrName>
                                        </p:attrNameLst>
                                      </p:cBhvr>
                                      <p:to>
                                        <p:strVal val="visible"/>
                                      </p:to>
                                    </p:set>
                                    <p:animEffect transition="in" filter="box(out)">
                                      <p:cBhvr>
                                        <p:cTn id="7" dur="500"/>
                                        <p:tgtEl>
                                          <p:spTgt spid="26419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64195">
                                            <p:txEl>
                                              <p:pRg st="1" end="1"/>
                                            </p:txEl>
                                          </p:spTgt>
                                        </p:tgtEl>
                                        <p:attrNameLst>
                                          <p:attrName>style.visibility</p:attrName>
                                        </p:attrNameLst>
                                      </p:cBhvr>
                                      <p:to>
                                        <p:strVal val="visible"/>
                                      </p:to>
                                    </p:set>
                                    <p:animEffect transition="in" filter="box(out)">
                                      <p:cBhvr>
                                        <p:cTn id="12" dur="500"/>
                                        <p:tgtEl>
                                          <p:spTgt spid="26419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64195">
                                            <p:txEl>
                                              <p:pRg st="2" end="2"/>
                                            </p:txEl>
                                          </p:spTgt>
                                        </p:tgtEl>
                                        <p:attrNameLst>
                                          <p:attrName>style.visibility</p:attrName>
                                        </p:attrNameLst>
                                      </p:cBhvr>
                                      <p:to>
                                        <p:strVal val="visible"/>
                                      </p:to>
                                    </p:set>
                                    <p:animEffect transition="in" filter="box(out)">
                                      <p:cBhvr>
                                        <p:cTn id="17" dur="500"/>
                                        <p:tgtEl>
                                          <p:spTgt spid="26419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par>
                                <p:cTn id="18" presetID="4" presetClass="entr" presetSubtype="32" fill="hold" grpId="0" nodeType="withEffect">
                                  <p:stCondLst>
                                    <p:cond delay="0"/>
                                  </p:stCondLst>
                                  <p:childTnLst>
                                    <p:set>
                                      <p:cBhvr>
                                        <p:cTn id="19" dur="1" fill="hold">
                                          <p:stCondLst>
                                            <p:cond delay="0"/>
                                          </p:stCondLst>
                                        </p:cTn>
                                        <p:tgtEl>
                                          <p:spTgt spid="264195">
                                            <p:txEl>
                                              <p:pRg st="3" end="3"/>
                                            </p:txEl>
                                          </p:spTgt>
                                        </p:tgtEl>
                                        <p:attrNameLst>
                                          <p:attrName>style.visibility</p:attrName>
                                        </p:attrNameLst>
                                      </p:cBhvr>
                                      <p:to>
                                        <p:strVal val="visible"/>
                                      </p:to>
                                    </p:set>
                                    <p:animEffect transition="in" filter="box(out)">
                                      <p:cBhvr>
                                        <p:cTn id="20" dur="500"/>
                                        <p:tgtEl>
                                          <p:spTgt spid="264195">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
                                        </p:tgtEl>
                                      </p:cMediaNode>
                                    </p:audio>
                                  </p:subTnLst>
                                </p:cTn>
                              </p:par>
                              <p:par>
                                <p:cTn id="21" presetID="4" presetClass="entr" presetSubtype="32" fill="hold" grpId="0" nodeType="withEffect">
                                  <p:stCondLst>
                                    <p:cond delay="0"/>
                                  </p:stCondLst>
                                  <p:childTnLst>
                                    <p:set>
                                      <p:cBhvr>
                                        <p:cTn id="22" dur="1" fill="hold">
                                          <p:stCondLst>
                                            <p:cond delay="0"/>
                                          </p:stCondLst>
                                        </p:cTn>
                                        <p:tgtEl>
                                          <p:spTgt spid="264195">
                                            <p:txEl>
                                              <p:pRg st="4" end="4"/>
                                            </p:txEl>
                                          </p:spTgt>
                                        </p:tgtEl>
                                        <p:attrNameLst>
                                          <p:attrName>style.visibility</p:attrName>
                                        </p:attrNameLst>
                                      </p:cBhvr>
                                      <p:to>
                                        <p:strVal val="visible"/>
                                      </p:to>
                                    </p:set>
                                    <p:animEffect transition="in" filter="box(out)">
                                      <p:cBhvr>
                                        <p:cTn id="23" dur="500"/>
                                        <p:tgtEl>
                                          <p:spTgt spid="264195">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build="p"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A8CED55-8412-1E47-A2F3-8CB18B75A65F}" type="slidenum">
              <a:rPr lang="en-US" smtClean="0">
                <a:latin typeface="Times New Roman" charset="0"/>
              </a:rPr>
              <a:pPr/>
              <a:t>127</a:t>
            </a:fld>
            <a:endParaRPr lang="en-US" smtClean="0">
              <a:latin typeface="Times New Roman" charset="0"/>
            </a:endParaRPr>
          </a:p>
        </p:txBody>
      </p:sp>
      <p:sp>
        <p:nvSpPr>
          <p:cNvPr id="157699" name="Rectangle 2"/>
          <p:cNvSpPr>
            <a:spLocks noGrp="1" noChangeArrowheads="1"/>
          </p:cNvSpPr>
          <p:nvPr>
            <p:ph type="title"/>
          </p:nvPr>
        </p:nvSpPr>
        <p:spPr>
          <a:xfrm>
            <a:off x="685800" y="1752600"/>
            <a:ext cx="7696200" cy="2362200"/>
          </a:xfrm>
        </p:spPr>
        <p:txBody>
          <a:bodyPr/>
          <a:lstStyle/>
          <a:p>
            <a:pPr eaLnBrk="1" hangingPunct="1"/>
            <a:r>
              <a:rPr lang="en-US"/>
              <a:t>Sign and Encrypt </a:t>
            </a:r>
            <a:br>
              <a:rPr lang="en-US"/>
            </a:br>
            <a:r>
              <a:rPr lang="en-US"/>
              <a:t>vs </a:t>
            </a:r>
            <a:br>
              <a:rPr lang="en-US"/>
            </a:br>
            <a:r>
              <a:rPr lang="en-US"/>
              <a:t>Encrypt and Sign</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ED835F4-5D42-474D-A71E-A9CCF30400AE}" type="slidenum">
              <a:rPr lang="en-US" smtClean="0">
                <a:latin typeface="Times New Roman" charset="0"/>
              </a:rPr>
              <a:pPr/>
              <a:t>128</a:t>
            </a:fld>
            <a:endParaRPr lang="en-US" smtClean="0">
              <a:latin typeface="Times New Roman" charset="0"/>
            </a:endParaRPr>
          </a:p>
        </p:txBody>
      </p:sp>
      <p:sp>
        <p:nvSpPr>
          <p:cNvPr id="159747" name="Rectangle 2"/>
          <p:cNvSpPr>
            <a:spLocks noGrp="1" noChangeArrowheads="1"/>
          </p:cNvSpPr>
          <p:nvPr>
            <p:ph type="title"/>
          </p:nvPr>
        </p:nvSpPr>
        <p:spPr>
          <a:xfrm>
            <a:off x="609600" y="228600"/>
            <a:ext cx="7772400" cy="1371600"/>
          </a:xfrm>
        </p:spPr>
        <p:txBody>
          <a:bodyPr/>
          <a:lstStyle/>
          <a:p>
            <a:pPr eaLnBrk="1" hangingPunct="1">
              <a:lnSpc>
                <a:spcPct val="85000"/>
              </a:lnSpc>
            </a:pPr>
            <a:r>
              <a:rPr lang="en-US"/>
              <a:t>Confidentiality and</a:t>
            </a:r>
            <a:br>
              <a:rPr lang="en-US"/>
            </a:br>
            <a:r>
              <a:rPr lang="en-US"/>
              <a:t> Non-repudiation?</a:t>
            </a:r>
          </a:p>
        </p:txBody>
      </p:sp>
      <p:sp>
        <p:nvSpPr>
          <p:cNvPr id="518147" name="Rectangle 3"/>
          <p:cNvSpPr>
            <a:spLocks noGrp="1" noChangeArrowheads="1"/>
          </p:cNvSpPr>
          <p:nvPr>
            <p:ph type="body" idx="1"/>
          </p:nvPr>
        </p:nvSpPr>
        <p:spPr>
          <a:xfrm>
            <a:off x="685800" y="1676400"/>
            <a:ext cx="7772400" cy="4419600"/>
          </a:xfrm>
        </p:spPr>
        <p:txBody>
          <a:bodyPr/>
          <a:lstStyle/>
          <a:p>
            <a:pPr eaLnBrk="1" hangingPunct="1">
              <a:lnSpc>
                <a:spcPct val="85000"/>
              </a:lnSpc>
              <a:spcAft>
                <a:spcPts val="600"/>
              </a:spcAft>
            </a:pPr>
            <a:r>
              <a:rPr lang="en-US" dirty="0"/>
              <a:t>Suppose that we want confidentiality and</a:t>
            </a:r>
            <a:r>
              <a:rPr lang="en-US" dirty="0" smtClean="0"/>
              <a:t> integrity/non</a:t>
            </a:r>
            <a:r>
              <a:rPr lang="en-US" dirty="0"/>
              <a:t>-repudiation</a:t>
            </a:r>
          </a:p>
          <a:p>
            <a:pPr eaLnBrk="1" hangingPunct="1">
              <a:spcAft>
                <a:spcPts val="600"/>
              </a:spcAft>
            </a:pPr>
            <a:r>
              <a:rPr lang="en-US" dirty="0"/>
              <a:t>Can public key crypto achieve</a:t>
            </a:r>
            <a:r>
              <a:rPr lang="en-US" dirty="0" smtClean="0"/>
              <a:t> both?</a:t>
            </a:r>
            <a:endParaRPr lang="en-US" dirty="0"/>
          </a:p>
          <a:p>
            <a:pPr eaLnBrk="1" hangingPunct="1">
              <a:spcAft>
                <a:spcPts val="600"/>
              </a:spcAft>
            </a:pPr>
            <a:r>
              <a:rPr lang="en-US" dirty="0"/>
              <a:t>Alice sends message to Bob</a:t>
            </a:r>
          </a:p>
          <a:p>
            <a:pPr lvl="1" eaLnBrk="1" hangingPunct="1">
              <a:spcAft>
                <a:spcPts val="600"/>
              </a:spcAft>
            </a:pPr>
            <a:r>
              <a:rPr lang="en-US" b="1" dirty="0">
                <a:solidFill>
                  <a:schemeClr val="hlink"/>
                </a:solidFill>
              </a:rPr>
              <a:t>Sign and encrypt</a:t>
            </a:r>
            <a:r>
              <a:rPr lang="en-US" dirty="0"/>
              <a:t> </a:t>
            </a:r>
            <a:r>
              <a:rPr lang="en-US" dirty="0">
                <a:latin typeface="Times-Roman" charset="0"/>
              </a:rPr>
              <a:t>{[</a:t>
            </a:r>
            <a:r>
              <a:rPr lang="en-US" dirty="0" err="1">
                <a:latin typeface="Times-Roman" charset="0"/>
              </a:rPr>
              <a:t>M]</a:t>
            </a:r>
            <a:r>
              <a:rPr lang="en-US" baseline="-25000" dirty="0" err="1">
                <a:latin typeface="Times-Roman" charset="0"/>
              </a:rPr>
              <a:t>Alice</a:t>
            </a:r>
            <a:r>
              <a:rPr lang="en-US" dirty="0" err="1">
                <a:latin typeface="Times-Roman" charset="0"/>
              </a:rPr>
              <a:t>}</a:t>
            </a:r>
            <a:r>
              <a:rPr lang="en-US" baseline="-25000" dirty="0" err="1">
                <a:latin typeface="Times-Roman" charset="0"/>
              </a:rPr>
              <a:t>Bob</a:t>
            </a:r>
            <a:endParaRPr lang="en-US" dirty="0"/>
          </a:p>
          <a:p>
            <a:pPr lvl="1" eaLnBrk="1" hangingPunct="1">
              <a:spcAft>
                <a:spcPts val="600"/>
              </a:spcAft>
            </a:pPr>
            <a:r>
              <a:rPr lang="en-US" b="1" dirty="0">
                <a:solidFill>
                  <a:schemeClr val="hlink"/>
                </a:solidFill>
              </a:rPr>
              <a:t>Encrypt and sign</a:t>
            </a:r>
            <a:r>
              <a:rPr lang="en-US" dirty="0"/>
              <a:t> </a:t>
            </a:r>
            <a:r>
              <a:rPr lang="en-US" dirty="0">
                <a:latin typeface="Times-Roman" charset="0"/>
              </a:rPr>
              <a:t>[{</a:t>
            </a:r>
            <a:r>
              <a:rPr lang="en-US" dirty="0" err="1">
                <a:latin typeface="Times-Roman" charset="0"/>
              </a:rPr>
              <a:t>M}</a:t>
            </a:r>
            <a:r>
              <a:rPr lang="en-US" baseline="-25000" dirty="0" err="1">
                <a:latin typeface="Times-Roman" charset="0"/>
              </a:rPr>
              <a:t>Bob</a:t>
            </a:r>
            <a:r>
              <a:rPr lang="en-US" dirty="0" err="1">
                <a:latin typeface="Times-Roman" charset="0"/>
              </a:rPr>
              <a:t>]</a:t>
            </a:r>
            <a:r>
              <a:rPr lang="en-US" baseline="-25000" dirty="0" err="1">
                <a:latin typeface="Times-Roman" charset="0"/>
              </a:rPr>
              <a:t>Alice</a:t>
            </a:r>
            <a:endParaRPr lang="en-US" dirty="0"/>
          </a:p>
          <a:p>
            <a:pPr eaLnBrk="1" hangingPunct="1">
              <a:spcAft>
                <a:spcPts val="600"/>
              </a:spcAft>
            </a:pPr>
            <a:r>
              <a:rPr lang="en-US" dirty="0"/>
              <a:t>Can the order possibly matter?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18147">
                                            <p:txEl>
                                              <p:pRg st="0" end="0"/>
                                            </p:txEl>
                                          </p:spTgt>
                                        </p:tgtEl>
                                        <p:attrNameLst>
                                          <p:attrName>style.visibility</p:attrName>
                                        </p:attrNameLst>
                                      </p:cBhvr>
                                      <p:to>
                                        <p:strVal val="visible"/>
                                      </p:to>
                                    </p:set>
                                    <p:animEffect transition="in" filter="box(out)">
                                      <p:cBhvr>
                                        <p:cTn id="7" dur="500"/>
                                        <p:tgtEl>
                                          <p:spTgt spid="51814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18147">
                                            <p:txEl>
                                              <p:pRg st="1" end="1"/>
                                            </p:txEl>
                                          </p:spTgt>
                                        </p:tgtEl>
                                        <p:attrNameLst>
                                          <p:attrName>style.visibility</p:attrName>
                                        </p:attrNameLst>
                                      </p:cBhvr>
                                      <p:to>
                                        <p:strVal val="visible"/>
                                      </p:to>
                                    </p:set>
                                    <p:animEffect transition="in" filter="box(out)">
                                      <p:cBhvr>
                                        <p:cTn id="12" dur="500"/>
                                        <p:tgtEl>
                                          <p:spTgt spid="51814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18147">
                                            <p:txEl>
                                              <p:pRg st="2" end="2"/>
                                            </p:txEl>
                                          </p:spTgt>
                                        </p:tgtEl>
                                        <p:attrNameLst>
                                          <p:attrName>style.visibility</p:attrName>
                                        </p:attrNameLst>
                                      </p:cBhvr>
                                      <p:to>
                                        <p:strVal val="visible"/>
                                      </p:to>
                                    </p:set>
                                    <p:animEffect transition="in" filter="box(out)">
                                      <p:cBhvr>
                                        <p:cTn id="17" dur="500"/>
                                        <p:tgtEl>
                                          <p:spTgt spid="51814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par>
                                <p:cTn id="18" presetID="4" presetClass="entr" presetSubtype="32" fill="hold" grpId="0" nodeType="withEffect">
                                  <p:stCondLst>
                                    <p:cond delay="0"/>
                                  </p:stCondLst>
                                  <p:childTnLst>
                                    <p:set>
                                      <p:cBhvr>
                                        <p:cTn id="19" dur="1" fill="hold">
                                          <p:stCondLst>
                                            <p:cond delay="0"/>
                                          </p:stCondLst>
                                        </p:cTn>
                                        <p:tgtEl>
                                          <p:spTgt spid="518147">
                                            <p:txEl>
                                              <p:pRg st="3" end="3"/>
                                            </p:txEl>
                                          </p:spTgt>
                                        </p:tgtEl>
                                        <p:attrNameLst>
                                          <p:attrName>style.visibility</p:attrName>
                                        </p:attrNameLst>
                                      </p:cBhvr>
                                      <p:to>
                                        <p:strVal val="visible"/>
                                      </p:to>
                                    </p:set>
                                    <p:animEffect transition="in" filter="box(out)">
                                      <p:cBhvr>
                                        <p:cTn id="20" dur="500"/>
                                        <p:tgtEl>
                                          <p:spTgt spid="518147">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
                                        </p:tgtEl>
                                      </p:cMediaNode>
                                    </p:audio>
                                  </p:subTnLst>
                                </p:cTn>
                              </p:par>
                              <p:par>
                                <p:cTn id="21" presetID="4" presetClass="entr" presetSubtype="32" fill="hold" grpId="0" nodeType="withEffect">
                                  <p:stCondLst>
                                    <p:cond delay="0"/>
                                  </p:stCondLst>
                                  <p:childTnLst>
                                    <p:set>
                                      <p:cBhvr>
                                        <p:cTn id="22" dur="1" fill="hold">
                                          <p:stCondLst>
                                            <p:cond delay="0"/>
                                          </p:stCondLst>
                                        </p:cTn>
                                        <p:tgtEl>
                                          <p:spTgt spid="518147">
                                            <p:txEl>
                                              <p:pRg st="4" end="4"/>
                                            </p:txEl>
                                          </p:spTgt>
                                        </p:tgtEl>
                                        <p:attrNameLst>
                                          <p:attrName>style.visibility</p:attrName>
                                        </p:attrNameLst>
                                      </p:cBhvr>
                                      <p:to>
                                        <p:strVal val="visible"/>
                                      </p:to>
                                    </p:set>
                                    <p:animEffect transition="in" filter="box(out)">
                                      <p:cBhvr>
                                        <p:cTn id="23" dur="500"/>
                                        <p:tgtEl>
                                          <p:spTgt spid="518147">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
                                        </p:tgtEl>
                                      </p:cMediaNode>
                                    </p:audio>
                                  </p:sub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518147">
                                            <p:txEl>
                                              <p:pRg st="5" end="5"/>
                                            </p:txEl>
                                          </p:spTgt>
                                        </p:tgtEl>
                                        <p:attrNameLst>
                                          <p:attrName>style.visibility</p:attrName>
                                        </p:attrNameLst>
                                      </p:cBhvr>
                                      <p:to>
                                        <p:strVal val="visible"/>
                                      </p:to>
                                    </p:set>
                                    <p:animEffect transition="in" filter="box(out)">
                                      <p:cBhvr>
                                        <p:cTn id="28" dur="500"/>
                                        <p:tgtEl>
                                          <p:spTgt spid="518147">
                                            <p:txEl>
                                              <p:pRg st="5" end="5"/>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47" grpId="0" build="p" autoUpdateAnimBg="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FCA8A8B9-5773-5245-872D-17232C896F7E}" type="slidenum">
              <a:rPr lang="en-US" smtClean="0">
                <a:latin typeface="Times New Roman" charset="0"/>
              </a:rPr>
              <a:pPr/>
              <a:t>129</a:t>
            </a:fld>
            <a:endParaRPr lang="en-US" smtClean="0">
              <a:latin typeface="Times New Roman" charset="0"/>
            </a:endParaRPr>
          </a:p>
        </p:txBody>
      </p:sp>
      <p:sp>
        <p:nvSpPr>
          <p:cNvPr id="160771" name="Rectangle 2"/>
          <p:cNvSpPr>
            <a:spLocks noGrp="1" noChangeArrowheads="1"/>
          </p:cNvSpPr>
          <p:nvPr>
            <p:ph type="title"/>
          </p:nvPr>
        </p:nvSpPr>
        <p:spPr>
          <a:xfrm>
            <a:off x="685800" y="304800"/>
            <a:ext cx="7772400" cy="990600"/>
          </a:xfrm>
        </p:spPr>
        <p:txBody>
          <a:bodyPr/>
          <a:lstStyle/>
          <a:p>
            <a:pPr eaLnBrk="1" hangingPunct="1"/>
            <a:r>
              <a:rPr lang="en-US"/>
              <a:t>Sign and Encrypt</a:t>
            </a:r>
          </a:p>
        </p:txBody>
      </p:sp>
      <p:sp>
        <p:nvSpPr>
          <p:cNvPr id="160772" name="Rectangle 5"/>
          <p:cNvSpPr>
            <a:spLocks noChangeArrowheads="1"/>
          </p:cNvSpPr>
          <p:nvPr/>
        </p:nvSpPr>
        <p:spPr bwMode="auto">
          <a:xfrm>
            <a:off x="455613" y="4094163"/>
            <a:ext cx="900112" cy="517525"/>
          </a:xfrm>
          <a:prstGeom prst="rect">
            <a:avLst/>
          </a:prstGeom>
          <a:noFill/>
          <a:ln w="9525">
            <a:noFill/>
            <a:miter lim="800000"/>
            <a:headEnd/>
            <a:tailEnd/>
          </a:ln>
        </p:spPr>
        <p:txBody>
          <a:bodyPr wrap="none">
            <a:prstTxWarp prst="textNoShape">
              <a:avLst/>
            </a:prstTxWarp>
            <a:spAutoFit/>
          </a:bodyPr>
          <a:lstStyle/>
          <a:p>
            <a:r>
              <a:rPr lang="en-US"/>
              <a:t>Alice</a:t>
            </a:r>
          </a:p>
        </p:txBody>
      </p:sp>
      <p:sp>
        <p:nvSpPr>
          <p:cNvPr id="160773" name="Rectangle 6"/>
          <p:cNvSpPr>
            <a:spLocks noChangeArrowheads="1"/>
          </p:cNvSpPr>
          <p:nvPr/>
        </p:nvSpPr>
        <p:spPr bwMode="auto">
          <a:xfrm>
            <a:off x="4114800" y="4054475"/>
            <a:ext cx="717550" cy="517525"/>
          </a:xfrm>
          <a:prstGeom prst="rect">
            <a:avLst/>
          </a:prstGeom>
          <a:noFill/>
          <a:ln w="9525">
            <a:noFill/>
            <a:miter lim="800000"/>
            <a:headEnd/>
            <a:tailEnd/>
          </a:ln>
        </p:spPr>
        <p:txBody>
          <a:bodyPr wrap="none">
            <a:prstTxWarp prst="textNoShape">
              <a:avLst/>
            </a:prstTxWarp>
            <a:spAutoFit/>
          </a:bodyPr>
          <a:lstStyle/>
          <a:p>
            <a:r>
              <a:rPr lang="en-US"/>
              <a:t>Bob</a:t>
            </a:r>
          </a:p>
        </p:txBody>
      </p:sp>
      <p:sp>
        <p:nvSpPr>
          <p:cNvPr id="265223" name="Rectangle 7"/>
          <p:cNvSpPr>
            <a:spLocks noChangeArrowheads="1"/>
          </p:cNvSpPr>
          <p:nvPr/>
        </p:nvSpPr>
        <p:spPr bwMode="auto">
          <a:xfrm>
            <a:off x="1676400" y="2819400"/>
            <a:ext cx="161290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{[M]</a:t>
            </a:r>
            <a:r>
              <a:rPr lang="en-US" baseline="-25000">
                <a:latin typeface="Times-Roman" charset="0"/>
              </a:rPr>
              <a:t>Alice</a:t>
            </a:r>
            <a:r>
              <a:rPr lang="en-US">
                <a:latin typeface="Times-Roman" charset="0"/>
              </a:rPr>
              <a:t>}</a:t>
            </a:r>
            <a:r>
              <a:rPr lang="en-US" baseline="-25000">
                <a:latin typeface="Times-Roman" charset="0"/>
              </a:rPr>
              <a:t>Bob</a:t>
            </a:r>
            <a:endParaRPr lang="en-US"/>
          </a:p>
        </p:txBody>
      </p:sp>
      <p:sp>
        <p:nvSpPr>
          <p:cNvPr id="265224" name="Rectangle 8"/>
          <p:cNvSpPr>
            <a:spLocks noChangeArrowheads="1"/>
          </p:cNvSpPr>
          <p:nvPr/>
        </p:nvSpPr>
        <p:spPr bwMode="auto">
          <a:xfrm>
            <a:off x="1219200" y="4800600"/>
            <a:ext cx="7086600" cy="1031051"/>
          </a:xfrm>
          <a:prstGeom prst="rect">
            <a:avLst/>
          </a:prstGeom>
          <a:noFill/>
          <a:ln w="9525">
            <a:noFill/>
            <a:miter lim="800000"/>
            <a:headEnd/>
            <a:tailEnd/>
          </a:ln>
        </p:spPr>
        <p:txBody>
          <a:bodyPr>
            <a:prstTxWarp prst="textNoShape">
              <a:avLst/>
            </a:prstTxWarp>
            <a:spAutoFit/>
          </a:bodyPr>
          <a:lstStyle/>
          <a:p>
            <a:pPr>
              <a:spcAft>
                <a:spcPts val="600"/>
              </a:spcAft>
              <a:buClr>
                <a:schemeClr val="accent2"/>
              </a:buClr>
              <a:buSzPct val="75000"/>
              <a:buFont typeface="Wingdings" charset="2"/>
              <a:buChar char="q"/>
            </a:pPr>
            <a:r>
              <a:rPr lang="en-US" sz="2800" dirty="0"/>
              <a:t> </a:t>
            </a:r>
            <a:r>
              <a:rPr lang="en-US" sz="2800" b="1" dirty="0">
                <a:solidFill>
                  <a:srgbClr val="FF0000"/>
                </a:solidFill>
              </a:rPr>
              <a:t>Q:</a:t>
            </a:r>
            <a:r>
              <a:rPr lang="en-US" sz="2800" dirty="0"/>
              <a:t> </a:t>
            </a:r>
            <a:r>
              <a:rPr lang="en-US" sz="2800" dirty="0" smtClean="0"/>
              <a:t>What’s </a:t>
            </a:r>
            <a:r>
              <a:rPr lang="en-US" sz="2800" dirty="0"/>
              <a:t>the problem?</a:t>
            </a:r>
          </a:p>
          <a:p>
            <a:pPr>
              <a:spcAft>
                <a:spcPts val="600"/>
              </a:spcAft>
              <a:buClr>
                <a:schemeClr val="accent2"/>
              </a:buClr>
              <a:buSzPct val="75000"/>
              <a:buFont typeface="Wingdings" charset="2"/>
              <a:buChar char="q"/>
            </a:pPr>
            <a:r>
              <a:rPr lang="en-US" sz="2800" dirty="0"/>
              <a:t> </a:t>
            </a:r>
            <a:r>
              <a:rPr lang="en-US" sz="2800" b="1" dirty="0">
                <a:solidFill>
                  <a:srgbClr val="FF0000"/>
                </a:solidFill>
              </a:rPr>
              <a:t>A:</a:t>
            </a:r>
            <a:r>
              <a:rPr lang="en-US" sz="2800" dirty="0" smtClean="0"/>
              <a:t> No problem </a:t>
            </a:r>
            <a:r>
              <a:rPr lang="en-US" sz="2800" dirty="0" err="1" smtClean="0">
                <a:sym typeface="Symbol" charset="2"/>
              </a:rPr>
              <a:t></a:t>
            </a:r>
            <a:r>
              <a:rPr lang="en-US" sz="2800" dirty="0" smtClean="0"/>
              <a:t> public key is public</a:t>
            </a:r>
            <a:endParaRPr lang="en-US" sz="2800" dirty="0"/>
          </a:p>
        </p:txBody>
      </p:sp>
      <p:sp>
        <p:nvSpPr>
          <p:cNvPr id="265226" name="Rectangle 10"/>
          <p:cNvSpPr>
            <a:spLocks noChangeArrowheads="1"/>
          </p:cNvSpPr>
          <p:nvPr/>
        </p:nvSpPr>
        <p:spPr bwMode="auto">
          <a:xfrm>
            <a:off x="7504113" y="4054475"/>
            <a:ext cx="1182687" cy="517525"/>
          </a:xfrm>
          <a:prstGeom prst="rect">
            <a:avLst/>
          </a:prstGeom>
          <a:noFill/>
          <a:ln w="9525">
            <a:noFill/>
            <a:miter lim="800000"/>
            <a:headEnd/>
            <a:tailEnd/>
          </a:ln>
        </p:spPr>
        <p:txBody>
          <a:bodyPr wrap="none">
            <a:prstTxWarp prst="textNoShape">
              <a:avLst/>
            </a:prstTxWarp>
            <a:spAutoFit/>
          </a:bodyPr>
          <a:lstStyle/>
          <a:p>
            <a:r>
              <a:rPr lang="en-US"/>
              <a:t>Charlie</a:t>
            </a:r>
          </a:p>
        </p:txBody>
      </p:sp>
      <p:sp>
        <p:nvSpPr>
          <p:cNvPr id="265227" name="Rectangle 11"/>
          <p:cNvSpPr>
            <a:spLocks noChangeArrowheads="1"/>
          </p:cNvSpPr>
          <p:nvPr/>
        </p:nvSpPr>
        <p:spPr bwMode="auto">
          <a:xfrm>
            <a:off x="5105400" y="2819400"/>
            <a:ext cx="1895475"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{[M]</a:t>
            </a:r>
            <a:r>
              <a:rPr lang="en-US" baseline="-25000">
                <a:latin typeface="Times-Roman" charset="0"/>
              </a:rPr>
              <a:t>Alice</a:t>
            </a:r>
            <a:r>
              <a:rPr lang="en-US">
                <a:latin typeface="Times-Roman" charset="0"/>
              </a:rPr>
              <a:t>}</a:t>
            </a:r>
            <a:r>
              <a:rPr lang="en-US" baseline="-25000">
                <a:latin typeface="Times-Roman" charset="0"/>
              </a:rPr>
              <a:t>Charlie</a:t>
            </a:r>
            <a:endParaRPr lang="en-US"/>
          </a:p>
        </p:txBody>
      </p:sp>
      <p:sp>
        <p:nvSpPr>
          <p:cNvPr id="160778" name="Rectangle 12"/>
          <p:cNvSpPr>
            <a:spLocks noChangeArrowheads="1"/>
          </p:cNvSpPr>
          <p:nvPr/>
        </p:nvSpPr>
        <p:spPr bwMode="auto">
          <a:xfrm>
            <a:off x="1219200" y="1524000"/>
            <a:ext cx="6172200" cy="587375"/>
          </a:xfrm>
          <a:prstGeom prst="rect">
            <a:avLst/>
          </a:prstGeom>
          <a:noFill/>
          <a:ln w="9525">
            <a:noFill/>
            <a:miter lim="800000"/>
            <a:headEnd/>
            <a:tailEnd/>
          </a:ln>
        </p:spPr>
        <p:txBody>
          <a:bodyPr>
            <a:prstTxWarp prst="textNoShape">
              <a:avLst/>
            </a:prstTxWarp>
            <a:spAutoFit/>
          </a:bodyPr>
          <a:lstStyle/>
          <a:p>
            <a:pPr>
              <a:buClr>
                <a:schemeClr val="accent2"/>
              </a:buClr>
              <a:buSzPct val="75000"/>
              <a:buFont typeface="Wingdings" charset="2"/>
              <a:buChar char="q"/>
            </a:pPr>
            <a:r>
              <a:rPr lang="en-US" sz="2800"/>
              <a:t> </a:t>
            </a:r>
            <a:r>
              <a:rPr lang="en-US" sz="2800">
                <a:latin typeface="Times-Roman" charset="0"/>
              </a:rPr>
              <a:t>M</a:t>
            </a:r>
            <a:r>
              <a:rPr lang="en-US" sz="2800"/>
              <a:t> = “I love you”</a:t>
            </a:r>
          </a:p>
        </p:txBody>
      </p:sp>
      <p:sp>
        <p:nvSpPr>
          <p:cNvPr id="265229" name="Line 13"/>
          <p:cNvSpPr>
            <a:spLocks noChangeShapeType="1"/>
          </p:cNvSpPr>
          <p:nvPr/>
        </p:nvSpPr>
        <p:spPr bwMode="auto">
          <a:xfrm>
            <a:off x="1447800" y="3352800"/>
            <a:ext cx="23622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65230" name="Line 14"/>
          <p:cNvSpPr>
            <a:spLocks noChangeShapeType="1"/>
          </p:cNvSpPr>
          <p:nvPr/>
        </p:nvSpPr>
        <p:spPr bwMode="auto">
          <a:xfrm>
            <a:off x="5105400" y="3352800"/>
            <a:ext cx="22098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pic>
        <p:nvPicPr>
          <p:cNvPr id="160781" name="Picture 15" descr="alice3Rev.tiff                                                 0010273EMacintosh HD                   BC93A1CC:"/>
          <p:cNvPicPr>
            <a:picLocks noChangeAspect="1" noChangeArrowheads="1"/>
          </p:cNvPicPr>
          <p:nvPr/>
        </p:nvPicPr>
        <p:blipFill>
          <a:blip r:embed="rId4"/>
          <a:srcRect/>
          <a:stretch>
            <a:fillRect/>
          </a:stretch>
        </p:blipFill>
        <p:spPr bwMode="auto">
          <a:xfrm>
            <a:off x="425450" y="2514600"/>
            <a:ext cx="946150" cy="1624013"/>
          </a:xfrm>
          <a:prstGeom prst="rect">
            <a:avLst/>
          </a:prstGeom>
          <a:noFill/>
          <a:ln w="9525">
            <a:noFill/>
            <a:miter lim="800000"/>
            <a:headEnd/>
            <a:tailEnd/>
          </a:ln>
        </p:spPr>
      </p:pic>
      <p:pic>
        <p:nvPicPr>
          <p:cNvPr id="160782" name="Picture 16" descr="rabbit3.tiff                                                   0010273EMacintosh HD                   BC93A1CC:"/>
          <p:cNvPicPr>
            <a:picLocks noChangeAspect="1" noChangeArrowheads="1"/>
          </p:cNvPicPr>
          <p:nvPr/>
        </p:nvPicPr>
        <p:blipFill>
          <a:blip r:embed="rId5"/>
          <a:srcRect/>
          <a:stretch>
            <a:fillRect/>
          </a:stretch>
        </p:blipFill>
        <p:spPr bwMode="auto">
          <a:xfrm>
            <a:off x="3952875" y="2438400"/>
            <a:ext cx="1076325" cy="1665288"/>
          </a:xfrm>
          <a:prstGeom prst="rect">
            <a:avLst/>
          </a:prstGeom>
          <a:noFill/>
          <a:ln w="9525">
            <a:noFill/>
            <a:miter lim="800000"/>
            <a:headEnd/>
            <a:tailEnd/>
          </a:ln>
        </p:spPr>
      </p:pic>
      <p:pic>
        <p:nvPicPr>
          <p:cNvPr id="160783" name="Picture 17" descr="hatter2.tif                                                    000675D6Macintosh HD                   BC93A1CC:"/>
          <p:cNvPicPr>
            <a:picLocks noChangeAspect="1" noChangeArrowheads="1"/>
          </p:cNvPicPr>
          <p:nvPr/>
        </p:nvPicPr>
        <p:blipFill>
          <a:blip r:embed="rId6"/>
          <a:srcRect/>
          <a:stretch>
            <a:fillRect/>
          </a:stretch>
        </p:blipFill>
        <p:spPr bwMode="auto">
          <a:xfrm>
            <a:off x="7467600" y="2514600"/>
            <a:ext cx="1323975" cy="1492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26522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6522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265230"/>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2" name="Arrow"/>
                                        </p:tgtEl>
                                      </p:cMediaNode>
                                    </p:audio>
                                  </p:sub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2652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5" fill="hold" grpId="0" nodeType="clickEffect">
                                  <p:stCondLst>
                                    <p:cond delay="0"/>
                                  </p:stCondLst>
                                  <p:childTnLst>
                                    <p:set>
                                      <p:cBhvr>
                                        <p:cTn id="20" dur="1" fill="hold">
                                          <p:stCondLst>
                                            <p:cond delay="0"/>
                                          </p:stCondLst>
                                        </p:cTn>
                                        <p:tgtEl>
                                          <p:spTgt spid="265224">
                                            <p:txEl>
                                              <p:pRg st="0" end="0"/>
                                            </p:txEl>
                                          </p:spTgt>
                                        </p:tgtEl>
                                        <p:attrNameLst>
                                          <p:attrName>style.visibility</p:attrName>
                                        </p:attrNameLst>
                                      </p:cBhvr>
                                      <p:to>
                                        <p:strVal val="visible"/>
                                      </p:to>
                                    </p:set>
                                    <p:animEffect transition="in" filter="blinds(vertical)">
                                      <p:cBhvr>
                                        <p:cTn id="21" dur="500"/>
                                        <p:tgtEl>
                                          <p:spTgt spid="265224">
                                            <p:txEl>
                                              <p:pRg st="0" end="0"/>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
                                        </p:tgtEl>
                                      </p:cMediaNode>
                                    </p:audio>
                                  </p:subTnLst>
                                </p:cTn>
                              </p:par>
                            </p:childTnLst>
                          </p:cTn>
                        </p:par>
                      </p:childTnLst>
                    </p:cTn>
                  </p:par>
                  <p:par>
                    <p:cTn id="22" fill="hold">
                      <p:stCondLst>
                        <p:cond delay="indefinite"/>
                      </p:stCondLst>
                      <p:childTnLst>
                        <p:par>
                          <p:cTn id="23" fill="hold">
                            <p:stCondLst>
                              <p:cond delay="0"/>
                            </p:stCondLst>
                            <p:childTnLst>
                              <p:par>
                                <p:cTn id="24" presetID="3" presetClass="entr" presetSubtype="5" fill="hold" grpId="0" nodeType="clickEffect">
                                  <p:stCondLst>
                                    <p:cond delay="0"/>
                                  </p:stCondLst>
                                  <p:childTnLst>
                                    <p:set>
                                      <p:cBhvr>
                                        <p:cTn id="25" dur="1" fill="hold">
                                          <p:stCondLst>
                                            <p:cond delay="0"/>
                                          </p:stCondLst>
                                        </p:cTn>
                                        <p:tgtEl>
                                          <p:spTgt spid="265224">
                                            <p:txEl>
                                              <p:pRg st="1" end="1"/>
                                            </p:txEl>
                                          </p:spTgt>
                                        </p:tgtEl>
                                        <p:attrNameLst>
                                          <p:attrName>style.visibility</p:attrName>
                                        </p:attrNameLst>
                                      </p:cBhvr>
                                      <p:to>
                                        <p:strVal val="visible"/>
                                      </p:to>
                                    </p:set>
                                    <p:animEffect transition="in" filter="blinds(vertical)">
                                      <p:cBhvr>
                                        <p:cTn id="26" dur="500"/>
                                        <p:tgtEl>
                                          <p:spTgt spid="265224">
                                            <p:txEl>
                                              <p:pRg st="1" end="1"/>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3" grpId="0" autoUpdateAnimBg="0"/>
      <p:bldP spid="265224" grpId="0" build="p" autoUpdateAnimBg="0"/>
      <p:bldP spid="265227" grpId="0" autoUpdateAnimBg="0"/>
      <p:bldP spid="265229" grpId="0" animBg="1"/>
      <p:bldP spid="26523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DC2394F1-28B2-6C46-932B-5C9B3AD05F75}" type="slidenum">
              <a:rPr lang="en-US" smtClean="0">
                <a:latin typeface="Times New Roman" charset="0"/>
              </a:rPr>
              <a:pPr/>
              <a:t>13</a:t>
            </a:fld>
            <a:endParaRPr lang="en-US" smtClean="0">
              <a:latin typeface="Times New Roman" charset="0"/>
            </a:endParaRPr>
          </a:p>
        </p:txBody>
      </p:sp>
      <p:sp>
        <p:nvSpPr>
          <p:cNvPr id="26628" name="Rectangle 2"/>
          <p:cNvSpPr>
            <a:spLocks noGrp="1" noChangeArrowheads="1"/>
          </p:cNvSpPr>
          <p:nvPr>
            <p:ph type="title"/>
          </p:nvPr>
        </p:nvSpPr>
        <p:spPr>
          <a:xfrm>
            <a:off x="533400" y="457200"/>
            <a:ext cx="8153400" cy="1143000"/>
          </a:xfrm>
        </p:spPr>
        <p:txBody>
          <a:bodyPr/>
          <a:lstStyle/>
          <a:p>
            <a:pPr eaLnBrk="1" hangingPunct="1"/>
            <a:r>
              <a:rPr lang="en-US"/>
              <a:t>Cryptanalysis II</a:t>
            </a:r>
          </a:p>
        </p:txBody>
      </p:sp>
      <p:sp>
        <p:nvSpPr>
          <p:cNvPr id="176131" name="Rectangle 3"/>
          <p:cNvSpPr>
            <a:spLocks noGrp="1" noChangeArrowheads="1"/>
          </p:cNvSpPr>
          <p:nvPr>
            <p:ph type="body" idx="1"/>
          </p:nvPr>
        </p:nvSpPr>
        <p:spPr>
          <a:xfrm>
            <a:off x="533400" y="1676400"/>
            <a:ext cx="8001000" cy="1905000"/>
          </a:xfrm>
        </p:spPr>
        <p:txBody>
          <a:bodyPr/>
          <a:lstStyle/>
          <a:p>
            <a:pPr eaLnBrk="1" hangingPunct="1"/>
            <a:r>
              <a:rPr lang="en-US" sz="2800" smtClean="0"/>
              <a:t>Cannot try all 2</a:t>
            </a:r>
            <a:r>
              <a:rPr lang="en-US" sz="2800" baseline="30000" smtClean="0"/>
              <a:t>88</a:t>
            </a:r>
            <a:r>
              <a:rPr lang="en-US" sz="2800" smtClean="0"/>
              <a:t> simple substitution keys</a:t>
            </a:r>
          </a:p>
          <a:p>
            <a:pPr eaLnBrk="1" hangingPunct="1"/>
            <a:r>
              <a:rPr lang="en-US" sz="2800" smtClean="0"/>
              <a:t>Can we be more clever?</a:t>
            </a:r>
          </a:p>
          <a:p>
            <a:pPr eaLnBrk="1" hangingPunct="1"/>
            <a:r>
              <a:rPr lang="en-US" sz="2800" smtClean="0"/>
              <a:t>English letter frequency counts…</a:t>
            </a:r>
            <a:endParaRPr lang="en-US" sz="2800" baseline="30000" smtClean="0"/>
          </a:p>
        </p:txBody>
      </p:sp>
      <p:graphicFrame>
        <p:nvGraphicFramePr>
          <p:cNvPr id="176133" name="Object 2"/>
          <p:cNvGraphicFramePr>
            <a:graphicFrameLocks noChangeAspect="1"/>
          </p:cNvGraphicFramePr>
          <p:nvPr/>
        </p:nvGraphicFramePr>
        <p:xfrm>
          <a:off x="152400" y="3429000"/>
          <a:ext cx="8686800" cy="2771775"/>
        </p:xfrm>
        <a:graphic>
          <a:graphicData uri="http://schemas.openxmlformats.org/presentationml/2006/ole">
            <mc:AlternateContent xmlns:mc="http://schemas.openxmlformats.org/markup-compatibility/2006">
              <mc:Choice xmlns:v="urn:schemas-microsoft-com:vml" Requires="v">
                <p:oleObj spid="_x0000_s26672" name="Chart" r:id="rId4" imgW="16548100" imgH="5283200" progId="MSGraph.Chart.8">
                  <p:embed followColorScheme="full"/>
                </p:oleObj>
              </mc:Choice>
              <mc:Fallback>
                <p:oleObj name="Chart" r:id="rId4" imgW="16548100" imgH="5283200"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429000"/>
                        <a:ext cx="868680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animEffect transition="in" filter="box(out)">
                                      <p:cBhvr>
                                        <p:cTn id="7" dur="500"/>
                                        <p:tgtEl>
                                          <p:spTgt spid="17613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76131">
                                            <p:txEl>
                                              <p:pRg st="1" end="1"/>
                                            </p:txEl>
                                          </p:spTgt>
                                        </p:tgtEl>
                                        <p:attrNameLst>
                                          <p:attrName>style.visibility</p:attrName>
                                        </p:attrNameLst>
                                      </p:cBhvr>
                                      <p:to>
                                        <p:strVal val="visible"/>
                                      </p:to>
                                    </p:set>
                                    <p:animEffect transition="in" filter="box(out)">
                                      <p:cBhvr>
                                        <p:cTn id="12" dur="500"/>
                                        <p:tgtEl>
                                          <p:spTgt spid="17613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76131">
                                            <p:txEl>
                                              <p:pRg st="2" end="2"/>
                                            </p:txEl>
                                          </p:spTgt>
                                        </p:tgtEl>
                                        <p:attrNameLst>
                                          <p:attrName>style.visibility</p:attrName>
                                        </p:attrNameLst>
                                      </p:cBhvr>
                                      <p:to>
                                        <p:strVal val="visible"/>
                                      </p:to>
                                    </p:set>
                                    <p:animEffect transition="in" filter="box(out)">
                                      <p:cBhvr>
                                        <p:cTn id="17" dur="500"/>
                                        <p:tgtEl>
                                          <p:spTgt spid="17613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76133"/>
                                        </p:tgtEl>
                                        <p:attrNameLst>
                                          <p:attrName>style.visibility</p:attrName>
                                        </p:attrNameLst>
                                      </p:cBhvr>
                                      <p:to>
                                        <p:strVal val="visible"/>
                                      </p:to>
                                    </p:set>
                                    <p:anim calcmode="lin" valueType="num">
                                      <p:cBhvr additive="base">
                                        <p:cTn id="22" dur="500" fill="hold"/>
                                        <p:tgtEl>
                                          <p:spTgt spid="176133"/>
                                        </p:tgtEl>
                                        <p:attrNameLst>
                                          <p:attrName>ppt_x</p:attrName>
                                        </p:attrNameLst>
                                      </p:cBhvr>
                                      <p:tavLst>
                                        <p:tav tm="0">
                                          <p:val>
                                            <p:strVal val="#ppt_x"/>
                                          </p:val>
                                        </p:tav>
                                        <p:tav tm="100000">
                                          <p:val>
                                            <p:strVal val="#ppt_x"/>
                                          </p:val>
                                        </p:tav>
                                      </p:tavLst>
                                    </p:anim>
                                    <p:anim calcmode="lin" valueType="num">
                                      <p:cBhvr additive="base">
                                        <p:cTn id="23" dur="500" fill="hold"/>
                                        <p:tgtEl>
                                          <p:spTgt spid="1761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autoUpdateAnimBg="0"/>
      <p:bldOleChart spid="176133"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C473931D-7B84-6746-B6D9-ADFEFAF0D1A2}" type="slidenum">
              <a:rPr lang="en-US" smtClean="0">
                <a:latin typeface="Times New Roman" charset="0"/>
              </a:rPr>
              <a:pPr/>
              <a:t>130</a:t>
            </a:fld>
            <a:endParaRPr lang="en-US" smtClean="0">
              <a:latin typeface="Times New Roman" charset="0"/>
            </a:endParaRPr>
          </a:p>
        </p:txBody>
      </p:sp>
      <p:sp>
        <p:nvSpPr>
          <p:cNvPr id="161795" name="Rectangle 2"/>
          <p:cNvSpPr>
            <a:spLocks noGrp="1" noChangeArrowheads="1"/>
          </p:cNvSpPr>
          <p:nvPr>
            <p:ph type="title"/>
          </p:nvPr>
        </p:nvSpPr>
        <p:spPr>
          <a:xfrm>
            <a:off x="685800" y="304800"/>
            <a:ext cx="7772400" cy="990600"/>
          </a:xfrm>
        </p:spPr>
        <p:txBody>
          <a:bodyPr/>
          <a:lstStyle/>
          <a:p>
            <a:pPr eaLnBrk="1" hangingPunct="1"/>
            <a:r>
              <a:rPr lang="en-US"/>
              <a:t>Encrypt and Sign</a:t>
            </a:r>
          </a:p>
        </p:txBody>
      </p:sp>
      <p:sp>
        <p:nvSpPr>
          <p:cNvPr id="161796" name="Rectangle 6"/>
          <p:cNvSpPr>
            <a:spLocks noChangeArrowheads="1"/>
          </p:cNvSpPr>
          <p:nvPr/>
        </p:nvSpPr>
        <p:spPr bwMode="auto">
          <a:xfrm>
            <a:off x="471488" y="3886200"/>
            <a:ext cx="900112" cy="517525"/>
          </a:xfrm>
          <a:prstGeom prst="rect">
            <a:avLst/>
          </a:prstGeom>
          <a:noFill/>
          <a:ln w="9525">
            <a:noFill/>
            <a:miter lim="800000"/>
            <a:headEnd/>
            <a:tailEnd/>
          </a:ln>
        </p:spPr>
        <p:txBody>
          <a:bodyPr wrap="none">
            <a:prstTxWarp prst="textNoShape">
              <a:avLst/>
            </a:prstTxWarp>
            <a:spAutoFit/>
          </a:bodyPr>
          <a:lstStyle/>
          <a:p>
            <a:r>
              <a:rPr lang="en-US"/>
              <a:t>Alice</a:t>
            </a:r>
          </a:p>
        </p:txBody>
      </p:sp>
      <p:sp>
        <p:nvSpPr>
          <p:cNvPr id="161797" name="Rectangle 7"/>
          <p:cNvSpPr>
            <a:spLocks noChangeArrowheads="1"/>
          </p:cNvSpPr>
          <p:nvPr/>
        </p:nvSpPr>
        <p:spPr bwMode="auto">
          <a:xfrm>
            <a:off x="7924800" y="3865563"/>
            <a:ext cx="717550" cy="517525"/>
          </a:xfrm>
          <a:prstGeom prst="rect">
            <a:avLst/>
          </a:prstGeom>
          <a:noFill/>
          <a:ln w="9525">
            <a:noFill/>
            <a:miter lim="800000"/>
            <a:headEnd/>
            <a:tailEnd/>
          </a:ln>
        </p:spPr>
        <p:txBody>
          <a:bodyPr wrap="none">
            <a:prstTxWarp prst="textNoShape">
              <a:avLst/>
            </a:prstTxWarp>
            <a:spAutoFit/>
          </a:bodyPr>
          <a:lstStyle/>
          <a:p>
            <a:r>
              <a:rPr lang="en-US" dirty="0"/>
              <a:t>Bob</a:t>
            </a:r>
          </a:p>
        </p:txBody>
      </p:sp>
      <p:sp>
        <p:nvSpPr>
          <p:cNvPr id="266248" name="Rectangle 8"/>
          <p:cNvSpPr>
            <a:spLocks noChangeArrowheads="1"/>
          </p:cNvSpPr>
          <p:nvPr/>
        </p:nvSpPr>
        <p:spPr bwMode="auto">
          <a:xfrm>
            <a:off x="1752600" y="2667000"/>
            <a:ext cx="161290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[{M}</a:t>
            </a:r>
            <a:r>
              <a:rPr lang="en-US" baseline="-25000">
                <a:latin typeface="Times-Roman" charset="0"/>
              </a:rPr>
              <a:t>Bob</a:t>
            </a:r>
            <a:r>
              <a:rPr lang="en-US">
                <a:latin typeface="Times-Roman" charset="0"/>
              </a:rPr>
              <a:t>]</a:t>
            </a:r>
            <a:r>
              <a:rPr lang="en-US" baseline="-25000">
                <a:latin typeface="Times-Roman" charset="0"/>
              </a:rPr>
              <a:t>Alice</a:t>
            </a:r>
            <a:endParaRPr lang="en-US"/>
          </a:p>
        </p:txBody>
      </p:sp>
      <p:sp>
        <p:nvSpPr>
          <p:cNvPr id="266249" name="Rectangle 9"/>
          <p:cNvSpPr>
            <a:spLocks noChangeArrowheads="1"/>
          </p:cNvSpPr>
          <p:nvPr/>
        </p:nvSpPr>
        <p:spPr bwMode="auto">
          <a:xfrm>
            <a:off x="1219200" y="4572000"/>
            <a:ext cx="7086600" cy="1577975"/>
          </a:xfrm>
          <a:prstGeom prst="rect">
            <a:avLst/>
          </a:prstGeom>
          <a:noFill/>
          <a:ln w="9525">
            <a:noFill/>
            <a:miter lim="800000"/>
            <a:headEnd/>
            <a:tailEnd/>
          </a:ln>
        </p:spPr>
        <p:txBody>
          <a:bodyPr>
            <a:prstTxWarp prst="textNoShape">
              <a:avLst/>
            </a:prstTxWarp>
            <a:spAutoFit/>
          </a:bodyPr>
          <a:lstStyle/>
          <a:p>
            <a:pPr>
              <a:spcAft>
                <a:spcPts val="600"/>
              </a:spcAft>
              <a:buClr>
                <a:schemeClr val="accent2"/>
              </a:buClr>
              <a:buSzPct val="75000"/>
              <a:buFont typeface="Wingdings" charset="2"/>
              <a:buChar char="q"/>
            </a:pPr>
            <a:r>
              <a:rPr lang="en-US" sz="2800" dirty="0"/>
              <a:t> </a:t>
            </a:r>
            <a:r>
              <a:rPr lang="en-US" sz="2800" b="1" dirty="0">
                <a:solidFill>
                  <a:schemeClr val="hlink"/>
                </a:solidFill>
              </a:rPr>
              <a:t>Note</a:t>
            </a:r>
            <a:r>
              <a:rPr lang="en-US" sz="2800" dirty="0"/>
              <a:t> that Charlie cannot decrypt </a:t>
            </a:r>
            <a:r>
              <a:rPr lang="en-US" sz="2800" dirty="0">
                <a:latin typeface="Times-Roman" charset="0"/>
              </a:rPr>
              <a:t>M</a:t>
            </a:r>
            <a:r>
              <a:rPr lang="en-US" sz="2800" dirty="0"/>
              <a:t> </a:t>
            </a:r>
          </a:p>
          <a:p>
            <a:pPr>
              <a:spcAft>
                <a:spcPts val="600"/>
              </a:spcAft>
              <a:buClr>
                <a:schemeClr val="accent2"/>
              </a:buClr>
              <a:buSzPct val="75000"/>
              <a:buFont typeface="Wingdings" charset="2"/>
              <a:buChar char="q"/>
            </a:pPr>
            <a:r>
              <a:rPr lang="en-US" sz="2800" b="1" dirty="0"/>
              <a:t> </a:t>
            </a:r>
            <a:r>
              <a:rPr lang="en-US" sz="2800" b="1" dirty="0">
                <a:solidFill>
                  <a:srgbClr val="FF0000"/>
                </a:solidFill>
              </a:rPr>
              <a:t>Q:</a:t>
            </a:r>
            <a:r>
              <a:rPr lang="en-US" sz="2800" dirty="0"/>
              <a:t> What is the problem?</a:t>
            </a:r>
          </a:p>
          <a:p>
            <a:pPr>
              <a:spcAft>
                <a:spcPts val="600"/>
              </a:spcAft>
              <a:buClr>
                <a:schemeClr val="accent2"/>
              </a:buClr>
              <a:buSzPct val="75000"/>
              <a:buFont typeface="Wingdings" charset="2"/>
              <a:buChar char="q"/>
            </a:pPr>
            <a:r>
              <a:rPr lang="en-US" sz="2800" dirty="0"/>
              <a:t> </a:t>
            </a:r>
            <a:r>
              <a:rPr lang="en-US" sz="2800" b="1" dirty="0">
                <a:solidFill>
                  <a:srgbClr val="FF0000"/>
                </a:solidFill>
              </a:rPr>
              <a:t>A</a:t>
            </a:r>
            <a:r>
              <a:rPr lang="en-US" sz="2800" b="1" dirty="0" smtClean="0">
                <a:solidFill>
                  <a:srgbClr val="FF0000"/>
                </a:solidFill>
              </a:rPr>
              <a:t>:</a:t>
            </a:r>
            <a:r>
              <a:rPr lang="en-US" sz="2800" dirty="0" smtClean="0"/>
              <a:t> No problem </a:t>
            </a:r>
            <a:r>
              <a:rPr lang="en-US" sz="2800" dirty="0" err="1" smtClean="0">
                <a:sym typeface="Symbol" charset="2"/>
              </a:rPr>
              <a:t></a:t>
            </a:r>
            <a:r>
              <a:rPr lang="en-US" sz="2800" dirty="0" smtClean="0"/>
              <a:t> public key is public</a:t>
            </a:r>
            <a:endParaRPr lang="en-US" sz="2800" dirty="0"/>
          </a:p>
        </p:txBody>
      </p:sp>
      <p:sp>
        <p:nvSpPr>
          <p:cNvPr id="266251" name="Rectangle 11"/>
          <p:cNvSpPr>
            <a:spLocks noChangeArrowheads="1"/>
          </p:cNvSpPr>
          <p:nvPr/>
        </p:nvSpPr>
        <p:spPr bwMode="auto">
          <a:xfrm>
            <a:off x="3998913" y="3886200"/>
            <a:ext cx="1182687" cy="517525"/>
          </a:xfrm>
          <a:prstGeom prst="rect">
            <a:avLst/>
          </a:prstGeom>
          <a:noFill/>
          <a:ln w="9525">
            <a:noFill/>
            <a:miter lim="800000"/>
            <a:headEnd/>
            <a:tailEnd/>
          </a:ln>
        </p:spPr>
        <p:txBody>
          <a:bodyPr wrap="none">
            <a:prstTxWarp prst="textNoShape">
              <a:avLst/>
            </a:prstTxWarp>
            <a:spAutoFit/>
          </a:bodyPr>
          <a:lstStyle/>
          <a:p>
            <a:r>
              <a:rPr lang="en-US"/>
              <a:t>Charlie</a:t>
            </a:r>
          </a:p>
        </p:txBody>
      </p:sp>
      <p:sp>
        <p:nvSpPr>
          <p:cNvPr id="266253" name="Rectangle 13"/>
          <p:cNvSpPr>
            <a:spLocks noChangeArrowheads="1"/>
          </p:cNvSpPr>
          <p:nvPr/>
        </p:nvSpPr>
        <p:spPr bwMode="auto">
          <a:xfrm>
            <a:off x="5562600" y="2667000"/>
            <a:ext cx="1817688"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[{M}</a:t>
            </a:r>
            <a:r>
              <a:rPr lang="en-US" baseline="-25000">
                <a:latin typeface="Times-Roman" charset="0"/>
              </a:rPr>
              <a:t>Bob</a:t>
            </a:r>
            <a:r>
              <a:rPr lang="en-US">
                <a:latin typeface="Times-Roman" charset="0"/>
              </a:rPr>
              <a:t>]</a:t>
            </a:r>
            <a:r>
              <a:rPr lang="en-US" baseline="-25000">
                <a:latin typeface="Times-Roman" charset="0"/>
              </a:rPr>
              <a:t>Charlie</a:t>
            </a:r>
            <a:endParaRPr lang="en-US"/>
          </a:p>
        </p:txBody>
      </p:sp>
      <p:sp>
        <p:nvSpPr>
          <p:cNvPr id="161802" name="Rectangle 14"/>
          <p:cNvSpPr>
            <a:spLocks noChangeArrowheads="1"/>
          </p:cNvSpPr>
          <p:nvPr/>
        </p:nvSpPr>
        <p:spPr bwMode="auto">
          <a:xfrm>
            <a:off x="1219200" y="1524000"/>
            <a:ext cx="6172200" cy="587375"/>
          </a:xfrm>
          <a:prstGeom prst="rect">
            <a:avLst/>
          </a:prstGeom>
          <a:noFill/>
          <a:ln w="9525">
            <a:noFill/>
            <a:miter lim="800000"/>
            <a:headEnd/>
            <a:tailEnd/>
          </a:ln>
        </p:spPr>
        <p:txBody>
          <a:bodyPr>
            <a:prstTxWarp prst="textNoShape">
              <a:avLst/>
            </a:prstTxWarp>
            <a:spAutoFit/>
          </a:bodyPr>
          <a:lstStyle/>
          <a:p>
            <a:pPr>
              <a:buClr>
                <a:schemeClr val="accent2"/>
              </a:buClr>
              <a:buSzPct val="75000"/>
              <a:buFont typeface="Wingdings" charset="2"/>
              <a:buChar char="q"/>
            </a:pPr>
            <a:r>
              <a:rPr lang="en-US" sz="2800"/>
              <a:t> </a:t>
            </a:r>
            <a:r>
              <a:rPr lang="en-US" sz="2800">
                <a:latin typeface="Times-Roman" charset="0"/>
              </a:rPr>
              <a:t>M</a:t>
            </a:r>
            <a:r>
              <a:rPr lang="en-US" sz="2800"/>
              <a:t> = “My theory, which is mine….”</a:t>
            </a:r>
          </a:p>
        </p:txBody>
      </p:sp>
      <p:sp>
        <p:nvSpPr>
          <p:cNvPr id="161803" name="Line 15"/>
          <p:cNvSpPr>
            <a:spLocks noChangeShapeType="1"/>
          </p:cNvSpPr>
          <p:nvPr/>
        </p:nvSpPr>
        <p:spPr bwMode="auto">
          <a:xfrm>
            <a:off x="1524000" y="3200400"/>
            <a:ext cx="22098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61804" name="Line 16"/>
          <p:cNvSpPr>
            <a:spLocks noChangeShapeType="1"/>
          </p:cNvSpPr>
          <p:nvPr/>
        </p:nvSpPr>
        <p:spPr bwMode="auto">
          <a:xfrm>
            <a:off x="5486400" y="3200400"/>
            <a:ext cx="22098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pic>
        <p:nvPicPr>
          <p:cNvPr id="161805" name="Picture 17" descr="alice3Rev.tiff                                                 0010273EMacintosh HD                   BC93A1CC:"/>
          <p:cNvPicPr>
            <a:picLocks noChangeAspect="1" noChangeArrowheads="1"/>
          </p:cNvPicPr>
          <p:nvPr/>
        </p:nvPicPr>
        <p:blipFill>
          <a:blip r:embed="rId2"/>
          <a:srcRect/>
          <a:stretch>
            <a:fillRect/>
          </a:stretch>
        </p:blipFill>
        <p:spPr bwMode="auto">
          <a:xfrm>
            <a:off x="425450" y="2362200"/>
            <a:ext cx="946150" cy="1624013"/>
          </a:xfrm>
          <a:prstGeom prst="rect">
            <a:avLst/>
          </a:prstGeom>
          <a:noFill/>
          <a:ln w="9525">
            <a:noFill/>
            <a:miter lim="800000"/>
            <a:headEnd/>
            <a:tailEnd/>
          </a:ln>
        </p:spPr>
      </p:pic>
      <p:pic>
        <p:nvPicPr>
          <p:cNvPr id="161806" name="Picture 18" descr="rabbit3.tiff                                                   0010273EMacintosh HD                   BC93A1CC:"/>
          <p:cNvPicPr>
            <a:picLocks noChangeAspect="1" noChangeArrowheads="1"/>
          </p:cNvPicPr>
          <p:nvPr/>
        </p:nvPicPr>
        <p:blipFill>
          <a:blip r:embed="rId3"/>
          <a:srcRect/>
          <a:stretch>
            <a:fillRect/>
          </a:stretch>
        </p:blipFill>
        <p:spPr bwMode="auto">
          <a:xfrm>
            <a:off x="7772400" y="2209800"/>
            <a:ext cx="1076325" cy="1665288"/>
          </a:xfrm>
          <a:prstGeom prst="rect">
            <a:avLst/>
          </a:prstGeom>
          <a:noFill/>
          <a:ln w="9525">
            <a:noFill/>
            <a:miter lim="800000"/>
            <a:headEnd/>
            <a:tailEnd/>
          </a:ln>
        </p:spPr>
      </p:pic>
      <p:pic>
        <p:nvPicPr>
          <p:cNvPr id="161807" name="Picture 19" descr="hatter2.tif                                                    000675D6Macintosh HD                   BC93A1CC:"/>
          <p:cNvPicPr>
            <a:picLocks noChangeAspect="1" noChangeArrowheads="1"/>
          </p:cNvPicPr>
          <p:nvPr/>
        </p:nvPicPr>
        <p:blipFill>
          <a:blip r:embed="rId4"/>
          <a:srcRect/>
          <a:stretch>
            <a:fillRect/>
          </a:stretch>
        </p:blipFill>
        <p:spPr bwMode="auto">
          <a:xfrm>
            <a:off x="3933825" y="2393950"/>
            <a:ext cx="1323975" cy="1492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161803"/>
                                        </p:tgtEl>
                                        <p:attrNameLst>
                                          <p:attrName>style.visibility</p:attrName>
                                        </p:attrNameLst>
                                      </p:cBhvr>
                                      <p:to>
                                        <p:strVal val="visible"/>
                                      </p:to>
                                    </p:set>
                                    <p:anim calcmode="lin" valueType="num">
                                      <p:cBhvr additive="base">
                                        <p:cTn id="7" dur="500" fill="hold"/>
                                        <p:tgtEl>
                                          <p:spTgt spid="161803"/>
                                        </p:tgtEl>
                                        <p:attrNameLst>
                                          <p:attrName>ppt_x</p:attrName>
                                        </p:attrNameLst>
                                      </p:cBhvr>
                                      <p:tavLst>
                                        <p:tav tm="0">
                                          <p:val>
                                            <p:strVal val="0-#ppt_w/2"/>
                                          </p:val>
                                        </p:tav>
                                        <p:tav tm="100000">
                                          <p:val>
                                            <p:strVal val="#ppt_x"/>
                                          </p:val>
                                        </p:tav>
                                      </p:tavLst>
                                    </p:anim>
                                    <p:anim calcmode="lin" valueType="num">
                                      <p:cBhvr additive="base">
                                        <p:cTn id="8" dur="500" fill="hold"/>
                                        <p:tgtEl>
                                          <p:spTgt spid="161803"/>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499"/>
                                          </p:stCondLst>
                                        </p:cTn>
                                        <p:tgtEl>
                                          <p:spTgt spid="2662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accel="50000" decel="50000" fill="hold" grpId="0" nodeType="clickEffect">
                                  <p:stCondLst>
                                    <p:cond delay="0"/>
                                  </p:stCondLst>
                                  <p:childTnLst>
                                    <p:set>
                                      <p:cBhvr>
                                        <p:cTn id="14" dur="1" fill="hold">
                                          <p:stCondLst>
                                            <p:cond delay="0"/>
                                          </p:stCondLst>
                                        </p:cTn>
                                        <p:tgtEl>
                                          <p:spTgt spid="161804"/>
                                        </p:tgtEl>
                                        <p:attrNameLst>
                                          <p:attrName>style.visibility</p:attrName>
                                        </p:attrNameLst>
                                      </p:cBhvr>
                                      <p:to>
                                        <p:strVal val="visible"/>
                                      </p:to>
                                    </p:set>
                                    <p:anim calcmode="lin" valueType="num">
                                      <p:cBhvr additive="base">
                                        <p:cTn id="15" dur="500" fill="hold"/>
                                        <p:tgtEl>
                                          <p:spTgt spid="161804"/>
                                        </p:tgtEl>
                                        <p:attrNameLst>
                                          <p:attrName>ppt_x</p:attrName>
                                        </p:attrNameLst>
                                      </p:cBhvr>
                                      <p:tavLst>
                                        <p:tav tm="0">
                                          <p:val>
                                            <p:strVal val="0-#ppt_w/2"/>
                                          </p:val>
                                        </p:tav>
                                        <p:tav tm="100000">
                                          <p:val>
                                            <p:strVal val="#ppt_x"/>
                                          </p:val>
                                        </p:tav>
                                      </p:tavLst>
                                    </p:anim>
                                    <p:anim calcmode="lin" valueType="num">
                                      <p:cBhvr additive="base">
                                        <p:cTn id="16" dur="500" fill="hold"/>
                                        <p:tgtEl>
                                          <p:spTgt spid="161804"/>
                                        </p:tgtEl>
                                        <p:attrNameLst>
                                          <p:attrName>ppt_y</p:attrName>
                                        </p:attrNameLst>
                                      </p:cBhvr>
                                      <p:tavLst>
                                        <p:tav tm="0">
                                          <p:val>
                                            <p:strVal val="#ppt_y"/>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499"/>
                                          </p:stCondLst>
                                        </p:cTn>
                                        <p:tgtEl>
                                          <p:spTgt spid="266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8" grpId="0" autoUpdateAnimBg="0"/>
      <p:bldP spid="266253" grpId="0" autoUpdateAnimBg="0"/>
      <p:bldP spid="161803" grpId="0" animBg="1"/>
      <p:bldP spid="161804"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CE927BB-551F-B54A-B056-6AB242BABDF8}" type="slidenum">
              <a:rPr lang="en-US" smtClean="0">
                <a:latin typeface="Times New Roman" charset="0"/>
              </a:rPr>
              <a:pPr/>
              <a:t>131</a:t>
            </a:fld>
            <a:endParaRPr lang="en-US" smtClean="0">
              <a:latin typeface="Times New Roman" charset="0"/>
            </a:endParaRPr>
          </a:p>
        </p:txBody>
      </p:sp>
      <p:sp>
        <p:nvSpPr>
          <p:cNvPr id="162819" name="Rectangle 2"/>
          <p:cNvSpPr>
            <a:spLocks noGrp="1" noChangeArrowheads="1"/>
          </p:cNvSpPr>
          <p:nvPr>
            <p:ph type="title"/>
          </p:nvPr>
        </p:nvSpPr>
        <p:spPr>
          <a:xfrm>
            <a:off x="685800" y="1600200"/>
            <a:ext cx="7772400" cy="2057400"/>
          </a:xfrm>
        </p:spPr>
        <p:txBody>
          <a:bodyPr/>
          <a:lstStyle/>
          <a:p>
            <a:pPr eaLnBrk="1" hangingPunct="1"/>
            <a:r>
              <a:rPr lang="en-US"/>
              <a:t>Public Key Infrastructure</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F872CA3-8E26-124B-A60F-FFCDD74516FD}" type="slidenum">
              <a:rPr lang="en-US" smtClean="0">
                <a:latin typeface="Times New Roman" charset="0"/>
              </a:rPr>
              <a:pPr/>
              <a:t>132</a:t>
            </a:fld>
            <a:endParaRPr lang="en-US" smtClean="0">
              <a:latin typeface="Times New Roman" charset="0"/>
            </a:endParaRPr>
          </a:p>
        </p:txBody>
      </p:sp>
      <p:sp>
        <p:nvSpPr>
          <p:cNvPr id="163843" name="Rectangle 2"/>
          <p:cNvSpPr>
            <a:spLocks noGrp="1" noChangeArrowheads="1"/>
          </p:cNvSpPr>
          <p:nvPr>
            <p:ph type="title"/>
          </p:nvPr>
        </p:nvSpPr>
        <p:spPr>
          <a:xfrm>
            <a:off x="685800" y="457200"/>
            <a:ext cx="7772400" cy="1143000"/>
          </a:xfrm>
        </p:spPr>
        <p:txBody>
          <a:bodyPr/>
          <a:lstStyle/>
          <a:p>
            <a:pPr eaLnBrk="1" hangingPunct="1"/>
            <a:r>
              <a:rPr lang="en-US"/>
              <a:t>Public Key Certificate</a:t>
            </a:r>
          </a:p>
        </p:txBody>
      </p:sp>
      <p:sp>
        <p:nvSpPr>
          <p:cNvPr id="190467" name="Rectangle 3"/>
          <p:cNvSpPr>
            <a:spLocks noGrp="1" noChangeArrowheads="1"/>
          </p:cNvSpPr>
          <p:nvPr>
            <p:ph type="body" idx="1"/>
          </p:nvPr>
        </p:nvSpPr>
        <p:spPr>
          <a:xfrm>
            <a:off x="685800" y="1676400"/>
            <a:ext cx="7924800" cy="4343400"/>
          </a:xfrm>
        </p:spPr>
        <p:txBody>
          <a:bodyPr/>
          <a:lstStyle/>
          <a:p>
            <a:pPr eaLnBrk="1" hangingPunct="1">
              <a:lnSpc>
                <a:spcPct val="90000"/>
              </a:lnSpc>
              <a:spcAft>
                <a:spcPts val="600"/>
              </a:spcAft>
            </a:pPr>
            <a:r>
              <a:rPr lang="en-US" sz="2800" b="1" dirty="0">
                <a:solidFill>
                  <a:srgbClr val="FF0000"/>
                </a:solidFill>
              </a:rPr>
              <a:t>Certificate</a:t>
            </a:r>
            <a:r>
              <a:rPr lang="en-US" sz="2800" dirty="0"/>
              <a:t> contains name of user and user’s public key (and possibly other info)</a:t>
            </a:r>
          </a:p>
          <a:p>
            <a:pPr eaLnBrk="1" hangingPunct="1">
              <a:lnSpc>
                <a:spcPct val="90000"/>
              </a:lnSpc>
              <a:spcAft>
                <a:spcPts val="600"/>
              </a:spcAft>
            </a:pPr>
            <a:r>
              <a:rPr lang="en-US" sz="2800" dirty="0"/>
              <a:t>It is </a:t>
            </a:r>
            <a:r>
              <a:rPr lang="en-US" sz="2800" b="1" i="1" dirty="0"/>
              <a:t>signed</a:t>
            </a:r>
            <a:r>
              <a:rPr lang="en-US" sz="2800" dirty="0" smtClean="0"/>
              <a:t>  by </a:t>
            </a:r>
            <a:r>
              <a:rPr lang="en-US" sz="2800" dirty="0"/>
              <a:t>the issuer, a</a:t>
            </a:r>
            <a:r>
              <a:rPr lang="en-US" sz="2800" dirty="0" smtClean="0"/>
              <a:t> </a:t>
            </a:r>
            <a:r>
              <a:rPr lang="en-US" sz="2800" b="1" i="1" dirty="0" smtClean="0"/>
              <a:t>Certificate Authority</a:t>
            </a:r>
            <a:r>
              <a:rPr lang="en-US" sz="2800" dirty="0" smtClean="0"/>
              <a:t> </a:t>
            </a:r>
            <a:r>
              <a:rPr lang="en-US" sz="2800" dirty="0"/>
              <a:t>(CA), such as VeriSign</a:t>
            </a:r>
          </a:p>
          <a:p>
            <a:pPr lvl="1" eaLnBrk="1" hangingPunct="1">
              <a:lnSpc>
                <a:spcPct val="90000"/>
              </a:lnSpc>
              <a:spcAft>
                <a:spcPts val="600"/>
              </a:spcAft>
              <a:buFontTx/>
              <a:buNone/>
            </a:pPr>
            <a:r>
              <a:rPr lang="en-US" dirty="0">
                <a:latin typeface="Times-Roman" charset="0"/>
              </a:rPr>
              <a:t>	M = (</a:t>
            </a:r>
            <a:r>
              <a:rPr lang="en-US" dirty="0"/>
              <a:t>Alice, Alice’s public key</a:t>
            </a:r>
            <a:r>
              <a:rPr lang="en-US" dirty="0" smtClean="0">
                <a:latin typeface="Times-Roman" charset="0"/>
              </a:rPr>
              <a:t>)</a:t>
            </a:r>
            <a:r>
              <a:rPr lang="en-US" dirty="0" smtClean="0"/>
              <a:t>, </a:t>
            </a:r>
            <a:r>
              <a:rPr lang="en-US" dirty="0">
                <a:latin typeface="Times-Roman" charset="0"/>
              </a:rPr>
              <a:t>S = [M]</a:t>
            </a:r>
            <a:r>
              <a:rPr lang="en-US" baseline="-25000" dirty="0">
                <a:latin typeface="Times-Roman" charset="0"/>
              </a:rPr>
              <a:t>CA</a:t>
            </a:r>
            <a:endParaRPr lang="en-US" dirty="0"/>
          </a:p>
          <a:p>
            <a:pPr lvl="1" eaLnBrk="1" hangingPunct="1">
              <a:lnSpc>
                <a:spcPct val="90000"/>
              </a:lnSpc>
              <a:spcAft>
                <a:spcPts val="600"/>
              </a:spcAft>
              <a:buFontTx/>
              <a:buNone/>
            </a:pPr>
            <a:r>
              <a:rPr lang="en-US" b="1" dirty="0">
                <a:solidFill>
                  <a:schemeClr val="hlink"/>
                </a:solidFill>
              </a:rPr>
              <a:t>	Alice’s Certificate</a:t>
            </a:r>
            <a:r>
              <a:rPr lang="en-US" dirty="0"/>
              <a:t> </a:t>
            </a:r>
            <a:r>
              <a:rPr lang="en-US" dirty="0">
                <a:latin typeface="Times-Roman" charset="0"/>
              </a:rPr>
              <a:t>= (M, S)</a:t>
            </a:r>
          </a:p>
          <a:p>
            <a:pPr eaLnBrk="1" hangingPunct="1">
              <a:lnSpc>
                <a:spcPct val="90000"/>
              </a:lnSpc>
              <a:spcAft>
                <a:spcPts val="600"/>
              </a:spcAft>
            </a:pPr>
            <a:r>
              <a:rPr lang="en-US" sz="2800" dirty="0"/>
              <a:t>Signature on certificate is verified using </a:t>
            </a:r>
            <a:r>
              <a:rPr lang="en-US" sz="2800" dirty="0" err="1"/>
              <a:t>CA’s</a:t>
            </a:r>
            <a:r>
              <a:rPr lang="en-US" sz="2800" dirty="0"/>
              <a:t> public </a:t>
            </a:r>
            <a:r>
              <a:rPr lang="en-US" sz="2800" dirty="0" smtClean="0"/>
              <a:t>key:</a:t>
            </a:r>
          </a:p>
          <a:p>
            <a:pPr lvl="1" eaLnBrk="1" hangingPunct="1">
              <a:lnSpc>
                <a:spcPct val="90000"/>
              </a:lnSpc>
              <a:spcAft>
                <a:spcPts val="600"/>
              </a:spcAft>
              <a:buNone/>
            </a:pPr>
            <a:r>
              <a:rPr lang="en-US" sz="2400" dirty="0" smtClean="0"/>
              <a:t>	</a:t>
            </a:r>
            <a:r>
              <a:rPr lang="en-US" dirty="0" smtClean="0"/>
              <a:t>Verify </a:t>
            </a:r>
            <a:r>
              <a:rPr lang="en-US" dirty="0"/>
              <a:t>that </a:t>
            </a:r>
            <a:r>
              <a:rPr lang="en-US" dirty="0">
                <a:latin typeface="Times-Roman" charset="0"/>
              </a:rPr>
              <a:t>M = {S}</a:t>
            </a:r>
            <a:r>
              <a:rPr lang="en-US" baseline="-25000" dirty="0">
                <a:latin typeface="Times-Roman" charset="0"/>
              </a:rPr>
              <a:t>CA</a:t>
            </a:r>
            <a:r>
              <a:rPr lang="en-US" baseline="-25000" dirty="0"/>
              <a:t> </a:t>
            </a:r>
            <a:r>
              <a:rPr lang="en-US" dirty="0"/>
              <a: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0467">
                                            <p:txEl>
                                              <p:pRg st="0" end="0"/>
                                            </p:txEl>
                                          </p:spTgt>
                                        </p:tgtEl>
                                        <p:attrNameLst>
                                          <p:attrName>style.visibility</p:attrName>
                                        </p:attrNameLst>
                                      </p:cBhvr>
                                      <p:to>
                                        <p:strVal val="visible"/>
                                      </p:to>
                                    </p:set>
                                    <p:animEffect transition="in" filter="box(out)">
                                      <p:cBhvr>
                                        <p:cTn id="7" dur="500"/>
                                        <p:tgtEl>
                                          <p:spTgt spid="19046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90467">
                                            <p:txEl>
                                              <p:pRg st="1" end="1"/>
                                            </p:txEl>
                                          </p:spTgt>
                                        </p:tgtEl>
                                        <p:attrNameLst>
                                          <p:attrName>style.visibility</p:attrName>
                                        </p:attrNameLst>
                                      </p:cBhvr>
                                      <p:to>
                                        <p:strVal val="visible"/>
                                      </p:to>
                                    </p:set>
                                    <p:animEffect transition="in" filter="box(out)">
                                      <p:cBhvr>
                                        <p:cTn id="12" dur="500"/>
                                        <p:tgtEl>
                                          <p:spTgt spid="19046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par>
                                <p:cTn id="13" presetID="4" presetClass="entr" presetSubtype="32" fill="hold" grpId="0" nodeType="withEffect">
                                  <p:stCondLst>
                                    <p:cond delay="0"/>
                                  </p:stCondLst>
                                  <p:childTnLst>
                                    <p:set>
                                      <p:cBhvr>
                                        <p:cTn id="14" dur="1" fill="hold">
                                          <p:stCondLst>
                                            <p:cond delay="0"/>
                                          </p:stCondLst>
                                        </p:cTn>
                                        <p:tgtEl>
                                          <p:spTgt spid="190467">
                                            <p:txEl>
                                              <p:pRg st="2" end="2"/>
                                            </p:txEl>
                                          </p:spTgt>
                                        </p:tgtEl>
                                        <p:attrNameLst>
                                          <p:attrName>style.visibility</p:attrName>
                                        </p:attrNameLst>
                                      </p:cBhvr>
                                      <p:to>
                                        <p:strVal val="visible"/>
                                      </p:to>
                                    </p:set>
                                    <p:animEffect transition="in" filter="box(out)">
                                      <p:cBhvr>
                                        <p:cTn id="15" dur="500"/>
                                        <p:tgtEl>
                                          <p:spTgt spid="190467">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par>
                                <p:cTn id="16" presetID="4" presetClass="entr" presetSubtype="32" fill="hold" grpId="0" nodeType="withEffect">
                                  <p:stCondLst>
                                    <p:cond delay="0"/>
                                  </p:stCondLst>
                                  <p:childTnLst>
                                    <p:set>
                                      <p:cBhvr>
                                        <p:cTn id="17" dur="1" fill="hold">
                                          <p:stCondLst>
                                            <p:cond delay="0"/>
                                          </p:stCondLst>
                                        </p:cTn>
                                        <p:tgtEl>
                                          <p:spTgt spid="190467">
                                            <p:txEl>
                                              <p:pRg st="3" end="3"/>
                                            </p:txEl>
                                          </p:spTgt>
                                        </p:tgtEl>
                                        <p:attrNameLst>
                                          <p:attrName>style.visibility</p:attrName>
                                        </p:attrNameLst>
                                      </p:cBhvr>
                                      <p:to>
                                        <p:strVal val="visible"/>
                                      </p:to>
                                    </p:set>
                                    <p:animEffect transition="in" filter="box(out)">
                                      <p:cBhvr>
                                        <p:cTn id="18" dur="500"/>
                                        <p:tgtEl>
                                          <p:spTgt spid="190467">
                                            <p:txEl>
                                              <p:pRg st="3" end="3"/>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2" name="Camera"/>
                                        </p:tgtEl>
                                      </p:cMediaNode>
                                    </p:audio>
                                  </p:sub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90467">
                                            <p:txEl>
                                              <p:pRg st="4" end="4"/>
                                            </p:txEl>
                                          </p:spTgt>
                                        </p:tgtEl>
                                        <p:attrNameLst>
                                          <p:attrName>style.visibility</p:attrName>
                                        </p:attrNameLst>
                                      </p:cBhvr>
                                      <p:to>
                                        <p:strVal val="visible"/>
                                      </p:to>
                                    </p:set>
                                    <p:animEffect transition="in" filter="box(out)">
                                      <p:cBhvr>
                                        <p:cTn id="23" dur="500"/>
                                        <p:tgtEl>
                                          <p:spTgt spid="190467">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
                                        </p:tgtEl>
                                      </p:cMediaNode>
                                    </p:audio>
                                  </p:subTnLst>
                                </p:cTn>
                              </p:par>
                              <p:par>
                                <p:cTn id="24" presetID="4" presetClass="entr" presetSubtype="32" fill="hold" grpId="0" nodeType="withEffect">
                                  <p:stCondLst>
                                    <p:cond delay="0"/>
                                  </p:stCondLst>
                                  <p:childTnLst>
                                    <p:set>
                                      <p:cBhvr>
                                        <p:cTn id="25" dur="1" fill="hold">
                                          <p:stCondLst>
                                            <p:cond delay="0"/>
                                          </p:stCondLst>
                                        </p:cTn>
                                        <p:tgtEl>
                                          <p:spTgt spid="190467">
                                            <p:txEl>
                                              <p:pRg st="5" end="5"/>
                                            </p:txEl>
                                          </p:spTgt>
                                        </p:tgtEl>
                                        <p:attrNameLst>
                                          <p:attrName>style.visibility</p:attrName>
                                        </p:attrNameLst>
                                      </p:cBhvr>
                                      <p:to>
                                        <p:strVal val="visible"/>
                                      </p:to>
                                    </p:set>
                                    <p:animEffect transition="in" filter="box(out)">
                                      <p:cBhvr>
                                        <p:cTn id="26" dur="500"/>
                                        <p:tgtEl>
                                          <p:spTgt spid="190467">
                                            <p:txEl>
                                              <p:pRg st="5" end="5"/>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A3C8284-8F75-454B-B4A8-9054D8E6A33A}" type="slidenum">
              <a:rPr lang="en-US" smtClean="0">
                <a:latin typeface="Times New Roman" charset="0"/>
              </a:rPr>
              <a:pPr/>
              <a:t>133</a:t>
            </a:fld>
            <a:endParaRPr lang="en-US" smtClean="0">
              <a:latin typeface="Times New Roman" charset="0"/>
            </a:endParaRPr>
          </a:p>
        </p:txBody>
      </p:sp>
      <p:sp>
        <p:nvSpPr>
          <p:cNvPr id="164867" name="Rectangle 2"/>
          <p:cNvSpPr>
            <a:spLocks noGrp="1" noChangeArrowheads="1"/>
          </p:cNvSpPr>
          <p:nvPr>
            <p:ph type="title"/>
          </p:nvPr>
        </p:nvSpPr>
        <p:spPr>
          <a:xfrm>
            <a:off x="685800" y="381000"/>
            <a:ext cx="7772400" cy="1143000"/>
          </a:xfrm>
        </p:spPr>
        <p:txBody>
          <a:bodyPr/>
          <a:lstStyle/>
          <a:p>
            <a:pPr eaLnBrk="1" hangingPunct="1"/>
            <a:r>
              <a:rPr lang="en-US"/>
              <a:t>Certificate Authority</a:t>
            </a:r>
          </a:p>
        </p:txBody>
      </p:sp>
      <p:sp>
        <p:nvSpPr>
          <p:cNvPr id="164868" name="Rectangle 3"/>
          <p:cNvSpPr>
            <a:spLocks noGrp="1" noChangeArrowheads="1"/>
          </p:cNvSpPr>
          <p:nvPr>
            <p:ph type="body" idx="1"/>
          </p:nvPr>
        </p:nvSpPr>
        <p:spPr>
          <a:xfrm>
            <a:off x="609600" y="1600200"/>
            <a:ext cx="8229600" cy="4419600"/>
          </a:xfrm>
        </p:spPr>
        <p:txBody>
          <a:bodyPr/>
          <a:lstStyle/>
          <a:p>
            <a:pPr eaLnBrk="1" hangingPunct="1">
              <a:spcAft>
                <a:spcPts val="600"/>
              </a:spcAft>
            </a:pPr>
            <a:r>
              <a:rPr lang="en-US" sz="2800" dirty="0"/>
              <a:t>Certificate authority (CA) is a trusted 3rd party (TTP) </a:t>
            </a:r>
            <a:r>
              <a:rPr lang="en-US" sz="2800" dirty="0" err="1">
                <a:sym typeface="Symbol" charset="2"/>
              </a:rPr>
              <a:t></a:t>
            </a:r>
            <a:r>
              <a:rPr lang="en-US" sz="2800" dirty="0"/>
              <a:t> creates and signs certificates</a:t>
            </a:r>
          </a:p>
          <a:p>
            <a:pPr eaLnBrk="1" hangingPunct="1">
              <a:spcAft>
                <a:spcPts val="600"/>
              </a:spcAft>
            </a:pPr>
            <a:r>
              <a:rPr lang="en-US" sz="2800" dirty="0" smtClean="0"/>
              <a:t>Verify </a:t>
            </a:r>
            <a:r>
              <a:rPr lang="en-US" sz="2800" dirty="0"/>
              <a:t>signature</a:t>
            </a:r>
            <a:r>
              <a:rPr lang="en-US" sz="2800" dirty="0" smtClean="0"/>
              <a:t> to verify integrity &amp; identity </a:t>
            </a:r>
            <a:r>
              <a:rPr lang="en-US" sz="2800" dirty="0"/>
              <a:t>of</a:t>
            </a:r>
            <a:r>
              <a:rPr lang="en-US" sz="2800" dirty="0" smtClean="0"/>
              <a:t> </a:t>
            </a:r>
            <a:r>
              <a:rPr lang="en-US" sz="2800" b="1" dirty="0" smtClean="0">
                <a:solidFill>
                  <a:schemeClr val="hlink"/>
                </a:solidFill>
              </a:rPr>
              <a:t>owner </a:t>
            </a:r>
            <a:r>
              <a:rPr lang="en-US" sz="2800" b="1" dirty="0">
                <a:solidFill>
                  <a:schemeClr val="hlink"/>
                </a:solidFill>
              </a:rPr>
              <a:t>of corresponding private key</a:t>
            </a:r>
            <a:endParaRPr lang="en-US" sz="2800" dirty="0"/>
          </a:p>
          <a:p>
            <a:pPr lvl="1" eaLnBrk="1" hangingPunct="1">
              <a:spcAft>
                <a:spcPts val="600"/>
              </a:spcAft>
            </a:pPr>
            <a:r>
              <a:rPr lang="en-US" sz="2400" dirty="0"/>
              <a:t>Does </a:t>
            </a:r>
            <a:r>
              <a:rPr lang="en-US" sz="2400" b="1" dirty="0">
                <a:solidFill>
                  <a:srgbClr val="FF0000"/>
                </a:solidFill>
              </a:rPr>
              <a:t>not</a:t>
            </a:r>
            <a:r>
              <a:rPr lang="en-US" sz="2400" dirty="0"/>
              <a:t> verify the identity of the </a:t>
            </a:r>
            <a:r>
              <a:rPr lang="en-US" sz="2400" b="1" dirty="0"/>
              <a:t>sender</a:t>
            </a:r>
            <a:r>
              <a:rPr lang="en-US" sz="2400" dirty="0"/>
              <a:t> of certificate </a:t>
            </a:r>
            <a:r>
              <a:rPr lang="en-US" sz="2400" dirty="0" err="1">
                <a:sym typeface="Symbol" charset="2"/>
              </a:rPr>
              <a:t></a:t>
            </a:r>
            <a:r>
              <a:rPr lang="en-US" sz="2400" dirty="0"/>
              <a:t> certificates are </a:t>
            </a:r>
            <a:r>
              <a:rPr lang="en-US" sz="2400" dirty="0" smtClean="0"/>
              <a:t>public keys!</a:t>
            </a:r>
            <a:endParaRPr lang="en-US" sz="2400" dirty="0"/>
          </a:p>
          <a:p>
            <a:pPr eaLnBrk="1" hangingPunct="1">
              <a:spcAft>
                <a:spcPts val="600"/>
              </a:spcAft>
            </a:pPr>
            <a:r>
              <a:rPr lang="en-US" sz="2800" dirty="0"/>
              <a:t>Big problem if CA makes a mistake (a CA once issued Microsoft certificate to someone else)</a:t>
            </a:r>
          </a:p>
          <a:p>
            <a:pPr eaLnBrk="1" hangingPunct="1">
              <a:spcAft>
                <a:spcPts val="600"/>
              </a:spcAft>
            </a:pPr>
            <a:r>
              <a:rPr lang="en-US" sz="2800" dirty="0"/>
              <a:t>A common format for certificates is X.509</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3F0998F3-71BC-5849-8C59-67C3242755B1}" type="slidenum">
              <a:rPr lang="en-US" smtClean="0">
                <a:latin typeface="Times New Roman" charset="0"/>
              </a:rPr>
              <a:pPr/>
              <a:t>134</a:t>
            </a:fld>
            <a:endParaRPr lang="en-US" smtClean="0">
              <a:latin typeface="Times New Roman" charset="0"/>
            </a:endParaRPr>
          </a:p>
        </p:txBody>
      </p:sp>
      <p:sp>
        <p:nvSpPr>
          <p:cNvPr id="165891" name="Rectangle 2"/>
          <p:cNvSpPr>
            <a:spLocks noGrp="1" noChangeArrowheads="1"/>
          </p:cNvSpPr>
          <p:nvPr>
            <p:ph type="title"/>
          </p:nvPr>
        </p:nvSpPr>
        <p:spPr/>
        <p:txBody>
          <a:bodyPr/>
          <a:lstStyle/>
          <a:p>
            <a:pPr eaLnBrk="1" hangingPunct="1"/>
            <a:r>
              <a:rPr lang="en-US"/>
              <a:t>PKI</a:t>
            </a:r>
          </a:p>
        </p:txBody>
      </p:sp>
      <p:sp>
        <p:nvSpPr>
          <p:cNvPr id="192515" name="Rectangle 3"/>
          <p:cNvSpPr>
            <a:spLocks noGrp="1" noChangeArrowheads="1"/>
          </p:cNvSpPr>
          <p:nvPr>
            <p:ph type="body" idx="1"/>
          </p:nvPr>
        </p:nvSpPr>
        <p:spPr/>
        <p:txBody>
          <a:bodyPr/>
          <a:lstStyle/>
          <a:p>
            <a:pPr eaLnBrk="1" hangingPunct="1">
              <a:spcAft>
                <a:spcPts val="600"/>
              </a:spcAft>
            </a:pPr>
            <a:r>
              <a:rPr lang="en-US" sz="2800" dirty="0"/>
              <a:t>Public Key Infrastructure (PKI): the</a:t>
            </a:r>
            <a:r>
              <a:rPr lang="en-US" sz="2800" dirty="0" smtClean="0"/>
              <a:t> stuff </a:t>
            </a:r>
            <a:r>
              <a:rPr lang="en-US" sz="2800" dirty="0"/>
              <a:t>needed to securely use public key crypto</a:t>
            </a:r>
          </a:p>
          <a:p>
            <a:pPr lvl="1" eaLnBrk="1" hangingPunct="1">
              <a:spcAft>
                <a:spcPts val="600"/>
              </a:spcAft>
            </a:pPr>
            <a:r>
              <a:rPr lang="en-US" sz="2400" dirty="0"/>
              <a:t>Key generation and management</a:t>
            </a:r>
          </a:p>
          <a:p>
            <a:pPr lvl="1" eaLnBrk="1" hangingPunct="1">
              <a:spcAft>
                <a:spcPts val="600"/>
              </a:spcAft>
            </a:pPr>
            <a:r>
              <a:rPr lang="en-US" sz="2400" dirty="0"/>
              <a:t>Certificate </a:t>
            </a:r>
            <a:r>
              <a:rPr lang="en-US" sz="2400" dirty="0" smtClean="0"/>
              <a:t>authority (CA) or authorities</a:t>
            </a:r>
          </a:p>
          <a:p>
            <a:pPr lvl="1" eaLnBrk="1" hangingPunct="1">
              <a:spcAft>
                <a:spcPts val="600"/>
              </a:spcAft>
            </a:pPr>
            <a:r>
              <a:rPr lang="en-US" sz="2400" dirty="0"/>
              <a:t>Certificate revocation</a:t>
            </a:r>
            <a:r>
              <a:rPr lang="en-US" sz="2400" dirty="0" smtClean="0"/>
              <a:t> lists (</a:t>
            </a:r>
            <a:r>
              <a:rPr lang="en-US" sz="2400" dirty="0" err="1"/>
              <a:t>CRLs</a:t>
            </a:r>
            <a:r>
              <a:rPr lang="en-US" sz="2400" dirty="0"/>
              <a:t>), etc.</a:t>
            </a:r>
          </a:p>
          <a:p>
            <a:pPr eaLnBrk="1" hangingPunct="1">
              <a:spcAft>
                <a:spcPts val="600"/>
              </a:spcAft>
            </a:pPr>
            <a:r>
              <a:rPr lang="en-US" sz="2800" dirty="0"/>
              <a:t>No general standard for PKI</a:t>
            </a:r>
          </a:p>
          <a:p>
            <a:pPr eaLnBrk="1" hangingPunct="1">
              <a:spcAft>
                <a:spcPts val="600"/>
              </a:spcAft>
            </a:pPr>
            <a:r>
              <a:rPr lang="en-US" sz="2800" dirty="0" smtClean="0"/>
              <a:t>We </a:t>
            </a:r>
            <a:r>
              <a:rPr lang="en-US" sz="2800" dirty="0"/>
              <a:t>mention</a:t>
            </a:r>
            <a:r>
              <a:rPr lang="en-US" sz="2800" dirty="0" smtClean="0"/>
              <a:t> 3 generic </a:t>
            </a:r>
            <a:r>
              <a:rPr lang="en-US" sz="2800" dirty="0"/>
              <a:t>“trust models”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animEffect transition="in" filter="box(out)">
                                      <p:cBhvr>
                                        <p:cTn id="7" dur="500"/>
                                        <p:tgtEl>
                                          <p:spTgt spid="19251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192515">
                                            <p:txEl>
                                              <p:pRg st="1" end="1"/>
                                            </p:txEl>
                                          </p:spTgt>
                                        </p:tgtEl>
                                        <p:attrNameLst>
                                          <p:attrName>style.visibility</p:attrName>
                                        </p:attrNameLst>
                                      </p:cBhvr>
                                      <p:to>
                                        <p:strVal val="visible"/>
                                      </p:to>
                                    </p:set>
                                    <p:animEffect transition="in" filter="box(out)">
                                      <p:cBhvr>
                                        <p:cTn id="10" dur="500"/>
                                        <p:tgtEl>
                                          <p:spTgt spid="192515">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par>
                                <p:cTn id="11" presetID="4" presetClass="entr" presetSubtype="32" fill="hold" grpId="0" nodeType="withEffect">
                                  <p:stCondLst>
                                    <p:cond delay="0"/>
                                  </p:stCondLst>
                                  <p:childTnLst>
                                    <p:set>
                                      <p:cBhvr>
                                        <p:cTn id="12" dur="1" fill="hold">
                                          <p:stCondLst>
                                            <p:cond delay="0"/>
                                          </p:stCondLst>
                                        </p:cTn>
                                        <p:tgtEl>
                                          <p:spTgt spid="192515">
                                            <p:txEl>
                                              <p:pRg st="2" end="2"/>
                                            </p:txEl>
                                          </p:spTgt>
                                        </p:tgtEl>
                                        <p:attrNameLst>
                                          <p:attrName>style.visibility</p:attrName>
                                        </p:attrNameLst>
                                      </p:cBhvr>
                                      <p:to>
                                        <p:strVal val="visible"/>
                                      </p:to>
                                    </p:set>
                                    <p:animEffect transition="in" filter="box(out)">
                                      <p:cBhvr>
                                        <p:cTn id="13" dur="500"/>
                                        <p:tgtEl>
                                          <p:spTgt spid="192515">
                                            <p:txEl>
                                              <p:pRg st="2" end="2"/>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Camera"/>
                                        </p:tgtEl>
                                      </p:cMediaNode>
                                    </p:audio>
                                  </p:subTnLst>
                                </p:cTn>
                              </p:par>
                              <p:par>
                                <p:cTn id="14" presetID="4" presetClass="entr" presetSubtype="32" fill="hold" grpId="0" nodeType="withEffect">
                                  <p:stCondLst>
                                    <p:cond delay="0"/>
                                  </p:stCondLst>
                                  <p:childTnLst>
                                    <p:set>
                                      <p:cBhvr>
                                        <p:cTn id="15" dur="1" fill="hold">
                                          <p:stCondLst>
                                            <p:cond delay="0"/>
                                          </p:stCondLst>
                                        </p:cTn>
                                        <p:tgtEl>
                                          <p:spTgt spid="192515">
                                            <p:txEl>
                                              <p:pRg st="3" end="3"/>
                                            </p:txEl>
                                          </p:spTgt>
                                        </p:tgtEl>
                                        <p:attrNameLst>
                                          <p:attrName>style.visibility</p:attrName>
                                        </p:attrNameLst>
                                      </p:cBhvr>
                                      <p:to>
                                        <p:strVal val="visible"/>
                                      </p:to>
                                    </p:set>
                                    <p:animEffect transition="in" filter="box(out)">
                                      <p:cBhvr>
                                        <p:cTn id="16" dur="500"/>
                                        <p:tgtEl>
                                          <p:spTgt spid="192515">
                                            <p:txEl>
                                              <p:pRg st="3" end="3"/>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2" name="Camera"/>
                                        </p:tgtEl>
                                      </p:cMediaNode>
                                    </p:audio>
                                  </p:sub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192515">
                                            <p:txEl>
                                              <p:pRg st="4" end="4"/>
                                            </p:txEl>
                                          </p:spTgt>
                                        </p:tgtEl>
                                        <p:attrNameLst>
                                          <p:attrName>style.visibility</p:attrName>
                                        </p:attrNameLst>
                                      </p:cBhvr>
                                      <p:to>
                                        <p:strVal val="visible"/>
                                      </p:to>
                                    </p:set>
                                    <p:animEffect transition="in" filter="box(out)">
                                      <p:cBhvr>
                                        <p:cTn id="21" dur="500"/>
                                        <p:tgtEl>
                                          <p:spTgt spid="192515">
                                            <p:txEl>
                                              <p:pRg st="4" end="4"/>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2" name="Camera"/>
                                        </p:tgtEl>
                                      </p:cMediaNode>
                                    </p:audio>
                                  </p:subTnLst>
                                </p:cTn>
                              </p:par>
                            </p:childTnLst>
                          </p:cTn>
                        </p:par>
                      </p:childTnLst>
                    </p:cTn>
                  </p:par>
                  <p:par>
                    <p:cTn id="22" fill="hold">
                      <p:stCondLst>
                        <p:cond delay="indefinite"/>
                      </p:stCondLst>
                      <p:childTnLst>
                        <p:par>
                          <p:cTn id="23" fill="hold">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192515">
                                            <p:txEl>
                                              <p:pRg st="5" end="5"/>
                                            </p:txEl>
                                          </p:spTgt>
                                        </p:tgtEl>
                                        <p:attrNameLst>
                                          <p:attrName>style.visibility</p:attrName>
                                        </p:attrNameLst>
                                      </p:cBhvr>
                                      <p:to>
                                        <p:strVal val="visible"/>
                                      </p:to>
                                    </p:set>
                                    <p:animEffect transition="in" filter="box(out)">
                                      <p:cBhvr>
                                        <p:cTn id="26" dur="500"/>
                                        <p:tgtEl>
                                          <p:spTgt spid="192515">
                                            <p:txEl>
                                              <p:pRg st="5" end="5"/>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D2FA39F-BF1C-AB48-903F-69C06A0BEB69}" type="slidenum">
              <a:rPr lang="en-US" smtClean="0">
                <a:latin typeface="Times New Roman" charset="0"/>
              </a:rPr>
              <a:pPr/>
              <a:t>135</a:t>
            </a:fld>
            <a:endParaRPr lang="en-US" smtClean="0">
              <a:latin typeface="Times New Roman" charset="0"/>
            </a:endParaRPr>
          </a:p>
        </p:txBody>
      </p:sp>
      <p:sp>
        <p:nvSpPr>
          <p:cNvPr id="166915" name="Rectangle 2"/>
          <p:cNvSpPr>
            <a:spLocks noGrp="1" noChangeArrowheads="1"/>
          </p:cNvSpPr>
          <p:nvPr>
            <p:ph type="title"/>
          </p:nvPr>
        </p:nvSpPr>
        <p:spPr/>
        <p:txBody>
          <a:bodyPr/>
          <a:lstStyle/>
          <a:p>
            <a:pPr eaLnBrk="1" hangingPunct="1"/>
            <a:r>
              <a:rPr lang="en-US"/>
              <a:t>PKI Trust Models</a:t>
            </a:r>
          </a:p>
        </p:txBody>
      </p:sp>
      <p:sp>
        <p:nvSpPr>
          <p:cNvPr id="166916" name="Rectangle 3"/>
          <p:cNvSpPr>
            <a:spLocks noGrp="1" noChangeArrowheads="1"/>
          </p:cNvSpPr>
          <p:nvPr>
            <p:ph type="body" idx="1"/>
          </p:nvPr>
        </p:nvSpPr>
        <p:spPr>
          <a:xfrm>
            <a:off x="685800" y="1828800"/>
            <a:ext cx="7924800" cy="4114800"/>
          </a:xfrm>
        </p:spPr>
        <p:txBody>
          <a:bodyPr/>
          <a:lstStyle/>
          <a:p>
            <a:pPr eaLnBrk="1" hangingPunct="1">
              <a:spcAft>
                <a:spcPts val="600"/>
              </a:spcAft>
            </a:pPr>
            <a:r>
              <a:rPr lang="en-US" dirty="0"/>
              <a:t>Monopoly model</a:t>
            </a:r>
          </a:p>
          <a:p>
            <a:pPr lvl="1" eaLnBrk="1" hangingPunct="1">
              <a:spcAft>
                <a:spcPts val="600"/>
              </a:spcAft>
            </a:pPr>
            <a:r>
              <a:rPr lang="en-US" dirty="0"/>
              <a:t>One universally trusted organization is the CA for the known universe</a:t>
            </a:r>
            <a:endParaRPr lang="en-US" dirty="0" smtClean="0"/>
          </a:p>
          <a:p>
            <a:pPr lvl="1" eaLnBrk="1" hangingPunct="1">
              <a:spcAft>
                <a:spcPts val="600"/>
              </a:spcAft>
            </a:pPr>
            <a:r>
              <a:rPr lang="en-US" dirty="0" smtClean="0"/>
              <a:t>Big </a:t>
            </a:r>
            <a:r>
              <a:rPr lang="en-US" dirty="0"/>
              <a:t>problems if CA is ever compromised</a:t>
            </a:r>
            <a:endParaRPr lang="en-US" dirty="0" smtClean="0"/>
          </a:p>
          <a:p>
            <a:pPr lvl="1" eaLnBrk="1" hangingPunct="1">
              <a:spcAft>
                <a:spcPts val="600"/>
              </a:spcAft>
            </a:pPr>
            <a:r>
              <a:rPr lang="en-US" dirty="0" smtClean="0"/>
              <a:t>Who will act as CA???</a:t>
            </a:r>
          </a:p>
          <a:p>
            <a:pPr lvl="2" eaLnBrk="1" hangingPunct="1">
              <a:spcAft>
                <a:spcPts val="600"/>
              </a:spcAft>
            </a:pPr>
            <a:r>
              <a:rPr lang="en-US" dirty="0" smtClean="0"/>
              <a:t>System is useless </a:t>
            </a:r>
            <a:r>
              <a:rPr lang="en-US" dirty="0"/>
              <a:t>if you don’t trust the CA!</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EA6C4B2-E87E-A147-857B-21F7D103B6A1}" type="slidenum">
              <a:rPr lang="en-US" smtClean="0">
                <a:latin typeface="Times New Roman" charset="0"/>
              </a:rPr>
              <a:pPr/>
              <a:t>136</a:t>
            </a:fld>
            <a:endParaRPr lang="en-US" smtClean="0">
              <a:latin typeface="Times New Roman" charset="0"/>
            </a:endParaRPr>
          </a:p>
        </p:txBody>
      </p:sp>
      <p:sp>
        <p:nvSpPr>
          <p:cNvPr id="167939" name="Rectangle 2"/>
          <p:cNvSpPr>
            <a:spLocks noGrp="1" noChangeArrowheads="1"/>
          </p:cNvSpPr>
          <p:nvPr>
            <p:ph type="title"/>
          </p:nvPr>
        </p:nvSpPr>
        <p:spPr>
          <a:xfrm>
            <a:off x="685800" y="609600"/>
            <a:ext cx="7772400" cy="990600"/>
          </a:xfrm>
        </p:spPr>
        <p:txBody>
          <a:bodyPr/>
          <a:lstStyle/>
          <a:p>
            <a:pPr eaLnBrk="1" hangingPunct="1"/>
            <a:r>
              <a:rPr lang="en-US"/>
              <a:t>PKI Trust Models</a:t>
            </a:r>
          </a:p>
        </p:txBody>
      </p:sp>
      <p:sp>
        <p:nvSpPr>
          <p:cNvPr id="167940" name="Rectangle 3"/>
          <p:cNvSpPr>
            <a:spLocks noGrp="1" noChangeArrowheads="1"/>
          </p:cNvSpPr>
          <p:nvPr>
            <p:ph type="body" idx="1"/>
          </p:nvPr>
        </p:nvSpPr>
        <p:spPr>
          <a:xfrm>
            <a:off x="685800" y="1905000"/>
            <a:ext cx="7924800" cy="4267200"/>
          </a:xfrm>
        </p:spPr>
        <p:txBody>
          <a:bodyPr/>
          <a:lstStyle/>
          <a:p>
            <a:pPr eaLnBrk="1" hangingPunct="1">
              <a:spcAft>
                <a:spcPts val="600"/>
              </a:spcAft>
            </a:pPr>
            <a:r>
              <a:rPr lang="en-US" dirty="0"/>
              <a:t>Oligarchy</a:t>
            </a:r>
          </a:p>
          <a:p>
            <a:pPr lvl="1" eaLnBrk="1" hangingPunct="1">
              <a:spcAft>
                <a:spcPts val="600"/>
              </a:spcAft>
            </a:pPr>
            <a:r>
              <a:rPr lang="en-US" dirty="0"/>
              <a:t>Multiple trusted </a:t>
            </a:r>
            <a:r>
              <a:rPr lang="en-US" dirty="0" err="1"/>
              <a:t>CAs</a:t>
            </a:r>
            <a:endParaRPr lang="en-US" dirty="0"/>
          </a:p>
          <a:p>
            <a:pPr lvl="1" eaLnBrk="1" hangingPunct="1">
              <a:spcAft>
                <a:spcPts val="600"/>
              </a:spcAft>
            </a:pPr>
            <a:r>
              <a:rPr lang="en-US" dirty="0"/>
              <a:t>This is approach used in browsers today</a:t>
            </a:r>
          </a:p>
          <a:p>
            <a:pPr lvl="1" eaLnBrk="1" hangingPunct="1">
              <a:spcAft>
                <a:spcPts val="600"/>
              </a:spcAft>
            </a:pPr>
            <a:r>
              <a:rPr lang="en-US" dirty="0"/>
              <a:t>Browser may have 80 or more certificates, just to verify</a:t>
            </a:r>
            <a:r>
              <a:rPr lang="en-US" dirty="0" smtClean="0"/>
              <a:t> certificates!</a:t>
            </a:r>
            <a:endParaRPr lang="en-US" dirty="0"/>
          </a:p>
          <a:p>
            <a:pPr lvl="1" eaLnBrk="1" hangingPunct="1">
              <a:spcAft>
                <a:spcPts val="600"/>
              </a:spcAft>
            </a:pPr>
            <a:r>
              <a:rPr lang="en-US" dirty="0"/>
              <a:t>User can decide which </a:t>
            </a:r>
            <a:r>
              <a:rPr lang="en-US" dirty="0" err="1"/>
              <a:t>CAs</a:t>
            </a:r>
            <a:r>
              <a:rPr lang="en-US" dirty="0"/>
              <a:t> to trust </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C70EC1E1-41A8-B742-B370-CC5B2FA01014}" type="slidenum">
              <a:rPr lang="en-US" smtClean="0">
                <a:latin typeface="Times New Roman" charset="0"/>
              </a:rPr>
              <a:pPr/>
              <a:t>137</a:t>
            </a:fld>
            <a:endParaRPr lang="en-US" smtClean="0">
              <a:latin typeface="Times New Roman" charset="0"/>
            </a:endParaRPr>
          </a:p>
        </p:txBody>
      </p:sp>
      <p:sp>
        <p:nvSpPr>
          <p:cNvPr id="168963" name="Rectangle 2"/>
          <p:cNvSpPr>
            <a:spLocks noGrp="1" noChangeArrowheads="1"/>
          </p:cNvSpPr>
          <p:nvPr>
            <p:ph type="title"/>
          </p:nvPr>
        </p:nvSpPr>
        <p:spPr>
          <a:xfrm>
            <a:off x="685800" y="457200"/>
            <a:ext cx="7772400" cy="990600"/>
          </a:xfrm>
        </p:spPr>
        <p:txBody>
          <a:bodyPr/>
          <a:lstStyle/>
          <a:p>
            <a:pPr eaLnBrk="1" hangingPunct="1"/>
            <a:r>
              <a:rPr lang="en-US" dirty="0"/>
              <a:t>PKI Trust Models</a:t>
            </a:r>
          </a:p>
        </p:txBody>
      </p:sp>
      <p:sp>
        <p:nvSpPr>
          <p:cNvPr id="168964" name="Rectangle 3"/>
          <p:cNvSpPr>
            <a:spLocks noGrp="1" noChangeArrowheads="1"/>
          </p:cNvSpPr>
          <p:nvPr>
            <p:ph type="body" idx="1"/>
          </p:nvPr>
        </p:nvSpPr>
        <p:spPr>
          <a:xfrm>
            <a:off x="685800" y="1524000"/>
            <a:ext cx="7848600" cy="4572000"/>
          </a:xfrm>
        </p:spPr>
        <p:txBody>
          <a:bodyPr/>
          <a:lstStyle/>
          <a:p>
            <a:pPr eaLnBrk="1" hangingPunct="1">
              <a:lnSpc>
                <a:spcPct val="90000"/>
              </a:lnSpc>
              <a:spcAft>
                <a:spcPts val="600"/>
              </a:spcAft>
            </a:pPr>
            <a:r>
              <a:rPr lang="en-US" sz="2800" dirty="0"/>
              <a:t>Anarchy model</a:t>
            </a:r>
          </a:p>
          <a:p>
            <a:pPr lvl="1" eaLnBrk="1" hangingPunct="1">
              <a:lnSpc>
                <a:spcPct val="90000"/>
              </a:lnSpc>
              <a:spcAft>
                <a:spcPts val="600"/>
              </a:spcAft>
            </a:pPr>
            <a:r>
              <a:rPr lang="en-US" sz="2400" dirty="0"/>
              <a:t>Everyone is a CA…</a:t>
            </a:r>
          </a:p>
          <a:p>
            <a:pPr lvl="1" eaLnBrk="1" hangingPunct="1">
              <a:lnSpc>
                <a:spcPct val="90000"/>
              </a:lnSpc>
              <a:spcAft>
                <a:spcPts val="600"/>
              </a:spcAft>
            </a:pPr>
            <a:r>
              <a:rPr lang="en-US" sz="2400" dirty="0"/>
              <a:t>Users must decide </a:t>
            </a:r>
            <a:r>
              <a:rPr lang="en-US" sz="2400" dirty="0" smtClean="0"/>
              <a:t>who </a:t>
            </a:r>
            <a:r>
              <a:rPr lang="en-US" sz="2400" dirty="0"/>
              <a:t>to trust</a:t>
            </a:r>
          </a:p>
          <a:p>
            <a:pPr lvl="1" eaLnBrk="1" hangingPunct="1">
              <a:lnSpc>
                <a:spcPct val="90000"/>
              </a:lnSpc>
              <a:spcAft>
                <a:spcPts val="600"/>
              </a:spcAft>
            </a:pPr>
            <a:r>
              <a:rPr lang="en-US" sz="2400" dirty="0"/>
              <a:t>This approach used in PGP: “Web of trust”</a:t>
            </a:r>
          </a:p>
          <a:p>
            <a:pPr eaLnBrk="1" hangingPunct="1">
              <a:lnSpc>
                <a:spcPct val="90000"/>
              </a:lnSpc>
              <a:spcAft>
                <a:spcPts val="600"/>
              </a:spcAft>
            </a:pPr>
            <a:r>
              <a:rPr lang="en-US" sz="2800" dirty="0"/>
              <a:t>Why is it anarchy? </a:t>
            </a:r>
          </a:p>
          <a:p>
            <a:pPr lvl="1" eaLnBrk="1" hangingPunct="1">
              <a:lnSpc>
                <a:spcPct val="90000"/>
              </a:lnSpc>
              <a:spcAft>
                <a:spcPts val="600"/>
              </a:spcAft>
            </a:pPr>
            <a:r>
              <a:rPr lang="en-US" sz="2400" dirty="0"/>
              <a:t>Suppose</a:t>
            </a:r>
            <a:r>
              <a:rPr lang="en-US" sz="2400" dirty="0" smtClean="0"/>
              <a:t> a certificate </a:t>
            </a:r>
            <a:r>
              <a:rPr lang="en-US" sz="2400" dirty="0"/>
              <a:t>is signed by Frank and</a:t>
            </a:r>
            <a:r>
              <a:rPr lang="en-US" sz="2400" dirty="0" smtClean="0"/>
              <a:t> you </a:t>
            </a:r>
            <a:r>
              <a:rPr lang="en-US" sz="2400" dirty="0"/>
              <a:t>don’t know Frank, but</a:t>
            </a:r>
            <a:r>
              <a:rPr lang="en-US" sz="2400" dirty="0" smtClean="0"/>
              <a:t> you </a:t>
            </a:r>
            <a:r>
              <a:rPr lang="en-US" sz="2400" dirty="0"/>
              <a:t>do trust Bob and Bob says Alice is trustworthy and Alice vouches for Frank. Should</a:t>
            </a:r>
            <a:r>
              <a:rPr lang="en-US" sz="2400" dirty="0" smtClean="0"/>
              <a:t> you </a:t>
            </a:r>
            <a:r>
              <a:rPr lang="en-US" sz="2400" dirty="0"/>
              <a:t>accept the certificate?</a:t>
            </a:r>
          </a:p>
          <a:p>
            <a:pPr eaLnBrk="1" hangingPunct="1">
              <a:lnSpc>
                <a:spcPct val="90000"/>
              </a:lnSpc>
              <a:spcAft>
                <a:spcPts val="600"/>
              </a:spcAft>
            </a:pPr>
            <a:r>
              <a:rPr lang="en-US" sz="2800" b="1" dirty="0">
                <a:solidFill>
                  <a:schemeClr val="hlink"/>
                </a:solidFill>
              </a:rPr>
              <a:t>Many</a:t>
            </a:r>
            <a:r>
              <a:rPr lang="en-US" sz="2800" dirty="0"/>
              <a:t> other</a:t>
            </a:r>
            <a:r>
              <a:rPr lang="en-US" sz="2800" dirty="0" smtClean="0"/>
              <a:t> trust models and PKI issues</a:t>
            </a:r>
            <a:endParaRPr lang="en-US" sz="2800"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173CC2C-ECF8-EE42-A5EA-B9436A56C0F1}" type="slidenum">
              <a:rPr lang="en-US" smtClean="0">
                <a:latin typeface="Times New Roman" charset="0"/>
              </a:rPr>
              <a:pPr/>
              <a:t>138</a:t>
            </a:fld>
            <a:endParaRPr lang="en-US" smtClean="0">
              <a:latin typeface="Times New Roman" charset="0"/>
            </a:endParaRPr>
          </a:p>
        </p:txBody>
      </p:sp>
      <p:sp>
        <p:nvSpPr>
          <p:cNvPr id="169987" name="Rectangle 2"/>
          <p:cNvSpPr>
            <a:spLocks noGrp="1" noChangeArrowheads="1"/>
          </p:cNvSpPr>
          <p:nvPr>
            <p:ph type="title"/>
          </p:nvPr>
        </p:nvSpPr>
        <p:spPr>
          <a:xfrm>
            <a:off x="685800" y="1828800"/>
            <a:ext cx="7848600" cy="1676400"/>
          </a:xfrm>
        </p:spPr>
        <p:txBody>
          <a:bodyPr/>
          <a:lstStyle/>
          <a:p>
            <a:pPr eaLnBrk="1" hangingPunct="1"/>
            <a:r>
              <a:rPr lang="en-US"/>
              <a:t>Confidentiality </a:t>
            </a:r>
            <a:br>
              <a:rPr lang="en-US"/>
            </a:br>
            <a:r>
              <a:rPr lang="en-US"/>
              <a:t>in the Real World</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4B83AF63-410A-AD4B-B32D-E0BBEC240DB1}" type="slidenum">
              <a:rPr lang="en-US" smtClean="0">
                <a:latin typeface="Times New Roman" charset="0"/>
              </a:rPr>
              <a:pPr/>
              <a:t>139</a:t>
            </a:fld>
            <a:endParaRPr lang="en-US" smtClean="0">
              <a:latin typeface="Times New Roman" charset="0"/>
            </a:endParaRPr>
          </a:p>
        </p:txBody>
      </p:sp>
      <p:sp>
        <p:nvSpPr>
          <p:cNvPr id="171011" name="Rectangle 2"/>
          <p:cNvSpPr>
            <a:spLocks noGrp="1" noChangeArrowheads="1"/>
          </p:cNvSpPr>
          <p:nvPr>
            <p:ph type="title"/>
          </p:nvPr>
        </p:nvSpPr>
        <p:spPr/>
        <p:txBody>
          <a:bodyPr/>
          <a:lstStyle/>
          <a:p>
            <a:pPr eaLnBrk="1" hangingPunct="1"/>
            <a:r>
              <a:rPr lang="en-US"/>
              <a:t>Symmetric Key vs Public Key</a:t>
            </a:r>
          </a:p>
        </p:txBody>
      </p:sp>
      <p:sp>
        <p:nvSpPr>
          <p:cNvPr id="171012" name="Rectangle 3"/>
          <p:cNvSpPr>
            <a:spLocks noGrp="1" noChangeArrowheads="1"/>
          </p:cNvSpPr>
          <p:nvPr>
            <p:ph type="body" idx="1"/>
          </p:nvPr>
        </p:nvSpPr>
        <p:spPr>
          <a:xfrm>
            <a:off x="685800" y="1828800"/>
            <a:ext cx="8077200" cy="4267200"/>
          </a:xfrm>
        </p:spPr>
        <p:txBody>
          <a:bodyPr/>
          <a:lstStyle/>
          <a:p>
            <a:pPr eaLnBrk="1" hangingPunct="1">
              <a:spcAft>
                <a:spcPts val="600"/>
              </a:spcAft>
            </a:pPr>
            <a:r>
              <a:rPr lang="en-US" dirty="0"/>
              <a:t>Symmetric key +’</a:t>
            </a:r>
            <a:r>
              <a:rPr lang="en-US" dirty="0" err="1"/>
              <a:t>s</a:t>
            </a:r>
            <a:endParaRPr lang="en-US" dirty="0"/>
          </a:p>
          <a:p>
            <a:pPr lvl="1" eaLnBrk="1" hangingPunct="1">
              <a:spcAft>
                <a:spcPts val="600"/>
              </a:spcAft>
            </a:pPr>
            <a:r>
              <a:rPr lang="en-US" b="1" dirty="0">
                <a:solidFill>
                  <a:schemeClr val="hlink"/>
                </a:solidFill>
              </a:rPr>
              <a:t>Speed</a:t>
            </a:r>
            <a:endParaRPr lang="en-US" dirty="0"/>
          </a:p>
          <a:p>
            <a:pPr lvl="1" eaLnBrk="1" hangingPunct="1">
              <a:spcAft>
                <a:spcPts val="600"/>
              </a:spcAft>
            </a:pPr>
            <a:r>
              <a:rPr lang="en-US" dirty="0"/>
              <a:t>No public key infrastructure (PKI) needed</a:t>
            </a:r>
          </a:p>
          <a:p>
            <a:pPr eaLnBrk="1" hangingPunct="1">
              <a:spcAft>
                <a:spcPts val="600"/>
              </a:spcAft>
            </a:pPr>
            <a:r>
              <a:rPr lang="en-US" dirty="0"/>
              <a:t>Public Key +’</a:t>
            </a:r>
            <a:r>
              <a:rPr lang="en-US" dirty="0" err="1"/>
              <a:t>s</a:t>
            </a:r>
            <a:endParaRPr lang="en-US" dirty="0"/>
          </a:p>
          <a:p>
            <a:pPr lvl="1" eaLnBrk="1" hangingPunct="1">
              <a:spcAft>
                <a:spcPts val="600"/>
              </a:spcAft>
            </a:pPr>
            <a:r>
              <a:rPr lang="en-US" b="1" dirty="0">
                <a:solidFill>
                  <a:schemeClr val="hlink"/>
                </a:solidFill>
              </a:rPr>
              <a:t>Signatures</a:t>
            </a:r>
            <a:r>
              <a:rPr lang="en-US" dirty="0"/>
              <a:t> (non-repudiation)</a:t>
            </a:r>
          </a:p>
          <a:p>
            <a:pPr lvl="1" eaLnBrk="1" hangingPunct="1">
              <a:spcAft>
                <a:spcPts val="600"/>
              </a:spcAft>
            </a:pPr>
            <a:r>
              <a:rPr lang="en-US" dirty="0"/>
              <a:t>No </a:t>
            </a:r>
            <a:r>
              <a:rPr lang="en-US" b="1" i="1" dirty="0"/>
              <a:t>shared</a:t>
            </a:r>
            <a:r>
              <a:rPr lang="en-US" dirty="0"/>
              <a:t> secret (but, private keys…)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86CCCB3-9F2E-3348-A460-A75E7CF45CEF}" type="slidenum">
              <a:rPr lang="en-US" smtClean="0">
                <a:latin typeface="Times New Roman" charset="0"/>
              </a:rPr>
              <a:pPr/>
              <a:t>14</a:t>
            </a:fld>
            <a:endParaRPr lang="en-US" smtClean="0">
              <a:latin typeface="Times New Roman" charset="0"/>
            </a:endParaRPr>
          </a:p>
        </p:txBody>
      </p:sp>
      <p:sp>
        <p:nvSpPr>
          <p:cNvPr id="27651" name="Rectangle 2"/>
          <p:cNvSpPr>
            <a:spLocks noGrp="1" noChangeArrowheads="1"/>
          </p:cNvSpPr>
          <p:nvPr>
            <p:ph type="title"/>
          </p:nvPr>
        </p:nvSpPr>
        <p:spPr>
          <a:xfrm>
            <a:off x="533400" y="381000"/>
            <a:ext cx="8153400" cy="1143000"/>
          </a:xfrm>
        </p:spPr>
        <p:txBody>
          <a:bodyPr/>
          <a:lstStyle/>
          <a:p>
            <a:pPr eaLnBrk="1" hangingPunct="1"/>
            <a:r>
              <a:rPr lang="en-US"/>
              <a:t>Cryptanalysis II</a:t>
            </a:r>
          </a:p>
        </p:txBody>
      </p:sp>
      <p:sp>
        <p:nvSpPr>
          <p:cNvPr id="27652" name="Rectangle 3"/>
          <p:cNvSpPr>
            <a:spLocks noGrp="1" noChangeArrowheads="1"/>
          </p:cNvSpPr>
          <p:nvPr>
            <p:ph type="body" idx="1"/>
          </p:nvPr>
        </p:nvSpPr>
        <p:spPr>
          <a:xfrm>
            <a:off x="685800" y="1371600"/>
            <a:ext cx="8077200" cy="2971800"/>
          </a:xfrm>
        </p:spPr>
        <p:txBody>
          <a:bodyPr/>
          <a:lstStyle/>
          <a:p>
            <a:pPr eaLnBrk="1" hangingPunct="1">
              <a:lnSpc>
                <a:spcPct val="90000"/>
              </a:lnSpc>
            </a:pPr>
            <a:r>
              <a:rPr lang="en-US" sz="2800"/>
              <a:t>Ciphertext: </a:t>
            </a:r>
          </a:p>
          <a:p>
            <a:pPr eaLnBrk="1" hangingPunct="1">
              <a:lnSpc>
                <a:spcPct val="90000"/>
              </a:lnSpc>
              <a:buFont typeface="Wingdings" charset="2"/>
              <a:buNone/>
            </a:pPr>
            <a:endParaRPr lang="en-US" sz="1400"/>
          </a:p>
          <a:p>
            <a:pPr eaLnBrk="1" hangingPunct="1">
              <a:lnSpc>
                <a:spcPct val="90000"/>
              </a:lnSpc>
              <a:buFont typeface="Wingdings" charset="2"/>
              <a:buNone/>
            </a:pPr>
            <a:r>
              <a:rPr lang="en-US" sz="1600">
                <a:solidFill>
                  <a:srgbClr val="FF0000"/>
                </a:solidFill>
              </a:rPr>
              <a:t>PBFPVYFBQXZTYFPBFEQJHDXXQVAPTPQJKTOYQWIPBVWLXTOXBTFXQWAXBVCXQWAXFQJVWLEQNTOZQGGQLFXQWAKVWLXQWAEBIPBFXFQVXGTVJVWLBTPQWAEBFPBFHCVLXBQUFEVWLXGDPEQVPQGVPPBFTIXPFHXZHVFAGFOTHFEFBQUFTDHZBQPOTHXTYFTODXQHFTDPTOGHFQPBQWAQJJTODXQHFOQPWTBDHHIXQVAPBFZQHCFWPFHPBFIPBQWKFABVYYDZBOTHPBQPQJTQOTOGHFQAPBFEQJHDXXQVAVXEBQPEFZBVFOJIWFFACFCCFHQWAUVWFLQHGFXVAFXQHFUFHILTTAVWAFFAWTEVOITDHFHFQAITIXPFHXAFQHEFZQWGFLVWPTOFFA</a:t>
            </a:r>
            <a:endParaRPr lang="en-US" sz="1600"/>
          </a:p>
        </p:txBody>
      </p:sp>
      <p:graphicFrame>
        <p:nvGraphicFramePr>
          <p:cNvPr id="177265" name="Group 113"/>
          <p:cNvGraphicFramePr>
            <a:graphicFrameLocks noGrp="1"/>
          </p:cNvGraphicFramePr>
          <p:nvPr/>
        </p:nvGraphicFramePr>
        <p:xfrm>
          <a:off x="47625" y="5202238"/>
          <a:ext cx="8610600" cy="660400"/>
        </p:xfrm>
        <a:graphic>
          <a:graphicData uri="http://schemas.openxmlformats.org/drawingml/2006/table">
            <a:tbl>
              <a:tblPr/>
              <a:tblGrid>
                <a:gridCol w="328613"/>
                <a:gridCol w="344487"/>
                <a:gridCol w="344488"/>
                <a:gridCol w="344487"/>
                <a:gridCol w="347663"/>
                <a:gridCol w="341312"/>
                <a:gridCol w="349250"/>
                <a:gridCol w="344488"/>
                <a:gridCol w="341312"/>
                <a:gridCol w="349250"/>
                <a:gridCol w="346075"/>
                <a:gridCol w="342900"/>
                <a:gridCol w="346075"/>
                <a:gridCol w="342900"/>
                <a:gridCol w="346075"/>
                <a:gridCol w="347663"/>
                <a:gridCol w="341312"/>
                <a:gridCol w="346075"/>
                <a:gridCol w="344488"/>
                <a:gridCol w="346075"/>
                <a:gridCol w="347662"/>
                <a:gridCol w="342900"/>
                <a:gridCol w="344488"/>
                <a:gridCol w="346075"/>
                <a:gridCol w="344487"/>
              </a:tblGrid>
              <a:tr h="3302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B</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C</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D</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F</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G</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H</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Comic Sans MS" charset="0"/>
                        </a:rPr>
                        <a:t>J</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smtClean="0">
                          <a:ln>
                            <a:noFill/>
                          </a:ln>
                          <a:solidFill>
                            <a:schemeClr val="tx1"/>
                          </a:solidFill>
                          <a:effectLst/>
                          <a:latin typeface="Comic Sans MS" charset="0"/>
                        </a:rPr>
                        <a:t>O</a:t>
                      </a:r>
                      <a:endParaRPr kumimoji="0" lang="en-US" sz="18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X</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2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21</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26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10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12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51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10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25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10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9</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10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dirty="0">
                          <a:ln>
                            <a:noFill/>
                          </a:ln>
                          <a:solidFill>
                            <a:schemeClr val="tx1"/>
                          </a:solidFill>
                          <a:effectLst/>
                          <a:latin typeface="Comic Sans MS"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dirty="0">
                          <a:ln>
                            <a:noFill/>
                          </a:ln>
                          <a:solidFill>
                            <a:schemeClr val="tx1"/>
                          </a:solidFill>
                          <a:effectLst/>
                          <a:latin typeface="Comic Sans MS" charset="0"/>
                        </a:rPr>
                        <a:t>15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28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dirty="0">
                          <a:ln>
                            <a:noFill/>
                          </a:ln>
                          <a:solidFill>
                            <a:schemeClr val="tx1"/>
                          </a:solidFill>
                          <a:effectLst/>
                          <a:latin typeface="Comic Sans MS" charset="0"/>
                        </a:rPr>
                        <a:t>42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dirty="0">
                          <a:ln>
                            <a:noFill/>
                          </a:ln>
                          <a:solidFill>
                            <a:schemeClr val="tx1"/>
                          </a:solidFill>
                          <a:effectLst/>
                          <a:latin typeface="Comic Sans MS"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27</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24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dirty="0">
                          <a:ln>
                            <a:noFill/>
                          </a:ln>
                          <a:solidFill>
                            <a:schemeClr val="tx1"/>
                          </a:solidFill>
                          <a:effectLst/>
                          <a:latin typeface="Comic Sans MS" charset="0"/>
                        </a:rPr>
                        <a:t>22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28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dirty="0">
                          <a:ln>
                            <a:noFill/>
                          </a:ln>
                          <a:solidFill>
                            <a:schemeClr val="tx1"/>
                          </a:solidFill>
                          <a:effectLst/>
                          <a:latin typeface="Comic Sans MS" charset="0"/>
                        </a:rPr>
                        <a:t>6</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77383" name="Group 231"/>
          <p:cNvGraphicFramePr>
            <a:graphicFrameLocks noGrp="1"/>
          </p:cNvGraphicFramePr>
          <p:nvPr/>
        </p:nvGraphicFramePr>
        <p:xfrm>
          <a:off x="8658225" y="5200650"/>
          <a:ext cx="409575" cy="666750"/>
        </p:xfrm>
        <a:graphic>
          <a:graphicData uri="http://schemas.openxmlformats.org/drawingml/2006/table">
            <a:tbl>
              <a:tblPr/>
              <a:tblGrid>
                <a:gridCol w="409575"/>
              </a:tblGrid>
              <a:tr h="36195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Z</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dirty="0">
                          <a:ln>
                            <a:noFill/>
                          </a:ln>
                          <a:solidFill>
                            <a:schemeClr val="tx1"/>
                          </a:solidFill>
                          <a:effectLst/>
                          <a:latin typeface="Comic Sans MS" charset="0"/>
                        </a:rPr>
                        <a:t>8</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741" name="Rectangle 232"/>
          <p:cNvSpPr>
            <a:spLocks noChangeArrowheads="1"/>
          </p:cNvSpPr>
          <p:nvPr/>
        </p:nvSpPr>
        <p:spPr bwMode="auto">
          <a:xfrm>
            <a:off x="609600" y="4684713"/>
            <a:ext cx="4367213" cy="517525"/>
          </a:xfrm>
          <a:prstGeom prst="rect">
            <a:avLst/>
          </a:prstGeom>
          <a:noFill/>
          <a:ln w="9525">
            <a:noFill/>
            <a:miter lim="800000"/>
            <a:headEnd/>
            <a:tailEnd/>
          </a:ln>
        </p:spPr>
        <p:txBody>
          <a:bodyPr wrap="none">
            <a:prstTxWarp prst="textNoShape">
              <a:avLst/>
            </a:prstTxWarp>
            <a:spAutoFit/>
          </a:bodyPr>
          <a:lstStyle/>
          <a:p>
            <a:r>
              <a:rPr lang="en-US"/>
              <a:t>Ciphertext frequency counts:</a:t>
            </a:r>
          </a:p>
        </p:txBody>
      </p:sp>
      <p:sp>
        <p:nvSpPr>
          <p:cNvPr id="27742" name="Rectangle 233"/>
          <p:cNvSpPr>
            <a:spLocks noChangeArrowheads="1"/>
          </p:cNvSpPr>
          <p:nvPr/>
        </p:nvSpPr>
        <p:spPr bwMode="auto">
          <a:xfrm>
            <a:off x="685800" y="3962400"/>
            <a:ext cx="8001000" cy="7620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a:t>Analyze this message using statistics below</a:t>
            </a:r>
            <a:endParaRPr lang="en-US" sz="2800">
              <a:solidFill>
                <a:srgbClr val="FF0000"/>
              </a:solidFill>
              <a:latin typeface="Times-Roman" charset="0"/>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E2ED8CA0-41FB-8D47-BE20-6E21ED916FA8}" type="slidenum">
              <a:rPr lang="en-US" smtClean="0">
                <a:latin typeface="Times New Roman" charset="0"/>
              </a:rPr>
              <a:pPr/>
              <a:t>140</a:t>
            </a:fld>
            <a:endParaRPr lang="en-US" smtClean="0">
              <a:latin typeface="Times New Roman" charset="0"/>
            </a:endParaRPr>
          </a:p>
        </p:txBody>
      </p:sp>
      <p:sp>
        <p:nvSpPr>
          <p:cNvPr id="172035" name="Rectangle 2"/>
          <p:cNvSpPr>
            <a:spLocks noGrp="1" noChangeArrowheads="1"/>
          </p:cNvSpPr>
          <p:nvPr>
            <p:ph type="title"/>
          </p:nvPr>
        </p:nvSpPr>
        <p:spPr>
          <a:xfrm>
            <a:off x="685800" y="381000"/>
            <a:ext cx="7772400" cy="838200"/>
          </a:xfrm>
        </p:spPr>
        <p:txBody>
          <a:bodyPr/>
          <a:lstStyle/>
          <a:p>
            <a:pPr eaLnBrk="1" hangingPunct="1"/>
            <a:r>
              <a:rPr lang="en-US" dirty="0"/>
              <a:t>Notation Reminder</a:t>
            </a:r>
          </a:p>
        </p:txBody>
      </p:sp>
      <p:sp>
        <p:nvSpPr>
          <p:cNvPr id="172036" name="Rectangle 3"/>
          <p:cNvSpPr>
            <a:spLocks noGrp="1" noChangeArrowheads="1"/>
          </p:cNvSpPr>
          <p:nvPr>
            <p:ph type="body" idx="1"/>
          </p:nvPr>
        </p:nvSpPr>
        <p:spPr>
          <a:xfrm>
            <a:off x="685800" y="1295400"/>
            <a:ext cx="7848600" cy="4800600"/>
          </a:xfrm>
        </p:spPr>
        <p:txBody>
          <a:bodyPr/>
          <a:lstStyle/>
          <a:p>
            <a:pPr eaLnBrk="1" hangingPunct="1">
              <a:lnSpc>
                <a:spcPct val="90000"/>
              </a:lnSpc>
              <a:spcAft>
                <a:spcPts val="0"/>
              </a:spcAft>
            </a:pPr>
            <a:r>
              <a:rPr lang="en-US" dirty="0"/>
              <a:t>Public key notation</a:t>
            </a:r>
          </a:p>
          <a:p>
            <a:pPr lvl="1" eaLnBrk="1" hangingPunct="1">
              <a:lnSpc>
                <a:spcPct val="90000"/>
              </a:lnSpc>
              <a:spcAft>
                <a:spcPts val="0"/>
              </a:spcAft>
            </a:pPr>
            <a:r>
              <a:rPr lang="en-US" dirty="0" smtClean="0"/>
              <a:t>Sign </a:t>
            </a:r>
            <a:r>
              <a:rPr lang="en-US" dirty="0">
                <a:latin typeface="Times-Roman" charset="0"/>
              </a:rPr>
              <a:t>M</a:t>
            </a:r>
            <a:r>
              <a:rPr lang="en-US" dirty="0"/>
              <a:t> with Alice’s </a:t>
            </a:r>
            <a:r>
              <a:rPr lang="en-US" b="1" dirty="0">
                <a:solidFill>
                  <a:schemeClr val="hlink"/>
                </a:solidFill>
              </a:rPr>
              <a:t>private key</a:t>
            </a:r>
          </a:p>
          <a:p>
            <a:pPr lvl="1" eaLnBrk="1" hangingPunct="1">
              <a:lnSpc>
                <a:spcPct val="90000"/>
              </a:lnSpc>
              <a:spcAft>
                <a:spcPts val="0"/>
              </a:spcAft>
              <a:buFontTx/>
              <a:buNone/>
            </a:pPr>
            <a:r>
              <a:rPr lang="en-US" dirty="0">
                <a:latin typeface="Times-Roman" charset="0"/>
              </a:rPr>
              <a:t>		[</a:t>
            </a:r>
            <a:r>
              <a:rPr lang="en-US" dirty="0" err="1">
                <a:latin typeface="Times-Roman" charset="0"/>
              </a:rPr>
              <a:t>M]</a:t>
            </a:r>
            <a:r>
              <a:rPr lang="en-US" baseline="-25000" dirty="0" err="1">
                <a:latin typeface="Times-Roman" charset="0"/>
              </a:rPr>
              <a:t>Alice</a:t>
            </a:r>
            <a:r>
              <a:rPr lang="en-US" dirty="0"/>
              <a:t> </a:t>
            </a:r>
          </a:p>
          <a:p>
            <a:pPr lvl="1" eaLnBrk="1" hangingPunct="1">
              <a:lnSpc>
                <a:spcPct val="90000"/>
              </a:lnSpc>
              <a:spcAft>
                <a:spcPts val="0"/>
              </a:spcAft>
            </a:pPr>
            <a:r>
              <a:rPr lang="en-US" dirty="0" smtClean="0"/>
              <a:t>Encrypt </a:t>
            </a:r>
            <a:r>
              <a:rPr lang="en-US" dirty="0" smtClean="0">
                <a:latin typeface="Times-Roman" charset="0"/>
              </a:rPr>
              <a:t>M</a:t>
            </a:r>
            <a:r>
              <a:rPr lang="en-US" dirty="0" smtClean="0"/>
              <a:t> </a:t>
            </a:r>
            <a:r>
              <a:rPr lang="en-US" dirty="0"/>
              <a:t>with Alice’s </a:t>
            </a:r>
            <a:r>
              <a:rPr lang="en-US" b="1" dirty="0">
                <a:solidFill>
                  <a:schemeClr val="hlink"/>
                </a:solidFill>
              </a:rPr>
              <a:t>public key</a:t>
            </a:r>
          </a:p>
          <a:p>
            <a:pPr lvl="1" eaLnBrk="1" hangingPunct="1">
              <a:lnSpc>
                <a:spcPct val="90000"/>
              </a:lnSpc>
              <a:spcAft>
                <a:spcPts val="0"/>
              </a:spcAft>
              <a:buFontTx/>
              <a:buNone/>
            </a:pPr>
            <a:r>
              <a:rPr lang="en-US" dirty="0">
                <a:latin typeface="Times-Roman" charset="0"/>
              </a:rPr>
              <a:t>		{</a:t>
            </a:r>
            <a:r>
              <a:rPr lang="en-US" dirty="0" err="1">
                <a:latin typeface="Times-Roman" charset="0"/>
              </a:rPr>
              <a:t>M}</a:t>
            </a:r>
            <a:r>
              <a:rPr lang="en-US" baseline="-25000" dirty="0" err="1">
                <a:latin typeface="Times-Roman" charset="0"/>
              </a:rPr>
              <a:t>Alice</a:t>
            </a:r>
            <a:r>
              <a:rPr lang="en-US" dirty="0"/>
              <a:t> </a:t>
            </a:r>
          </a:p>
          <a:p>
            <a:pPr eaLnBrk="1" hangingPunct="1">
              <a:lnSpc>
                <a:spcPct val="90000"/>
              </a:lnSpc>
              <a:spcAft>
                <a:spcPts val="0"/>
              </a:spcAft>
            </a:pPr>
            <a:r>
              <a:rPr lang="en-US" dirty="0"/>
              <a:t>Symmetric key notation</a:t>
            </a:r>
          </a:p>
          <a:p>
            <a:pPr lvl="1" eaLnBrk="1" hangingPunct="1">
              <a:lnSpc>
                <a:spcPct val="90000"/>
              </a:lnSpc>
              <a:spcAft>
                <a:spcPts val="0"/>
              </a:spcAft>
            </a:pPr>
            <a:r>
              <a:rPr lang="en-US" dirty="0"/>
              <a:t>Encrypt</a:t>
            </a:r>
            <a:r>
              <a:rPr lang="en-US" dirty="0" smtClean="0"/>
              <a:t> </a:t>
            </a:r>
            <a:r>
              <a:rPr lang="en-US" dirty="0" smtClean="0">
                <a:latin typeface="Times-Roman" charset="0"/>
              </a:rPr>
              <a:t>P</a:t>
            </a:r>
            <a:r>
              <a:rPr lang="en-US" dirty="0" smtClean="0"/>
              <a:t> </a:t>
            </a:r>
            <a:r>
              <a:rPr lang="en-US" dirty="0"/>
              <a:t>with symmetric key </a:t>
            </a:r>
            <a:r>
              <a:rPr lang="en-US" dirty="0">
                <a:latin typeface="Times-Roman" charset="0"/>
              </a:rPr>
              <a:t>K</a:t>
            </a:r>
          </a:p>
          <a:p>
            <a:pPr lvl="1" eaLnBrk="1" hangingPunct="1">
              <a:lnSpc>
                <a:spcPct val="90000"/>
              </a:lnSpc>
              <a:spcAft>
                <a:spcPts val="0"/>
              </a:spcAft>
              <a:buFontTx/>
              <a:buNone/>
            </a:pPr>
            <a:r>
              <a:rPr lang="en-US" dirty="0">
                <a:latin typeface="Times-Roman" charset="0"/>
              </a:rPr>
              <a:t>		C = E(P,K)</a:t>
            </a:r>
            <a:r>
              <a:rPr lang="en-US" dirty="0"/>
              <a:t> </a:t>
            </a:r>
          </a:p>
          <a:p>
            <a:pPr lvl="1" eaLnBrk="1" hangingPunct="1">
              <a:lnSpc>
                <a:spcPct val="90000"/>
              </a:lnSpc>
              <a:spcAft>
                <a:spcPts val="0"/>
              </a:spcAft>
            </a:pPr>
            <a:r>
              <a:rPr lang="en-US" dirty="0" smtClean="0"/>
              <a:t>Decrypt </a:t>
            </a:r>
            <a:r>
              <a:rPr lang="en-US" dirty="0">
                <a:latin typeface="Times-Roman" charset="0"/>
              </a:rPr>
              <a:t>C</a:t>
            </a:r>
            <a:r>
              <a:rPr lang="en-US" dirty="0"/>
              <a:t> with symmetric key </a:t>
            </a:r>
            <a:r>
              <a:rPr lang="en-US" dirty="0">
                <a:latin typeface="Times-Roman" charset="0"/>
              </a:rPr>
              <a:t>K</a:t>
            </a:r>
          </a:p>
          <a:p>
            <a:pPr lvl="1" eaLnBrk="1" hangingPunct="1">
              <a:lnSpc>
                <a:spcPct val="90000"/>
              </a:lnSpc>
              <a:spcAft>
                <a:spcPts val="0"/>
              </a:spcAft>
              <a:buFontTx/>
              <a:buNone/>
            </a:pPr>
            <a:r>
              <a:rPr lang="en-US" dirty="0">
                <a:latin typeface="Times-Roman" charset="0"/>
              </a:rPr>
              <a:t>		P = D(C,K)</a:t>
            </a:r>
            <a:r>
              <a:rPr lang="en-US" dirty="0"/>
              <a:t> </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0A0123D-BE03-0C4F-8D69-2541DAE3FAB8}" type="slidenum">
              <a:rPr lang="en-US" smtClean="0">
                <a:latin typeface="Times New Roman" charset="0"/>
              </a:rPr>
              <a:pPr/>
              <a:t>141</a:t>
            </a:fld>
            <a:endParaRPr lang="en-US" smtClean="0">
              <a:latin typeface="Times New Roman" charset="0"/>
            </a:endParaRPr>
          </a:p>
        </p:txBody>
      </p:sp>
      <p:sp>
        <p:nvSpPr>
          <p:cNvPr id="173059" name="Rectangle 2"/>
          <p:cNvSpPr>
            <a:spLocks noGrp="1" noChangeArrowheads="1"/>
          </p:cNvSpPr>
          <p:nvPr>
            <p:ph type="title"/>
          </p:nvPr>
        </p:nvSpPr>
        <p:spPr>
          <a:xfrm>
            <a:off x="685800" y="304800"/>
            <a:ext cx="7772400" cy="1143000"/>
          </a:xfrm>
        </p:spPr>
        <p:txBody>
          <a:bodyPr/>
          <a:lstStyle/>
          <a:p>
            <a:pPr eaLnBrk="1" hangingPunct="1"/>
            <a:r>
              <a:rPr lang="en-US" sz="4000"/>
              <a:t>Real World Confidentiality</a:t>
            </a:r>
          </a:p>
        </p:txBody>
      </p:sp>
      <p:sp>
        <p:nvSpPr>
          <p:cNvPr id="173060" name="Rectangle 3"/>
          <p:cNvSpPr>
            <a:spLocks noGrp="1" noChangeArrowheads="1"/>
          </p:cNvSpPr>
          <p:nvPr>
            <p:ph type="body" idx="1"/>
          </p:nvPr>
        </p:nvSpPr>
        <p:spPr>
          <a:xfrm>
            <a:off x="685800" y="1447800"/>
            <a:ext cx="7848600" cy="1524000"/>
          </a:xfrm>
        </p:spPr>
        <p:txBody>
          <a:bodyPr/>
          <a:lstStyle/>
          <a:p>
            <a:pPr eaLnBrk="1" hangingPunct="1">
              <a:lnSpc>
                <a:spcPct val="90000"/>
              </a:lnSpc>
            </a:pPr>
            <a:r>
              <a:rPr lang="en-US" sz="2800" b="1" dirty="0"/>
              <a:t>Hybrid cryptosystem</a:t>
            </a:r>
          </a:p>
          <a:p>
            <a:pPr lvl="1" eaLnBrk="1" hangingPunct="1">
              <a:lnSpc>
                <a:spcPct val="90000"/>
              </a:lnSpc>
            </a:pPr>
            <a:r>
              <a:rPr lang="en-US" sz="2400" dirty="0"/>
              <a:t>Public key crypto to establish a key</a:t>
            </a:r>
          </a:p>
          <a:p>
            <a:pPr lvl="1" eaLnBrk="1" hangingPunct="1">
              <a:lnSpc>
                <a:spcPct val="90000"/>
              </a:lnSpc>
            </a:pPr>
            <a:r>
              <a:rPr lang="en-US" sz="2400" dirty="0"/>
              <a:t>Symmetric key crypto to encrypt </a:t>
            </a:r>
            <a:r>
              <a:rPr lang="en-US" sz="2400" dirty="0" smtClean="0"/>
              <a:t>data…</a:t>
            </a:r>
          </a:p>
        </p:txBody>
      </p:sp>
      <p:sp>
        <p:nvSpPr>
          <p:cNvPr id="437254" name="Line 6"/>
          <p:cNvSpPr>
            <a:spLocks noChangeShapeType="1"/>
          </p:cNvSpPr>
          <p:nvPr/>
        </p:nvSpPr>
        <p:spPr bwMode="auto">
          <a:xfrm flipV="1">
            <a:off x="2133600" y="3697288"/>
            <a:ext cx="46482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437255" name="Line 7"/>
          <p:cNvSpPr>
            <a:spLocks noChangeShapeType="1"/>
          </p:cNvSpPr>
          <p:nvPr/>
        </p:nvSpPr>
        <p:spPr bwMode="auto">
          <a:xfrm flipH="1" flipV="1">
            <a:off x="2057400" y="4205288"/>
            <a:ext cx="47244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73063" name="Rectangle 8"/>
          <p:cNvSpPr>
            <a:spLocks noChangeArrowheads="1"/>
          </p:cNvSpPr>
          <p:nvPr/>
        </p:nvSpPr>
        <p:spPr bwMode="auto">
          <a:xfrm>
            <a:off x="990600" y="4740275"/>
            <a:ext cx="900113" cy="517525"/>
          </a:xfrm>
          <a:prstGeom prst="rect">
            <a:avLst/>
          </a:prstGeom>
          <a:noFill/>
          <a:ln w="9525">
            <a:noFill/>
            <a:miter lim="800000"/>
            <a:headEnd/>
            <a:tailEnd/>
          </a:ln>
        </p:spPr>
        <p:txBody>
          <a:bodyPr wrap="none">
            <a:prstTxWarp prst="textNoShape">
              <a:avLst/>
            </a:prstTxWarp>
            <a:spAutoFit/>
          </a:bodyPr>
          <a:lstStyle/>
          <a:p>
            <a:r>
              <a:rPr lang="en-US"/>
              <a:t>Alice</a:t>
            </a:r>
          </a:p>
        </p:txBody>
      </p:sp>
      <p:sp>
        <p:nvSpPr>
          <p:cNvPr id="173064" name="Rectangle 9"/>
          <p:cNvSpPr>
            <a:spLocks noChangeArrowheads="1"/>
          </p:cNvSpPr>
          <p:nvPr/>
        </p:nvSpPr>
        <p:spPr bwMode="auto">
          <a:xfrm>
            <a:off x="7162800" y="4740275"/>
            <a:ext cx="717550" cy="517525"/>
          </a:xfrm>
          <a:prstGeom prst="rect">
            <a:avLst/>
          </a:prstGeom>
          <a:noFill/>
          <a:ln w="9525">
            <a:noFill/>
            <a:miter lim="800000"/>
            <a:headEnd/>
            <a:tailEnd/>
          </a:ln>
        </p:spPr>
        <p:txBody>
          <a:bodyPr wrap="none">
            <a:prstTxWarp prst="textNoShape">
              <a:avLst/>
            </a:prstTxWarp>
            <a:spAutoFit/>
          </a:bodyPr>
          <a:lstStyle/>
          <a:p>
            <a:r>
              <a:rPr lang="en-US"/>
              <a:t>Bob</a:t>
            </a:r>
          </a:p>
        </p:txBody>
      </p:sp>
      <p:sp>
        <p:nvSpPr>
          <p:cNvPr id="437258" name="Rectangle 10"/>
          <p:cNvSpPr>
            <a:spLocks noChangeArrowheads="1"/>
          </p:cNvSpPr>
          <p:nvPr/>
        </p:nvSpPr>
        <p:spPr bwMode="auto">
          <a:xfrm>
            <a:off x="3143679" y="3124200"/>
            <a:ext cx="2275624" cy="461665"/>
          </a:xfrm>
          <a:prstGeom prst="rect">
            <a:avLst/>
          </a:prstGeom>
          <a:noFill/>
          <a:ln w="9525">
            <a:noFill/>
            <a:miter lim="800000"/>
            <a:headEnd/>
            <a:tailEnd/>
          </a:ln>
        </p:spPr>
        <p:txBody>
          <a:bodyPr wrap="none">
            <a:prstTxWarp prst="textNoShape">
              <a:avLst/>
            </a:prstTxWarp>
            <a:spAutoFit/>
          </a:bodyPr>
          <a:lstStyle/>
          <a:p>
            <a:pPr algn="ctr"/>
            <a:r>
              <a:rPr lang="en-US" dirty="0" smtClean="0">
                <a:latin typeface="Times-Roman" charset="0"/>
              </a:rPr>
              <a:t>I’m Alice, {K}</a:t>
            </a:r>
            <a:r>
              <a:rPr lang="en-US" baseline="-25000" dirty="0" smtClean="0">
                <a:latin typeface="Times-Roman" charset="0"/>
              </a:rPr>
              <a:t>Bob</a:t>
            </a:r>
            <a:endParaRPr lang="en-US" dirty="0"/>
          </a:p>
        </p:txBody>
      </p:sp>
      <p:sp>
        <p:nvSpPr>
          <p:cNvPr id="437259" name="Rectangle 11"/>
          <p:cNvSpPr>
            <a:spLocks noChangeArrowheads="1"/>
          </p:cNvSpPr>
          <p:nvPr/>
        </p:nvSpPr>
        <p:spPr bwMode="auto">
          <a:xfrm>
            <a:off x="3124200" y="3733800"/>
            <a:ext cx="2405063"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E(Bob’s data, K)</a:t>
            </a:r>
            <a:endParaRPr lang="en-US"/>
          </a:p>
        </p:txBody>
      </p:sp>
      <p:sp>
        <p:nvSpPr>
          <p:cNvPr id="437260" name="Line 12"/>
          <p:cNvSpPr>
            <a:spLocks noChangeShapeType="1"/>
          </p:cNvSpPr>
          <p:nvPr/>
        </p:nvSpPr>
        <p:spPr bwMode="auto">
          <a:xfrm flipV="1">
            <a:off x="2133600" y="4764088"/>
            <a:ext cx="46482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437261" name="Rectangle 13"/>
          <p:cNvSpPr>
            <a:spLocks noChangeArrowheads="1"/>
          </p:cNvSpPr>
          <p:nvPr/>
        </p:nvSpPr>
        <p:spPr bwMode="auto">
          <a:xfrm>
            <a:off x="3116263" y="4267200"/>
            <a:ext cx="2522537"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E(Alice’s data, K)</a:t>
            </a:r>
            <a:endParaRPr lang="en-US"/>
          </a:p>
        </p:txBody>
      </p:sp>
      <p:sp>
        <p:nvSpPr>
          <p:cNvPr id="437262" name="Rectangle 14"/>
          <p:cNvSpPr>
            <a:spLocks noChangeArrowheads="1"/>
          </p:cNvSpPr>
          <p:nvPr/>
        </p:nvSpPr>
        <p:spPr bwMode="auto">
          <a:xfrm>
            <a:off x="685800" y="5486400"/>
            <a:ext cx="7924800" cy="7620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dirty="0"/>
              <a:t>Can Bob be sure he’s talking to Alice?</a:t>
            </a:r>
          </a:p>
        </p:txBody>
      </p:sp>
      <p:pic>
        <p:nvPicPr>
          <p:cNvPr id="173070" name="Picture 15" descr="alice3Rev.tiff                                                 0010273EMacintosh HD                   BC93A1CC:"/>
          <p:cNvPicPr>
            <a:picLocks noChangeAspect="1" noChangeArrowheads="1"/>
          </p:cNvPicPr>
          <p:nvPr/>
        </p:nvPicPr>
        <p:blipFill>
          <a:blip r:embed="rId4"/>
          <a:srcRect/>
          <a:stretch>
            <a:fillRect/>
          </a:stretch>
        </p:blipFill>
        <p:spPr bwMode="auto">
          <a:xfrm>
            <a:off x="914400" y="3252788"/>
            <a:ext cx="946150" cy="1624012"/>
          </a:xfrm>
          <a:prstGeom prst="rect">
            <a:avLst/>
          </a:prstGeom>
          <a:noFill/>
          <a:ln w="9525">
            <a:noFill/>
            <a:miter lim="800000"/>
            <a:headEnd/>
            <a:tailEnd/>
          </a:ln>
        </p:spPr>
      </p:pic>
      <p:pic>
        <p:nvPicPr>
          <p:cNvPr id="173071" name="Picture 16" descr="rabbit3.tiff                                                   0010273EMacintosh HD                   BC93A1CC:"/>
          <p:cNvPicPr>
            <a:picLocks noChangeAspect="1" noChangeArrowheads="1"/>
          </p:cNvPicPr>
          <p:nvPr/>
        </p:nvPicPr>
        <p:blipFill>
          <a:blip r:embed="rId5"/>
          <a:srcRect/>
          <a:stretch>
            <a:fillRect/>
          </a:stretch>
        </p:blipFill>
        <p:spPr bwMode="auto">
          <a:xfrm>
            <a:off x="7010400" y="3124200"/>
            <a:ext cx="1076325" cy="1665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43725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3725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437255"/>
                                        </p:tgtEl>
                                        <p:attrNameLst>
                                          <p:attrName>style.visibility</p:attrName>
                                        </p:attrNameLst>
                                      </p:cBhvr>
                                      <p:to>
                                        <p:strVal val="visible"/>
                                      </p:to>
                                    </p:set>
                                    <p:anim calcmode="lin" valueType="num">
                                      <p:cBhvr additive="base">
                                        <p:cTn id="14" dur="500" fill="hold"/>
                                        <p:tgtEl>
                                          <p:spTgt spid="437255"/>
                                        </p:tgtEl>
                                        <p:attrNameLst>
                                          <p:attrName>ppt_x</p:attrName>
                                        </p:attrNameLst>
                                      </p:cBhvr>
                                      <p:tavLst>
                                        <p:tav tm="0">
                                          <p:val>
                                            <p:strVal val="1+#ppt_w/2"/>
                                          </p:val>
                                        </p:tav>
                                        <p:tav tm="100000">
                                          <p:val>
                                            <p:strVal val="#ppt_x"/>
                                          </p:val>
                                        </p:tav>
                                      </p:tavLst>
                                    </p:anim>
                                    <p:anim calcmode="lin" valueType="num">
                                      <p:cBhvr additive="base">
                                        <p:cTn id="15" dur="500" fill="hold"/>
                                        <p:tgtEl>
                                          <p:spTgt spid="4372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Arrow"/>
                                        </p:tgtEl>
                                      </p:cMediaNode>
                                    </p:audio>
                                  </p:sub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4372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37260"/>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Arrow"/>
                                        </p:tgtEl>
                                      </p:cMediaNode>
                                    </p:audio>
                                  </p:sub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499"/>
                                          </p:stCondLst>
                                        </p:cTn>
                                        <p:tgtEl>
                                          <p:spTgt spid="43726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5" presetClass="entr" presetSubtype="5" fill="hold" grpId="0" nodeType="clickEffect">
                                  <p:stCondLst>
                                    <p:cond delay="0"/>
                                  </p:stCondLst>
                                  <p:childTnLst>
                                    <p:set>
                                      <p:cBhvr>
                                        <p:cTn id="29" dur="1" fill="hold">
                                          <p:stCondLst>
                                            <p:cond delay="0"/>
                                          </p:stCondLst>
                                        </p:cTn>
                                        <p:tgtEl>
                                          <p:spTgt spid="437262"/>
                                        </p:tgtEl>
                                        <p:attrNameLst>
                                          <p:attrName>style.visibility</p:attrName>
                                        </p:attrNameLst>
                                      </p:cBhvr>
                                      <p:to>
                                        <p:strVal val="visible"/>
                                      </p:to>
                                    </p:set>
                                    <p:animEffect transition="in" filter="checkerboard(down)">
                                      <p:cBhvr>
                                        <p:cTn id="30" dur="500"/>
                                        <p:tgtEl>
                                          <p:spTgt spid="437262"/>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4" grpId="0" animBg="1"/>
      <p:bldP spid="437255" grpId="0" animBg="1"/>
      <p:bldP spid="437258" grpId="0" autoUpdateAnimBg="0"/>
      <p:bldP spid="437259" grpId="0" autoUpdateAnimBg="0"/>
      <p:bldP spid="437260" grpId="0" animBg="1"/>
      <p:bldP spid="437261" grpId="0" autoUpdateAnimBg="0"/>
      <p:bldP spid="437262" grpId="0" autoUpdateAnimBg="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3A1BBE4-18A6-E941-BA13-F08A9F4C5A9E}" type="slidenum">
              <a:rPr lang="en-US" smtClean="0">
                <a:latin typeface="Times New Roman" charset="0"/>
              </a:rPr>
              <a:pPr/>
              <a:t>142</a:t>
            </a:fld>
            <a:endParaRPr lang="en-US" smtClean="0">
              <a:latin typeface="Times New Roman" charset="0"/>
            </a:endParaRPr>
          </a:p>
        </p:txBody>
      </p:sp>
      <p:sp>
        <p:nvSpPr>
          <p:cNvPr id="174083" name="Rectangle 2"/>
          <p:cNvSpPr>
            <a:spLocks noGrp="1" noChangeArrowheads="1"/>
          </p:cNvSpPr>
          <p:nvPr>
            <p:ph type="title"/>
          </p:nvPr>
        </p:nvSpPr>
        <p:spPr>
          <a:xfrm>
            <a:off x="685800" y="1066800"/>
            <a:ext cx="7772400" cy="1143000"/>
          </a:xfrm>
        </p:spPr>
        <p:txBody>
          <a:bodyPr/>
          <a:lstStyle/>
          <a:p>
            <a:pPr eaLnBrk="1" hangingPunct="1"/>
            <a:r>
              <a:rPr lang="en-US" dirty="0" smtClean="0"/>
              <a:t>Chapter 5: Hash Functions++</a:t>
            </a:r>
          </a:p>
        </p:txBody>
      </p:sp>
      <p:sp>
        <p:nvSpPr>
          <p:cNvPr id="174084" name="TextBox 3"/>
          <p:cNvSpPr txBox="1">
            <a:spLocks noChangeArrowheads="1"/>
          </p:cNvSpPr>
          <p:nvPr/>
        </p:nvSpPr>
        <p:spPr bwMode="auto">
          <a:xfrm>
            <a:off x="306388" y="2592388"/>
            <a:ext cx="8532812" cy="3046412"/>
          </a:xfrm>
          <a:prstGeom prst="rect">
            <a:avLst/>
          </a:prstGeom>
          <a:noFill/>
          <a:ln w="9525">
            <a:noFill/>
            <a:miter lim="800000"/>
            <a:headEnd/>
            <a:tailEnd/>
          </a:ln>
        </p:spPr>
        <p:txBody>
          <a:bodyPr wrap="none">
            <a:prstTxWarp prst="textNoShape">
              <a:avLst/>
            </a:prstTxWarp>
            <a:spAutoFit/>
          </a:bodyPr>
          <a:lstStyle/>
          <a:p>
            <a:pPr algn="r"/>
            <a:r>
              <a:rPr lang="en-US">
                <a:latin typeface="Times New Roman" charset="0"/>
                <a:ea typeface="Times New Roman" charset="0"/>
                <a:cs typeface="Times New Roman" charset="0"/>
              </a:rPr>
              <a:t>“I'm sure [my memory] only works one way.” Alice remarked.</a:t>
            </a:r>
          </a:p>
          <a:p>
            <a:pPr algn="r"/>
            <a:r>
              <a:rPr lang="en-US">
                <a:latin typeface="Times New Roman" charset="0"/>
                <a:ea typeface="Times New Roman" charset="0"/>
                <a:cs typeface="Times New Roman" charset="0"/>
              </a:rPr>
              <a:t>“I can't remember things before they happen.”</a:t>
            </a:r>
          </a:p>
          <a:p>
            <a:pPr algn="r"/>
            <a:r>
              <a:rPr lang="en-US">
                <a:latin typeface="Times New Roman" charset="0"/>
                <a:ea typeface="Times New Roman" charset="0"/>
                <a:cs typeface="Times New Roman" charset="0"/>
              </a:rPr>
              <a:t>“It's a poor sort of memory that only works backwards,” </a:t>
            </a:r>
          </a:p>
          <a:p>
            <a:pPr algn="r"/>
            <a:r>
              <a:rPr lang="en-US">
                <a:latin typeface="Times New Roman" charset="0"/>
                <a:ea typeface="Times New Roman" charset="0"/>
                <a:cs typeface="Times New Roman" charset="0"/>
              </a:rPr>
              <a:t>the Queen remarked.</a:t>
            </a:r>
          </a:p>
          <a:p>
            <a:pPr algn="r"/>
            <a:r>
              <a:rPr lang="en-US">
                <a:latin typeface="Times New Roman" charset="0"/>
                <a:ea typeface="Times New Roman" charset="0"/>
                <a:cs typeface="Times New Roman" charset="0"/>
              </a:rPr>
              <a:t>“What sort of things do you remember best?" Alice ventured to ask.</a:t>
            </a:r>
          </a:p>
          <a:p>
            <a:pPr algn="r"/>
            <a:r>
              <a:rPr lang="en-US">
                <a:latin typeface="Times New Roman" charset="0"/>
                <a:ea typeface="Times New Roman" charset="0"/>
                <a:cs typeface="Times New Roman" charset="0"/>
              </a:rPr>
              <a:t>“Oh, things that happened the week after next,"</a:t>
            </a:r>
          </a:p>
          <a:p>
            <a:pPr algn="r"/>
            <a:r>
              <a:rPr lang="en-US">
                <a:latin typeface="Times New Roman" charset="0"/>
                <a:ea typeface="Times New Roman" charset="0"/>
                <a:cs typeface="Times New Roman" charset="0"/>
              </a:rPr>
              <a:t>the Queen replied in a careless tone.</a:t>
            </a:r>
          </a:p>
          <a:p>
            <a:pPr algn="r"/>
            <a:r>
              <a:rPr lang="en-US">
                <a:latin typeface="Times New Roman" charset="0"/>
                <a:ea typeface="Times New Roman" charset="0"/>
                <a:cs typeface="Times New Roman" charset="0"/>
                <a:sym typeface="Symbol" charset="2"/>
              </a:rPr>
              <a:t></a:t>
            </a:r>
            <a:r>
              <a:rPr lang="en-US">
                <a:latin typeface="Times New Roman" charset="0"/>
                <a:ea typeface="Times New Roman" charset="0"/>
                <a:cs typeface="Times New Roman" charset="0"/>
              </a:rPr>
              <a:t> Lewis Carroll, </a:t>
            </a:r>
            <a:r>
              <a:rPr lang="en-US" i="1">
                <a:latin typeface="Times New Roman" charset="0"/>
                <a:ea typeface="Times New Roman" charset="0"/>
                <a:cs typeface="Times New Roman" charset="0"/>
              </a:rPr>
              <a:t>Through the Looking Glass</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3C4D90E0-7DE7-E64E-951E-C0826D90CB62}" type="slidenum">
              <a:rPr lang="en-US" smtClean="0">
                <a:latin typeface="Times New Roman" charset="0"/>
              </a:rPr>
              <a:pPr/>
              <a:t>143</a:t>
            </a:fld>
            <a:endParaRPr lang="en-US" smtClean="0">
              <a:latin typeface="Times New Roman" charset="0"/>
            </a:endParaRPr>
          </a:p>
        </p:txBody>
      </p:sp>
      <p:sp>
        <p:nvSpPr>
          <p:cNvPr id="175107" name="Rectangle 2"/>
          <p:cNvSpPr>
            <a:spLocks noGrp="1" noChangeArrowheads="1"/>
          </p:cNvSpPr>
          <p:nvPr>
            <p:ph type="title"/>
          </p:nvPr>
        </p:nvSpPr>
        <p:spPr>
          <a:xfrm>
            <a:off x="685800" y="1066800"/>
            <a:ext cx="7772400" cy="1143000"/>
          </a:xfrm>
        </p:spPr>
        <p:txBody>
          <a:bodyPr/>
          <a:lstStyle/>
          <a:p>
            <a:pPr eaLnBrk="1" hangingPunct="1"/>
            <a:r>
              <a:rPr lang="en-US" dirty="0" smtClean="0"/>
              <a:t>Chapter 5: Hash Functions++</a:t>
            </a:r>
          </a:p>
        </p:txBody>
      </p:sp>
      <p:sp>
        <p:nvSpPr>
          <p:cNvPr id="175108" name="TextBox 3"/>
          <p:cNvSpPr txBox="1">
            <a:spLocks noChangeArrowheads="1"/>
          </p:cNvSpPr>
          <p:nvPr/>
        </p:nvSpPr>
        <p:spPr bwMode="auto">
          <a:xfrm>
            <a:off x="-1244600" y="2590800"/>
            <a:ext cx="8636000" cy="2678113"/>
          </a:xfrm>
          <a:prstGeom prst="rect">
            <a:avLst/>
          </a:prstGeom>
          <a:noFill/>
          <a:ln w="9525">
            <a:noFill/>
            <a:miter lim="800000"/>
            <a:headEnd/>
            <a:tailEnd/>
          </a:ln>
        </p:spPr>
        <p:txBody>
          <a:bodyPr wrap="none">
            <a:prstTxWarp prst="textNoShape">
              <a:avLst/>
            </a:prstTxWarp>
            <a:spAutoFit/>
          </a:bodyPr>
          <a:lstStyle/>
          <a:p>
            <a:pPr algn="r"/>
            <a:r>
              <a:rPr lang="en-US">
                <a:latin typeface="Times New Roman" charset="0"/>
                <a:ea typeface="Times New Roman" charset="0"/>
                <a:cs typeface="Times New Roman" charset="0"/>
              </a:rPr>
              <a:t>A boat, beneath a sunny sky</a:t>
            </a:r>
          </a:p>
          <a:p>
            <a:pPr algn="r"/>
            <a:r>
              <a:rPr lang="en-US">
                <a:latin typeface="Times New Roman" charset="0"/>
                <a:ea typeface="Times New Roman" charset="0"/>
                <a:cs typeface="Times New Roman" charset="0"/>
              </a:rPr>
              <a:t>Lingering onward dreamily</a:t>
            </a:r>
          </a:p>
          <a:p>
            <a:pPr algn="r"/>
            <a:r>
              <a:rPr lang="en-US">
                <a:latin typeface="Times New Roman" charset="0"/>
                <a:ea typeface="Times New Roman" charset="0"/>
                <a:cs typeface="Times New Roman" charset="0"/>
              </a:rPr>
              <a:t>In an evening of July </a:t>
            </a:r>
            <a:r>
              <a:rPr lang="en-US">
                <a:latin typeface="Times New Roman" charset="0"/>
                <a:ea typeface="Times New Roman" charset="0"/>
                <a:cs typeface="Times New Roman" charset="0"/>
                <a:sym typeface="Symbol" charset="2"/>
              </a:rPr>
              <a:t></a:t>
            </a:r>
            <a:endParaRPr lang="en-US">
              <a:latin typeface="Times New Roman" charset="0"/>
              <a:ea typeface="Times New Roman" charset="0"/>
              <a:cs typeface="Times New Roman" charset="0"/>
            </a:endParaRPr>
          </a:p>
          <a:p>
            <a:pPr algn="r"/>
            <a:r>
              <a:rPr lang="en-US">
                <a:latin typeface="Times New Roman" charset="0"/>
                <a:ea typeface="Times New Roman" charset="0"/>
                <a:cs typeface="Times New Roman" charset="0"/>
              </a:rPr>
              <a:t>Children three that nestle near,</a:t>
            </a:r>
          </a:p>
          <a:p>
            <a:pPr algn="r"/>
            <a:r>
              <a:rPr lang="en-US">
                <a:latin typeface="Times New Roman" charset="0"/>
                <a:ea typeface="Times New Roman" charset="0"/>
                <a:cs typeface="Times New Roman" charset="0"/>
              </a:rPr>
              <a:t>Eager eye and willing ear,</a:t>
            </a:r>
          </a:p>
          <a:p>
            <a:pPr algn="r"/>
            <a:r>
              <a:rPr lang="en-US">
                <a:latin typeface="Times New Roman" charset="0"/>
                <a:ea typeface="Times New Roman" charset="0"/>
                <a:cs typeface="Times New Roman" charset="0"/>
              </a:rPr>
              <a:t>...</a:t>
            </a:r>
          </a:p>
          <a:p>
            <a:pPr algn="r"/>
            <a:r>
              <a:rPr lang="en-US">
                <a:latin typeface="Times New Roman" charset="0"/>
                <a:ea typeface="Times New Roman" charset="0"/>
                <a:cs typeface="Times New Roman" charset="0"/>
                <a:sym typeface="Symbol" charset="2"/>
              </a:rPr>
              <a:t></a:t>
            </a:r>
            <a:r>
              <a:rPr lang="en-US">
                <a:latin typeface="Times New Roman" charset="0"/>
                <a:ea typeface="Times New Roman" charset="0"/>
                <a:cs typeface="Times New Roman" charset="0"/>
              </a:rPr>
              <a:t> Lewis Carroll, </a:t>
            </a:r>
            <a:r>
              <a:rPr lang="en-US" i="1">
                <a:latin typeface="Times New Roman" charset="0"/>
                <a:ea typeface="Times New Roman" charset="0"/>
                <a:cs typeface="Times New Roman" charset="0"/>
              </a:rPr>
              <a:t>Through the Looking Glass</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B8ED059-585D-2744-9EB7-7EEA5C364254}" type="slidenum">
              <a:rPr lang="en-US" smtClean="0">
                <a:latin typeface="Times New Roman" charset="0"/>
              </a:rPr>
              <a:pPr/>
              <a:t>144</a:t>
            </a:fld>
            <a:endParaRPr lang="en-US" smtClean="0">
              <a:latin typeface="Times New Roman" charset="0"/>
            </a:endParaRPr>
          </a:p>
        </p:txBody>
      </p:sp>
      <p:sp>
        <p:nvSpPr>
          <p:cNvPr id="176131" name="Rectangle 2"/>
          <p:cNvSpPr>
            <a:spLocks noGrp="1" noChangeArrowheads="1"/>
          </p:cNvSpPr>
          <p:nvPr>
            <p:ph type="title"/>
          </p:nvPr>
        </p:nvSpPr>
        <p:spPr>
          <a:xfrm>
            <a:off x="685800" y="457200"/>
            <a:ext cx="7772400" cy="1143000"/>
          </a:xfrm>
        </p:spPr>
        <p:txBody>
          <a:bodyPr/>
          <a:lstStyle/>
          <a:p>
            <a:pPr eaLnBrk="1" hangingPunct="1"/>
            <a:r>
              <a:rPr lang="en-US" dirty="0"/>
              <a:t>Hash Function Motivation</a:t>
            </a:r>
          </a:p>
        </p:txBody>
      </p:sp>
      <p:sp>
        <p:nvSpPr>
          <p:cNvPr id="142339" name="Rectangle 3"/>
          <p:cNvSpPr>
            <a:spLocks noGrp="1" noChangeArrowheads="1"/>
          </p:cNvSpPr>
          <p:nvPr>
            <p:ph type="body" idx="1"/>
          </p:nvPr>
        </p:nvSpPr>
        <p:spPr>
          <a:xfrm>
            <a:off x="609600" y="1600200"/>
            <a:ext cx="8077200" cy="4495800"/>
          </a:xfrm>
        </p:spPr>
        <p:txBody>
          <a:bodyPr/>
          <a:lstStyle/>
          <a:p>
            <a:pPr eaLnBrk="1" hangingPunct="1">
              <a:lnSpc>
                <a:spcPct val="90000"/>
              </a:lnSpc>
              <a:spcAft>
                <a:spcPts val="600"/>
              </a:spcAft>
            </a:pPr>
            <a:r>
              <a:rPr lang="en-US" sz="2800" dirty="0"/>
              <a:t>Suppose Alice signs </a:t>
            </a:r>
            <a:r>
              <a:rPr lang="en-US" sz="2800" dirty="0">
                <a:latin typeface="Times-Roman" charset="0"/>
              </a:rPr>
              <a:t>M</a:t>
            </a:r>
            <a:endParaRPr lang="en-US" sz="2800" dirty="0"/>
          </a:p>
          <a:p>
            <a:pPr lvl="1" eaLnBrk="1" hangingPunct="1">
              <a:lnSpc>
                <a:spcPct val="90000"/>
              </a:lnSpc>
              <a:spcAft>
                <a:spcPts val="600"/>
              </a:spcAft>
            </a:pPr>
            <a:r>
              <a:rPr lang="en-US" sz="2400" dirty="0"/>
              <a:t>Alice sends </a:t>
            </a:r>
            <a:r>
              <a:rPr lang="en-US" sz="2400" dirty="0">
                <a:latin typeface="Times-Roman" charset="0"/>
              </a:rPr>
              <a:t>M</a:t>
            </a:r>
            <a:r>
              <a:rPr lang="en-US" sz="2400" dirty="0"/>
              <a:t> and </a:t>
            </a:r>
            <a:r>
              <a:rPr lang="en-US" sz="2400" dirty="0">
                <a:latin typeface="Times-Roman" charset="0"/>
              </a:rPr>
              <a:t>S = [</a:t>
            </a:r>
            <a:r>
              <a:rPr lang="en-US" sz="2400" dirty="0" err="1">
                <a:latin typeface="Times-Roman" charset="0"/>
              </a:rPr>
              <a:t>M]</a:t>
            </a:r>
            <a:r>
              <a:rPr lang="en-US" sz="2400" baseline="-25000" dirty="0" err="1">
                <a:latin typeface="Times-Roman" charset="0"/>
              </a:rPr>
              <a:t>Alice</a:t>
            </a:r>
            <a:r>
              <a:rPr lang="en-US" sz="2400" dirty="0"/>
              <a:t> to Bob</a:t>
            </a:r>
          </a:p>
          <a:p>
            <a:pPr lvl="1" eaLnBrk="1" hangingPunct="1">
              <a:lnSpc>
                <a:spcPct val="90000"/>
              </a:lnSpc>
              <a:spcAft>
                <a:spcPts val="600"/>
              </a:spcAft>
            </a:pPr>
            <a:r>
              <a:rPr lang="en-US" sz="2400" dirty="0"/>
              <a:t>Bob verifies that </a:t>
            </a:r>
            <a:r>
              <a:rPr lang="en-US" sz="2400" dirty="0">
                <a:latin typeface="Times-Roman" charset="0"/>
              </a:rPr>
              <a:t>M = {</a:t>
            </a:r>
            <a:r>
              <a:rPr lang="en-US" sz="2400" dirty="0" err="1">
                <a:latin typeface="Times-Roman" charset="0"/>
              </a:rPr>
              <a:t>S}</a:t>
            </a:r>
            <a:r>
              <a:rPr lang="en-US" sz="2400" baseline="-25000" dirty="0" err="1">
                <a:latin typeface="Times-Roman" charset="0"/>
              </a:rPr>
              <a:t>Alice</a:t>
            </a:r>
            <a:endParaRPr lang="en-US" sz="2400" dirty="0" smtClean="0"/>
          </a:p>
          <a:p>
            <a:pPr lvl="1" eaLnBrk="1" hangingPunct="1">
              <a:lnSpc>
                <a:spcPct val="90000"/>
              </a:lnSpc>
              <a:spcAft>
                <a:spcPts val="600"/>
              </a:spcAft>
            </a:pPr>
            <a:r>
              <a:rPr lang="en-US" sz="2400" dirty="0" smtClean="0"/>
              <a:t>Can Alice </a:t>
            </a:r>
            <a:r>
              <a:rPr lang="en-US" sz="2400" dirty="0"/>
              <a:t>just send </a:t>
            </a:r>
            <a:r>
              <a:rPr lang="en-US" sz="2400" dirty="0">
                <a:latin typeface="Times-Roman" charset="0"/>
              </a:rPr>
              <a:t>S</a:t>
            </a:r>
            <a:r>
              <a:rPr lang="en-US" sz="2400" dirty="0"/>
              <a:t>?</a:t>
            </a:r>
          </a:p>
          <a:p>
            <a:pPr eaLnBrk="1" hangingPunct="1">
              <a:lnSpc>
                <a:spcPct val="90000"/>
              </a:lnSpc>
              <a:spcAft>
                <a:spcPts val="600"/>
              </a:spcAft>
            </a:pPr>
            <a:r>
              <a:rPr lang="en-US" sz="2800" dirty="0"/>
              <a:t>If </a:t>
            </a:r>
            <a:r>
              <a:rPr lang="en-US" sz="2800" dirty="0">
                <a:latin typeface="Times-Roman" charset="0"/>
              </a:rPr>
              <a:t>M</a:t>
            </a:r>
            <a:r>
              <a:rPr lang="en-US" sz="2800" dirty="0"/>
              <a:t> is big, </a:t>
            </a:r>
            <a:r>
              <a:rPr lang="en-US" sz="2800" dirty="0">
                <a:latin typeface="Times-Roman" charset="0"/>
              </a:rPr>
              <a:t>[</a:t>
            </a:r>
            <a:r>
              <a:rPr lang="en-US" sz="2800" dirty="0" err="1">
                <a:latin typeface="Times-Roman" charset="0"/>
              </a:rPr>
              <a:t>M]</a:t>
            </a:r>
            <a:r>
              <a:rPr lang="en-US" sz="2800" baseline="-25000" dirty="0" err="1">
                <a:latin typeface="Times-Roman" charset="0"/>
              </a:rPr>
              <a:t>Alice</a:t>
            </a:r>
            <a:r>
              <a:rPr lang="en-US" sz="2800" dirty="0"/>
              <a:t> costly to </a:t>
            </a:r>
            <a:r>
              <a:rPr lang="en-US" sz="2800" b="1" i="1" dirty="0" smtClean="0">
                <a:solidFill>
                  <a:schemeClr val="accent2"/>
                </a:solidFill>
              </a:rPr>
              <a:t>compute</a:t>
            </a:r>
            <a:r>
              <a:rPr lang="en-US" sz="2800" dirty="0" smtClean="0"/>
              <a:t> &amp; </a:t>
            </a:r>
            <a:r>
              <a:rPr lang="en-US" sz="2800" b="1" i="1" dirty="0">
                <a:solidFill>
                  <a:schemeClr val="accent2"/>
                </a:solidFill>
              </a:rPr>
              <a:t>send</a:t>
            </a:r>
          </a:p>
          <a:p>
            <a:pPr eaLnBrk="1" hangingPunct="1">
              <a:lnSpc>
                <a:spcPct val="90000"/>
              </a:lnSpc>
              <a:spcAft>
                <a:spcPts val="600"/>
              </a:spcAft>
            </a:pPr>
            <a:r>
              <a:rPr lang="en-US" sz="2800" dirty="0"/>
              <a:t>Suppose instead, Alice signs </a:t>
            </a:r>
            <a:r>
              <a:rPr lang="en-US" sz="2800" dirty="0" err="1">
                <a:latin typeface="Times-Roman" charset="0"/>
              </a:rPr>
              <a:t>h(M</a:t>
            </a:r>
            <a:r>
              <a:rPr lang="en-US" sz="2800" dirty="0">
                <a:latin typeface="Times-Roman" charset="0"/>
              </a:rPr>
              <a:t>)</a:t>
            </a:r>
            <a:r>
              <a:rPr lang="en-US" sz="2800" dirty="0"/>
              <a:t>, where </a:t>
            </a:r>
            <a:r>
              <a:rPr lang="en-US" sz="2800" dirty="0" err="1">
                <a:latin typeface="Times-Roman" charset="0"/>
              </a:rPr>
              <a:t>h(M</a:t>
            </a:r>
            <a:r>
              <a:rPr lang="en-US" sz="2800" dirty="0">
                <a:latin typeface="Times-Roman" charset="0"/>
              </a:rPr>
              <a:t>)</a:t>
            </a:r>
            <a:r>
              <a:rPr lang="en-US" sz="2800" dirty="0"/>
              <a:t> is much smaller than </a:t>
            </a:r>
            <a:r>
              <a:rPr lang="en-US" sz="2800" dirty="0">
                <a:latin typeface="Times-Roman" charset="0"/>
              </a:rPr>
              <a:t>M</a:t>
            </a:r>
            <a:endParaRPr lang="en-US" sz="2800" dirty="0"/>
          </a:p>
          <a:p>
            <a:pPr lvl="1" eaLnBrk="1" hangingPunct="1">
              <a:lnSpc>
                <a:spcPct val="90000"/>
              </a:lnSpc>
              <a:spcAft>
                <a:spcPts val="600"/>
              </a:spcAft>
            </a:pPr>
            <a:r>
              <a:rPr lang="en-US" sz="2400" dirty="0"/>
              <a:t>Alice sends </a:t>
            </a:r>
            <a:r>
              <a:rPr lang="en-US" sz="2400" dirty="0">
                <a:latin typeface="Times-Roman" charset="0"/>
              </a:rPr>
              <a:t>M</a:t>
            </a:r>
            <a:r>
              <a:rPr lang="en-US" sz="2400" dirty="0"/>
              <a:t> and </a:t>
            </a:r>
            <a:r>
              <a:rPr lang="en-US" sz="2400" dirty="0">
                <a:latin typeface="Times-Roman" charset="0"/>
              </a:rPr>
              <a:t>S = [</a:t>
            </a:r>
            <a:r>
              <a:rPr lang="en-US" sz="2400" dirty="0" err="1">
                <a:latin typeface="Times-Roman" charset="0"/>
              </a:rPr>
              <a:t>h(M)]</a:t>
            </a:r>
            <a:r>
              <a:rPr lang="en-US" sz="2400" baseline="-25000" dirty="0" err="1">
                <a:latin typeface="Times-Roman" charset="0"/>
              </a:rPr>
              <a:t>Alice</a:t>
            </a:r>
            <a:r>
              <a:rPr lang="en-US" sz="2400" dirty="0"/>
              <a:t> to Bob</a:t>
            </a:r>
          </a:p>
          <a:p>
            <a:pPr lvl="1" eaLnBrk="1" hangingPunct="1">
              <a:lnSpc>
                <a:spcPct val="90000"/>
              </a:lnSpc>
              <a:spcAft>
                <a:spcPts val="600"/>
              </a:spcAft>
            </a:pPr>
            <a:r>
              <a:rPr lang="en-US" sz="2400" dirty="0"/>
              <a:t>Bob verifies that </a:t>
            </a:r>
            <a:r>
              <a:rPr lang="en-US" sz="2400" dirty="0" err="1">
                <a:latin typeface="Times-Roman" charset="0"/>
              </a:rPr>
              <a:t>h(M</a:t>
            </a:r>
            <a:r>
              <a:rPr lang="en-US" sz="2400" dirty="0">
                <a:latin typeface="Times-Roman" charset="0"/>
              </a:rPr>
              <a:t>) = {</a:t>
            </a:r>
            <a:r>
              <a:rPr lang="en-US" sz="2400" dirty="0" err="1">
                <a:latin typeface="Times-Roman" charset="0"/>
              </a:rPr>
              <a:t>S}</a:t>
            </a:r>
            <a:r>
              <a:rPr lang="en-US" sz="2400" baseline="-25000" dirty="0" err="1">
                <a:latin typeface="Times-Roman" charset="0"/>
              </a:rPr>
              <a:t>Alice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Effect transition="in" filter="box(out)">
                                      <p:cBhvr>
                                        <p:cTn id="7" dur="500"/>
                                        <p:tgtEl>
                                          <p:spTgt spid="14233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2339">
                                            <p:txEl>
                                              <p:pRg st="1" end="1"/>
                                            </p:txEl>
                                          </p:spTgt>
                                        </p:tgtEl>
                                        <p:attrNameLst>
                                          <p:attrName>style.visibility</p:attrName>
                                        </p:attrNameLst>
                                      </p:cBhvr>
                                      <p:to>
                                        <p:strVal val="visible"/>
                                      </p:to>
                                    </p:set>
                                    <p:animEffect transition="in" filter="box(out)">
                                      <p:cBhvr>
                                        <p:cTn id="12" dur="500"/>
                                        <p:tgtEl>
                                          <p:spTgt spid="14233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42339">
                                            <p:txEl>
                                              <p:pRg st="2" end="2"/>
                                            </p:txEl>
                                          </p:spTgt>
                                        </p:tgtEl>
                                        <p:attrNameLst>
                                          <p:attrName>style.visibility</p:attrName>
                                        </p:attrNameLst>
                                      </p:cBhvr>
                                      <p:to>
                                        <p:strVal val="visible"/>
                                      </p:to>
                                    </p:set>
                                    <p:animEffect transition="in" filter="box(out)">
                                      <p:cBhvr>
                                        <p:cTn id="17" dur="500"/>
                                        <p:tgtEl>
                                          <p:spTgt spid="14233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42339">
                                            <p:txEl>
                                              <p:pRg st="3" end="3"/>
                                            </p:txEl>
                                          </p:spTgt>
                                        </p:tgtEl>
                                        <p:attrNameLst>
                                          <p:attrName>style.visibility</p:attrName>
                                        </p:attrNameLst>
                                      </p:cBhvr>
                                      <p:to>
                                        <p:strVal val="visible"/>
                                      </p:to>
                                    </p:set>
                                    <p:animEffect transition="in" filter="box(out)">
                                      <p:cBhvr>
                                        <p:cTn id="22" dur="500"/>
                                        <p:tgtEl>
                                          <p:spTgt spid="14233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42339">
                                            <p:txEl>
                                              <p:pRg st="4" end="4"/>
                                            </p:txEl>
                                          </p:spTgt>
                                        </p:tgtEl>
                                        <p:attrNameLst>
                                          <p:attrName>style.visibility</p:attrName>
                                        </p:attrNameLst>
                                      </p:cBhvr>
                                      <p:to>
                                        <p:strVal val="visible"/>
                                      </p:to>
                                    </p:set>
                                    <p:animEffect transition="in" filter="box(out)">
                                      <p:cBhvr>
                                        <p:cTn id="27" dur="500"/>
                                        <p:tgtEl>
                                          <p:spTgt spid="142339">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42339">
                                            <p:txEl>
                                              <p:pRg st="5" end="5"/>
                                            </p:txEl>
                                          </p:spTgt>
                                        </p:tgtEl>
                                        <p:attrNameLst>
                                          <p:attrName>style.visibility</p:attrName>
                                        </p:attrNameLst>
                                      </p:cBhvr>
                                      <p:to>
                                        <p:strVal val="visible"/>
                                      </p:to>
                                    </p:set>
                                    <p:animEffect transition="in" filter="box(out)">
                                      <p:cBhvr>
                                        <p:cTn id="32" dur="500"/>
                                        <p:tgtEl>
                                          <p:spTgt spid="142339">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42339">
                                            <p:txEl>
                                              <p:pRg st="6" end="6"/>
                                            </p:txEl>
                                          </p:spTgt>
                                        </p:tgtEl>
                                        <p:attrNameLst>
                                          <p:attrName>style.visibility</p:attrName>
                                        </p:attrNameLst>
                                      </p:cBhvr>
                                      <p:to>
                                        <p:strVal val="visible"/>
                                      </p:to>
                                    </p:set>
                                    <p:animEffect transition="in" filter="box(out)">
                                      <p:cBhvr>
                                        <p:cTn id="37" dur="500"/>
                                        <p:tgtEl>
                                          <p:spTgt spid="142339">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142339">
                                            <p:txEl>
                                              <p:pRg st="7" end="7"/>
                                            </p:txEl>
                                          </p:spTgt>
                                        </p:tgtEl>
                                        <p:attrNameLst>
                                          <p:attrName>style.visibility</p:attrName>
                                        </p:attrNameLst>
                                      </p:cBhvr>
                                      <p:to>
                                        <p:strVal val="visible"/>
                                      </p:to>
                                    </p:set>
                                    <p:animEffect transition="in" filter="box(out)">
                                      <p:cBhvr>
                                        <p:cTn id="42" dur="500"/>
                                        <p:tgtEl>
                                          <p:spTgt spid="142339">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bldLvl="2" autoUpdateAnimBg="0"/>
    </p:bldLst>
  </p:timing>
</p:sld>
</file>

<file path=ppt/slides/slide1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0BE5D739-E4C0-8B42-9E77-6AC2A893784D}" type="slidenum">
              <a:rPr lang="en-US" smtClean="0">
                <a:latin typeface="Times New Roman" charset="0"/>
              </a:rPr>
              <a:pPr/>
              <a:t>145</a:t>
            </a:fld>
            <a:endParaRPr lang="en-US" smtClean="0">
              <a:latin typeface="Times New Roman" charset="0"/>
            </a:endParaRPr>
          </a:p>
        </p:txBody>
      </p:sp>
      <p:sp>
        <p:nvSpPr>
          <p:cNvPr id="177155" name="Rectangle 2"/>
          <p:cNvSpPr>
            <a:spLocks noGrp="1" noChangeArrowheads="1"/>
          </p:cNvSpPr>
          <p:nvPr>
            <p:ph type="title"/>
          </p:nvPr>
        </p:nvSpPr>
        <p:spPr>
          <a:xfrm>
            <a:off x="685800" y="457200"/>
            <a:ext cx="7772400" cy="1143000"/>
          </a:xfrm>
        </p:spPr>
        <p:txBody>
          <a:bodyPr/>
          <a:lstStyle/>
          <a:p>
            <a:pPr eaLnBrk="1" hangingPunct="1"/>
            <a:r>
              <a:rPr lang="en-US"/>
              <a:t>Hash Function Motivation</a:t>
            </a:r>
          </a:p>
        </p:txBody>
      </p:sp>
      <p:sp>
        <p:nvSpPr>
          <p:cNvPr id="521219" name="Rectangle 3"/>
          <p:cNvSpPr>
            <a:spLocks noGrp="1" noChangeArrowheads="1"/>
          </p:cNvSpPr>
          <p:nvPr>
            <p:ph type="body" idx="1"/>
          </p:nvPr>
        </p:nvSpPr>
        <p:spPr>
          <a:xfrm>
            <a:off x="609600" y="1600200"/>
            <a:ext cx="8077200" cy="4495800"/>
          </a:xfrm>
        </p:spPr>
        <p:txBody>
          <a:bodyPr/>
          <a:lstStyle/>
          <a:p>
            <a:pPr eaLnBrk="1" hangingPunct="1">
              <a:lnSpc>
                <a:spcPct val="90000"/>
              </a:lnSpc>
              <a:spcAft>
                <a:spcPts val="600"/>
              </a:spcAft>
            </a:pPr>
            <a:r>
              <a:rPr lang="en-US" sz="2800" dirty="0"/>
              <a:t>So, Alice signs </a:t>
            </a:r>
            <a:r>
              <a:rPr lang="en-US" sz="2800" dirty="0" err="1">
                <a:latin typeface="Times-Roman" charset="0"/>
              </a:rPr>
              <a:t>h(M</a:t>
            </a:r>
            <a:r>
              <a:rPr lang="en-US" sz="2800" dirty="0">
                <a:latin typeface="Times-Roman" charset="0"/>
              </a:rPr>
              <a:t>)</a:t>
            </a:r>
            <a:r>
              <a:rPr lang="en-US" sz="2800" dirty="0" smtClean="0"/>
              <a:t> </a:t>
            </a:r>
          </a:p>
          <a:p>
            <a:pPr lvl="1" eaLnBrk="1" hangingPunct="1">
              <a:lnSpc>
                <a:spcPct val="90000"/>
              </a:lnSpc>
              <a:spcAft>
                <a:spcPts val="600"/>
              </a:spcAft>
            </a:pPr>
            <a:r>
              <a:rPr lang="en-US" sz="2400" dirty="0"/>
              <a:t>That is, Alice computes </a:t>
            </a:r>
            <a:r>
              <a:rPr lang="en-US" sz="2400" dirty="0">
                <a:latin typeface="Times-Roman" charset="0"/>
              </a:rPr>
              <a:t>S = [</a:t>
            </a:r>
            <a:r>
              <a:rPr lang="en-US" sz="2400" dirty="0" err="1">
                <a:latin typeface="Times-Roman" charset="0"/>
              </a:rPr>
              <a:t>h(M)]</a:t>
            </a:r>
            <a:r>
              <a:rPr lang="en-US" sz="2400" baseline="-25000" dirty="0" err="1">
                <a:latin typeface="Times-Roman" charset="0"/>
              </a:rPr>
              <a:t>Alice</a:t>
            </a:r>
            <a:r>
              <a:rPr lang="en-US" sz="2400" dirty="0"/>
              <a:t> </a:t>
            </a:r>
          </a:p>
          <a:p>
            <a:pPr lvl="1" eaLnBrk="1" hangingPunct="1">
              <a:lnSpc>
                <a:spcPct val="90000"/>
              </a:lnSpc>
              <a:spcAft>
                <a:spcPts val="600"/>
              </a:spcAft>
            </a:pPr>
            <a:r>
              <a:rPr lang="en-US" sz="2400" dirty="0"/>
              <a:t>Alice then sends </a:t>
            </a:r>
            <a:r>
              <a:rPr lang="en-US" sz="2400" dirty="0">
                <a:latin typeface="Times-Roman" charset="0"/>
              </a:rPr>
              <a:t>(M, S) </a:t>
            </a:r>
            <a:r>
              <a:rPr lang="en-US" sz="2400" dirty="0"/>
              <a:t>to Bob</a:t>
            </a:r>
          </a:p>
          <a:p>
            <a:pPr lvl="1" eaLnBrk="1" hangingPunct="1">
              <a:lnSpc>
                <a:spcPct val="90000"/>
              </a:lnSpc>
              <a:spcAft>
                <a:spcPts val="600"/>
              </a:spcAft>
            </a:pPr>
            <a:r>
              <a:rPr lang="en-US" sz="2400" dirty="0"/>
              <a:t>Bob verifies that </a:t>
            </a:r>
            <a:r>
              <a:rPr lang="en-US" sz="2400" dirty="0" err="1">
                <a:latin typeface="Times-Roman" charset="0"/>
              </a:rPr>
              <a:t>h(M</a:t>
            </a:r>
            <a:r>
              <a:rPr lang="en-US" sz="2400" dirty="0">
                <a:latin typeface="Times-Roman" charset="0"/>
              </a:rPr>
              <a:t>) = {</a:t>
            </a:r>
            <a:r>
              <a:rPr lang="en-US" sz="2400" dirty="0" err="1">
                <a:latin typeface="Times-Roman" charset="0"/>
              </a:rPr>
              <a:t>S}</a:t>
            </a:r>
            <a:r>
              <a:rPr lang="en-US" sz="2400" baseline="-25000" dirty="0" err="1">
                <a:latin typeface="Times-Roman" charset="0"/>
              </a:rPr>
              <a:t>Alice</a:t>
            </a:r>
            <a:endParaRPr lang="en-US" sz="2400" dirty="0"/>
          </a:p>
          <a:p>
            <a:pPr eaLnBrk="1" hangingPunct="1">
              <a:lnSpc>
                <a:spcPct val="90000"/>
              </a:lnSpc>
              <a:spcAft>
                <a:spcPts val="600"/>
              </a:spcAft>
            </a:pPr>
            <a:r>
              <a:rPr lang="en-US" sz="2800" dirty="0"/>
              <a:t>What properties must </a:t>
            </a:r>
            <a:r>
              <a:rPr lang="en-US" sz="2800" dirty="0" err="1">
                <a:latin typeface="Times-Roman" charset="0"/>
              </a:rPr>
              <a:t>h(M</a:t>
            </a:r>
            <a:r>
              <a:rPr lang="en-US" sz="2800" dirty="0">
                <a:latin typeface="Times-Roman" charset="0"/>
              </a:rPr>
              <a:t>)</a:t>
            </a:r>
            <a:r>
              <a:rPr lang="en-US" sz="2800" dirty="0"/>
              <a:t> satisfy?</a:t>
            </a:r>
          </a:p>
          <a:p>
            <a:pPr lvl="1" eaLnBrk="1" hangingPunct="1">
              <a:lnSpc>
                <a:spcPct val="90000"/>
              </a:lnSpc>
              <a:spcAft>
                <a:spcPts val="600"/>
              </a:spcAft>
            </a:pPr>
            <a:r>
              <a:rPr lang="en-US" sz="2400" dirty="0"/>
              <a:t>Suppose Trudy finds </a:t>
            </a:r>
            <a:r>
              <a:rPr lang="en-US" sz="2400" dirty="0">
                <a:latin typeface="Times-Roman" charset="0"/>
              </a:rPr>
              <a:t>M’</a:t>
            </a:r>
            <a:r>
              <a:rPr lang="en-US" sz="2400" dirty="0"/>
              <a:t> so that </a:t>
            </a:r>
            <a:r>
              <a:rPr lang="en-US" sz="2400" dirty="0" err="1">
                <a:latin typeface="Times-Roman" charset="0"/>
              </a:rPr>
              <a:t>h(M</a:t>
            </a:r>
            <a:r>
              <a:rPr lang="en-US" sz="2400" dirty="0">
                <a:latin typeface="Times-Roman" charset="0"/>
              </a:rPr>
              <a:t>) = </a:t>
            </a:r>
            <a:r>
              <a:rPr lang="en-US" sz="2400" dirty="0" err="1">
                <a:latin typeface="Times-Roman" charset="0"/>
              </a:rPr>
              <a:t>h(M</a:t>
            </a:r>
            <a:r>
              <a:rPr lang="en-US" sz="2400" dirty="0">
                <a:latin typeface="Times-Roman" charset="0"/>
              </a:rPr>
              <a:t>’)</a:t>
            </a:r>
            <a:endParaRPr lang="en-US" sz="2400" dirty="0" smtClean="0"/>
          </a:p>
          <a:p>
            <a:pPr lvl="1" eaLnBrk="1" hangingPunct="1">
              <a:lnSpc>
                <a:spcPct val="90000"/>
              </a:lnSpc>
              <a:spcAft>
                <a:spcPts val="600"/>
              </a:spcAft>
            </a:pPr>
            <a:r>
              <a:rPr lang="en-US" sz="2400" dirty="0" smtClean="0"/>
              <a:t>Then </a:t>
            </a:r>
            <a:r>
              <a:rPr lang="en-US" sz="2400" dirty="0"/>
              <a:t>Trudy</a:t>
            </a:r>
            <a:r>
              <a:rPr lang="en-US" sz="2400" dirty="0" smtClean="0"/>
              <a:t> can replace </a:t>
            </a:r>
            <a:r>
              <a:rPr lang="en-US" sz="2400" dirty="0">
                <a:latin typeface="Times-Roman" charset="0"/>
              </a:rPr>
              <a:t>(M, S)</a:t>
            </a:r>
            <a:r>
              <a:rPr lang="en-US" sz="2400" dirty="0"/>
              <a:t> with </a:t>
            </a:r>
            <a:r>
              <a:rPr lang="en-US" sz="2400" dirty="0">
                <a:latin typeface="Times-Roman" charset="0"/>
              </a:rPr>
              <a:t>(M’, S)</a:t>
            </a:r>
            <a:r>
              <a:rPr lang="en-US" sz="2400" dirty="0"/>
              <a:t> </a:t>
            </a:r>
          </a:p>
          <a:p>
            <a:pPr eaLnBrk="1" hangingPunct="1">
              <a:lnSpc>
                <a:spcPct val="90000"/>
              </a:lnSpc>
              <a:spcAft>
                <a:spcPts val="600"/>
              </a:spcAft>
            </a:pPr>
            <a:r>
              <a:rPr lang="en-US" sz="2800" dirty="0"/>
              <a:t>Does Bob detect this tampering?</a:t>
            </a:r>
          </a:p>
          <a:p>
            <a:pPr lvl="1" eaLnBrk="1" hangingPunct="1">
              <a:lnSpc>
                <a:spcPct val="90000"/>
              </a:lnSpc>
              <a:spcAft>
                <a:spcPts val="600"/>
              </a:spcAft>
            </a:pPr>
            <a:r>
              <a:rPr lang="en-US" sz="2400" dirty="0"/>
              <a:t>No, since </a:t>
            </a:r>
            <a:r>
              <a:rPr lang="en-US" sz="2400" dirty="0" err="1">
                <a:latin typeface="Times-Roman" charset="0"/>
              </a:rPr>
              <a:t>h(M</a:t>
            </a:r>
            <a:r>
              <a:rPr lang="en-US" sz="2400" dirty="0">
                <a:latin typeface="Times-Roman" charset="0"/>
              </a:rPr>
              <a:t>’) = </a:t>
            </a:r>
            <a:r>
              <a:rPr lang="en-US" sz="2400" dirty="0" err="1">
                <a:latin typeface="Times-Roman" charset="0"/>
              </a:rPr>
              <a:t>h(M</a:t>
            </a:r>
            <a:r>
              <a:rPr lang="en-US" sz="2400" dirty="0">
                <a:latin typeface="Times-Roman" charset="0"/>
              </a:rPr>
              <a:t>) = {</a:t>
            </a:r>
            <a:r>
              <a:rPr lang="en-US" sz="2400" dirty="0" err="1">
                <a:latin typeface="Times-Roman" charset="0"/>
              </a:rPr>
              <a:t>S}</a:t>
            </a:r>
            <a:r>
              <a:rPr lang="en-US" sz="2400" baseline="-25000" dirty="0" err="1">
                <a:latin typeface="Times-Roman" charset="0"/>
              </a:rPr>
              <a:t>Alice</a:t>
            </a:r>
            <a:r>
              <a:rPr lang="en-US" sz="2400" dirty="0">
                <a:latin typeface="Times-Roman" charset="0"/>
              </a:rPr>
              <a: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21219">
                                            <p:txEl>
                                              <p:pRg st="0" end="0"/>
                                            </p:txEl>
                                          </p:spTgt>
                                        </p:tgtEl>
                                        <p:attrNameLst>
                                          <p:attrName>style.visibility</p:attrName>
                                        </p:attrNameLst>
                                      </p:cBhvr>
                                      <p:to>
                                        <p:strVal val="visible"/>
                                      </p:to>
                                    </p:set>
                                    <p:animEffect transition="in" filter="box(out)">
                                      <p:cBhvr>
                                        <p:cTn id="7" dur="500"/>
                                        <p:tgtEl>
                                          <p:spTgt spid="52121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21219">
                                            <p:txEl>
                                              <p:pRg st="1" end="1"/>
                                            </p:txEl>
                                          </p:spTgt>
                                        </p:tgtEl>
                                        <p:attrNameLst>
                                          <p:attrName>style.visibility</p:attrName>
                                        </p:attrNameLst>
                                      </p:cBhvr>
                                      <p:to>
                                        <p:strVal val="visible"/>
                                      </p:to>
                                    </p:set>
                                    <p:animEffect transition="in" filter="box(out)">
                                      <p:cBhvr>
                                        <p:cTn id="12" dur="500"/>
                                        <p:tgtEl>
                                          <p:spTgt spid="52121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21219">
                                            <p:txEl>
                                              <p:pRg st="2" end="2"/>
                                            </p:txEl>
                                          </p:spTgt>
                                        </p:tgtEl>
                                        <p:attrNameLst>
                                          <p:attrName>style.visibility</p:attrName>
                                        </p:attrNameLst>
                                      </p:cBhvr>
                                      <p:to>
                                        <p:strVal val="visible"/>
                                      </p:to>
                                    </p:set>
                                    <p:animEffect transition="in" filter="box(out)">
                                      <p:cBhvr>
                                        <p:cTn id="17" dur="500"/>
                                        <p:tgtEl>
                                          <p:spTgt spid="52121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21219">
                                            <p:txEl>
                                              <p:pRg st="3" end="3"/>
                                            </p:txEl>
                                          </p:spTgt>
                                        </p:tgtEl>
                                        <p:attrNameLst>
                                          <p:attrName>style.visibility</p:attrName>
                                        </p:attrNameLst>
                                      </p:cBhvr>
                                      <p:to>
                                        <p:strVal val="visible"/>
                                      </p:to>
                                    </p:set>
                                    <p:animEffect transition="in" filter="box(out)">
                                      <p:cBhvr>
                                        <p:cTn id="22" dur="500"/>
                                        <p:tgtEl>
                                          <p:spTgt spid="52121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21219">
                                            <p:txEl>
                                              <p:pRg st="4" end="4"/>
                                            </p:txEl>
                                          </p:spTgt>
                                        </p:tgtEl>
                                        <p:attrNameLst>
                                          <p:attrName>style.visibility</p:attrName>
                                        </p:attrNameLst>
                                      </p:cBhvr>
                                      <p:to>
                                        <p:strVal val="visible"/>
                                      </p:to>
                                    </p:set>
                                    <p:animEffect transition="in" filter="box(out)">
                                      <p:cBhvr>
                                        <p:cTn id="27" dur="500"/>
                                        <p:tgtEl>
                                          <p:spTgt spid="521219">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521219">
                                            <p:txEl>
                                              <p:pRg st="5" end="5"/>
                                            </p:txEl>
                                          </p:spTgt>
                                        </p:tgtEl>
                                        <p:attrNameLst>
                                          <p:attrName>style.visibility</p:attrName>
                                        </p:attrNameLst>
                                      </p:cBhvr>
                                      <p:to>
                                        <p:strVal val="visible"/>
                                      </p:to>
                                    </p:set>
                                    <p:animEffect transition="in" filter="box(out)">
                                      <p:cBhvr>
                                        <p:cTn id="32" dur="500"/>
                                        <p:tgtEl>
                                          <p:spTgt spid="521219">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521219">
                                            <p:txEl>
                                              <p:pRg st="6" end="6"/>
                                            </p:txEl>
                                          </p:spTgt>
                                        </p:tgtEl>
                                        <p:attrNameLst>
                                          <p:attrName>style.visibility</p:attrName>
                                        </p:attrNameLst>
                                      </p:cBhvr>
                                      <p:to>
                                        <p:strVal val="visible"/>
                                      </p:to>
                                    </p:set>
                                    <p:animEffect transition="in" filter="box(out)">
                                      <p:cBhvr>
                                        <p:cTn id="37" dur="500"/>
                                        <p:tgtEl>
                                          <p:spTgt spid="521219">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521219">
                                            <p:txEl>
                                              <p:pRg st="7" end="7"/>
                                            </p:txEl>
                                          </p:spTgt>
                                        </p:tgtEl>
                                        <p:attrNameLst>
                                          <p:attrName>style.visibility</p:attrName>
                                        </p:attrNameLst>
                                      </p:cBhvr>
                                      <p:to>
                                        <p:strVal val="visible"/>
                                      </p:to>
                                    </p:set>
                                    <p:animEffect transition="in" filter="box(out)">
                                      <p:cBhvr>
                                        <p:cTn id="42" dur="500"/>
                                        <p:tgtEl>
                                          <p:spTgt spid="521219">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521219">
                                            <p:txEl>
                                              <p:pRg st="8" end="8"/>
                                            </p:txEl>
                                          </p:spTgt>
                                        </p:tgtEl>
                                        <p:attrNameLst>
                                          <p:attrName>style.visibility</p:attrName>
                                        </p:attrNameLst>
                                      </p:cBhvr>
                                      <p:to>
                                        <p:strVal val="visible"/>
                                      </p:to>
                                    </p:set>
                                    <p:animEffect transition="in" filter="box(out)">
                                      <p:cBhvr>
                                        <p:cTn id="47" dur="500"/>
                                        <p:tgtEl>
                                          <p:spTgt spid="521219">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19" grpId="0" build="p" bldLvl="2" autoUpdateAnimBg="0"/>
    </p:bldLst>
  </p:timing>
</p:sld>
</file>

<file path=ppt/slides/slide1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7C94C5F-0AD5-724D-A304-C68B5634528D}" type="slidenum">
              <a:rPr lang="en-US" smtClean="0">
                <a:latin typeface="Times New Roman" charset="0"/>
              </a:rPr>
              <a:pPr/>
              <a:t>146</a:t>
            </a:fld>
            <a:endParaRPr lang="en-US" smtClean="0">
              <a:latin typeface="Times New Roman" charset="0"/>
            </a:endParaRPr>
          </a:p>
        </p:txBody>
      </p:sp>
      <p:sp>
        <p:nvSpPr>
          <p:cNvPr id="178179" name="Rectangle 2"/>
          <p:cNvSpPr>
            <a:spLocks noGrp="1" noChangeArrowheads="1"/>
          </p:cNvSpPr>
          <p:nvPr>
            <p:ph type="title"/>
          </p:nvPr>
        </p:nvSpPr>
        <p:spPr>
          <a:xfrm>
            <a:off x="685800" y="381000"/>
            <a:ext cx="7772400" cy="1143000"/>
          </a:xfrm>
        </p:spPr>
        <p:txBody>
          <a:bodyPr/>
          <a:lstStyle/>
          <a:p>
            <a:pPr eaLnBrk="1" hangingPunct="1"/>
            <a:r>
              <a:rPr lang="en-US"/>
              <a:t>Crypto Hash Function</a:t>
            </a:r>
          </a:p>
        </p:txBody>
      </p:sp>
      <p:sp>
        <p:nvSpPr>
          <p:cNvPr id="141315" name="Rectangle 3"/>
          <p:cNvSpPr>
            <a:spLocks noGrp="1" noChangeArrowheads="1"/>
          </p:cNvSpPr>
          <p:nvPr>
            <p:ph type="body" idx="1"/>
          </p:nvPr>
        </p:nvSpPr>
        <p:spPr>
          <a:xfrm>
            <a:off x="685800" y="1676400"/>
            <a:ext cx="7848600" cy="4343400"/>
          </a:xfrm>
        </p:spPr>
        <p:txBody>
          <a:bodyPr/>
          <a:lstStyle/>
          <a:p>
            <a:pPr eaLnBrk="1" hangingPunct="1">
              <a:lnSpc>
                <a:spcPct val="90000"/>
              </a:lnSpc>
              <a:spcAft>
                <a:spcPts val="600"/>
              </a:spcAft>
            </a:pPr>
            <a:r>
              <a:rPr lang="en-US" sz="2800" dirty="0"/>
              <a:t>Crypto hash function </a:t>
            </a:r>
            <a:r>
              <a:rPr lang="en-US" sz="2800" dirty="0" err="1">
                <a:latin typeface="Times-Roman" charset="0"/>
              </a:rPr>
              <a:t>h(x</a:t>
            </a:r>
            <a:r>
              <a:rPr lang="en-US" sz="2800" dirty="0">
                <a:latin typeface="Times-Roman" charset="0"/>
              </a:rPr>
              <a:t>)</a:t>
            </a:r>
            <a:r>
              <a:rPr lang="en-US" sz="2800" dirty="0"/>
              <a:t> must provide</a:t>
            </a:r>
          </a:p>
          <a:p>
            <a:pPr lvl="1" eaLnBrk="1" hangingPunct="1">
              <a:lnSpc>
                <a:spcPct val="90000"/>
              </a:lnSpc>
              <a:spcAft>
                <a:spcPts val="600"/>
              </a:spcAft>
            </a:pPr>
            <a:r>
              <a:rPr lang="en-US" sz="2400" b="1" dirty="0">
                <a:solidFill>
                  <a:schemeClr val="hlink"/>
                </a:solidFill>
              </a:rPr>
              <a:t>Compression</a:t>
            </a:r>
            <a:r>
              <a:rPr lang="en-US" sz="2400" dirty="0"/>
              <a:t> </a:t>
            </a:r>
            <a:r>
              <a:rPr lang="en-US" sz="2400" dirty="0" err="1">
                <a:sym typeface="Symbol" charset="2"/>
              </a:rPr>
              <a:t></a:t>
            </a:r>
            <a:r>
              <a:rPr lang="en-US" sz="2400" dirty="0"/>
              <a:t> output length is small</a:t>
            </a:r>
          </a:p>
          <a:p>
            <a:pPr lvl="1" eaLnBrk="1" hangingPunct="1">
              <a:lnSpc>
                <a:spcPct val="90000"/>
              </a:lnSpc>
              <a:spcAft>
                <a:spcPts val="600"/>
              </a:spcAft>
            </a:pPr>
            <a:r>
              <a:rPr lang="en-US" sz="2400" b="1" dirty="0">
                <a:solidFill>
                  <a:schemeClr val="hlink"/>
                </a:solidFill>
              </a:rPr>
              <a:t>Efficiency</a:t>
            </a:r>
            <a:r>
              <a:rPr lang="en-US" sz="2400" dirty="0"/>
              <a:t> </a:t>
            </a:r>
            <a:r>
              <a:rPr lang="en-US" sz="2400" dirty="0" err="1">
                <a:sym typeface="Symbol" charset="2"/>
              </a:rPr>
              <a:t></a:t>
            </a:r>
            <a:r>
              <a:rPr lang="en-US" sz="2400" dirty="0"/>
              <a:t> </a:t>
            </a:r>
            <a:r>
              <a:rPr lang="en-US" sz="2400" dirty="0" err="1">
                <a:latin typeface="Times-Roman" charset="0"/>
              </a:rPr>
              <a:t>h(x</a:t>
            </a:r>
            <a:r>
              <a:rPr lang="en-US" sz="2400" dirty="0">
                <a:latin typeface="Times-Roman" charset="0"/>
              </a:rPr>
              <a:t>)</a:t>
            </a:r>
            <a:r>
              <a:rPr lang="en-US" sz="2400" dirty="0"/>
              <a:t> easy to </a:t>
            </a:r>
            <a:r>
              <a:rPr lang="en-US" sz="2400" dirty="0" smtClean="0"/>
              <a:t>compute </a:t>
            </a:r>
            <a:r>
              <a:rPr lang="en-US" sz="2400" dirty="0"/>
              <a:t>for any </a:t>
            </a:r>
            <a:r>
              <a:rPr lang="en-US" sz="2400" dirty="0" err="1">
                <a:latin typeface="Times-Roman" charset="0"/>
              </a:rPr>
              <a:t>x</a:t>
            </a:r>
            <a:endParaRPr lang="en-US" sz="2400" dirty="0"/>
          </a:p>
          <a:p>
            <a:pPr lvl="1" eaLnBrk="1" hangingPunct="1">
              <a:lnSpc>
                <a:spcPct val="90000"/>
              </a:lnSpc>
              <a:spcAft>
                <a:spcPts val="600"/>
              </a:spcAft>
            </a:pPr>
            <a:r>
              <a:rPr lang="en-US" sz="2400" b="1" dirty="0">
                <a:solidFill>
                  <a:schemeClr val="hlink"/>
                </a:solidFill>
              </a:rPr>
              <a:t>One-way</a:t>
            </a:r>
            <a:r>
              <a:rPr lang="en-US" sz="2400" dirty="0"/>
              <a:t> </a:t>
            </a:r>
            <a:r>
              <a:rPr lang="en-US" sz="2400" dirty="0" err="1">
                <a:sym typeface="Symbol" charset="2"/>
              </a:rPr>
              <a:t></a:t>
            </a:r>
            <a:r>
              <a:rPr lang="en-US" sz="2400" dirty="0"/>
              <a:t> given a value </a:t>
            </a:r>
            <a:r>
              <a:rPr lang="en-US" sz="2400" dirty="0" err="1">
                <a:latin typeface="Times-Roman" charset="0"/>
              </a:rPr>
              <a:t>y</a:t>
            </a:r>
            <a:r>
              <a:rPr lang="en-US" sz="2400" dirty="0"/>
              <a:t> it is infeasible to find an </a:t>
            </a:r>
            <a:r>
              <a:rPr lang="en-US" sz="2400" dirty="0" err="1">
                <a:latin typeface="Times-Roman" charset="0"/>
              </a:rPr>
              <a:t>x</a:t>
            </a:r>
            <a:r>
              <a:rPr lang="en-US" sz="2400" dirty="0"/>
              <a:t> such that </a:t>
            </a:r>
            <a:r>
              <a:rPr lang="en-US" sz="2400" dirty="0" err="1">
                <a:latin typeface="Times-Roman" charset="0"/>
              </a:rPr>
              <a:t>h(x</a:t>
            </a:r>
            <a:r>
              <a:rPr lang="en-US" sz="2400" dirty="0">
                <a:latin typeface="Times-Roman" charset="0"/>
              </a:rPr>
              <a:t>) = </a:t>
            </a:r>
            <a:r>
              <a:rPr lang="en-US" sz="2400" dirty="0" err="1">
                <a:latin typeface="Times-Roman" charset="0"/>
              </a:rPr>
              <a:t>y</a:t>
            </a:r>
            <a:endParaRPr lang="en-US" sz="2400" dirty="0"/>
          </a:p>
          <a:p>
            <a:pPr lvl="1" eaLnBrk="1" hangingPunct="1">
              <a:lnSpc>
                <a:spcPct val="90000"/>
              </a:lnSpc>
              <a:spcAft>
                <a:spcPts val="600"/>
              </a:spcAft>
            </a:pPr>
            <a:r>
              <a:rPr lang="en-US" sz="2400" b="1" dirty="0">
                <a:solidFill>
                  <a:schemeClr val="hlink"/>
                </a:solidFill>
              </a:rPr>
              <a:t>Weak collision resistance</a:t>
            </a:r>
            <a:r>
              <a:rPr lang="en-US" sz="2400" dirty="0"/>
              <a:t> </a:t>
            </a:r>
            <a:r>
              <a:rPr lang="en-US" sz="2400" dirty="0" err="1">
                <a:sym typeface="Symbol" charset="2"/>
              </a:rPr>
              <a:t></a:t>
            </a:r>
            <a:r>
              <a:rPr lang="en-US" sz="2400" dirty="0"/>
              <a:t> </a:t>
            </a:r>
            <a:r>
              <a:rPr lang="en-US" sz="2400" dirty="0">
                <a:solidFill>
                  <a:srgbClr val="FF0000"/>
                </a:solidFill>
              </a:rPr>
              <a:t>given </a:t>
            </a:r>
            <a:r>
              <a:rPr lang="en-US" sz="2400" dirty="0" err="1">
                <a:solidFill>
                  <a:srgbClr val="FF0000"/>
                </a:solidFill>
                <a:latin typeface="Times-Roman" charset="0"/>
              </a:rPr>
              <a:t>x</a:t>
            </a:r>
            <a:r>
              <a:rPr lang="en-US" sz="2400" dirty="0">
                <a:solidFill>
                  <a:srgbClr val="FF0000"/>
                </a:solidFill>
              </a:rPr>
              <a:t> and </a:t>
            </a:r>
            <a:r>
              <a:rPr lang="en-US" sz="2400" dirty="0" err="1">
                <a:solidFill>
                  <a:srgbClr val="FF0000"/>
                </a:solidFill>
                <a:latin typeface="Times-Roman" charset="0"/>
              </a:rPr>
              <a:t>h(x</a:t>
            </a:r>
            <a:r>
              <a:rPr lang="en-US" sz="2400" dirty="0">
                <a:solidFill>
                  <a:srgbClr val="FF0000"/>
                </a:solidFill>
                <a:latin typeface="Times-Roman" charset="0"/>
              </a:rPr>
              <a:t>)</a:t>
            </a:r>
            <a:r>
              <a:rPr lang="en-US" sz="2400" dirty="0"/>
              <a:t>, infeasible to find </a:t>
            </a:r>
            <a:r>
              <a:rPr lang="en-US" sz="2400" dirty="0" err="1">
                <a:latin typeface="Times-Roman" charset="0"/>
              </a:rPr>
              <a:t>y</a:t>
            </a:r>
            <a:r>
              <a:rPr lang="en-US" sz="2400" dirty="0">
                <a:latin typeface="Times-Roman" charset="0"/>
              </a:rPr>
              <a:t> </a:t>
            </a:r>
            <a:r>
              <a:rPr lang="en-US" sz="2400" dirty="0" err="1">
                <a:latin typeface="Times-Roman" charset="0"/>
                <a:sym typeface="Symbol" charset="2"/>
              </a:rPr>
              <a:t></a:t>
            </a:r>
            <a:r>
              <a:rPr lang="en-US" sz="2400" dirty="0">
                <a:latin typeface="Times-Roman" charset="0"/>
              </a:rPr>
              <a:t> </a:t>
            </a:r>
            <a:r>
              <a:rPr lang="en-US" sz="2400" dirty="0" err="1">
                <a:latin typeface="Times-Roman" charset="0"/>
              </a:rPr>
              <a:t>x</a:t>
            </a:r>
            <a:r>
              <a:rPr lang="en-US" sz="2400" dirty="0"/>
              <a:t> such that </a:t>
            </a:r>
            <a:r>
              <a:rPr lang="en-US" sz="2400" dirty="0" err="1">
                <a:latin typeface="Times-Roman" charset="0"/>
              </a:rPr>
              <a:t>h(y</a:t>
            </a:r>
            <a:r>
              <a:rPr lang="en-US" sz="2400" dirty="0">
                <a:latin typeface="Times-Roman" charset="0"/>
              </a:rPr>
              <a:t>) = </a:t>
            </a:r>
            <a:r>
              <a:rPr lang="en-US" sz="2400" dirty="0" err="1">
                <a:latin typeface="Times-Roman" charset="0"/>
              </a:rPr>
              <a:t>h(x</a:t>
            </a:r>
            <a:r>
              <a:rPr lang="en-US" sz="2400" dirty="0">
                <a:latin typeface="Times-Roman" charset="0"/>
              </a:rPr>
              <a:t>)</a:t>
            </a:r>
            <a:endParaRPr lang="en-US" sz="2400" dirty="0"/>
          </a:p>
          <a:p>
            <a:pPr lvl="1" eaLnBrk="1" hangingPunct="1">
              <a:lnSpc>
                <a:spcPct val="90000"/>
              </a:lnSpc>
              <a:spcAft>
                <a:spcPts val="600"/>
              </a:spcAft>
            </a:pPr>
            <a:r>
              <a:rPr lang="en-US" sz="2400" b="1" dirty="0">
                <a:solidFill>
                  <a:schemeClr val="hlink"/>
                </a:solidFill>
              </a:rPr>
              <a:t>Strong collision resistance</a:t>
            </a:r>
            <a:r>
              <a:rPr lang="en-US" sz="2400" dirty="0"/>
              <a:t> </a:t>
            </a:r>
            <a:r>
              <a:rPr lang="en-US" sz="2400" dirty="0" err="1">
                <a:sym typeface="Symbol" charset="2"/>
              </a:rPr>
              <a:t></a:t>
            </a:r>
            <a:r>
              <a:rPr lang="en-US" sz="2400" dirty="0"/>
              <a:t> </a:t>
            </a:r>
            <a:r>
              <a:rPr lang="en-US" sz="2400" b="1" i="1" u="sng" dirty="0">
                <a:solidFill>
                  <a:srgbClr val="FF0000"/>
                </a:solidFill>
              </a:rPr>
              <a:t>infeasible</a:t>
            </a:r>
            <a:r>
              <a:rPr lang="en-US" sz="2400" dirty="0"/>
              <a:t> to find </a:t>
            </a:r>
            <a:r>
              <a:rPr lang="en-US" sz="2400" b="1" i="1" dirty="0"/>
              <a:t>any</a:t>
            </a:r>
            <a:r>
              <a:rPr lang="en-US" sz="2400" dirty="0"/>
              <a:t> </a:t>
            </a:r>
            <a:r>
              <a:rPr lang="en-US" sz="2400" dirty="0" err="1">
                <a:latin typeface="Times-Roman" charset="0"/>
              </a:rPr>
              <a:t>x</a:t>
            </a:r>
            <a:r>
              <a:rPr lang="en-US" sz="2400" dirty="0"/>
              <a:t> and </a:t>
            </a:r>
            <a:r>
              <a:rPr lang="en-US" sz="2400" dirty="0" err="1">
                <a:latin typeface="Times-Roman" charset="0"/>
              </a:rPr>
              <a:t>y</a:t>
            </a:r>
            <a:r>
              <a:rPr lang="en-US" sz="2400" dirty="0"/>
              <a:t>, with </a:t>
            </a:r>
            <a:r>
              <a:rPr lang="en-US" sz="2400" dirty="0" err="1">
                <a:latin typeface="Times-Roman" charset="0"/>
              </a:rPr>
              <a:t>x</a:t>
            </a:r>
            <a:r>
              <a:rPr lang="en-US" sz="2400" dirty="0">
                <a:latin typeface="Times-Roman" charset="0"/>
              </a:rPr>
              <a:t> </a:t>
            </a:r>
            <a:r>
              <a:rPr lang="en-US" sz="2400" dirty="0" err="1">
                <a:latin typeface="Times-Roman" charset="0"/>
                <a:sym typeface="Symbol" charset="2"/>
              </a:rPr>
              <a:t></a:t>
            </a:r>
            <a:r>
              <a:rPr lang="en-US" sz="2400" dirty="0">
                <a:latin typeface="Times-Roman" charset="0"/>
              </a:rPr>
              <a:t> </a:t>
            </a:r>
            <a:r>
              <a:rPr lang="en-US" sz="2400" dirty="0" err="1">
                <a:latin typeface="Times-Roman" charset="0"/>
              </a:rPr>
              <a:t>y</a:t>
            </a:r>
            <a:r>
              <a:rPr lang="en-US" sz="2400" dirty="0"/>
              <a:t> such that </a:t>
            </a:r>
            <a:r>
              <a:rPr lang="en-US" sz="2400" dirty="0" err="1">
                <a:latin typeface="Times-Roman" charset="0"/>
              </a:rPr>
              <a:t>h(x</a:t>
            </a:r>
            <a:r>
              <a:rPr lang="en-US" sz="2400" dirty="0">
                <a:latin typeface="Times-Roman" charset="0"/>
              </a:rPr>
              <a:t>) = </a:t>
            </a:r>
            <a:r>
              <a:rPr lang="en-US" sz="2400" dirty="0" err="1">
                <a:latin typeface="Times-Roman" charset="0"/>
              </a:rPr>
              <a:t>h(y</a:t>
            </a:r>
            <a:r>
              <a:rPr lang="en-US" sz="2400" dirty="0">
                <a:latin typeface="Times-Roman" charset="0"/>
              </a:rPr>
              <a:t>)</a:t>
            </a:r>
          </a:p>
          <a:p>
            <a:pPr eaLnBrk="1" hangingPunct="1">
              <a:lnSpc>
                <a:spcPct val="90000"/>
              </a:lnSpc>
              <a:spcAft>
                <a:spcPts val="600"/>
              </a:spcAft>
            </a:pPr>
            <a:r>
              <a:rPr lang="en-US" sz="2800" dirty="0"/>
              <a:t>Lots of </a:t>
            </a:r>
            <a:r>
              <a:rPr lang="en-US" sz="2800" dirty="0" smtClean="0"/>
              <a:t>collisions exist, </a:t>
            </a:r>
            <a:r>
              <a:rPr lang="en-US" sz="2800" dirty="0"/>
              <a:t>but hard to find </a:t>
            </a:r>
            <a:r>
              <a:rPr lang="en-US" sz="2800" b="1" i="1" dirty="0">
                <a:solidFill>
                  <a:srgbClr val="FF0000"/>
                </a:solidFill>
              </a:rPr>
              <a:t>any</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animEffect transition="in" filter="box(out)">
                                      <p:cBhvr>
                                        <p:cTn id="7" dur="500"/>
                                        <p:tgtEl>
                                          <p:spTgt spid="14131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141315">
                                            <p:txEl>
                                              <p:pRg st="1" end="1"/>
                                            </p:txEl>
                                          </p:spTgt>
                                        </p:tgtEl>
                                        <p:attrNameLst>
                                          <p:attrName>style.visibility</p:attrName>
                                        </p:attrNameLst>
                                      </p:cBhvr>
                                      <p:to>
                                        <p:strVal val="visible"/>
                                      </p:to>
                                    </p:set>
                                    <p:animEffect transition="in" filter="box(out)">
                                      <p:cBhvr>
                                        <p:cTn id="10" dur="500"/>
                                        <p:tgtEl>
                                          <p:spTgt spid="141315">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par>
                                <p:cTn id="11" presetID="4" presetClass="entr" presetSubtype="32" fill="hold" grpId="0" nodeType="withEffect">
                                  <p:stCondLst>
                                    <p:cond delay="0"/>
                                  </p:stCondLst>
                                  <p:childTnLst>
                                    <p:set>
                                      <p:cBhvr>
                                        <p:cTn id="12" dur="1" fill="hold">
                                          <p:stCondLst>
                                            <p:cond delay="0"/>
                                          </p:stCondLst>
                                        </p:cTn>
                                        <p:tgtEl>
                                          <p:spTgt spid="141315">
                                            <p:txEl>
                                              <p:pRg st="2" end="2"/>
                                            </p:txEl>
                                          </p:spTgt>
                                        </p:tgtEl>
                                        <p:attrNameLst>
                                          <p:attrName>style.visibility</p:attrName>
                                        </p:attrNameLst>
                                      </p:cBhvr>
                                      <p:to>
                                        <p:strVal val="visible"/>
                                      </p:to>
                                    </p:set>
                                    <p:animEffect transition="in" filter="box(out)">
                                      <p:cBhvr>
                                        <p:cTn id="13" dur="500"/>
                                        <p:tgtEl>
                                          <p:spTgt spid="141315">
                                            <p:txEl>
                                              <p:pRg st="2" end="2"/>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Camera"/>
                                        </p:tgtEl>
                                      </p:cMediaNode>
                                    </p:audio>
                                  </p:subTnLst>
                                </p:cTn>
                              </p:par>
                              <p:par>
                                <p:cTn id="14" presetID="4" presetClass="entr" presetSubtype="32" fill="hold" grpId="0" nodeType="withEffect">
                                  <p:stCondLst>
                                    <p:cond delay="0"/>
                                  </p:stCondLst>
                                  <p:childTnLst>
                                    <p:set>
                                      <p:cBhvr>
                                        <p:cTn id="15" dur="1" fill="hold">
                                          <p:stCondLst>
                                            <p:cond delay="0"/>
                                          </p:stCondLst>
                                        </p:cTn>
                                        <p:tgtEl>
                                          <p:spTgt spid="141315">
                                            <p:txEl>
                                              <p:pRg st="3" end="3"/>
                                            </p:txEl>
                                          </p:spTgt>
                                        </p:tgtEl>
                                        <p:attrNameLst>
                                          <p:attrName>style.visibility</p:attrName>
                                        </p:attrNameLst>
                                      </p:cBhvr>
                                      <p:to>
                                        <p:strVal val="visible"/>
                                      </p:to>
                                    </p:set>
                                    <p:animEffect transition="in" filter="box(out)">
                                      <p:cBhvr>
                                        <p:cTn id="16" dur="500"/>
                                        <p:tgtEl>
                                          <p:spTgt spid="141315">
                                            <p:txEl>
                                              <p:pRg st="3" end="3"/>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2" name="Camera"/>
                                        </p:tgtEl>
                                      </p:cMediaNode>
                                    </p:audio>
                                  </p:subTnLst>
                                </p:cTn>
                              </p:par>
                              <p:par>
                                <p:cTn id="17" presetID="4" presetClass="entr" presetSubtype="32" fill="hold" grpId="0" nodeType="withEffect">
                                  <p:stCondLst>
                                    <p:cond delay="0"/>
                                  </p:stCondLst>
                                  <p:childTnLst>
                                    <p:set>
                                      <p:cBhvr>
                                        <p:cTn id="18" dur="1" fill="hold">
                                          <p:stCondLst>
                                            <p:cond delay="0"/>
                                          </p:stCondLst>
                                        </p:cTn>
                                        <p:tgtEl>
                                          <p:spTgt spid="141315">
                                            <p:txEl>
                                              <p:pRg st="4" end="4"/>
                                            </p:txEl>
                                          </p:spTgt>
                                        </p:tgtEl>
                                        <p:attrNameLst>
                                          <p:attrName>style.visibility</p:attrName>
                                        </p:attrNameLst>
                                      </p:cBhvr>
                                      <p:to>
                                        <p:strVal val="visible"/>
                                      </p:to>
                                    </p:set>
                                    <p:animEffect transition="in" filter="box(out)">
                                      <p:cBhvr>
                                        <p:cTn id="19" dur="500"/>
                                        <p:tgtEl>
                                          <p:spTgt spid="141315">
                                            <p:txEl>
                                              <p:pRg st="4" end="4"/>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
                                        </p:tgtEl>
                                      </p:cMediaNode>
                                    </p:audio>
                                  </p:subTnLst>
                                </p:cTn>
                              </p:par>
                              <p:par>
                                <p:cTn id="20" presetID="4" presetClass="entr" presetSubtype="32" fill="hold" grpId="0" nodeType="withEffect">
                                  <p:stCondLst>
                                    <p:cond delay="0"/>
                                  </p:stCondLst>
                                  <p:childTnLst>
                                    <p:set>
                                      <p:cBhvr>
                                        <p:cTn id="21" dur="1" fill="hold">
                                          <p:stCondLst>
                                            <p:cond delay="0"/>
                                          </p:stCondLst>
                                        </p:cTn>
                                        <p:tgtEl>
                                          <p:spTgt spid="141315">
                                            <p:txEl>
                                              <p:pRg st="5" end="5"/>
                                            </p:txEl>
                                          </p:spTgt>
                                        </p:tgtEl>
                                        <p:attrNameLst>
                                          <p:attrName>style.visibility</p:attrName>
                                        </p:attrNameLst>
                                      </p:cBhvr>
                                      <p:to>
                                        <p:strVal val="visible"/>
                                      </p:to>
                                    </p:set>
                                    <p:animEffect transition="in" filter="box(out)">
                                      <p:cBhvr>
                                        <p:cTn id="22" dur="500"/>
                                        <p:tgtEl>
                                          <p:spTgt spid="141315">
                                            <p:txEl>
                                              <p:pRg st="5" end="5"/>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41315">
                                            <p:txEl>
                                              <p:pRg st="6" end="6"/>
                                            </p:txEl>
                                          </p:spTgt>
                                        </p:tgtEl>
                                        <p:attrNameLst>
                                          <p:attrName>style.visibility</p:attrName>
                                        </p:attrNameLst>
                                      </p:cBhvr>
                                      <p:to>
                                        <p:strVal val="visible"/>
                                      </p:to>
                                    </p:set>
                                    <p:animEffect transition="in" filter="box(out)">
                                      <p:cBhvr>
                                        <p:cTn id="27" dur="500"/>
                                        <p:tgtEl>
                                          <p:spTgt spid="141315">
                                            <p:txEl>
                                              <p:pRg st="6" end="6"/>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build="p" autoUpdateAnimBg="0"/>
    </p:bldLst>
  </p:timing>
</p:sld>
</file>

<file path=ppt/slides/slide1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2283D975-DFA9-C646-B094-4318DF56D3C2}" type="slidenum">
              <a:rPr lang="en-US" smtClean="0">
                <a:latin typeface="Times New Roman" charset="0"/>
              </a:rPr>
              <a:pPr/>
              <a:t>147</a:t>
            </a:fld>
            <a:endParaRPr lang="en-US" smtClean="0">
              <a:latin typeface="Times New Roman" charset="0"/>
            </a:endParaRPr>
          </a:p>
        </p:txBody>
      </p:sp>
      <p:sp>
        <p:nvSpPr>
          <p:cNvPr id="182275" name="Rectangle 2"/>
          <p:cNvSpPr>
            <a:spLocks noGrp="1" noChangeArrowheads="1"/>
          </p:cNvSpPr>
          <p:nvPr>
            <p:ph type="title"/>
          </p:nvPr>
        </p:nvSpPr>
        <p:spPr/>
        <p:txBody>
          <a:bodyPr/>
          <a:lstStyle/>
          <a:p>
            <a:pPr eaLnBrk="1" hangingPunct="1"/>
            <a:r>
              <a:rPr lang="en-US"/>
              <a:t>Non-crypto Hash (1)</a:t>
            </a:r>
          </a:p>
        </p:txBody>
      </p:sp>
      <p:sp>
        <p:nvSpPr>
          <p:cNvPr id="243715" name="Rectangle 3"/>
          <p:cNvSpPr>
            <a:spLocks noGrp="1" noChangeArrowheads="1"/>
          </p:cNvSpPr>
          <p:nvPr>
            <p:ph type="body" idx="1"/>
          </p:nvPr>
        </p:nvSpPr>
        <p:spPr>
          <a:xfrm>
            <a:off x="533400" y="1828800"/>
            <a:ext cx="8382000" cy="4114800"/>
          </a:xfrm>
        </p:spPr>
        <p:txBody>
          <a:bodyPr/>
          <a:lstStyle/>
          <a:p>
            <a:pPr eaLnBrk="1" hangingPunct="1">
              <a:spcAft>
                <a:spcPts val="600"/>
              </a:spcAft>
            </a:pPr>
            <a:r>
              <a:rPr lang="en-US" sz="2800" dirty="0"/>
              <a:t>Data </a:t>
            </a:r>
            <a:r>
              <a:rPr lang="en-US" sz="2800" dirty="0">
                <a:latin typeface="Times-Roman" charset="0"/>
              </a:rPr>
              <a:t>X = (X</a:t>
            </a:r>
            <a:r>
              <a:rPr lang="en-US" sz="2800" baseline="-25000" dirty="0">
                <a:latin typeface="Times-Roman" charset="0"/>
              </a:rPr>
              <a:t>0</a:t>
            </a:r>
            <a:r>
              <a:rPr lang="en-US" sz="2800" dirty="0">
                <a:latin typeface="Times-Roman" charset="0"/>
              </a:rPr>
              <a:t>,X</a:t>
            </a:r>
            <a:r>
              <a:rPr lang="en-US" sz="2800" baseline="-25000" dirty="0">
                <a:latin typeface="Times-Roman" charset="0"/>
              </a:rPr>
              <a:t>1</a:t>
            </a:r>
            <a:r>
              <a:rPr lang="en-US" sz="2800" dirty="0">
                <a:latin typeface="Times-Roman" charset="0"/>
              </a:rPr>
              <a:t>,X</a:t>
            </a:r>
            <a:r>
              <a:rPr lang="en-US" sz="2800" baseline="-25000" dirty="0">
                <a:latin typeface="Times-Roman" charset="0"/>
              </a:rPr>
              <a:t>2</a:t>
            </a:r>
            <a:r>
              <a:rPr lang="en-US" sz="2800" dirty="0">
                <a:latin typeface="Times-Roman" charset="0"/>
              </a:rPr>
              <a:t>,…,X</a:t>
            </a:r>
            <a:r>
              <a:rPr lang="en-US" sz="2800" baseline="-25000" dirty="0">
                <a:latin typeface="Times-Roman" charset="0"/>
              </a:rPr>
              <a:t>n-1</a:t>
            </a:r>
            <a:r>
              <a:rPr lang="en-US" sz="2800" dirty="0">
                <a:latin typeface="Times-Roman" charset="0"/>
              </a:rPr>
              <a:t>)</a:t>
            </a:r>
            <a:r>
              <a:rPr lang="en-US" sz="2800" dirty="0"/>
              <a:t>, each </a:t>
            </a:r>
            <a:r>
              <a:rPr lang="en-US" sz="2800" dirty="0">
                <a:latin typeface="Times-Roman" charset="0"/>
              </a:rPr>
              <a:t>X</a:t>
            </a:r>
            <a:r>
              <a:rPr lang="en-US" sz="2800" baseline="-25000" dirty="0">
                <a:latin typeface="Times-Roman" charset="0"/>
              </a:rPr>
              <a:t>i</a:t>
            </a:r>
            <a:r>
              <a:rPr lang="en-US" sz="2800" dirty="0"/>
              <a:t> is a byte</a:t>
            </a:r>
          </a:p>
          <a:p>
            <a:pPr eaLnBrk="1" hangingPunct="1">
              <a:spcAft>
                <a:spcPts val="600"/>
              </a:spcAft>
            </a:pPr>
            <a:r>
              <a:rPr lang="en-US" sz="2800" dirty="0"/>
              <a:t>Define </a:t>
            </a:r>
            <a:r>
              <a:rPr lang="en-US" sz="2800" dirty="0" err="1">
                <a:latin typeface="Times-Roman" charset="0"/>
              </a:rPr>
              <a:t>h(X</a:t>
            </a:r>
            <a:r>
              <a:rPr lang="en-US" sz="2800" dirty="0">
                <a:latin typeface="Times-Roman" charset="0"/>
              </a:rPr>
              <a:t>) =</a:t>
            </a:r>
            <a:r>
              <a:rPr lang="en-US" sz="2800" dirty="0"/>
              <a:t> </a:t>
            </a:r>
            <a:r>
              <a:rPr lang="en-US" sz="2800" dirty="0">
                <a:latin typeface="Times-Roman" charset="0"/>
              </a:rPr>
              <a:t>X</a:t>
            </a:r>
            <a:r>
              <a:rPr lang="en-US" sz="2800" baseline="-25000" dirty="0">
                <a:latin typeface="Times-Roman" charset="0"/>
              </a:rPr>
              <a:t>0</a:t>
            </a:r>
            <a:r>
              <a:rPr lang="en-US" sz="2800" dirty="0">
                <a:latin typeface="Times-Roman" charset="0"/>
              </a:rPr>
              <a:t>+X</a:t>
            </a:r>
            <a:r>
              <a:rPr lang="en-US" sz="2800" baseline="-25000" dirty="0">
                <a:latin typeface="Times-Roman" charset="0"/>
              </a:rPr>
              <a:t>1</a:t>
            </a:r>
            <a:r>
              <a:rPr lang="en-US" sz="2800" dirty="0">
                <a:latin typeface="Times-Roman" charset="0"/>
              </a:rPr>
              <a:t>+X</a:t>
            </a:r>
            <a:r>
              <a:rPr lang="en-US" sz="2800" baseline="-25000" dirty="0">
                <a:latin typeface="Times-Roman" charset="0"/>
              </a:rPr>
              <a:t>2</a:t>
            </a:r>
            <a:r>
              <a:rPr lang="en-US" sz="2800" dirty="0">
                <a:latin typeface="Times-Roman" charset="0"/>
              </a:rPr>
              <a:t>+…+X</a:t>
            </a:r>
            <a:r>
              <a:rPr lang="en-US" sz="2800" baseline="-25000" dirty="0">
                <a:latin typeface="Times-Roman" charset="0"/>
              </a:rPr>
              <a:t>n-1</a:t>
            </a:r>
            <a:endParaRPr lang="en-US" sz="2800" dirty="0"/>
          </a:p>
          <a:p>
            <a:pPr eaLnBrk="1" hangingPunct="1">
              <a:spcAft>
                <a:spcPts val="600"/>
              </a:spcAft>
            </a:pPr>
            <a:r>
              <a:rPr lang="en-US" sz="2800" dirty="0"/>
              <a:t>Is this a secure </a:t>
            </a:r>
            <a:r>
              <a:rPr lang="en-US" sz="2800" dirty="0" smtClean="0"/>
              <a:t>cryptographic </a:t>
            </a:r>
            <a:r>
              <a:rPr lang="en-US" sz="2800" dirty="0"/>
              <a:t>hash?</a:t>
            </a:r>
          </a:p>
          <a:p>
            <a:pPr eaLnBrk="1" hangingPunct="1">
              <a:spcAft>
                <a:spcPts val="600"/>
              </a:spcAft>
            </a:pPr>
            <a:r>
              <a:rPr lang="en-US" sz="2800" dirty="0"/>
              <a:t>Example: </a:t>
            </a:r>
            <a:r>
              <a:rPr lang="en-US" sz="2800" dirty="0">
                <a:latin typeface="Times-Roman" charset="0"/>
              </a:rPr>
              <a:t>X = (10101010, 00001111)</a:t>
            </a:r>
            <a:endParaRPr lang="en-US" sz="2800" dirty="0"/>
          </a:p>
          <a:p>
            <a:pPr eaLnBrk="1" hangingPunct="1">
              <a:spcAft>
                <a:spcPts val="600"/>
              </a:spcAft>
            </a:pPr>
            <a:r>
              <a:rPr lang="en-US" sz="2800" dirty="0"/>
              <a:t>Hash is </a:t>
            </a:r>
            <a:r>
              <a:rPr lang="en-US" sz="2800" dirty="0" err="1">
                <a:latin typeface="Times-Roman" charset="0"/>
              </a:rPr>
              <a:t>h(X</a:t>
            </a:r>
            <a:r>
              <a:rPr lang="en-US" sz="2800" dirty="0">
                <a:latin typeface="Times-Roman" charset="0"/>
              </a:rPr>
              <a:t>) = 10111001</a:t>
            </a:r>
            <a:endParaRPr lang="en-US" sz="2800" dirty="0" smtClean="0"/>
          </a:p>
          <a:p>
            <a:pPr eaLnBrk="1" hangingPunct="1">
              <a:spcAft>
                <a:spcPts val="600"/>
              </a:spcAft>
            </a:pPr>
            <a:r>
              <a:rPr lang="en-US" sz="2800" dirty="0" smtClean="0"/>
              <a:t>If </a:t>
            </a:r>
            <a:r>
              <a:rPr lang="en-US" sz="2800" dirty="0">
                <a:latin typeface="Times-Roman" charset="0"/>
              </a:rPr>
              <a:t>Y = (00001111, 10101010)</a:t>
            </a:r>
            <a:r>
              <a:rPr lang="en-US" sz="2800" dirty="0" smtClean="0"/>
              <a:t> then </a:t>
            </a:r>
            <a:r>
              <a:rPr lang="en-US" sz="2800" dirty="0" err="1">
                <a:latin typeface="Times-Roman" charset="0"/>
              </a:rPr>
              <a:t>h(X</a:t>
            </a:r>
            <a:r>
              <a:rPr lang="en-US" sz="2800" dirty="0">
                <a:latin typeface="Times-Roman" charset="0"/>
              </a:rPr>
              <a:t>) = </a:t>
            </a:r>
            <a:r>
              <a:rPr lang="en-US" sz="2800" dirty="0" err="1">
                <a:latin typeface="Times-Roman" charset="0"/>
              </a:rPr>
              <a:t>h(Y</a:t>
            </a:r>
            <a:r>
              <a:rPr lang="en-US" sz="2800" dirty="0">
                <a:latin typeface="Times-Roman" charset="0"/>
              </a:rPr>
              <a:t>)</a:t>
            </a:r>
            <a:endParaRPr lang="en-US" sz="2800" dirty="0"/>
          </a:p>
          <a:p>
            <a:pPr eaLnBrk="1" hangingPunct="1">
              <a:spcAft>
                <a:spcPts val="600"/>
              </a:spcAft>
            </a:pPr>
            <a:r>
              <a:rPr lang="en-US" sz="2800" dirty="0"/>
              <a:t>Easy to find collisions, so </a:t>
            </a:r>
            <a:r>
              <a:rPr lang="en-US" sz="2800" b="1" dirty="0">
                <a:solidFill>
                  <a:schemeClr val="hlink"/>
                </a:solidFill>
              </a:rPr>
              <a:t>not</a:t>
            </a:r>
            <a:r>
              <a:rPr lang="en-US" sz="2800" dirty="0">
                <a:solidFill>
                  <a:schemeClr val="accent2"/>
                </a:solidFill>
              </a:rPr>
              <a:t> </a:t>
            </a:r>
            <a:r>
              <a:rPr lang="en-US" sz="2800" dirty="0"/>
              <a:t>secure…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animEffect transition="in" filter="box(out)">
                                      <p:cBhvr>
                                        <p:cTn id="7" dur="500"/>
                                        <p:tgtEl>
                                          <p:spTgt spid="24371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43715">
                                            <p:txEl>
                                              <p:pRg st="1" end="1"/>
                                            </p:txEl>
                                          </p:spTgt>
                                        </p:tgtEl>
                                        <p:attrNameLst>
                                          <p:attrName>style.visibility</p:attrName>
                                        </p:attrNameLst>
                                      </p:cBhvr>
                                      <p:to>
                                        <p:strVal val="visible"/>
                                      </p:to>
                                    </p:set>
                                    <p:animEffect transition="in" filter="box(out)">
                                      <p:cBhvr>
                                        <p:cTn id="12" dur="500"/>
                                        <p:tgtEl>
                                          <p:spTgt spid="24371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43715">
                                            <p:txEl>
                                              <p:pRg st="2" end="2"/>
                                            </p:txEl>
                                          </p:spTgt>
                                        </p:tgtEl>
                                        <p:attrNameLst>
                                          <p:attrName>style.visibility</p:attrName>
                                        </p:attrNameLst>
                                      </p:cBhvr>
                                      <p:to>
                                        <p:strVal val="visible"/>
                                      </p:to>
                                    </p:set>
                                    <p:animEffect transition="in" filter="box(out)">
                                      <p:cBhvr>
                                        <p:cTn id="17" dur="500"/>
                                        <p:tgtEl>
                                          <p:spTgt spid="24371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43715">
                                            <p:txEl>
                                              <p:pRg st="3" end="3"/>
                                            </p:txEl>
                                          </p:spTgt>
                                        </p:tgtEl>
                                        <p:attrNameLst>
                                          <p:attrName>style.visibility</p:attrName>
                                        </p:attrNameLst>
                                      </p:cBhvr>
                                      <p:to>
                                        <p:strVal val="visible"/>
                                      </p:to>
                                    </p:set>
                                    <p:animEffect transition="in" filter="box(out)">
                                      <p:cBhvr>
                                        <p:cTn id="22" dur="500"/>
                                        <p:tgtEl>
                                          <p:spTgt spid="243715">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43715">
                                            <p:txEl>
                                              <p:pRg st="4" end="4"/>
                                            </p:txEl>
                                          </p:spTgt>
                                        </p:tgtEl>
                                        <p:attrNameLst>
                                          <p:attrName>style.visibility</p:attrName>
                                        </p:attrNameLst>
                                      </p:cBhvr>
                                      <p:to>
                                        <p:strVal val="visible"/>
                                      </p:to>
                                    </p:set>
                                    <p:animEffect transition="in" filter="box(out)">
                                      <p:cBhvr>
                                        <p:cTn id="27" dur="500"/>
                                        <p:tgtEl>
                                          <p:spTgt spid="243715">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43715">
                                            <p:txEl>
                                              <p:pRg st="5" end="5"/>
                                            </p:txEl>
                                          </p:spTgt>
                                        </p:tgtEl>
                                        <p:attrNameLst>
                                          <p:attrName>style.visibility</p:attrName>
                                        </p:attrNameLst>
                                      </p:cBhvr>
                                      <p:to>
                                        <p:strVal val="visible"/>
                                      </p:to>
                                    </p:set>
                                    <p:animEffect transition="in" filter="box(out)">
                                      <p:cBhvr>
                                        <p:cTn id="32" dur="500"/>
                                        <p:tgtEl>
                                          <p:spTgt spid="243715">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43715">
                                            <p:txEl>
                                              <p:pRg st="6" end="6"/>
                                            </p:txEl>
                                          </p:spTgt>
                                        </p:tgtEl>
                                        <p:attrNameLst>
                                          <p:attrName>style.visibility</p:attrName>
                                        </p:attrNameLst>
                                      </p:cBhvr>
                                      <p:to>
                                        <p:strVal val="visible"/>
                                      </p:to>
                                    </p:set>
                                    <p:animEffect transition="in" filter="box(out)">
                                      <p:cBhvr>
                                        <p:cTn id="37" dur="500"/>
                                        <p:tgtEl>
                                          <p:spTgt spid="243715">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build="p" autoUpdateAnimBg="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707ACDE-A1DE-8C49-B980-E5E92F585B56}" type="slidenum">
              <a:rPr lang="en-US" smtClean="0">
                <a:latin typeface="Times New Roman" charset="0"/>
              </a:rPr>
              <a:pPr/>
              <a:t>148</a:t>
            </a:fld>
            <a:endParaRPr lang="en-US" smtClean="0">
              <a:latin typeface="Times New Roman" charset="0"/>
            </a:endParaRPr>
          </a:p>
        </p:txBody>
      </p:sp>
      <p:sp>
        <p:nvSpPr>
          <p:cNvPr id="183299" name="Rectangle 2"/>
          <p:cNvSpPr>
            <a:spLocks noGrp="1" noChangeArrowheads="1"/>
          </p:cNvSpPr>
          <p:nvPr>
            <p:ph type="title"/>
          </p:nvPr>
        </p:nvSpPr>
        <p:spPr>
          <a:xfrm>
            <a:off x="685800" y="76200"/>
            <a:ext cx="7848600" cy="990600"/>
          </a:xfrm>
        </p:spPr>
        <p:txBody>
          <a:bodyPr/>
          <a:lstStyle/>
          <a:p>
            <a:pPr eaLnBrk="1" hangingPunct="1"/>
            <a:r>
              <a:rPr lang="en-US" dirty="0"/>
              <a:t>Non-crypto Hash (2)</a:t>
            </a:r>
          </a:p>
        </p:txBody>
      </p:sp>
      <p:sp>
        <p:nvSpPr>
          <p:cNvPr id="183300" name="Rectangle 3"/>
          <p:cNvSpPr>
            <a:spLocks noGrp="1" noChangeArrowheads="1"/>
          </p:cNvSpPr>
          <p:nvPr>
            <p:ph type="body" idx="1"/>
          </p:nvPr>
        </p:nvSpPr>
        <p:spPr>
          <a:xfrm>
            <a:off x="685800" y="990600"/>
            <a:ext cx="7772400" cy="5257800"/>
          </a:xfrm>
        </p:spPr>
        <p:txBody>
          <a:bodyPr/>
          <a:lstStyle/>
          <a:p>
            <a:pPr eaLnBrk="1" hangingPunct="1">
              <a:lnSpc>
                <a:spcPct val="90000"/>
              </a:lnSpc>
              <a:spcAft>
                <a:spcPts val="600"/>
              </a:spcAft>
            </a:pPr>
            <a:r>
              <a:rPr lang="en-US" sz="2800" dirty="0"/>
              <a:t>Data </a:t>
            </a:r>
            <a:r>
              <a:rPr lang="en-US" sz="2800" dirty="0">
                <a:latin typeface="Times-Roman" charset="0"/>
              </a:rPr>
              <a:t>X = (X</a:t>
            </a:r>
            <a:r>
              <a:rPr lang="en-US" sz="2800" baseline="-25000" dirty="0">
                <a:latin typeface="Times-Roman" charset="0"/>
              </a:rPr>
              <a:t>0</a:t>
            </a:r>
            <a:r>
              <a:rPr lang="en-US" sz="2800" dirty="0">
                <a:latin typeface="Times-Roman" charset="0"/>
              </a:rPr>
              <a:t>,X</a:t>
            </a:r>
            <a:r>
              <a:rPr lang="en-US" sz="2800" baseline="-25000" dirty="0">
                <a:latin typeface="Times-Roman" charset="0"/>
              </a:rPr>
              <a:t>1</a:t>
            </a:r>
            <a:r>
              <a:rPr lang="en-US" sz="2800" dirty="0">
                <a:latin typeface="Times-Roman" charset="0"/>
              </a:rPr>
              <a:t>,X</a:t>
            </a:r>
            <a:r>
              <a:rPr lang="en-US" sz="2800" baseline="-25000" dirty="0">
                <a:latin typeface="Times-Roman" charset="0"/>
              </a:rPr>
              <a:t>2</a:t>
            </a:r>
            <a:r>
              <a:rPr lang="en-US" sz="2800" dirty="0">
                <a:latin typeface="Times-Roman" charset="0"/>
              </a:rPr>
              <a:t>,…,X</a:t>
            </a:r>
            <a:r>
              <a:rPr lang="en-US" sz="2800" baseline="-25000" dirty="0">
                <a:latin typeface="Times-Roman" charset="0"/>
              </a:rPr>
              <a:t>n-1</a:t>
            </a:r>
            <a:r>
              <a:rPr lang="en-US" sz="2800" dirty="0">
                <a:latin typeface="Times-Roman" charset="0"/>
              </a:rPr>
              <a:t>)</a:t>
            </a:r>
            <a:endParaRPr lang="en-US" sz="2800" dirty="0"/>
          </a:p>
          <a:p>
            <a:pPr eaLnBrk="1" hangingPunct="1">
              <a:lnSpc>
                <a:spcPct val="90000"/>
              </a:lnSpc>
              <a:spcAft>
                <a:spcPts val="600"/>
              </a:spcAft>
            </a:pPr>
            <a:r>
              <a:rPr lang="en-US" sz="2800" dirty="0"/>
              <a:t>Suppose hash is defined as</a:t>
            </a:r>
          </a:p>
          <a:p>
            <a:pPr lvl="1" eaLnBrk="1" hangingPunct="1">
              <a:lnSpc>
                <a:spcPct val="90000"/>
              </a:lnSpc>
              <a:spcAft>
                <a:spcPts val="600"/>
              </a:spcAft>
              <a:buFontTx/>
              <a:buNone/>
            </a:pPr>
            <a:r>
              <a:rPr lang="en-US" sz="2400" dirty="0">
                <a:latin typeface="Times-Roman" charset="0"/>
              </a:rPr>
              <a:t>	</a:t>
            </a:r>
            <a:r>
              <a:rPr lang="en-US" sz="2400" dirty="0" err="1">
                <a:latin typeface="Times-Roman" charset="0"/>
              </a:rPr>
              <a:t>h(X</a:t>
            </a:r>
            <a:r>
              <a:rPr lang="en-US" sz="2400" dirty="0">
                <a:latin typeface="Times-Roman" charset="0"/>
              </a:rPr>
              <a:t>) = nX</a:t>
            </a:r>
            <a:r>
              <a:rPr lang="en-US" sz="2400" baseline="-25000" dirty="0">
                <a:latin typeface="Times-Roman" charset="0"/>
              </a:rPr>
              <a:t>0</a:t>
            </a:r>
            <a:r>
              <a:rPr lang="en-US" sz="2400" dirty="0">
                <a:latin typeface="Times-Roman" charset="0"/>
              </a:rPr>
              <a:t>+(n</a:t>
            </a:r>
            <a:r>
              <a:rPr lang="en-US" sz="2400" dirty="0">
                <a:latin typeface="Times-Roman" charset="0"/>
                <a:sym typeface="Symbol" charset="2"/>
              </a:rPr>
              <a:t></a:t>
            </a:r>
            <a:r>
              <a:rPr lang="en-US" sz="2400" dirty="0">
                <a:latin typeface="Times-Roman" charset="0"/>
              </a:rPr>
              <a:t>1)X</a:t>
            </a:r>
            <a:r>
              <a:rPr lang="en-US" sz="2400" baseline="-25000" dirty="0">
                <a:latin typeface="Times-Roman" charset="0"/>
              </a:rPr>
              <a:t>1</a:t>
            </a:r>
            <a:r>
              <a:rPr lang="en-US" sz="2400" dirty="0">
                <a:latin typeface="Times-Roman" charset="0"/>
              </a:rPr>
              <a:t>+(n</a:t>
            </a:r>
            <a:r>
              <a:rPr lang="en-US" sz="2400" dirty="0">
                <a:latin typeface="Times-Roman" charset="0"/>
                <a:sym typeface="Symbol" charset="2"/>
              </a:rPr>
              <a:t></a:t>
            </a:r>
            <a:r>
              <a:rPr lang="en-US" sz="2400" dirty="0">
                <a:latin typeface="Times-Roman" charset="0"/>
              </a:rPr>
              <a:t>2)X</a:t>
            </a:r>
            <a:r>
              <a:rPr lang="en-US" sz="2400" baseline="-25000" dirty="0">
                <a:latin typeface="Times-Roman" charset="0"/>
              </a:rPr>
              <a:t>2</a:t>
            </a:r>
            <a:r>
              <a:rPr lang="en-US" sz="2400" dirty="0">
                <a:latin typeface="Times-Roman" charset="0"/>
              </a:rPr>
              <a:t>+…+1</a:t>
            </a:r>
            <a:r>
              <a:rPr lang="en-US" sz="2400" dirty="0">
                <a:latin typeface="Times-Roman" charset="0"/>
                <a:sym typeface="Symbol" charset="2"/>
              </a:rPr>
              <a:t></a:t>
            </a:r>
            <a:r>
              <a:rPr lang="en-US" sz="2400" dirty="0">
                <a:latin typeface="Times-Roman" charset="0"/>
              </a:rPr>
              <a:t>X</a:t>
            </a:r>
            <a:r>
              <a:rPr lang="en-US" sz="2400" baseline="-25000" dirty="0">
                <a:latin typeface="Times-Roman" charset="0"/>
              </a:rPr>
              <a:t>n-1</a:t>
            </a:r>
            <a:endParaRPr lang="en-US" sz="2400" dirty="0"/>
          </a:p>
          <a:p>
            <a:pPr eaLnBrk="1" hangingPunct="1">
              <a:lnSpc>
                <a:spcPct val="90000"/>
              </a:lnSpc>
              <a:spcAft>
                <a:spcPts val="600"/>
              </a:spcAft>
            </a:pPr>
            <a:r>
              <a:rPr lang="en-US" sz="2800" dirty="0"/>
              <a:t>Is this a secure </a:t>
            </a:r>
            <a:r>
              <a:rPr lang="en-US" sz="2800" dirty="0" smtClean="0"/>
              <a:t>cryptographic </a:t>
            </a:r>
            <a:r>
              <a:rPr lang="en-US" sz="2800" dirty="0"/>
              <a:t>hash?</a:t>
            </a:r>
            <a:endParaRPr lang="en-US" sz="2800" dirty="0" smtClean="0"/>
          </a:p>
          <a:p>
            <a:pPr eaLnBrk="1" hangingPunct="1">
              <a:lnSpc>
                <a:spcPct val="90000"/>
              </a:lnSpc>
              <a:spcAft>
                <a:spcPts val="600"/>
              </a:spcAft>
            </a:pPr>
            <a:r>
              <a:rPr lang="en-US" sz="2800" dirty="0" smtClean="0"/>
              <a:t>Note that</a:t>
            </a:r>
          </a:p>
          <a:p>
            <a:pPr lvl="1" eaLnBrk="1" hangingPunct="1">
              <a:lnSpc>
                <a:spcPct val="90000"/>
              </a:lnSpc>
              <a:spcAft>
                <a:spcPts val="600"/>
              </a:spcAft>
              <a:buFontTx/>
              <a:buNone/>
            </a:pPr>
            <a:r>
              <a:rPr lang="en-US" sz="2400" dirty="0">
                <a:latin typeface="Times-Roman" charset="0"/>
              </a:rPr>
              <a:t>	h(10101010, 00001111)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h(00001111, 10101010)</a:t>
            </a:r>
            <a:endParaRPr lang="en-US" sz="2400" dirty="0"/>
          </a:p>
          <a:p>
            <a:pPr eaLnBrk="1" hangingPunct="1">
              <a:lnSpc>
                <a:spcPct val="90000"/>
              </a:lnSpc>
              <a:spcAft>
                <a:spcPts val="600"/>
              </a:spcAft>
            </a:pPr>
            <a:r>
              <a:rPr lang="en-US" sz="2800" dirty="0"/>
              <a:t>But hash of </a:t>
            </a:r>
            <a:r>
              <a:rPr lang="en-US" sz="2800" dirty="0">
                <a:latin typeface="Times-Roman" charset="0"/>
              </a:rPr>
              <a:t>(00000001, 00001111)</a:t>
            </a:r>
            <a:r>
              <a:rPr lang="en-US" sz="2800" dirty="0"/>
              <a:t> is same as hash of </a:t>
            </a:r>
            <a:r>
              <a:rPr lang="en-US" sz="2800" dirty="0">
                <a:latin typeface="Times-Roman" charset="0"/>
              </a:rPr>
              <a:t>(00000000, 00010001)</a:t>
            </a:r>
            <a:endParaRPr lang="en-US" sz="2800" dirty="0"/>
          </a:p>
          <a:p>
            <a:pPr eaLnBrk="1" hangingPunct="1">
              <a:lnSpc>
                <a:spcPct val="90000"/>
              </a:lnSpc>
              <a:spcAft>
                <a:spcPts val="600"/>
              </a:spcAft>
            </a:pPr>
            <a:r>
              <a:rPr lang="en-US" sz="2800" dirty="0"/>
              <a:t>Not</a:t>
            </a:r>
            <a:r>
              <a:rPr lang="en-US" sz="2800" dirty="0" smtClean="0"/>
              <a:t> “secure”, </a:t>
            </a:r>
            <a:r>
              <a:rPr lang="en-US" sz="2800" dirty="0"/>
              <a:t>but this hash is used in the (non-crypto) application </a:t>
            </a:r>
            <a:r>
              <a:rPr lang="en-US" sz="2800" dirty="0">
                <a:hlinkClick r:id="rId2"/>
              </a:rPr>
              <a:t>rsync</a:t>
            </a:r>
            <a:endParaRPr lang="en-US" sz="2800"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056C4B31-04FC-C149-8DD8-651EBA00D002}" type="slidenum">
              <a:rPr lang="en-US" smtClean="0">
                <a:latin typeface="Times New Roman" charset="0"/>
              </a:rPr>
              <a:pPr/>
              <a:t>149</a:t>
            </a:fld>
            <a:endParaRPr lang="en-US" smtClean="0">
              <a:latin typeface="Times New Roman" charset="0"/>
            </a:endParaRPr>
          </a:p>
        </p:txBody>
      </p:sp>
      <p:sp>
        <p:nvSpPr>
          <p:cNvPr id="184323" name="Rectangle 2"/>
          <p:cNvSpPr>
            <a:spLocks noGrp="1" noChangeArrowheads="1"/>
          </p:cNvSpPr>
          <p:nvPr>
            <p:ph type="title"/>
          </p:nvPr>
        </p:nvSpPr>
        <p:spPr/>
        <p:txBody>
          <a:bodyPr/>
          <a:lstStyle/>
          <a:p>
            <a:pPr eaLnBrk="1" hangingPunct="1"/>
            <a:r>
              <a:rPr lang="en-US"/>
              <a:t>Non-crypto Hash (3)</a:t>
            </a:r>
          </a:p>
        </p:txBody>
      </p:sp>
      <p:sp>
        <p:nvSpPr>
          <p:cNvPr id="502787" name="Rectangle 3"/>
          <p:cNvSpPr>
            <a:spLocks noGrp="1" noChangeArrowheads="1"/>
          </p:cNvSpPr>
          <p:nvPr>
            <p:ph type="body" idx="1"/>
          </p:nvPr>
        </p:nvSpPr>
        <p:spPr>
          <a:xfrm>
            <a:off x="685800" y="1828800"/>
            <a:ext cx="7924800" cy="4114800"/>
          </a:xfrm>
        </p:spPr>
        <p:txBody>
          <a:bodyPr/>
          <a:lstStyle/>
          <a:p>
            <a:pPr eaLnBrk="1" hangingPunct="1">
              <a:lnSpc>
                <a:spcPct val="90000"/>
              </a:lnSpc>
              <a:spcAft>
                <a:spcPts val="600"/>
              </a:spcAft>
            </a:pPr>
            <a:r>
              <a:rPr lang="en-US" sz="2800" dirty="0"/>
              <a:t>Cyclic Redundancy Check (CRC)</a:t>
            </a:r>
          </a:p>
          <a:p>
            <a:pPr eaLnBrk="1" hangingPunct="1">
              <a:lnSpc>
                <a:spcPct val="90000"/>
              </a:lnSpc>
              <a:spcAft>
                <a:spcPts val="600"/>
              </a:spcAft>
            </a:pPr>
            <a:r>
              <a:rPr lang="en-US" sz="2800" dirty="0"/>
              <a:t>Essentially, CRC is the remainder in a long division</a:t>
            </a:r>
            <a:r>
              <a:rPr lang="en-US" sz="2800" dirty="0" smtClean="0"/>
              <a:t> calculation</a:t>
            </a:r>
          </a:p>
          <a:p>
            <a:pPr eaLnBrk="1" hangingPunct="1">
              <a:lnSpc>
                <a:spcPct val="90000"/>
              </a:lnSpc>
              <a:spcAft>
                <a:spcPts val="600"/>
              </a:spcAft>
            </a:pPr>
            <a:r>
              <a:rPr lang="en-US" sz="2800" dirty="0"/>
              <a:t>Good for detecting burst </a:t>
            </a:r>
            <a:r>
              <a:rPr lang="en-US" sz="2800" b="1" dirty="0">
                <a:solidFill>
                  <a:schemeClr val="hlink"/>
                </a:solidFill>
              </a:rPr>
              <a:t>errors</a:t>
            </a:r>
            <a:endParaRPr lang="en-US" sz="2800" dirty="0"/>
          </a:p>
          <a:p>
            <a:pPr lvl="1" eaLnBrk="1" hangingPunct="1">
              <a:lnSpc>
                <a:spcPct val="90000"/>
              </a:lnSpc>
              <a:spcAft>
                <a:spcPts val="600"/>
              </a:spcAft>
            </a:pPr>
            <a:r>
              <a:rPr lang="en-US" sz="2400" dirty="0"/>
              <a:t>Random</a:t>
            </a:r>
            <a:r>
              <a:rPr lang="en-US" sz="2400" dirty="0" smtClean="0"/>
              <a:t> errors </a:t>
            </a:r>
            <a:r>
              <a:rPr lang="en-US" sz="2400" dirty="0"/>
              <a:t>unlikely to</a:t>
            </a:r>
            <a:r>
              <a:rPr lang="en-US" sz="2400" dirty="0" smtClean="0"/>
              <a:t> yield a </a:t>
            </a:r>
            <a:r>
              <a:rPr lang="en-US" sz="2400" dirty="0"/>
              <a:t>collision</a:t>
            </a:r>
          </a:p>
          <a:p>
            <a:pPr eaLnBrk="1" hangingPunct="1">
              <a:lnSpc>
                <a:spcPct val="90000"/>
              </a:lnSpc>
              <a:spcAft>
                <a:spcPts val="600"/>
              </a:spcAft>
            </a:pPr>
            <a:r>
              <a:rPr lang="en-US" sz="2800" dirty="0"/>
              <a:t>But easy to construct collisions</a:t>
            </a:r>
          </a:p>
          <a:p>
            <a:pPr eaLnBrk="1" hangingPunct="1">
              <a:lnSpc>
                <a:spcPct val="90000"/>
              </a:lnSpc>
              <a:spcAft>
                <a:spcPts val="600"/>
              </a:spcAft>
            </a:pPr>
            <a:r>
              <a:rPr lang="en-US" sz="2800" dirty="0"/>
              <a:t>CRC has been mistakenly </a:t>
            </a:r>
            <a:r>
              <a:rPr lang="en-US" sz="2800" dirty="0" smtClean="0"/>
              <a:t>used where crypto integrity check is required </a:t>
            </a:r>
            <a:r>
              <a:rPr lang="en-US" sz="2800" dirty="0"/>
              <a:t>(e.g., WEP</a:t>
            </a:r>
            <a:r>
              <a:rPr lang="en-US" sz="28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02787">
                                            <p:txEl>
                                              <p:pRg st="0" end="0"/>
                                            </p:txEl>
                                          </p:spTgt>
                                        </p:tgtEl>
                                        <p:attrNameLst>
                                          <p:attrName>style.visibility</p:attrName>
                                        </p:attrNameLst>
                                      </p:cBhvr>
                                      <p:to>
                                        <p:strVal val="visible"/>
                                      </p:to>
                                    </p:set>
                                    <p:animEffect transition="in" filter="box(out)">
                                      <p:cBhvr>
                                        <p:cTn id="7" dur="500"/>
                                        <p:tgtEl>
                                          <p:spTgt spid="50278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02787">
                                            <p:txEl>
                                              <p:pRg st="1" end="1"/>
                                            </p:txEl>
                                          </p:spTgt>
                                        </p:tgtEl>
                                        <p:attrNameLst>
                                          <p:attrName>style.visibility</p:attrName>
                                        </p:attrNameLst>
                                      </p:cBhvr>
                                      <p:to>
                                        <p:strVal val="visible"/>
                                      </p:to>
                                    </p:set>
                                    <p:animEffect transition="in" filter="box(out)">
                                      <p:cBhvr>
                                        <p:cTn id="12" dur="500"/>
                                        <p:tgtEl>
                                          <p:spTgt spid="50278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02787">
                                            <p:txEl>
                                              <p:pRg st="2" end="2"/>
                                            </p:txEl>
                                          </p:spTgt>
                                        </p:tgtEl>
                                        <p:attrNameLst>
                                          <p:attrName>style.visibility</p:attrName>
                                        </p:attrNameLst>
                                      </p:cBhvr>
                                      <p:to>
                                        <p:strVal val="visible"/>
                                      </p:to>
                                    </p:set>
                                    <p:animEffect transition="in" filter="box(out)">
                                      <p:cBhvr>
                                        <p:cTn id="17" dur="500"/>
                                        <p:tgtEl>
                                          <p:spTgt spid="50278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par>
                                <p:cTn id="18" presetID="4" presetClass="entr" presetSubtype="32" fill="hold" grpId="0" nodeType="withEffect">
                                  <p:stCondLst>
                                    <p:cond delay="0"/>
                                  </p:stCondLst>
                                  <p:childTnLst>
                                    <p:set>
                                      <p:cBhvr>
                                        <p:cTn id="19" dur="1" fill="hold">
                                          <p:stCondLst>
                                            <p:cond delay="0"/>
                                          </p:stCondLst>
                                        </p:cTn>
                                        <p:tgtEl>
                                          <p:spTgt spid="502787">
                                            <p:txEl>
                                              <p:pRg st="3" end="3"/>
                                            </p:txEl>
                                          </p:spTgt>
                                        </p:tgtEl>
                                        <p:attrNameLst>
                                          <p:attrName>style.visibility</p:attrName>
                                        </p:attrNameLst>
                                      </p:cBhvr>
                                      <p:to>
                                        <p:strVal val="visible"/>
                                      </p:to>
                                    </p:set>
                                    <p:animEffect transition="in" filter="box(out)">
                                      <p:cBhvr>
                                        <p:cTn id="20" dur="500"/>
                                        <p:tgtEl>
                                          <p:spTgt spid="502787">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
                                        </p:tgtEl>
                                      </p:cMediaNode>
                                    </p:audio>
                                  </p:sub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502787">
                                            <p:txEl>
                                              <p:pRg st="4" end="4"/>
                                            </p:txEl>
                                          </p:spTgt>
                                        </p:tgtEl>
                                        <p:attrNameLst>
                                          <p:attrName>style.visibility</p:attrName>
                                        </p:attrNameLst>
                                      </p:cBhvr>
                                      <p:to>
                                        <p:strVal val="visible"/>
                                      </p:to>
                                    </p:set>
                                    <p:animEffect transition="in" filter="box(out)">
                                      <p:cBhvr>
                                        <p:cTn id="25" dur="500"/>
                                        <p:tgtEl>
                                          <p:spTgt spid="502787">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2" name="Camera"/>
                                        </p:tgtEl>
                                      </p:cMediaNode>
                                    </p:audio>
                                  </p:sub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502787">
                                            <p:txEl>
                                              <p:pRg st="5" end="5"/>
                                            </p:txEl>
                                          </p:spTgt>
                                        </p:tgtEl>
                                        <p:attrNameLst>
                                          <p:attrName>style.visibility</p:attrName>
                                        </p:attrNameLst>
                                      </p:cBhvr>
                                      <p:to>
                                        <p:strVal val="visible"/>
                                      </p:to>
                                    </p:set>
                                    <p:animEffect transition="in" filter="box(out)">
                                      <p:cBhvr>
                                        <p:cTn id="30" dur="500"/>
                                        <p:tgtEl>
                                          <p:spTgt spid="502787">
                                            <p:txEl>
                                              <p:pRg st="5" end="5"/>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8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C6463395-890B-434F-B07C-7E5E1D7364C4}" type="slidenum">
              <a:rPr lang="en-US" smtClean="0">
                <a:latin typeface="Times New Roman" charset="0"/>
              </a:rPr>
              <a:pPr/>
              <a:t>15</a:t>
            </a:fld>
            <a:endParaRPr lang="en-US" smtClean="0">
              <a:latin typeface="Times New Roman" charset="0"/>
            </a:endParaRPr>
          </a:p>
        </p:txBody>
      </p:sp>
      <p:sp>
        <p:nvSpPr>
          <p:cNvPr id="28675" name="Rectangle 2"/>
          <p:cNvSpPr>
            <a:spLocks noGrp="1" noChangeArrowheads="1"/>
          </p:cNvSpPr>
          <p:nvPr>
            <p:ph type="title"/>
          </p:nvPr>
        </p:nvSpPr>
        <p:spPr/>
        <p:txBody>
          <a:bodyPr/>
          <a:lstStyle/>
          <a:p>
            <a:pPr eaLnBrk="1" hangingPunct="1"/>
            <a:r>
              <a:rPr lang="en-US"/>
              <a:t>Cryptanalysis: Terminology</a:t>
            </a:r>
          </a:p>
        </p:txBody>
      </p:sp>
      <p:sp>
        <p:nvSpPr>
          <p:cNvPr id="198659" name="Rectangle 3"/>
          <p:cNvSpPr>
            <a:spLocks noGrp="1" noChangeArrowheads="1"/>
          </p:cNvSpPr>
          <p:nvPr>
            <p:ph type="body" idx="1"/>
          </p:nvPr>
        </p:nvSpPr>
        <p:spPr>
          <a:xfrm>
            <a:off x="685800" y="1905000"/>
            <a:ext cx="7772400" cy="4114800"/>
          </a:xfrm>
        </p:spPr>
        <p:txBody>
          <a:bodyPr/>
          <a:lstStyle/>
          <a:p>
            <a:pPr eaLnBrk="1" hangingPunct="1">
              <a:lnSpc>
                <a:spcPct val="90000"/>
              </a:lnSpc>
              <a:spcAft>
                <a:spcPts val="600"/>
              </a:spcAft>
            </a:pPr>
            <a:r>
              <a:rPr lang="en-US" dirty="0"/>
              <a:t>Cryptosystem is </a:t>
            </a:r>
            <a:r>
              <a:rPr lang="en-US" b="1" dirty="0">
                <a:solidFill>
                  <a:schemeClr val="accent2"/>
                </a:solidFill>
              </a:rPr>
              <a:t>secure</a:t>
            </a:r>
            <a:r>
              <a:rPr lang="en-US" dirty="0"/>
              <a:t> if best </a:t>
            </a:r>
            <a:r>
              <a:rPr lang="en-US" dirty="0" smtClean="0"/>
              <a:t>known </a:t>
            </a:r>
            <a:r>
              <a:rPr lang="en-US" dirty="0"/>
              <a:t>attack is to try all </a:t>
            </a:r>
            <a:r>
              <a:rPr lang="en-US" dirty="0" smtClean="0"/>
              <a:t>keys</a:t>
            </a:r>
          </a:p>
          <a:p>
            <a:pPr lvl="1" eaLnBrk="1" hangingPunct="1">
              <a:lnSpc>
                <a:spcPct val="90000"/>
              </a:lnSpc>
              <a:spcAft>
                <a:spcPts val="600"/>
              </a:spcAft>
            </a:pPr>
            <a:r>
              <a:rPr lang="en-US" dirty="0" smtClean="0"/>
              <a:t>Exhaustive key search, that is</a:t>
            </a:r>
          </a:p>
          <a:p>
            <a:pPr eaLnBrk="1" hangingPunct="1">
              <a:lnSpc>
                <a:spcPct val="90000"/>
              </a:lnSpc>
              <a:spcAft>
                <a:spcPts val="600"/>
              </a:spcAft>
            </a:pPr>
            <a:r>
              <a:rPr lang="en-US" dirty="0"/>
              <a:t>Cryptosystem is </a:t>
            </a:r>
            <a:r>
              <a:rPr lang="en-US" b="1" dirty="0">
                <a:solidFill>
                  <a:srgbClr val="FF0000"/>
                </a:solidFill>
              </a:rPr>
              <a:t>insecure</a:t>
            </a:r>
            <a:r>
              <a:rPr lang="en-US" dirty="0"/>
              <a:t> if </a:t>
            </a:r>
            <a:r>
              <a:rPr lang="en-US" b="1" i="1" dirty="0"/>
              <a:t>any</a:t>
            </a:r>
            <a:r>
              <a:rPr lang="en-US" dirty="0"/>
              <a:t> shortcut attack is known</a:t>
            </a:r>
          </a:p>
          <a:p>
            <a:pPr eaLnBrk="1" hangingPunct="1">
              <a:lnSpc>
                <a:spcPct val="90000"/>
              </a:lnSpc>
              <a:spcAft>
                <a:spcPts val="600"/>
              </a:spcAft>
            </a:pPr>
            <a:r>
              <a:rPr lang="en-US" dirty="0"/>
              <a:t>But then insecure cipher might be harder to break than a secure cipher!</a:t>
            </a:r>
          </a:p>
          <a:p>
            <a:pPr lvl="1" eaLnBrk="1" hangingPunct="1">
              <a:lnSpc>
                <a:spcPct val="90000"/>
              </a:lnSpc>
              <a:spcAft>
                <a:spcPts val="600"/>
              </a:spcAft>
            </a:pPr>
            <a:r>
              <a:rPr lang="en-US" dirty="0"/>
              <a:t>What the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Effect transition="in" filter="box(out)">
                                      <p:cBhvr>
                                        <p:cTn id="7" dur="500"/>
                                        <p:tgtEl>
                                          <p:spTgt spid="19865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198659">
                                            <p:txEl>
                                              <p:pRg st="1" end="1"/>
                                            </p:txEl>
                                          </p:spTgt>
                                        </p:tgtEl>
                                        <p:attrNameLst>
                                          <p:attrName>style.visibility</p:attrName>
                                        </p:attrNameLst>
                                      </p:cBhvr>
                                      <p:to>
                                        <p:strVal val="visible"/>
                                      </p:to>
                                    </p:set>
                                    <p:animEffect transition="in" filter="box(out)">
                                      <p:cBhvr>
                                        <p:cTn id="10" dur="500"/>
                                        <p:tgtEl>
                                          <p:spTgt spid="198659">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198659">
                                            <p:txEl>
                                              <p:pRg st="2" end="2"/>
                                            </p:txEl>
                                          </p:spTgt>
                                        </p:tgtEl>
                                        <p:attrNameLst>
                                          <p:attrName>style.visibility</p:attrName>
                                        </p:attrNameLst>
                                      </p:cBhvr>
                                      <p:to>
                                        <p:strVal val="visible"/>
                                      </p:to>
                                    </p:set>
                                    <p:animEffect transition="in" filter="box(out)">
                                      <p:cBhvr>
                                        <p:cTn id="15" dur="500"/>
                                        <p:tgtEl>
                                          <p:spTgt spid="198659">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198659">
                                            <p:txEl>
                                              <p:pRg st="3" end="3"/>
                                            </p:txEl>
                                          </p:spTgt>
                                        </p:tgtEl>
                                        <p:attrNameLst>
                                          <p:attrName>style.visibility</p:attrName>
                                        </p:attrNameLst>
                                      </p:cBhvr>
                                      <p:to>
                                        <p:strVal val="visible"/>
                                      </p:to>
                                    </p:set>
                                    <p:animEffect transition="in" filter="box(out)">
                                      <p:cBhvr>
                                        <p:cTn id="20" dur="500"/>
                                        <p:tgtEl>
                                          <p:spTgt spid="198659">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
                                        </p:tgtEl>
                                      </p:cMediaNode>
                                    </p:audio>
                                  </p:subTnLst>
                                </p:cTn>
                              </p:par>
                              <p:par>
                                <p:cTn id="21" presetID="4" presetClass="entr" presetSubtype="32" fill="hold" grpId="0" nodeType="withEffect">
                                  <p:stCondLst>
                                    <p:cond delay="0"/>
                                  </p:stCondLst>
                                  <p:childTnLst>
                                    <p:set>
                                      <p:cBhvr>
                                        <p:cTn id="22" dur="1" fill="hold">
                                          <p:stCondLst>
                                            <p:cond delay="0"/>
                                          </p:stCondLst>
                                        </p:cTn>
                                        <p:tgtEl>
                                          <p:spTgt spid="198659">
                                            <p:txEl>
                                              <p:pRg st="4" end="4"/>
                                            </p:txEl>
                                          </p:spTgt>
                                        </p:tgtEl>
                                        <p:attrNameLst>
                                          <p:attrName>style.visibility</p:attrName>
                                        </p:attrNameLst>
                                      </p:cBhvr>
                                      <p:to>
                                        <p:strVal val="visible"/>
                                      </p:to>
                                    </p:set>
                                    <p:animEffect transition="in" filter="box(out)">
                                      <p:cBhvr>
                                        <p:cTn id="23" dur="500"/>
                                        <p:tgtEl>
                                          <p:spTgt spid="198659">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autoUpdateAnimBg="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CD7A1E9-F952-EB40-9A9C-8B16AF23697D}" type="slidenum">
              <a:rPr lang="en-US" smtClean="0">
                <a:latin typeface="Times New Roman" charset="0"/>
              </a:rPr>
              <a:pPr/>
              <a:t>150</a:t>
            </a:fld>
            <a:endParaRPr lang="en-US" smtClean="0">
              <a:latin typeface="Times New Roman" charset="0"/>
            </a:endParaRPr>
          </a:p>
        </p:txBody>
      </p:sp>
      <p:sp>
        <p:nvSpPr>
          <p:cNvPr id="185347" name="Rectangle 2"/>
          <p:cNvSpPr>
            <a:spLocks noGrp="1" noChangeArrowheads="1"/>
          </p:cNvSpPr>
          <p:nvPr>
            <p:ph type="title"/>
          </p:nvPr>
        </p:nvSpPr>
        <p:spPr>
          <a:xfrm>
            <a:off x="685800" y="304800"/>
            <a:ext cx="7772400" cy="1143000"/>
          </a:xfrm>
        </p:spPr>
        <p:txBody>
          <a:bodyPr/>
          <a:lstStyle/>
          <a:p>
            <a:pPr eaLnBrk="1" hangingPunct="1"/>
            <a:r>
              <a:rPr lang="en-US"/>
              <a:t>Popular Crypto Hashes</a:t>
            </a:r>
          </a:p>
        </p:txBody>
      </p:sp>
      <p:sp>
        <p:nvSpPr>
          <p:cNvPr id="185348" name="Rectangle 3"/>
          <p:cNvSpPr>
            <a:spLocks noGrp="1" noChangeArrowheads="1"/>
          </p:cNvSpPr>
          <p:nvPr>
            <p:ph type="body" idx="1"/>
          </p:nvPr>
        </p:nvSpPr>
        <p:spPr>
          <a:xfrm>
            <a:off x="685800" y="1600200"/>
            <a:ext cx="7772400" cy="4419600"/>
          </a:xfrm>
        </p:spPr>
        <p:txBody>
          <a:bodyPr/>
          <a:lstStyle/>
          <a:p>
            <a:pPr eaLnBrk="1" hangingPunct="1">
              <a:lnSpc>
                <a:spcPct val="85000"/>
              </a:lnSpc>
              <a:spcAft>
                <a:spcPts val="600"/>
              </a:spcAft>
            </a:pPr>
            <a:r>
              <a:rPr lang="en-US" sz="2800" b="1" dirty="0">
                <a:solidFill>
                  <a:schemeClr val="hlink"/>
                </a:solidFill>
              </a:rPr>
              <a:t>MD5</a:t>
            </a:r>
            <a:r>
              <a:rPr lang="en-US" sz="2800" dirty="0"/>
              <a:t> </a:t>
            </a:r>
            <a:r>
              <a:rPr lang="en-US" dirty="0" err="1">
                <a:sym typeface="Symbol" charset="2"/>
              </a:rPr>
              <a:t></a:t>
            </a:r>
            <a:r>
              <a:rPr lang="en-US" sz="2800" dirty="0"/>
              <a:t> invented by </a:t>
            </a:r>
            <a:r>
              <a:rPr lang="en-US" sz="2800" dirty="0" err="1"/>
              <a:t>Rivest</a:t>
            </a:r>
            <a:endParaRPr lang="en-US" sz="2800" dirty="0"/>
          </a:p>
          <a:p>
            <a:pPr lvl="1" eaLnBrk="1" hangingPunct="1">
              <a:lnSpc>
                <a:spcPct val="85000"/>
              </a:lnSpc>
              <a:spcAft>
                <a:spcPts val="600"/>
              </a:spcAft>
            </a:pPr>
            <a:r>
              <a:rPr lang="en-US" sz="2400" dirty="0"/>
              <a:t>128 bit output</a:t>
            </a:r>
          </a:p>
          <a:p>
            <a:pPr lvl="1" eaLnBrk="1" hangingPunct="1">
              <a:lnSpc>
                <a:spcPct val="85000"/>
              </a:lnSpc>
              <a:spcAft>
                <a:spcPts val="600"/>
              </a:spcAft>
            </a:pPr>
            <a:r>
              <a:rPr lang="en-US" sz="2400" dirty="0"/>
              <a:t>Note: MD5 </a:t>
            </a:r>
            <a:r>
              <a:rPr lang="en-US" sz="2400" dirty="0" smtClean="0"/>
              <a:t>collisions easy to find</a:t>
            </a:r>
            <a:endParaRPr lang="en-US" sz="2400" dirty="0"/>
          </a:p>
          <a:p>
            <a:pPr eaLnBrk="1" hangingPunct="1">
              <a:lnSpc>
                <a:spcPct val="85000"/>
              </a:lnSpc>
              <a:spcAft>
                <a:spcPts val="600"/>
              </a:spcAft>
            </a:pPr>
            <a:r>
              <a:rPr lang="en-US" sz="2800" b="1" dirty="0">
                <a:solidFill>
                  <a:schemeClr val="hlink"/>
                </a:solidFill>
              </a:rPr>
              <a:t>SHA-1</a:t>
            </a:r>
            <a:r>
              <a:rPr lang="en-US" sz="2800" dirty="0"/>
              <a:t> </a:t>
            </a:r>
            <a:r>
              <a:rPr lang="en-US" dirty="0" err="1">
                <a:sym typeface="Symbol" charset="2"/>
              </a:rPr>
              <a:t></a:t>
            </a:r>
            <a:r>
              <a:rPr lang="en-US" sz="2800" dirty="0"/>
              <a:t> A </a:t>
            </a:r>
            <a:r>
              <a:rPr lang="en-US" sz="2800" dirty="0" smtClean="0"/>
              <a:t>U.S. </a:t>
            </a:r>
            <a:r>
              <a:rPr lang="en-US" sz="2800" dirty="0"/>
              <a:t>government </a:t>
            </a:r>
            <a:r>
              <a:rPr lang="en-US" sz="2800" dirty="0" smtClean="0"/>
              <a:t>standard, inner </a:t>
            </a:r>
            <a:r>
              <a:rPr lang="en-US" sz="2800" dirty="0"/>
              <a:t>workings similar to </a:t>
            </a:r>
            <a:r>
              <a:rPr lang="en-US" sz="2800" dirty="0" smtClean="0"/>
              <a:t>MD5</a:t>
            </a:r>
          </a:p>
          <a:p>
            <a:pPr lvl="1" eaLnBrk="1" hangingPunct="1">
              <a:lnSpc>
                <a:spcPct val="85000"/>
              </a:lnSpc>
              <a:spcAft>
                <a:spcPts val="600"/>
              </a:spcAft>
            </a:pPr>
            <a:r>
              <a:rPr lang="en-US" sz="2400" dirty="0"/>
              <a:t>160 bit output</a:t>
            </a:r>
          </a:p>
          <a:p>
            <a:pPr eaLnBrk="1" hangingPunct="1">
              <a:lnSpc>
                <a:spcPct val="85000"/>
              </a:lnSpc>
              <a:spcAft>
                <a:spcPts val="600"/>
              </a:spcAft>
            </a:pPr>
            <a:r>
              <a:rPr lang="en-US" sz="2800" dirty="0"/>
              <a:t>Many other hashes, but MD5 and SHA-1 are the most widely used</a:t>
            </a:r>
          </a:p>
          <a:p>
            <a:pPr eaLnBrk="1" hangingPunct="1">
              <a:lnSpc>
                <a:spcPct val="85000"/>
              </a:lnSpc>
              <a:spcAft>
                <a:spcPts val="600"/>
              </a:spcAft>
            </a:pPr>
            <a:r>
              <a:rPr lang="en-US" sz="2800" dirty="0"/>
              <a:t>Hashes work by hashing message in blocks</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289407A4-9FAE-6148-A23C-B96B8D26EF21}" type="slidenum">
              <a:rPr lang="en-US" smtClean="0">
                <a:latin typeface="Times New Roman" charset="0"/>
              </a:rPr>
              <a:pPr/>
              <a:t>151</a:t>
            </a:fld>
            <a:endParaRPr lang="en-US" smtClean="0">
              <a:latin typeface="Times New Roman" charset="0"/>
            </a:endParaRPr>
          </a:p>
        </p:txBody>
      </p:sp>
      <p:sp>
        <p:nvSpPr>
          <p:cNvPr id="195587" name="Rectangle 2"/>
          <p:cNvSpPr>
            <a:spLocks noGrp="1" noChangeArrowheads="1"/>
          </p:cNvSpPr>
          <p:nvPr>
            <p:ph type="title"/>
          </p:nvPr>
        </p:nvSpPr>
        <p:spPr/>
        <p:txBody>
          <a:bodyPr/>
          <a:lstStyle/>
          <a:p>
            <a:pPr eaLnBrk="1" hangingPunct="1"/>
            <a:r>
              <a:rPr lang="en-US" dirty="0"/>
              <a:t>HMAC</a:t>
            </a:r>
          </a:p>
        </p:txBody>
      </p:sp>
      <p:sp>
        <p:nvSpPr>
          <p:cNvPr id="150531" name="Rectangle 3"/>
          <p:cNvSpPr>
            <a:spLocks noGrp="1" noChangeArrowheads="1"/>
          </p:cNvSpPr>
          <p:nvPr>
            <p:ph type="body" idx="1"/>
          </p:nvPr>
        </p:nvSpPr>
        <p:spPr/>
        <p:txBody>
          <a:bodyPr/>
          <a:lstStyle/>
          <a:p>
            <a:pPr eaLnBrk="1" hangingPunct="1">
              <a:spcAft>
                <a:spcPts val="600"/>
              </a:spcAft>
            </a:pPr>
            <a:r>
              <a:rPr lang="en-US" sz="2800" dirty="0"/>
              <a:t>Can compute a </a:t>
            </a:r>
            <a:r>
              <a:rPr lang="en-US" sz="2800" dirty="0">
                <a:latin typeface="Times-Roman" charset="0"/>
              </a:rPr>
              <a:t>MAC</a:t>
            </a:r>
            <a:r>
              <a:rPr lang="en-US" sz="2800" dirty="0"/>
              <a:t> of the message </a:t>
            </a:r>
            <a:r>
              <a:rPr lang="en-US" sz="2800" dirty="0">
                <a:latin typeface="Times-Roman" charset="0"/>
              </a:rPr>
              <a:t>M</a:t>
            </a:r>
            <a:r>
              <a:rPr lang="en-US" sz="2800" dirty="0"/>
              <a:t> with key </a:t>
            </a:r>
            <a:r>
              <a:rPr lang="en-US" sz="2800" dirty="0">
                <a:latin typeface="Times-Roman" charset="0"/>
              </a:rPr>
              <a:t>K</a:t>
            </a:r>
            <a:r>
              <a:rPr lang="en-US" sz="2800" dirty="0"/>
              <a:t> using a “hashed </a:t>
            </a:r>
            <a:r>
              <a:rPr lang="en-US" sz="2800" dirty="0">
                <a:latin typeface="Times-Roman" charset="0"/>
              </a:rPr>
              <a:t>MAC</a:t>
            </a:r>
            <a:r>
              <a:rPr lang="en-US" sz="2800" dirty="0"/>
              <a:t>” or </a:t>
            </a:r>
            <a:r>
              <a:rPr lang="en-US" sz="2800" b="1" dirty="0">
                <a:solidFill>
                  <a:schemeClr val="hlink"/>
                </a:solidFill>
                <a:latin typeface="Times-Roman" charset="0"/>
              </a:rPr>
              <a:t>HMAC</a:t>
            </a:r>
            <a:endParaRPr lang="en-US" sz="2800" dirty="0"/>
          </a:p>
          <a:p>
            <a:pPr eaLnBrk="1" hangingPunct="1">
              <a:spcAft>
                <a:spcPts val="600"/>
              </a:spcAft>
            </a:pPr>
            <a:r>
              <a:rPr lang="en-US" sz="2800" dirty="0">
                <a:latin typeface="Times-Roman" charset="0"/>
              </a:rPr>
              <a:t>HMAC</a:t>
            </a:r>
            <a:r>
              <a:rPr lang="en-US" sz="2800" dirty="0"/>
              <a:t> is a </a:t>
            </a:r>
            <a:r>
              <a:rPr lang="en-US" sz="2800" b="1" dirty="0"/>
              <a:t>keyed hash</a:t>
            </a:r>
            <a:endParaRPr lang="en-US" sz="2800" dirty="0"/>
          </a:p>
          <a:p>
            <a:pPr lvl="1" eaLnBrk="1" hangingPunct="1">
              <a:spcAft>
                <a:spcPts val="600"/>
              </a:spcAft>
            </a:pPr>
            <a:r>
              <a:rPr lang="en-US" sz="2400" dirty="0"/>
              <a:t>Why would </a:t>
            </a:r>
            <a:r>
              <a:rPr lang="en-US" sz="2400" dirty="0" smtClean="0"/>
              <a:t>we </a:t>
            </a:r>
            <a:r>
              <a:rPr lang="en-US" sz="2400" dirty="0"/>
              <a:t>need a key?</a:t>
            </a:r>
          </a:p>
          <a:p>
            <a:pPr eaLnBrk="1" hangingPunct="1">
              <a:spcAft>
                <a:spcPts val="600"/>
              </a:spcAft>
            </a:pPr>
            <a:r>
              <a:rPr lang="en-US" sz="2800" dirty="0"/>
              <a:t>How to compute </a:t>
            </a:r>
            <a:r>
              <a:rPr lang="en-US" sz="2800" dirty="0">
                <a:latin typeface="Times-Roman" charset="0"/>
              </a:rPr>
              <a:t>HMAC</a:t>
            </a:r>
            <a:r>
              <a:rPr lang="en-US" sz="2800" dirty="0"/>
              <a:t>?</a:t>
            </a:r>
          </a:p>
          <a:p>
            <a:pPr eaLnBrk="1" hangingPunct="1">
              <a:spcAft>
                <a:spcPts val="600"/>
              </a:spcAft>
            </a:pPr>
            <a:r>
              <a:rPr lang="en-US" sz="2800" dirty="0"/>
              <a:t>Two obvious choices: </a:t>
            </a:r>
            <a:r>
              <a:rPr lang="en-US" sz="2800" dirty="0" err="1">
                <a:latin typeface="Times-Roman" charset="0"/>
              </a:rPr>
              <a:t>h(K,M</a:t>
            </a:r>
            <a:r>
              <a:rPr lang="en-US" sz="2800" dirty="0">
                <a:latin typeface="Times-Roman" charset="0"/>
              </a:rPr>
              <a:t>)</a:t>
            </a:r>
            <a:r>
              <a:rPr lang="en-US" sz="2800" dirty="0"/>
              <a:t> and </a:t>
            </a:r>
            <a:r>
              <a:rPr lang="en-US" sz="2800" dirty="0" err="1">
                <a:latin typeface="Times-Roman" charset="0"/>
              </a:rPr>
              <a:t>h(M,K</a:t>
            </a:r>
            <a:r>
              <a:rPr lang="en-US" sz="2800" dirty="0">
                <a:latin typeface="Times-Roman" charset="0"/>
              </a:rPr>
              <a:t>)</a:t>
            </a:r>
          </a:p>
          <a:p>
            <a:pPr eaLnBrk="1" hangingPunct="1">
              <a:spcAft>
                <a:spcPts val="600"/>
              </a:spcAft>
            </a:pPr>
            <a:r>
              <a:rPr lang="en-US" sz="2800" dirty="0"/>
              <a:t>Which is better?</a:t>
            </a:r>
            <a:endParaRPr lang="en-US" sz="2800" dirty="0">
              <a:latin typeface="Times-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Effect transition="in" filter="box(out)">
                                      <p:cBhvr>
                                        <p:cTn id="7" dur="500"/>
                                        <p:tgtEl>
                                          <p:spTgt spid="15053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0531">
                                            <p:txEl>
                                              <p:pRg st="1" end="1"/>
                                            </p:txEl>
                                          </p:spTgt>
                                        </p:tgtEl>
                                        <p:attrNameLst>
                                          <p:attrName>style.visibility</p:attrName>
                                        </p:attrNameLst>
                                      </p:cBhvr>
                                      <p:to>
                                        <p:strVal val="visible"/>
                                      </p:to>
                                    </p:set>
                                    <p:animEffect transition="in" filter="box(out)">
                                      <p:cBhvr>
                                        <p:cTn id="12" dur="500"/>
                                        <p:tgtEl>
                                          <p:spTgt spid="15053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par>
                                <p:cTn id="13" presetID="4" presetClass="entr" presetSubtype="32" fill="hold" grpId="0" nodeType="withEffect">
                                  <p:stCondLst>
                                    <p:cond delay="0"/>
                                  </p:stCondLst>
                                  <p:childTnLst>
                                    <p:set>
                                      <p:cBhvr>
                                        <p:cTn id="14" dur="1" fill="hold">
                                          <p:stCondLst>
                                            <p:cond delay="0"/>
                                          </p:stCondLst>
                                        </p:cTn>
                                        <p:tgtEl>
                                          <p:spTgt spid="150531">
                                            <p:txEl>
                                              <p:pRg st="2" end="2"/>
                                            </p:txEl>
                                          </p:spTgt>
                                        </p:tgtEl>
                                        <p:attrNameLst>
                                          <p:attrName>style.visibility</p:attrName>
                                        </p:attrNameLst>
                                      </p:cBhvr>
                                      <p:to>
                                        <p:strVal val="visible"/>
                                      </p:to>
                                    </p:set>
                                    <p:animEffect transition="in" filter="box(out)">
                                      <p:cBhvr>
                                        <p:cTn id="15" dur="500"/>
                                        <p:tgtEl>
                                          <p:spTgt spid="150531">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150531">
                                            <p:txEl>
                                              <p:pRg st="3" end="3"/>
                                            </p:txEl>
                                          </p:spTgt>
                                        </p:tgtEl>
                                        <p:attrNameLst>
                                          <p:attrName>style.visibility</p:attrName>
                                        </p:attrNameLst>
                                      </p:cBhvr>
                                      <p:to>
                                        <p:strVal val="visible"/>
                                      </p:to>
                                    </p:set>
                                    <p:animEffect transition="in" filter="box(out)">
                                      <p:cBhvr>
                                        <p:cTn id="20" dur="500"/>
                                        <p:tgtEl>
                                          <p:spTgt spid="150531">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
                                        </p:tgtEl>
                                      </p:cMediaNode>
                                    </p:audio>
                                  </p:sub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150531">
                                            <p:txEl>
                                              <p:pRg st="4" end="4"/>
                                            </p:txEl>
                                          </p:spTgt>
                                        </p:tgtEl>
                                        <p:attrNameLst>
                                          <p:attrName>style.visibility</p:attrName>
                                        </p:attrNameLst>
                                      </p:cBhvr>
                                      <p:to>
                                        <p:strVal val="visible"/>
                                      </p:to>
                                    </p:set>
                                    <p:animEffect transition="in" filter="box(out)">
                                      <p:cBhvr>
                                        <p:cTn id="25" dur="500"/>
                                        <p:tgtEl>
                                          <p:spTgt spid="150531">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2" name="Camera"/>
                                        </p:tgtEl>
                                      </p:cMediaNode>
                                    </p:audio>
                                  </p:sub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150531">
                                            <p:txEl>
                                              <p:pRg st="5" end="5"/>
                                            </p:txEl>
                                          </p:spTgt>
                                        </p:tgtEl>
                                        <p:attrNameLst>
                                          <p:attrName>style.visibility</p:attrName>
                                        </p:attrNameLst>
                                      </p:cBhvr>
                                      <p:to>
                                        <p:strVal val="visible"/>
                                      </p:to>
                                    </p:set>
                                    <p:animEffect transition="in" filter="box(out)">
                                      <p:cBhvr>
                                        <p:cTn id="30" dur="500"/>
                                        <p:tgtEl>
                                          <p:spTgt spid="150531">
                                            <p:txEl>
                                              <p:pRg st="5" end="5"/>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autoUpdateAnimBg="0"/>
    </p:bldLst>
  </p:timing>
</p:sld>
</file>

<file path=ppt/slides/slide1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2DBFB26-C244-4843-9007-82488072BF18}" type="slidenum">
              <a:rPr lang="en-US" smtClean="0">
                <a:latin typeface="Times New Roman" charset="0"/>
              </a:rPr>
              <a:pPr/>
              <a:t>152</a:t>
            </a:fld>
            <a:endParaRPr lang="en-US" smtClean="0">
              <a:latin typeface="Times New Roman" charset="0"/>
            </a:endParaRPr>
          </a:p>
        </p:txBody>
      </p:sp>
      <p:sp>
        <p:nvSpPr>
          <p:cNvPr id="196611" name="Rectangle 2"/>
          <p:cNvSpPr>
            <a:spLocks noGrp="1" noChangeArrowheads="1"/>
          </p:cNvSpPr>
          <p:nvPr>
            <p:ph type="title"/>
          </p:nvPr>
        </p:nvSpPr>
        <p:spPr>
          <a:xfrm>
            <a:off x="685800" y="304800"/>
            <a:ext cx="7772400" cy="1143000"/>
          </a:xfrm>
        </p:spPr>
        <p:txBody>
          <a:bodyPr/>
          <a:lstStyle/>
          <a:p>
            <a:pPr eaLnBrk="1" hangingPunct="1"/>
            <a:r>
              <a:rPr lang="en-US"/>
              <a:t>HMAC</a:t>
            </a:r>
          </a:p>
        </p:txBody>
      </p:sp>
      <p:sp>
        <p:nvSpPr>
          <p:cNvPr id="503811" name="Rectangle 3"/>
          <p:cNvSpPr>
            <a:spLocks noGrp="1" noChangeArrowheads="1"/>
          </p:cNvSpPr>
          <p:nvPr>
            <p:ph type="body" idx="1"/>
          </p:nvPr>
        </p:nvSpPr>
        <p:spPr>
          <a:xfrm>
            <a:off x="685800" y="1600200"/>
            <a:ext cx="8001000" cy="4572000"/>
          </a:xfrm>
        </p:spPr>
        <p:txBody>
          <a:bodyPr/>
          <a:lstStyle/>
          <a:p>
            <a:pPr eaLnBrk="1" hangingPunct="1">
              <a:lnSpc>
                <a:spcPct val="80000"/>
              </a:lnSpc>
              <a:spcAft>
                <a:spcPts val="600"/>
              </a:spcAft>
            </a:pPr>
            <a:r>
              <a:rPr lang="en-US" sz="2800" dirty="0"/>
              <a:t>Should we compute </a:t>
            </a:r>
            <a:r>
              <a:rPr lang="en-US" sz="2800" dirty="0">
                <a:latin typeface="Times-Roman" charset="0"/>
              </a:rPr>
              <a:t>HMAC</a:t>
            </a:r>
            <a:r>
              <a:rPr lang="en-US" sz="2800" dirty="0"/>
              <a:t> as </a:t>
            </a:r>
            <a:r>
              <a:rPr lang="en-US" sz="2800" dirty="0" err="1">
                <a:latin typeface="Times-Roman" charset="0"/>
              </a:rPr>
              <a:t>h(K,M</a:t>
            </a:r>
            <a:r>
              <a:rPr lang="en-US" sz="2800" dirty="0">
                <a:latin typeface="Times-Roman" charset="0"/>
              </a:rPr>
              <a:t>) </a:t>
            </a:r>
            <a:r>
              <a:rPr lang="en-US" sz="2800" dirty="0"/>
              <a:t>?</a:t>
            </a:r>
          </a:p>
          <a:p>
            <a:pPr eaLnBrk="1" hangingPunct="1">
              <a:lnSpc>
                <a:spcPct val="80000"/>
              </a:lnSpc>
              <a:spcAft>
                <a:spcPts val="600"/>
              </a:spcAft>
            </a:pPr>
            <a:r>
              <a:rPr lang="en-US" sz="2800" dirty="0"/>
              <a:t>Hashes computed in blocks</a:t>
            </a:r>
          </a:p>
          <a:p>
            <a:pPr lvl="1" eaLnBrk="1" hangingPunct="1">
              <a:lnSpc>
                <a:spcPct val="80000"/>
              </a:lnSpc>
              <a:spcAft>
                <a:spcPts val="600"/>
              </a:spcAft>
            </a:pPr>
            <a:r>
              <a:rPr lang="en-US" sz="2400" dirty="0">
                <a:latin typeface="Times-Roman" charset="0"/>
              </a:rPr>
              <a:t>h(B</a:t>
            </a:r>
            <a:r>
              <a:rPr lang="en-US" sz="2400" baseline="-25000" dirty="0">
                <a:latin typeface="Times-Roman" charset="0"/>
              </a:rPr>
              <a:t>1</a:t>
            </a:r>
            <a:r>
              <a:rPr lang="en-US" sz="2400" dirty="0">
                <a:latin typeface="Times-Roman" charset="0"/>
              </a:rPr>
              <a:t>,B</a:t>
            </a:r>
            <a:r>
              <a:rPr lang="en-US" sz="2400" baseline="-25000" dirty="0">
                <a:latin typeface="Times-Roman" charset="0"/>
              </a:rPr>
              <a:t>2</a:t>
            </a:r>
            <a:r>
              <a:rPr lang="en-US" sz="2400" dirty="0">
                <a:latin typeface="Times-Roman" charset="0"/>
              </a:rPr>
              <a:t>) = F(F(A,B</a:t>
            </a:r>
            <a:r>
              <a:rPr lang="en-US" sz="2400" baseline="-25000" dirty="0">
                <a:latin typeface="Times-Roman" charset="0"/>
              </a:rPr>
              <a:t>1</a:t>
            </a:r>
            <a:r>
              <a:rPr lang="en-US" sz="2400" dirty="0">
                <a:latin typeface="Times-Roman" charset="0"/>
              </a:rPr>
              <a:t>),B</a:t>
            </a:r>
            <a:r>
              <a:rPr lang="en-US" sz="2400" baseline="-25000" dirty="0">
                <a:latin typeface="Times-Roman" charset="0"/>
              </a:rPr>
              <a:t>2</a:t>
            </a:r>
            <a:r>
              <a:rPr lang="en-US" sz="2400" dirty="0">
                <a:latin typeface="Times-Roman" charset="0"/>
              </a:rPr>
              <a:t>)</a:t>
            </a:r>
            <a:r>
              <a:rPr lang="en-US" sz="2400" dirty="0"/>
              <a:t> for some </a:t>
            </a:r>
            <a:r>
              <a:rPr lang="en-US" sz="2400" dirty="0">
                <a:latin typeface="Times-Roman" charset="0"/>
              </a:rPr>
              <a:t>F </a:t>
            </a:r>
            <a:r>
              <a:rPr lang="en-US" sz="2400" dirty="0"/>
              <a:t>and constant </a:t>
            </a:r>
            <a:r>
              <a:rPr lang="en-US" sz="2400" dirty="0">
                <a:latin typeface="Times-Roman" charset="0"/>
              </a:rPr>
              <a:t>A</a:t>
            </a:r>
            <a:endParaRPr lang="en-US" sz="2400" dirty="0"/>
          </a:p>
          <a:p>
            <a:pPr lvl="1" eaLnBrk="1" hangingPunct="1">
              <a:lnSpc>
                <a:spcPct val="80000"/>
              </a:lnSpc>
              <a:spcAft>
                <a:spcPts val="600"/>
              </a:spcAft>
            </a:pPr>
            <a:r>
              <a:rPr lang="en-US" sz="2400" dirty="0"/>
              <a:t>Then </a:t>
            </a:r>
            <a:r>
              <a:rPr lang="en-US" sz="2400" dirty="0">
                <a:latin typeface="Times-Roman" charset="0"/>
              </a:rPr>
              <a:t>h(B</a:t>
            </a:r>
            <a:r>
              <a:rPr lang="en-US" sz="2400" baseline="-25000" dirty="0">
                <a:latin typeface="Times-Roman" charset="0"/>
              </a:rPr>
              <a:t>1</a:t>
            </a:r>
            <a:r>
              <a:rPr lang="en-US" sz="2400" dirty="0">
                <a:latin typeface="Times-Roman" charset="0"/>
              </a:rPr>
              <a:t>,B</a:t>
            </a:r>
            <a:r>
              <a:rPr lang="en-US" sz="2400" baseline="-25000" dirty="0">
                <a:latin typeface="Times-Roman" charset="0"/>
              </a:rPr>
              <a:t>2</a:t>
            </a:r>
            <a:r>
              <a:rPr lang="en-US" sz="2400" dirty="0">
                <a:latin typeface="Times-Roman" charset="0"/>
              </a:rPr>
              <a:t>) = F(h(B</a:t>
            </a:r>
            <a:r>
              <a:rPr lang="en-US" sz="2400" baseline="-25000" dirty="0">
                <a:latin typeface="Times-Roman" charset="0"/>
              </a:rPr>
              <a:t>1</a:t>
            </a:r>
            <a:r>
              <a:rPr lang="en-US" sz="2400" dirty="0">
                <a:latin typeface="Times-Roman" charset="0"/>
              </a:rPr>
              <a:t>),B</a:t>
            </a:r>
            <a:r>
              <a:rPr lang="en-US" sz="2400" baseline="-25000" dirty="0">
                <a:latin typeface="Times-Roman" charset="0"/>
              </a:rPr>
              <a:t>2</a:t>
            </a:r>
            <a:r>
              <a:rPr lang="en-US" sz="2400" dirty="0">
                <a:latin typeface="Times-Roman" charset="0"/>
              </a:rPr>
              <a:t>)</a:t>
            </a:r>
            <a:r>
              <a:rPr lang="en-US" sz="2400" dirty="0"/>
              <a:t> </a:t>
            </a:r>
          </a:p>
          <a:p>
            <a:pPr eaLnBrk="1" hangingPunct="1">
              <a:lnSpc>
                <a:spcPct val="80000"/>
              </a:lnSpc>
              <a:spcAft>
                <a:spcPts val="600"/>
              </a:spcAft>
            </a:pPr>
            <a:r>
              <a:rPr lang="en-US" sz="2800" dirty="0"/>
              <a:t>Let </a:t>
            </a:r>
            <a:r>
              <a:rPr lang="en-US" sz="2800" dirty="0">
                <a:latin typeface="Times-Roman" charset="0"/>
              </a:rPr>
              <a:t>M’ = (M,X)</a:t>
            </a:r>
          </a:p>
          <a:p>
            <a:pPr lvl="1" eaLnBrk="1" hangingPunct="1">
              <a:lnSpc>
                <a:spcPct val="80000"/>
              </a:lnSpc>
              <a:spcAft>
                <a:spcPts val="600"/>
              </a:spcAft>
            </a:pPr>
            <a:r>
              <a:rPr lang="en-US" sz="2400" dirty="0"/>
              <a:t>Then </a:t>
            </a:r>
            <a:r>
              <a:rPr lang="en-US" sz="2400" dirty="0" err="1">
                <a:latin typeface="Times-Roman" charset="0"/>
              </a:rPr>
              <a:t>h(K,M</a:t>
            </a:r>
            <a:r>
              <a:rPr lang="en-US" sz="2400" dirty="0">
                <a:latin typeface="Times-Roman" charset="0"/>
              </a:rPr>
              <a:t>’) = </a:t>
            </a:r>
            <a:r>
              <a:rPr lang="en-US" sz="2400" dirty="0" err="1">
                <a:latin typeface="Times-Roman" charset="0"/>
              </a:rPr>
              <a:t>F(h(K,M),X</a:t>
            </a:r>
            <a:r>
              <a:rPr lang="en-US" sz="2400" dirty="0">
                <a:latin typeface="Times-Roman" charset="0"/>
              </a:rPr>
              <a:t>)</a:t>
            </a:r>
            <a:endParaRPr lang="en-US" sz="2400" dirty="0"/>
          </a:p>
          <a:p>
            <a:pPr lvl="1" eaLnBrk="1" hangingPunct="1">
              <a:lnSpc>
                <a:spcPct val="80000"/>
              </a:lnSpc>
              <a:spcAft>
                <a:spcPts val="600"/>
              </a:spcAft>
            </a:pPr>
            <a:r>
              <a:rPr lang="en-US" sz="2400" dirty="0"/>
              <a:t>Attacker can compute </a:t>
            </a:r>
            <a:r>
              <a:rPr lang="en-US" sz="2400" dirty="0">
                <a:latin typeface="Times-Roman" charset="0"/>
              </a:rPr>
              <a:t>HMAC</a:t>
            </a:r>
            <a:r>
              <a:rPr lang="en-US" sz="2400" dirty="0"/>
              <a:t> of </a:t>
            </a:r>
            <a:r>
              <a:rPr lang="en-US" sz="2400" dirty="0">
                <a:latin typeface="Times-Roman" charset="0"/>
              </a:rPr>
              <a:t>M’</a:t>
            </a:r>
            <a:r>
              <a:rPr lang="en-US" sz="2400" dirty="0"/>
              <a:t> without </a:t>
            </a:r>
            <a:r>
              <a:rPr lang="en-US" sz="2400" dirty="0">
                <a:latin typeface="Times-Roman" charset="0"/>
              </a:rPr>
              <a:t>K</a:t>
            </a:r>
            <a:endParaRPr lang="en-US" sz="2400" dirty="0"/>
          </a:p>
          <a:p>
            <a:pPr eaLnBrk="1" hangingPunct="1">
              <a:lnSpc>
                <a:spcPct val="80000"/>
              </a:lnSpc>
              <a:spcAft>
                <a:spcPts val="600"/>
              </a:spcAft>
            </a:pPr>
            <a:r>
              <a:rPr lang="en-US" sz="2800" dirty="0"/>
              <a:t>Is </a:t>
            </a:r>
            <a:r>
              <a:rPr lang="en-US" sz="2800" dirty="0" err="1">
                <a:latin typeface="Times-Roman" charset="0"/>
              </a:rPr>
              <a:t>h(M,K</a:t>
            </a:r>
            <a:r>
              <a:rPr lang="en-US" sz="2800" dirty="0">
                <a:latin typeface="Times-Roman" charset="0"/>
              </a:rPr>
              <a:t>)</a:t>
            </a:r>
            <a:r>
              <a:rPr lang="en-US" sz="2800" dirty="0"/>
              <a:t> better? </a:t>
            </a:r>
          </a:p>
          <a:p>
            <a:pPr lvl="1" eaLnBrk="1" hangingPunct="1">
              <a:lnSpc>
                <a:spcPct val="80000"/>
              </a:lnSpc>
              <a:spcAft>
                <a:spcPts val="600"/>
              </a:spcAft>
            </a:pPr>
            <a:r>
              <a:rPr lang="en-US" sz="2400" dirty="0"/>
              <a:t>Yes, but… if </a:t>
            </a:r>
            <a:r>
              <a:rPr lang="en-US" sz="2400" dirty="0" err="1">
                <a:latin typeface="Times-Roman" charset="0"/>
              </a:rPr>
              <a:t>h(M</a:t>
            </a:r>
            <a:r>
              <a:rPr lang="en-US" sz="2400" dirty="0">
                <a:latin typeface="Times-Roman" charset="0"/>
              </a:rPr>
              <a:t>’) = </a:t>
            </a:r>
            <a:r>
              <a:rPr lang="en-US" sz="2400" dirty="0" err="1">
                <a:latin typeface="Times-Roman" charset="0"/>
              </a:rPr>
              <a:t>h(M</a:t>
            </a:r>
            <a:r>
              <a:rPr lang="en-US" sz="2400" dirty="0">
                <a:latin typeface="Times-Roman" charset="0"/>
              </a:rPr>
              <a:t>)</a:t>
            </a:r>
            <a:r>
              <a:rPr lang="en-US" sz="2400" dirty="0"/>
              <a:t> then we might have </a:t>
            </a:r>
            <a:r>
              <a:rPr lang="en-US" sz="2400" dirty="0" err="1"/>
              <a:t>h</a:t>
            </a:r>
            <a:r>
              <a:rPr lang="en-US" sz="2400" dirty="0" err="1">
                <a:latin typeface="Times-Roman" charset="0"/>
              </a:rPr>
              <a:t>(M,K</a:t>
            </a:r>
            <a:r>
              <a:rPr lang="en-US" sz="2400" dirty="0">
                <a:latin typeface="Times-Roman" charset="0"/>
              </a:rPr>
              <a:t>)=</a:t>
            </a:r>
            <a:r>
              <a:rPr lang="en-US" sz="2400" dirty="0" err="1">
                <a:latin typeface="Times-Roman" charset="0"/>
              </a:rPr>
              <a:t>F(h(M),K</a:t>
            </a:r>
            <a:r>
              <a:rPr lang="en-US" sz="2400" dirty="0">
                <a:latin typeface="Times-Roman" charset="0"/>
              </a:rPr>
              <a:t>)=</a:t>
            </a:r>
            <a:r>
              <a:rPr lang="en-US" sz="2400" dirty="0" err="1">
                <a:latin typeface="Times-Roman" charset="0"/>
              </a:rPr>
              <a:t>F(h(M’),K</a:t>
            </a:r>
            <a:r>
              <a:rPr lang="en-US" sz="2400" dirty="0">
                <a:latin typeface="Times-Roman" charset="0"/>
              </a:rPr>
              <a:t>)=</a:t>
            </a:r>
            <a:r>
              <a:rPr lang="en-US" sz="2400" dirty="0" err="1">
                <a:latin typeface="Times-Roman" charset="0"/>
              </a:rPr>
              <a:t>h(M’,K</a:t>
            </a:r>
            <a:r>
              <a:rPr lang="en-US" sz="2400" dirty="0">
                <a:latin typeface="Times-Roman"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03811">
                                            <p:txEl>
                                              <p:pRg st="0" end="0"/>
                                            </p:txEl>
                                          </p:spTgt>
                                        </p:tgtEl>
                                        <p:attrNameLst>
                                          <p:attrName>style.visibility</p:attrName>
                                        </p:attrNameLst>
                                      </p:cBhvr>
                                      <p:to>
                                        <p:strVal val="visible"/>
                                      </p:to>
                                    </p:set>
                                    <p:animEffect transition="in" filter="box(out)">
                                      <p:cBhvr>
                                        <p:cTn id="7" dur="500"/>
                                        <p:tgtEl>
                                          <p:spTgt spid="50381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03811">
                                            <p:txEl>
                                              <p:pRg st="1" end="1"/>
                                            </p:txEl>
                                          </p:spTgt>
                                        </p:tgtEl>
                                        <p:attrNameLst>
                                          <p:attrName>style.visibility</p:attrName>
                                        </p:attrNameLst>
                                      </p:cBhvr>
                                      <p:to>
                                        <p:strVal val="visible"/>
                                      </p:to>
                                    </p:set>
                                    <p:animEffect transition="in" filter="box(out)">
                                      <p:cBhvr>
                                        <p:cTn id="12" dur="500"/>
                                        <p:tgtEl>
                                          <p:spTgt spid="50381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par>
                                <p:cTn id="13" presetID="4" presetClass="entr" presetSubtype="32" fill="hold" grpId="0" nodeType="withEffect">
                                  <p:stCondLst>
                                    <p:cond delay="0"/>
                                  </p:stCondLst>
                                  <p:childTnLst>
                                    <p:set>
                                      <p:cBhvr>
                                        <p:cTn id="14" dur="1" fill="hold">
                                          <p:stCondLst>
                                            <p:cond delay="0"/>
                                          </p:stCondLst>
                                        </p:cTn>
                                        <p:tgtEl>
                                          <p:spTgt spid="503811">
                                            <p:txEl>
                                              <p:pRg st="2" end="2"/>
                                            </p:txEl>
                                          </p:spTgt>
                                        </p:tgtEl>
                                        <p:attrNameLst>
                                          <p:attrName>style.visibility</p:attrName>
                                        </p:attrNameLst>
                                      </p:cBhvr>
                                      <p:to>
                                        <p:strVal val="visible"/>
                                      </p:to>
                                    </p:set>
                                    <p:animEffect transition="in" filter="box(out)">
                                      <p:cBhvr>
                                        <p:cTn id="15" dur="500"/>
                                        <p:tgtEl>
                                          <p:spTgt spid="503811">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par>
                                <p:cTn id="16" presetID="4" presetClass="entr" presetSubtype="32" fill="hold" grpId="0" nodeType="withEffect">
                                  <p:stCondLst>
                                    <p:cond delay="0"/>
                                  </p:stCondLst>
                                  <p:childTnLst>
                                    <p:set>
                                      <p:cBhvr>
                                        <p:cTn id="17" dur="1" fill="hold">
                                          <p:stCondLst>
                                            <p:cond delay="0"/>
                                          </p:stCondLst>
                                        </p:cTn>
                                        <p:tgtEl>
                                          <p:spTgt spid="503811">
                                            <p:txEl>
                                              <p:pRg st="3" end="3"/>
                                            </p:txEl>
                                          </p:spTgt>
                                        </p:tgtEl>
                                        <p:attrNameLst>
                                          <p:attrName>style.visibility</p:attrName>
                                        </p:attrNameLst>
                                      </p:cBhvr>
                                      <p:to>
                                        <p:strVal val="visible"/>
                                      </p:to>
                                    </p:set>
                                    <p:animEffect transition="in" filter="box(out)">
                                      <p:cBhvr>
                                        <p:cTn id="18" dur="500"/>
                                        <p:tgtEl>
                                          <p:spTgt spid="503811">
                                            <p:txEl>
                                              <p:pRg st="3" end="3"/>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2" name="Camera"/>
                                        </p:tgtEl>
                                      </p:cMediaNode>
                                    </p:audio>
                                  </p:sub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503811">
                                            <p:txEl>
                                              <p:pRg st="4" end="4"/>
                                            </p:txEl>
                                          </p:spTgt>
                                        </p:tgtEl>
                                        <p:attrNameLst>
                                          <p:attrName>style.visibility</p:attrName>
                                        </p:attrNameLst>
                                      </p:cBhvr>
                                      <p:to>
                                        <p:strVal val="visible"/>
                                      </p:to>
                                    </p:set>
                                    <p:animEffect transition="in" filter="box(out)">
                                      <p:cBhvr>
                                        <p:cTn id="23" dur="500"/>
                                        <p:tgtEl>
                                          <p:spTgt spid="503811">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
                                        </p:tgtEl>
                                      </p:cMediaNode>
                                    </p:audio>
                                  </p:subTnLst>
                                </p:cTn>
                              </p:par>
                              <p:par>
                                <p:cTn id="24" presetID="4" presetClass="entr" presetSubtype="32" fill="hold" grpId="0" nodeType="withEffect">
                                  <p:stCondLst>
                                    <p:cond delay="0"/>
                                  </p:stCondLst>
                                  <p:childTnLst>
                                    <p:set>
                                      <p:cBhvr>
                                        <p:cTn id="25" dur="1" fill="hold">
                                          <p:stCondLst>
                                            <p:cond delay="0"/>
                                          </p:stCondLst>
                                        </p:cTn>
                                        <p:tgtEl>
                                          <p:spTgt spid="503811">
                                            <p:txEl>
                                              <p:pRg st="5" end="5"/>
                                            </p:txEl>
                                          </p:spTgt>
                                        </p:tgtEl>
                                        <p:attrNameLst>
                                          <p:attrName>style.visibility</p:attrName>
                                        </p:attrNameLst>
                                      </p:cBhvr>
                                      <p:to>
                                        <p:strVal val="visible"/>
                                      </p:to>
                                    </p:set>
                                    <p:animEffect transition="in" filter="box(out)">
                                      <p:cBhvr>
                                        <p:cTn id="26" dur="500"/>
                                        <p:tgtEl>
                                          <p:spTgt spid="503811">
                                            <p:txEl>
                                              <p:pRg st="5" end="5"/>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2" name="Camera"/>
                                        </p:tgtEl>
                                      </p:cMediaNode>
                                    </p:audio>
                                  </p:subTnLst>
                                </p:cTn>
                              </p:par>
                              <p:par>
                                <p:cTn id="27" presetID="4" presetClass="entr" presetSubtype="32" fill="hold" grpId="0" nodeType="withEffect">
                                  <p:stCondLst>
                                    <p:cond delay="0"/>
                                  </p:stCondLst>
                                  <p:childTnLst>
                                    <p:set>
                                      <p:cBhvr>
                                        <p:cTn id="28" dur="1" fill="hold">
                                          <p:stCondLst>
                                            <p:cond delay="0"/>
                                          </p:stCondLst>
                                        </p:cTn>
                                        <p:tgtEl>
                                          <p:spTgt spid="503811">
                                            <p:txEl>
                                              <p:pRg st="6" end="6"/>
                                            </p:txEl>
                                          </p:spTgt>
                                        </p:tgtEl>
                                        <p:attrNameLst>
                                          <p:attrName>style.visibility</p:attrName>
                                        </p:attrNameLst>
                                      </p:cBhvr>
                                      <p:to>
                                        <p:strVal val="visible"/>
                                      </p:to>
                                    </p:set>
                                    <p:animEffect transition="in" filter="box(out)">
                                      <p:cBhvr>
                                        <p:cTn id="29" dur="500"/>
                                        <p:tgtEl>
                                          <p:spTgt spid="503811">
                                            <p:txEl>
                                              <p:pRg st="6" end="6"/>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2" name="Camera"/>
                                        </p:tgtEl>
                                      </p:cMediaNode>
                                    </p:audio>
                                  </p:subTnLst>
                                </p:cTn>
                              </p:par>
                            </p:childTnLst>
                          </p:cTn>
                        </p:par>
                      </p:childTnLst>
                    </p:cTn>
                  </p:par>
                  <p:par>
                    <p:cTn id="30" fill="hold">
                      <p:stCondLst>
                        <p:cond delay="indefinite"/>
                      </p:stCondLst>
                      <p:childTnLst>
                        <p:par>
                          <p:cTn id="31" fill="hold">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503811">
                                            <p:txEl>
                                              <p:pRg st="7" end="7"/>
                                            </p:txEl>
                                          </p:spTgt>
                                        </p:tgtEl>
                                        <p:attrNameLst>
                                          <p:attrName>style.visibility</p:attrName>
                                        </p:attrNameLst>
                                      </p:cBhvr>
                                      <p:to>
                                        <p:strVal val="visible"/>
                                      </p:to>
                                    </p:set>
                                    <p:animEffect transition="in" filter="box(out)">
                                      <p:cBhvr>
                                        <p:cTn id="34" dur="500"/>
                                        <p:tgtEl>
                                          <p:spTgt spid="503811">
                                            <p:txEl>
                                              <p:pRg st="7" end="7"/>
                                            </p:txEl>
                                          </p:spTgt>
                                        </p:tgtEl>
                                      </p:cBhvr>
                                    </p:animEffect>
                                  </p:childTnLst>
                                  <p:subTnLst>
                                    <p:audio>
                                      <p:cMediaNode>
                                        <p:cTn display="0" masterRel="sameClick">
                                          <p:stCondLst>
                                            <p:cond evt="begin" delay="0">
                                              <p:tn val="32"/>
                                            </p:cond>
                                          </p:stCondLst>
                                          <p:endCondLst>
                                            <p:cond evt="onStopAudio" delay="0">
                                              <p:tgtEl>
                                                <p:sldTgt/>
                                              </p:tgtEl>
                                            </p:cond>
                                          </p:endCondLst>
                                        </p:cTn>
                                        <p:tgtEl>
                                          <p:sndTgt r:embed="rId2" name="Camera"/>
                                        </p:tgtEl>
                                      </p:cMediaNode>
                                    </p:audio>
                                  </p:subTnLst>
                                </p:cTn>
                              </p:par>
                              <p:par>
                                <p:cTn id="35" presetID="4" presetClass="entr" presetSubtype="32" fill="hold" grpId="0" nodeType="withEffect">
                                  <p:stCondLst>
                                    <p:cond delay="0"/>
                                  </p:stCondLst>
                                  <p:childTnLst>
                                    <p:set>
                                      <p:cBhvr>
                                        <p:cTn id="36" dur="1" fill="hold">
                                          <p:stCondLst>
                                            <p:cond delay="0"/>
                                          </p:stCondLst>
                                        </p:cTn>
                                        <p:tgtEl>
                                          <p:spTgt spid="503811">
                                            <p:txEl>
                                              <p:pRg st="8" end="8"/>
                                            </p:txEl>
                                          </p:spTgt>
                                        </p:tgtEl>
                                        <p:attrNameLst>
                                          <p:attrName>style.visibility</p:attrName>
                                        </p:attrNameLst>
                                      </p:cBhvr>
                                      <p:to>
                                        <p:strVal val="visible"/>
                                      </p:to>
                                    </p:set>
                                    <p:animEffect transition="in" filter="box(out)">
                                      <p:cBhvr>
                                        <p:cTn id="37" dur="500"/>
                                        <p:tgtEl>
                                          <p:spTgt spid="503811">
                                            <p:txEl>
                                              <p:pRg st="8" end="8"/>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1" grpId="0" build="p" autoUpdateAnimBg="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C7A2FB08-F0A8-D54E-964F-7E06C13C31A2}" type="slidenum">
              <a:rPr lang="en-US" smtClean="0">
                <a:latin typeface="Times New Roman" charset="0"/>
              </a:rPr>
              <a:pPr/>
              <a:t>153</a:t>
            </a:fld>
            <a:endParaRPr lang="en-US" smtClean="0">
              <a:latin typeface="Times New Roman" charset="0"/>
            </a:endParaRPr>
          </a:p>
        </p:txBody>
      </p:sp>
      <p:sp>
        <p:nvSpPr>
          <p:cNvPr id="197635" name="Rectangle 2"/>
          <p:cNvSpPr>
            <a:spLocks noGrp="1" noChangeArrowheads="1"/>
          </p:cNvSpPr>
          <p:nvPr>
            <p:ph type="title"/>
          </p:nvPr>
        </p:nvSpPr>
        <p:spPr/>
        <p:txBody>
          <a:bodyPr/>
          <a:lstStyle/>
          <a:p>
            <a:pPr eaLnBrk="1" hangingPunct="1"/>
            <a:r>
              <a:rPr lang="en-US"/>
              <a:t>The Right Way to HMAC</a:t>
            </a:r>
          </a:p>
        </p:txBody>
      </p:sp>
      <p:sp>
        <p:nvSpPr>
          <p:cNvPr id="197636" name="Rectangle 3"/>
          <p:cNvSpPr>
            <a:spLocks noGrp="1" noChangeArrowheads="1"/>
          </p:cNvSpPr>
          <p:nvPr>
            <p:ph type="body" idx="1"/>
          </p:nvPr>
        </p:nvSpPr>
        <p:spPr/>
        <p:txBody>
          <a:bodyPr/>
          <a:lstStyle/>
          <a:p>
            <a:pPr eaLnBrk="1" hangingPunct="1">
              <a:spcAft>
                <a:spcPts val="600"/>
              </a:spcAft>
            </a:pPr>
            <a:r>
              <a:rPr lang="en-US" sz="2800" dirty="0"/>
              <a:t>Described in RFC 2104 </a:t>
            </a:r>
          </a:p>
          <a:p>
            <a:pPr eaLnBrk="1" hangingPunct="1">
              <a:spcAft>
                <a:spcPts val="600"/>
              </a:spcAft>
            </a:pPr>
            <a:r>
              <a:rPr lang="en-US" sz="2800" dirty="0"/>
              <a:t>Let </a:t>
            </a:r>
            <a:r>
              <a:rPr lang="en-US" sz="2800" dirty="0">
                <a:latin typeface="Times-Roman" charset="0"/>
              </a:rPr>
              <a:t>B</a:t>
            </a:r>
            <a:r>
              <a:rPr lang="en-US" sz="2800" dirty="0"/>
              <a:t> be the block length of hash, in bytes</a:t>
            </a:r>
          </a:p>
          <a:p>
            <a:pPr lvl="1" eaLnBrk="1" hangingPunct="1">
              <a:spcAft>
                <a:spcPts val="600"/>
              </a:spcAft>
            </a:pPr>
            <a:r>
              <a:rPr lang="en-US" sz="2400" dirty="0">
                <a:latin typeface="Times-Roman" charset="0"/>
              </a:rPr>
              <a:t>B = 64</a:t>
            </a:r>
            <a:r>
              <a:rPr lang="en-US" sz="2400" dirty="0"/>
              <a:t> for MD5 and SHA-1 and Tiger</a:t>
            </a:r>
          </a:p>
          <a:p>
            <a:pPr eaLnBrk="1" hangingPunct="1">
              <a:spcAft>
                <a:spcPts val="600"/>
              </a:spcAft>
            </a:pPr>
            <a:r>
              <a:rPr lang="en-US" sz="2800" dirty="0" err="1">
                <a:latin typeface="Times-Roman" charset="0"/>
              </a:rPr>
              <a:t>ipad</a:t>
            </a:r>
            <a:r>
              <a:rPr lang="en-US" sz="2800" dirty="0">
                <a:latin typeface="Times-Roman" charset="0"/>
              </a:rPr>
              <a:t> = 0x36</a:t>
            </a:r>
            <a:r>
              <a:rPr lang="en-US" sz="2800" dirty="0"/>
              <a:t> repeated </a:t>
            </a:r>
            <a:r>
              <a:rPr lang="en-US" sz="2800" dirty="0">
                <a:latin typeface="Times-Roman" charset="0"/>
              </a:rPr>
              <a:t>B</a:t>
            </a:r>
            <a:r>
              <a:rPr lang="en-US" sz="2800" dirty="0"/>
              <a:t> times</a:t>
            </a:r>
          </a:p>
          <a:p>
            <a:pPr eaLnBrk="1" hangingPunct="1">
              <a:spcAft>
                <a:spcPts val="600"/>
              </a:spcAft>
            </a:pPr>
            <a:r>
              <a:rPr lang="en-US" sz="2800" dirty="0" err="1">
                <a:latin typeface="Times-Roman" charset="0"/>
              </a:rPr>
              <a:t>opad</a:t>
            </a:r>
            <a:r>
              <a:rPr lang="en-US" sz="2800" dirty="0">
                <a:latin typeface="Times-Roman" charset="0"/>
              </a:rPr>
              <a:t> = 0x5C</a:t>
            </a:r>
            <a:r>
              <a:rPr lang="en-US" sz="2800" dirty="0"/>
              <a:t> repeated </a:t>
            </a:r>
            <a:r>
              <a:rPr lang="en-US" sz="2800" dirty="0">
                <a:latin typeface="Times-Roman" charset="0"/>
              </a:rPr>
              <a:t>B</a:t>
            </a:r>
            <a:r>
              <a:rPr lang="en-US" sz="2800" dirty="0"/>
              <a:t> times</a:t>
            </a:r>
          </a:p>
          <a:p>
            <a:pPr eaLnBrk="1" hangingPunct="1">
              <a:spcAft>
                <a:spcPts val="600"/>
              </a:spcAft>
            </a:pPr>
            <a:r>
              <a:rPr lang="en-US" sz="2800" dirty="0"/>
              <a:t>Then</a:t>
            </a:r>
          </a:p>
          <a:p>
            <a:pPr lvl="1" eaLnBrk="1" hangingPunct="1">
              <a:spcAft>
                <a:spcPts val="600"/>
              </a:spcAft>
              <a:buFontTx/>
              <a:buNone/>
            </a:pPr>
            <a:r>
              <a:rPr lang="en-US" sz="2400" dirty="0">
                <a:latin typeface="Times-Roman" charset="0"/>
              </a:rPr>
              <a:t>HMAC(M,K) = </a:t>
            </a:r>
            <a:r>
              <a:rPr lang="en-US" sz="2400" dirty="0" err="1">
                <a:latin typeface="Times-Roman" charset="0"/>
              </a:rPr>
              <a:t>h(K</a:t>
            </a:r>
            <a:r>
              <a:rPr lang="en-US" sz="2400" dirty="0">
                <a:latin typeface="Times-Roman" charset="0"/>
              </a:rPr>
              <a:t> </a:t>
            </a:r>
            <a:r>
              <a:rPr lang="en-US" sz="2400" dirty="0" err="1">
                <a:latin typeface="Times-Roman" charset="0"/>
                <a:sym typeface="Symbol" charset="2"/>
              </a:rPr>
              <a:t></a:t>
            </a:r>
            <a:r>
              <a:rPr lang="en-US" sz="2400" dirty="0">
                <a:latin typeface="Times-Roman" charset="0"/>
              </a:rPr>
              <a:t> </a:t>
            </a:r>
            <a:r>
              <a:rPr lang="en-US" sz="2400" dirty="0" err="1">
                <a:latin typeface="Times-Roman" charset="0"/>
              </a:rPr>
              <a:t>opad</a:t>
            </a:r>
            <a:r>
              <a:rPr lang="en-US" sz="2400" dirty="0">
                <a:latin typeface="Times-Roman" charset="0"/>
              </a:rPr>
              <a:t>, </a:t>
            </a:r>
            <a:r>
              <a:rPr lang="en-US" sz="2400" dirty="0" err="1">
                <a:latin typeface="Times-Roman" charset="0"/>
              </a:rPr>
              <a:t>h(K</a:t>
            </a:r>
            <a:r>
              <a:rPr lang="en-US" sz="2400" dirty="0">
                <a:latin typeface="Times-Roman" charset="0"/>
              </a:rPr>
              <a:t> </a:t>
            </a:r>
            <a:r>
              <a:rPr lang="en-US" sz="2400" dirty="0" err="1">
                <a:latin typeface="Times-Roman" charset="0"/>
                <a:sym typeface="Symbol" charset="2"/>
              </a:rPr>
              <a:t></a:t>
            </a:r>
            <a:r>
              <a:rPr lang="en-US" sz="2400" dirty="0">
                <a:latin typeface="Times-Roman" charset="0"/>
              </a:rPr>
              <a:t> </a:t>
            </a:r>
            <a:r>
              <a:rPr lang="en-US" sz="2400" dirty="0" err="1">
                <a:latin typeface="Times-Roman" charset="0"/>
              </a:rPr>
              <a:t>ipad</a:t>
            </a:r>
            <a:r>
              <a:rPr lang="en-US" sz="2400" dirty="0">
                <a:latin typeface="Times-Roman" charset="0"/>
              </a:rPr>
              <a:t>, M))</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2700764-1382-9A4C-9F47-73A6A35E3708}" type="slidenum">
              <a:rPr lang="en-US" smtClean="0">
                <a:latin typeface="Times New Roman" charset="0"/>
              </a:rPr>
              <a:pPr/>
              <a:t>154</a:t>
            </a:fld>
            <a:endParaRPr lang="en-US" smtClean="0">
              <a:latin typeface="Times New Roman" charset="0"/>
            </a:endParaRPr>
          </a:p>
        </p:txBody>
      </p:sp>
      <p:sp>
        <p:nvSpPr>
          <p:cNvPr id="216067" name="Rectangle 2"/>
          <p:cNvSpPr>
            <a:spLocks noGrp="1" noChangeArrowheads="1"/>
          </p:cNvSpPr>
          <p:nvPr>
            <p:ph type="title"/>
          </p:nvPr>
        </p:nvSpPr>
        <p:spPr>
          <a:xfrm>
            <a:off x="685800" y="1447800"/>
            <a:ext cx="7772400" cy="2362200"/>
          </a:xfrm>
        </p:spPr>
        <p:txBody>
          <a:bodyPr/>
          <a:lstStyle/>
          <a:p>
            <a:pPr eaLnBrk="1" hangingPunct="1"/>
            <a:r>
              <a:rPr lang="en-US"/>
              <a:t>Random Numbers in Cryptography</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0E230A8-E3E6-1A49-B8F3-3B4719474C9E}" type="slidenum">
              <a:rPr lang="en-US" smtClean="0">
                <a:latin typeface="Times New Roman" charset="0"/>
              </a:rPr>
              <a:pPr/>
              <a:t>155</a:t>
            </a:fld>
            <a:endParaRPr lang="en-US" smtClean="0">
              <a:latin typeface="Times New Roman" charset="0"/>
            </a:endParaRPr>
          </a:p>
        </p:txBody>
      </p:sp>
      <p:sp>
        <p:nvSpPr>
          <p:cNvPr id="217091" name="Rectangle 2"/>
          <p:cNvSpPr>
            <a:spLocks noGrp="1" noChangeArrowheads="1"/>
          </p:cNvSpPr>
          <p:nvPr>
            <p:ph type="title"/>
          </p:nvPr>
        </p:nvSpPr>
        <p:spPr>
          <a:xfrm>
            <a:off x="685800" y="609600"/>
            <a:ext cx="7772400" cy="914400"/>
          </a:xfrm>
        </p:spPr>
        <p:txBody>
          <a:bodyPr/>
          <a:lstStyle/>
          <a:p>
            <a:pPr eaLnBrk="1" hangingPunct="1"/>
            <a:r>
              <a:rPr lang="en-US" dirty="0"/>
              <a:t>Random Numbers</a:t>
            </a:r>
          </a:p>
        </p:txBody>
      </p:sp>
      <p:sp>
        <p:nvSpPr>
          <p:cNvPr id="2" name="Rectangle 3"/>
          <p:cNvSpPr>
            <a:spLocks noGrp="1" noChangeArrowheads="1"/>
          </p:cNvSpPr>
          <p:nvPr>
            <p:ph type="body" idx="1"/>
          </p:nvPr>
        </p:nvSpPr>
        <p:spPr>
          <a:xfrm>
            <a:off x="685800" y="1676400"/>
            <a:ext cx="8001000" cy="4495800"/>
          </a:xfrm>
        </p:spPr>
        <p:txBody>
          <a:bodyPr/>
          <a:lstStyle/>
          <a:p>
            <a:pPr eaLnBrk="1" hangingPunct="1">
              <a:lnSpc>
                <a:spcPct val="80000"/>
              </a:lnSpc>
              <a:spcAft>
                <a:spcPts val="600"/>
              </a:spcAft>
            </a:pPr>
            <a:r>
              <a:rPr lang="en-US" sz="2800" dirty="0"/>
              <a:t>Random numbers used to generate </a:t>
            </a:r>
            <a:r>
              <a:rPr lang="en-US" sz="2800" b="1" dirty="0">
                <a:solidFill>
                  <a:srgbClr val="FF0000"/>
                </a:solidFill>
              </a:rPr>
              <a:t>keys</a:t>
            </a:r>
            <a:endParaRPr lang="en-US" sz="2800" dirty="0"/>
          </a:p>
          <a:p>
            <a:pPr lvl="1" eaLnBrk="1" hangingPunct="1">
              <a:lnSpc>
                <a:spcPct val="80000"/>
              </a:lnSpc>
              <a:spcAft>
                <a:spcPts val="600"/>
              </a:spcAft>
            </a:pPr>
            <a:r>
              <a:rPr lang="en-US" sz="2400" dirty="0"/>
              <a:t>Symmetric keys</a:t>
            </a:r>
          </a:p>
          <a:p>
            <a:pPr lvl="1" eaLnBrk="1" hangingPunct="1">
              <a:lnSpc>
                <a:spcPct val="80000"/>
              </a:lnSpc>
              <a:spcAft>
                <a:spcPts val="600"/>
              </a:spcAft>
            </a:pPr>
            <a:r>
              <a:rPr lang="en-US" sz="2400" dirty="0"/>
              <a:t>RSA: Prime numbers</a:t>
            </a:r>
          </a:p>
          <a:p>
            <a:pPr lvl="1" eaLnBrk="1" hangingPunct="1">
              <a:lnSpc>
                <a:spcPct val="80000"/>
              </a:lnSpc>
              <a:spcAft>
                <a:spcPts val="600"/>
              </a:spcAft>
            </a:pPr>
            <a:r>
              <a:rPr lang="en-US" sz="2400" dirty="0" err="1"/>
              <a:t>Diffie</a:t>
            </a:r>
            <a:r>
              <a:rPr lang="en-US" sz="2400" dirty="0"/>
              <a:t> Hellman: secret values</a:t>
            </a:r>
          </a:p>
          <a:p>
            <a:pPr eaLnBrk="1" hangingPunct="1">
              <a:lnSpc>
                <a:spcPct val="80000"/>
              </a:lnSpc>
              <a:spcAft>
                <a:spcPts val="600"/>
              </a:spcAft>
            </a:pPr>
            <a:r>
              <a:rPr lang="en-US" sz="2800" dirty="0"/>
              <a:t>Random numbers used for </a:t>
            </a:r>
            <a:r>
              <a:rPr lang="en-US" sz="2800" dirty="0" err="1"/>
              <a:t>nonces</a:t>
            </a:r>
            <a:endParaRPr lang="en-US" sz="2800" dirty="0"/>
          </a:p>
          <a:p>
            <a:pPr lvl="1" eaLnBrk="1" hangingPunct="1">
              <a:lnSpc>
                <a:spcPct val="80000"/>
              </a:lnSpc>
              <a:spcAft>
                <a:spcPts val="600"/>
              </a:spcAft>
            </a:pPr>
            <a:r>
              <a:rPr lang="en-US" sz="2400" dirty="0"/>
              <a:t>Sometimes a sequence is OK</a:t>
            </a:r>
          </a:p>
          <a:p>
            <a:pPr lvl="1" eaLnBrk="1" hangingPunct="1">
              <a:lnSpc>
                <a:spcPct val="80000"/>
              </a:lnSpc>
              <a:spcAft>
                <a:spcPts val="600"/>
              </a:spcAft>
            </a:pPr>
            <a:r>
              <a:rPr lang="en-US" sz="2400" dirty="0"/>
              <a:t>But sometimes </a:t>
            </a:r>
            <a:r>
              <a:rPr lang="en-US" sz="2400" dirty="0" err="1"/>
              <a:t>nonces</a:t>
            </a:r>
            <a:r>
              <a:rPr lang="en-US" sz="2400" dirty="0"/>
              <a:t> must be random</a:t>
            </a:r>
          </a:p>
          <a:p>
            <a:pPr eaLnBrk="1" hangingPunct="1">
              <a:lnSpc>
                <a:spcPct val="80000"/>
              </a:lnSpc>
              <a:spcAft>
                <a:spcPts val="600"/>
              </a:spcAft>
            </a:pPr>
            <a:r>
              <a:rPr lang="en-US" sz="2800" dirty="0"/>
              <a:t>Random numbers also used in simulations, statistics, </a:t>
            </a:r>
            <a:r>
              <a:rPr lang="en-US" sz="2800" dirty="0" smtClean="0"/>
              <a:t>etc.</a:t>
            </a:r>
          </a:p>
          <a:p>
            <a:pPr lvl="1" eaLnBrk="1" hangingPunct="1">
              <a:lnSpc>
                <a:spcPct val="80000"/>
              </a:lnSpc>
              <a:spcAft>
                <a:spcPts val="600"/>
              </a:spcAft>
            </a:pPr>
            <a:r>
              <a:rPr lang="en-US" sz="2400" dirty="0" smtClean="0"/>
              <a:t>Such numbers need </a:t>
            </a:r>
            <a:r>
              <a:rPr lang="en-US" sz="2400" dirty="0"/>
              <a:t>to be “statistically” random</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out)">
                                      <p:cBhvr>
                                        <p:cTn id="7" dur="500"/>
                                        <p:tgtEl>
                                          <p:spTgt spid="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out)">
                                      <p:cBhvr>
                                        <p:cTn id="12" dur="500"/>
                                        <p:tgtEl>
                                          <p:spTgt spid="2">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ox(out)">
                                      <p:cBhvr>
                                        <p:cTn id="17" dur="500"/>
                                        <p:tgtEl>
                                          <p:spTgt spid="2">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ox(out)">
                                      <p:cBhvr>
                                        <p:cTn id="22" dur="500"/>
                                        <p:tgtEl>
                                          <p:spTgt spid="2">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ox(out)">
                                      <p:cBhvr>
                                        <p:cTn id="27" dur="500"/>
                                        <p:tgtEl>
                                          <p:spTgt spid="2">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ox(out)">
                                      <p:cBhvr>
                                        <p:cTn id="32" dur="500"/>
                                        <p:tgtEl>
                                          <p:spTgt spid="2">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ox(out)">
                                      <p:cBhvr>
                                        <p:cTn id="37" dur="500"/>
                                        <p:tgtEl>
                                          <p:spTgt spid="2">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ox(out)">
                                      <p:cBhvr>
                                        <p:cTn id="42" dur="500"/>
                                        <p:tgtEl>
                                          <p:spTgt spid="2">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ox(out)">
                                      <p:cBhvr>
                                        <p:cTn id="47" dur="500"/>
                                        <p:tgtEl>
                                          <p:spTgt spid="2">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autoUpdateAnimBg="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62753"/>
            <a:ext cx="9144000" cy="1283167"/>
          </a:xfrm>
        </p:spPr>
        <p:txBody>
          <a:bodyPr/>
          <a:lstStyle/>
          <a:p>
            <a:r>
              <a:rPr lang="en-AU" dirty="0" smtClean="0"/>
              <a:t>Random and pseudorandom Numbers</a:t>
            </a:r>
            <a:endParaRPr lang="en-AU" dirty="0"/>
          </a:p>
        </p:txBody>
      </p:sp>
      <p:sp>
        <p:nvSpPr>
          <p:cNvPr id="7" name="Content Placeholder 6"/>
          <p:cNvSpPr>
            <a:spLocks noGrp="1"/>
          </p:cNvSpPr>
          <p:nvPr>
            <p:ph idx="1"/>
          </p:nvPr>
        </p:nvSpPr>
        <p:spPr>
          <a:xfrm>
            <a:off x="779463" y="1828800"/>
            <a:ext cx="7583488" cy="4800600"/>
          </a:xfrm>
        </p:spPr>
        <p:txBody>
          <a:bodyPr>
            <a:normAutofit fontScale="92500" lnSpcReduction="20000"/>
          </a:bodyPr>
          <a:lstStyle/>
          <a:p>
            <a:r>
              <a:rPr lang="en-US" dirty="0" smtClean="0">
                <a:solidFill>
                  <a:schemeClr val="tx2">
                    <a:lumMod val="10000"/>
                  </a:schemeClr>
                </a:solidFill>
              </a:rPr>
              <a:t>A number of network security algorithms based on cryptography make use of random numbers</a:t>
            </a:r>
          </a:p>
          <a:p>
            <a:pPr lvl="1">
              <a:buClr>
                <a:schemeClr val="bg1"/>
              </a:buClr>
            </a:pPr>
            <a:r>
              <a:rPr lang="en-US" dirty="0" smtClean="0">
                <a:solidFill>
                  <a:schemeClr val="tx2">
                    <a:lumMod val="10000"/>
                  </a:schemeClr>
                </a:solidFill>
              </a:rPr>
              <a:t>Examples:</a:t>
            </a:r>
          </a:p>
          <a:p>
            <a:pPr lvl="2"/>
            <a:r>
              <a:rPr lang="en-US" dirty="0" smtClean="0">
                <a:solidFill>
                  <a:schemeClr val="tx2">
                    <a:lumMod val="10000"/>
                  </a:schemeClr>
                </a:solidFill>
              </a:rPr>
              <a:t>Generation of keys for the RSA public-key encryption algorithm and other public-key algorithms</a:t>
            </a:r>
          </a:p>
          <a:p>
            <a:pPr lvl="2"/>
            <a:r>
              <a:rPr lang="en-US" dirty="0" smtClean="0">
                <a:solidFill>
                  <a:schemeClr val="tx2">
                    <a:lumMod val="10000"/>
                  </a:schemeClr>
                </a:solidFill>
              </a:rPr>
              <a:t>Generation of a symmetric key for use as a temporary session key; used in a number of networking applications such as Transport Layer Security, Wi-Fi, e-mail security, and IP security</a:t>
            </a:r>
          </a:p>
          <a:p>
            <a:pPr lvl="2"/>
            <a:r>
              <a:rPr lang="en-US" dirty="0" smtClean="0">
                <a:solidFill>
                  <a:schemeClr val="tx2">
                    <a:lumMod val="10000"/>
                  </a:schemeClr>
                </a:solidFill>
              </a:rPr>
              <a:t>In a number of key distribution scenarios, such as Kerberos, random numbers are used for handshaking to prevent replay attacks</a:t>
            </a:r>
          </a:p>
          <a:p>
            <a:pPr marL="282575" lvl="2">
              <a:spcBef>
                <a:spcPts val="2000"/>
              </a:spcBef>
            </a:pPr>
            <a:r>
              <a:rPr lang="en-US" sz="2400" dirty="0" smtClean="0">
                <a:solidFill>
                  <a:schemeClr val="tx2">
                    <a:lumMod val="10000"/>
                  </a:schemeClr>
                </a:solidFill>
              </a:rPr>
              <a:t>Two distinct and not necessarily compatible requirements for a sequence of random numbers are:</a:t>
            </a:r>
          </a:p>
          <a:p>
            <a:pPr lvl="1">
              <a:buClr>
                <a:schemeClr val="bg1"/>
              </a:buClr>
            </a:pPr>
            <a:r>
              <a:rPr lang="en-US" sz="2235" dirty="0" smtClean="0">
                <a:solidFill>
                  <a:schemeClr val="tx2">
                    <a:lumMod val="10000"/>
                  </a:schemeClr>
                </a:solidFill>
              </a:rPr>
              <a:t>Randomness</a:t>
            </a:r>
          </a:p>
          <a:p>
            <a:pPr lvl="1">
              <a:buClr>
                <a:schemeClr val="bg1"/>
              </a:buClr>
            </a:pPr>
            <a:r>
              <a:rPr lang="en-US" sz="2235" dirty="0" smtClean="0">
                <a:solidFill>
                  <a:schemeClr val="tx2">
                    <a:lumMod val="10000"/>
                  </a:schemeClr>
                </a:solidFill>
              </a:rPr>
              <a:t>Unpredictability</a:t>
            </a:r>
          </a:p>
        </p:txBody>
      </p:sp>
      <p:pic>
        <p:nvPicPr>
          <p:cNvPr id="4" name="Picture 3"/>
          <p:cNvPicPr>
            <a:picLocks noChangeAspect="1"/>
          </p:cNvPicPr>
          <p:nvPr/>
        </p:nvPicPr>
        <p:blipFill>
          <a:blip r:embed="rId3"/>
          <a:stretch>
            <a:fillRect/>
          </a:stretch>
        </p:blipFill>
        <p:spPr>
          <a:xfrm rot="745938">
            <a:off x="7422952" y="5411596"/>
            <a:ext cx="1585115" cy="1435471"/>
          </a:xfrm>
          <a:prstGeom prst="rect">
            <a:avLst/>
          </a:prstGeom>
        </p:spPr>
      </p:pic>
    </p:spTree>
    <p:extLst>
      <p:ext uri="{BB962C8B-B14F-4D97-AF65-F5344CB8AC3E}">
        <p14:creationId xmlns:p14="http://schemas.microsoft.com/office/powerpoint/2010/main" val="329546766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unpredictability</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tx2">
                    <a:lumMod val="10000"/>
                  </a:schemeClr>
                </a:solidFill>
              </a:rPr>
              <a:t>In applications such as reciprocal authentication and session key generation, the requirement is not so much that the sequence of numbers be statistically random but that the successive members of the sequence are unpredictable</a:t>
            </a:r>
          </a:p>
          <a:p>
            <a:r>
              <a:rPr lang="en-US" dirty="0" smtClean="0">
                <a:solidFill>
                  <a:schemeClr val="tx2">
                    <a:lumMod val="10000"/>
                  </a:schemeClr>
                </a:solidFill>
              </a:rPr>
              <a:t>With “true” random sequences, each number is statistically independent of other numbers in the sequence and therefore unpredictable</a:t>
            </a:r>
          </a:p>
          <a:p>
            <a:r>
              <a:rPr lang="en-US" dirty="0" smtClean="0">
                <a:solidFill>
                  <a:schemeClr val="tx2">
                    <a:lumMod val="10000"/>
                  </a:schemeClr>
                </a:solidFill>
              </a:rPr>
              <a:t>Care must be taken that an opponent not be able to predict future elements of the sequence on the basis of earlier elements</a:t>
            </a:r>
            <a:endParaRPr lang="en-US" dirty="0">
              <a:solidFill>
                <a:schemeClr val="tx2">
                  <a:lumMod val="10000"/>
                </a:schemeClr>
              </a:solidFill>
            </a:endParaRPr>
          </a:p>
        </p:txBody>
      </p:sp>
    </p:spTree>
    <p:extLst>
      <p:ext uri="{BB962C8B-B14F-4D97-AF65-F5344CB8AC3E}">
        <p14:creationId xmlns:p14="http://schemas.microsoft.com/office/powerpoint/2010/main" val="1837082235"/>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811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EF4A646-D41A-3F4A-97E7-CA066CC51A18}" type="slidenum">
              <a:rPr lang="en-US" smtClean="0">
                <a:latin typeface="Times New Roman" charset="0"/>
              </a:rPr>
              <a:pPr/>
              <a:t>158</a:t>
            </a:fld>
            <a:endParaRPr lang="en-US" smtClean="0">
              <a:latin typeface="Times New Roman" charset="0"/>
            </a:endParaRPr>
          </a:p>
        </p:txBody>
      </p:sp>
      <p:sp>
        <p:nvSpPr>
          <p:cNvPr id="218115" name="Rectangle 2"/>
          <p:cNvSpPr>
            <a:spLocks noGrp="1" noChangeArrowheads="1"/>
          </p:cNvSpPr>
          <p:nvPr>
            <p:ph type="title"/>
          </p:nvPr>
        </p:nvSpPr>
        <p:spPr>
          <a:xfrm>
            <a:off x="685800" y="533400"/>
            <a:ext cx="7772400" cy="1143000"/>
          </a:xfrm>
        </p:spPr>
        <p:txBody>
          <a:bodyPr/>
          <a:lstStyle/>
          <a:p>
            <a:pPr eaLnBrk="1" hangingPunct="1"/>
            <a:r>
              <a:rPr lang="en-US"/>
              <a:t>Random Numbers</a:t>
            </a:r>
          </a:p>
        </p:txBody>
      </p:sp>
      <p:sp>
        <p:nvSpPr>
          <p:cNvPr id="227331" name="Rectangle 3"/>
          <p:cNvSpPr>
            <a:spLocks noGrp="1" noChangeArrowheads="1"/>
          </p:cNvSpPr>
          <p:nvPr>
            <p:ph type="body" idx="1"/>
          </p:nvPr>
        </p:nvSpPr>
        <p:spPr>
          <a:xfrm>
            <a:off x="685800" y="1752600"/>
            <a:ext cx="7924800" cy="4419600"/>
          </a:xfrm>
        </p:spPr>
        <p:txBody>
          <a:bodyPr/>
          <a:lstStyle/>
          <a:p>
            <a:pPr eaLnBrk="1" hangingPunct="1">
              <a:lnSpc>
                <a:spcPct val="80000"/>
              </a:lnSpc>
              <a:spcAft>
                <a:spcPts val="600"/>
              </a:spcAft>
            </a:pPr>
            <a:r>
              <a:rPr lang="en-US" sz="2800" b="1" i="1" dirty="0"/>
              <a:t>Cryptographic</a:t>
            </a:r>
            <a:r>
              <a:rPr lang="en-US" sz="2800" dirty="0"/>
              <a:t> random numbers must be statistically random and </a:t>
            </a:r>
            <a:r>
              <a:rPr lang="en-US" sz="2800" b="1" dirty="0">
                <a:solidFill>
                  <a:schemeClr val="hlink"/>
                </a:solidFill>
              </a:rPr>
              <a:t>unpredictable</a:t>
            </a:r>
            <a:endParaRPr lang="en-US" sz="2800" b="1" dirty="0"/>
          </a:p>
          <a:p>
            <a:pPr eaLnBrk="1" hangingPunct="1">
              <a:lnSpc>
                <a:spcPct val="80000"/>
              </a:lnSpc>
              <a:spcAft>
                <a:spcPts val="600"/>
              </a:spcAft>
            </a:pPr>
            <a:r>
              <a:rPr lang="en-US" sz="2800" dirty="0"/>
              <a:t>Suppose server generates symmetric keys…</a:t>
            </a:r>
          </a:p>
          <a:p>
            <a:pPr lvl="1" eaLnBrk="1" hangingPunct="1">
              <a:lnSpc>
                <a:spcPct val="80000"/>
              </a:lnSpc>
              <a:spcAft>
                <a:spcPts val="600"/>
              </a:spcAft>
            </a:pPr>
            <a:r>
              <a:rPr lang="en-US" sz="2400" dirty="0"/>
              <a:t>Alice: </a:t>
            </a:r>
            <a:r>
              <a:rPr lang="en-US" sz="2400" dirty="0">
                <a:latin typeface="Times-Roman" charset="0"/>
              </a:rPr>
              <a:t>K</a:t>
            </a:r>
            <a:r>
              <a:rPr lang="en-US" sz="2400" baseline="-25000" dirty="0">
                <a:latin typeface="Times-Roman" charset="0"/>
              </a:rPr>
              <a:t>A</a:t>
            </a:r>
            <a:endParaRPr lang="en-US" sz="2400" dirty="0">
              <a:latin typeface="Times-Roman" charset="0"/>
            </a:endParaRPr>
          </a:p>
          <a:p>
            <a:pPr lvl="1" eaLnBrk="1" hangingPunct="1">
              <a:lnSpc>
                <a:spcPct val="80000"/>
              </a:lnSpc>
              <a:spcAft>
                <a:spcPts val="600"/>
              </a:spcAft>
            </a:pPr>
            <a:r>
              <a:rPr lang="en-US" sz="2400" dirty="0"/>
              <a:t>Bob: </a:t>
            </a:r>
            <a:r>
              <a:rPr lang="en-US" sz="2400" dirty="0">
                <a:latin typeface="Times-Roman" charset="0"/>
              </a:rPr>
              <a:t>K</a:t>
            </a:r>
            <a:r>
              <a:rPr lang="en-US" sz="2400" baseline="-25000" dirty="0">
                <a:latin typeface="Times-Roman" charset="0"/>
              </a:rPr>
              <a:t>B</a:t>
            </a:r>
            <a:endParaRPr lang="en-US" sz="2400" dirty="0"/>
          </a:p>
          <a:p>
            <a:pPr lvl="1" eaLnBrk="1" hangingPunct="1">
              <a:lnSpc>
                <a:spcPct val="80000"/>
              </a:lnSpc>
              <a:spcAft>
                <a:spcPts val="600"/>
              </a:spcAft>
            </a:pPr>
            <a:r>
              <a:rPr lang="en-US" sz="2400" dirty="0"/>
              <a:t>Charlie: </a:t>
            </a:r>
            <a:r>
              <a:rPr lang="en-US" sz="2400" dirty="0">
                <a:latin typeface="Times-Roman" charset="0"/>
              </a:rPr>
              <a:t>K</a:t>
            </a:r>
            <a:r>
              <a:rPr lang="en-US" sz="2400" baseline="-25000" dirty="0">
                <a:latin typeface="Times-Roman" charset="0"/>
              </a:rPr>
              <a:t>C</a:t>
            </a:r>
          </a:p>
          <a:p>
            <a:pPr lvl="1" eaLnBrk="1" hangingPunct="1">
              <a:lnSpc>
                <a:spcPct val="80000"/>
              </a:lnSpc>
              <a:spcAft>
                <a:spcPts val="600"/>
              </a:spcAft>
            </a:pPr>
            <a:r>
              <a:rPr lang="en-US" sz="2400" dirty="0"/>
              <a:t>Dave: </a:t>
            </a:r>
            <a:r>
              <a:rPr lang="en-US" sz="2400" dirty="0">
                <a:latin typeface="Times-Roman" charset="0"/>
              </a:rPr>
              <a:t>K</a:t>
            </a:r>
            <a:r>
              <a:rPr lang="en-US" sz="2400" baseline="-25000" dirty="0">
                <a:latin typeface="Times-Roman" charset="0"/>
              </a:rPr>
              <a:t>D</a:t>
            </a:r>
            <a:endParaRPr lang="en-US" sz="2400" dirty="0"/>
          </a:p>
          <a:p>
            <a:pPr eaLnBrk="1" hangingPunct="1">
              <a:lnSpc>
                <a:spcPct val="80000"/>
              </a:lnSpc>
              <a:spcAft>
                <a:spcPts val="600"/>
              </a:spcAft>
            </a:pPr>
            <a:r>
              <a:rPr lang="en-US" sz="2800" dirty="0"/>
              <a:t>But, Alice, </a:t>
            </a:r>
            <a:r>
              <a:rPr lang="en-US" sz="2800" dirty="0" smtClean="0"/>
              <a:t>Bob, </a:t>
            </a:r>
            <a:r>
              <a:rPr lang="en-US" sz="2800" dirty="0"/>
              <a:t>and Charlie don’t like Dave</a:t>
            </a:r>
          </a:p>
          <a:p>
            <a:pPr eaLnBrk="1" hangingPunct="1">
              <a:lnSpc>
                <a:spcPct val="80000"/>
              </a:lnSpc>
              <a:spcAft>
                <a:spcPts val="600"/>
              </a:spcAft>
            </a:pPr>
            <a:r>
              <a:rPr lang="en-US" sz="2800" dirty="0"/>
              <a:t>Alice, </a:t>
            </a:r>
            <a:r>
              <a:rPr lang="en-US" sz="2800" dirty="0" smtClean="0"/>
              <a:t>Bob, </a:t>
            </a:r>
            <a:r>
              <a:rPr lang="en-US" sz="2800" dirty="0"/>
              <a:t>and Charlie working together must not be able to determine </a:t>
            </a:r>
            <a:r>
              <a:rPr lang="en-US" sz="2800" dirty="0">
                <a:latin typeface="Times-Roman" charset="0"/>
              </a:rPr>
              <a:t>K</a:t>
            </a:r>
            <a:r>
              <a:rPr lang="en-US" sz="2800" baseline="-25000" dirty="0">
                <a:latin typeface="Times-Roman" charset="0"/>
              </a:rPr>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27331">
                                            <p:txEl>
                                              <p:pRg st="0" end="0"/>
                                            </p:txEl>
                                          </p:spTgt>
                                        </p:tgtEl>
                                        <p:attrNameLst>
                                          <p:attrName>style.visibility</p:attrName>
                                        </p:attrNameLst>
                                      </p:cBhvr>
                                      <p:to>
                                        <p:strVal val="visible"/>
                                      </p:to>
                                    </p:set>
                                    <p:animEffect transition="in" filter="box(out)">
                                      <p:cBhvr>
                                        <p:cTn id="7" dur="500"/>
                                        <p:tgtEl>
                                          <p:spTgt spid="22733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27331">
                                            <p:txEl>
                                              <p:pRg st="1" end="1"/>
                                            </p:txEl>
                                          </p:spTgt>
                                        </p:tgtEl>
                                        <p:attrNameLst>
                                          <p:attrName>style.visibility</p:attrName>
                                        </p:attrNameLst>
                                      </p:cBhvr>
                                      <p:to>
                                        <p:strVal val="visible"/>
                                      </p:to>
                                    </p:set>
                                    <p:animEffect transition="in" filter="box(out)">
                                      <p:cBhvr>
                                        <p:cTn id="12" dur="500"/>
                                        <p:tgtEl>
                                          <p:spTgt spid="22733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27331">
                                            <p:txEl>
                                              <p:pRg st="2" end="2"/>
                                            </p:txEl>
                                          </p:spTgt>
                                        </p:tgtEl>
                                        <p:attrNameLst>
                                          <p:attrName>style.visibility</p:attrName>
                                        </p:attrNameLst>
                                      </p:cBhvr>
                                      <p:to>
                                        <p:strVal val="visible"/>
                                      </p:to>
                                    </p:set>
                                    <p:animEffect transition="in" filter="box(out)">
                                      <p:cBhvr>
                                        <p:cTn id="17" dur="500"/>
                                        <p:tgtEl>
                                          <p:spTgt spid="22733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27331">
                                            <p:txEl>
                                              <p:pRg st="3" end="3"/>
                                            </p:txEl>
                                          </p:spTgt>
                                        </p:tgtEl>
                                        <p:attrNameLst>
                                          <p:attrName>style.visibility</p:attrName>
                                        </p:attrNameLst>
                                      </p:cBhvr>
                                      <p:to>
                                        <p:strVal val="visible"/>
                                      </p:to>
                                    </p:set>
                                    <p:animEffect transition="in" filter="box(out)">
                                      <p:cBhvr>
                                        <p:cTn id="22" dur="500"/>
                                        <p:tgtEl>
                                          <p:spTgt spid="227331">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27331">
                                            <p:txEl>
                                              <p:pRg st="4" end="4"/>
                                            </p:txEl>
                                          </p:spTgt>
                                        </p:tgtEl>
                                        <p:attrNameLst>
                                          <p:attrName>style.visibility</p:attrName>
                                        </p:attrNameLst>
                                      </p:cBhvr>
                                      <p:to>
                                        <p:strVal val="visible"/>
                                      </p:to>
                                    </p:set>
                                    <p:animEffect transition="in" filter="box(out)">
                                      <p:cBhvr>
                                        <p:cTn id="27" dur="500"/>
                                        <p:tgtEl>
                                          <p:spTgt spid="227331">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27331">
                                            <p:txEl>
                                              <p:pRg st="5" end="5"/>
                                            </p:txEl>
                                          </p:spTgt>
                                        </p:tgtEl>
                                        <p:attrNameLst>
                                          <p:attrName>style.visibility</p:attrName>
                                        </p:attrNameLst>
                                      </p:cBhvr>
                                      <p:to>
                                        <p:strVal val="visible"/>
                                      </p:to>
                                    </p:set>
                                    <p:animEffect transition="in" filter="box(out)">
                                      <p:cBhvr>
                                        <p:cTn id="32" dur="500"/>
                                        <p:tgtEl>
                                          <p:spTgt spid="227331">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27331">
                                            <p:txEl>
                                              <p:pRg st="6" end="6"/>
                                            </p:txEl>
                                          </p:spTgt>
                                        </p:tgtEl>
                                        <p:attrNameLst>
                                          <p:attrName>style.visibility</p:attrName>
                                        </p:attrNameLst>
                                      </p:cBhvr>
                                      <p:to>
                                        <p:strVal val="visible"/>
                                      </p:to>
                                    </p:set>
                                    <p:animEffect transition="in" filter="box(out)">
                                      <p:cBhvr>
                                        <p:cTn id="37" dur="500"/>
                                        <p:tgtEl>
                                          <p:spTgt spid="227331">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227331">
                                            <p:txEl>
                                              <p:pRg st="7" end="7"/>
                                            </p:txEl>
                                          </p:spTgt>
                                        </p:tgtEl>
                                        <p:attrNameLst>
                                          <p:attrName>style.visibility</p:attrName>
                                        </p:attrNameLst>
                                      </p:cBhvr>
                                      <p:to>
                                        <p:strVal val="visible"/>
                                      </p:to>
                                    </p:set>
                                    <p:animEffect transition="in" filter="box(out)">
                                      <p:cBhvr>
                                        <p:cTn id="42" dur="500"/>
                                        <p:tgtEl>
                                          <p:spTgt spid="227331">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3496BD0A-57B9-164D-8918-6227D1AB8702}" type="slidenum">
              <a:rPr lang="en-US" smtClean="0">
                <a:latin typeface="Times New Roman" charset="0"/>
              </a:rPr>
              <a:pPr/>
              <a:t>16</a:t>
            </a:fld>
            <a:endParaRPr lang="en-US" smtClean="0">
              <a:latin typeface="Times New Roman" charset="0"/>
            </a:endParaRPr>
          </a:p>
        </p:txBody>
      </p:sp>
      <p:sp>
        <p:nvSpPr>
          <p:cNvPr id="29699" name="Rectangle 2"/>
          <p:cNvSpPr>
            <a:spLocks noGrp="1" noChangeArrowheads="1"/>
          </p:cNvSpPr>
          <p:nvPr>
            <p:ph type="title"/>
          </p:nvPr>
        </p:nvSpPr>
        <p:spPr/>
        <p:txBody>
          <a:bodyPr/>
          <a:lstStyle/>
          <a:p>
            <a:pPr eaLnBrk="1" hangingPunct="1"/>
            <a:r>
              <a:rPr lang="en-US"/>
              <a:t>Double Transposition</a:t>
            </a:r>
          </a:p>
        </p:txBody>
      </p:sp>
      <p:sp>
        <p:nvSpPr>
          <p:cNvPr id="22531" name="Rectangle 3"/>
          <p:cNvSpPr>
            <a:spLocks noGrp="1" noChangeArrowheads="1"/>
          </p:cNvSpPr>
          <p:nvPr>
            <p:ph type="body" idx="1"/>
          </p:nvPr>
        </p:nvSpPr>
        <p:spPr>
          <a:xfrm>
            <a:off x="685800" y="1600200"/>
            <a:ext cx="7772400" cy="685800"/>
          </a:xfrm>
        </p:spPr>
        <p:txBody>
          <a:bodyPr/>
          <a:lstStyle/>
          <a:p>
            <a:pPr eaLnBrk="1" hangingPunct="1"/>
            <a:r>
              <a:rPr lang="en-US"/>
              <a:t>Plaintext: </a:t>
            </a:r>
            <a:r>
              <a:rPr lang="en-US">
                <a:solidFill>
                  <a:srgbClr val="FF0000"/>
                </a:solidFill>
                <a:latin typeface="Times-Roman" charset="0"/>
              </a:rPr>
              <a:t>attackxatxdawn</a:t>
            </a:r>
          </a:p>
        </p:txBody>
      </p:sp>
      <p:pic>
        <p:nvPicPr>
          <p:cNvPr id="22532" name="Picture 4" descr="001.jpg                                                        0007DDCBMacintosh HD                   B7464D7A:"/>
          <p:cNvPicPr>
            <a:picLocks noChangeAspect="1" noChangeArrowheads="1"/>
          </p:cNvPicPr>
          <p:nvPr/>
        </p:nvPicPr>
        <p:blipFill>
          <a:blip r:embed="rId3"/>
          <a:srcRect/>
          <a:stretch>
            <a:fillRect/>
          </a:stretch>
        </p:blipFill>
        <p:spPr bwMode="auto">
          <a:xfrm>
            <a:off x="1143000" y="2362200"/>
            <a:ext cx="2209800" cy="2117725"/>
          </a:xfrm>
          <a:prstGeom prst="rect">
            <a:avLst/>
          </a:prstGeom>
          <a:noFill/>
          <a:ln w="9525">
            <a:noFill/>
            <a:miter lim="800000"/>
            <a:headEnd/>
            <a:tailEnd/>
          </a:ln>
        </p:spPr>
      </p:pic>
      <p:pic>
        <p:nvPicPr>
          <p:cNvPr id="22533" name="Picture 5" descr="002.jpg                                                        0007DDCBMacintosh HD                   B7464D7A:"/>
          <p:cNvPicPr>
            <a:picLocks noChangeAspect="1" noChangeArrowheads="1"/>
          </p:cNvPicPr>
          <p:nvPr/>
        </p:nvPicPr>
        <p:blipFill>
          <a:blip r:embed="rId4"/>
          <a:srcRect/>
          <a:stretch>
            <a:fillRect/>
          </a:stretch>
        </p:blipFill>
        <p:spPr bwMode="auto">
          <a:xfrm>
            <a:off x="5334000" y="2362200"/>
            <a:ext cx="2209800" cy="2117725"/>
          </a:xfrm>
          <a:prstGeom prst="rect">
            <a:avLst/>
          </a:prstGeom>
          <a:noFill/>
          <a:ln w="9525">
            <a:noFill/>
            <a:miter lim="800000"/>
            <a:headEnd/>
            <a:tailEnd/>
          </a:ln>
        </p:spPr>
      </p:pic>
      <p:sp>
        <p:nvSpPr>
          <p:cNvPr id="22534" name="Rectangle 6"/>
          <p:cNvSpPr>
            <a:spLocks noChangeArrowheads="1"/>
          </p:cNvSpPr>
          <p:nvPr/>
        </p:nvSpPr>
        <p:spPr bwMode="auto">
          <a:xfrm>
            <a:off x="3463925" y="2590800"/>
            <a:ext cx="1795463" cy="800100"/>
          </a:xfrm>
          <a:prstGeom prst="rect">
            <a:avLst/>
          </a:prstGeom>
          <a:noFill/>
          <a:ln w="9525">
            <a:noFill/>
            <a:miter lim="800000"/>
            <a:headEnd/>
            <a:tailEnd/>
          </a:ln>
        </p:spPr>
        <p:txBody>
          <a:bodyPr wrap="none">
            <a:prstTxWarp prst="textNoShape">
              <a:avLst/>
            </a:prstTxWarp>
            <a:spAutoFit/>
          </a:bodyPr>
          <a:lstStyle/>
          <a:p>
            <a:r>
              <a:rPr lang="en-US" sz="2000"/>
              <a:t>Permute rows</a:t>
            </a:r>
          </a:p>
          <a:p>
            <a:r>
              <a:rPr lang="en-US" sz="2000"/>
              <a:t>and columns</a:t>
            </a:r>
            <a:endParaRPr lang="en-US"/>
          </a:p>
        </p:txBody>
      </p:sp>
      <p:sp>
        <p:nvSpPr>
          <p:cNvPr id="22535" name="Rectangle 7"/>
          <p:cNvSpPr>
            <a:spLocks noChangeArrowheads="1"/>
          </p:cNvSpPr>
          <p:nvPr/>
        </p:nvSpPr>
        <p:spPr bwMode="auto">
          <a:xfrm>
            <a:off x="3733800" y="3108325"/>
            <a:ext cx="1187450" cy="1311275"/>
          </a:xfrm>
          <a:prstGeom prst="rect">
            <a:avLst/>
          </a:prstGeom>
          <a:noFill/>
          <a:ln w="9525">
            <a:noFill/>
            <a:miter lim="800000"/>
            <a:headEnd/>
            <a:tailEnd/>
          </a:ln>
        </p:spPr>
        <p:txBody>
          <a:bodyPr>
            <a:prstTxWarp prst="textNoShape">
              <a:avLst/>
            </a:prstTxWarp>
            <a:spAutoFit/>
          </a:bodyPr>
          <a:lstStyle/>
          <a:p>
            <a:r>
              <a:rPr lang="en-US" sz="8000">
                <a:sym typeface="Symbol" charset="2"/>
              </a:rPr>
              <a:t></a:t>
            </a:r>
            <a:endParaRPr lang="en-US"/>
          </a:p>
        </p:txBody>
      </p:sp>
      <p:sp>
        <p:nvSpPr>
          <p:cNvPr id="22537" name="Rectangle 9"/>
          <p:cNvSpPr>
            <a:spLocks noChangeArrowheads="1"/>
          </p:cNvSpPr>
          <p:nvPr/>
        </p:nvSpPr>
        <p:spPr bwMode="auto">
          <a:xfrm>
            <a:off x="685800" y="4495800"/>
            <a:ext cx="7772400" cy="1676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3200" dirty="0" err="1"/>
              <a:t>Ciphertext</a:t>
            </a:r>
            <a:r>
              <a:rPr lang="en-US" sz="3200" dirty="0"/>
              <a:t>: </a:t>
            </a:r>
            <a:r>
              <a:rPr lang="en-US" sz="3200" dirty="0" err="1">
                <a:solidFill>
                  <a:srgbClr val="FF0000"/>
                </a:solidFill>
                <a:latin typeface="Times-Roman" charset="0"/>
              </a:rPr>
              <a:t>xtawxnattxadakc</a:t>
            </a:r>
            <a:r>
              <a:rPr lang="en-US" sz="3200" dirty="0">
                <a:solidFill>
                  <a:srgbClr val="FF0000"/>
                </a:solidFill>
                <a:latin typeface="Times-Roman" charset="0"/>
              </a:rPr>
              <a:t> </a:t>
            </a:r>
          </a:p>
          <a:p>
            <a:pPr marL="342900" indent="-342900">
              <a:lnSpc>
                <a:spcPct val="90000"/>
              </a:lnSpc>
              <a:spcBef>
                <a:spcPct val="20000"/>
              </a:spcBef>
              <a:buClr>
                <a:schemeClr val="accent2"/>
              </a:buClr>
              <a:buSzPct val="75000"/>
              <a:buFont typeface="Wingdings" charset="2"/>
              <a:buChar char="q"/>
            </a:pPr>
            <a:r>
              <a:rPr lang="en-US" sz="3200" dirty="0" smtClean="0"/>
              <a:t>Key is </a:t>
            </a:r>
            <a:r>
              <a:rPr lang="en-US" sz="3200" dirty="0"/>
              <a:t>matrix size and </a:t>
            </a:r>
            <a:r>
              <a:rPr lang="en-US" sz="3200" dirty="0" smtClean="0"/>
              <a:t>permutations: </a:t>
            </a:r>
            <a:r>
              <a:rPr lang="en-US" sz="3200" dirty="0"/>
              <a:t>(3,5,1,4,2) and (1,3,2)</a:t>
            </a:r>
            <a:endParaRPr lang="en-US" sz="3200" dirty="0">
              <a:solidFill>
                <a:srgbClr val="FF0000"/>
              </a:solidFill>
              <a:latin typeface="Times-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linds(horizontal)">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2253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2535"/>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Arrow"/>
                                        </p:tgtEl>
                                      </p:cMediaNode>
                                    </p:audio>
                                  </p:sub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225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25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22537">
                                            <p:txEl>
                                              <p:pRg st="0" end="0"/>
                                            </p:txEl>
                                          </p:spTgt>
                                        </p:tgtEl>
                                        <p:attrNameLst>
                                          <p:attrName>style.visibility</p:attrName>
                                        </p:attrNameLst>
                                      </p:cBhvr>
                                      <p:to>
                                        <p:strVal val="visible"/>
                                      </p:to>
                                    </p:set>
                                    <p:animEffect transition="in" filter="blinds(vertical)">
                                      <p:cBhvr>
                                        <p:cTn id="27" dur="500"/>
                                        <p:tgtEl>
                                          <p:spTgt spid="2253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22537">
                                            <p:txEl>
                                              <p:pRg st="1" end="1"/>
                                            </p:txEl>
                                          </p:spTgt>
                                        </p:tgtEl>
                                        <p:attrNameLst>
                                          <p:attrName>style.visibility</p:attrName>
                                        </p:attrNameLst>
                                      </p:cBhvr>
                                      <p:to>
                                        <p:strVal val="visible"/>
                                      </p:to>
                                    </p:set>
                                    <p:animEffect transition="in" filter="blinds(vertical)">
                                      <p:cBhvr>
                                        <p:cTn id="32" dur="500"/>
                                        <p:tgtEl>
                                          <p:spTgt spid="225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P spid="22534" grpId="0" autoUpdateAnimBg="0"/>
      <p:bldP spid="22535" grpId="0" autoUpdateAnimBg="0"/>
      <p:bldP spid="2253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373C0A5-605A-BE43-A2D8-95C302EA7446}" type="slidenum">
              <a:rPr lang="en-US" smtClean="0">
                <a:latin typeface="Times New Roman" charset="0"/>
              </a:rPr>
              <a:pPr/>
              <a:t>17</a:t>
            </a:fld>
            <a:endParaRPr lang="en-US" smtClean="0">
              <a:latin typeface="Times New Roman" charset="0"/>
            </a:endParaRPr>
          </a:p>
        </p:txBody>
      </p:sp>
      <p:sp>
        <p:nvSpPr>
          <p:cNvPr id="30723" name="Rectangle 2"/>
          <p:cNvSpPr>
            <a:spLocks noGrp="1" noChangeArrowheads="1"/>
          </p:cNvSpPr>
          <p:nvPr>
            <p:ph type="title"/>
          </p:nvPr>
        </p:nvSpPr>
        <p:spPr/>
        <p:txBody>
          <a:bodyPr/>
          <a:lstStyle/>
          <a:p>
            <a:pPr eaLnBrk="1" hangingPunct="1"/>
            <a:r>
              <a:rPr lang="en-US" dirty="0"/>
              <a:t>One</a:t>
            </a:r>
            <a:r>
              <a:rPr lang="en-US" dirty="0" smtClean="0"/>
              <a:t>-Time </a:t>
            </a:r>
            <a:r>
              <a:rPr lang="en-US" dirty="0"/>
              <a:t>Pad: Encryption</a:t>
            </a:r>
          </a:p>
        </p:txBody>
      </p:sp>
      <p:sp>
        <p:nvSpPr>
          <p:cNvPr id="30724" name="Rectangle 5"/>
          <p:cNvSpPr>
            <a:spLocks noChangeArrowheads="1"/>
          </p:cNvSpPr>
          <p:nvPr/>
        </p:nvSpPr>
        <p:spPr bwMode="auto">
          <a:xfrm>
            <a:off x="347663" y="1828800"/>
            <a:ext cx="8415337" cy="396875"/>
          </a:xfrm>
          <a:prstGeom prst="rect">
            <a:avLst/>
          </a:prstGeom>
          <a:noFill/>
          <a:ln w="9525">
            <a:noFill/>
            <a:miter lim="800000"/>
            <a:headEnd/>
            <a:tailEnd/>
          </a:ln>
        </p:spPr>
        <p:txBody>
          <a:bodyPr wrap="none">
            <a:prstTxWarp prst="textNoShape">
              <a:avLst/>
            </a:prstTxWarp>
            <a:spAutoFit/>
          </a:bodyPr>
          <a:lstStyle/>
          <a:p>
            <a:pPr marL="457200" indent="-457200"/>
            <a:r>
              <a:rPr lang="en-US" sz="2000">
                <a:latin typeface="Andale Mono" charset="0"/>
              </a:rPr>
              <a:t>e=000  h=001  i=010  k=011  l=100  r=101  s=110  t=111</a:t>
            </a:r>
          </a:p>
        </p:txBody>
      </p:sp>
      <p:sp>
        <p:nvSpPr>
          <p:cNvPr id="30725" name="Rectangle 6"/>
          <p:cNvSpPr>
            <a:spLocks noChangeArrowheads="1"/>
          </p:cNvSpPr>
          <p:nvPr/>
        </p:nvSpPr>
        <p:spPr bwMode="auto">
          <a:xfrm>
            <a:off x="280988" y="1752600"/>
            <a:ext cx="8458200" cy="533400"/>
          </a:xfrm>
          <a:prstGeom prst="rect">
            <a:avLst/>
          </a:prstGeom>
          <a:solidFill>
            <a:schemeClr val="bg1">
              <a:alpha val="0"/>
            </a:schemeClr>
          </a:solidFill>
          <a:ln w="9525">
            <a:solidFill>
              <a:srgbClr val="FF0000"/>
            </a:solidFill>
            <a:miter lim="800000"/>
            <a:headEnd/>
            <a:tailEnd/>
          </a:ln>
        </p:spPr>
        <p:txBody>
          <a:bodyPr wrap="none" anchor="ctr">
            <a:prstTxWarp prst="textNoShape">
              <a:avLst/>
            </a:prstTxWarp>
          </a:bodyPr>
          <a:lstStyle/>
          <a:p>
            <a:endParaRPr lang="en-US"/>
          </a:p>
        </p:txBody>
      </p:sp>
      <p:graphicFrame>
        <p:nvGraphicFramePr>
          <p:cNvPr id="154820" name="Group 196"/>
          <p:cNvGraphicFramePr>
            <a:graphicFrameLocks noGrp="1"/>
          </p:cNvGraphicFramePr>
          <p:nvPr/>
        </p:nvGraphicFramePr>
        <p:xfrm>
          <a:off x="2057400" y="3206750"/>
          <a:ext cx="6553200" cy="1117600"/>
        </p:xfrm>
        <a:graphic>
          <a:graphicData uri="http://schemas.openxmlformats.org/drawingml/2006/table">
            <a:tbl>
              <a:tblPr/>
              <a:tblGrid>
                <a:gridCol w="655638"/>
                <a:gridCol w="655637"/>
                <a:gridCol w="654050"/>
                <a:gridCol w="655638"/>
                <a:gridCol w="655637"/>
                <a:gridCol w="655638"/>
                <a:gridCol w="655637"/>
                <a:gridCol w="654050"/>
                <a:gridCol w="655638"/>
                <a:gridCol w="655637"/>
              </a:tblGrid>
              <a:tr h="5302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t</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cap="flat">
                      <a:noFill/>
                    </a:lnR>
                    <a:lnT cap="fla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a:noFill/>
                    </a:lnT>
                    <a:lnB cap="flat">
                      <a:noFill/>
                    </a:lnB>
                    <a:lnTlToBr>
                      <a:noFill/>
                    </a:lnTlToBr>
                    <a:lnBlToTr>
                      <a:noFill/>
                    </a:lnBlToTr>
                    <a:noFill/>
                  </a:tcPr>
                </a:tc>
              </a:tr>
            </a:tbl>
          </a:graphicData>
        </a:graphic>
      </p:graphicFrame>
      <p:graphicFrame>
        <p:nvGraphicFramePr>
          <p:cNvPr id="154937" name="Group 313"/>
          <p:cNvGraphicFramePr>
            <a:graphicFrameLocks noGrp="1"/>
          </p:cNvGraphicFramePr>
          <p:nvPr/>
        </p:nvGraphicFramePr>
        <p:xfrm>
          <a:off x="2057400" y="4181475"/>
          <a:ext cx="6553200" cy="1762125"/>
        </p:xfrm>
        <a:graphic>
          <a:graphicData uri="http://schemas.openxmlformats.org/drawingml/2006/table">
            <a:tbl>
              <a:tblPr/>
              <a:tblGrid>
                <a:gridCol w="655638"/>
                <a:gridCol w="655637"/>
                <a:gridCol w="654050"/>
                <a:gridCol w="655638"/>
                <a:gridCol w="655637"/>
                <a:gridCol w="655638"/>
                <a:gridCol w="655637"/>
                <a:gridCol w="654050"/>
                <a:gridCol w="655638"/>
                <a:gridCol w="655637"/>
              </a:tblGrid>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cap="flat">
                      <a:noFill/>
                    </a:lnR>
                    <a:lnT cap="fla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t</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cap="flat">
                      <a:noFill/>
                    </a:lnR>
                    <a:lnT>
                      <a:noFill/>
                    </a:lnT>
                    <a:lnB cap="flat">
                      <a:noFill/>
                    </a:lnB>
                    <a:lnTlToBr>
                      <a:noFill/>
                    </a:lnTlToBr>
                    <a:lnBlToTr>
                      <a:noFill/>
                    </a:lnBlToTr>
                    <a:noFill/>
                  </a:tcPr>
                </a:tc>
              </a:tr>
            </a:tbl>
          </a:graphicData>
        </a:graphic>
      </p:graphicFrame>
      <p:sp>
        <p:nvSpPr>
          <p:cNvPr id="30778" name="Rectangle 314"/>
          <p:cNvSpPr>
            <a:spLocks noChangeArrowheads="1"/>
          </p:cNvSpPr>
          <p:nvPr/>
        </p:nvSpPr>
        <p:spPr bwMode="auto">
          <a:xfrm>
            <a:off x="2089150" y="2530475"/>
            <a:ext cx="6038850" cy="517525"/>
          </a:xfrm>
          <a:prstGeom prst="rect">
            <a:avLst/>
          </a:prstGeom>
          <a:noFill/>
          <a:ln w="9525">
            <a:noFill/>
            <a:miter lim="800000"/>
            <a:headEnd/>
            <a:tailEnd/>
          </a:ln>
        </p:spPr>
        <p:txBody>
          <a:bodyPr wrap="none">
            <a:prstTxWarp prst="textNoShape">
              <a:avLst/>
            </a:prstTxWarp>
            <a:spAutoFit/>
          </a:bodyPr>
          <a:lstStyle/>
          <a:p>
            <a:r>
              <a:rPr lang="en-US" b="1">
                <a:solidFill>
                  <a:schemeClr val="accent2"/>
                </a:solidFill>
              </a:rPr>
              <a:t>Encryption:</a:t>
            </a:r>
            <a:r>
              <a:rPr lang="en-US">
                <a:solidFill>
                  <a:srgbClr val="FF0000"/>
                </a:solidFill>
              </a:rPr>
              <a:t> Plaintext </a:t>
            </a:r>
            <a:r>
              <a:rPr lang="en-US">
                <a:solidFill>
                  <a:srgbClr val="FF0000"/>
                </a:solidFill>
                <a:sym typeface="Symbol" charset="2"/>
              </a:rPr>
              <a:t> Key = Ciphertext</a:t>
            </a:r>
            <a:endParaRPr lang="en-US">
              <a:sym typeface="Symbol" charset="2"/>
            </a:endParaRPr>
          </a:p>
        </p:txBody>
      </p:sp>
      <p:sp>
        <p:nvSpPr>
          <p:cNvPr id="30779" name="Line 317"/>
          <p:cNvSpPr>
            <a:spLocks noChangeShapeType="1"/>
          </p:cNvSpPr>
          <p:nvPr/>
        </p:nvSpPr>
        <p:spPr bwMode="auto">
          <a:xfrm>
            <a:off x="2057400" y="4714875"/>
            <a:ext cx="6629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0780" name="Rectangle 319"/>
          <p:cNvSpPr>
            <a:spLocks noChangeArrowheads="1"/>
          </p:cNvSpPr>
          <p:nvPr/>
        </p:nvSpPr>
        <p:spPr bwMode="auto">
          <a:xfrm>
            <a:off x="504825" y="3740150"/>
            <a:ext cx="1552575" cy="517525"/>
          </a:xfrm>
          <a:prstGeom prst="rect">
            <a:avLst/>
          </a:prstGeom>
          <a:noFill/>
          <a:ln w="9525">
            <a:noFill/>
            <a:miter lim="800000"/>
            <a:headEnd/>
            <a:tailEnd/>
          </a:ln>
        </p:spPr>
        <p:txBody>
          <a:bodyPr wrap="none">
            <a:prstTxWarp prst="textNoShape">
              <a:avLst/>
            </a:prstTxWarp>
            <a:spAutoFit/>
          </a:bodyPr>
          <a:lstStyle/>
          <a:p>
            <a:r>
              <a:rPr lang="en-US"/>
              <a:t>Plaintext:</a:t>
            </a:r>
          </a:p>
        </p:txBody>
      </p:sp>
      <p:sp>
        <p:nvSpPr>
          <p:cNvPr id="30781" name="Rectangle 320"/>
          <p:cNvSpPr>
            <a:spLocks noChangeArrowheads="1"/>
          </p:cNvSpPr>
          <p:nvPr/>
        </p:nvSpPr>
        <p:spPr bwMode="auto">
          <a:xfrm>
            <a:off x="1219200" y="4213225"/>
            <a:ext cx="787400" cy="517525"/>
          </a:xfrm>
          <a:prstGeom prst="rect">
            <a:avLst/>
          </a:prstGeom>
          <a:noFill/>
          <a:ln w="9525">
            <a:noFill/>
            <a:miter lim="800000"/>
            <a:headEnd/>
            <a:tailEnd/>
          </a:ln>
        </p:spPr>
        <p:txBody>
          <a:bodyPr wrap="none">
            <a:prstTxWarp prst="textNoShape">
              <a:avLst/>
            </a:prstTxWarp>
            <a:spAutoFit/>
          </a:bodyPr>
          <a:lstStyle/>
          <a:p>
            <a:r>
              <a:rPr lang="en-US"/>
              <a:t>Key:</a:t>
            </a:r>
          </a:p>
        </p:txBody>
      </p:sp>
      <p:sp>
        <p:nvSpPr>
          <p:cNvPr id="30782" name="Rectangle 321"/>
          <p:cNvSpPr>
            <a:spLocks noChangeArrowheads="1"/>
          </p:cNvSpPr>
          <p:nvPr/>
        </p:nvSpPr>
        <p:spPr bwMode="auto">
          <a:xfrm>
            <a:off x="228600" y="4730750"/>
            <a:ext cx="1830388" cy="517525"/>
          </a:xfrm>
          <a:prstGeom prst="rect">
            <a:avLst/>
          </a:prstGeom>
          <a:noFill/>
          <a:ln w="9525">
            <a:noFill/>
            <a:miter lim="800000"/>
            <a:headEnd/>
            <a:tailEnd/>
          </a:ln>
        </p:spPr>
        <p:txBody>
          <a:bodyPr wrap="none">
            <a:prstTxWarp prst="textNoShape">
              <a:avLst/>
            </a:prstTxWarp>
            <a:spAutoFit/>
          </a:bodyPr>
          <a:lstStyle/>
          <a:p>
            <a:r>
              <a:rPr lang="en-US"/>
              <a:t>Ciphertext: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F761833C-3C83-1047-A589-7D2AA2D8D7A4}" type="slidenum">
              <a:rPr lang="en-US" smtClean="0">
                <a:latin typeface="Times New Roman" charset="0"/>
              </a:rPr>
              <a:pPr/>
              <a:t>18</a:t>
            </a:fld>
            <a:endParaRPr lang="en-US" smtClean="0">
              <a:latin typeface="Times New Roman" charset="0"/>
            </a:endParaRPr>
          </a:p>
        </p:txBody>
      </p:sp>
      <p:sp>
        <p:nvSpPr>
          <p:cNvPr id="31747" name="Rectangle 2"/>
          <p:cNvSpPr>
            <a:spLocks noGrp="1" noChangeArrowheads="1"/>
          </p:cNvSpPr>
          <p:nvPr>
            <p:ph type="title"/>
          </p:nvPr>
        </p:nvSpPr>
        <p:spPr/>
        <p:txBody>
          <a:bodyPr/>
          <a:lstStyle/>
          <a:p>
            <a:pPr eaLnBrk="1" hangingPunct="1"/>
            <a:r>
              <a:rPr lang="en-US" dirty="0"/>
              <a:t>One</a:t>
            </a:r>
            <a:r>
              <a:rPr lang="en-US" dirty="0" smtClean="0"/>
              <a:t>-Time </a:t>
            </a:r>
            <a:r>
              <a:rPr lang="en-US" dirty="0"/>
              <a:t>Pad: Decryption</a:t>
            </a:r>
          </a:p>
        </p:txBody>
      </p:sp>
      <p:sp>
        <p:nvSpPr>
          <p:cNvPr id="31748" name="Rectangle 3"/>
          <p:cNvSpPr>
            <a:spLocks noChangeArrowheads="1"/>
          </p:cNvSpPr>
          <p:nvPr/>
        </p:nvSpPr>
        <p:spPr bwMode="auto">
          <a:xfrm>
            <a:off x="347663" y="1828800"/>
            <a:ext cx="8415337" cy="396875"/>
          </a:xfrm>
          <a:prstGeom prst="rect">
            <a:avLst/>
          </a:prstGeom>
          <a:noFill/>
          <a:ln w="9525">
            <a:noFill/>
            <a:miter lim="800000"/>
            <a:headEnd/>
            <a:tailEnd/>
          </a:ln>
        </p:spPr>
        <p:txBody>
          <a:bodyPr wrap="none">
            <a:prstTxWarp prst="textNoShape">
              <a:avLst/>
            </a:prstTxWarp>
            <a:spAutoFit/>
          </a:bodyPr>
          <a:lstStyle/>
          <a:p>
            <a:pPr marL="457200" indent="-457200"/>
            <a:r>
              <a:rPr lang="en-US" sz="2000">
                <a:latin typeface="Andale Mono" charset="0"/>
              </a:rPr>
              <a:t>e=000  h=001  i=010  k=011  l=100  r=101  s=110  t=111</a:t>
            </a:r>
          </a:p>
        </p:txBody>
      </p:sp>
      <p:sp>
        <p:nvSpPr>
          <p:cNvPr id="31749" name="Rectangle 4"/>
          <p:cNvSpPr>
            <a:spLocks noChangeArrowheads="1"/>
          </p:cNvSpPr>
          <p:nvPr/>
        </p:nvSpPr>
        <p:spPr bwMode="auto">
          <a:xfrm>
            <a:off x="280988" y="1752600"/>
            <a:ext cx="8458200" cy="533400"/>
          </a:xfrm>
          <a:prstGeom prst="rect">
            <a:avLst/>
          </a:prstGeom>
          <a:solidFill>
            <a:schemeClr val="bg1">
              <a:alpha val="0"/>
            </a:schemeClr>
          </a:solidFill>
          <a:ln w="9525">
            <a:solidFill>
              <a:srgbClr val="FF0000"/>
            </a:solidFill>
            <a:miter lim="800000"/>
            <a:headEnd/>
            <a:tailEnd/>
          </a:ln>
        </p:spPr>
        <p:txBody>
          <a:bodyPr wrap="none" anchor="ctr">
            <a:prstTxWarp prst="textNoShape">
              <a:avLst/>
            </a:prstTxWarp>
          </a:bodyPr>
          <a:lstStyle/>
          <a:p>
            <a:endParaRPr lang="en-US"/>
          </a:p>
        </p:txBody>
      </p:sp>
      <p:graphicFrame>
        <p:nvGraphicFramePr>
          <p:cNvPr id="517125" name="Group 5"/>
          <p:cNvGraphicFramePr>
            <a:graphicFrameLocks noGrp="1"/>
          </p:cNvGraphicFramePr>
          <p:nvPr/>
        </p:nvGraphicFramePr>
        <p:xfrm>
          <a:off x="2057400" y="3200400"/>
          <a:ext cx="6553200" cy="1117600"/>
        </p:xfrm>
        <a:graphic>
          <a:graphicData uri="http://schemas.openxmlformats.org/drawingml/2006/table">
            <a:tbl>
              <a:tblPr/>
              <a:tblGrid>
                <a:gridCol w="655638"/>
                <a:gridCol w="655637"/>
                <a:gridCol w="654050"/>
                <a:gridCol w="655638"/>
                <a:gridCol w="655637"/>
                <a:gridCol w="655638"/>
                <a:gridCol w="655637"/>
                <a:gridCol w="654050"/>
                <a:gridCol w="655638"/>
                <a:gridCol w="655637"/>
              </a:tblGrid>
              <a:tr h="5302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t</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cap="flat">
                      <a:noFill/>
                    </a:lnR>
                    <a:lnT cap="fla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a:noFill/>
                    </a:lnT>
                    <a:lnB cap="flat">
                      <a:noFill/>
                    </a:lnB>
                    <a:lnTlToBr>
                      <a:noFill/>
                    </a:lnTlToBr>
                    <a:lnBlToTr>
                      <a:noFill/>
                    </a:lnBlToTr>
                    <a:noFill/>
                  </a:tcPr>
                </a:tc>
              </a:tr>
            </a:tbl>
          </a:graphicData>
        </a:graphic>
      </p:graphicFrame>
      <p:graphicFrame>
        <p:nvGraphicFramePr>
          <p:cNvPr id="517168" name="Group 48"/>
          <p:cNvGraphicFramePr>
            <a:graphicFrameLocks noGrp="1"/>
          </p:cNvGraphicFramePr>
          <p:nvPr/>
        </p:nvGraphicFramePr>
        <p:xfrm>
          <a:off x="2057400" y="4181475"/>
          <a:ext cx="6553200" cy="1762125"/>
        </p:xfrm>
        <a:graphic>
          <a:graphicData uri="http://schemas.openxmlformats.org/drawingml/2006/table">
            <a:tbl>
              <a:tblPr/>
              <a:tblGrid>
                <a:gridCol w="655638"/>
                <a:gridCol w="655637"/>
                <a:gridCol w="654050"/>
                <a:gridCol w="655638"/>
                <a:gridCol w="655637"/>
                <a:gridCol w="655638"/>
                <a:gridCol w="655637"/>
                <a:gridCol w="654050"/>
                <a:gridCol w="655638"/>
                <a:gridCol w="655637"/>
              </a:tblGrid>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cap="flat">
                      <a:noFill/>
                    </a:lnR>
                    <a:lnT cap="fla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t</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cap="flat">
                      <a:noFill/>
                    </a:lnR>
                    <a:lnT>
                      <a:noFill/>
                    </a:lnT>
                    <a:lnB cap="flat">
                      <a:noFill/>
                    </a:lnB>
                    <a:lnTlToBr>
                      <a:noFill/>
                    </a:lnTlToBr>
                    <a:lnBlToTr>
                      <a:noFill/>
                    </a:lnBlToTr>
                    <a:noFill/>
                  </a:tcPr>
                </a:tc>
              </a:tr>
            </a:tbl>
          </a:graphicData>
        </a:graphic>
      </p:graphicFrame>
      <p:sp>
        <p:nvSpPr>
          <p:cNvPr id="31802" name="Rectangle 101"/>
          <p:cNvSpPr>
            <a:spLocks noChangeArrowheads="1"/>
          </p:cNvSpPr>
          <p:nvPr/>
        </p:nvSpPr>
        <p:spPr bwMode="auto">
          <a:xfrm>
            <a:off x="2089150" y="2530475"/>
            <a:ext cx="6078538" cy="517525"/>
          </a:xfrm>
          <a:prstGeom prst="rect">
            <a:avLst/>
          </a:prstGeom>
          <a:noFill/>
          <a:ln w="9525">
            <a:noFill/>
            <a:miter lim="800000"/>
            <a:headEnd/>
            <a:tailEnd/>
          </a:ln>
        </p:spPr>
        <p:txBody>
          <a:bodyPr wrap="none">
            <a:prstTxWarp prst="textNoShape">
              <a:avLst/>
            </a:prstTxWarp>
            <a:spAutoFit/>
          </a:bodyPr>
          <a:lstStyle/>
          <a:p>
            <a:r>
              <a:rPr lang="en-US" b="1">
                <a:solidFill>
                  <a:schemeClr val="accent2"/>
                </a:solidFill>
              </a:rPr>
              <a:t>Decryption:</a:t>
            </a:r>
            <a:r>
              <a:rPr lang="en-US">
                <a:solidFill>
                  <a:srgbClr val="FF0000"/>
                </a:solidFill>
              </a:rPr>
              <a:t> Ciphertext </a:t>
            </a:r>
            <a:r>
              <a:rPr lang="en-US">
                <a:solidFill>
                  <a:srgbClr val="FF0000"/>
                </a:solidFill>
                <a:sym typeface="Symbol" charset="2"/>
              </a:rPr>
              <a:t> Key = Plaintext</a:t>
            </a:r>
            <a:endParaRPr lang="en-US">
              <a:sym typeface="Symbol" charset="2"/>
            </a:endParaRPr>
          </a:p>
        </p:txBody>
      </p:sp>
      <p:sp>
        <p:nvSpPr>
          <p:cNvPr id="31803" name="Line 102"/>
          <p:cNvSpPr>
            <a:spLocks noChangeShapeType="1"/>
          </p:cNvSpPr>
          <p:nvPr/>
        </p:nvSpPr>
        <p:spPr bwMode="auto">
          <a:xfrm>
            <a:off x="2057400" y="4714875"/>
            <a:ext cx="6629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04" name="Rectangle 103"/>
          <p:cNvSpPr>
            <a:spLocks noChangeArrowheads="1"/>
          </p:cNvSpPr>
          <p:nvPr/>
        </p:nvSpPr>
        <p:spPr bwMode="auto">
          <a:xfrm>
            <a:off x="152400" y="3740150"/>
            <a:ext cx="1830388" cy="517525"/>
          </a:xfrm>
          <a:prstGeom prst="rect">
            <a:avLst/>
          </a:prstGeom>
          <a:noFill/>
          <a:ln w="9525">
            <a:noFill/>
            <a:miter lim="800000"/>
            <a:headEnd/>
            <a:tailEnd/>
          </a:ln>
        </p:spPr>
        <p:txBody>
          <a:bodyPr wrap="none">
            <a:prstTxWarp prst="textNoShape">
              <a:avLst/>
            </a:prstTxWarp>
            <a:spAutoFit/>
          </a:bodyPr>
          <a:lstStyle/>
          <a:p>
            <a:r>
              <a:rPr lang="en-US"/>
              <a:t>Ciphertext:</a:t>
            </a:r>
          </a:p>
        </p:txBody>
      </p:sp>
      <p:sp>
        <p:nvSpPr>
          <p:cNvPr id="31805" name="Rectangle 104"/>
          <p:cNvSpPr>
            <a:spLocks noChangeArrowheads="1"/>
          </p:cNvSpPr>
          <p:nvPr/>
        </p:nvSpPr>
        <p:spPr bwMode="auto">
          <a:xfrm>
            <a:off x="1219200" y="4213225"/>
            <a:ext cx="787400" cy="517525"/>
          </a:xfrm>
          <a:prstGeom prst="rect">
            <a:avLst/>
          </a:prstGeom>
          <a:noFill/>
          <a:ln w="9525">
            <a:noFill/>
            <a:miter lim="800000"/>
            <a:headEnd/>
            <a:tailEnd/>
          </a:ln>
        </p:spPr>
        <p:txBody>
          <a:bodyPr wrap="none">
            <a:prstTxWarp prst="textNoShape">
              <a:avLst/>
            </a:prstTxWarp>
            <a:spAutoFit/>
          </a:bodyPr>
          <a:lstStyle/>
          <a:p>
            <a:r>
              <a:rPr lang="en-US"/>
              <a:t>Key:</a:t>
            </a:r>
          </a:p>
        </p:txBody>
      </p:sp>
      <p:sp>
        <p:nvSpPr>
          <p:cNvPr id="31806" name="Rectangle 105"/>
          <p:cNvSpPr>
            <a:spLocks noChangeArrowheads="1"/>
          </p:cNvSpPr>
          <p:nvPr/>
        </p:nvSpPr>
        <p:spPr bwMode="auto">
          <a:xfrm>
            <a:off x="428625" y="4730750"/>
            <a:ext cx="1552575" cy="517525"/>
          </a:xfrm>
          <a:prstGeom prst="rect">
            <a:avLst/>
          </a:prstGeom>
          <a:noFill/>
          <a:ln w="9525">
            <a:noFill/>
            <a:miter lim="800000"/>
            <a:headEnd/>
            <a:tailEnd/>
          </a:ln>
        </p:spPr>
        <p:txBody>
          <a:bodyPr wrap="none">
            <a:prstTxWarp prst="textNoShape">
              <a:avLst/>
            </a:prstTxWarp>
            <a:spAutoFit/>
          </a:bodyPr>
          <a:lstStyle/>
          <a:p>
            <a:r>
              <a:rPr lang="en-US"/>
              <a:t>Plaintext: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DD660417-D070-C24C-9CD1-4177797B9ED3}" type="slidenum">
              <a:rPr lang="en-US" smtClean="0">
                <a:latin typeface="Times New Roman" charset="0"/>
              </a:rPr>
              <a:pPr/>
              <a:t>19</a:t>
            </a:fld>
            <a:endParaRPr lang="en-US" smtClean="0">
              <a:latin typeface="Times New Roman" charset="0"/>
            </a:endParaRPr>
          </a:p>
        </p:txBody>
      </p:sp>
      <p:sp>
        <p:nvSpPr>
          <p:cNvPr id="32771" name="Rectangle 2"/>
          <p:cNvSpPr>
            <a:spLocks noGrp="1" noChangeArrowheads="1"/>
          </p:cNvSpPr>
          <p:nvPr>
            <p:ph type="title"/>
          </p:nvPr>
        </p:nvSpPr>
        <p:spPr/>
        <p:txBody>
          <a:bodyPr/>
          <a:lstStyle/>
          <a:p>
            <a:pPr eaLnBrk="1" hangingPunct="1"/>
            <a:r>
              <a:rPr lang="en-US" dirty="0"/>
              <a:t>One</a:t>
            </a:r>
            <a:r>
              <a:rPr lang="en-US" dirty="0" smtClean="0"/>
              <a:t>-Time </a:t>
            </a:r>
            <a:r>
              <a:rPr lang="en-US" dirty="0"/>
              <a:t>Pad</a:t>
            </a:r>
          </a:p>
        </p:txBody>
      </p:sp>
      <p:sp>
        <p:nvSpPr>
          <p:cNvPr id="32772" name="Rectangle 3"/>
          <p:cNvSpPr>
            <a:spLocks noChangeArrowheads="1"/>
          </p:cNvSpPr>
          <p:nvPr/>
        </p:nvSpPr>
        <p:spPr bwMode="auto">
          <a:xfrm>
            <a:off x="347663" y="5257800"/>
            <a:ext cx="8415337" cy="396875"/>
          </a:xfrm>
          <a:prstGeom prst="rect">
            <a:avLst/>
          </a:prstGeom>
          <a:noFill/>
          <a:ln w="9525">
            <a:noFill/>
            <a:miter lim="800000"/>
            <a:headEnd/>
            <a:tailEnd/>
          </a:ln>
        </p:spPr>
        <p:txBody>
          <a:bodyPr wrap="none">
            <a:prstTxWarp prst="textNoShape">
              <a:avLst/>
            </a:prstTxWarp>
            <a:spAutoFit/>
          </a:bodyPr>
          <a:lstStyle/>
          <a:p>
            <a:pPr marL="457200" indent="-457200"/>
            <a:r>
              <a:rPr lang="en-US" sz="2000">
                <a:latin typeface="Andale Mono" charset="0"/>
              </a:rPr>
              <a:t>e=000  h=001  i=010  k=011  l=100  r=101  s=110  t=111</a:t>
            </a:r>
          </a:p>
        </p:txBody>
      </p:sp>
      <p:sp>
        <p:nvSpPr>
          <p:cNvPr id="32773" name="Rectangle 4"/>
          <p:cNvSpPr>
            <a:spLocks noChangeArrowheads="1"/>
          </p:cNvSpPr>
          <p:nvPr/>
        </p:nvSpPr>
        <p:spPr bwMode="auto">
          <a:xfrm>
            <a:off x="280988" y="5181600"/>
            <a:ext cx="8458200" cy="533400"/>
          </a:xfrm>
          <a:prstGeom prst="rect">
            <a:avLst/>
          </a:prstGeom>
          <a:solidFill>
            <a:schemeClr val="bg1">
              <a:alpha val="0"/>
            </a:schemeClr>
          </a:solidFill>
          <a:ln w="9525">
            <a:solidFill>
              <a:srgbClr val="FF0000"/>
            </a:solidFill>
            <a:miter lim="800000"/>
            <a:headEnd/>
            <a:tailEnd/>
          </a:ln>
        </p:spPr>
        <p:txBody>
          <a:bodyPr wrap="none" anchor="ctr">
            <a:prstTxWarp prst="textNoShape">
              <a:avLst/>
            </a:prstTxWarp>
          </a:bodyPr>
          <a:lstStyle/>
          <a:p>
            <a:endParaRPr lang="en-US"/>
          </a:p>
        </p:txBody>
      </p:sp>
      <p:graphicFrame>
        <p:nvGraphicFramePr>
          <p:cNvPr id="155653" name="Group 5"/>
          <p:cNvGraphicFramePr>
            <a:graphicFrameLocks noGrp="1"/>
          </p:cNvGraphicFramePr>
          <p:nvPr/>
        </p:nvGraphicFramePr>
        <p:xfrm>
          <a:off x="2057400" y="2362200"/>
          <a:ext cx="6553200" cy="1117600"/>
        </p:xfrm>
        <a:graphic>
          <a:graphicData uri="http://schemas.openxmlformats.org/drawingml/2006/table">
            <a:tbl>
              <a:tblPr/>
              <a:tblGrid>
                <a:gridCol w="655638"/>
                <a:gridCol w="655637"/>
                <a:gridCol w="654050"/>
                <a:gridCol w="655638"/>
                <a:gridCol w="655637"/>
                <a:gridCol w="655638"/>
                <a:gridCol w="655637"/>
                <a:gridCol w="654050"/>
                <a:gridCol w="655638"/>
                <a:gridCol w="655637"/>
              </a:tblGrid>
              <a:tr h="5302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t</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cap="flat">
                      <a:noFill/>
                    </a:lnR>
                    <a:lnT cap="fla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a:noFill/>
                    </a:lnT>
                    <a:lnB cap="flat">
                      <a:noFill/>
                    </a:lnB>
                    <a:lnTlToBr>
                      <a:noFill/>
                    </a:lnTlToBr>
                    <a:lnBlToTr>
                      <a:noFill/>
                    </a:lnBlToTr>
                    <a:noFill/>
                  </a:tcPr>
                </a:tc>
              </a:tr>
            </a:tbl>
          </a:graphicData>
        </a:graphic>
      </p:graphicFrame>
      <p:graphicFrame>
        <p:nvGraphicFramePr>
          <p:cNvPr id="155698" name="Group 50"/>
          <p:cNvGraphicFramePr>
            <a:graphicFrameLocks noGrp="1"/>
          </p:cNvGraphicFramePr>
          <p:nvPr/>
        </p:nvGraphicFramePr>
        <p:xfrm>
          <a:off x="2057400" y="3336925"/>
          <a:ext cx="6553200" cy="1762125"/>
        </p:xfrm>
        <a:graphic>
          <a:graphicData uri="http://schemas.openxmlformats.org/drawingml/2006/table">
            <a:tbl>
              <a:tblPr/>
              <a:tblGrid>
                <a:gridCol w="655638"/>
                <a:gridCol w="655637"/>
                <a:gridCol w="654050"/>
                <a:gridCol w="655638"/>
                <a:gridCol w="655637"/>
                <a:gridCol w="655638"/>
                <a:gridCol w="655637"/>
                <a:gridCol w="654050"/>
                <a:gridCol w="655638"/>
                <a:gridCol w="655637"/>
              </a:tblGrid>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cap="flat">
                      <a:noFill/>
                    </a:lnR>
                    <a:lnT cap="fla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011</a:t>
                      </a: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k</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t</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cap="flat">
                      <a:noFill/>
                    </a:lnR>
                    <a:lnT>
                      <a:noFill/>
                    </a:lnT>
                    <a:lnB cap="flat">
                      <a:noFill/>
                    </a:lnB>
                    <a:lnTlToBr>
                      <a:noFill/>
                    </a:lnTlToBr>
                    <a:lnBlToTr>
                      <a:noFill/>
                    </a:lnBlToTr>
                    <a:noFill/>
                  </a:tcPr>
                </a:tc>
              </a:tr>
            </a:tbl>
          </a:graphicData>
        </a:graphic>
      </p:graphicFrame>
      <p:sp>
        <p:nvSpPr>
          <p:cNvPr id="32826" name="Line 104"/>
          <p:cNvSpPr>
            <a:spLocks noChangeShapeType="1"/>
          </p:cNvSpPr>
          <p:nvPr/>
        </p:nvSpPr>
        <p:spPr bwMode="auto">
          <a:xfrm>
            <a:off x="2057400" y="3870325"/>
            <a:ext cx="6629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2827" name="Rectangle 105"/>
          <p:cNvSpPr>
            <a:spLocks noChangeArrowheads="1"/>
          </p:cNvSpPr>
          <p:nvPr/>
        </p:nvSpPr>
        <p:spPr bwMode="auto">
          <a:xfrm>
            <a:off x="227013" y="2895600"/>
            <a:ext cx="1830387" cy="517525"/>
          </a:xfrm>
          <a:prstGeom prst="rect">
            <a:avLst/>
          </a:prstGeom>
          <a:noFill/>
          <a:ln w="9525">
            <a:noFill/>
            <a:miter lim="800000"/>
            <a:headEnd/>
            <a:tailEnd/>
          </a:ln>
        </p:spPr>
        <p:txBody>
          <a:bodyPr wrap="none">
            <a:prstTxWarp prst="textNoShape">
              <a:avLst/>
            </a:prstTxWarp>
            <a:spAutoFit/>
          </a:bodyPr>
          <a:lstStyle/>
          <a:p>
            <a:r>
              <a:rPr lang="en-US"/>
              <a:t>Ciphertext:</a:t>
            </a:r>
          </a:p>
        </p:txBody>
      </p:sp>
      <p:sp>
        <p:nvSpPr>
          <p:cNvPr id="32828" name="Rectangle 106"/>
          <p:cNvSpPr>
            <a:spLocks noChangeArrowheads="1"/>
          </p:cNvSpPr>
          <p:nvPr/>
        </p:nvSpPr>
        <p:spPr bwMode="auto">
          <a:xfrm>
            <a:off x="990600" y="3368675"/>
            <a:ext cx="1019175" cy="517525"/>
          </a:xfrm>
          <a:prstGeom prst="rect">
            <a:avLst/>
          </a:prstGeom>
          <a:noFill/>
          <a:ln w="9525">
            <a:noFill/>
            <a:miter lim="800000"/>
            <a:headEnd/>
            <a:tailEnd/>
          </a:ln>
        </p:spPr>
        <p:txBody>
          <a:bodyPr wrap="none">
            <a:prstTxWarp prst="textNoShape">
              <a:avLst/>
            </a:prstTxWarp>
            <a:spAutoFit/>
          </a:bodyPr>
          <a:lstStyle/>
          <a:p>
            <a:r>
              <a:rPr lang="en-US"/>
              <a:t>“</a:t>
            </a:r>
            <a:r>
              <a:rPr lang="en-US" b="1">
                <a:solidFill>
                  <a:schemeClr val="accent2"/>
                </a:solidFill>
              </a:rPr>
              <a:t>key</a:t>
            </a:r>
            <a:r>
              <a:rPr lang="en-US"/>
              <a:t>”:</a:t>
            </a:r>
          </a:p>
        </p:txBody>
      </p:sp>
      <p:sp>
        <p:nvSpPr>
          <p:cNvPr id="32829" name="Rectangle 107"/>
          <p:cNvSpPr>
            <a:spLocks noChangeArrowheads="1"/>
          </p:cNvSpPr>
          <p:nvPr/>
        </p:nvSpPr>
        <p:spPr bwMode="auto">
          <a:xfrm>
            <a:off x="187325" y="3886200"/>
            <a:ext cx="1793875" cy="517525"/>
          </a:xfrm>
          <a:prstGeom prst="rect">
            <a:avLst/>
          </a:prstGeom>
          <a:noFill/>
          <a:ln w="9525">
            <a:noFill/>
            <a:miter lim="800000"/>
            <a:headEnd/>
            <a:tailEnd/>
          </a:ln>
        </p:spPr>
        <p:txBody>
          <a:bodyPr wrap="none">
            <a:prstTxWarp prst="textNoShape">
              <a:avLst/>
            </a:prstTxWarp>
            <a:spAutoFit/>
          </a:bodyPr>
          <a:lstStyle/>
          <a:p>
            <a:r>
              <a:rPr lang="en-US"/>
              <a:t>“Plaintext”:</a:t>
            </a:r>
          </a:p>
        </p:txBody>
      </p:sp>
      <p:sp>
        <p:nvSpPr>
          <p:cNvPr id="32830" name="Rectangle 108"/>
          <p:cNvSpPr>
            <a:spLocks noChangeArrowheads="1"/>
          </p:cNvSpPr>
          <p:nvPr/>
        </p:nvSpPr>
        <p:spPr bwMode="auto">
          <a:xfrm>
            <a:off x="304800" y="1789113"/>
            <a:ext cx="8294688" cy="523875"/>
          </a:xfrm>
          <a:prstGeom prst="rect">
            <a:avLst/>
          </a:prstGeom>
          <a:noFill/>
          <a:ln w="9525">
            <a:noFill/>
            <a:miter lim="800000"/>
            <a:headEnd/>
            <a:tailEnd/>
          </a:ln>
        </p:spPr>
        <p:txBody>
          <a:bodyPr wrap="none">
            <a:prstTxWarp prst="textNoShape">
              <a:avLst/>
            </a:prstTxWarp>
            <a:spAutoFit/>
          </a:bodyPr>
          <a:lstStyle/>
          <a:p>
            <a:r>
              <a:rPr lang="en-US" sz="2800"/>
              <a:t>Double agent claims sender used following “</a:t>
            </a:r>
            <a:r>
              <a:rPr lang="en-US" sz="2800" b="1">
                <a:solidFill>
                  <a:schemeClr val="accent2"/>
                </a:solidFill>
              </a:rPr>
              <a:t>key</a:t>
            </a:r>
            <a:r>
              <a:rPr lang="en-US" sz="2800"/>
              <a:t>”</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304800"/>
            <a:ext cx="7772400" cy="1143000"/>
          </a:xfrm>
        </p:spPr>
        <p:txBody>
          <a:bodyPr/>
          <a:lstStyle/>
          <a:p>
            <a:r>
              <a:rPr lang="en-US" smtClean="0"/>
              <a:t>Chapter 2: Crypto Basics</a:t>
            </a:r>
          </a:p>
        </p:txBody>
      </p:sp>
      <p:sp>
        <p:nvSpPr>
          <p:cNvPr id="15363" name="Content Placeholder 2"/>
          <p:cNvSpPr>
            <a:spLocks noGrp="1"/>
          </p:cNvSpPr>
          <p:nvPr>
            <p:ph idx="1"/>
          </p:nvPr>
        </p:nvSpPr>
        <p:spPr>
          <a:xfrm>
            <a:off x="304800" y="1524000"/>
            <a:ext cx="8458200" cy="4495800"/>
          </a:xfrm>
        </p:spPr>
        <p:txBody>
          <a:bodyPr/>
          <a:lstStyle/>
          <a:p>
            <a:pPr algn="r">
              <a:buFont typeface="Wingdings" charset="2"/>
              <a:buNone/>
            </a:pPr>
            <a:r>
              <a:rPr lang="en-US" sz="2000" dirty="0" smtClean="0">
                <a:latin typeface="American Typewriter" charset="0"/>
                <a:ea typeface="American Typewriter" charset="0"/>
                <a:cs typeface="American Typewriter" charset="0"/>
              </a:rPr>
              <a:t>MXDXBVTZWVMXNSPBQXLIMSCCSGXSCJXBOVQXCJZMOJZCVC</a:t>
            </a:r>
          </a:p>
          <a:p>
            <a:pPr algn="r">
              <a:buFont typeface="Wingdings" charset="2"/>
              <a:buNone/>
            </a:pPr>
            <a:r>
              <a:rPr lang="en-US" sz="2000" dirty="0" smtClean="0">
                <a:latin typeface="American Typewriter" charset="0"/>
                <a:ea typeface="American Typewriter" charset="0"/>
                <a:cs typeface="American Typewriter" charset="0"/>
              </a:rPr>
              <a:t>TVWJCZAAXZBCSSCJXBQCJZCOJZCNSPOXBXSBTVWJC</a:t>
            </a:r>
          </a:p>
          <a:p>
            <a:pPr algn="r">
              <a:buFont typeface="Wingdings" charset="2"/>
              <a:buNone/>
            </a:pPr>
            <a:r>
              <a:rPr lang="en-US" sz="2000" dirty="0" smtClean="0">
                <a:latin typeface="American Typewriter" charset="0"/>
                <a:ea typeface="American Typewriter" charset="0"/>
                <a:cs typeface="American Typewriter" charset="0"/>
              </a:rPr>
              <a:t>JZDXGXXMOZQMSCSCJXBOVQXCJZMOJZCNSPJZHGXXMOSPLH</a:t>
            </a:r>
          </a:p>
          <a:p>
            <a:pPr algn="r">
              <a:buFont typeface="Wingdings" charset="2"/>
              <a:buNone/>
            </a:pPr>
            <a:r>
              <a:rPr lang="en-US" sz="2000" dirty="0" smtClean="0">
                <a:latin typeface="American Typewriter" charset="0"/>
                <a:ea typeface="American Typewriter" charset="0"/>
                <a:cs typeface="American Typewriter" charset="0"/>
              </a:rPr>
              <a:t>JZDXZAAXZBXHCSCJXTCSGXSCJXBOVQX</a:t>
            </a:r>
          </a:p>
          <a:p>
            <a:pPr algn="r">
              <a:buFont typeface="Wingdings" charset="2"/>
              <a:buNone/>
            </a:pPr>
            <a:r>
              <a:rPr lang="en-US" sz="2000" dirty="0" smtClean="0"/>
              <a:t>	</a:t>
            </a:r>
            <a:r>
              <a:rPr lang="en-US" sz="2400" dirty="0" err="1" smtClean="0">
                <a:latin typeface="Times New Roman" charset="0"/>
                <a:ea typeface="Times New Roman" charset="0"/>
                <a:cs typeface="Times New Roman" charset="0"/>
                <a:sym typeface="Symbol" charset="2"/>
              </a:rPr>
              <a:t></a:t>
            </a:r>
            <a:r>
              <a:rPr lang="en-US" sz="2400" dirty="0" smtClean="0">
                <a:latin typeface="Times New Roman" charset="0"/>
                <a:ea typeface="Times New Roman" charset="0"/>
                <a:cs typeface="Times New Roman" charset="0"/>
              </a:rPr>
              <a:t> plaintext from Lewis Carroll, </a:t>
            </a:r>
            <a:r>
              <a:rPr lang="en-US" sz="2400" i="1" dirty="0" smtClean="0">
                <a:latin typeface="Times New Roman" charset="0"/>
                <a:ea typeface="Times New Roman" charset="0"/>
                <a:cs typeface="Times New Roman" charset="0"/>
              </a:rPr>
              <a:t>Alice in Wonderland</a:t>
            </a:r>
            <a:endParaRPr lang="en-US" sz="2000" i="1" dirty="0" smtClean="0">
              <a:latin typeface="Times New Roman" charset="0"/>
              <a:ea typeface="Times New Roman" charset="0"/>
              <a:cs typeface="Times New Roman" charset="0"/>
            </a:endParaRPr>
          </a:p>
          <a:p>
            <a:pPr algn="r">
              <a:buFont typeface="Wingdings" charset="2"/>
              <a:buNone/>
            </a:pPr>
            <a:endParaRPr lang="en-US" sz="2000" dirty="0" smtClean="0"/>
          </a:p>
          <a:p>
            <a:pPr algn="r">
              <a:buFont typeface="Wingdings" charset="2"/>
              <a:buNone/>
            </a:pPr>
            <a:r>
              <a:rPr lang="en-US" sz="2400" dirty="0" smtClean="0">
                <a:latin typeface="Times New Roman" charset="0"/>
                <a:ea typeface="Times New Roman" charset="0"/>
                <a:cs typeface="Times New Roman" charset="0"/>
              </a:rPr>
              <a:t>The solution is by no means so difficult as you might</a:t>
            </a:r>
          </a:p>
          <a:p>
            <a:pPr algn="r">
              <a:buFont typeface="Wingdings" charset="2"/>
              <a:buNone/>
            </a:pPr>
            <a:r>
              <a:rPr lang="en-US" sz="2400" dirty="0" smtClean="0">
                <a:latin typeface="Times New Roman" charset="0"/>
                <a:ea typeface="Times New Roman" charset="0"/>
                <a:cs typeface="Times New Roman" charset="0"/>
              </a:rPr>
              <a:t>be led to imagine from the first hasty inspection of the characters.</a:t>
            </a:r>
          </a:p>
          <a:p>
            <a:pPr algn="r">
              <a:buFont typeface="Wingdings" charset="2"/>
              <a:buNone/>
            </a:pPr>
            <a:r>
              <a:rPr lang="en-US" sz="2400" dirty="0" smtClean="0">
                <a:latin typeface="Times New Roman" charset="0"/>
                <a:ea typeface="Times New Roman" charset="0"/>
                <a:cs typeface="Times New Roman" charset="0"/>
              </a:rPr>
              <a:t>These characters, as any one might readily guess,</a:t>
            </a:r>
          </a:p>
          <a:p>
            <a:pPr algn="r">
              <a:buFont typeface="Wingdings" charset="2"/>
              <a:buNone/>
            </a:pPr>
            <a:r>
              <a:rPr lang="en-US" sz="2400" dirty="0" smtClean="0">
                <a:latin typeface="Times New Roman" charset="0"/>
                <a:ea typeface="Times New Roman" charset="0"/>
                <a:cs typeface="Times New Roman" charset="0"/>
              </a:rPr>
              <a:t>form a cipher </a:t>
            </a:r>
            <a:r>
              <a:rPr lang="en-US" sz="2400" dirty="0" err="1" smtClean="0">
                <a:latin typeface="Times New Roman" charset="0"/>
                <a:ea typeface="Times New Roman" charset="0"/>
                <a:cs typeface="Times New Roman" charset="0"/>
                <a:sym typeface="Symbol" charset="2"/>
              </a:rPr>
              <a:t></a:t>
            </a:r>
            <a:r>
              <a:rPr lang="en-US" sz="2400" dirty="0" smtClean="0">
                <a:latin typeface="Times New Roman" charset="0"/>
                <a:ea typeface="Times New Roman" charset="0"/>
                <a:cs typeface="Times New Roman" charset="0"/>
                <a:sym typeface="Symbol" charset="2"/>
              </a:rPr>
              <a:t> </a:t>
            </a:r>
            <a:r>
              <a:rPr lang="en-US" sz="2400" dirty="0" smtClean="0">
                <a:latin typeface="Times New Roman" charset="0"/>
                <a:ea typeface="Times New Roman" charset="0"/>
                <a:cs typeface="Times New Roman" charset="0"/>
              </a:rPr>
              <a:t>that is to say, they convey a meaning…</a:t>
            </a:r>
          </a:p>
          <a:p>
            <a:pPr algn="r">
              <a:buFont typeface="Wingdings" charset="2"/>
              <a:buNone/>
            </a:pPr>
            <a:r>
              <a:rPr lang="en-US" sz="2400" dirty="0" smtClean="0"/>
              <a:t>	</a:t>
            </a:r>
            <a:r>
              <a:rPr lang="en-US" sz="2400" dirty="0" err="1" smtClean="0">
                <a:latin typeface="Times New Roman" charset="0"/>
                <a:ea typeface="Times New Roman" charset="0"/>
                <a:cs typeface="Times New Roman" charset="0"/>
                <a:sym typeface="Symbol" charset="2"/>
              </a:rPr>
              <a:t></a:t>
            </a:r>
            <a:r>
              <a:rPr lang="en-US" sz="2400" dirty="0" smtClean="0">
                <a:latin typeface="Times New Roman" charset="0"/>
                <a:ea typeface="Times New Roman" charset="0"/>
                <a:cs typeface="Times New Roman" charset="0"/>
              </a:rPr>
              <a:t> Edgar Allan Poe, </a:t>
            </a:r>
            <a:r>
              <a:rPr lang="en-US" sz="2400" i="1" dirty="0" smtClean="0">
                <a:latin typeface="Times New Roman" charset="0"/>
                <a:ea typeface="Times New Roman" charset="0"/>
                <a:cs typeface="Times New Roman" charset="0"/>
              </a:rPr>
              <a:t>The Gold Bug</a:t>
            </a:r>
          </a:p>
        </p:txBody>
      </p:sp>
      <p:sp>
        <p:nvSpPr>
          <p:cNvPr id="1536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01ED786-E32A-BB44-BB08-3562EF6406C3}" type="slidenum">
              <a:rPr lang="en-US" smtClean="0">
                <a:latin typeface="Times New Roman" charset="0"/>
              </a:rPr>
              <a:pPr/>
              <a:t>2</a:t>
            </a:fld>
            <a:endParaRPr lang="en-US" smtClean="0">
              <a:latin typeface="Times New Roman"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E3DA746-DEF9-CA45-9CE9-E81014D9E1F0}" type="slidenum">
              <a:rPr lang="en-US" smtClean="0">
                <a:latin typeface="Times New Roman" charset="0"/>
              </a:rPr>
              <a:pPr/>
              <a:t>20</a:t>
            </a:fld>
            <a:endParaRPr lang="en-US" smtClean="0">
              <a:latin typeface="Times New Roman" charset="0"/>
            </a:endParaRPr>
          </a:p>
        </p:txBody>
      </p:sp>
      <p:sp>
        <p:nvSpPr>
          <p:cNvPr id="33795" name="Rectangle 2"/>
          <p:cNvSpPr>
            <a:spLocks noGrp="1" noChangeArrowheads="1"/>
          </p:cNvSpPr>
          <p:nvPr>
            <p:ph type="title"/>
          </p:nvPr>
        </p:nvSpPr>
        <p:spPr/>
        <p:txBody>
          <a:bodyPr/>
          <a:lstStyle/>
          <a:p>
            <a:pPr eaLnBrk="1" hangingPunct="1"/>
            <a:r>
              <a:rPr lang="en-US" dirty="0"/>
              <a:t>One</a:t>
            </a:r>
            <a:r>
              <a:rPr lang="en-US" dirty="0" smtClean="0"/>
              <a:t>-Time </a:t>
            </a:r>
            <a:r>
              <a:rPr lang="en-US" dirty="0"/>
              <a:t>Pad</a:t>
            </a:r>
          </a:p>
        </p:txBody>
      </p:sp>
      <p:sp>
        <p:nvSpPr>
          <p:cNvPr id="33796" name="Rectangle 3"/>
          <p:cNvSpPr>
            <a:spLocks noChangeArrowheads="1"/>
          </p:cNvSpPr>
          <p:nvPr/>
        </p:nvSpPr>
        <p:spPr bwMode="auto">
          <a:xfrm>
            <a:off x="347663" y="5257800"/>
            <a:ext cx="8415337" cy="396875"/>
          </a:xfrm>
          <a:prstGeom prst="rect">
            <a:avLst/>
          </a:prstGeom>
          <a:noFill/>
          <a:ln w="9525">
            <a:noFill/>
            <a:miter lim="800000"/>
            <a:headEnd/>
            <a:tailEnd/>
          </a:ln>
        </p:spPr>
        <p:txBody>
          <a:bodyPr wrap="none">
            <a:prstTxWarp prst="textNoShape">
              <a:avLst/>
            </a:prstTxWarp>
            <a:spAutoFit/>
          </a:bodyPr>
          <a:lstStyle/>
          <a:p>
            <a:pPr marL="457200" indent="-457200"/>
            <a:r>
              <a:rPr lang="en-US" sz="2000">
                <a:latin typeface="Andale Mono" charset="0"/>
              </a:rPr>
              <a:t>e=000  h=001  i=010  k=011  l=100  r=101  s=110  t=111</a:t>
            </a:r>
          </a:p>
        </p:txBody>
      </p:sp>
      <p:sp>
        <p:nvSpPr>
          <p:cNvPr id="33797" name="Rectangle 4"/>
          <p:cNvSpPr>
            <a:spLocks noChangeArrowheads="1"/>
          </p:cNvSpPr>
          <p:nvPr/>
        </p:nvSpPr>
        <p:spPr bwMode="auto">
          <a:xfrm>
            <a:off x="280988" y="5181600"/>
            <a:ext cx="8458200" cy="533400"/>
          </a:xfrm>
          <a:prstGeom prst="rect">
            <a:avLst/>
          </a:prstGeom>
          <a:solidFill>
            <a:schemeClr val="bg1">
              <a:alpha val="0"/>
            </a:schemeClr>
          </a:solidFill>
          <a:ln w="9525">
            <a:solidFill>
              <a:srgbClr val="FF0000"/>
            </a:solidFill>
            <a:miter lim="800000"/>
            <a:headEnd/>
            <a:tailEnd/>
          </a:ln>
        </p:spPr>
        <p:txBody>
          <a:bodyPr wrap="none" anchor="ctr">
            <a:prstTxWarp prst="textNoShape">
              <a:avLst/>
            </a:prstTxWarp>
          </a:bodyPr>
          <a:lstStyle/>
          <a:p>
            <a:endParaRPr lang="en-US"/>
          </a:p>
        </p:txBody>
      </p:sp>
      <p:graphicFrame>
        <p:nvGraphicFramePr>
          <p:cNvPr id="156677" name="Group 5"/>
          <p:cNvGraphicFramePr>
            <a:graphicFrameLocks noGrp="1"/>
          </p:cNvGraphicFramePr>
          <p:nvPr/>
        </p:nvGraphicFramePr>
        <p:xfrm>
          <a:off x="2057400" y="2362200"/>
          <a:ext cx="6553200" cy="1117600"/>
        </p:xfrm>
        <a:graphic>
          <a:graphicData uri="http://schemas.openxmlformats.org/drawingml/2006/table">
            <a:tbl>
              <a:tblPr/>
              <a:tblGrid>
                <a:gridCol w="655638"/>
                <a:gridCol w="655637"/>
                <a:gridCol w="654050"/>
                <a:gridCol w="655638"/>
                <a:gridCol w="655637"/>
                <a:gridCol w="655638"/>
                <a:gridCol w="655637"/>
                <a:gridCol w="654050"/>
                <a:gridCol w="655638"/>
                <a:gridCol w="655637"/>
              </a:tblGrid>
              <a:tr h="5302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t</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cap="flat">
                      <a:noFill/>
                    </a:lnR>
                    <a:lnT cap="fla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a:noFill/>
                    </a:lnT>
                    <a:lnB cap="flat">
                      <a:noFill/>
                    </a:lnB>
                    <a:lnTlToBr>
                      <a:noFill/>
                    </a:lnTlToBr>
                    <a:lnBlToTr>
                      <a:noFill/>
                    </a:lnBlToTr>
                    <a:noFill/>
                  </a:tcPr>
                </a:tc>
              </a:tr>
            </a:tbl>
          </a:graphicData>
        </a:graphic>
      </p:graphicFrame>
      <p:graphicFrame>
        <p:nvGraphicFramePr>
          <p:cNvPr id="156722" name="Group 50"/>
          <p:cNvGraphicFramePr>
            <a:graphicFrameLocks noGrp="1"/>
          </p:cNvGraphicFramePr>
          <p:nvPr/>
        </p:nvGraphicFramePr>
        <p:xfrm>
          <a:off x="2057400" y="3336925"/>
          <a:ext cx="6553200" cy="1762125"/>
        </p:xfrm>
        <a:graphic>
          <a:graphicData uri="http://schemas.openxmlformats.org/drawingml/2006/table">
            <a:tbl>
              <a:tblPr/>
              <a:tblGrid>
                <a:gridCol w="655638"/>
                <a:gridCol w="655637"/>
                <a:gridCol w="654050"/>
                <a:gridCol w="655638"/>
                <a:gridCol w="655637"/>
                <a:gridCol w="655638"/>
                <a:gridCol w="655637"/>
                <a:gridCol w="654050"/>
                <a:gridCol w="655638"/>
                <a:gridCol w="655637"/>
              </a:tblGrid>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cap="fla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cap="flat">
                      <a:noFill/>
                    </a:lnR>
                    <a:ln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k</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k</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cap="flat">
                      <a:noFill/>
                    </a:lnR>
                    <a:lnT>
                      <a:noFill/>
                    </a:lnT>
                    <a:lnB cap="flat">
                      <a:noFill/>
                    </a:lnB>
                    <a:lnTlToBr>
                      <a:noFill/>
                    </a:lnTlToBr>
                    <a:lnBlToTr>
                      <a:noFill/>
                    </a:lnBlToTr>
                    <a:noFill/>
                  </a:tcPr>
                </a:tc>
              </a:tr>
            </a:tbl>
          </a:graphicData>
        </a:graphic>
      </p:graphicFrame>
      <p:sp>
        <p:nvSpPr>
          <p:cNvPr id="33850" name="Line 103"/>
          <p:cNvSpPr>
            <a:spLocks noChangeShapeType="1"/>
          </p:cNvSpPr>
          <p:nvPr/>
        </p:nvSpPr>
        <p:spPr bwMode="auto">
          <a:xfrm>
            <a:off x="2057400" y="3870325"/>
            <a:ext cx="6629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51" name="Rectangle 104"/>
          <p:cNvSpPr>
            <a:spLocks noChangeArrowheads="1"/>
          </p:cNvSpPr>
          <p:nvPr/>
        </p:nvSpPr>
        <p:spPr bwMode="auto">
          <a:xfrm>
            <a:off x="227013" y="2895600"/>
            <a:ext cx="1830387" cy="517525"/>
          </a:xfrm>
          <a:prstGeom prst="rect">
            <a:avLst/>
          </a:prstGeom>
          <a:noFill/>
          <a:ln w="9525">
            <a:noFill/>
            <a:miter lim="800000"/>
            <a:headEnd/>
            <a:tailEnd/>
          </a:ln>
        </p:spPr>
        <p:txBody>
          <a:bodyPr wrap="none">
            <a:prstTxWarp prst="textNoShape">
              <a:avLst/>
            </a:prstTxWarp>
            <a:spAutoFit/>
          </a:bodyPr>
          <a:lstStyle/>
          <a:p>
            <a:r>
              <a:rPr lang="en-US"/>
              <a:t>Ciphertext:</a:t>
            </a:r>
          </a:p>
        </p:txBody>
      </p:sp>
      <p:sp>
        <p:nvSpPr>
          <p:cNvPr id="33852" name="Rectangle 105"/>
          <p:cNvSpPr>
            <a:spLocks noChangeArrowheads="1"/>
          </p:cNvSpPr>
          <p:nvPr/>
        </p:nvSpPr>
        <p:spPr bwMode="auto">
          <a:xfrm>
            <a:off x="990600" y="3368675"/>
            <a:ext cx="1013919" cy="461665"/>
          </a:xfrm>
          <a:prstGeom prst="rect">
            <a:avLst/>
          </a:prstGeom>
          <a:noFill/>
          <a:ln w="9525">
            <a:noFill/>
            <a:miter lim="800000"/>
            <a:headEnd/>
            <a:tailEnd/>
          </a:ln>
        </p:spPr>
        <p:txBody>
          <a:bodyPr wrap="none">
            <a:prstTxWarp prst="textNoShape">
              <a:avLst/>
            </a:prstTxWarp>
            <a:spAutoFit/>
          </a:bodyPr>
          <a:lstStyle/>
          <a:p>
            <a:r>
              <a:rPr lang="en-US" dirty="0" smtClean="0"/>
              <a:t>“key</a:t>
            </a:r>
            <a:r>
              <a:rPr lang="en-US" dirty="0"/>
              <a:t>”:</a:t>
            </a:r>
          </a:p>
        </p:txBody>
      </p:sp>
      <p:sp>
        <p:nvSpPr>
          <p:cNvPr id="33853" name="Rectangle 106"/>
          <p:cNvSpPr>
            <a:spLocks noChangeArrowheads="1"/>
          </p:cNvSpPr>
          <p:nvPr/>
        </p:nvSpPr>
        <p:spPr bwMode="auto">
          <a:xfrm>
            <a:off x="187325" y="3886200"/>
            <a:ext cx="1793875" cy="517525"/>
          </a:xfrm>
          <a:prstGeom prst="rect">
            <a:avLst/>
          </a:prstGeom>
          <a:noFill/>
          <a:ln w="9525">
            <a:noFill/>
            <a:miter lim="800000"/>
            <a:headEnd/>
            <a:tailEnd/>
          </a:ln>
        </p:spPr>
        <p:txBody>
          <a:bodyPr wrap="none">
            <a:prstTxWarp prst="textNoShape">
              <a:avLst/>
            </a:prstTxWarp>
            <a:spAutoFit/>
          </a:bodyPr>
          <a:lstStyle/>
          <a:p>
            <a:r>
              <a:rPr lang="en-US"/>
              <a:t>“Plaintext”:</a:t>
            </a:r>
          </a:p>
        </p:txBody>
      </p:sp>
      <p:sp>
        <p:nvSpPr>
          <p:cNvPr id="33854" name="Rectangle 107"/>
          <p:cNvSpPr>
            <a:spLocks noChangeArrowheads="1"/>
          </p:cNvSpPr>
          <p:nvPr/>
        </p:nvSpPr>
        <p:spPr bwMode="auto">
          <a:xfrm>
            <a:off x="304800" y="1789113"/>
            <a:ext cx="7712075" cy="523875"/>
          </a:xfrm>
          <a:prstGeom prst="rect">
            <a:avLst/>
          </a:prstGeom>
          <a:noFill/>
          <a:ln w="9525">
            <a:noFill/>
            <a:miter lim="800000"/>
            <a:headEnd/>
            <a:tailEnd/>
          </a:ln>
        </p:spPr>
        <p:txBody>
          <a:bodyPr wrap="none">
            <a:prstTxWarp prst="textNoShape">
              <a:avLst/>
            </a:prstTxWarp>
            <a:spAutoFit/>
          </a:bodyPr>
          <a:lstStyle/>
          <a:p>
            <a:r>
              <a:rPr lang="en-US" sz="2800"/>
              <a:t>Or sender is captured and claims the key is…</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F068664B-7061-3C4D-87D7-31EA03D80DAA}" type="slidenum">
              <a:rPr lang="en-US" smtClean="0">
                <a:latin typeface="Times New Roman" charset="0"/>
              </a:rPr>
              <a:pPr/>
              <a:t>21</a:t>
            </a:fld>
            <a:endParaRPr lang="en-US" smtClean="0">
              <a:latin typeface="Times New Roman" charset="0"/>
            </a:endParaRPr>
          </a:p>
        </p:txBody>
      </p:sp>
      <p:sp>
        <p:nvSpPr>
          <p:cNvPr id="34819" name="Rectangle 2"/>
          <p:cNvSpPr>
            <a:spLocks noGrp="1" noChangeArrowheads="1"/>
          </p:cNvSpPr>
          <p:nvPr>
            <p:ph type="title"/>
          </p:nvPr>
        </p:nvSpPr>
        <p:spPr/>
        <p:txBody>
          <a:bodyPr/>
          <a:lstStyle/>
          <a:p>
            <a:pPr eaLnBrk="1" hangingPunct="1"/>
            <a:r>
              <a:rPr lang="en-US" dirty="0"/>
              <a:t>One</a:t>
            </a:r>
            <a:r>
              <a:rPr lang="en-US" dirty="0" smtClean="0"/>
              <a:t>-Time </a:t>
            </a:r>
            <a:r>
              <a:rPr lang="en-US" dirty="0"/>
              <a:t>Pad Summary</a:t>
            </a:r>
          </a:p>
        </p:txBody>
      </p:sp>
      <p:sp>
        <p:nvSpPr>
          <p:cNvPr id="30723" name="Rectangle 3"/>
          <p:cNvSpPr>
            <a:spLocks noGrp="1" noChangeArrowheads="1"/>
          </p:cNvSpPr>
          <p:nvPr>
            <p:ph type="body" idx="1"/>
          </p:nvPr>
        </p:nvSpPr>
        <p:spPr>
          <a:xfrm>
            <a:off x="685800" y="1828800"/>
            <a:ext cx="7772400" cy="4267200"/>
          </a:xfrm>
        </p:spPr>
        <p:txBody>
          <a:bodyPr/>
          <a:lstStyle/>
          <a:p>
            <a:pPr eaLnBrk="1" hangingPunct="1">
              <a:spcAft>
                <a:spcPts val="0"/>
              </a:spcAft>
            </a:pPr>
            <a:r>
              <a:rPr lang="en-US" sz="2800" b="1" dirty="0">
                <a:solidFill>
                  <a:srgbClr val="FF0000"/>
                </a:solidFill>
              </a:rPr>
              <a:t>Provably</a:t>
            </a:r>
            <a:r>
              <a:rPr lang="en-US" sz="2800" dirty="0"/>
              <a:t> </a:t>
            </a:r>
            <a:r>
              <a:rPr lang="en-US" sz="2800" dirty="0" smtClean="0"/>
              <a:t>secure…</a:t>
            </a:r>
          </a:p>
          <a:p>
            <a:pPr lvl="1" eaLnBrk="1" hangingPunct="1">
              <a:spcAft>
                <a:spcPts val="0"/>
              </a:spcAft>
            </a:pPr>
            <a:r>
              <a:rPr lang="en-US" sz="2400" dirty="0" err="1"/>
              <a:t>Ciphertext</a:t>
            </a:r>
            <a:r>
              <a:rPr lang="en-US" sz="2400" dirty="0"/>
              <a:t> provides </a:t>
            </a:r>
            <a:r>
              <a:rPr lang="en-US" sz="2400" b="1" dirty="0">
                <a:solidFill>
                  <a:schemeClr val="hlink"/>
                </a:solidFill>
              </a:rPr>
              <a:t>no</a:t>
            </a:r>
            <a:r>
              <a:rPr lang="en-US" sz="2400" dirty="0"/>
              <a:t> info about plaintext</a:t>
            </a:r>
          </a:p>
          <a:p>
            <a:pPr lvl="1" eaLnBrk="1" hangingPunct="1">
              <a:spcAft>
                <a:spcPts val="0"/>
              </a:spcAft>
            </a:pPr>
            <a:r>
              <a:rPr lang="en-US" sz="2400" dirty="0"/>
              <a:t>All plaintexts are equally </a:t>
            </a:r>
            <a:r>
              <a:rPr lang="en-US" sz="2400" dirty="0" smtClean="0"/>
              <a:t>likely</a:t>
            </a:r>
          </a:p>
          <a:p>
            <a:pPr eaLnBrk="1" hangingPunct="1">
              <a:spcAft>
                <a:spcPts val="0"/>
              </a:spcAft>
            </a:pPr>
            <a:r>
              <a:rPr lang="en-US" sz="2800" dirty="0" smtClean="0"/>
              <a:t>…but, only when used correctly</a:t>
            </a:r>
          </a:p>
          <a:p>
            <a:pPr lvl="1" eaLnBrk="1" hangingPunct="1">
              <a:spcAft>
                <a:spcPts val="0"/>
              </a:spcAft>
            </a:pPr>
            <a:r>
              <a:rPr lang="en-US" sz="2400" dirty="0"/>
              <a:t>Pad must be random, used only once</a:t>
            </a:r>
          </a:p>
          <a:p>
            <a:pPr lvl="1" eaLnBrk="1" hangingPunct="1">
              <a:spcAft>
                <a:spcPts val="0"/>
              </a:spcAft>
            </a:pPr>
            <a:r>
              <a:rPr lang="en-US" sz="2400" dirty="0"/>
              <a:t>Pad is known only to sender and receiver</a:t>
            </a:r>
            <a:endParaRPr lang="en-US" sz="2400" dirty="0" smtClean="0"/>
          </a:p>
          <a:p>
            <a:pPr eaLnBrk="1" hangingPunct="1">
              <a:spcAft>
                <a:spcPts val="0"/>
              </a:spcAft>
            </a:pPr>
            <a:r>
              <a:rPr lang="en-US" sz="2800" dirty="0" smtClean="0"/>
              <a:t>Note: pad (key) </a:t>
            </a:r>
            <a:r>
              <a:rPr lang="en-US" sz="2800" dirty="0"/>
              <a:t>is same size as </a:t>
            </a:r>
            <a:r>
              <a:rPr lang="en-US" sz="2800" dirty="0" smtClean="0"/>
              <a:t>message</a:t>
            </a:r>
          </a:p>
          <a:p>
            <a:pPr eaLnBrk="1" hangingPunct="1">
              <a:spcAft>
                <a:spcPts val="0"/>
              </a:spcAft>
            </a:pPr>
            <a:r>
              <a:rPr lang="en-US" sz="2800" dirty="0" smtClean="0"/>
              <a:t>So, why </a:t>
            </a:r>
            <a:r>
              <a:rPr lang="en-US" sz="2800" dirty="0"/>
              <a:t>not distribute </a:t>
            </a:r>
            <a:r>
              <a:rPr lang="en-US" sz="2800" dirty="0" err="1"/>
              <a:t>msg</a:t>
            </a:r>
            <a:r>
              <a:rPr lang="en-US" sz="2800" dirty="0"/>
              <a:t> instead of pad?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box(out)">
                                      <p:cBhvr>
                                        <p:cTn id="7" dur="500"/>
                                        <p:tgtEl>
                                          <p:spTgt spid="3072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box(out)">
                                      <p:cBhvr>
                                        <p:cTn id="12" dur="500"/>
                                        <p:tgtEl>
                                          <p:spTgt spid="3072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box(out)">
                                      <p:cBhvr>
                                        <p:cTn id="17" dur="500"/>
                                        <p:tgtEl>
                                          <p:spTgt spid="3072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box(out)">
                                      <p:cBhvr>
                                        <p:cTn id="22" dur="500"/>
                                        <p:tgtEl>
                                          <p:spTgt spid="3072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Effect transition="in" filter="box(out)">
                                      <p:cBhvr>
                                        <p:cTn id="27" dur="500"/>
                                        <p:tgtEl>
                                          <p:spTgt spid="3072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0723">
                                            <p:txEl>
                                              <p:pRg st="5" end="5"/>
                                            </p:txEl>
                                          </p:spTgt>
                                        </p:tgtEl>
                                        <p:attrNameLst>
                                          <p:attrName>style.visibility</p:attrName>
                                        </p:attrNameLst>
                                      </p:cBhvr>
                                      <p:to>
                                        <p:strVal val="visible"/>
                                      </p:to>
                                    </p:set>
                                    <p:animEffect transition="in" filter="box(out)">
                                      <p:cBhvr>
                                        <p:cTn id="32" dur="500"/>
                                        <p:tgtEl>
                                          <p:spTgt spid="3072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0723">
                                            <p:txEl>
                                              <p:pRg st="6" end="6"/>
                                            </p:txEl>
                                          </p:spTgt>
                                        </p:tgtEl>
                                        <p:attrNameLst>
                                          <p:attrName>style.visibility</p:attrName>
                                        </p:attrNameLst>
                                      </p:cBhvr>
                                      <p:to>
                                        <p:strVal val="visible"/>
                                      </p:to>
                                    </p:set>
                                    <p:animEffect transition="in" filter="box(out)">
                                      <p:cBhvr>
                                        <p:cTn id="37" dur="500"/>
                                        <p:tgtEl>
                                          <p:spTgt spid="30723">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30723">
                                            <p:txEl>
                                              <p:pRg st="7" end="7"/>
                                            </p:txEl>
                                          </p:spTgt>
                                        </p:tgtEl>
                                        <p:attrNameLst>
                                          <p:attrName>style.visibility</p:attrName>
                                        </p:attrNameLst>
                                      </p:cBhvr>
                                      <p:to>
                                        <p:strVal val="visible"/>
                                      </p:to>
                                    </p:set>
                                    <p:animEffect transition="in" filter="box(out)">
                                      <p:cBhvr>
                                        <p:cTn id="42" dur="500"/>
                                        <p:tgtEl>
                                          <p:spTgt spid="30723">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C7E4FC5-B460-1242-B768-2ECFEA7E5878}" type="slidenum">
              <a:rPr lang="en-US" smtClean="0">
                <a:latin typeface="Times New Roman" charset="0"/>
              </a:rPr>
              <a:pPr/>
              <a:t>22</a:t>
            </a:fld>
            <a:endParaRPr lang="en-US" smtClean="0">
              <a:latin typeface="Times New Roman" charset="0"/>
            </a:endParaRPr>
          </a:p>
        </p:txBody>
      </p:sp>
      <p:sp>
        <p:nvSpPr>
          <p:cNvPr id="37891" name="Rectangle 2"/>
          <p:cNvSpPr>
            <a:spLocks noGrp="1" noChangeArrowheads="1"/>
          </p:cNvSpPr>
          <p:nvPr>
            <p:ph type="title"/>
          </p:nvPr>
        </p:nvSpPr>
        <p:spPr>
          <a:xfrm>
            <a:off x="685800" y="228600"/>
            <a:ext cx="7772400" cy="1143000"/>
          </a:xfrm>
        </p:spPr>
        <p:txBody>
          <a:bodyPr/>
          <a:lstStyle/>
          <a:p>
            <a:pPr eaLnBrk="1" hangingPunct="1"/>
            <a:r>
              <a:rPr lang="en-US" dirty="0" smtClean="0"/>
              <a:t>Codebook Cipher</a:t>
            </a:r>
          </a:p>
        </p:txBody>
      </p:sp>
      <p:sp>
        <p:nvSpPr>
          <p:cNvPr id="39939" name="Rectangle 3"/>
          <p:cNvSpPr>
            <a:spLocks noGrp="1" noChangeArrowheads="1"/>
          </p:cNvSpPr>
          <p:nvPr>
            <p:ph type="body" idx="1"/>
          </p:nvPr>
        </p:nvSpPr>
        <p:spPr>
          <a:xfrm>
            <a:off x="533400" y="1295400"/>
            <a:ext cx="8229600" cy="4648200"/>
          </a:xfrm>
        </p:spPr>
        <p:txBody>
          <a:bodyPr/>
          <a:lstStyle/>
          <a:p>
            <a:pPr eaLnBrk="1" hangingPunct="1">
              <a:lnSpc>
                <a:spcPct val="90000"/>
              </a:lnSpc>
              <a:spcAft>
                <a:spcPts val="600"/>
              </a:spcAft>
            </a:pPr>
            <a:r>
              <a:rPr lang="en-US" sz="2800" dirty="0"/>
              <a:t>Literally, a book filled with “</a:t>
            </a:r>
            <a:r>
              <a:rPr lang="en-US" sz="2800" dirty="0" err="1"/>
              <a:t>codewords</a:t>
            </a:r>
            <a:r>
              <a:rPr lang="en-US" sz="2800" dirty="0"/>
              <a:t>”</a:t>
            </a:r>
            <a:endParaRPr lang="en-US" sz="2800" dirty="0">
              <a:hlinkClick r:id="rId3"/>
            </a:endParaRPr>
          </a:p>
          <a:p>
            <a:pPr eaLnBrk="1" hangingPunct="1">
              <a:lnSpc>
                <a:spcPct val="90000"/>
              </a:lnSpc>
              <a:spcAft>
                <a:spcPts val="600"/>
              </a:spcAft>
            </a:pPr>
            <a:r>
              <a:rPr lang="en-US" sz="2800" dirty="0">
                <a:hlinkClick r:id="rId3"/>
              </a:rPr>
              <a:t>Zimmerman Telegram</a:t>
            </a:r>
            <a:r>
              <a:rPr lang="en-US" sz="2800" dirty="0"/>
              <a:t> encrypted via codebook</a:t>
            </a:r>
          </a:p>
          <a:p>
            <a:pPr eaLnBrk="1" hangingPunct="1">
              <a:lnSpc>
                <a:spcPct val="90000"/>
              </a:lnSpc>
              <a:spcAft>
                <a:spcPts val="600"/>
              </a:spcAft>
              <a:buFont typeface="Wingdings" charset="2"/>
              <a:buNone/>
            </a:pPr>
            <a:r>
              <a:rPr lang="en-US" sz="1800" dirty="0"/>
              <a:t>		</a:t>
            </a:r>
            <a:r>
              <a:rPr lang="en-US" sz="1800" dirty="0" err="1"/>
              <a:t>Februar</a:t>
            </a:r>
            <a:r>
              <a:rPr lang="en-US" sz="1800" dirty="0"/>
              <a:t>			13605</a:t>
            </a:r>
          </a:p>
          <a:p>
            <a:pPr eaLnBrk="1" hangingPunct="1">
              <a:lnSpc>
                <a:spcPct val="90000"/>
              </a:lnSpc>
              <a:spcAft>
                <a:spcPts val="600"/>
              </a:spcAft>
              <a:buFont typeface="Wingdings" charset="2"/>
              <a:buNone/>
            </a:pPr>
            <a:r>
              <a:rPr lang="en-US" sz="1800" dirty="0"/>
              <a:t>		fest			13732</a:t>
            </a:r>
          </a:p>
          <a:p>
            <a:pPr eaLnBrk="1" hangingPunct="1">
              <a:lnSpc>
                <a:spcPct val="90000"/>
              </a:lnSpc>
              <a:spcAft>
                <a:spcPts val="600"/>
              </a:spcAft>
              <a:buFont typeface="Wingdings" charset="2"/>
              <a:buNone/>
            </a:pPr>
            <a:r>
              <a:rPr lang="en-US" sz="1800" dirty="0"/>
              <a:t>		</a:t>
            </a:r>
            <a:r>
              <a:rPr lang="en-US" sz="1800" dirty="0" err="1"/>
              <a:t>finanzielle</a:t>
            </a:r>
            <a:r>
              <a:rPr lang="en-US" sz="1800" dirty="0"/>
              <a:t>		13850</a:t>
            </a:r>
          </a:p>
          <a:p>
            <a:pPr eaLnBrk="1" hangingPunct="1">
              <a:lnSpc>
                <a:spcPct val="90000"/>
              </a:lnSpc>
              <a:spcAft>
                <a:spcPts val="600"/>
              </a:spcAft>
              <a:buFont typeface="Wingdings" charset="2"/>
              <a:buNone/>
            </a:pPr>
            <a:r>
              <a:rPr lang="en-US" sz="1800" dirty="0"/>
              <a:t>		</a:t>
            </a:r>
            <a:r>
              <a:rPr lang="en-US" sz="1800" dirty="0" err="1"/>
              <a:t>folgender</a:t>
            </a:r>
            <a:r>
              <a:rPr lang="en-US" sz="1800" dirty="0"/>
              <a:t>		13918</a:t>
            </a:r>
          </a:p>
          <a:p>
            <a:pPr eaLnBrk="1" hangingPunct="1">
              <a:lnSpc>
                <a:spcPct val="90000"/>
              </a:lnSpc>
              <a:spcAft>
                <a:spcPts val="600"/>
              </a:spcAft>
              <a:buFont typeface="Wingdings" charset="2"/>
              <a:buNone/>
            </a:pPr>
            <a:r>
              <a:rPr lang="en-US" sz="1800" dirty="0"/>
              <a:t>		</a:t>
            </a:r>
            <a:r>
              <a:rPr lang="en-US" sz="1800" dirty="0" err="1"/>
              <a:t>Frieden</a:t>
            </a:r>
            <a:r>
              <a:rPr lang="en-US" sz="1800" dirty="0"/>
              <a:t>			17142</a:t>
            </a:r>
          </a:p>
          <a:p>
            <a:pPr eaLnBrk="1" hangingPunct="1">
              <a:lnSpc>
                <a:spcPct val="90000"/>
              </a:lnSpc>
              <a:spcAft>
                <a:spcPts val="600"/>
              </a:spcAft>
              <a:buFont typeface="Wingdings" charset="2"/>
              <a:buNone/>
            </a:pPr>
            <a:r>
              <a:rPr lang="en-US" sz="1800" dirty="0"/>
              <a:t>		</a:t>
            </a:r>
            <a:r>
              <a:rPr lang="en-US" sz="1800" dirty="0" err="1"/>
              <a:t>Friedenschluss</a:t>
            </a:r>
            <a:r>
              <a:rPr lang="en-US" sz="1800" dirty="0"/>
              <a:t>		17149</a:t>
            </a:r>
          </a:p>
          <a:p>
            <a:pPr eaLnBrk="1" hangingPunct="1">
              <a:lnSpc>
                <a:spcPct val="90000"/>
              </a:lnSpc>
              <a:spcAft>
                <a:spcPts val="600"/>
              </a:spcAft>
              <a:buFont typeface="Wingdings" charset="2"/>
              <a:buNone/>
            </a:pPr>
            <a:r>
              <a:rPr lang="en-US" sz="1800" dirty="0"/>
              <a:t>			:		    :</a:t>
            </a:r>
            <a:endParaRPr lang="en-US" sz="1800" dirty="0" smtClean="0"/>
          </a:p>
          <a:p>
            <a:pPr eaLnBrk="1" hangingPunct="1">
              <a:lnSpc>
                <a:spcPct val="90000"/>
              </a:lnSpc>
              <a:spcAft>
                <a:spcPts val="600"/>
              </a:spcAft>
            </a:pPr>
            <a:r>
              <a:rPr lang="en-US" sz="2800" dirty="0" smtClean="0"/>
              <a:t>Modern </a:t>
            </a:r>
            <a:r>
              <a:rPr lang="en-US" sz="2800" dirty="0"/>
              <a:t>block ciphers are codebooks!</a:t>
            </a:r>
          </a:p>
          <a:p>
            <a:pPr eaLnBrk="1" hangingPunct="1">
              <a:lnSpc>
                <a:spcPct val="90000"/>
              </a:lnSpc>
              <a:spcAft>
                <a:spcPts val="600"/>
              </a:spcAft>
            </a:pPr>
            <a:r>
              <a:rPr lang="en-US" sz="2800" dirty="0"/>
              <a:t>More about this later…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box(out)">
                                      <p:cBhvr>
                                        <p:cTn id="7" dur="500"/>
                                        <p:tgtEl>
                                          <p:spTgt spid="3993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box(out)">
                                      <p:cBhvr>
                                        <p:cTn id="12" dur="500"/>
                                        <p:tgtEl>
                                          <p:spTgt spid="3993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box(out)">
                                      <p:cBhvr>
                                        <p:cTn id="17" dur="500"/>
                                        <p:tgtEl>
                                          <p:spTgt spid="3993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box(out)">
                                      <p:cBhvr>
                                        <p:cTn id="22" dur="500"/>
                                        <p:tgtEl>
                                          <p:spTgt spid="3993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9939">
                                            <p:txEl>
                                              <p:pRg st="4" end="4"/>
                                            </p:txEl>
                                          </p:spTgt>
                                        </p:tgtEl>
                                        <p:attrNameLst>
                                          <p:attrName>style.visibility</p:attrName>
                                        </p:attrNameLst>
                                      </p:cBhvr>
                                      <p:to>
                                        <p:strVal val="visible"/>
                                      </p:to>
                                    </p:set>
                                    <p:animEffect transition="in" filter="box(out)">
                                      <p:cBhvr>
                                        <p:cTn id="27" dur="500"/>
                                        <p:tgtEl>
                                          <p:spTgt spid="39939">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9939">
                                            <p:txEl>
                                              <p:pRg st="5" end="5"/>
                                            </p:txEl>
                                          </p:spTgt>
                                        </p:tgtEl>
                                        <p:attrNameLst>
                                          <p:attrName>style.visibility</p:attrName>
                                        </p:attrNameLst>
                                      </p:cBhvr>
                                      <p:to>
                                        <p:strVal val="visible"/>
                                      </p:to>
                                    </p:set>
                                    <p:animEffect transition="in" filter="box(out)">
                                      <p:cBhvr>
                                        <p:cTn id="32" dur="500"/>
                                        <p:tgtEl>
                                          <p:spTgt spid="39939">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9939">
                                            <p:txEl>
                                              <p:pRg st="6" end="6"/>
                                            </p:txEl>
                                          </p:spTgt>
                                        </p:tgtEl>
                                        <p:attrNameLst>
                                          <p:attrName>style.visibility</p:attrName>
                                        </p:attrNameLst>
                                      </p:cBhvr>
                                      <p:to>
                                        <p:strVal val="visible"/>
                                      </p:to>
                                    </p:set>
                                    <p:animEffect transition="in" filter="box(out)">
                                      <p:cBhvr>
                                        <p:cTn id="37" dur="500"/>
                                        <p:tgtEl>
                                          <p:spTgt spid="39939">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39939">
                                            <p:txEl>
                                              <p:pRg st="7" end="7"/>
                                            </p:txEl>
                                          </p:spTgt>
                                        </p:tgtEl>
                                        <p:attrNameLst>
                                          <p:attrName>style.visibility</p:attrName>
                                        </p:attrNameLst>
                                      </p:cBhvr>
                                      <p:to>
                                        <p:strVal val="visible"/>
                                      </p:to>
                                    </p:set>
                                    <p:animEffect transition="in" filter="box(out)">
                                      <p:cBhvr>
                                        <p:cTn id="42" dur="500"/>
                                        <p:tgtEl>
                                          <p:spTgt spid="39939">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39939">
                                            <p:txEl>
                                              <p:pRg st="8" end="8"/>
                                            </p:txEl>
                                          </p:spTgt>
                                        </p:tgtEl>
                                        <p:attrNameLst>
                                          <p:attrName>style.visibility</p:attrName>
                                        </p:attrNameLst>
                                      </p:cBhvr>
                                      <p:to>
                                        <p:strVal val="visible"/>
                                      </p:to>
                                    </p:set>
                                    <p:animEffect transition="in" filter="box(out)">
                                      <p:cBhvr>
                                        <p:cTn id="47" dur="500"/>
                                        <p:tgtEl>
                                          <p:spTgt spid="39939">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
                                        </p:tgtEl>
                                      </p:cMediaNode>
                                    </p:audio>
                                  </p:sub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39939">
                                            <p:txEl>
                                              <p:pRg st="9" end="9"/>
                                            </p:txEl>
                                          </p:spTgt>
                                        </p:tgtEl>
                                        <p:attrNameLst>
                                          <p:attrName>style.visibility</p:attrName>
                                        </p:attrNameLst>
                                      </p:cBhvr>
                                      <p:to>
                                        <p:strVal val="visible"/>
                                      </p:to>
                                    </p:set>
                                    <p:animEffect transition="in" filter="box(out)">
                                      <p:cBhvr>
                                        <p:cTn id="52" dur="500"/>
                                        <p:tgtEl>
                                          <p:spTgt spid="39939">
                                            <p:txEl>
                                              <p:pRg st="9" end="9"/>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2" name="Camera"/>
                                        </p:tgtEl>
                                      </p:cMediaNode>
                                    </p:audio>
                                  </p:subTnLst>
                                </p:cTn>
                              </p:par>
                            </p:childTnLst>
                          </p:cTn>
                        </p:par>
                      </p:childTnLst>
                    </p:cTn>
                  </p:par>
                  <p:par>
                    <p:cTn id="53" fill="hold">
                      <p:stCondLst>
                        <p:cond delay="indefinite"/>
                      </p:stCondLst>
                      <p:childTnLst>
                        <p:par>
                          <p:cTn id="54" fill="hold">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39939">
                                            <p:txEl>
                                              <p:pRg st="10" end="10"/>
                                            </p:txEl>
                                          </p:spTgt>
                                        </p:tgtEl>
                                        <p:attrNameLst>
                                          <p:attrName>style.visibility</p:attrName>
                                        </p:attrNameLst>
                                      </p:cBhvr>
                                      <p:to>
                                        <p:strVal val="visible"/>
                                      </p:to>
                                    </p:set>
                                    <p:animEffect transition="in" filter="box(out)">
                                      <p:cBhvr>
                                        <p:cTn id="57" dur="500"/>
                                        <p:tgtEl>
                                          <p:spTgt spid="39939">
                                            <p:txEl>
                                              <p:pRg st="10" end="10"/>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85800" y="228600"/>
            <a:ext cx="7772400" cy="1143000"/>
          </a:xfrm>
        </p:spPr>
        <p:txBody>
          <a:bodyPr/>
          <a:lstStyle/>
          <a:p>
            <a:r>
              <a:rPr lang="en-US" dirty="0" smtClean="0"/>
              <a:t>Codebook Cipher: Additive</a:t>
            </a:r>
          </a:p>
        </p:txBody>
      </p:sp>
      <p:sp>
        <p:nvSpPr>
          <p:cNvPr id="38915" name="Content Placeholder 2"/>
          <p:cNvSpPr>
            <a:spLocks noGrp="1"/>
          </p:cNvSpPr>
          <p:nvPr>
            <p:ph idx="1"/>
          </p:nvPr>
        </p:nvSpPr>
        <p:spPr>
          <a:xfrm>
            <a:off x="685800" y="1371600"/>
            <a:ext cx="8077200" cy="4648200"/>
          </a:xfrm>
        </p:spPr>
        <p:txBody>
          <a:bodyPr/>
          <a:lstStyle/>
          <a:p>
            <a:r>
              <a:rPr lang="en-US" dirty="0" smtClean="0"/>
              <a:t>Codebooks also (usually) use </a:t>
            </a:r>
            <a:r>
              <a:rPr lang="en-US" b="1" dirty="0" smtClean="0">
                <a:solidFill>
                  <a:srgbClr val="3366FF"/>
                </a:solidFill>
              </a:rPr>
              <a:t>additive</a:t>
            </a:r>
            <a:endParaRPr lang="en-US" dirty="0" smtClean="0"/>
          </a:p>
          <a:p>
            <a:r>
              <a:rPr lang="en-US" dirty="0" smtClean="0"/>
              <a:t>Additive </a:t>
            </a:r>
            <a:r>
              <a:rPr lang="en-US" dirty="0" err="1" smtClean="0">
                <a:sym typeface="Symbol" charset="2"/>
              </a:rPr>
              <a:t></a:t>
            </a:r>
            <a:r>
              <a:rPr lang="en-US" dirty="0" smtClean="0"/>
              <a:t> book of “random” numbers</a:t>
            </a:r>
          </a:p>
          <a:p>
            <a:pPr lvl="1"/>
            <a:r>
              <a:rPr lang="en-US" dirty="0" smtClean="0"/>
              <a:t>Encrypt message with codebook</a:t>
            </a:r>
          </a:p>
          <a:p>
            <a:pPr lvl="1"/>
            <a:r>
              <a:rPr lang="en-US" dirty="0" smtClean="0"/>
              <a:t>Then choose position in additive book</a:t>
            </a:r>
          </a:p>
          <a:p>
            <a:pPr lvl="1"/>
            <a:r>
              <a:rPr lang="en-US" dirty="0" smtClean="0"/>
              <a:t>Add additives to get </a:t>
            </a:r>
            <a:r>
              <a:rPr lang="en-US" dirty="0" err="1" smtClean="0"/>
              <a:t>ciphertext</a:t>
            </a:r>
            <a:endParaRPr lang="en-US" dirty="0" smtClean="0"/>
          </a:p>
          <a:p>
            <a:pPr lvl="1"/>
            <a:r>
              <a:rPr lang="en-US" dirty="0" smtClean="0"/>
              <a:t>Send </a:t>
            </a:r>
            <a:r>
              <a:rPr lang="en-US" dirty="0" err="1" smtClean="0"/>
              <a:t>ciphertext</a:t>
            </a:r>
            <a:r>
              <a:rPr lang="en-US" dirty="0" smtClean="0"/>
              <a:t> and additive position (MI)</a:t>
            </a:r>
          </a:p>
          <a:p>
            <a:pPr lvl="1"/>
            <a:r>
              <a:rPr lang="en-US" dirty="0" smtClean="0"/>
              <a:t>Recipient subtracts additives before decrypting</a:t>
            </a:r>
          </a:p>
          <a:p>
            <a:r>
              <a:rPr lang="en-US" dirty="0" smtClean="0"/>
              <a:t>Why use an additive sequence? </a:t>
            </a:r>
          </a:p>
        </p:txBody>
      </p:sp>
      <p:sp>
        <p:nvSpPr>
          <p:cNvPr id="3891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FB776C74-A506-D44D-962D-9EBA034CCA4A}" type="slidenum">
              <a:rPr lang="en-US" smtClean="0">
                <a:latin typeface="Times New Roman" charset="0"/>
              </a:rPr>
              <a:pPr/>
              <a:t>23</a:t>
            </a:fld>
            <a:endParaRPr lang="en-US" smtClean="0">
              <a:latin typeface="Times New Roman"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02DF6E89-CA89-1B43-857D-F81058D3C833}" type="slidenum">
              <a:rPr lang="en-US" smtClean="0">
                <a:latin typeface="Times New Roman" charset="0"/>
              </a:rPr>
              <a:pPr/>
              <a:t>24</a:t>
            </a:fld>
            <a:endParaRPr lang="en-US" smtClean="0">
              <a:latin typeface="Times New Roman" charset="0"/>
            </a:endParaRPr>
          </a:p>
        </p:txBody>
      </p:sp>
      <p:sp>
        <p:nvSpPr>
          <p:cNvPr id="49155" name="Rectangle 2"/>
          <p:cNvSpPr>
            <a:spLocks noGrp="1" noChangeArrowheads="1"/>
          </p:cNvSpPr>
          <p:nvPr>
            <p:ph type="title"/>
          </p:nvPr>
        </p:nvSpPr>
        <p:spPr>
          <a:xfrm>
            <a:off x="685800" y="381000"/>
            <a:ext cx="7772400" cy="914400"/>
          </a:xfrm>
        </p:spPr>
        <p:txBody>
          <a:bodyPr/>
          <a:lstStyle/>
          <a:p>
            <a:pPr eaLnBrk="1" hangingPunct="1"/>
            <a:r>
              <a:rPr lang="en-US" dirty="0"/>
              <a:t>Claude Shannon</a:t>
            </a:r>
          </a:p>
        </p:txBody>
      </p:sp>
      <p:sp>
        <p:nvSpPr>
          <p:cNvPr id="58371" name="Rectangle 3"/>
          <p:cNvSpPr>
            <a:spLocks noGrp="1" noChangeArrowheads="1"/>
          </p:cNvSpPr>
          <p:nvPr>
            <p:ph type="body" idx="1"/>
          </p:nvPr>
        </p:nvSpPr>
        <p:spPr>
          <a:xfrm>
            <a:off x="685800" y="1524000"/>
            <a:ext cx="8001000" cy="4572000"/>
          </a:xfrm>
        </p:spPr>
        <p:txBody>
          <a:bodyPr/>
          <a:lstStyle/>
          <a:p>
            <a:pPr eaLnBrk="1" hangingPunct="1">
              <a:lnSpc>
                <a:spcPct val="90000"/>
              </a:lnSpc>
              <a:spcAft>
                <a:spcPts val="600"/>
              </a:spcAft>
            </a:pPr>
            <a:r>
              <a:rPr lang="en-US" sz="2800" dirty="0"/>
              <a:t>The founder of Information Theory</a:t>
            </a:r>
            <a:endParaRPr lang="en-US" sz="2800" dirty="0">
              <a:latin typeface="Times-Italic" charset="0"/>
            </a:endParaRPr>
          </a:p>
          <a:p>
            <a:pPr eaLnBrk="1" hangingPunct="1">
              <a:lnSpc>
                <a:spcPct val="90000"/>
              </a:lnSpc>
              <a:spcAft>
                <a:spcPts val="600"/>
              </a:spcAft>
            </a:pPr>
            <a:r>
              <a:rPr lang="en-US" sz="2800" dirty="0"/>
              <a:t>1949 paper:</a:t>
            </a:r>
            <a:r>
              <a:rPr lang="en-US" sz="2800" i="1" dirty="0">
                <a:latin typeface="Times-Italic" charset="0"/>
              </a:rPr>
              <a:t> </a:t>
            </a:r>
            <a:r>
              <a:rPr lang="en-US" sz="2800" i="1" dirty="0">
                <a:latin typeface="Times-Italic" charset="0"/>
                <a:hlinkClick r:id="rId3"/>
              </a:rPr>
              <a:t>Comm. Thy. of Secrecy Systems</a:t>
            </a:r>
            <a:endParaRPr lang="en-US" sz="2800" i="1" dirty="0" smtClean="0">
              <a:latin typeface="Times-Italic" charset="0"/>
            </a:endParaRPr>
          </a:p>
          <a:p>
            <a:pPr eaLnBrk="1" hangingPunct="1">
              <a:lnSpc>
                <a:spcPct val="90000"/>
              </a:lnSpc>
              <a:spcAft>
                <a:spcPts val="600"/>
              </a:spcAft>
            </a:pPr>
            <a:r>
              <a:rPr lang="en-US" sz="2800" dirty="0" smtClean="0"/>
              <a:t>Fundamental concepts</a:t>
            </a:r>
          </a:p>
          <a:p>
            <a:pPr lvl="1" eaLnBrk="1" hangingPunct="1">
              <a:lnSpc>
                <a:spcPct val="90000"/>
              </a:lnSpc>
              <a:spcAft>
                <a:spcPts val="600"/>
              </a:spcAft>
            </a:pPr>
            <a:r>
              <a:rPr lang="en-US" sz="2400" b="1" dirty="0">
                <a:solidFill>
                  <a:schemeClr val="accent2"/>
                </a:solidFill>
              </a:rPr>
              <a:t>Confusion</a:t>
            </a:r>
            <a:r>
              <a:rPr lang="en-US" sz="2400" dirty="0"/>
              <a:t> </a:t>
            </a:r>
            <a:r>
              <a:rPr lang="en-US" sz="2400" dirty="0" err="1">
                <a:sym typeface="Symbol" charset="2"/>
              </a:rPr>
              <a:t></a:t>
            </a:r>
            <a:r>
              <a:rPr lang="en-US" sz="2400" dirty="0"/>
              <a:t> obscure relationship between plaintext and </a:t>
            </a:r>
            <a:r>
              <a:rPr lang="en-US" sz="2400" dirty="0" err="1"/>
              <a:t>ciphertext</a:t>
            </a:r>
            <a:endParaRPr lang="en-US" sz="2400" dirty="0"/>
          </a:p>
          <a:p>
            <a:pPr lvl="1" eaLnBrk="1" hangingPunct="1">
              <a:lnSpc>
                <a:spcPct val="90000"/>
              </a:lnSpc>
              <a:spcAft>
                <a:spcPts val="600"/>
              </a:spcAft>
            </a:pPr>
            <a:r>
              <a:rPr lang="en-US" sz="2400" b="1" dirty="0">
                <a:solidFill>
                  <a:schemeClr val="accent2"/>
                </a:solidFill>
              </a:rPr>
              <a:t>Diffusion</a:t>
            </a:r>
            <a:r>
              <a:rPr lang="en-US" sz="2400" dirty="0"/>
              <a:t> </a:t>
            </a:r>
            <a:r>
              <a:rPr lang="en-US" sz="2400" dirty="0" err="1">
                <a:sym typeface="Symbol" charset="2"/>
              </a:rPr>
              <a:t></a:t>
            </a:r>
            <a:r>
              <a:rPr lang="en-US" sz="2400" dirty="0"/>
              <a:t> spread plaintext statistics through the </a:t>
            </a:r>
            <a:r>
              <a:rPr lang="en-US" sz="2400" dirty="0" err="1"/>
              <a:t>ciphertext</a:t>
            </a:r>
            <a:endParaRPr lang="en-US" sz="2400" dirty="0"/>
          </a:p>
          <a:p>
            <a:pPr eaLnBrk="1" hangingPunct="1">
              <a:lnSpc>
                <a:spcPct val="90000"/>
              </a:lnSpc>
              <a:spcAft>
                <a:spcPts val="600"/>
              </a:spcAft>
            </a:pPr>
            <a:r>
              <a:rPr lang="en-US" sz="2800" dirty="0"/>
              <a:t>Proved one-time pad is secure</a:t>
            </a:r>
          </a:p>
          <a:p>
            <a:pPr eaLnBrk="1" hangingPunct="1">
              <a:lnSpc>
                <a:spcPct val="90000"/>
              </a:lnSpc>
              <a:spcAft>
                <a:spcPts val="600"/>
              </a:spcAft>
            </a:pPr>
            <a:r>
              <a:rPr lang="en-US" sz="2800" dirty="0"/>
              <a:t>One-time pad is confusion-only, while double transposition is diffusion-only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box(out)">
                                      <p:cBhvr>
                                        <p:cTn id="7" dur="500"/>
                                        <p:tgtEl>
                                          <p:spTgt spid="5837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box(out)">
                                      <p:cBhvr>
                                        <p:cTn id="12" dur="500"/>
                                        <p:tgtEl>
                                          <p:spTgt spid="5837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8371">
                                            <p:txEl>
                                              <p:pRg st="2" end="2"/>
                                            </p:txEl>
                                          </p:spTgt>
                                        </p:tgtEl>
                                        <p:attrNameLst>
                                          <p:attrName>style.visibility</p:attrName>
                                        </p:attrNameLst>
                                      </p:cBhvr>
                                      <p:to>
                                        <p:strVal val="visible"/>
                                      </p:to>
                                    </p:set>
                                    <p:animEffect transition="in" filter="box(out)">
                                      <p:cBhvr>
                                        <p:cTn id="17" dur="500"/>
                                        <p:tgtEl>
                                          <p:spTgt spid="5837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8371">
                                            <p:txEl>
                                              <p:pRg st="3" end="3"/>
                                            </p:txEl>
                                          </p:spTgt>
                                        </p:tgtEl>
                                        <p:attrNameLst>
                                          <p:attrName>style.visibility</p:attrName>
                                        </p:attrNameLst>
                                      </p:cBhvr>
                                      <p:to>
                                        <p:strVal val="visible"/>
                                      </p:to>
                                    </p:set>
                                    <p:animEffect transition="in" filter="box(out)">
                                      <p:cBhvr>
                                        <p:cTn id="22" dur="500"/>
                                        <p:tgtEl>
                                          <p:spTgt spid="58371">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8371">
                                            <p:txEl>
                                              <p:pRg st="4" end="4"/>
                                            </p:txEl>
                                          </p:spTgt>
                                        </p:tgtEl>
                                        <p:attrNameLst>
                                          <p:attrName>style.visibility</p:attrName>
                                        </p:attrNameLst>
                                      </p:cBhvr>
                                      <p:to>
                                        <p:strVal val="visible"/>
                                      </p:to>
                                    </p:set>
                                    <p:animEffect transition="in" filter="box(out)">
                                      <p:cBhvr>
                                        <p:cTn id="27" dur="500"/>
                                        <p:tgtEl>
                                          <p:spTgt spid="58371">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58371">
                                            <p:txEl>
                                              <p:pRg st="5" end="5"/>
                                            </p:txEl>
                                          </p:spTgt>
                                        </p:tgtEl>
                                        <p:attrNameLst>
                                          <p:attrName>style.visibility</p:attrName>
                                        </p:attrNameLst>
                                      </p:cBhvr>
                                      <p:to>
                                        <p:strVal val="visible"/>
                                      </p:to>
                                    </p:set>
                                    <p:animEffect transition="in" filter="box(out)">
                                      <p:cBhvr>
                                        <p:cTn id="32" dur="500"/>
                                        <p:tgtEl>
                                          <p:spTgt spid="58371">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58371">
                                            <p:txEl>
                                              <p:pRg st="6" end="6"/>
                                            </p:txEl>
                                          </p:spTgt>
                                        </p:tgtEl>
                                        <p:attrNameLst>
                                          <p:attrName>style.visibility</p:attrName>
                                        </p:attrNameLst>
                                      </p:cBhvr>
                                      <p:to>
                                        <p:strVal val="visible"/>
                                      </p:to>
                                    </p:set>
                                    <p:animEffect transition="in" filter="box(out)">
                                      <p:cBhvr>
                                        <p:cTn id="37" dur="500"/>
                                        <p:tgtEl>
                                          <p:spTgt spid="58371">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7F722E7-745C-CA4A-9027-AF4D0E836525}" type="slidenum">
              <a:rPr lang="en-US" smtClean="0">
                <a:latin typeface="Times New Roman" charset="0"/>
              </a:rPr>
              <a:pPr/>
              <a:t>25</a:t>
            </a:fld>
            <a:endParaRPr lang="en-US" smtClean="0">
              <a:latin typeface="Times New Roman" charset="0"/>
            </a:endParaRPr>
          </a:p>
        </p:txBody>
      </p:sp>
      <p:sp>
        <p:nvSpPr>
          <p:cNvPr id="50179" name="Rectangle 2"/>
          <p:cNvSpPr>
            <a:spLocks noGrp="1" noChangeArrowheads="1"/>
          </p:cNvSpPr>
          <p:nvPr>
            <p:ph type="title"/>
          </p:nvPr>
        </p:nvSpPr>
        <p:spPr>
          <a:xfrm>
            <a:off x="685800" y="457200"/>
            <a:ext cx="7772400" cy="914400"/>
          </a:xfrm>
        </p:spPr>
        <p:txBody>
          <a:bodyPr/>
          <a:lstStyle/>
          <a:p>
            <a:pPr eaLnBrk="1" hangingPunct="1"/>
            <a:r>
              <a:rPr lang="en-US"/>
              <a:t>Taxonomy of Cryptography</a:t>
            </a:r>
          </a:p>
        </p:txBody>
      </p:sp>
      <p:sp>
        <p:nvSpPr>
          <p:cNvPr id="50180" name="Rectangle 3"/>
          <p:cNvSpPr>
            <a:spLocks noGrp="1" noChangeArrowheads="1"/>
          </p:cNvSpPr>
          <p:nvPr>
            <p:ph type="body" idx="1"/>
          </p:nvPr>
        </p:nvSpPr>
        <p:spPr>
          <a:xfrm>
            <a:off x="685800" y="1524000"/>
            <a:ext cx="7848600" cy="4648200"/>
          </a:xfrm>
        </p:spPr>
        <p:txBody>
          <a:bodyPr/>
          <a:lstStyle/>
          <a:p>
            <a:pPr eaLnBrk="1" hangingPunct="1"/>
            <a:r>
              <a:rPr lang="en-US" sz="2800" b="1" dirty="0">
                <a:solidFill>
                  <a:schemeClr val="accent2"/>
                </a:solidFill>
              </a:rPr>
              <a:t>Symmetric Key</a:t>
            </a:r>
            <a:endParaRPr lang="en-US" sz="2800" dirty="0"/>
          </a:p>
          <a:p>
            <a:pPr lvl="1" eaLnBrk="1" hangingPunct="1"/>
            <a:r>
              <a:rPr lang="en-US" sz="2400" dirty="0"/>
              <a:t>Same key for encryption and decryption</a:t>
            </a:r>
          </a:p>
          <a:p>
            <a:pPr lvl="1" eaLnBrk="1" hangingPunct="1"/>
            <a:r>
              <a:rPr lang="en-US" sz="2400" dirty="0"/>
              <a:t>Two types: Stream ciphers, Block ciphers</a:t>
            </a:r>
          </a:p>
          <a:p>
            <a:pPr eaLnBrk="1" hangingPunct="1"/>
            <a:r>
              <a:rPr lang="en-US" sz="2800" b="1" dirty="0">
                <a:solidFill>
                  <a:schemeClr val="accent2"/>
                </a:solidFill>
              </a:rPr>
              <a:t>Public Key</a:t>
            </a:r>
            <a:r>
              <a:rPr lang="en-US" sz="2800" dirty="0"/>
              <a:t> (or asymmetric crypto)</a:t>
            </a:r>
          </a:p>
          <a:p>
            <a:pPr lvl="1" eaLnBrk="1" hangingPunct="1"/>
            <a:r>
              <a:rPr lang="en-US" sz="2400" dirty="0"/>
              <a:t>Two keys, one for encryption (public), and one for decryption (private)</a:t>
            </a:r>
            <a:endParaRPr lang="en-US" sz="2400" dirty="0" smtClean="0"/>
          </a:p>
          <a:p>
            <a:pPr lvl="1" eaLnBrk="1" hangingPunct="1"/>
            <a:r>
              <a:rPr lang="en-US" sz="2400" dirty="0" smtClean="0"/>
              <a:t>And digital </a:t>
            </a:r>
            <a:r>
              <a:rPr lang="en-US" sz="2400" dirty="0"/>
              <a:t>signatures </a:t>
            </a:r>
            <a:r>
              <a:rPr lang="en-US" sz="2400" dirty="0" err="1">
                <a:sym typeface="Symbol" charset="2"/>
              </a:rPr>
              <a:t></a:t>
            </a:r>
            <a:r>
              <a:rPr lang="en-US" sz="2400" dirty="0"/>
              <a:t> nothing comparable in symmetric key crypto</a:t>
            </a:r>
          </a:p>
          <a:p>
            <a:pPr eaLnBrk="1" hangingPunct="1"/>
            <a:r>
              <a:rPr lang="en-US" sz="2800" b="1" dirty="0">
                <a:solidFill>
                  <a:schemeClr val="accent2"/>
                </a:solidFill>
              </a:rPr>
              <a:t>Hash algorithms</a:t>
            </a:r>
            <a:endParaRPr lang="en-US" sz="2800" b="1" dirty="0" smtClean="0">
              <a:solidFill>
                <a:schemeClr val="accent2"/>
              </a:solidFill>
            </a:endParaRPr>
          </a:p>
          <a:p>
            <a:pPr lvl="1" eaLnBrk="1" hangingPunct="1"/>
            <a:r>
              <a:rPr lang="en-US" sz="2400" dirty="0" smtClean="0"/>
              <a:t>Can be </a:t>
            </a:r>
            <a:r>
              <a:rPr lang="en-US" sz="2400" dirty="0"/>
              <a:t>viewed as “one way”</a:t>
            </a:r>
            <a:r>
              <a:rPr lang="en-US" sz="2400" dirty="0" smtClean="0"/>
              <a:t> crypto</a:t>
            </a: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8B7FF3D-1AE5-3D4D-BC92-E1A216A662DD}" type="slidenum">
              <a:rPr lang="en-US" smtClean="0">
                <a:latin typeface="Times New Roman" charset="0"/>
              </a:rPr>
              <a:pPr/>
              <a:t>26</a:t>
            </a:fld>
            <a:endParaRPr lang="en-US" smtClean="0">
              <a:latin typeface="Times New Roman" charset="0"/>
            </a:endParaRPr>
          </a:p>
        </p:txBody>
      </p:sp>
      <p:sp>
        <p:nvSpPr>
          <p:cNvPr id="51203" name="Rectangle 2"/>
          <p:cNvSpPr>
            <a:spLocks noGrp="1" noChangeArrowheads="1"/>
          </p:cNvSpPr>
          <p:nvPr>
            <p:ph type="title"/>
          </p:nvPr>
        </p:nvSpPr>
        <p:spPr>
          <a:xfrm>
            <a:off x="685800" y="228600"/>
            <a:ext cx="7772400" cy="1143000"/>
          </a:xfrm>
        </p:spPr>
        <p:txBody>
          <a:bodyPr/>
          <a:lstStyle/>
          <a:p>
            <a:pPr eaLnBrk="1" hangingPunct="1"/>
            <a:r>
              <a:rPr lang="en-US"/>
              <a:t>Taxonomy of Cryptanalysis</a:t>
            </a:r>
          </a:p>
        </p:txBody>
      </p:sp>
      <p:sp>
        <p:nvSpPr>
          <p:cNvPr id="51204" name="Rectangle 3"/>
          <p:cNvSpPr>
            <a:spLocks noGrp="1" noChangeArrowheads="1"/>
          </p:cNvSpPr>
          <p:nvPr>
            <p:ph type="body" idx="1"/>
          </p:nvPr>
        </p:nvSpPr>
        <p:spPr>
          <a:xfrm>
            <a:off x="533400" y="1447800"/>
            <a:ext cx="8229600" cy="4648200"/>
          </a:xfrm>
        </p:spPr>
        <p:txBody>
          <a:bodyPr/>
          <a:lstStyle/>
          <a:p>
            <a:pPr eaLnBrk="1" hangingPunct="1">
              <a:lnSpc>
                <a:spcPct val="85000"/>
              </a:lnSpc>
              <a:spcAft>
                <a:spcPts val="600"/>
              </a:spcAft>
            </a:pPr>
            <a:r>
              <a:rPr lang="en-US" sz="2800" dirty="0" smtClean="0"/>
              <a:t>From perspective of info available to Trudy</a:t>
            </a:r>
          </a:p>
          <a:p>
            <a:pPr lvl="1" eaLnBrk="1" hangingPunct="1">
              <a:lnSpc>
                <a:spcPct val="85000"/>
              </a:lnSpc>
              <a:spcAft>
                <a:spcPts val="600"/>
              </a:spcAft>
            </a:pPr>
            <a:r>
              <a:rPr lang="en-US" sz="2400" dirty="0" err="1" smtClean="0"/>
              <a:t>Ciphertext</a:t>
            </a:r>
            <a:r>
              <a:rPr lang="en-US" sz="2400" dirty="0" smtClean="0"/>
              <a:t> </a:t>
            </a:r>
            <a:r>
              <a:rPr lang="en-US" sz="2400" dirty="0"/>
              <a:t>only</a:t>
            </a:r>
          </a:p>
          <a:p>
            <a:pPr lvl="1" eaLnBrk="1" hangingPunct="1">
              <a:lnSpc>
                <a:spcPct val="85000"/>
              </a:lnSpc>
              <a:spcAft>
                <a:spcPts val="600"/>
              </a:spcAft>
            </a:pPr>
            <a:r>
              <a:rPr lang="en-US" sz="2400" dirty="0"/>
              <a:t>Known plaintext</a:t>
            </a:r>
          </a:p>
          <a:p>
            <a:pPr lvl="1" eaLnBrk="1" hangingPunct="1">
              <a:lnSpc>
                <a:spcPct val="85000"/>
              </a:lnSpc>
              <a:spcAft>
                <a:spcPts val="600"/>
              </a:spcAft>
            </a:pPr>
            <a:r>
              <a:rPr lang="en-US" sz="2400" dirty="0"/>
              <a:t>Chosen plaintext</a:t>
            </a:r>
          </a:p>
          <a:p>
            <a:pPr lvl="2" eaLnBrk="1" hangingPunct="1">
              <a:lnSpc>
                <a:spcPct val="85000"/>
              </a:lnSpc>
              <a:spcAft>
                <a:spcPts val="600"/>
              </a:spcAft>
            </a:pPr>
            <a:r>
              <a:rPr lang="en-US" dirty="0"/>
              <a:t>“Lunchtime attack”</a:t>
            </a:r>
          </a:p>
          <a:p>
            <a:pPr lvl="2" eaLnBrk="1" hangingPunct="1">
              <a:lnSpc>
                <a:spcPct val="85000"/>
              </a:lnSpc>
              <a:spcAft>
                <a:spcPts val="600"/>
              </a:spcAft>
            </a:pPr>
            <a:r>
              <a:rPr lang="en-US" dirty="0"/>
              <a:t>Protocols might encrypt chosen data</a:t>
            </a:r>
          </a:p>
          <a:p>
            <a:pPr lvl="1" eaLnBrk="1" hangingPunct="1">
              <a:lnSpc>
                <a:spcPct val="85000"/>
              </a:lnSpc>
              <a:spcAft>
                <a:spcPts val="600"/>
              </a:spcAft>
            </a:pPr>
            <a:r>
              <a:rPr lang="en-US" sz="2400" dirty="0"/>
              <a:t>Adaptively chosen plaintext</a:t>
            </a:r>
          </a:p>
          <a:p>
            <a:pPr lvl="1" eaLnBrk="1" hangingPunct="1">
              <a:lnSpc>
                <a:spcPct val="85000"/>
              </a:lnSpc>
              <a:spcAft>
                <a:spcPts val="600"/>
              </a:spcAft>
            </a:pPr>
            <a:r>
              <a:rPr lang="en-US" sz="2400" dirty="0"/>
              <a:t>Related key</a:t>
            </a:r>
          </a:p>
          <a:p>
            <a:pPr lvl="1" eaLnBrk="1" hangingPunct="1">
              <a:lnSpc>
                <a:spcPct val="85000"/>
              </a:lnSpc>
              <a:spcAft>
                <a:spcPts val="600"/>
              </a:spcAft>
            </a:pPr>
            <a:r>
              <a:rPr lang="en-US" sz="2400" dirty="0"/>
              <a:t>Forward search (public key </a:t>
            </a:r>
            <a:r>
              <a:rPr lang="en-US" sz="2400" dirty="0" smtClean="0"/>
              <a:t>crypto)</a:t>
            </a:r>
          </a:p>
          <a:p>
            <a:pPr lvl="1" eaLnBrk="1" hangingPunct="1">
              <a:lnSpc>
                <a:spcPct val="85000"/>
              </a:lnSpc>
              <a:spcAft>
                <a:spcPts val="600"/>
              </a:spcAft>
            </a:pPr>
            <a:r>
              <a:rPr lang="en-US" sz="2400" dirty="0" smtClean="0"/>
              <a:t>And others…</a:t>
            </a:r>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379088D-F5A0-8A42-8062-723709313645}" type="slidenum">
              <a:rPr lang="en-US" smtClean="0">
                <a:latin typeface="Times New Roman" charset="0"/>
              </a:rPr>
              <a:pPr/>
              <a:t>27</a:t>
            </a:fld>
            <a:endParaRPr lang="en-US" smtClean="0">
              <a:latin typeface="Times New Roman" charset="0"/>
            </a:endParaRPr>
          </a:p>
        </p:txBody>
      </p:sp>
      <p:sp>
        <p:nvSpPr>
          <p:cNvPr id="52227" name="Rectangle 2"/>
          <p:cNvSpPr>
            <a:spLocks noGrp="1" noChangeArrowheads="1"/>
          </p:cNvSpPr>
          <p:nvPr>
            <p:ph type="title"/>
          </p:nvPr>
        </p:nvSpPr>
        <p:spPr>
          <a:xfrm>
            <a:off x="685800" y="457200"/>
            <a:ext cx="7848600" cy="1905000"/>
          </a:xfrm>
        </p:spPr>
        <p:txBody>
          <a:bodyPr/>
          <a:lstStyle/>
          <a:p>
            <a:pPr eaLnBrk="1" hangingPunct="1"/>
            <a:r>
              <a:rPr lang="en-US" smtClean="0"/>
              <a:t>Chapter 3:</a:t>
            </a:r>
            <a:br>
              <a:rPr lang="en-US" smtClean="0"/>
            </a:br>
            <a:r>
              <a:rPr lang="en-US" smtClean="0"/>
              <a:t>Symmetric Key Crypto</a:t>
            </a:r>
          </a:p>
        </p:txBody>
      </p:sp>
      <p:sp>
        <p:nvSpPr>
          <p:cNvPr id="52228" name="TextBox 5"/>
          <p:cNvSpPr txBox="1">
            <a:spLocks noChangeArrowheads="1"/>
          </p:cNvSpPr>
          <p:nvPr/>
        </p:nvSpPr>
        <p:spPr bwMode="auto">
          <a:xfrm>
            <a:off x="3121025" y="3351213"/>
            <a:ext cx="185738" cy="460375"/>
          </a:xfrm>
          <a:prstGeom prst="rect">
            <a:avLst/>
          </a:prstGeom>
          <a:noFill/>
          <a:ln w="9525">
            <a:noFill/>
            <a:miter lim="800000"/>
            <a:headEnd/>
            <a:tailEnd/>
          </a:ln>
        </p:spPr>
        <p:txBody>
          <a:bodyPr wrap="none">
            <a:prstTxWarp prst="textNoShape">
              <a:avLst/>
            </a:prstTxWarp>
            <a:spAutoFit/>
          </a:bodyPr>
          <a:lstStyle/>
          <a:p>
            <a:endParaRPr lang="en-US"/>
          </a:p>
        </p:txBody>
      </p:sp>
      <p:sp>
        <p:nvSpPr>
          <p:cNvPr id="52229" name="TextBox 6"/>
          <p:cNvSpPr txBox="1">
            <a:spLocks noChangeArrowheads="1"/>
          </p:cNvSpPr>
          <p:nvPr/>
        </p:nvSpPr>
        <p:spPr bwMode="auto">
          <a:xfrm>
            <a:off x="1293813" y="2743200"/>
            <a:ext cx="6707187" cy="830263"/>
          </a:xfrm>
          <a:prstGeom prst="rect">
            <a:avLst/>
          </a:prstGeom>
          <a:noFill/>
          <a:ln w="9525">
            <a:noFill/>
            <a:miter lim="800000"/>
            <a:headEnd/>
            <a:tailEnd/>
          </a:ln>
        </p:spPr>
        <p:txBody>
          <a:bodyPr wrap="none">
            <a:prstTxWarp prst="textNoShape">
              <a:avLst/>
            </a:prstTxWarp>
            <a:spAutoFit/>
          </a:bodyPr>
          <a:lstStyle/>
          <a:p>
            <a:pPr algn="r"/>
            <a:r>
              <a:rPr lang="en-US">
                <a:latin typeface="Times New Roman" charset="0"/>
                <a:ea typeface="Times New Roman" charset="0"/>
                <a:cs typeface="Times New Roman" charset="0"/>
              </a:rPr>
              <a:t>The chief forms of beauty are order and symmetry…</a:t>
            </a:r>
          </a:p>
          <a:p>
            <a:pPr algn="r"/>
            <a:r>
              <a:rPr lang="en-US">
                <a:latin typeface="Times New Roman" charset="0"/>
                <a:ea typeface="Times New Roman" charset="0"/>
                <a:cs typeface="Times New Roman" charset="0"/>
              </a:rPr>
              <a:t>	</a:t>
            </a:r>
            <a:r>
              <a:rPr lang="en-US">
                <a:latin typeface="Times New Roman" charset="0"/>
                <a:ea typeface="Times New Roman" charset="0"/>
                <a:cs typeface="Times New Roman" charset="0"/>
                <a:sym typeface="Symbol" charset="2"/>
              </a:rPr>
              <a:t> </a:t>
            </a:r>
            <a:r>
              <a:rPr lang="en-US">
                <a:latin typeface="Times New Roman" charset="0"/>
                <a:ea typeface="Times New Roman" charset="0"/>
                <a:cs typeface="Times New Roman" charset="0"/>
              </a:rPr>
              <a:t>Aristotle</a:t>
            </a:r>
          </a:p>
        </p:txBody>
      </p:sp>
      <p:sp>
        <p:nvSpPr>
          <p:cNvPr id="52230" name="TextBox 7"/>
          <p:cNvSpPr txBox="1">
            <a:spLocks noChangeArrowheads="1"/>
          </p:cNvSpPr>
          <p:nvPr/>
        </p:nvSpPr>
        <p:spPr bwMode="auto">
          <a:xfrm>
            <a:off x="1208088" y="3810000"/>
            <a:ext cx="6488112" cy="1938338"/>
          </a:xfrm>
          <a:prstGeom prst="rect">
            <a:avLst/>
          </a:prstGeom>
          <a:noFill/>
          <a:ln w="9525">
            <a:noFill/>
            <a:miter lim="800000"/>
            <a:headEnd/>
            <a:tailEnd/>
          </a:ln>
        </p:spPr>
        <p:txBody>
          <a:bodyPr wrap="none">
            <a:prstTxWarp prst="textNoShape">
              <a:avLst/>
            </a:prstTxWarp>
            <a:spAutoFit/>
          </a:bodyPr>
          <a:lstStyle/>
          <a:p>
            <a:pPr algn="r"/>
            <a:r>
              <a:rPr lang="en-US">
                <a:latin typeface="Times New Roman" charset="0"/>
                <a:ea typeface="Times New Roman" charset="0"/>
                <a:cs typeface="Times New Roman" charset="0"/>
              </a:rPr>
              <a:t>“You boil it in sawdust: you salt it in glue:</a:t>
            </a:r>
          </a:p>
          <a:p>
            <a:pPr algn="r"/>
            <a:r>
              <a:rPr lang="en-US">
                <a:latin typeface="Times New Roman" charset="0"/>
                <a:ea typeface="Times New Roman" charset="0"/>
                <a:cs typeface="Times New Roman" charset="0"/>
              </a:rPr>
              <a:t>You condense it with locusts and tape:</a:t>
            </a:r>
          </a:p>
          <a:p>
            <a:pPr algn="r"/>
            <a:r>
              <a:rPr lang="en-US">
                <a:latin typeface="Times New Roman" charset="0"/>
                <a:ea typeface="Times New Roman" charset="0"/>
                <a:cs typeface="Times New Roman" charset="0"/>
              </a:rPr>
              <a:t>Still keeping one principal object in view </a:t>
            </a:r>
            <a:r>
              <a:rPr lang="en-US">
                <a:latin typeface="Times New Roman" charset="0"/>
                <a:ea typeface="Times New Roman" charset="0"/>
                <a:cs typeface="Times New Roman" charset="0"/>
                <a:sym typeface="Symbol" charset="2"/>
              </a:rPr>
              <a:t></a:t>
            </a:r>
            <a:endParaRPr lang="en-US">
              <a:latin typeface="Times New Roman" charset="0"/>
              <a:ea typeface="Times New Roman" charset="0"/>
              <a:cs typeface="Times New Roman" charset="0"/>
            </a:endParaRPr>
          </a:p>
          <a:p>
            <a:pPr algn="r"/>
            <a:r>
              <a:rPr lang="en-US">
                <a:latin typeface="Times New Roman" charset="0"/>
                <a:ea typeface="Times New Roman" charset="0"/>
                <a:cs typeface="Times New Roman" charset="0"/>
              </a:rPr>
              <a:t>To preserve its symmetrical shape.”</a:t>
            </a:r>
          </a:p>
          <a:p>
            <a:pPr algn="r"/>
            <a:r>
              <a:rPr lang="en-US">
                <a:latin typeface="Times New Roman" charset="0"/>
                <a:ea typeface="Times New Roman" charset="0"/>
                <a:cs typeface="Times New Roman" charset="0"/>
              </a:rPr>
              <a:t>	</a:t>
            </a:r>
            <a:r>
              <a:rPr lang="en-US">
                <a:latin typeface="Times New Roman" charset="0"/>
                <a:ea typeface="Times New Roman" charset="0"/>
                <a:cs typeface="Times New Roman" charset="0"/>
                <a:sym typeface="Symbol" charset="2"/>
              </a:rPr>
              <a:t> </a:t>
            </a:r>
            <a:r>
              <a:rPr lang="en-US">
                <a:latin typeface="Times New Roman" charset="0"/>
                <a:ea typeface="Times New Roman" charset="0"/>
                <a:cs typeface="Times New Roman" charset="0"/>
              </a:rPr>
              <a:t>Lewis Carroll, </a:t>
            </a:r>
            <a:r>
              <a:rPr lang="en-US" i="1">
                <a:latin typeface="Times New Roman" charset="0"/>
                <a:ea typeface="Times New Roman" charset="0"/>
                <a:cs typeface="Times New Roman" charset="0"/>
              </a:rPr>
              <a:t>The Hunting of the Snark</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906AFC4-BFC5-B847-9BEA-4E48D12E61DE}" type="slidenum">
              <a:rPr lang="en-US" smtClean="0">
                <a:latin typeface="Times New Roman" charset="0"/>
              </a:rPr>
              <a:pPr/>
              <a:t>28</a:t>
            </a:fld>
            <a:endParaRPr lang="en-US" smtClean="0">
              <a:latin typeface="Times New Roman" charset="0"/>
            </a:endParaRPr>
          </a:p>
        </p:txBody>
      </p:sp>
      <p:sp>
        <p:nvSpPr>
          <p:cNvPr id="53251" name="Rectangle 2"/>
          <p:cNvSpPr>
            <a:spLocks noGrp="1" noChangeArrowheads="1"/>
          </p:cNvSpPr>
          <p:nvPr>
            <p:ph type="title"/>
          </p:nvPr>
        </p:nvSpPr>
        <p:spPr/>
        <p:txBody>
          <a:bodyPr/>
          <a:lstStyle/>
          <a:p>
            <a:pPr eaLnBrk="1" hangingPunct="1"/>
            <a:r>
              <a:rPr lang="en-US"/>
              <a:t>Symmetric Key Crypto</a:t>
            </a:r>
          </a:p>
        </p:txBody>
      </p:sp>
      <p:sp>
        <p:nvSpPr>
          <p:cNvPr id="53252" name="Rectangle 3"/>
          <p:cNvSpPr>
            <a:spLocks noGrp="1" noChangeArrowheads="1"/>
          </p:cNvSpPr>
          <p:nvPr>
            <p:ph type="body" idx="1"/>
          </p:nvPr>
        </p:nvSpPr>
        <p:spPr/>
        <p:txBody>
          <a:bodyPr/>
          <a:lstStyle/>
          <a:p>
            <a:pPr eaLnBrk="1" hangingPunct="1">
              <a:lnSpc>
                <a:spcPct val="90000"/>
              </a:lnSpc>
              <a:spcAft>
                <a:spcPts val="600"/>
              </a:spcAft>
            </a:pPr>
            <a:r>
              <a:rPr lang="en-US" sz="2800" dirty="0"/>
              <a:t>Stream cipher </a:t>
            </a:r>
            <a:r>
              <a:rPr lang="en-US" sz="2800" dirty="0" err="1">
                <a:sym typeface="Symbol" charset="2"/>
              </a:rPr>
              <a:t></a:t>
            </a:r>
            <a:r>
              <a:rPr lang="en-US" sz="2800" dirty="0" smtClean="0"/>
              <a:t> based on </a:t>
            </a:r>
            <a:r>
              <a:rPr lang="en-US" sz="2800" dirty="0"/>
              <a:t>one-time pad</a:t>
            </a:r>
          </a:p>
          <a:p>
            <a:pPr lvl="1" eaLnBrk="1" hangingPunct="1">
              <a:lnSpc>
                <a:spcPct val="90000"/>
              </a:lnSpc>
              <a:spcAft>
                <a:spcPts val="600"/>
              </a:spcAft>
            </a:pPr>
            <a:r>
              <a:rPr lang="en-US" sz="2400" dirty="0"/>
              <a:t>Except that key is relatively short</a:t>
            </a:r>
          </a:p>
          <a:p>
            <a:pPr lvl="1" eaLnBrk="1" hangingPunct="1">
              <a:lnSpc>
                <a:spcPct val="90000"/>
              </a:lnSpc>
              <a:spcAft>
                <a:spcPts val="600"/>
              </a:spcAft>
            </a:pPr>
            <a:r>
              <a:rPr lang="en-US" sz="2400" dirty="0"/>
              <a:t>Key is stretched into a long </a:t>
            </a:r>
            <a:r>
              <a:rPr lang="en-US" sz="2400" b="1" dirty="0" err="1">
                <a:solidFill>
                  <a:schemeClr val="accent2"/>
                </a:solidFill>
              </a:rPr>
              <a:t>keystream</a:t>
            </a:r>
            <a:endParaRPr lang="en-US" sz="2400" dirty="0"/>
          </a:p>
          <a:p>
            <a:pPr lvl="1" eaLnBrk="1" hangingPunct="1">
              <a:lnSpc>
                <a:spcPct val="90000"/>
              </a:lnSpc>
              <a:spcAft>
                <a:spcPts val="600"/>
              </a:spcAft>
            </a:pPr>
            <a:r>
              <a:rPr lang="en-US" sz="2400" dirty="0" err="1"/>
              <a:t>Keystream</a:t>
            </a:r>
            <a:r>
              <a:rPr lang="en-US" sz="2400" dirty="0"/>
              <a:t> is used just like a one-time pad</a:t>
            </a:r>
          </a:p>
          <a:p>
            <a:pPr eaLnBrk="1" hangingPunct="1">
              <a:lnSpc>
                <a:spcPct val="90000"/>
              </a:lnSpc>
              <a:spcAft>
                <a:spcPts val="600"/>
              </a:spcAft>
            </a:pPr>
            <a:r>
              <a:rPr lang="en-US" sz="2800" dirty="0"/>
              <a:t>Block cipher </a:t>
            </a:r>
            <a:r>
              <a:rPr lang="en-US" sz="2800" dirty="0" err="1">
                <a:sym typeface="Symbol" charset="2"/>
              </a:rPr>
              <a:t></a:t>
            </a:r>
            <a:r>
              <a:rPr lang="en-US" sz="2800" dirty="0"/>
              <a:t> based on codebook concept</a:t>
            </a:r>
          </a:p>
          <a:p>
            <a:pPr lvl="1" eaLnBrk="1" hangingPunct="1">
              <a:lnSpc>
                <a:spcPct val="90000"/>
              </a:lnSpc>
              <a:spcAft>
                <a:spcPts val="600"/>
              </a:spcAft>
            </a:pPr>
            <a:r>
              <a:rPr lang="en-US" sz="2400" dirty="0"/>
              <a:t>Block cipher key determines a codebook</a:t>
            </a:r>
          </a:p>
          <a:p>
            <a:pPr lvl="1" eaLnBrk="1" hangingPunct="1">
              <a:lnSpc>
                <a:spcPct val="90000"/>
              </a:lnSpc>
              <a:spcAft>
                <a:spcPts val="600"/>
              </a:spcAft>
            </a:pPr>
            <a:r>
              <a:rPr lang="en-US" sz="2400" dirty="0"/>
              <a:t>Each key yields a different codebook</a:t>
            </a:r>
          </a:p>
          <a:p>
            <a:pPr lvl="1" eaLnBrk="1" hangingPunct="1">
              <a:lnSpc>
                <a:spcPct val="90000"/>
              </a:lnSpc>
              <a:spcAft>
                <a:spcPts val="600"/>
              </a:spcAft>
            </a:pPr>
            <a:r>
              <a:rPr lang="en-US" sz="2400" dirty="0"/>
              <a:t>Employs both “confusion” and “diffusion”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EFF06CA1-3735-E441-B5DC-20741A50237C}" type="slidenum">
              <a:rPr lang="en-US" smtClean="0">
                <a:latin typeface="Times New Roman" charset="0"/>
              </a:rPr>
              <a:pPr/>
              <a:t>29</a:t>
            </a:fld>
            <a:endParaRPr lang="en-US" smtClean="0">
              <a:latin typeface="Times New Roman" charset="0"/>
            </a:endParaRPr>
          </a:p>
        </p:txBody>
      </p:sp>
      <p:sp>
        <p:nvSpPr>
          <p:cNvPr id="54275" name="Rectangle 2"/>
          <p:cNvSpPr>
            <a:spLocks noGrp="1" noChangeArrowheads="1"/>
          </p:cNvSpPr>
          <p:nvPr>
            <p:ph type="title"/>
          </p:nvPr>
        </p:nvSpPr>
        <p:spPr>
          <a:xfrm>
            <a:off x="685800" y="1524000"/>
            <a:ext cx="7772400" cy="1143000"/>
          </a:xfrm>
        </p:spPr>
        <p:txBody>
          <a:bodyPr/>
          <a:lstStyle/>
          <a:p>
            <a:pPr eaLnBrk="1" hangingPunct="1"/>
            <a:r>
              <a:rPr lang="en-US"/>
              <a:t>Stream Ciphers</a:t>
            </a:r>
          </a:p>
        </p:txBody>
      </p:sp>
      <p:pic>
        <p:nvPicPr>
          <p:cNvPr id="54276" name="Picture 5" descr="Wooden bridge over stream.tif                                  00118CF0Macintosh HD                   BC93A1CC:"/>
          <p:cNvPicPr>
            <a:picLocks noChangeAspect="1" noChangeArrowheads="1"/>
          </p:cNvPicPr>
          <p:nvPr/>
        </p:nvPicPr>
        <p:blipFill>
          <a:blip r:embed="rId2"/>
          <a:srcRect/>
          <a:stretch>
            <a:fillRect/>
          </a:stretch>
        </p:blipFill>
        <p:spPr bwMode="auto">
          <a:xfrm>
            <a:off x="3048000" y="2971800"/>
            <a:ext cx="3213100" cy="218281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AD14339-D0ED-BB4F-97DA-0F6D33FB40F5}" type="slidenum">
              <a:rPr lang="en-US" smtClean="0">
                <a:latin typeface="Times New Roman" charset="0"/>
              </a:rPr>
              <a:pPr/>
              <a:t>3</a:t>
            </a:fld>
            <a:endParaRPr lang="en-US" smtClean="0">
              <a:latin typeface="Times New Roman" charset="0"/>
            </a:endParaRPr>
          </a:p>
        </p:txBody>
      </p:sp>
      <p:sp>
        <p:nvSpPr>
          <p:cNvPr id="16387" name="Rectangle 2"/>
          <p:cNvSpPr>
            <a:spLocks noGrp="1" noChangeArrowheads="1"/>
          </p:cNvSpPr>
          <p:nvPr>
            <p:ph type="title"/>
          </p:nvPr>
        </p:nvSpPr>
        <p:spPr/>
        <p:txBody>
          <a:bodyPr/>
          <a:lstStyle/>
          <a:p>
            <a:pPr eaLnBrk="1" hangingPunct="1"/>
            <a:r>
              <a:rPr lang="en-US"/>
              <a:t>Crypto</a:t>
            </a:r>
          </a:p>
        </p:txBody>
      </p:sp>
      <p:sp>
        <p:nvSpPr>
          <p:cNvPr id="16388" name="Rectangle 3"/>
          <p:cNvSpPr>
            <a:spLocks noGrp="1" noChangeArrowheads="1"/>
          </p:cNvSpPr>
          <p:nvPr>
            <p:ph type="body" idx="1"/>
          </p:nvPr>
        </p:nvSpPr>
        <p:spPr>
          <a:xfrm>
            <a:off x="381000" y="1828800"/>
            <a:ext cx="8382000" cy="4114800"/>
          </a:xfrm>
        </p:spPr>
        <p:txBody>
          <a:bodyPr/>
          <a:lstStyle/>
          <a:p>
            <a:pPr algn="just" eaLnBrk="1" hangingPunct="1">
              <a:lnSpc>
                <a:spcPct val="90000"/>
              </a:lnSpc>
              <a:spcBef>
                <a:spcPts val="2400"/>
              </a:spcBef>
            </a:pPr>
            <a:r>
              <a:rPr lang="en-US" b="1" dirty="0">
                <a:solidFill>
                  <a:schemeClr val="accent2"/>
                </a:solidFill>
              </a:rPr>
              <a:t>Cryptology </a:t>
            </a:r>
            <a:r>
              <a:rPr lang="en-US" dirty="0">
                <a:sym typeface="Symbol" charset="2"/>
              </a:rPr>
              <a:t></a:t>
            </a:r>
            <a:r>
              <a:rPr lang="en-US" dirty="0"/>
              <a:t> The </a:t>
            </a:r>
            <a:r>
              <a:rPr lang="en-US" dirty="0">
                <a:solidFill>
                  <a:srgbClr val="FF0000"/>
                </a:solidFill>
              </a:rPr>
              <a:t>art and science</a:t>
            </a:r>
            <a:r>
              <a:rPr lang="en-US" dirty="0"/>
              <a:t> of making and breaking “secret codes”</a:t>
            </a:r>
          </a:p>
          <a:p>
            <a:pPr algn="just" eaLnBrk="1" hangingPunct="1">
              <a:lnSpc>
                <a:spcPct val="90000"/>
              </a:lnSpc>
              <a:spcBef>
                <a:spcPts val="2400"/>
              </a:spcBef>
            </a:pPr>
            <a:r>
              <a:rPr lang="en-US" b="1" dirty="0">
                <a:solidFill>
                  <a:schemeClr val="accent2"/>
                </a:solidFill>
              </a:rPr>
              <a:t>Cryptography</a:t>
            </a:r>
            <a:r>
              <a:rPr lang="en-US" dirty="0"/>
              <a:t> </a:t>
            </a:r>
            <a:r>
              <a:rPr lang="en-US" dirty="0">
                <a:sym typeface="Symbol" charset="2"/>
              </a:rPr>
              <a:t></a:t>
            </a:r>
            <a:r>
              <a:rPr lang="en-US" dirty="0"/>
              <a:t> </a:t>
            </a:r>
            <a:r>
              <a:rPr lang="en-US" dirty="0">
                <a:solidFill>
                  <a:srgbClr val="FF0000"/>
                </a:solidFill>
              </a:rPr>
              <a:t>making</a:t>
            </a:r>
            <a:r>
              <a:rPr lang="en-US" dirty="0"/>
              <a:t> “secret codes”</a:t>
            </a:r>
          </a:p>
          <a:p>
            <a:pPr algn="just" eaLnBrk="1" hangingPunct="1">
              <a:lnSpc>
                <a:spcPct val="90000"/>
              </a:lnSpc>
              <a:spcBef>
                <a:spcPts val="2400"/>
              </a:spcBef>
            </a:pPr>
            <a:r>
              <a:rPr lang="en-US" b="1" dirty="0">
                <a:solidFill>
                  <a:schemeClr val="accent2"/>
                </a:solidFill>
              </a:rPr>
              <a:t>Cryptanalysis</a:t>
            </a:r>
            <a:r>
              <a:rPr lang="en-US" dirty="0"/>
              <a:t> </a:t>
            </a:r>
            <a:r>
              <a:rPr lang="en-US" dirty="0">
                <a:sym typeface="Symbol" charset="2"/>
              </a:rPr>
              <a:t></a:t>
            </a:r>
            <a:r>
              <a:rPr lang="en-US" dirty="0"/>
              <a:t> </a:t>
            </a:r>
            <a:r>
              <a:rPr lang="en-US" dirty="0">
                <a:solidFill>
                  <a:srgbClr val="FF0000"/>
                </a:solidFill>
              </a:rPr>
              <a:t>breaking</a:t>
            </a:r>
            <a:r>
              <a:rPr lang="en-US" dirty="0"/>
              <a:t> “secret codes”</a:t>
            </a:r>
          </a:p>
          <a:p>
            <a:pPr algn="just" eaLnBrk="1" hangingPunct="1">
              <a:lnSpc>
                <a:spcPct val="90000"/>
              </a:lnSpc>
              <a:spcBef>
                <a:spcPts val="2400"/>
              </a:spcBef>
            </a:pPr>
            <a:r>
              <a:rPr lang="en-US" b="1" dirty="0">
                <a:solidFill>
                  <a:schemeClr val="accent2"/>
                </a:solidFill>
              </a:rPr>
              <a:t>Crypto</a:t>
            </a:r>
            <a:r>
              <a:rPr lang="en-US" dirty="0"/>
              <a:t> </a:t>
            </a:r>
            <a:r>
              <a:rPr lang="en-US" dirty="0">
                <a:sym typeface="Symbol" charset="2"/>
              </a:rPr>
              <a:t></a:t>
            </a:r>
            <a:r>
              <a:rPr lang="en-US" dirty="0"/>
              <a:t> all of the above (and more)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3EA9536-8A98-FF40-A5F3-8138EC035496}" type="slidenum">
              <a:rPr lang="en-US" smtClean="0">
                <a:latin typeface="Times New Roman" charset="0"/>
              </a:rPr>
              <a:pPr/>
              <a:t>30</a:t>
            </a:fld>
            <a:endParaRPr lang="en-US" smtClean="0">
              <a:latin typeface="Times New Roman" charset="0"/>
            </a:endParaRPr>
          </a:p>
        </p:txBody>
      </p:sp>
      <p:sp>
        <p:nvSpPr>
          <p:cNvPr id="55299" name="Rectangle 2"/>
          <p:cNvSpPr>
            <a:spLocks noGrp="1" noChangeArrowheads="1"/>
          </p:cNvSpPr>
          <p:nvPr>
            <p:ph type="title"/>
          </p:nvPr>
        </p:nvSpPr>
        <p:spPr>
          <a:xfrm>
            <a:off x="685800" y="457200"/>
            <a:ext cx="7772400" cy="1143000"/>
          </a:xfrm>
        </p:spPr>
        <p:txBody>
          <a:bodyPr/>
          <a:lstStyle/>
          <a:p>
            <a:pPr eaLnBrk="1" hangingPunct="1"/>
            <a:r>
              <a:rPr lang="en-US" dirty="0"/>
              <a:t>Stream Ciphers</a:t>
            </a:r>
          </a:p>
        </p:txBody>
      </p:sp>
      <p:sp>
        <p:nvSpPr>
          <p:cNvPr id="55300" name="Rectangle 3"/>
          <p:cNvSpPr>
            <a:spLocks noGrp="1" noChangeArrowheads="1"/>
          </p:cNvSpPr>
          <p:nvPr>
            <p:ph type="body" idx="1"/>
          </p:nvPr>
        </p:nvSpPr>
        <p:spPr>
          <a:xfrm>
            <a:off x="685800" y="1752600"/>
            <a:ext cx="7696200" cy="4267200"/>
          </a:xfrm>
        </p:spPr>
        <p:txBody>
          <a:bodyPr/>
          <a:lstStyle/>
          <a:p>
            <a:pPr eaLnBrk="1" hangingPunct="1">
              <a:lnSpc>
                <a:spcPct val="90000"/>
              </a:lnSpc>
            </a:pPr>
            <a:r>
              <a:rPr lang="en-US" sz="2800" dirty="0" smtClean="0"/>
              <a:t>Once upon a time, not so very long ago, stream ciphers were the king of crypto</a:t>
            </a:r>
          </a:p>
          <a:p>
            <a:pPr eaLnBrk="1" hangingPunct="1">
              <a:lnSpc>
                <a:spcPct val="90000"/>
              </a:lnSpc>
            </a:pPr>
            <a:r>
              <a:rPr lang="en-US" sz="2800" dirty="0" smtClean="0"/>
              <a:t>Today</a:t>
            </a:r>
            <a:r>
              <a:rPr lang="en-US" sz="2800" dirty="0"/>
              <a:t>, not as popular as block ciphers</a:t>
            </a:r>
          </a:p>
          <a:p>
            <a:pPr eaLnBrk="1" hangingPunct="1">
              <a:lnSpc>
                <a:spcPct val="90000"/>
              </a:lnSpc>
            </a:pPr>
            <a:r>
              <a:rPr lang="en-US" sz="2800" dirty="0"/>
              <a:t>We’ll discuss two</a:t>
            </a:r>
            <a:r>
              <a:rPr lang="en-US" sz="2800" dirty="0" smtClean="0"/>
              <a:t> stream ciphers…</a:t>
            </a:r>
          </a:p>
          <a:p>
            <a:pPr eaLnBrk="1" hangingPunct="1">
              <a:lnSpc>
                <a:spcPct val="90000"/>
              </a:lnSpc>
            </a:pPr>
            <a:r>
              <a:rPr lang="en-US" sz="2800" dirty="0"/>
              <a:t>A5/1</a:t>
            </a:r>
          </a:p>
          <a:p>
            <a:pPr lvl="1" eaLnBrk="1" hangingPunct="1">
              <a:lnSpc>
                <a:spcPct val="90000"/>
              </a:lnSpc>
            </a:pPr>
            <a:r>
              <a:rPr lang="en-US" sz="2400" dirty="0"/>
              <a:t>Based on shift registers</a:t>
            </a:r>
          </a:p>
          <a:p>
            <a:pPr lvl="1" eaLnBrk="1" hangingPunct="1">
              <a:lnSpc>
                <a:spcPct val="90000"/>
              </a:lnSpc>
            </a:pPr>
            <a:r>
              <a:rPr lang="en-US" sz="2400" dirty="0"/>
              <a:t>Used in GSM mobile phone system</a:t>
            </a:r>
          </a:p>
          <a:p>
            <a:pPr eaLnBrk="1" hangingPunct="1">
              <a:lnSpc>
                <a:spcPct val="90000"/>
              </a:lnSpc>
            </a:pPr>
            <a:r>
              <a:rPr lang="en-US" sz="2800" dirty="0"/>
              <a:t>RC4</a:t>
            </a:r>
          </a:p>
          <a:p>
            <a:pPr lvl="1" eaLnBrk="1" hangingPunct="1">
              <a:lnSpc>
                <a:spcPct val="90000"/>
              </a:lnSpc>
            </a:pPr>
            <a:r>
              <a:rPr lang="en-US" sz="2400" dirty="0"/>
              <a:t>Based on a changing lookup table</a:t>
            </a:r>
          </a:p>
          <a:p>
            <a:pPr lvl="1" eaLnBrk="1" hangingPunct="1">
              <a:lnSpc>
                <a:spcPct val="90000"/>
              </a:lnSpc>
            </a:pPr>
            <a:r>
              <a:rPr lang="en-US" sz="2400" dirty="0"/>
              <a:t>Used many places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E07D91BD-25EE-CE49-9511-2A9DADE48DAD}" type="slidenum">
              <a:rPr lang="en-US" smtClean="0">
                <a:latin typeface="Times New Roman" charset="0"/>
              </a:rPr>
              <a:pPr/>
              <a:t>31</a:t>
            </a:fld>
            <a:endParaRPr lang="en-US" smtClean="0">
              <a:latin typeface="Times New Roman" charset="0"/>
            </a:endParaRPr>
          </a:p>
        </p:txBody>
      </p:sp>
      <p:sp>
        <p:nvSpPr>
          <p:cNvPr id="56323" name="Rectangle 2"/>
          <p:cNvSpPr>
            <a:spLocks noGrp="1" noChangeArrowheads="1"/>
          </p:cNvSpPr>
          <p:nvPr>
            <p:ph type="title"/>
          </p:nvPr>
        </p:nvSpPr>
        <p:spPr/>
        <p:txBody>
          <a:bodyPr/>
          <a:lstStyle/>
          <a:p>
            <a:pPr eaLnBrk="1" hangingPunct="1"/>
            <a:r>
              <a:rPr lang="en-US" dirty="0"/>
              <a:t>A5/</a:t>
            </a:r>
            <a:r>
              <a:rPr lang="en-US" dirty="0" smtClean="0"/>
              <a:t>1: Shift Registers</a:t>
            </a:r>
            <a:endParaRPr lang="en-US" dirty="0"/>
          </a:p>
        </p:txBody>
      </p:sp>
      <p:sp>
        <p:nvSpPr>
          <p:cNvPr id="56324" name="Rectangle 3"/>
          <p:cNvSpPr>
            <a:spLocks noGrp="1" noChangeArrowheads="1"/>
          </p:cNvSpPr>
          <p:nvPr>
            <p:ph type="body" idx="1"/>
          </p:nvPr>
        </p:nvSpPr>
        <p:spPr/>
        <p:txBody>
          <a:bodyPr/>
          <a:lstStyle/>
          <a:p>
            <a:pPr eaLnBrk="1" hangingPunct="1"/>
            <a:r>
              <a:rPr lang="en-US"/>
              <a:t>A5/1 uses 3 </a:t>
            </a:r>
            <a:r>
              <a:rPr lang="en-US" i="1"/>
              <a:t>shift registers</a:t>
            </a:r>
          </a:p>
          <a:p>
            <a:pPr lvl="1" eaLnBrk="1" hangingPunct="1"/>
            <a:r>
              <a:rPr lang="en-US">
                <a:latin typeface="Times-Roman" charset="0"/>
              </a:rPr>
              <a:t>X</a:t>
            </a:r>
            <a:r>
              <a:rPr lang="en-US"/>
              <a:t>: 19 bits </a:t>
            </a:r>
            <a:r>
              <a:rPr lang="en-US">
                <a:latin typeface="Times New Roman" charset="0"/>
              </a:rPr>
              <a:t>(</a:t>
            </a:r>
            <a:r>
              <a:rPr lang="en-US" i="1">
                <a:latin typeface="Times New Roman" charset="0"/>
              </a:rPr>
              <a:t>x</a:t>
            </a:r>
            <a:r>
              <a:rPr lang="en-US" baseline="-25000">
                <a:latin typeface="Times New Roman" charset="0"/>
              </a:rPr>
              <a:t>0</a:t>
            </a:r>
            <a:r>
              <a:rPr lang="en-US">
                <a:latin typeface="Times New Roman" charset="0"/>
              </a:rPr>
              <a:t>,</a:t>
            </a:r>
            <a:r>
              <a:rPr lang="en-US" i="1">
                <a:latin typeface="Times New Roman" charset="0"/>
                <a:sym typeface="Symbol" charset="2"/>
              </a:rPr>
              <a:t>x</a:t>
            </a:r>
            <a:r>
              <a:rPr lang="en-US" baseline="-25000">
                <a:latin typeface="Times New Roman" charset="0"/>
                <a:sym typeface="Symbol" charset="2"/>
              </a:rPr>
              <a:t>1</a:t>
            </a:r>
            <a:r>
              <a:rPr lang="en-US">
                <a:latin typeface="Times New Roman" charset="0"/>
                <a:sym typeface="Symbol" charset="2"/>
              </a:rPr>
              <a:t>,</a:t>
            </a:r>
            <a:r>
              <a:rPr lang="en-US" i="1">
                <a:latin typeface="Times New Roman" charset="0"/>
                <a:sym typeface="Symbol" charset="2"/>
              </a:rPr>
              <a:t>x</a:t>
            </a:r>
            <a:r>
              <a:rPr lang="en-US" baseline="-25000">
                <a:latin typeface="Times New Roman" charset="0"/>
                <a:sym typeface="Symbol" charset="2"/>
              </a:rPr>
              <a:t>2</a:t>
            </a:r>
            <a:r>
              <a:rPr lang="en-US">
                <a:latin typeface="Times New Roman" charset="0"/>
                <a:sym typeface="Symbol" charset="2"/>
              </a:rPr>
              <a:t>,</a:t>
            </a:r>
            <a:r>
              <a:rPr lang="en-US" baseline="30000">
                <a:latin typeface="Times New Roman" charset="0"/>
                <a:sym typeface="Symbol" charset="2"/>
              </a:rPr>
              <a:t> </a:t>
            </a:r>
            <a:r>
              <a:rPr lang="en-US" i="1">
                <a:latin typeface="Times New Roman" charset="0"/>
                <a:sym typeface="Symbol" charset="2"/>
              </a:rPr>
              <a:t>…,x</a:t>
            </a:r>
            <a:r>
              <a:rPr lang="en-US" baseline="-25000">
                <a:latin typeface="Times New Roman" charset="0"/>
                <a:sym typeface="Symbol" charset="2"/>
              </a:rPr>
              <a:t>18</a:t>
            </a:r>
            <a:r>
              <a:rPr lang="en-US">
                <a:latin typeface="Times New Roman" charset="0"/>
                <a:sym typeface="Symbol" charset="2"/>
              </a:rPr>
              <a:t>)</a:t>
            </a:r>
            <a:endParaRPr lang="en-US" i="1">
              <a:latin typeface="Times New Roman" charset="0"/>
              <a:sym typeface="Symbol" charset="2"/>
            </a:endParaRPr>
          </a:p>
          <a:p>
            <a:pPr lvl="1" eaLnBrk="1" hangingPunct="1"/>
            <a:r>
              <a:rPr lang="en-US">
                <a:latin typeface="Times-Roman" charset="0"/>
              </a:rPr>
              <a:t>Y</a:t>
            </a:r>
            <a:r>
              <a:rPr lang="en-US"/>
              <a:t>: 22 bits </a:t>
            </a:r>
            <a:r>
              <a:rPr lang="en-US">
                <a:latin typeface="Times New Roman" charset="0"/>
              </a:rPr>
              <a:t>(</a:t>
            </a:r>
            <a:r>
              <a:rPr lang="en-US" i="1">
                <a:latin typeface="Times New Roman" charset="0"/>
              </a:rPr>
              <a:t>y</a:t>
            </a:r>
            <a:r>
              <a:rPr lang="en-US" baseline="-25000">
                <a:latin typeface="Times New Roman" charset="0"/>
              </a:rPr>
              <a:t>0</a:t>
            </a:r>
            <a:r>
              <a:rPr lang="en-US">
                <a:latin typeface="Times New Roman" charset="0"/>
              </a:rPr>
              <a:t>,</a:t>
            </a:r>
            <a:r>
              <a:rPr lang="en-US" i="1">
                <a:latin typeface="Times New Roman" charset="0"/>
                <a:sym typeface="Symbol" charset="2"/>
              </a:rPr>
              <a:t>y</a:t>
            </a:r>
            <a:r>
              <a:rPr lang="en-US" baseline="-25000">
                <a:latin typeface="Times New Roman" charset="0"/>
                <a:sym typeface="Symbol" charset="2"/>
              </a:rPr>
              <a:t>1</a:t>
            </a:r>
            <a:r>
              <a:rPr lang="en-US">
                <a:latin typeface="Times New Roman" charset="0"/>
                <a:sym typeface="Symbol" charset="2"/>
              </a:rPr>
              <a:t>,</a:t>
            </a:r>
            <a:r>
              <a:rPr lang="en-US" i="1">
                <a:latin typeface="Times New Roman" charset="0"/>
                <a:sym typeface="Symbol" charset="2"/>
              </a:rPr>
              <a:t>y</a:t>
            </a:r>
            <a:r>
              <a:rPr lang="en-US" baseline="-25000">
                <a:latin typeface="Times New Roman" charset="0"/>
                <a:sym typeface="Symbol" charset="2"/>
              </a:rPr>
              <a:t>2</a:t>
            </a:r>
            <a:r>
              <a:rPr lang="en-US">
                <a:latin typeface="Times New Roman" charset="0"/>
                <a:sym typeface="Symbol" charset="2"/>
              </a:rPr>
              <a:t>,</a:t>
            </a:r>
            <a:r>
              <a:rPr lang="en-US" baseline="30000">
                <a:latin typeface="Times New Roman" charset="0"/>
                <a:sym typeface="Symbol" charset="2"/>
              </a:rPr>
              <a:t> </a:t>
            </a:r>
            <a:r>
              <a:rPr lang="en-US" i="1">
                <a:latin typeface="Times New Roman" charset="0"/>
                <a:sym typeface="Symbol" charset="2"/>
              </a:rPr>
              <a:t>…,y</a:t>
            </a:r>
            <a:r>
              <a:rPr lang="en-US" baseline="-25000">
                <a:latin typeface="Times New Roman" charset="0"/>
                <a:sym typeface="Symbol" charset="2"/>
              </a:rPr>
              <a:t>21</a:t>
            </a:r>
            <a:r>
              <a:rPr lang="en-US">
                <a:latin typeface="Times New Roman" charset="0"/>
                <a:sym typeface="Symbol" charset="2"/>
              </a:rPr>
              <a:t>)</a:t>
            </a:r>
            <a:endParaRPr lang="en-US"/>
          </a:p>
          <a:p>
            <a:pPr lvl="1" eaLnBrk="1" hangingPunct="1"/>
            <a:r>
              <a:rPr lang="en-US">
                <a:latin typeface="Times-Roman" charset="0"/>
              </a:rPr>
              <a:t>Z</a:t>
            </a:r>
            <a:r>
              <a:rPr lang="en-US"/>
              <a:t>: 23 bits </a:t>
            </a:r>
            <a:r>
              <a:rPr lang="en-US">
                <a:latin typeface="Times New Roman" charset="0"/>
              </a:rPr>
              <a:t>(</a:t>
            </a:r>
            <a:r>
              <a:rPr lang="en-US" i="1">
                <a:latin typeface="Times New Roman" charset="0"/>
              </a:rPr>
              <a:t>z</a:t>
            </a:r>
            <a:r>
              <a:rPr lang="en-US" baseline="-25000">
                <a:latin typeface="Times New Roman" charset="0"/>
              </a:rPr>
              <a:t>0</a:t>
            </a:r>
            <a:r>
              <a:rPr lang="en-US">
                <a:latin typeface="Times New Roman" charset="0"/>
              </a:rPr>
              <a:t>,</a:t>
            </a:r>
            <a:r>
              <a:rPr lang="en-US" i="1">
                <a:latin typeface="Times New Roman" charset="0"/>
                <a:sym typeface="Symbol" charset="2"/>
              </a:rPr>
              <a:t>z</a:t>
            </a:r>
            <a:r>
              <a:rPr lang="en-US" baseline="-25000">
                <a:latin typeface="Times New Roman" charset="0"/>
                <a:sym typeface="Symbol" charset="2"/>
              </a:rPr>
              <a:t>1</a:t>
            </a:r>
            <a:r>
              <a:rPr lang="en-US">
                <a:latin typeface="Times New Roman" charset="0"/>
                <a:sym typeface="Symbol" charset="2"/>
              </a:rPr>
              <a:t>,</a:t>
            </a:r>
            <a:r>
              <a:rPr lang="en-US" i="1">
                <a:latin typeface="Times New Roman" charset="0"/>
                <a:sym typeface="Symbol" charset="2"/>
              </a:rPr>
              <a:t>z</a:t>
            </a:r>
            <a:r>
              <a:rPr lang="en-US" baseline="-25000">
                <a:latin typeface="Times New Roman" charset="0"/>
                <a:sym typeface="Symbol" charset="2"/>
              </a:rPr>
              <a:t>2</a:t>
            </a:r>
            <a:r>
              <a:rPr lang="en-US">
                <a:latin typeface="Times New Roman" charset="0"/>
                <a:sym typeface="Symbol" charset="2"/>
              </a:rPr>
              <a:t>,</a:t>
            </a:r>
            <a:r>
              <a:rPr lang="en-US" baseline="30000">
                <a:latin typeface="Times New Roman" charset="0"/>
                <a:sym typeface="Symbol" charset="2"/>
              </a:rPr>
              <a:t> </a:t>
            </a:r>
            <a:r>
              <a:rPr lang="en-US" i="1">
                <a:latin typeface="Times New Roman" charset="0"/>
                <a:sym typeface="Symbol" charset="2"/>
              </a:rPr>
              <a:t>…,z</a:t>
            </a:r>
            <a:r>
              <a:rPr lang="en-US" baseline="-25000">
                <a:latin typeface="Times New Roman" charset="0"/>
                <a:sym typeface="Symbol" charset="2"/>
              </a:rPr>
              <a:t>22</a:t>
            </a:r>
            <a:r>
              <a:rPr lang="en-US">
                <a:latin typeface="Times New Roman" charset="0"/>
                <a:sym typeface="Symbol" charset="2"/>
              </a:rPr>
              <a:t>)</a:t>
            </a:r>
            <a:endParaRPr lang="en-US" sz="2400">
              <a:latin typeface="Times New Roman"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4F25862-CF45-9E44-AFB5-73DEA0FCD715}" type="slidenum">
              <a:rPr lang="en-US" smtClean="0">
                <a:latin typeface="Times New Roman" charset="0"/>
              </a:rPr>
              <a:pPr/>
              <a:t>32</a:t>
            </a:fld>
            <a:endParaRPr lang="en-US" smtClean="0">
              <a:latin typeface="Times New Roman" charset="0"/>
            </a:endParaRPr>
          </a:p>
        </p:txBody>
      </p:sp>
      <p:sp>
        <p:nvSpPr>
          <p:cNvPr id="57347" name="Rectangle 2"/>
          <p:cNvSpPr>
            <a:spLocks noGrp="1" noChangeArrowheads="1"/>
          </p:cNvSpPr>
          <p:nvPr>
            <p:ph type="title"/>
          </p:nvPr>
        </p:nvSpPr>
        <p:spPr>
          <a:xfrm>
            <a:off x="685800" y="228600"/>
            <a:ext cx="7772400" cy="1143000"/>
          </a:xfrm>
        </p:spPr>
        <p:txBody>
          <a:bodyPr/>
          <a:lstStyle/>
          <a:p>
            <a:pPr eaLnBrk="1" hangingPunct="1"/>
            <a:r>
              <a:rPr lang="en-US" dirty="0"/>
              <a:t>A5/</a:t>
            </a:r>
            <a:r>
              <a:rPr lang="en-US" dirty="0" smtClean="0"/>
              <a:t>1: </a:t>
            </a:r>
            <a:r>
              <a:rPr lang="en-US" dirty="0" err="1" smtClean="0"/>
              <a:t>Keystream</a:t>
            </a:r>
            <a:endParaRPr lang="en-US" dirty="0"/>
          </a:p>
        </p:txBody>
      </p:sp>
      <p:sp>
        <p:nvSpPr>
          <p:cNvPr id="57348" name="Rectangle 3"/>
          <p:cNvSpPr>
            <a:spLocks noGrp="1" noChangeArrowheads="1"/>
          </p:cNvSpPr>
          <p:nvPr>
            <p:ph type="body" idx="1"/>
          </p:nvPr>
        </p:nvSpPr>
        <p:spPr>
          <a:xfrm>
            <a:off x="685800" y="1371600"/>
            <a:ext cx="7848600" cy="4724400"/>
          </a:xfrm>
        </p:spPr>
        <p:txBody>
          <a:bodyPr/>
          <a:lstStyle/>
          <a:p>
            <a:pPr eaLnBrk="1" hangingPunct="1">
              <a:lnSpc>
                <a:spcPct val="80000"/>
              </a:lnSpc>
            </a:pPr>
            <a:r>
              <a:rPr lang="en-US" sz="2800" dirty="0"/>
              <a:t>At each step: </a:t>
            </a:r>
            <a:r>
              <a:rPr lang="en-US" sz="2800" i="1" dirty="0" err="1">
                <a:latin typeface="Times New Roman" charset="0"/>
              </a:rPr>
              <a:t>m</a:t>
            </a:r>
            <a:r>
              <a:rPr lang="en-US" sz="2800" dirty="0">
                <a:latin typeface="Times New Roman" charset="0"/>
              </a:rPr>
              <a:t> = maj(</a:t>
            </a:r>
            <a:r>
              <a:rPr lang="en-US" sz="2800" i="1" dirty="0">
                <a:latin typeface="Times New Roman" charset="0"/>
                <a:sym typeface="Symbol" charset="2"/>
              </a:rPr>
              <a:t>x</a:t>
            </a:r>
            <a:r>
              <a:rPr lang="en-US" sz="2800" baseline="-25000" dirty="0">
                <a:latin typeface="Times New Roman" charset="0"/>
                <a:sym typeface="Symbol" charset="2"/>
              </a:rPr>
              <a:t>8</a:t>
            </a:r>
            <a:r>
              <a:rPr lang="en-US" sz="2800" dirty="0">
                <a:latin typeface="Times New Roman" charset="0"/>
                <a:sym typeface="Symbol" charset="2"/>
              </a:rPr>
              <a:t>, </a:t>
            </a:r>
            <a:r>
              <a:rPr lang="en-US" sz="2800" i="1" dirty="0">
                <a:latin typeface="Times New Roman" charset="0"/>
                <a:sym typeface="Symbol" charset="2"/>
              </a:rPr>
              <a:t>y</a:t>
            </a:r>
            <a:r>
              <a:rPr lang="en-US" sz="2800" baseline="-25000" dirty="0">
                <a:latin typeface="Times New Roman" charset="0"/>
                <a:sym typeface="Symbol" charset="2"/>
              </a:rPr>
              <a:t>10</a:t>
            </a:r>
            <a:r>
              <a:rPr lang="en-US" sz="2800" dirty="0">
                <a:latin typeface="Times New Roman" charset="0"/>
                <a:sym typeface="Symbol" charset="2"/>
              </a:rPr>
              <a:t>, </a:t>
            </a:r>
            <a:r>
              <a:rPr lang="en-US" sz="2800" i="1" dirty="0">
                <a:latin typeface="Times New Roman" charset="0"/>
                <a:sym typeface="Symbol" charset="2"/>
              </a:rPr>
              <a:t>z</a:t>
            </a:r>
            <a:r>
              <a:rPr lang="en-US" sz="2800" baseline="-25000" dirty="0">
                <a:latin typeface="Times New Roman" charset="0"/>
                <a:sym typeface="Symbol" charset="2"/>
              </a:rPr>
              <a:t>10</a:t>
            </a:r>
            <a:r>
              <a:rPr lang="en-US" sz="2800" dirty="0">
                <a:latin typeface="Times New Roman" charset="0"/>
                <a:sym typeface="Symbol" charset="2"/>
              </a:rPr>
              <a:t>)</a:t>
            </a:r>
            <a:r>
              <a:rPr lang="en-US" sz="2800" dirty="0"/>
              <a:t> </a:t>
            </a:r>
          </a:p>
          <a:p>
            <a:pPr lvl="1" eaLnBrk="1" hangingPunct="1">
              <a:lnSpc>
                <a:spcPct val="80000"/>
              </a:lnSpc>
            </a:pPr>
            <a:r>
              <a:rPr lang="en-US" sz="2400" dirty="0"/>
              <a:t>Examples: </a:t>
            </a:r>
            <a:r>
              <a:rPr lang="en-US" sz="2400" dirty="0">
                <a:latin typeface="Times New Roman" charset="0"/>
              </a:rPr>
              <a:t>maj(0</a:t>
            </a:r>
            <a:r>
              <a:rPr lang="en-US" sz="2400" dirty="0">
                <a:latin typeface="Times New Roman" charset="0"/>
                <a:sym typeface="Symbol" charset="2"/>
              </a:rPr>
              <a:t>,1,0) = 0</a:t>
            </a:r>
            <a:r>
              <a:rPr lang="en-US" sz="2400" dirty="0"/>
              <a:t> and </a:t>
            </a:r>
            <a:r>
              <a:rPr lang="en-US" sz="2400" dirty="0">
                <a:latin typeface="Times New Roman" charset="0"/>
              </a:rPr>
              <a:t>maj(1</a:t>
            </a:r>
            <a:r>
              <a:rPr lang="en-US" sz="2400" dirty="0">
                <a:latin typeface="Times New Roman" charset="0"/>
                <a:sym typeface="Symbol" charset="2"/>
              </a:rPr>
              <a:t>,1,0) = 1</a:t>
            </a:r>
            <a:r>
              <a:rPr lang="en-US" sz="2400" dirty="0"/>
              <a:t> </a:t>
            </a:r>
            <a:endParaRPr lang="en-US" sz="2400" dirty="0">
              <a:sym typeface="Symbol" charset="2"/>
            </a:endParaRPr>
          </a:p>
          <a:p>
            <a:pPr eaLnBrk="1" hangingPunct="1">
              <a:lnSpc>
                <a:spcPct val="80000"/>
              </a:lnSpc>
            </a:pPr>
            <a:r>
              <a:rPr lang="en-US" sz="2800" dirty="0"/>
              <a:t>If </a:t>
            </a:r>
            <a:r>
              <a:rPr lang="en-US" sz="2800" i="1" dirty="0">
                <a:latin typeface="Times New Roman" charset="0"/>
                <a:sym typeface="Symbol" charset="2"/>
              </a:rPr>
              <a:t>x</a:t>
            </a:r>
            <a:r>
              <a:rPr lang="en-US" sz="2800" baseline="-25000" dirty="0">
                <a:latin typeface="Times New Roman" charset="0"/>
                <a:sym typeface="Symbol" charset="2"/>
              </a:rPr>
              <a:t>8</a:t>
            </a:r>
            <a:r>
              <a:rPr lang="en-US" sz="2800" dirty="0">
                <a:latin typeface="Times New Roman" charset="0"/>
                <a:sym typeface="Symbol" charset="2"/>
              </a:rPr>
              <a:t> = </a:t>
            </a:r>
            <a:r>
              <a:rPr lang="en-US" sz="2800" i="1" dirty="0" err="1">
                <a:latin typeface="Times New Roman" charset="0"/>
              </a:rPr>
              <a:t>m</a:t>
            </a:r>
            <a:r>
              <a:rPr lang="en-US" sz="2800" dirty="0"/>
              <a:t> then </a:t>
            </a:r>
            <a:r>
              <a:rPr lang="en-US" sz="2800" dirty="0">
                <a:latin typeface="Times-Roman" charset="0"/>
              </a:rPr>
              <a:t>X</a:t>
            </a:r>
            <a:r>
              <a:rPr lang="en-US" sz="2800" dirty="0"/>
              <a:t> </a:t>
            </a:r>
            <a:r>
              <a:rPr lang="en-US" sz="2800" i="1" dirty="0"/>
              <a:t>steps</a:t>
            </a:r>
            <a:r>
              <a:rPr lang="en-US" sz="2800" dirty="0"/>
              <a:t> </a:t>
            </a:r>
          </a:p>
          <a:p>
            <a:pPr lvl="1" eaLnBrk="1" hangingPunct="1">
              <a:lnSpc>
                <a:spcPct val="80000"/>
              </a:lnSpc>
            </a:pPr>
            <a:r>
              <a:rPr lang="en-US" sz="2400" i="1" dirty="0" err="1">
                <a:latin typeface="Times New Roman" charset="0"/>
              </a:rPr>
              <a:t>t</a:t>
            </a:r>
            <a:r>
              <a:rPr lang="en-US" sz="2400" dirty="0">
                <a:latin typeface="Times New Roman" charset="0"/>
              </a:rPr>
              <a:t> = </a:t>
            </a:r>
            <a:r>
              <a:rPr lang="en-US" sz="2400" i="1" dirty="0">
                <a:latin typeface="Times New Roman" charset="0"/>
              </a:rPr>
              <a:t>x</a:t>
            </a:r>
            <a:r>
              <a:rPr lang="en-US" sz="2400" baseline="-25000" dirty="0">
                <a:latin typeface="Times New Roman" charset="0"/>
              </a:rPr>
              <a:t>13</a:t>
            </a:r>
            <a:r>
              <a:rPr lang="en-US" sz="2400" dirty="0">
                <a:latin typeface="Times New Roman" charset="0"/>
              </a:rPr>
              <a:t> </a:t>
            </a:r>
            <a:r>
              <a:rPr lang="en-US" sz="2400" dirty="0" err="1">
                <a:latin typeface="Times New Roman" charset="0"/>
                <a:sym typeface="Symbol" charset="2"/>
              </a:rPr>
              <a:t></a:t>
            </a:r>
            <a:r>
              <a:rPr lang="en-US" sz="2400" dirty="0">
                <a:latin typeface="Times New Roman" charset="0"/>
                <a:sym typeface="Symbol" charset="2"/>
              </a:rPr>
              <a:t> </a:t>
            </a:r>
            <a:r>
              <a:rPr lang="en-US" sz="2400" i="1" dirty="0">
                <a:latin typeface="Times New Roman" charset="0"/>
                <a:sym typeface="Symbol" charset="2"/>
              </a:rPr>
              <a:t>x</a:t>
            </a:r>
            <a:r>
              <a:rPr lang="en-US" sz="2400" baseline="-25000" dirty="0">
                <a:latin typeface="Times New Roman" charset="0"/>
                <a:sym typeface="Symbol" charset="2"/>
              </a:rPr>
              <a:t>16</a:t>
            </a:r>
            <a:r>
              <a:rPr lang="en-US" sz="2400" dirty="0">
                <a:latin typeface="Times New Roman" charset="0"/>
                <a:sym typeface="Symbol" charset="2"/>
              </a:rPr>
              <a:t> </a:t>
            </a:r>
            <a:r>
              <a:rPr lang="en-US" sz="2400" dirty="0" err="1">
                <a:latin typeface="Times New Roman" charset="0"/>
                <a:sym typeface="Symbol" charset="2"/>
              </a:rPr>
              <a:t></a:t>
            </a:r>
            <a:r>
              <a:rPr lang="en-US" sz="2400" dirty="0">
                <a:latin typeface="Times New Roman" charset="0"/>
                <a:sym typeface="Symbol" charset="2"/>
              </a:rPr>
              <a:t> </a:t>
            </a:r>
            <a:r>
              <a:rPr lang="en-US" sz="2400" i="1" dirty="0">
                <a:latin typeface="Times New Roman" charset="0"/>
                <a:sym typeface="Symbol" charset="2"/>
              </a:rPr>
              <a:t>x</a:t>
            </a:r>
            <a:r>
              <a:rPr lang="en-US" sz="2400" baseline="-25000" dirty="0">
                <a:latin typeface="Times New Roman" charset="0"/>
                <a:sym typeface="Symbol" charset="2"/>
              </a:rPr>
              <a:t>17</a:t>
            </a:r>
            <a:r>
              <a:rPr lang="en-US" sz="2400" dirty="0">
                <a:latin typeface="Times New Roman" charset="0"/>
                <a:sym typeface="Symbol" charset="2"/>
              </a:rPr>
              <a:t> </a:t>
            </a:r>
            <a:r>
              <a:rPr lang="en-US" sz="2400" dirty="0" err="1">
                <a:latin typeface="Times New Roman" charset="0"/>
                <a:sym typeface="Symbol" charset="2"/>
              </a:rPr>
              <a:t></a:t>
            </a:r>
            <a:r>
              <a:rPr lang="en-US" sz="2400" dirty="0">
                <a:latin typeface="Times New Roman" charset="0"/>
                <a:sym typeface="Symbol" charset="2"/>
              </a:rPr>
              <a:t> </a:t>
            </a:r>
            <a:r>
              <a:rPr lang="en-US" sz="2400" i="1" dirty="0">
                <a:latin typeface="Times New Roman" charset="0"/>
                <a:sym typeface="Symbol" charset="2"/>
              </a:rPr>
              <a:t>x</a:t>
            </a:r>
            <a:r>
              <a:rPr lang="en-US" sz="2400" baseline="-25000" dirty="0">
                <a:latin typeface="Times New Roman" charset="0"/>
                <a:sym typeface="Symbol" charset="2"/>
              </a:rPr>
              <a:t>18</a:t>
            </a:r>
            <a:endParaRPr lang="en-US" sz="2400" i="1" dirty="0">
              <a:latin typeface="Times New Roman" charset="0"/>
            </a:endParaRPr>
          </a:p>
          <a:p>
            <a:pPr lvl="1" eaLnBrk="1" hangingPunct="1">
              <a:lnSpc>
                <a:spcPct val="80000"/>
              </a:lnSpc>
            </a:pPr>
            <a:r>
              <a:rPr lang="en-US" sz="2400" i="1" dirty="0">
                <a:latin typeface="Times New Roman" charset="0"/>
              </a:rPr>
              <a:t>x</a:t>
            </a:r>
            <a:r>
              <a:rPr lang="en-US" sz="2400" i="1" baseline="-25000" dirty="0">
                <a:latin typeface="Times New Roman" charset="0"/>
              </a:rPr>
              <a:t>i</a:t>
            </a:r>
            <a:r>
              <a:rPr lang="en-US" sz="2400" dirty="0">
                <a:latin typeface="Times New Roman" charset="0"/>
              </a:rPr>
              <a:t> = </a:t>
            </a:r>
            <a:r>
              <a:rPr lang="en-US" sz="2400" i="1" dirty="0">
                <a:latin typeface="Times New Roman" charset="0"/>
              </a:rPr>
              <a:t>x</a:t>
            </a:r>
            <a:r>
              <a:rPr lang="en-US" sz="2400" i="1" baseline="-25000" dirty="0">
                <a:latin typeface="Times New Roman" charset="0"/>
              </a:rPr>
              <a:t>i</a:t>
            </a:r>
            <a:r>
              <a:rPr lang="en-US" sz="2400" i="1" baseline="-25000" dirty="0">
                <a:latin typeface="Times New Roman" charset="0"/>
                <a:sym typeface="Symbol" charset="2"/>
              </a:rPr>
              <a:t></a:t>
            </a:r>
            <a:r>
              <a:rPr lang="en-US" sz="2400" baseline="-25000" dirty="0">
                <a:latin typeface="Times New Roman" charset="0"/>
              </a:rPr>
              <a:t>1 </a:t>
            </a:r>
            <a:r>
              <a:rPr lang="en-US" sz="2400" dirty="0">
                <a:latin typeface="Times New Roman" charset="0"/>
              </a:rPr>
              <a:t>for </a:t>
            </a:r>
            <a:r>
              <a:rPr lang="en-US" sz="2400" i="1" dirty="0" err="1">
                <a:latin typeface="Times New Roman" charset="0"/>
              </a:rPr>
              <a:t>i</a:t>
            </a:r>
            <a:r>
              <a:rPr lang="en-US" sz="2400" dirty="0">
                <a:latin typeface="Times New Roman" charset="0"/>
              </a:rPr>
              <a:t> = 18,17,…,1 and </a:t>
            </a:r>
            <a:r>
              <a:rPr lang="en-US" sz="2400" i="1" dirty="0">
                <a:latin typeface="Times New Roman" charset="0"/>
              </a:rPr>
              <a:t>x</a:t>
            </a:r>
            <a:r>
              <a:rPr lang="en-US" sz="2400" baseline="-25000" dirty="0">
                <a:latin typeface="Times New Roman" charset="0"/>
              </a:rPr>
              <a:t>0</a:t>
            </a:r>
            <a:r>
              <a:rPr lang="en-US" sz="2400" dirty="0">
                <a:latin typeface="Times New Roman" charset="0"/>
              </a:rPr>
              <a:t> = </a:t>
            </a:r>
            <a:r>
              <a:rPr lang="en-US" sz="2400" i="1" dirty="0" err="1">
                <a:latin typeface="Times New Roman" charset="0"/>
              </a:rPr>
              <a:t>t</a:t>
            </a:r>
            <a:endParaRPr lang="en-US" sz="2400" dirty="0"/>
          </a:p>
          <a:p>
            <a:pPr eaLnBrk="1" hangingPunct="1">
              <a:lnSpc>
                <a:spcPct val="80000"/>
              </a:lnSpc>
            </a:pPr>
            <a:r>
              <a:rPr lang="en-US" sz="2800" dirty="0"/>
              <a:t>If </a:t>
            </a:r>
            <a:r>
              <a:rPr lang="en-US" sz="2800" i="1" dirty="0">
                <a:latin typeface="Times New Roman" charset="0"/>
                <a:sym typeface="Symbol" charset="2"/>
              </a:rPr>
              <a:t>y</a:t>
            </a:r>
            <a:r>
              <a:rPr lang="en-US" sz="2800" baseline="-25000" dirty="0">
                <a:latin typeface="Times New Roman" charset="0"/>
                <a:sym typeface="Symbol" charset="2"/>
              </a:rPr>
              <a:t>10</a:t>
            </a:r>
            <a:r>
              <a:rPr lang="en-US" sz="2800" dirty="0">
                <a:latin typeface="Times New Roman" charset="0"/>
                <a:sym typeface="Symbol" charset="2"/>
              </a:rPr>
              <a:t> = </a:t>
            </a:r>
            <a:r>
              <a:rPr lang="en-US" sz="2800" i="1" dirty="0" err="1">
                <a:latin typeface="Times New Roman" charset="0"/>
              </a:rPr>
              <a:t>m</a:t>
            </a:r>
            <a:r>
              <a:rPr lang="en-US" sz="2800" dirty="0"/>
              <a:t> then </a:t>
            </a:r>
            <a:r>
              <a:rPr lang="en-US" sz="2800" dirty="0">
                <a:latin typeface="Times-Roman" charset="0"/>
              </a:rPr>
              <a:t>Y</a:t>
            </a:r>
            <a:r>
              <a:rPr lang="en-US" sz="2800" dirty="0"/>
              <a:t> </a:t>
            </a:r>
            <a:r>
              <a:rPr lang="en-US" sz="2800" i="1" dirty="0"/>
              <a:t>steps</a:t>
            </a:r>
          </a:p>
          <a:p>
            <a:pPr lvl="1" eaLnBrk="1" hangingPunct="1">
              <a:lnSpc>
                <a:spcPct val="80000"/>
              </a:lnSpc>
            </a:pPr>
            <a:r>
              <a:rPr lang="en-US" sz="2400" i="1" dirty="0" err="1">
                <a:latin typeface="Times New Roman" charset="0"/>
              </a:rPr>
              <a:t>t</a:t>
            </a:r>
            <a:r>
              <a:rPr lang="en-US" sz="2400" dirty="0">
                <a:latin typeface="Times New Roman" charset="0"/>
              </a:rPr>
              <a:t> = </a:t>
            </a:r>
            <a:r>
              <a:rPr lang="en-US" sz="2400" i="1" dirty="0">
                <a:latin typeface="Times New Roman" charset="0"/>
              </a:rPr>
              <a:t>y</a:t>
            </a:r>
            <a:r>
              <a:rPr lang="en-US" sz="2400" baseline="-25000" dirty="0">
                <a:latin typeface="Times New Roman" charset="0"/>
              </a:rPr>
              <a:t>20</a:t>
            </a:r>
            <a:r>
              <a:rPr lang="en-US" sz="2400" dirty="0">
                <a:latin typeface="Times New Roman" charset="0"/>
              </a:rPr>
              <a:t> </a:t>
            </a:r>
            <a:r>
              <a:rPr lang="en-US" sz="2400" dirty="0" err="1">
                <a:latin typeface="Times New Roman" charset="0"/>
                <a:sym typeface="Symbol" charset="2"/>
              </a:rPr>
              <a:t></a:t>
            </a:r>
            <a:r>
              <a:rPr lang="en-US" sz="2400" dirty="0">
                <a:latin typeface="Times New Roman" charset="0"/>
                <a:sym typeface="Symbol" charset="2"/>
              </a:rPr>
              <a:t> </a:t>
            </a:r>
            <a:r>
              <a:rPr lang="en-US" sz="2400" i="1" dirty="0">
                <a:latin typeface="Times New Roman" charset="0"/>
                <a:sym typeface="Symbol" charset="2"/>
              </a:rPr>
              <a:t>y</a:t>
            </a:r>
            <a:r>
              <a:rPr lang="en-US" sz="2400" baseline="-25000" dirty="0">
                <a:latin typeface="Times New Roman" charset="0"/>
                <a:sym typeface="Symbol" charset="2"/>
              </a:rPr>
              <a:t>21</a:t>
            </a:r>
            <a:endParaRPr lang="en-US" sz="2400" i="1" dirty="0">
              <a:latin typeface="Times New Roman" charset="0"/>
            </a:endParaRPr>
          </a:p>
          <a:p>
            <a:pPr lvl="1" eaLnBrk="1" hangingPunct="1">
              <a:lnSpc>
                <a:spcPct val="80000"/>
              </a:lnSpc>
            </a:pPr>
            <a:r>
              <a:rPr lang="en-US" sz="2400" i="1" dirty="0" err="1">
                <a:latin typeface="Times New Roman" charset="0"/>
              </a:rPr>
              <a:t>y</a:t>
            </a:r>
            <a:r>
              <a:rPr lang="en-US" sz="2400" i="1" baseline="-25000" dirty="0" err="1">
                <a:latin typeface="Times New Roman" charset="0"/>
              </a:rPr>
              <a:t>i</a:t>
            </a:r>
            <a:r>
              <a:rPr lang="en-US" sz="2400" dirty="0">
                <a:latin typeface="Times New Roman" charset="0"/>
              </a:rPr>
              <a:t> = </a:t>
            </a:r>
            <a:r>
              <a:rPr lang="en-US" sz="2400" i="1" dirty="0">
                <a:latin typeface="Times New Roman" charset="0"/>
              </a:rPr>
              <a:t>y</a:t>
            </a:r>
            <a:r>
              <a:rPr lang="en-US" sz="2400" i="1" baseline="-25000" dirty="0">
                <a:latin typeface="Times New Roman" charset="0"/>
              </a:rPr>
              <a:t>i</a:t>
            </a:r>
            <a:r>
              <a:rPr lang="en-US" sz="2400" i="1" baseline="-25000" dirty="0">
                <a:latin typeface="Times New Roman" charset="0"/>
                <a:sym typeface="Symbol" charset="2"/>
              </a:rPr>
              <a:t></a:t>
            </a:r>
            <a:r>
              <a:rPr lang="en-US" sz="2400" baseline="-25000" dirty="0">
                <a:latin typeface="Times New Roman" charset="0"/>
              </a:rPr>
              <a:t>1 </a:t>
            </a:r>
            <a:r>
              <a:rPr lang="en-US" sz="2400" dirty="0">
                <a:latin typeface="Times New Roman" charset="0"/>
              </a:rPr>
              <a:t>for </a:t>
            </a:r>
            <a:r>
              <a:rPr lang="en-US" sz="2400" i="1" dirty="0" err="1">
                <a:latin typeface="Times New Roman" charset="0"/>
              </a:rPr>
              <a:t>i</a:t>
            </a:r>
            <a:r>
              <a:rPr lang="en-US" sz="2400" dirty="0">
                <a:latin typeface="Times New Roman" charset="0"/>
              </a:rPr>
              <a:t> = 21,20,…,1 and </a:t>
            </a:r>
            <a:r>
              <a:rPr lang="en-US" sz="2400" i="1" dirty="0">
                <a:latin typeface="Times New Roman" charset="0"/>
              </a:rPr>
              <a:t>y</a:t>
            </a:r>
            <a:r>
              <a:rPr lang="en-US" sz="2400" i="1" baseline="-25000" dirty="0">
                <a:latin typeface="Times New Roman" charset="0"/>
              </a:rPr>
              <a:t>0</a:t>
            </a:r>
            <a:r>
              <a:rPr lang="en-US" sz="2400" i="1" dirty="0">
                <a:latin typeface="Times New Roman" charset="0"/>
              </a:rPr>
              <a:t> =</a:t>
            </a:r>
            <a:r>
              <a:rPr lang="en-US" sz="2400" dirty="0">
                <a:latin typeface="Times New Roman" charset="0"/>
              </a:rPr>
              <a:t> </a:t>
            </a:r>
            <a:r>
              <a:rPr lang="en-US" sz="2400" i="1" dirty="0" err="1">
                <a:latin typeface="Times New Roman" charset="0"/>
              </a:rPr>
              <a:t>t</a:t>
            </a:r>
            <a:endParaRPr lang="en-US" sz="2400" dirty="0"/>
          </a:p>
          <a:p>
            <a:pPr eaLnBrk="1" hangingPunct="1">
              <a:lnSpc>
                <a:spcPct val="80000"/>
              </a:lnSpc>
            </a:pPr>
            <a:r>
              <a:rPr lang="en-US" sz="2800" dirty="0"/>
              <a:t>If </a:t>
            </a:r>
            <a:r>
              <a:rPr lang="en-US" sz="2800" i="1" dirty="0">
                <a:latin typeface="Times New Roman" charset="0"/>
                <a:sym typeface="Symbol" charset="2"/>
              </a:rPr>
              <a:t>z</a:t>
            </a:r>
            <a:r>
              <a:rPr lang="en-US" sz="2800" baseline="-25000" dirty="0">
                <a:latin typeface="Times New Roman" charset="0"/>
                <a:sym typeface="Symbol" charset="2"/>
              </a:rPr>
              <a:t>10</a:t>
            </a:r>
            <a:r>
              <a:rPr lang="en-US" sz="2800" dirty="0">
                <a:latin typeface="Times New Roman" charset="0"/>
                <a:sym typeface="Symbol" charset="2"/>
              </a:rPr>
              <a:t> = </a:t>
            </a:r>
            <a:r>
              <a:rPr lang="en-US" sz="2800" i="1" dirty="0" err="1">
                <a:latin typeface="Times New Roman" charset="0"/>
              </a:rPr>
              <a:t>m</a:t>
            </a:r>
            <a:r>
              <a:rPr lang="en-US" sz="2800" dirty="0"/>
              <a:t> then </a:t>
            </a:r>
            <a:r>
              <a:rPr lang="en-US" sz="2800" dirty="0">
                <a:latin typeface="Times-Roman" charset="0"/>
              </a:rPr>
              <a:t>Z</a:t>
            </a:r>
            <a:r>
              <a:rPr lang="en-US" sz="2800" dirty="0"/>
              <a:t> </a:t>
            </a:r>
            <a:r>
              <a:rPr lang="en-US" sz="2800" i="1" dirty="0"/>
              <a:t>steps</a:t>
            </a:r>
          </a:p>
          <a:p>
            <a:pPr lvl="1" eaLnBrk="1" hangingPunct="1">
              <a:lnSpc>
                <a:spcPct val="80000"/>
              </a:lnSpc>
            </a:pPr>
            <a:r>
              <a:rPr lang="en-US" sz="2400" i="1" dirty="0" err="1">
                <a:latin typeface="Times New Roman" charset="0"/>
              </a:rPr>
              <a:t>t</a:t>
            </a:r>
            <a:r>
              <a:rPr lang="en-US" sz="2400" i="1" dirty="0">
                <a:latin typeface="Times New Roman" charset="0"/>
              </a:rPr>
              <a:t> = </a:t>
            </a:r>
            <a:r>
              <a:rPr lang="en-US" sz="2400" dirty="0">
                <a:latin typeface="Times New Roman" charset="0"/>
              </a:rPr>
              <a:t>z</a:t>
            </a:r>
            <a:r>
              <a:rPr lang="en-US" sz="2400" baseline="-25000" dirty="0">
                <a:latin typeface="Times New Roman" charset="0"/>
              </a:rPr>
              <a:t>7</a:t>
            </a:r>
            <a:r>
              <a:rPr lang="en-US" sz="2400" dirty="0">
                <a:latin typeface="Times New Roman" charset="0"/>
              </a:rPr>
              <a:t> </a:t>
            </a:r>
            <a:r>
              <a:rPr lang="en-US" sz="2400" dirty="0" err="1">
                <a:latin typeface="Times New Roman" charset="0"/>
                <a:sym typeface="Symbol" charset="2"/>
              </a:rPr>
              <a:t></a:t>
            </a:r>
            <a:r>
              <a:rPr lang="en-US" sz="2400" dirty="0">
                <a:latin typeface="Times New Roman" charset="0"/>
                <a:sym typeface="Symbol" charset="2"/>
              </a:rPr>
              <a:t> </a:t>
            </a:r>
            <a:r>
              <a:rPr lang="en-US" sz="2400" i="1" dirty="0">
                <a:latin typeface="Times New Roman" charset="0"/>
                <a:sym typeface="Symbol" charset="2"/>
              </a:rPr>
              <a:t>z</a:t>
            </a:r>
            <a:r>
              <a:rPr lang="en-US" sz="2400" baseline="-25000" dirty="0">
                <a:latin typeface="Times New Roman" charset="0"/>
                <a:sym typeface="Symbol" charset="2"/>
              </a:rPr>
              <a:t>20</a:t>
            </a:r>
            <a:r>
              <a:rPr lang="en-US" sz="2400" dirty="0">
                <a:latin typeface="Times New Roman" charset="0"/>
                <a:sym typeface="Symbol" charset="2"/>
              </a:rPr>
              <a:t> </a:t>
            </a:r>
            <a:r>
              <a:rPr lang="en-US" sz="2400" dirty="0" err="1">
                <a:latin typeface="Times New Roman" charset="0"/>
                <a:sym typeface="Symbol" charset="2"/>
              </a:rPr>
              <a:t></a:t>
            </a:r>
            <a:r>
              <a:rPr lang="en-US" sz="2400" dirty="0">
                <a:latin typeface="Times New Roman" charset="0"/>
                <a:sym typeface="Symbol" charset="2"/>
              </a:rPr>
              <a:t> </a:t>
            </a:r>
            <a:r>
              <a:rPr lang="en-US" sz="2400" i="1" dirty="0">
                <a:latin typeface="Times New Roman" charset="0"/>
                <a:sym typeface="Symbol" charset="2"/>
              </a:rPr>
              <a:t>z</a:t>
            </a:r>
            <a:r>
              <a:rPr lang="en-US" sz="2400" baseline="-25000" dirty="0">
                <a:latin typeface="Times New Roman" charset="0"/>
                <a:sym typeface="Symbol" charset="2"/>
              </a:rPr>
              <a:t>21</a:t>
            </a:r>
            <a:r>
              <a:rPr lang="en-US" sz="2400" dirty="0">
                <a:latin typeface="Times New Roman" charset="0"/>
                <a:sym typeface="Symbol" charset="2"/>
              </a:rPr>
              <a:t> </a:t>
            </a:r>
            <a:r>
              <a:rPr lang="en-US" sz="2400" dirty="0" err="1">
                <a:latin typeface="Times New Roman" charset="0"/>
                <a:sym typeface="Symbol" charset="2"/>
              </a:rPr>
              <a:t></a:t>
            </a:r>
            <a:r>
              <a:rPr lang="en-US" sz="2400" dirty="0">
                <a:latin typeface="Times New Roman" charset="0"/>
                <a:sym typeface="Symbol" charset="2"/>
              </a:rPr>
              <a:t> </a:t>
            </a:r>
            <a:r>
              <a:rPr lang="en-US" sz="2400" i="1" dirty="0">
                <a:latin typeface="Times New Roman" charset="0"/>
                <a:sym typeface="Symbol" charset="2"/>
              </a:rPr>
              <a:t>z</a:t>
            </a:r>
            <a:r>
              <a:rPr lang="en-US" sz="2400" baseline="-25000" dirty="0">
                <a:latin typeface="Times New Roman" charset="0"/>
                <a:sym typeface="Symbol" charset="2"/>
              </a:rPr>
              <a:t>22</a:t>
            </a:r>
            <a:endParaRPr lang="en-US" sz="2400" i="1" dirty="0">
              <a:latin typeface="Times New Roman" charset="0"/>
            </a:endParaRPr>
          </a:p>
          <a:p>
            <a:pPr lvl="1" eaLnBrk="1" hangingPunct="1">
              <a:lnSpc>
                <a:spcPct val="80000"/>
              </a:lnSpc>
            </a:pPr>
            <a:r>
              <a:rPr lang="en-US" sz="2400" i="1" dirty="0" err="1">
                <a:latin typeface="Times New Roman" charset="0"/>
              </a:rPr>
              <a:t>z</a:t>
            </a:r>
            <a:r>
              <a:rPr lang="en-US" sz="2400" i="1" baseline="-25000" dirty="0" err="1">
                <a:latin typeface="Times New Roman" charset="0"/>
              </a:rPr>
              <a:t>i</a:t>
            </a:r>
            <a:r>
              <a:rPr lang="en-US" sz="2400" dirty="0">
                <a:latin typeface="Times New Roman" charset="0"/>
              </a:rPr>
              <a:t> = </a:t>
            </a:r>
            <a:r>
              <a:rPr lang="en-US" sz="2400" i="1" dirty="0">
                <a:latin typeface="Times New Roman" charset="0"/>
              </a:rPr>
              <a:t>z</a:t>
            </a:r>
            <a:r>
              <a:rPr lang="en-US" sz="2400" i="1" baseline="-25000" dirty="0">
                <a:latin typeface="Times New Roman" charset="0"/>
              </a:rPr>
              <a:t>i</a:t>
            </a:r>
            <a:r>
              <a:rPr lang="en-US" sz="2400" i="1" baseline="-25000" dirty="0">
                <a:latin typeface="Times New Roman" charset="0"/>
                <a:sym typeface="Symbol" charset="2"/>
              </a:rPr>
              <a:t></a:t>
            </a:r>
            <a:r>
              <a:rPr lang="en-US" sz="2400" baseline="-25000" dirty="0">
                <a:latin typeface="Times New Roman" charset="0"/>
              </a:rPr>
              <a:t>1 </a:t>
            </a:r>
            <a:r>
              <a:rPr lang="en-US" sz="2400" dirty="0">
                <a:latin typeface="Times New Roman" charset="0"/>
              </a:rPr>
              <a:t>for </a:t>
            </a:r>
            <a:r>
              <a:rPr lang="en-US" sz="2400" i="1" dirty="0" err="1">
                <a:latin typeface="Times New Roman" charset="0"/>
              </a:rPr>
              <a:t>i</a:t>
            </a:r>
            <a:r>
              <a:rPr lang="en-US" sz="2400" dirty="0">
                <a:latin typeface="Times New Roman" charset="0"/>
              </a:rPr>
              <a:t> = 22,21,…,1 and </a:t>
            </a:r>
            <a:r>
              <a:rPr lang="en-US" sz="2400" i="1" dirty="0">
                <a:latin typeface="Times New Roman" charset="0"/>
              </a:rPr>
              <a:t>z</a:t>
            </a:r>
            <a:r>
              <a:rPr lang="en-US" sz="2400" baseline="-25000" dirty="0">
                <a:latin typeface="Times New Roman" charset="0"/>
              </a:rPr>
              <a:t>0</a:t>
            </a:r>
            <a:r>
              <a:rPr lang="en-US" sz="2400" dirty="0">
                <a:latin typeface="Times New Roman" charset="0"/>
              </a:rPr>
              <a:t> = </a:t>
            </a:r>
            <a:r>
              <a:rPr lang="en-US" sz="2400" i="1" dirty="0" err="1">
                <a:latin typeface="Times New Roman" charset="0"/>
              </a:rPr>
              <a:t>t</a:t>
            </a:r>
            <a:endParaRPr lang="en-US" sz="2400" dirty="0"/>
          </a:p>
          <a:p>
            <a:pPr eaLnBrk="1" hangingPunct="1">
              <a:lnSpc>
                <a:spcPct val="80000"/>
              </a:lnSpc>
            </a:pPr>
            <a:r>
              <a:rPr lang="en-US" sz="2800" dirty="0" err="1"/>
              <a:t>Keystream</a:t>
            </a:r>
            <a:r>
              <a:rPr lang="en-US" sz="2800" dirty="0"/>
              <a:t> </a:t>
            </a:r>
            <a:r>
              <a:rPr lang="en-US" sz="2800" b="1" dirty="0">
                <a:solidFill>
                  <a:schemeClr val="hlink"/>
                </a:solidFill>
              </a:rPr>
              <a:t>bit</a:t>
            </a:r>
            <a:r>
              <a:rPr lang="en-US" sz="2800" dirty="0"/>
              <a:t> is </a:t>
            </a:r>
            <a:r>
              <a:rPr lang="en-US" sz="2800" i="1" dirty="0">
                <a:latin typeface="Times New Roman" charset="0"/>
              </a:rPr>
              <a:t>x</a:t>
            </a:r>
            <a:r>
              <a:rPr lang="en-US" sz="2800" baseline="-25000" dirty="0">
                <a:latin typeface="Times New Roman" charset="0"/>
              </a:rPr>
              <a:t>18</a:t>
            </a:r>
            <a:r>
              <a:rPr lang="en-US" sz="2800" dirty="0">
                <a:latin typeface="Times New Roman" charset="0"/>
              </a:rPr>
              <a:t> </a:t>
            </a:r>
            <a:r>
              <a:rPr lang="en-US" sz="2800" dirty="0" err="1">
                <a:latin typeface="Times New Roman" charset="0"/>
                <a:sym typeface="Symbol" charset="2"/>
              </a:rPr>
              <a:t></a:t>
            </a:r>
            <a:r>
              <a:rPr lang="en-US" sz="2800" dirty="0">
                <a:latin typeface="Times New Roman" charset="0"/>
                <a:sym typeface="Symbol" charset="2"/>
              </a:rPr>
              <a:t> </a:t>
            </a:r>
            <a:r>
              <a:rPr lang="en-US" sz="2800" i="1" dirty="0">
                <a:latin typeface="Times New Roman" charset="0"/>
                <a:sym typeface="Symbol" charset="2"/>
              </a:rPr>
              <a:t>y</a:t>
            </a:r>
            <a:r>
              <a:rPr lang="en-US" sz="2800" baseline="-25000" dirty="0">
                <a:latin typeface="Times New Roman" charset="0"/>
                <a:sym typeface="Symbol" charset="2"/>
              </a:rPr>
              <a:t>21</a:t>
            </a:r>
            <a:r>
              <a:rPr lang="en-US" sz="2800" dirty="0">
                <a:latin typeface="Times New Roman" charset="0"/>
                <a:sym typeface="Symbol" charset="2"/>
              </a:rPr>
              <a:t> </a:t>
            </a:r>
            <a:r>
              <a:rPr lang="en-US" sz="2800" dirty="0" err="1">
                <a:latin typeface="Times New Roman" charset="0"/>
                <a:sym typeface="Symbol" charset="2"/>
              </a:rPr>
              <a:t></a:t>
            </a:r>
            <a:r>
              <a:rPr lang="en-US" sz="2800" dirty="0">
                <a:latin typeface="Times New Roman" charset="0"/>
                <a:sym typeface="Symbol" charset="2"/>
              </a:rPr>
              <a:t> </a:t>
            </a:r>
            <a:r>
              <a:rPr lang="en-US" sz="2800" i="1" dirty="0">
                <a:latin typeface="Times New Roman" charset="0"/>
                <a:sym typeface="Symbol" charset="2"/>
              </a:rPr>
              <a:t>z</a:t>
            </a:r>
            <a:r>
              <a:rPr lang="en-US" sz="2800" baseline="-25000" dirty="0">
                <a:latin typeface="Times New Roman" charset="0"/>
                <a:sym typeface="Symbol" charset="2"/>
              </a:rPr>
              <a:t>22</a:t>
            </a:r>
            <a:r>
              <a:rPr lang="en-US" sz="2800" dirty="0">
                <a:latin typeface="Times New Roman" charset="0"/>
                <a:sym typeface="Symbol" charset="2"/>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E9BF726-F5D3-8047-89D3-A2A39BAAF856}" type="slidenum">
              <a:rPr lang="en-US" smtClean="0">
                <a:latin typeface="Times New Roman" charset="0"/>
              </a:rPr>
              <a:pPr/>
              <a:t>33</a:t>
            </a:fld>
            <a:endParaRPr lang="en-US" smtClean="0">
              <a:latin typeface="Times New Roman" charset="0"/>
            </a:endParaRPr>
          </a:p>
        </p:txBody>
      </p:sp>
      <p:sp>
        <p:nvSpPr>
          <p:cNvPr id="58371" name="Rectangle 2"/>
          <p:cNvSpPr>
            <a:spLocks noGrp="1" noChangeArrowheads="1"/>
          </p:cNvSpPr>
          <p:nvPr>
            <p:ph type="title"/>
          </p:nvPr>
        </p:nvSpPr>
        <p:spPr>
          <a:xfrm>
            <a:off x="685800" y="304800"/>
            <a:ext cx="7696200" cy="609600"/>
          </a:xfrm>
        </p:spPr>
        <p:txBody>
          <a:bodyPr/>
          <a:lstStyle/>
          <a:p>
            <a:pPr eaLnBrk="1" hangingPunct="1"/>
            <a:r>
              <a:rPr lang="en-US"/>
              <a:t>A5/1</a:t>
            </a:r>
          </a:p>
        </p:txBody>
      </p:sp>
      <p:sp>
        <p:nvSpPr>
          <p:cNvPr id="58372" name="Rectangle 3"/>
          <p:cNvSpPr>
            <a:spLocks noGrp="1" noChangeArrowheads="1"/>
          </p:cNvSpPr>
          <p:nvPr>
            <p:ph type="body" idx="1"/>
          </p:nvPr>
        </p:nvSpPr>
        <p:spPr>
          <a:xfrm>
            <a:off x="609600" y="4572000"/>
            <a:ext cx="8229600" cy="1600200"/>
          </a:xfrm>
        </p:spPr>
        <p:txBody>
          <a:bodyPr/>
          <a:lstStyle/>
          <a:p>
            <a:pPr eaLnBrk="1" hangingPunct="1">
              <a:lnSpc>
                <a:spcPct val="70000"/>
              </a:lnSpc>
              <a:spcAft>
                <a:spcPts val="600"/>
              </a:spcAft>
            </a:pPr>
            <a:r>
              <a:rPr lang="en-US" sz="2400" dirty="0"/>
              <a:t>Each variable here is a single bit</a:t>
            </a:r>
          </a:p>
          <a:p>
            <a:pPr eaLnBrk="1" hangingPunct="1">
              <a:lnSpc>
                <a:spcPct val="70000"/>
              </a:lnSpc>
              <a:spcAft>
                <a:spcPts val="600"/>
              </a:spcAft>
            </a:pPr>
            <a:r>
              <a:rPr lang="en-US" sz="2400" dirty="0"/>
              <a:t>Key is used as </a:t>
            </a:r>
            <a:r>
              <a:rPr lang="en-US" sz="2400" b="1" dirty="0">
                <a:solidFill>
                  <a:schemeClr val="hlink"/>
                </a:solidFill>
              </a:rPr>
              <a:t>initial fill</a:t>
            </a:r>
            <a:r>
              <a:rPr lang="en-US" sz="2400" dirty="0"/>
              <a:t> of registers</a:t>
            </a:r>
          </a:p>
          <a:p>
            <a:pPr eaLnBrk="1" hangingPunct="1">
              <a:lnSpc>
                <a:spcPct val="70000"/>
              </a:lnSpc>
              <a:spcAft>
                <a:spcPts val="600"/>
              </a:spcAft>
            </a:pPr>
            <a:r>
              <a:rPr lang="en-US" sz="2400" dirty="0"/>
              <a:t>Each register steps (or not) based on </a:t>
            </a:r>
            <a:r>
              <a:rPr lang="en-US" sz="2400" dirty="0">
                <a:latin typeface="Times New Roman" charset="0"/>
              </a:rPr>
              <a:t>maj</a:t>
            </a:r>
            <a:r>
              <a:rPr lang="en-US" sz="2800" dirty="0">
                <a:latin typeface="Times New Roman" charset="0"/>
              </a:rPr>
              <a:t>(</a:t>
            </a:r>
            <a:r>
              <a:rPr lang="en-US" sz="2800" i="1" dirty="0">
                <a:latin typeface="Times New Roman" charset="0"/>
                <a:sym typeface="Symbol" charset="2"/>
              </a:rPr>
              <a:t>x</a:t>
            </a:r>
            <a:r>
              <a:rPr lang="en-US" sz="2800" baseline="-25000" dirty="0">
                <a:latin typeface="Times New Roman" charset="0"/>
                <a:sym typeface="Symbol" charset="2"/>
              </a:rPr>
              <a:t>8</a:t>
            </a:r>
            <a:r>
              <a:rPr lang="en-US" sz="2800" dirty="0">
                <a:latin typeface="Times New Roman" charset="0"/>
                <a:sym typeface="Symbol" charset="2"/>
              </a:rPr>
              <a:t>, </a:t>
            </a:r>
            <a:r>
              <a:rPr lang="en-US" sz="2800" i="1" dirty="0">
                <a:latin typeface="Times New Roman" charset="0"/>
                <a:sym typeface="Symbol" charset="2"/>
              </a:rPr>
              <a:t>y</a:t>
            </a:r>
            <a:r>
              <a:rPr lang="en-US" sz="2800" baseline="-25000" dirty="0">
                <a:latin typeface="Times New Roman" charset="0"/>
                <a:sym typeface="Symbol" charset="2"/>
              </a:rPr>
              <a:t>10</a:t>
            </a:r>
            <a:r>
              <a:rPr lang="en-US" sz="2800" dirty="0">
                <a:latin typeface="Times New Roman" charset="0"/>
                <a:sym typeface="Symbol" charset="2"/>
              </a:rPr>
              <a:t>, </a:t>
            </a:r>
            <a:r>
              <a:rPr lang="en-US" sz="2800" i="1" dirty="0">
                <a:latin typeface="Times New Roman" charset="0"/>
                <a:sym typeface="Symbol" charset="2"/>
              </a:rPr>
              <a:t>z</a:t>
            </a:r>
            <a:r>
              <a:rPr lang="en-US" sz="2800" baseline="-25000" dirty="0">
                <a:latin typeface="Times New Roman" charset="0"/>
                <a:sym typeface="Symbol" charset="2"/>
              </a:rPr>
              <a:t>10</a:t>
            </a:r>
            <a:r>
              <a:rPr lang="en-US" sz="2800" dirty="0">
                <a:latin typeface="Times New Roman" charset="0"/>
                <a:sym typeface="Symbol" charset="2"/>
              </a:rPr>
              <a:t>)</a:t>
            </a:r>
            <a:endParaRPr lang="en-US" sz="2400" dirty="0"/>
          </a:p>
          <a:p>
            <a:pPr eaLnBrk="1" hangingPunct="1">
              <a:lnSpc>
                <a:spcPct val="70000"/>
              </a:lnSpc>
              <a:spcAft>
                <a:spcPts val="600"/>
              </a:spcAft>
            </a:pPr>
            <a:r>
              <a:rPr lang="en-US" sz="2400" dirty="0" err="1"/>
              <a:t>Keystream</a:t>
            </a:r>
            <a:r>
              <a:rPr lang="en-US" sz="2400" dirty="0"/>
              <a:t> bit is XOR of rightmost bits of registers</a:t>
            </a:r>
          </a:p>
        </p:txBody>
      </p:sp>
      <p:graphicFrame>
        <p:nvGraphicFramePr>
          <p:cNvPr id="497098" name="Group 458"/>
          <p:cNvGraphicFramePr>
            <a:graphicFrameLocks noGrp="1"/>
          </p:cNvGraphicFramePr>
          <p:nvPr/>
        </p:nvGraphicFramePr>
        <p:xfrm>
          <a:off x="914400" y="2438400"/>
          <a:ext cx="6477000" cy="304800"/>
        </p:xfrm>
        <a:graphic>
          <a:graphicData uri="http://schemas.openxmlformats.org/drawingml/2006/table">
            <a:tbl>
              <a:tblPr/>
              <a:tblGrid>
                <a:gridCol w="295275"/>
                <a:gridCol w="293688"/>
                <a:gridCol w="295275"/>
                <a:gridCol w="293687"/>
                <a:gridCol w="295275"/>
                <a:gridCol w="292100"/>
                <a:gridCol w="295275"/>
                <a:gridCol w="293688"/>
                <a:gridCol w="295275"/>
                <a:gridCol w="293687"/>
                <a:gridCol w="295275"/>
                <a:gridCol w="295275"/>
                <a:gridCol w="293688"/>
                <a:gridCol w="295275"/>
                <a:gridCol w="293687"/>
                <a:gridCol w="295275"/>
                <a:gridCol w="292100"/>
                <a:gridCol w="295275"/>
                <a:gridCol w="293688"/>
                <a:gridCol w="295275"/>
                <a:gridCol w="293687"/>
                <a:gridCol w="295275"/>
              </a:tblGrid>
              <a:tr h="304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0</a:t>
                      </a:r>
                      <a:endParaRPr kumimoji="0" lang="en-US" sz="1200" b="0" i="1" u="none" strike="noStrike" cap="none" normalizeH="0" baseline="0">
                        <a:ln>
                          <a:noFill/>
                        </a:ln>
                        <a:solidFill>
                          <a:schemeClr val="tx1"/>
                        </a:solidFill>
                        <a:effectLst/>
                        <a:latin typeface="Times New Roman" charset="0"/>
                      </a:endParaRPr>
                    </a:p>
                  </a:txBody>
                  <a:tcPr marL="0" marR="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2</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3</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4</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5</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6</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7</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8</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9</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1" i="1" u="none" strike="noStrike" cap="none" normalizeH="0" baseline="0">
                          <a:ln>
                            <a:noFill/>
                          </a:ln>
                          <a:solidFill>
                            <a:srgbClr val="FF0000"/>
                          </a:solidFill>
                          <a:effectLst/>
                          <a:latin typeface="Times New Roman" charset="0"/>
                        </a:rPr>
                        <a:t>y</a:t>
                      </a:r>
                      <a:r>
                        <a:rPr kumimoji="0" lang="en-US" sz="1200" b="1" i="1" u="none" strike="noStrike" cap="none" normalizeH="0" baseline="-25000">
                          <a:ln>
                            <a:noFill/>
                          </a:ln>
                          <a:solidFill>
                            <a:srgbClr val="FF0000"/>
                          </a:solidFill>
                          <a:effectLst/>
                          <a:latin typeface="Times New Roman" charset="0"/>
                        </a:rPr>
                        <a:t>10</a:t>
                      </a:r>
                      <a:endParaRPr kumimoji="0" lang="en-US" sz="1200" b="0" i="1" u="none" strike="noStrike" cap="none" normalizeH="0" baseline="-25000">
                        <a:ln>
                          <a:noFill/>
                        </a:ln>
                        <a:solidFill>
                          <a:schemeClr val="tx1"/>
                        </a:solidFill>
                        <a:effectLst/>
                        <a:latin typeface="Times New Roman" charset="0"/>
                      </a:endParaRP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11</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12</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13</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14</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15</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16</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17</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18</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19</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20</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21</a:t>
                      </a:r>
                      <a:endParaRPr kumimoji="0" lang="en-US" sz="1200" b="0" i="1" u="none" strike="noStrike" cap="none" normalizeH="0" baseline="0">
                        <a:ln>
                          <a:noFill/>
                        </a:ln>
                        <a:solidFill>
                          <a:schemeClr val="tx1"/>
                        </a:solidFill>
                        <a:effectLst/>
                        <a:latin typeface="Times New Roman" charset="0"/>
                      </a:endParaRPr>
                    </a:p>
                  </a:txBody>
                  <a:tcPr marL="0" marR="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97100" name="Group 460"/>
          <p:cNvGraphicFramePr>
            <a:graphicFrameLocks noGrp="1"/>
          </p:cNvGraphicFramePr>
          <p:nvPr/>
        </p:nvGraphicFramePr>
        <p:xfrm>
          <a:off x="914400" y="3581400"/>
          <a:ext cx="6705600" cy="304800"/>
        </p:xfrm>
        <a:graphic>
          <a:graphicData uri="http://schemas.openxmlformats.org/drawingml/2006/table">
            <a:tbl>
              <a:tblPr/>
              <a:tblGrid>
                <a:gridCol w="292100"/>
                <a:gridCol w="290513"/>
                <a:gridCol w="292100"/>
                <a:gridCol w="292100"/>
                <a:gridCol w="292100"/>
                <a:gridCol w="290512"/>
                <a:gridCol w="292100"/>
                <a:gridCol w="292100"/>
                <a:gridCol w="290513"/>
                <a:gridCol w="292100"/>
                <a:gridCol w="292100"/>
                <a:gridCol w="288925"/>
                <a:gridCol w="292100"/>
                <a:gridCol w="292100"/>
                <a:gridCol w="290512"/>
                <a:gridCol w="292100"/>
                <a:gridCol w="292100"/>
                <a:gridCol w="292100"/>
                <a:gridCol w="290513"/>
                <a:gridCol w="292100"/>
                <a:gridCol w="292100"/>
                <a:gridCol w="290512"/>
                <a:gridCol w="292100"/>
              </a:tblGrid>
              <a:tr h="304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0</a:t>
                      </a:r>
                    </a:p>
                  </a:txBody>
                  <a:tcPr marL="0" marR="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2</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3</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4</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5</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6</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7</a:t>
                      </a:r>
                      <a:endParaRPr kumimoji="0" lang="en-US" sz="1200" b="0" i="1" u="none" strike="noStrike" cap="none" normalizeH="0" baseline="0">
                        <a:ln>
                          <a:noFill/>
                        </a:ln>
                        <a:solidFill>
                          <a:schemeClr val="tx1"/>
                        </a:solidFill>
                        <a:effectLst/>
                        <a:latin typeface="Times New Roman" charset="0"/>
                      </a:endParaRP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8</a:t>
                      </a:r>
                      <a:r>
                        <a:rPr kumimoji="0" lang="en-US" sz="1200" b="0" i="1" u="none" strike="noStrike" cap="none" normalizeH="0" baseline="0">
                          <a:ln>
                            <a:noFill/>
                          </a:ln>
                          <a:solidFill>
                            <a:schemeClr val="tx1"/>
                          </a:solidFill>
                          <a:effectLst/>
                          <a:latin typeface="Times New Roman" charset="0"/>
                        </a:rPr>
                        <a:t> </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9</a:t>
                      </a:r>
                      <a:r>
                        <a:rPr kumimoji="0" lang="en-US" sz="1200" b="0" i="1" u="none" strike="noStrike" cap="none" normalizeH="0" baseline="0">
                          <a:ln>
                            <a:noFill/>
                          </a:ln>
                          <a:solidFill>
                            <a:schemeClr val="tx1"/>
                          </a:solidFill>
                          <a:effectLst/>
                          <a:latin typeface="Times New Roman" charset="0"/>
                        </a:rPr>
                        <a:t> </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1" i="1" u="none" strike="noStrike" cap="none" normalizeH="0" baseline="0">
                          <a:ln>
                            <a:noFill/>
                          </a:ln>
                          <a:solidFill>
                            <a:srgbClr val="FF0000"/>
                          </a:solidFill>
                          <a:effectLst/>
                          <a:latin typeface="Times New Roman" charset="0"/>
                        </a:rPr>
                        <a:t>z</a:t>
                      </a:r>
                      <a:r>
                        <a:rPr kumimoji="0" lang="en-US" sz="1200" b="1" i="1" u="none" strike="noStrike" cap="none" normalizeH="0" baseline="-25000">
                          <a:ln>
                            <a:noFill/>
                          </a:ln>
                          <a:solidFill>
                            <a:srgbClr val="FF0000"/>
                          </a:solidFill>
                          <a:effectLst/>
                          <a:latin typeface="Times New Roman" charset="0"/>
                        </a:rPr>
                        <a:t>10</a:t>
                      </a:r>
                      <a:r>
                        <a:rPr kumimoji="0" lang="en-US" sz="1200" b="0" i="1" u="none" strike="noStrike" cap="none" normalizeH="0" baseline="0">
                          <a:ln>
                            <a:noFill/>
                          </a:ln>
                          <a:solidFill>
                            <a:schemeClr val="tx1"/>
                          </a:solidFill>
                          <a:effectLst/>
                          <a:latin typeface="Times New Roman" charset="0"/>
                        </a:rPr>
                        <a:t> </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11</a:t>
                      </a:r>
                      <a:r>
                        <a:rPr kumimoji="0" lang="en-US" sz="1200" b="0" i="1" u="none" strike="noStrike" cap="none" normalizeH="0" baseline="0">
                          <a:ln>
                            <a:noFill/>
                          </a:ln>
                          <a:solidFill>
                            <a:schemeClr val="tx1"/>
                          </a:solidFill>
                          <a:effectLst/>
                          <a:latin typeface="Times New Roman" charset="0"/>
                        </a:rPr>
                        <a:t> </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12</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13</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14</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15</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16</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17</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18</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19</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20</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21</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22</a:t>
                      </a:r>
                      <a:endParaRPr kumimoji="0" lang="en-US" sz="1200" b="0" i="1" u="none" strike="noStrike" cap="none" normalizeH="0" baseline="0">
                        <a:ln>
                          <a:noFill/>
                        </a:ln>
                        <a:solidFill>
                          <a:schemeClr val="tx1"/>
                        </a:solidFill>
                        <a:effectLst/>
                        <a:latin typeface="Times New Roman" charset="0"/>
                      </a:endParaRPr>
                    </a:p>
                  </a:txBody>
                  <a:tcPr marL="0" marR="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471" name="Rectangle 391"/>
          <p:cNvSpPr>
            <a:spLocks noChangeArrowheads="1"/>
          </p:cNvSpPr>
          <p:nvPr/>
        </p:nvSpPr>
        <p:spPr bwMode="auto">
          <a:xfrm>
            <a:off x="222250" y="12954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X</a:t>
            </a:r>
          </a:p>
        </p:txBody>
      </p:sp>
      <p:sp>
        <p:nvSpPr>
          <p:cNvPr id="58472" name="Rectangle 392"/>
          <p:cNvSpPr>
            <a:spLocks noChangeArrowheads="1"/>
          </p:cNvSpPr>
          <p:nvPr/>
        </p:nvSpPr>
        <p:spPr bwMode="auto">
          <a:xfrm>
            <a:off x="222250" y="23622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Y</a:t>
            </a:r>
          </a:p>
        </p:txBody>
      </p:sp>
      <p:sp>
        <p:nvSpPr>
          <p:cNvPr id="58473" name="Rectangle 393"/>
          <p:cNvSpPr>
            <a:spLocks noChangeArrowheads="1"/>
          </p:cNvSpPr>
          <p:nvPr/>
        </p:nvSpPr>
        <p:spPr bwMode="auto">
          <a:xfrm>
            <a:off x="228600" y="3505200"/>
            <a:ext cx="369888"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Z</a:t>
            </a:r>
          </a:p>
        </p:txBody>
      </p:sp>
      <p:sp>
        <p:nvSpPr>
          <p:cNvPr id="58474" name="Text Box 395"/>
          <p:cNvSpPr txBox="1">
            <a:spLocks noChangeArrowheads="1"/>
          </p:cNvSpPr>
          <p:nvPr/>
        </p:nvSpPr>
        <p:spPr bwMode="auto">
          <a:xfrm>
            <a:off x="6019800" y="1828800"/>
            <a:ext cx="379413" cy="396875"/>
          </a:xfrm>
          <a:prstGeom prst="rect">
            <a:avLst/>
          </a:prstGeom>
          <a:noFill/>
          <a:ln w="9525">
            <a:noFill/>
            <a:miter lim="800000"/>
            <a:headEnd/>
            <a:tailEnd/>
          </a:ln>
        </p:spPr>
        <p:txBody>
          <a:bodyPr wrap="none">
            <a:prstTxWarp prst="textNoShape">
              <a:avLst/>
            </a:prstTxWarp>
            <a:spAutoFit/>
          </a:bodyPr>
          <a:lstStyle/>
          <a:p>
            <a:r>
              <a:rPr lang="en-US" sz="2000">
                <a:sym typeface="Symbol" charset="2"/>
              </a:rPr>
              <a:t></a:t>
            </a:r>
            <a:endParaRPr lang="en-US" sz="2000"/>
          </a:p>
        </p:txBody>
      </p:sp>
      <p:sp>
        <p:nvSpPr>
          <p:cNvPr id="58475" name="Text Box 396"/>
          <p:cNvSpPr txBox="1">
            <a:spLocks noChangeArrowheads="1"/>
          </p:cNvSpPr>
          <p:nvPr/>
        </p:nvSpPr>
        <p:spPr bwMode="auto">
          <a:xfrm>
            <a:off x="6783388" y="2895600"/>
            <a:ext cx="379412" cy="396875"/>
          </a:xfrm>
          <a:prstGeom prst="rect">
            <a:avLst/>
          </a:prstGeom>
          <a:noFill/>
          <a:ln w="9525">
            <a:noFill/>
            <a:miter lim="800000"/>
            <a:headEnd/>
            <a:tailEnd/>
          </a:ln>
        </p:spPr>
        <p:txBody>
          <a:bodyPr wrap="none">
            <a:prstTxWarp prst="textNoShape">
              <a:avLst/>
            </a:prstTxWarp>
            <a:spAutoFit/>
          </a:bodyPr>
          <a:lstStyle/>
          <a:p>
            <a:r>
              <a:rPr lang="en-US" sz="2000">
                <a:sym typeface="Symbol" charset="2"/>
              </a:rPr>
              <a:t></a:t>
            </a:r>
            <a:endParaRPr lang="en-US" sz="2000"/>
          </a:p>
        </p:txBody>
      </p:sp>
      <p:sp>
        <p:nvSpPr>
          <p:cNvPr id="58476" name="Text Box 397"/>
          <p:cNvSpPr txBox="1">
            <a:spLocks noChangeArrowheads="1"/>
          </p:cNvSpPr>
          <p:nvPr/>
        </p:nvSpPr>
        <p:spPr bwMode="auto">
          <a:xfrm>
            <a:off x="6705600" y="4038600"/>
            <a:ext cx="379413" cy="396875"/>
          </a:xfrm>
          <a:prstGeom prst="rect">
            <a:avLst/>
          </a:prstGeom>
          <a:noFill/>
          <a:ln w="9525">
            <a:noFill/>
            <a:miter lim="800000"/>
            <a:headEnd/>
            <a:tailEnd/>
          </a:ln>
        </p:spPr>
        <p:txBody>
          <a:bodyPr wrap="none">
            <a:prstTxWarp prst="textNoShape">
              <a:avLst/>
            </a:prstTxWarp>
            <a:spAutoFit/>
          </a:bodyPr>
          <a:lstStyle/>
          <a:p>
            <a:r>
              <a:rPr lang="en-US" sz="2000">
                <a:sym typeface="Symbol" charset="2"/>
              </a:rPr>
              <a:t></a:t>
            </a:r>
            <a:endParaRPr lang="en-US" sz="2000"/>
          </a:p>
        </p:txBody>
      </p:sp>
      <p:sp>
        <p:nvSpPr>
          <p:cNvPr id="58477" name="Text Box 398"/>
          <p:cNvSpPr txBox="1">
            <a:spLocks noChangeArrowheads="1"/>
          </p:cNvSpPr>
          <p:nvPr/>
        </p:nvSpPr>
        <p:spPr bwMode="auto">
          <a:xfrm>
            <a:off x="8077200" y="2422525"/>
            <a:ext cx="379413" cy="396875"/>
          </a:xfrm>
          <a:prstGeom prst="rect">
            <a:avLst/>
          </a:prstGeom>
          <a:noFill/>
          <a:ln w="9525">
            <a:noFill/>
            <a:miter lim="800000"/>
            <a:headEnd/>
            <a:tailEnd/>
          </a:ln>
        </p:spPr>
        <p:txBody>
          <a:bodyPr wrap="none">
            <a:prstTxWarp prst="textNoShape">
              <a:avLst/>
            </a:prstTxWarp>
            <a:spAutoFit/>
          </a:bodyPr>
          <a:lstStyle/>
          <a:p>
            <a:r>
              <a:rPr lang="en-US" sz="2000">
                <a:sym typeface="Symbol" charset="2"/>
              </a:rPr>
              <a:t></a:t>
            </a:r>
            <a:endParaRPr lang="en-US" sz="2000"/>
          </a:p>
        </p:txBody>
      </p:sp>
      <p:sp>
        <p:nvSpPr>
          <p:cNvPr id="58478" name="Rectangle 399"/>
          <p:cNvSpPr>
            <a:spLocks noChangeArrowheads="1"/>
          </p:cNvSpPr>
          <p:nvPr/>
        </p:nvSpPr>
        <p:spPr bwMode="auto">
          <a:xfrm>
            <a:off x="6584950" y="2744788"/>
            <a:ext cx="184150" cy="517525"/>
          </a:xfrm>
          <a:prstGeom prst="rect">
            <a:avLst/>
          </a:prstGeom>
          <a:noFill/>
          <a:ln w="9525">
            <a:noFill/>
            <a:miter lim="800000"/>
            <a:headEnd/>
            <a:tailEnd/>
          </a:ln>
        </p:spPr>
        <p:txBody>
          <a:bodyPr wrap="none">
            <a:prstTxWarp prst="textNoShape">
              <a:avLst/>
            </a:prstTxWarp>
            <a:spAutoFit/>
          </a:bodyPr>
          <a:lstStyle/>
          <a:p>
            <a:endParaRPr lang="en-US"/>
          </a:p>
        </p:txBody>
      </p:sp>
      <p:graphicFrame>
        <p:nvGraphicFramePr>
          <p:cNvPr id="497207" name="Group 567"/>
          <p:cNvGraphicFramePr>
            <a:graphicFrameLocks noGrp="1"/>
          </p:cNvGraphicFramePr>
          <p:nvPr/>
        </p:nvGraphicFramePr>
        <p:xfrm>
          <a:off x="914400" y="1397000"/>
          <a:ext cx="6096000" cy="279400"/>
        </p:xfrm>
        <a:graphic>
          <a:graphicData uri="http://schemas.openxmlformats.org/drawingml/2006/table">
            <a:tbl>
              <a:tblPr/>
              <a:tblGrid>
                <a:gridCol w="320675"/>
                <a:gridCol w="320675"/>
                <a:gridCol w="320675"/>
                <a:gridCol w="320675"/>
                <a:gridCol w="322263"/>
                <a:gridCol w="320675"/>
                <a:gridCol w="320675"/>
                <a:gridCol w="320675"/>
                <a:gridCol w="320675"/>
                <a:gridCol w="320675"/>
                <a:gridCol w="320675"/>
                <a:gridCol w="320675"/>
                <a:gridCol w="320675"/>
                <a:gridCol w="320675"/>
                <a:gridCol w="322262"/>
                <a:gridCol w="320675"/>
                <a:gridCol w="320675"/>
                <a:gridCol w="320675"/>
                <a:gridCol w="320675"/>
              </a:tblGrid>
              <a:tr h="2794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0</a:t>
                      </a:r>
                      <a:endParaRPr kumimoji="0" lang="en-US" sz="1200" b="0" i="0" u="none" strike="noStrike" cap="none" normalizeH="0" baseline="0">
                        <a:ln>
                          <a:noFill/>
                        </a:ln>
                        <a:solidFill>
                          <a:schemeClr val="tx1"/>
                        </a:solidFill>
                        <a:effectLst/>
                        <a:latin typeface="Times New Roman" charset="0"/>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7</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1" i="1" u="none" strike="noStrike" cap="none" normalizeH="0" baseline="0">
                          <a:ln>
                            <a:noFill/>
                          </a:ln>
                          <a:solidFill>
                            <a:srgbClr val="FF0000"/>
                          </a:solidFill>
                          <a:effectLst/>
                          <a:latin typeface="Times New Roman" charset="0"/>
                        </a:rPr>
                        <a:t>x</a:t>
                      </a:r>
                      <a:r>
                        <a:rPr kumimoji="0" lang="en-US" sz="1200" b="1" i="1" u="none" strike="noStrike" cap="none" normalizeH="0" baseline="-25000">
                          <a:ln>
                            <a:noFill/>
                          </a:ln>
                          <a:solidFill>
                            <a:srgbClr val="FF0000"/>
                          </a:solidFill>
                          <a:effectLst/>
                          <a:latin typeface="Times New Roman" charset="0"/>
                        </a:rPr>
                        <a:t>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9</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17</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18</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521" name="Line 568"/>
          <p:cNvSpPr>
            <a:spLocks noChangeShapeType="1"/>
          </p:cNvSpPr>
          <p:nvPr/>
        </p:nvSpPr>
        <p:spPr bwMode="auto">
          <a:xfrm>
            <a:off x="6172200" y="16764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22" name="Line 569"/>
          <p:cNvSpPr>
            <a:spLocks noChangeShapeType="1"/>
          </p:cNvSpPr>
          <p:nvPr/>
        </p:nvSpPr>
        <p:spPr bwMode="auto">
          <a:xfrm flipH="1">
            <a:off x="6248400" y="1676400"/>
            <a:ext cx="3048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23" name="Line 570"/>
          <p:cNvSpPr>
            <a:spLocks noChangeShapeType="1"/>
          </p:cNvSpPr>
          <p:nvPr/>
        </p:nvSpPr>
        <p:spPr bwMode="auto">
          <a:xfrm flipH="1">
            <a:off x="6324600" y="1676400"/>
            <a:ext cx="5334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24" name="Line 571"/>
          <p:cNvSpPr>
            <a:spLocks noChangeShapeType="1"/>
          </p:cNvSpPr>
          <p:nvPr/>
        </p:nvSpPr>
        <p:spPr bwMode="auto">
          <a:xfrm>
            <a:off x="5181600" y="1676400"/>
            <a:ext cx="9144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25" name="Line 574"/>
          <p:cNvSpPr>
            <a:spLocks noChangeShapeType="1"/>
          </p:cNvSpPr>
          <p:nvPr/>
        </p:nvSpPr>
        <p:spPr bwMode="auto">
          <a:xfrm flipH="1">
            <a:off x="1066800" y="1981200"/>
            <a:ext cx="5029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8526" name="Line 575"/>
          <p:cNvSpPr>
            <a:spLocks noChangeShapeType="1"/>
          </p:cNvSpPr>
          <p:nvPr/>
        </p:nvSpPr>
        <p:spPr bwMode="auto">
          <a:xfrm flipV="1">
            <a:off x="1066800" y="16764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27" name="Line 576"/>
          <p:cNvSpPr>
            <a:spLocks noChangeShapeType="1"/>
          </p:cNvSpPr>
          <p:nvPr/>
        </p:nvSpPr>
        <p:spPr bwMode="auto">
          <a:xfrm>
            <a:off x="6934200" y="27432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28" name="Line 577"/>
          <p:cNvSpPr>
            <a:spLocks noChangeShapeType="1"/>
          </p:cNvSpPr>
          <p:nvPr/>
        </p:nvSpPr>
        <p:spPr bwMode="auto">
          <a:xfrm flipH="1">
            <a:off x="7010400" y="2743200"/>
            <a:ext cx="2286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29" name="Line 578"/>
          <p:cNvSpPr>
            <a:spLocks noChangeShapeType="1"/>
          </p:cNvSpPr>
          <p:nvPr/>
        </p:nvSpPr>
        <p:spPr bwMode="auto">
          <a:xfrm flipH="1">
            <a:off x="1066800" y="3048000"/>
            <a:ext cx="5791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8530" name="Line 579"/>
          <p:cNvSpPr>
            <a:spLocks noChangeShapeType="1"/>
          </p:cNvSpPr>
          <p:nvPr/>
        </p:nvSpPr>
        <p:spPr bwMode="auto">
          <a:xfrm flipV="1">
            <a:off x="1066800" y="27432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31" name="Line 580"/>
          <p:cNvSpPr>
            <a:spLocks noChangeShapeType="1"/>
          </p:cNvSpPr>
          <p:nvPr/>
        </p:nvSpPr>
        <p:spPr bwMode="auto">
          <a:xfrm>
            <a:off x="6858000" y="38862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32" name="Line 581"/>
          <p:cNvSpPr>
            <a:spLocks noChangeShapeType="1"/>
          </p:cNvSpPr>
          <p:nvPr/>
        </p:nvSpPr>
        <p:spPr bwMode="auto">
          <a:xfrm flipH="1">
            <a:off x="6934200" y="3886200"/>
            <a:ext cx="2286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33" name="Line 582"/>
          <p:cNvSpPr>
            <a:spLocks noChangeShapeType="1"/>
          </p:cNvSpPr>
          <p:nvPr/>
        </p:nvSpPr>
        <p:spPr bwMode="auto">
          <a:xfrm flipH="1">
            <a:off x="7010400" y="3886200"/>
            <a:ext cx="4572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34" name="Line 583"/>
          <p:cNvSpPr>
            <a:spLocks noChangeShapeType="1"/>
          </p:cNvSpPr>
          <p:nvPr/>
        </p:nvSpPr>
        <p:spPr bwMode="auto">
          <a:xfrm flipH="1">
            <a:off x="1066800" y="4191000"/>
            <a:ext cx="57150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8535" name="Line 584"/>
          <p:cNvSpPr>
            <a:spLocks noChangeShapeType="1"/>
          </p:cNvSpPr>
          <p:nvPr/>
        </p:nvSpPr>
        <p:spPr bwMode="auto">
          <a:xfrm flipV="1">
            <a:off x="1066800" y="38862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36" name="Line 585"/>
          <p:cNvSpPr>
            <a:spLocks noChangeShapeType="1"/>
          </p:cNvSpPr>
          <p:nvPr/>
        </p:nvSpPr>
        <p:spPr bwMode="auto">
          <a:xfrm>
            <a:off x="7391400" y="2590800"/>
            <a:ext cx="7620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37" name="Line 586"/>
          <p:cNvSpPr>
            <a:spLocks noChangeShapeType="1"/>
          </p:cNvSpPr>
          <p:nvPr/>
        </p:nvSpPr>
        <p:spPr bwMode="auto">
          <a:xfrm>
            <a:off x="3124200" y="4038600"/>
            <a:ext cx="3657600" cy="76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38" name="Line 587"/>
          <p:cNvSpPr>
            <a:spLocks noChangeShapeType="1"/>
          </p:cNvSpPr>
          <p:nvPr/>
        </p:nvSpPr>
        <p:spPr bwMode="auto">
          <a:xfrm flipV="1">
            <a:off x="7620000" y="2667000"/>
            <a:ext cx="533400" cy="1066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39" name="Line 588"/>
          <p:cNvSpPr>
            <a:spLocks noChangeShapeType="1"/>
          </p:cNvSpPr>
          <p:nvPr/>
        </p:nvSpPr>
        <p:spPr bwMode="auto">
          <a:xfrm>
            <a:off x="7010400" y="1524000"/>
            <a:ext cx="11430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40" name="Line 589"/>
          <p:cNvSpPr>
            <a:spLocks noChangeShapeType="1"/>
          </p:cNvSpPr>
          <p:nvPr/>
        </p:nvSpPr>
        <p:spPr bwMode="auto">
          <a:xfrm>
            <a:off x="8382000" y="2590800"/>
            <a:ext cx="3810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41" name="Line 590"/>
          <p:cNvSpPr>
            <a:spLocks noChangeShapeType="1"/>
          </p:cNvSpPr>
          <p:nvPr/>
        </p:nvSpPr>
        <p:spPr bwMode="auto">
          <a:xfrm>
            <a:off x="3124200" y="3886200"/>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E00BDDD-DED9-DC49-BA10-21F8ED42EFAE}" type="slidenum">
              <a:rPr lang="en-US" smtClean="0">
                <a:latin typeface="Times New Roman" charset="0"/>
              </a:rPr>
              <a:pPr/>
              <a:t>34</a:t>
            </a:fld>
            <a:endParaRPr lang="en-US" smtClean="0">
              <a:latin typeface="Times New Roman" charset="0"/>
            </a:endParaRPr>
          </a:p>
        </p:txBody>
      </p:sp>
      <p:sp>
        <p:nvSpPr>
          <p:cNvPr id="59395" name="Rectangle 2"/>
          <p:cNvSpPr>
            <a:spLocks noGrp="1" noChangeArrowheads="1"/>
          </p:cNvSpPr>
          <p:nvPr>
            <p:ph type="title"/>
          </p:nvPr>
        </p:nvSpPr>
        <p:spPr>
          <a:xfrm>
            <a:off x="685800" y="304800"/>
            <a:ext cx="7696200" cy="609600"/>
          </a:xfrm>
        </p:spPr>
        <p:txBody>
          <a:bodyPr/>
          <a:lstStyle/>
          <a:p>
            <a:pPr eaLnBrk="1" hangingPunct="1"/>
            <a:r>
              <a:rPr lang="en-US"/>
              <a:t>A5/1</a:t>
            </a:r>
          </a:p>
        </p:txBody>
      </p:sp>
      <p:sp>
        <p:nvSpPr>
          <p:cNvPr id="507907" name="Rectangle 3"/>
          <p:cNvSpPr>
            <a:spLocks noGrp="1" noChangeArrowheads="1"/>
          </p:cNvSpPr>
          <p:nvPr>
            <p:ph type="body" idx="1"/>
          </p:nvPr>
        </p:nvSpPr>
        <p:spPr>
          <a:xfrm>
            <a:off x="685800" y="4419600"/>
            <a:ext cx="7772400" cy="1752600"/>
          </a:xfrm>
        </p:spPr>
        <p:txBody>
          <a:bodyPr/>
          <a:lstStyle/>
          <a:p>
            <a:pPr eaLnBrk="1" hangingPunct="1">
              <a:lnSpc>
                <a:spcPct val="80000"/>
              </a:lnSpc>
              <a:spcAft>
                <a:spcPts val="600"/>
              </a:spcAft>
            </a:pPr>
            <a:r>
              <a:rPr lang="en-US" sz="2400" dirty="0"/>
              <a:t>In this example, </a:t>
            </a:r>
            <a:r>
              <a:rPr lang="en-US" sz="2400" i="1" dirty="0" err="1">
                <a:latin typeface="Times New Roman" charset="0"/>
              </a:rPr>
              <a:t>m</a:t>
            </a:r>
            <a:r>
              <a:rPr lang="en-US" sz="2400" dirty="0">
                <a:latin typeface="Times New Roman" charset="0"/>
              </a:rPr>
              <a:t> = maj(</a:t>
            </a:r>
            <a:r>
              <a:rPr lang="en-US" sz="2400" i="1" dirty="0">
                <a:latin typeface="Times New Roman" charset="0"/>
                <a:sym typeface="Symbol" charset="2"/>
              </a:rPr>
              <a:t>x</a:t>
            </a:r>
            <a:r>
              <a:rPr lang="en-US" sz="2400" baseline="-25000" dirty="0">
                <a:latin typeface="Times New Roman" charset="0"/>
                <a:sym typeface="Symbol" charset="2"/>
              </a:rPr>
              <a:t>8</a:t>
            </a:r>
            <a:r>
              <a:rPr lang="en-US" sz="2400" dirty="0">
                <a:latin typeface="Times New Roman" charset="0"/>
                <a:sym typeface="Symbol" charset="2"/>
              </a:rPr>
              <a:t>, </a:t>
            </a:r>
            <a:r>
              <a:rPr lang="en-US" sz="2400" i="1" dirty="0">
                <a:latin typeface="Times New Roman" charset="0"/>
                <a:sym typeface="Symbol" charset="2"/>
              </a:rPr>
              <a:t>y</a:t>
            </a:r>
            <a:r>
              <a:rPr lang="en-US" sz="2400" baseline="-25000" dirty="0">
                <a:latin typeface="Times New Roman" charset="0"/>
                <a:sym typeface="Symbol" charset="2"/>
              </a:rPr>
              <a:t>10</a:t>
            </a:r>
            <a:r>
              <a:rPr lang="en-US" sz="2400" dirty="0">
                <a:latin typeface="Times New Roman" charset="0"/>
                <a:sym typeface="Symbol" charset="2"/>
              </a:rPr>
              <a:t>, </a:t>
            </a:r>
            <a:r>
              <a:rPr lang="en-US" sz="2400" i="1" dirty="0">
                <a:latin typeface="Times New Roman" charset="0"/>
                <a:sym typeface="Symbol" charset="2"/>
              </a:rPr>
              <a:t>z</a:t>
            </a:r>
            <a:r>
              <a:rPr lang="en-US" sz="2400" baseline="-25000" dirty="0">
                <a:latin typeface="Times New Roman" charset="0"/>
                <a:sym typeface="Symbol" charset="2"/>
              </a:rPr>
              <a:t>10</a:t>
            </a:r>
            <a:r>
              <a:rPr lang="en-US" sz="2400" dirty="0">
                <a:latin typeface="Times New Roman" charset="0"/>
                <a:sym typeface="Symbol" charset="2"/>
              </a:rPr>
              <a:t>)</a:t>
            </a:r>
            <a:r>
              <a:rPr lang="en-US" sz="2400" dirty="0"/>
              <a:t> </a:t>
            </a:r>
            <a:r>
              <a:rPr lang="en-US" sz="2400" dirty="0">
                <a:latin typeface="Times New Roman" charset="0"/>
              </a:rPr>
              <a:t>= maj(</a:t>
            </a:r>
            <a:r>
              <a:rPr lang="en-US" sz="2400" b="1" dirty="0">
                <a:solidFill>
                  <a:srgbClr val="FF0000"/>
                </a:solidFill>
                <a:latin typeface="Times New Roman" charset="0"/>
                <a:sym typeface="Symbol" charset="2"/>
              </a:rPr>
              <a:t>1</a:t>
            </a:r>
            <a:r>
              <a:rPr lang="en-US" sz="2400" dirty="0">
                <a:latin typeface="Times New Roman" charset="0"/>
                <a:sym typeface="Symbol" charset="2"/>
              </a:rPr>
              <a:t>,</a:t>
            </a:r>
            <a:r>
              <a:rPr lang="en-US" sz="2400" b="1" dirty="0">
                <a:solidFill>
                  <a:srgbClr val="FF0000"/>
                </a:solidFill>
                <a:latin typeface="Times New Roman" charset="0"/>
                <a:sym typeface="Symbol" charset="2"/>
              </a:rPr>
              <a:t>0</a:t>
            </a:r>
            <a:r>
              <a:rPr lang="en-US" sz="2400" dirty="0">
                <a:latin typeface="Times New Roman" charset="0"/>
                <a:sym typeface="Symbol" charset="2"/>
              </a:rPr>
              <a:t>,</a:t>
            </a:r>
            <a:r>
              <a:rPr lang="en-US" sz="2400" b="1" dirty="0">
                <a:solidFill>
                  <a:srgbClr val="FF0000"/>
                </a:solidFill>
                <a:latin typeface="Times New Roman" charset="0"/>
                <a:sym typeface="Symbol" charset="2"/>
              </a:rPr>
              <a:t>1</a:t>
            </a:r>
            <a:r>
              <a:rPr lang="en-US" sz="2400" dirty="0">
                <a:latin typeface="Times New Roman" charset="0"/>
                <a:sym typeface="Symbol" charset="2"/>
              </a:rPr>
              <a:t>) = </a:t>
            </a:r>
            <a:r>
              <a:rPr lang="en-US" sz="2400" b="1" dirty="0">
                <a:solidFill>
                  <a:schemeClr val="hlink"/>
                </a:solidFill>
                <a:latin typeface="Times New Roman" charset="0"/>
                <a:sym typeface="Symbol" charset="2"/>
              </a:rPr>
              <a:t>1</a:t>
            </a:r>
            <a:r>
              <a:rPr lang="en-US" sz="2400" dirty="0"/>
              <a:t> </a:t>
            </a:r>
          </a:p>
          <a:p>
            <a:pPr eaLnBrk="1" hangingPunct="1">
              <a:lnSpc>
                <a:spcPct val="80000"/>
              </a:lnSpc>
              <a:spcAft>
                <a:spcPts val="600"/>
              </a:spcAft>
            </a:pPr>
            <a:r>
              <a:rPr lang="en-US" sz="2400" dirty="0"/>
              <a:t>Register </a:t>
            </a:r>
            <a:r>
              <a:rPr lang="en-US" sz="2400" dirty="0">
                <a:latin typeface="Times-Roman" charset="0"/>
              </a:rPr>
              <a:t>X</a:t>
            </a:r>
            <a:r>
              <a:rPr lang="en-US" sz="2400" dirty="0"/>
              <a:t> steps, </a:t>
            </a:r>
            <a:r>
              <a:rPr lang="en-US" sz="2400" dirty="0">
                <a:latin typeface="Times-Roman" charset="0"/>
              </a:rPr>
              <a:t>Y</a:t>
            </a:r>
            <a:r>
              <a:rPr lang="en-US" sz="2400" dirty="0"/>
              <a:t> does not step, and </a:t>
            </a:r>
            <a:r>
              <a:rPr lang="en-US" sz="2400" dirty="0">
                <a:latin typeface="Times-Roman" charset="0"/>
              </a:rPr>
              <a:t>Z</a:t>
            </a:r>
            <a:r>
              <a:rPr lang="en-US" sz="2400" dirty="0"/>
              <a:t> steps</a:t>
            </a:r>
          </a:p>
          <a:p>
            <a:pPr eaLnBrk="1" hangingPunct="1">
              <a:lnSpc>
                <a:spcPct val="80000"/>
              </a:lnSpc>
              <a:spcAft>
                <a:spcPts val="600"/>
              </a:spcAft>
            </a:pPr>
            <a:r>
              <a:rPr lang="en-US" sz="2400" dirty="0" err="1"/>
              <a:t>Keystream</a:t>
            </a:r>
            <a:r>
              <a:rPr lang="en-US" sz="2400" dirty="0"/>
              <a:t> bit is XOR of right bits of registers</a:t>
            </a:r>
          </a:p>
          <a:p>
            <a:pPr eaLnBrk="1" hangingPunct="1">
              <a:lnSpc>
                <a:spcPct val="80000"/>
              </a:lnSpc>
              <a:spcAft>
                <a:spcPts val="600"/>
              </a:spcAft>
            </a:pPr>
            <a:r>
              <a:rPr lang="en-US" sz="2400" dirty="0"/>
              <a:t>Here, </a:t>
            </a:r>
            <a:r>
              <a:rPr lang="en-US" sz="2400" dirty="0" err="1"/>
              <a:t>keystream</a:t>
            </a:r>
            <a:r>
              <a:rPr lang="en-US" sz="2400" dirty="0"/>
              <a:t> bit will be </a:t>
            </a:r>
            <a:r>
              <a:rPr lang="en-US" sz="2400" dirty="0">
                <a:latin typeface="Times-Roman" charset="0"/>
              </a:rPr>
              <a:t>0 </a:t>
            </a:r>
            <a:r>
              <a:rPr lang="en-US" sz="2400" dirty="0" err="1">
                <a:latin typeface="Times-Roman" charset="0"/>
                <a:sym typeface="Symbol" charset="2"/>
              </a:rPr>
              <a:t></a:t>
            </a:r>
            <a:r>
              <a:rPr lang="en-US" sz="2400" dirty="0">
                <a:latin typeface="Times-Roman" charset="0"/>
                <a:sym typeface="Symbol" charset="2"/>
              </a:rPr>
              <a:t> 1 </a:t>
            </a:r>
            <a:r>
              <a:rPr lang="en-US" sz="2400" dirty="0" err="1">
                <a:latin typeface="Times-Roman" charset="0"/>
                <a:sym typeface="Symbol" charset="2"/>
              </a:rPr>
              <a:t></a:t>
            </a:r>
            <a:r>
              <a:rPr lang="en-US" sz="2400" dirty="0">
                <a:latin typeface="Times-Roman" charset="0"/>
                <a:sym typeface="Symbol" charset="2"/>
              </a:rPr>
              <a:t> 0 = 1</a:t>
            </a:r>
            <a:endParaRPr lang="en-US" sz="2400" dirty="0">
              <a:sym typeface="Symbol" charset="2"/>
            </a:endParaRPr>
          </a:p>
        </p:txBody>
      </p:sp>
      <p:graphicFrame>
        <p:nvGraphicFramePr>
          <p:cNvPr id="508079" name="Group 175"/>
          <p:cNvGraphicFramePr>
            <a:graphicFrameLocks noGrp="1"/>
          </p:cNvGraphicFramePr>
          <p:nvPr/>
        </p:nvGraphicFramePr>
        <p:xfrm>
          <a:off x="914400" y="2438400"/>
          <a:ext cx="6477000" cy="304800"/>
        </p:xfrm>
        <a:graphic>
          <a:graphicData uri="http://schemas.openxmlformats.org/drawingml/2006/table">
            <a:tbl>
              <a:tblPr/>
              <a:tblGrid>
                <a:gridCol w="295275"/>
                <a:gridCol w="293688"/>
                <a:gridCol w="295275"/>
                <a:gridCol w="293687"/>
                <a:gridCol w="295275"/>
                <a:gridCol w="292100"/>
                <a:gridCol w="295275"/>
                <a:gridCol w="293688"/>
                <a:gridCol w="295275"/>
                <a:gridCol w="293687"/>
                <a:gridCol w="295275"/>
                <a:gridCol w="295275"/>
                <a:gridCol w="293688"/>
                <a:gridCol w="295275"/>
                <a:gridCol w="293687"/>
                <a:gridCol w="295275"/>
                <a:gridCol w="292100"/>
                <a:gridCol w="295275"/>
                <a:gridCol w="293688"/>
                <a:gridCol w="295275"/>
                <a:gridCol w="293687"/>
                <a:gridCol w="295275"/>
              </a:tblGrid>
              <a:tr h="304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1" i="0" u="none" strike="noStrike" cap="none" normalizeH="0" baseline="0">
                          <a:ln>
                            <a:noFill/>
                          </a:ln>
                          <a:solidFill>
                            <a:srgbClr val="FF0000"/>
                          </a:solidFill>
                          <a:effectLst/>
                          <a:latin typeface="Times New Roman" charset="0"/>
                        </a:rPr>
                        <a:t>0</a:t>
                      </a:r>
                      <a:endParaRPr kumimoji="0" lang="en-US" sz="1800" b="0" i="0" u="none" strike="noStrike" cap="none" normalizeH="0" baseline="0">
                        <a:ln>
                          <a:noFill/>
                        </a:ln>
                        <a:solidFill>
                          <a:schemeClr val="tx1"/>
                        </a:solidFill>
                        <a:effectLst/>
                        <a:latin typeface="Times New Roman"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08080" name="Group 176"/>
          <p:cNvGraphicFramePr>
            <a:graphicFrameLocks noGrp="1"/>
          </p:cNvGraphicFramePr>
          <p:nvPr/>
        </p:nvGraphicFramePr>
        <p:xfrm>
          <a:off x="914400" y="3581400"/>
          <a:ext cx="6705600" cy="304800"/>
        </p:xfrm>
        <a:graphic>
          <a:graphicData uri="http://schemas.openxmlformats.org/drawingml/2006/table">
            <a:tbl>
              <a:tblPr/>
              <a:tblGrid>
                <a:gridCol w="292100"/>
                <a:gridCol w="290513"/>
                <a:gridCol w="292100"/>
                <a:gridCol w="292100"/>
                <a:gridCol w="292100"/>
                <a:gridCol w="290512"/>
                <a:gridCol w="292100"/>
                <a:gridCol w="292100"/>
                <a:gridCol w="290513"/>
                <a:gridCol w="292100"/>
                <a:gridCol w="292100"/>
                <a:gridCol w="288925"/>
                <a:gridCol w="292100"/>
                <a:gridCol w="292100"/>
                <a:gridCol w="290512"/>
                <a:gridCol w="292100"/>
                <a:gridCol w="292100"/>
                <a:gridCol w="292100"/>
                <a:gridCol w="290513"/>
                <a:gridCol w="292100"/>
                <a:gridCol w="292100"/>
                <a:gridCol w="290512"/>
                <a:gridCol w="292100"/>
              </a:tblGrid>
              <a:tr h="304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1" i="0" u="none" strike="noStrike" cap="none" normalizeH="0" baseline="0">
                          <a:ln>
                            <a:noFill/>
                          </a:ln>
                          <a:solidFill>
                            <a:srgbClr val="FF0000"/>
                          </a:solidFill>
                          <a:effectLst/>
                          <a:latin typeface="Times New Roman" charset="0"/>
                        </a:rPr>
                        <a:t>1</a:t>
                      </a:r>
                      <a:endParaRPr kumimoji="0" lang="en-US" sz="1800" b="0" i="0" u="none" strike="noStrike" cap="none" normalizeH="0" baseline="0">
                        <a:ln>
                          <a:noFill/>
                        </a:ln>
                        <a:solidFill>
                          <a:schemeClr val="tx1"/>
                        </a:solidFill>
                        <a:effectLst/>
                        <a:latin typeface="Times New Roman"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9495" name="Rectangle 102"/>
          <p:cNvSpPr>
            <a:spLocks noChangeArrowheads="1"/>
          </p:cNvSpPr>
          <p:nvPr/>
        </p:nvSpPr>
        <p:spPr bwMode="auto">
          <a:xfrm>
            <a:off x="222250" y="12954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X</a:t>
            </a:r>
          </a:p>
        </p:txBody>
      </p:sp>
      <p:sp>
        <p:nvSpPr>
          <p:cNvPr id="59496" name="Rectangle 103"/>
          <p:cNvSpPr>
            <a:spLocks noChangeArrowheads="1"/>
          </p:cNvSpPr>
          <p:nvPr/>
        </p:nvSpPr>
        <p:spPr bwMode="auto">
          <a:xfrm>
            <a:off x="222250" y="23622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Y</a:t>
            </a:r>
          </a:p>
        </p:txBody>
      </p:sp>
      <p:sp>
        <p:nvSpPr>
          <p:cNvPr id="59497" name="Rectangle 104"/>
          <p:cNvSpPr>
            <a:spLocks noChangeArrowheads="1"/>
          </p:cNvSpPr>
          <p:nvPr/>
        </p:nvSpPr>
        <p:spPr bwMode="auto">
          <a:xfrm>
            <a:off x="228600" y="3505200"/>
            <a:ext cx="369888"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Z</a:t>
            </a:r>
          </a:p>
        </p:txBody>
      </p:sp>
      <p:sp>
        <p:nvSpPr>
          <p:cNvPr id="59498" name="Text Box 105"/>
          <p:cNvSpPr txBox="1">
            <a:spLocks noChangeArrowheads="1"/>
          </p:cNvSpPr>
          <p:nvPr/>
        </p:nvSpPr>
        <p:spPr bwMode="auto">
          <a:xfrm>
            <a:off x="6019800" y="1828800"/>
            <a:ext cx="379413" cy="396875"/>
          </a:xfrm>
          <a:prstGeom prst="rect">
            <a:avLst/>
          </a:prstGeom>
          <a:noFill/>
          <a:ln w="9525">
            <a:noFill/>
            <a:miter lim="800000"/>
            <a:headEnd/>
            <a:tailEnd/>
          </a:ln>
        </p:spPr>
        <p:txBody>
          <a:bodyPr wrap="none">
            <a:prstTxWarp prst="textNoShape">
              <a:avLst/>
            </a:prstTxWarp>
            <a:spAutoFit/>
          </a:bodyPr>
          <a:lstStyle/>
          <a:p>
            <a:r>
              <a:rPr lang="en-US" sz="2000">
                <a:sym typeface="Symbol" charset="2"/>
              </a:rPr>
              <a:t></a:t>
            </a:r>
            <a:endParaRPr lang="en-US" sz="2000"/>
          </a:p>
        </p:txBody>
      </p:sp>
      <p:sp>
        <p:nvSpPr>
          <p:cNvPr id="59499" name="Text Box 106"/>
          <p:cNvSpPr txBox="1">
            <a:spLocks noChangeArrowheads="1"/>
          </p:cNvSpPr>
          <p:nvPr/>
        </p:nvSpPr>
        <p:spPr bwMode="auto">
          <a:xfrm>
            <a:off x="6783388" y="2895600"/>
            <a:ext cx="379412" cy="396875"/>
          </a:xfrm>
          <a:prstGeom prst="rect">
            <a:avLst/>
          </a:prstGeom>
          <a:noFill/>
          <a:ln w="9525">
            <a:noFill/>
            <a:miter lim="800000"/>
            <a:headEnd/>
            <a:tailEnd/>
          </a:ln>
        </p:spPr>
        <p:txBody>
          <a:bodyPr wrap="none">
            <a:prstTxWarp prst="textNoShape">
              <a:avLst/>
            </a:prstTxWarp>
            <a:spAutoFit/>
          </a:bodyPr>
          <a:lstStyle/>
          <a:p>
            <a:r>
              <a:rPr lang="en-US" sz="2000">
                <a:sym typeface="Symbol" charset="2"/>
              </a:rPr>
              <a:t></a:t>
            </a:r>
            <a:endParaRPr lang="en-US" sz="2000"/>
          </a:p>
        </p:txBody>
      </p:sp>
      <p:sp>
        <p:nvSpPr>
          <p:cNvPr id="59500" name="Text Box 107"/>
          <p:cNvSpPr txBox="1">
            <a:spLocks noChangeArrowheads="1"/>
          </p:cNvSpPr>
          <p:nvPr/>
        </p:nvSpPr>
        <p:spPr bwMode="auto">
          <a:xfrm>
            <a:off x="6705600" y="4038600"/>
            <a:ext cx="379413" cy="396875"/>
          </a:xfrm>
          <a:prstGeom prst="rect">
            <a:avLst/>
          </a:prstGeom>
          <a:noFill/>
          <a:ln w="9525">
            <a:noFill/>
            <a:miter lim="800000"/>
            <a:headEnd/>
            <a:tailEnd/>
          </a:ln>
        </p:spPr>
        <p:txBody>
          <a:bodyPr wrap="none">
            <a:prstTxWarp prst="textNoShape">
              <a:avLst/>
            </a:prstTxWarp>
            <a:spAutoFit/>
          </a:bodyPr>
          <a:lstStyle/>
          <a:p>
            <a:r>
              <a:rPr lang="en-US" sz="2000">
                <a:sym typeface="Symbol" charset="2"/>
              </a:rPr>
              <a:t></a:t>
            </a:r>
            <a:endParaRPr lang="en-US" sz="2000"/>
          </a:p>
        </p:txBody>
      </p:sp>
      <p:sp>
        <p:nvSpPr>
          <p:cNvPr id="59501" name="Text Box 108"/>
          <p:cNvSpPr txBox="1">
            <a:spLocks noChangeArrowheads="1"/>
          </p:cNvSpPr>
          <p:nvPr/>
        </p:nvSpPr>
        <p:spPr bwMode="auto">
          <a:xfrm>
            <a:off x="8040688" y="2378075"/>
            <a:ext cx="417512" cy="457200"/>
          </a:xfrm>
          <a:prstGeom prst="rect">
            <a:avLst/>
          </a:prstGeom>
          <a:noFill/>
          <a:ln w="9525">
            <a:noFill/>
            <a:miter lim="800000"/>
            <a:headEnd/>
            <a:tailEnd/>
          </a:ln>
        </p:spPr>
        <p:txBody>
          <a:bodyPr wrap="none">
            <a:prstTxWarp prst="textNoShape">
              <a:avLst/>
            </a:prstTxWarp>
            <a:spAutoFit/>
          </a:bodyPr>
          <a:lstStyle/>
          <a:p>
            <a:r>
              <a:rPr lang="en-US">
                <a:sym typeface="Symbol" charset="2"/>
              </a:rPr>
              <a:t></a:t>
            </a:r>
            <a:endParaRPr lang="en-US" sz="2000"/>
          </a:p>
        </p:txBody>
      </p:sp>
      <p:sp>
        <p:nvSpPr>
          <p:cNvPr id="59502" name="Rectangle 109"/>
          <p:cNvSpPr>
            <a:spLocks noChangeArrowheads="1"/>
          </p:cNvSpPr>
          <p:nvPr/>
        </p:nvSpPr>
        <p:spPr bwMode="auto">
          <a:xfrm>
            <a:off x="6584950" y="2744788"/>
            <a:ext cx="184150" cy="517525"/>
          </a:xfrm>
          <a:prstGeom prst="rect">
            <a:avLst/>
          </a:prstGeom>
          <a:noFill/>
          <a:ln w="9525">
            <a:noFill/>
            <a:miter lim="800000"/>
            <a:headEnd/>
            <a:tailEnd/>
          </a:ln>
        </p:spPr>
        <p:txBody>
          <a:bodyPr wrap="none">
            <a:prstTxWarp prst="textNoShape">
              <a:avLst/>
            </a:prstTxWarp>
            <a:spAutoFit/>
          </a:bodyPr>
          <a:lstStyle/>
          <a:p>
            <a:endParaRPr lang="en-US"/>
          </a:p>
        </p:txBody>
      </p:sp>
      <p:graphicFrame>
        <p:nvGraphicFramePr>
          <p:cNvPr id="508014" name="Group 110"/>
          <p:cNvGraphicFramePr>
            <a:graphicFrameLocks noGrp="1"/>
          </p:cNvGraphicFramePr>
          <p:nvPr/>
        </p:nvGraphicFramePr>
        <p:xfrm>
          <a:off x="914400" y="1397000"/>
          <a:ext cx="6096000" cy="279400"/>
        </p:xfrm>
        <a:graphic>
          <a:graphicData uri="http://schemas.openxmlformats.org/drawingml/2006/table">
            <a:tbl>
              <a:tblPr/>
              <a:tblGrid>
                <a:gridCol w="320675"/>
                <a:gridCol w="320675"/>
                <a:gridCol w="320675"/>
                <a:gridCol w="320675"/>
                <a:gridCol w="322263"/>
                <a:gridCol w="320675"/>
                <a:gridCol w="320675"/>
                <a:gridCol w="320675"/>
                <a:gridCol w="320675"/>
                <a:gridCol w="320675"/>
                <a:gridCol w="320675"/>
                <a:gridCol w="320675"/>
                <a:gridCol w="320675"/>
                <a:gridCol w="320675"/>
                <a:gridCol w="322262"/>
                <a:gridCol w="320675"/>
                <a:gridCol w="320675"/>
                <a:gridCol w="320675"/>
                <a:gridCol w="320675"/>
              </a:tblGrid>
              <a:tr h="2794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1" i="0" u="none" strike="noStrike" cap="none" normalizeH="0" baseline="0">
                          <a:ln>
                            <a:noFill/>
                          </a:ln>
                          <a:solidFill>
                            <a:srgbClr val="FF0000"/>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9545" name="Line 152"/>
          <p:cNvSpPr>
            <a:spLocks noChangeShapeType="1"/>
          </p:cNvSpPr>
          <p:nvPr/>
        </p:nvSpPr>
        <p:spPr bwMode="auto">
          <a:xfrm>
            <a:off x="6172200" y="16764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46" name="Line 153"/>
          <p:cNvSpPr>
            <a:spLocks noChangeShapeType="1"/>
          </p:cNvSpPr>
          <p:nvPr/>
        </p:nvSpPr>
        <p:spPr bwMode="auto">
          <a:xfrm flipH="1">
            <a:off x="6248400" y="1676400"/>
            <a:ext cx="3048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47" name="Line 154"/>
          <p:cNvSpPr>
            <a:spLocks noChangeShapeType="1"/>
          </p:cNvSpPr>
          <p:nvPr/>
        </p:nvSpPr>
        <p:spPr bwMode="auto">
          <a:xfrm flipH="1">
            <a:off x="6324600" y="1676400"/>
            <a:ext cx="5334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48" name="Line 155"/>
          <p:cNvSpPr>
            <a:spLocks noChangeShapeType="1"/>
          </p:cNvSpPr>
          <p:nvPr/>
        </p:nvSpPr>
        <p:spPr bwMode="auto">
          <a:xfrm>
            <a:off x="5181600" y="1676400"/>
            <a:ext cx="9144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49" name="Line 156"/>
          <p:cNvSpPr>
            <a:spLocks noChangeShapeType="1"/>
          </p:cNvSpPr>
          <p:nvPr/>
        </p:nvSpPr>
        <p:spPr bwMode="auto">
          <a:xfrm flipH="1">
            <a:off x="1066800" y="1981200"/>
            <a:ext cx="5029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550" name="Line 157"/>
          <p:cNvSpPr>
            <a:spLocks noChangeShapeType="1"/>
          </p:cNvSpPr>
          <p:nvPr/>
        </p:nvSpPr>
        <p:spPr bwMode="auto">
          <a:xfrm flipV="1">
            <a:off x="1066800" y="16764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51" name="Line 158"/>
          <p:cNvSpPr>
            <a:spLocks noChangeShapeType="1"/>
          </p:cNvSpPr>
          <p:nvPr/>
        </p:nvSpPr>
        <p:spPr bwMode="auto">
          <a:xfrm>
            <a:off x="6934200" y="27432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52" name="Line 159"/>
          <p:cNvSpPr>
            <a:spLocks noChangeShapeType="1"/>
          </p:cNvSpPr>
          <p:nvPr/>
        </p:nvSpPr>
        <p:spPr bwMode="auto">
          <a:xfrm flipH="1">
            <a:off x="7010400" y="2743200"/>
            <a:ext cx="2286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53" name="Line 160"/>
          <p:cNvSpPr>
            <a:spLocks noChangeShapeType="1"/>
          </p:cNvSpPr>
          <p:nvPr/>
        </p:nvSpPr>
        <p:spPr bwMode="auto">
          <a:xfrm flipH="1">
            <a:off x="1066800" y="3048000"/>
            <a:ext cx="5791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554" name="Line 161"/>
          <p:cNvSpPr>
            <a:spLocks noChangeShapeType="1"/>
          </p:cNvSpPr>
          <p:nvPr/>
        </p:nvSpPr>
        <p:spPr bwMode="auto">
          <a:xfrm flipV="1">
            <a:off x="1066800" y="27432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55" name="Line 162"/>
          <p:cNvSpPr>
            <a:spLocks noChangeShapeType="1"/>
          </p:cNvSpPr>
          <p:nvPr/>
        </p:nvSpPr>
        <p:spPr bwMode="auto">
          <a:xfrm>
            <a:off x="6858000" y="38862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56" name="Line 163"/>
          <p:cNvSpPr>
            <a:spLocks noChangeShapeType="1"/>
          </p:cNvSpPr>
          <p:nvPr/>
        </p:nvSpPr>
        <p:spPr bwMode="auto">
          <a:xfrm flipH="1">
            <a:off x="6934200" y="3886200"/>
            <a:ext cx="2286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57" name="Line 164"/>
          <p:cNvSpPr>
            <a:spLocks noChangeShapeType="1"/>
          </p:cNvSpPr>
          <p:nvPr/>
        </p:nvSpPr>
        <p:spPr bwMode="auto">
          <a:xfrm flipH="1">
            <a:off x="7010400" y="3886200"/>
            <a:ext cx="4572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58" name="Line 165"/>
          <p:cNvSpPr>
            <a:spLocks noChangeShapeType="1"/>
          </p:cNvSpPr>
          <p:nvPr/>
        </p:nvSpPr>
        <p:spPr bwMode="auto">
          <a:xfrm flipH="1">
            <a:off x="1066800" y="4191000"/>
            <a:ext cx="57150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559" name="Line 166"/>
          <p:cNvSpPr>
            <a:spLocks noChangeShapeType="1"/>
          </p:cNvSpPr>
          <p:nvPr/>
        </p:nvSpPr>
        <p:spPr bwMode="auto">
          <a:xfrm flipV="1">
            <a:off x="1066800" y="38862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60" name="Line 167"/>
          <p:cNvSpPr>
            <a:spLocks noChangeShapeType="1"/>
          </p:cNvSpPr>
          <p:nvPr/>
        </p:nvSpPr>
        <p:spPr bwMode="auto">
          <a:xfrm>
            <a:off x="7391400" y="2590800"/>
            <a:ext cx="7620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61" name="Line 168"/>
          <p:cNvSpPr>
            <a:spLocks noChangeShapeType="1"/>
          </p:cNvSpPr>
          <p:nvPr/>
        </p:nvSpPr>
        <p:spPr bwMode="auto">
          <a:xfrm>
            <a:off x="3124200" y="4038600"/>
            <a:ext cx="3657600" cy="76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62" name="Line 169"/>
          <p:cNvSpPr>
            <a:spLocks noChangeShapeType="1"/>
          </p:cNvSpPr>
          <p:nvPr/>
        </p:nvSpPr>
        <p:spPr bwMode="auto">
          <a:xfrm flipV="1">
            <a:off x="7620000" y="2667000"/>
            <a:ext cx="533400" cy="1066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63" name="Line 170"/>
          <p:cNvSpPr>
            <a:spLocks noChangeShapeType="1"/>
          </p:cNvSpPr>
          <p:nvPr/>
        </p:nvSpPr>
        <p:spPr bwMode="auto">
          <a:xfrm>
            <a:off x="7010400" y="1524000"/>
            <a:ext cx="11430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64" name="Line 171"/>
          <p:cNvSpPr>
            <a:spLocks noChangeShapeType="1"/>
          </p:cNvSpPr>
          <p:nvPr/>
        </p:nvSpPr>
        <p:spPr bwMode="auto">
          <a:xfrm>
            <a:off x="8305800" y="2590800"/>
            <a:ext cx="3810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65" name="Line 177"/>
          <p:cNvSpPr>
            <a:spLocks noChangeShapeType="1"/>
          </p:cNvSpPr>
          <p:nvPr/>
        </p:nvSpPr>
        <p:spPr bwMode="auto">
          <a:xfrm>
            <a:off x="3124200" y="3886200"/>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7907">
                                            <p:txEl>
                                              <p:pRg st="0" end="0"/>
                                            </p:txEl>
                                          </p:spTgt>
                                        </p:tgtEl>
                                        <p:attrNameLst>
                                          <p:attrName>style.visibility</p:attrName>
                                        </p:attrNameLst>
                                      </p:cBhvr>
                                      <p:to>
                                        <p:strVal val="visible"/>
                                      </p:to>
                                    </p:set>
                                    <p:animEffect transition="in" filter="wipe(left)">
                                      <p:cBhvr>
                                        <p:cTn id="7" dur="500"/>
                                        <p:tgtEl>
                                          <p:spTgt spid="5079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7907">
                                            <p:txEl>
                                              <p:pRg st="1" end="1"/>
                                            </p:txEl>
                                          </p:spTgt>
                                        </p:tgtEl>
                                        <p:attrNameLst>
                                          <p:attrName>style.visibility</p:attrName>
                                        </p:attrNameLst>
                                      </p:cBhvr>
                                      <p:to>
                                        <p:strVal val="visible"/>
                                      </p:to>
                                    </p:set>
                                    <p:animEffect transition="in" filter="wipe(left)">
                                      <p:cBhvr>
                                        <p:cTn id="12" dur="500"/>
                                        <p:tgtEl>
                                          <p:spTgt spid="5079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07907">
                                            <p:txEl>
                                              <p:pRg st="2" end="2"/>
                                            </p:txEl>
                                          </p:spTgt>
                                        </p:tgtEl>
                                        <p:attrNameLst>
                                          <p:attrName>style.visibility</p:attrName>
                                        </p:attrNameLst>
                                      </p:cBhvr>
                                      <p:to>
                                        <p:strVal val="visible"/>
                                      </p:to>
                                    </p:set>
                                    <p:animEffect transition="in" filter="wipe(left)">
                                      <p:cBhvr>
                                        <p:cTn id="17" dur="500"/>
                                        <p:tgtEl>
                                          <p:spTgt spid="5079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7907">
                                            <p:txEl>
                                              <p:pRg st="3" end="3"/>
                                            </p:txEl>
                                          </p:spTgt>
                                        </p:tgtEl>
                                        <p:attrNameLst>
                                          <p:attrName>style.visibility</p:attrName>
                                        </p:attrNameLst>
                                      </p:cBhvr>
                                      <p:to>
                                        <p:strVal val="visible"/>
                                      </p:to>
                                    </p:set>
                                    <p:animEffect transition="in" filter="wipe(left)">
                                      <p:cBhvr>
                                        <p:cTn id="22" dur="500"/>
                                        <p:tgtEl>
                                          <p:spTgt spid="5079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07"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158269F-32BF-8A47-97B9-9A9B2CAF4F87}" type="slidenum">
              <a:rPr lang="en-US" smtClean="0">
                <a:latin typeface="Times New Roman" charset="0"/>
              </a:rPr>
              <a:pPr/>
              <a:t>35</a:t>
            </a:fld>
            <a:endParaRPr lang="en-US" smtClean="0">
              <a:latin typeface="Times New Roman" charset="0"/>
            </a:endParaRPr>
          </a:p>
        </p:txBody>
      </p:sp>
      <p:sp>
        <p:nvSpPr>
          <p:cNvPr id="60419" name="Rectangle 2"/>
          <p:cNvSpPr>
            <a:spLocks noGrp="1" noChangeArrowheads="1"/>
          </p:cNvSpPr>
          <p:nvPr>
            <p:ph type="title"/>
          </p:nvPr>
        </p:nvSpPr>
        <p:spPr/>
        <p:txBody>
          <a:bodyPr/>
          <a:lstStyle/>
          <a:p>
            <a:pPr eaLnBrk="1" hangingPunct="1"/>
            <a:r>
              <a:rPr lang="en-US"/>
              <a:t>Shift Register Crypto</a:t>
            </a:r>
          </a:p>
        </p:txBody>
      </p:sp>
      <p:sp>
        <p:nvSpPr>
          <p:cNvPr id="60420" name="Rectangle 3"/>
          <p:cNvSpPr>
            <a:spLocks noGrp="1" noChangeArrowheads="1"/>
          </p:cNvSpPr>
          <p:nvPr>
            <p:ph type="body" idx="1"/>
          </p:nvPr>
        </p:nvSpPr>
        <p:spPr>
          <a:xfrm>
            <a:off x="685800" y="1828800"/>
            <a:ext cx="8153400" cy="4114800"/>
          </a:xfrm>
        </p:spPr>
        <p:txBody>
          <a:bodyPr/>
          <a:lstStyle/>
          <a:p>
            <a:pPr eaLnBrk="1" hangingPunct="1">
              <a:lnSpc>
                <a:spcPct val="90000"/>
              </a:lnSpc>
              <a:spcAft>
                <a:spcPts val="600"/>
              </a:spcAft>
            </a:pPr>
            <a:r>
              <a:rPr lang="en-US" sz="2800" dirty="0"/>
              <a:t>Shift </a:t>
            </a:r>
            <a:r>
              <a:rPr lang="en-US" sz="2800" dirty="0" smtClean="0"/>
              <a:t>register </a:t>
            </a:r>
            <a:r>
              <a:rPr lang="en-US" sz="2800" dirty="0"/>
              <a:t>crypto</a:t>
            </a:r>
            <a:r>
              <a:rPr lang="en-US" sz="2800" dirty="0" smtClean="0"/>
              <a:t> efficient </a:t>
            </a:r>
            <a:r>
              <a:rPr lang="en-US" sz="2800" dirty="0"/>
              <a:t>in hardware</a:t>
            </a:r>
            <a:endParaRPr lang="en-US" sz="2800" dirty="0" smtClean="0"/>
          </a:p>
          <a:p>
            <a:pPr eaLnBrk="1" hangingPunct="1">
              <a:lnSpc>
                <a:spcPct val="90000"/>
              </a:lnSpc>
              <a:spcAft>
                <a:spcPts val="600"/>
              </a:spcAft>
            </a:pPr>
            <a:r>
              <a:rPr lang="en-US" sz="2800" dirty="0" smtClean="0"/>
              <a:t>Often, slow </a:t>
            </a:r>
            <a:r>
              <a:rPr lang="en-US" sz="2800" dirty="0"/>
              <a:t>if </a:t>
            </a:r>
            <a:r>
              <a:rPr lang="en-US" sz="2800" dirty="0" smtClean="0"/>
              <a:t>implemented </a:t>
            </a:r>
            <a:r>
              <a:rPr lang="en-US" sz="2800" dirty="0"/>
              <a:t>in software</a:t>
            </a:r>
          </a:p>
          <a:p>
            <a:pPr eaLnBrk="1" hangingPunct="1">
              <a:lnSpc>
                <a:spcPct val="90000"/>
              </a:lnSpc>
              <a:spcAft>
                <a:spcPts val="600"/>
              </a:spcAft>
            </a:pPr>
            <a:r>
              <a:rPr lang="en-US" sz="2800" dirty="0"/>
              <a:t>In the past, very popular</a:t>
            </a:r>
          </a:p>
          <a:p>
            <a:pPr eaLnBrk="1" hangingPunct="1">
              <a:lnSpc>
                <a:spcPct val="90000"/>
              </a:lnSpc>
              <a:spcAft>
                <a:spcPts val="600"/>
              </a:spcAft>
            </a:pPr>
            <a:r>
              <a:rPr lang="en-US" sz="2800" dirty="0"/>
              <a:t>Today, more is done in software due to fast processors</a:t>
            </a:r>
          </a:p>
          <a:p>
            <a:pPr eaLnBrk="1" hangingPunct="1">
              <a:lnSpc>
                <a:spcPct val="90000"/>
              </a:lnSpc>
              <a:spcAft>
                <a:spcPts val="600"/>
              </a:spcAft>
            </a:pPr>
            <a:r>
              <a:rPr lang="en-US" sz="2800" dirty="0"/>
              <a:t>Shift register crypto still used </a:t>
            </a:r>
            <a:r>
              <a:rPr lang="en-US" sz="2800" dirty="0" smtClean="0"/>
              <a:t>in some cases</a:t>
            </a:r>
          </a:p>
          <a:p>
            <a:pPr lvl="1" eaLnBrk="1" hangingPunct="1">
              <a:lnSpc>
                <a:spcPct val="90000"/>
              </a:lnSpc>
              <a:spcAft>
                <a:spcPts val="600"/>
              </a:spcAft>
            </a:pPr>
            <a:r>
              <a:rPr lang="en-US" sz="2400" dirty="0" smtClean="0"/>
              <a:t>Resource-constrained devices</a:t>
            </a:r>
            <a:endParaRPr lang="en-U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073B8FE3-DD26-0548-95A9-12375515C9E0}" type="slidenum">
              <a:rPr lang="en-US" smtClean="0">
                <a:latin typeface="Times New Roman" charset="0"/>
              </a:rPr>
              <a:pPr/>
              <a:t>36</a:t>
            </a:fld>
            <a:endParaRPr lang="en-US" smtClean="0">
              <a:latin typeface="Times New Roman" charset="0"/>
            </a:endParaRPr>
          </a:p>
        </p:txBody>
      </p:sp>
      <p:sp>
        <p:nvSpPr>
          <p:cNvPr id="61443" name="Rectangle 2"/>
          <p:cNvSpPr>
            <a:spLocks noGrp="1" noChangeArrowheads="1"/>
          </p:cNvSpPr>
          <p:nvPr>
            <p:ph type="title"/>
          </p:nvPr>
        </p:nvSpPr>
        <p:spPr>
          <a:xfrm>
            <a:off x="685800" y="152400"/>
            <a:ext cx="7772400" cy="914400"/>
          </a:xfrm>
        </p:spPr>
        <p:txBody>
          <a:bodyPr/>
          <a:lstStyle/>
          <a:p>
            <a:pPr eaLnBrk="1" hangingPunct="1"/>
            <a:r>
              <a:rPr lang="en-US" dirty="0"/>
              <a:t>RC4</a:t>
            </a:r>
          </a:p>
        </p:txBody>
      </p:sp>
      <p:sp>
        <p:nvSpPr>
          <p:cNvPr id="61444" name="Rectangle 3"/>
          <p:cNvSpPr>
            <a:spLocks noGrp="1" noChangeArrowheads="1"/>
          </p:cNvSpPr>
          <p:nvPr>
            <p:ph type="body" idx="1"/>
          </p:nvPr>
        </p:nvSpPr>
        <p:spPr>
          <a:xfrm>
            <a:off x="685800" y="1143000"/>
            <a:ext cx="7772400" cy="4953000"/>
          </a:xfrm>
        </p:spPr>
        <p:txBody>
          <a:bodyPr/>
          <a:lstStyle/>
          <a:p>
            <a:pPr eaLnBrk="1" hangingPunct="1">
              <a:lnSpc>
                <a:spcPct val="80000"/>
              </a:lnSpc>
              <a:spcAft>
                <a:spcPts val="600"/>
              </a:spcAft>
            </a:pPr>
            <a:r>
              <a:rPr lang="en-US" sz="2800" dirty="0"/>
              <a:t>A self-modifying lookup table</a:t>
            </a:r>
          </a:p>
          <a:p>
            <a:pPr eaLnBrk="1" hangingPunct="1">
              <a:lnSpc>
                <a:spcPct val="80000"/>
              </a:lnSpc>
              <a:spcAft>
                <a:spcPts val="600"/>
              </a:spcAft>
            </a:pPr>
            <a:r>
              <a:rPr lang="en-US" sz="2800" dirty="0"/>
              <a:t>Table always contains a permutation </a:t>
            </a:r>
            <a:r>
              <a:rPr lang="en-US" sz="2800" dirty="0" smtClean="0"/>
              <a:t>of the byte values </a:t>
            </a:r>
            <a:r>
              <a:rPr lang="en-US" sz="2800" dirty="0">
                <a:latin typeface="Times-Roman" charset="0"/>
              </a:rPr>
              <a:t>0,1,…,255</a:t>
            </a:r>
            <a:endParaRPr lang="en-US" sz="2800" dirty="0"/>
          </a:p>
          <a:p>
            <a:pPr eaLnBrk="1" hangingPunct="1">
              <a:lnSpc>
                <a:spcPct val="80000"/>
              </a:lnSpc>
              <a:spcAft>
                <a:spcPts val="600"/>
              </a:spcAft>
            </a:pPr>
            <a:r>
              <a:rPr lang="en-US" sz="2800" dirty="0"/>
              <a:t>Initialize the permutation using key</a:t>
            </a:r>
          </a:p>
          <a:p>
            <a:pPr eaLnBrk="1" hangingPunct="1">
              <a:lnSpc>
                <a:spcPct val="80000"/>
              </a:lnSpc>
              <a:spcAft>
                <a:spcPts val="600"/>
              </a:spcAft>
            </a:pPr>
            <a:r>
              <a:rPr lang="en-US" sz="2800" dirty="0"/>
              <a:t>At each step, RC4 does the following</a:t>
            </a:r>
          </a:p>
          <a:p>
            <a:pPr lvl="1" eaLnBrk="1" hangingPunct="1">
              <a:lnSpc>
                <a:spcPct val="80000"/>
              </a:lnSpc>
              <a:spcAft>
                <a:spcPts val="600"/>
              </a:spcAft>
            </a:pPr>
            <a:r>
              <a:rPr lang="en-US" sz="2400" dirty="0"/>
              <a:t>Swaps elements in current lookup table</a:t>
            </a:r>
          </a:p>
          <a:p>
            <a:pPr lvl="1" eaLnBrk="1" hangingPunct="1">
              <a:lnSpc>
                <a:spcPct val="80000"/>
              </a:lnSpc>
              <a:spcAft>
                <a:spcPts val="600"/>
              </a:spcAft>
            </a:pPr>
            <a:r>
              <a:rPr lang="en-US" sz="2400" dirty="0"/>
              <a:t>Selects a </a:t>
            </a:r>
            <a:r>
              <a:rPr lang="en-US" sz="2400" dirty="0" err="1"/>
              <a:t>keystream</a:t>
            </a:r>
            <a:r>
              <a:rPr lang="en-US" sz="2400" dirty="0"/>
              <a:t> byte from table</a:t>
            </a:r>
          </a:p>
          <a:p>
            <a:pPr eaLnBrk="1" hangingPunct="1">
              <a:lnSpc>
                <a:spcPct val="80000"/>
              </a:lnSpc>
              <a:spcAft>
                <a:spcPts val="600"/>
              </a:spcAft>
            </a:pPr>
            <a:r>
              <a:rPr lang="en-US" sz="2800" dirty="0"/>
              <a:t>Each step of RC4 produces a </a:t>
            </a:r>
            <a:r>
              <a:rPr lang="en-US" sz="2800" b="1" dirty="0">
                <a:solidFill>
                  <a:schemeClr val="hlink"/>
                </a:solidFill>
              </a:rPr>
              <a:t>byte</a:t>
            </a:r>
            <a:endParaRPr lang="en-US" sz="2800" dirty="0"/>
          </a:p>
          <a:p>
            <a:pPr lvl="1" eaLnBrk="1" hangingPunct="1">
              <a:lnSpc>
                <a:spcPct val="80000"/>
              </a:lnSpc>
              <a:spcAft>
                <a:spcPts val="600"/>
              </a:spcAft>
            </a:pPr>
            <a:r>
              <a:rPr lang="en-US" sz="2400" dirty="0"/>
              <a:t>Efficient in software</a:t>
            </a:r>
          </a:p>
          <a:p>
            <a:pPr eaLnBrk="1" hangingPunct="1">
              <a:lnSpc>
                <a:spcPct val="80000"/>
              </a:lnSpc>
              <a:spcAft>
                <a:spcPts val="600"/>
              </a:spcAft>
            </a:pPr>
            <a:r>
              <a:rPr lang="en-US" sz="2800" dirty="0"/>
              <a:t>Each step of A5/1 produces only a bit</a:t>
            </a:r>
          </a:p>
          <a:p>
            <a:pPr lvl="1" eaLnBrk="1" hangingPunct="1">
              <a:lnSpc>
                <a:spcPct val="80000"/>
              </a:lnSpc>
              <a:spcAft>
                <a:spcPts val="600"/>
              </a:spcAft>
            </a:pPr>
            <a:r>
              <a:rPr lang="en-US" sz="2400" dirty="0"/>
              <a:t>Efficient in hardware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CE4E490-4BCB-EB4B-BE55-BC0EF7DD839A}" type="slidenum">
              <a:rPr lang="en-US" smtClean="0">
                <a:latin typeface="Times New Roman" charset="0"/>
              </a:rPr>
              <a:pPr/>
              <a:t>37</a:t>
            </a:fld>
            <a:endParaRPr lang="en-US" smtClean="0">
              <a:latin typeface="Times New Roman" charset="0"/>
            </a:endParaRPr>
          </a:p>
        </p:txBody>
      </p:sp>
      <p:sp>
        <p:nvSpPr>
          <p:cNvPr id="62467" name="Rectangle 2"/>
          <p:cNvSpPr>
            <a:spLocks noGrp="1" noChangeArrowheads="1"/>
          </p:cNvSpPr>
          <p:nvPr>
            <p:ph type="title"/>
          </p:nvPr>
        </p:nvSpPr>
        <p:spPr>
          <a:xfrm>
            <a:off x="685800" y="381000"/>
            <a:ext cx="7772400" cy="1143000"/>
          </a:xfrm>
        </p:spPr>
        <p:txBody>
          <a:bodyPr/>
          <a:lstStyle/>
          <a:p>
            <a:pPr eaLnBrk="1" hangingPunct="1"/>
            <a:r>
              <a:rPr lang="en-US"/>
              <a:t>RC4 Initialization</a:t>
            </a:r>
          </a:p>
        </p:txBody>
      </p:sp>
      <p:sp>
        <p:nvSpPr>
          <p:cNvPr id="62468" name="Rectangle 3"/>
          <p:cNvSpPr>
            <a:spLocks noGrp="1" noChangeArrowheads="1"/>
          </p:cNvSpPr>
          <p:nvPr>
            <p:ph type="body" idx="1"/>
          </p:nvPr>
        </p:nvSpPr>
        <p:spPr>
          <a:xfrm>
            <a:off x="685800" y="1524000"/>
            <a:ext cx="7772400" cy="4572000"/>
          </a:xfrm>
        </p:spPr>
        <p:txBody>
          <a:bodyPr/>
          <a:lstStyle/>
          <a:p>
            <a:pPr eaLnBrk="1" hangingPunct="1">
              <a:lnSpc>
                <a:spcPct val="90000"/>
              </a:lnSpc>
            </a:pPr>
            <a:r>
              <a:rPr lang="en-US" sz="2400" dirty="0">
                <a:latin typeface="Courier" charset="0"/>
              </a:rPr>
              <a:t>S[] is permutation of 0,1,...,255</a:t>
            </a:r>
          </a:p>
          <a:p>
            <a:pPr eaLnBrk="1" hangingPunct="1">
              <a:lnSpc>
                <a:spcPct val="90000"/>
              </a:lnSpc>
            </a:pPr>
            <a:r>
              <a:rPr lang="en-US" sz="2400" dirty="0">
                <a:latin typeface="Courier" charset="0"/>
              </a:rPr>
              <a:t>key[] contains N bytes of key</a:t>
            </a:r>
          </a:p>
          <a:p>
            <a:pPr eaLnBrk="1" hangingPunct="1">
              <a:lnSpc>
                <a:spcPct val="90000"/>
              </a:lnSpc>
              <a:buFont typeface="Wingdings" charset="2"/>
              <a:buNone/>
            </a:pPr>
            <a:endParaRPr lang="en-US" sz="1000" dirty="0">
              <a:latin typeface="Courier" charset="0"/>
            </a:endParaRPr>
          </a:p>
          <a:p>
            <a:pPr eaLnBrk="1" hangingPunct="1">
              <a:lnSpc>
                <a:spcPct val="90000"/>
              </a:lnSpc>
              <a:buFont typeface="Wingdings" charset="2"/>
              <a:buNone/>
            </a:pPr>
            <a:r>
              <a:rPr lang="en-US" sz="2000" dirty="0">
                <a:latin typeface="Courier" charset="0"/>
              </a:rPr>
              <a:t>		for </a:t>
            </a:r>
            <a:r>
              <a:rPr lang="en-US" sz="2000" dirty="0" err="1">
                <a:latin typeface="Courier" charset="0"/>
              </a:rPr>
              <a:t>i</a:t>
            </a:r>
            <a:r>
              <a:rPr lang="en-US" sz="2000" dirty="0">
                <a:latin typeface="Courier" charset="0"/>
              </a:rPr>
              <a:t> = 0 to 255</a:t>
            </a:r>
          </a:p>
          <a:p>
            <a:pPr eaLnBrk="1" hangingPunct="1">
              <a:lnSpc>
                <a:spcPct val="90000"/>
              </a:lnSpc>
              <a:buFont typeface="Wingdings" charset="2"/>
              <a:buNone/>
            </a:pPr>
            <a:r>
              <a:rPr lang="en-US" sz="2000" dirty="0">
                <a:latin typeface="Courier" charset="0"/>
              </a:rPr>
              <a:t>			</a:t>
            </a:r>
            <a:r>
              <a:rPr lang="en-US" sz="2000" dirty="0" err="1">
                <a:latin typeface="Courier" charset="0"/>
              </a:rPr>
              <a:t>S[i</a:t>
            </a:r>
            <a:r>
              <a:rPr lang="en-US" sz="2000" dirty="0">
                <a:latin typeface="Courier" charset="0"/>
              </a:rPr>
              <a:t>] = </a:t>
            </a:r>
            <a:r>
              <a:rPr lang="en-US" sz="2000" dirty="0" err="1">
                <a:latin typeface="Courier" charset="0"/>
              </a:rPr>
              <a:t>i</a:t>
            </a:r>
            <a:endParaRPr lang="en-US" sz="2000" dirty="0">
              <a:latin typeface="Courier" charset="0"/>
            </a:endParaRPr>
          </a:p>
          <a:p>
            <a:pPr eaLnBrk="1" hangingPunct="1">
              <a:lnSpc>
                <a:spcPct val="90000"/>
              </a:lnSpc>
              <a:buFont typeface="Wingdings" charset="2"/>
              <a:buNone/>
            </a:pPr>
            <a:r>
              <a:rPr lang="en-US" sz="2000" dirty="0">
                <a:latin typeface="Courier" charset="0"/>
              </a:rPr>
              <a:t>			</a:t>
            </a:r>
            <a:r>
              <a:rPr lang="en-US" sz="2000" dirty="0" err="1">
                <a:latin typeface="Courier" charset="0"/>
              </a:rPr>
              <a:t>K[i</a:t>
            </a:r>
            <a:r>
              <a:rPr lang="en-US" sz="2000" dirty="0">
                <a:latin typeface="Courier" charset="0"/>
              </a:rPr>
              <a:t>] = </a:t>
            </a:r>
            <a:r>
              <a:rPr lang="en-US" sz="2000" dirty="0" err="1">
                <a:latin typeface="Courier" charset="0"/>
              </a:rPr>
              <a:t>key[i</a:t>
            </a:r>
            <a:r>
              <a:rPr lang="en-US" sz="2000" dirty="0">
                <a:latin typeface="Courier" charset="0"/>
              </a:rPr>
              <a:t> (mod N)]</a:t>
            </a:r>
          </a:p>
          <a:p>
            <a:pPr eaLnBrk="1" hangingPunct="1">
              <a:lnSpc>
                <a:spcPct val="90000"/>
              </a:lnSpc>
              <a:buFont typeface="Wingdings" charset="2"/>
              <a:buNone/>
            </a:pPr>
            <a:r>
              <a:rPr lang="en-US" sz="2000" dirty="0">
                <a:latin typeface="Courier" charset="0"/>
              </a:rPr>
              <a:t>		next </a:t>
            </a:r>
            <a:r>
              <a:rPr lang="en-US" sz="2000" dirty="0" err="1">
                <a:latin typeface="Courier" charset="0"/>
              </a:rPr>
              <a:t>i</a:t>
            </a:r>
            <a:endParaRPr lang="en-US" sz="2000" dirty="0">
              <a:latin typeface="Courier" charset="0"/>
            </a:endParaRPr>
          </a:p>
          <a:p>
            <a:pPr eaLnBrk="1" hangingPunct="1">
              <a:lnSpc>
                <a:spcPct val="90000"/>
              </a:lnSpc>
              <a:buFont typeface="Wingdings" charset="2"/>
              <a:buNone/>
            </a:pPr>
            <a:r>
              <a:rPr lang="en-US" sz="2000" dirty="0">
                <a:latin typeface="Courier" charset="0"/>
              </a:rPr>
              <a:t>		</a:t>
            </a:r>
            <a:r>
              <a:rPr lang="en-US" sz="2000" dirty="0" err="1">
                <a:latin typeface="Courier" charset="0"/>
              </a:rPr>
              <a:t>j</a:t>
            </a:r>
            <a:r>
              <a:rPr lang="en-US" sz="2000" dirty="0">
                <a:latin typeface="Courier" charset="0"/>
              </a:rPr>
              <a:t> = 0</a:t>
            </a:r>
          </a:p>
          <a:p>
            <a:pPr eaLnBrk="1" hangingPunct="1">
              <a:lnSpc>
                <a:spcPct val="90000"/>
              </a:lnSpc>
              <a:buFont typeface="Wingdings" charset="2"/>
              <a:buNone/>
            </a:pPr>
            <a:r>
              <a:rPr lang="en-US" sz="2000" dirty="0">
                <a:latin typeface="Courier" charset="0"/>
              </a:rPr>
              <a:t>		for </a:t>
            </a:r>
            <a:r>
              <a:rPr lang="en-US" sz="2000" dirty="0" err="1">
                <a:latin typeface="Courier" charset="0"/>
              </a:rPr>
              <a:t>i</a:t>
            </a:r>
            <a:r>
              <a:rPr lang="en-US" sz="2000" dirty="0">
                <a:latin typeface="Courier" charset="0"/>
              </a:rPr>
              <a:t> = 0 to 255</a:t>
            </a:r>
          </a:p>
          <a:p>
            <a:pPr eaLnBrk="1" hangingPunct="1">
              <a:lnSpc>
                <a:spcPct val="90000"/>
              </a:lnSpc>
              <a:buFont typeface="Wingdings" charset="2"/>
              <a:buNone/>
            </a:pPr>
            <a:r>
              <a:rPr lang="en-US" sz="2000" dirty="0">
                <a:latin typeface="Courier" charset="0"/>
              </a:rPr>
              <a:t>			</a:t>
            </a:r>
            <a:r>
              <a:rPr lang="en-US" sz="2000" dirty="0" err="1">
                <a:latin typeface="Courier" charset="0"/>
              </a:rPr>
              <a:t>j</a:t>
            </a:r>
            <a:r>
              <a:rPr lang="en-US" sz="2000" dirty="0">
                <a:latin typeface="Courier" charset="0"/>
              </a:rPr>
              <a:t> = (</a:t>
            </a:r>
            <a:r>
              <a:rPr lang="en-US" sz="2000" dirty="0" err="1">
                <a:latin typeface="Courier" charset="0"/>
              </a:rPr>
              <a:t>j</a:t>
            </a:r>
            <a:r>
              <a:rPr lang="en-US" sz="2000" dirty="0">
                <a:latin typeface="Courier" charset="0"/>
              </a:rPr>
              <a:t> + </a:t>
            </a:r>
            <a:r>
              <a:rPr lang="en-US" sz="2000" dirty="0" err="1">
                <a:latin typeface="Courier" charset="0"/>
              </a:rPr>
              <a:t>S[i</a:t>
            </a:r>
            <a:r>
              <a:rPr lang="en-US" sz="2000" dirty="0">
                <a:latin typeface="Courier" charset="0"/>
              </a:rPr>
              <a:t>] + </a:t>
            </a:r>
            <a:r>
              <a:rPr lang="en-US" sz="2000" dirty="0" err="1">
                <a:latin typeface="Courier" charset="0"/>
              </a:rPr>
              <a:t>K[i</a:t>
            </a:r>
            <a:r>
              <a:rPr lang="en-US" sz="2000" dirty="0">
                <a:latin typeface="Courier" charset="0"/>
              </a:rPr>
              <a:t>]) mod 256</a:t>
            </a:r>
          </a:p>
          <a:p>
            <a:pPr eaLnBrk="1" hangingPunct="1">
              <a:lnSpc>
                <a:spcPct val="90000"/>
              </a:lnSpc>
              <a:buFont typeface="Wingdings" charset="2"/>
              <a:buNone/>
            </a:pPr>
            <a:r>
              <a:rPr lang="en-US" sz="2000" dirty="0">
                <a:latin typeface="Courier" charset="0"/>
              </a:rPr>
              <a:t>			</a:t>
            </a:r>
            <a:r>
              <a:rPr lang="en-US" sz="2000" dirty="0" err="1">
                <a:latin typeface="Courier" charset="0"/>
              </a:rPr>
              <a:t>swap(S[i</a:t>
            </a:r>
            <a:r>
              <a:rPr lang="en-US" sz="2000" dirty="0">
                <a:latin typeface="Courier" charset="0"/>
              </a:rPr>
              <a:t>], </a:t>
            </a:r>
            <a:r>
              <a:rPr lang="en-US" sz="2000" dirty="0" err="1">
                <a:latin typeface="Courier" charset="0"/>
              </a:rPr>
              <a:t>S[j</a:t>
            </a:r>
            <a:r>
              <a:rPr lang="en-US" sz="2000" dirty="0">
                <a:latin typeface="Courier" charset="0"/>
              </a:rPr>
              <a:t>])</a:t>
            </a:r>
          </a:p>
          <a:p>
            <a:pPr eaLnBrk="1" hangingPunct="1">
              <a:lnSpc>
                <a:spcPct val="90000"/>
              </a:lnSpc>
              <a:buFont typeface="Wingdings" charset="2"/>
              <a:buNone/>
            </a:pPr>
            <a:r>
              <a:rPr lang="en-US" sz="2000" dirty="0">
                <a:latin typeface="Courier" charset="0"/>
              </a:rPr>
              <a:t>		next</a:t>
            </a:r>
            <a:r>
              <a:rPr lang="en-US" sz="2000" dirty="0" smtClean="0">
                <a:latin typeface="Courier" charset="0"/>
              </a:rPr>
              <a:t> </a:t>
            </a:r>
            <a:r>
              <a:rPr lang="en-US" sz="2000">
                <a:latin typeface="Courier" charset="0"/>
              </a:rPr>
              <a:t>i</a:t>
            </a:r>
            <a:endParaRPr lang="en-US" sz="2000" smtClean="0">
              <a:latin typeface="Courier" charset="0"/>
            </a:endParaRPr>
          </a:p>
          <a:p>
            <a:pPr eaLnBrk="1" hangingPunct="1">
              <a:lnSpc>
                <a:spcPct val="90000"/>
              </a:lnSpc>
              <a:buFont typeface="Wingdings" charset="2"/>
              <a:buNone/>
            </a:pPr>
            <a:r>
              <a:rPr lang="en-US" sz="2000" dirty="0">
                <a:latin typeface="Courier" charset="0"/>
              </a:rPr>
              <a:t>		</a:t>
            </a:r>
            <a:r>
              <a:rPr lang="en-US" sz="2000" dirty="0" err="1">
                <a:latin typeface="Courier" charset="0"/>
              </a:rPr>
              <a:t>i</a:t>
            </a:r>
            <a:r>
              <a:rPr lang="en-US" sz="2000" dirty="0">
                <a:latin typeface="Courier" charset="0"/>
              </a:rPr>
              <a:t> = </a:t>
            </a:r>
            <a:r>
              <a:rPr lang="en-US" sz="2000" dirty="0" err="1">
                <a:latin typeface="Courier" charset="0"/>
              </a:rPr>
              <a:t>j</a:t>
            </a:r>
            <a:r>
              <a:rPr lang="en-US" sz="2000" dirty="0">
                <a:latin typeface="Courier" charset="0"/>
              </a:rPr>
              <a:t> = 0</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43B6A93C-1BF7-764A-8E03-451B23F1771C}" type="slidenum">
              <a:rPr lang="en-US" smtClean="0">
                <a:latin typeface="Times New Roman" charset="0"/>
              </a:rPr>
              <a:pPr/>
              <a:t>38</a:t>
            </a:fld>
            <a:endParaRPr lang="en-US" smtClean="0">
              <a:latin typeface="Times New Roman" charset="0"/>
            </a:endParaRPr>
          </a:p>
        </p:txBody>
      </p:sp>
      <p:sp>
        <p:nvSpPr>
          <p:cNvPr id="63491" name="Rectangle 2"/>
          <p:cNvSpPr>
            <a:spLocks noGrp="1" noChangeArrowheads="1"/>
          </p:cNvSpPr>
          <p:nvPr>
            <p:ph type="title"/>
          </p:nvPr>
        </p:nvSpPr>
        <p:spPr/>
        <p:txBody>
          <a:bodyPr/>
          <a:lstStyle/>
          <a:p>
            <a:pPr eaLnBrk="1" hangingPunct="1"/>
            <a:r>
              <a:rPr lang="en-US"/>
              <a:t>RC4 Keystream</a:t>
            </a:r>
          </a:p>
        </p:txBody>
      </p:sp>
      <p:sp>
        <p:nvSpPr>
          <p:cNvPr id="63492" name="Rectangle 3"/>
          <p:cNvSpPr>
            <a:spLocks noGrp="1" noChangeArrowheads="1"/>
          </p:cNvSpPr>
          <p:nvPr>
            <p:ph type="body" idx="1"/>
          </p:nvPr>
        </p:nvSpPr>
        <p:spPr/>
        <p:txBody>
          <a:bodyPr/>
          <a:lstStyle/>
          <a:p>
            <a:pPr eaLnBrk="1" hangingPunct="1">
              <a:lnSpc>
                <a:spcPct val="90000"/>
              </a:lnSpc>
              <a:spcAft>
                <a:spcPts val="600"/>
              </a:spcAft>
            </a:pPr>
            <a:r>
              <a:rPr lang="en-US" sz="2800" dirty="0"/>
              <a:t>For each </a:t>
            </a:r>
            <a:r>
              <a:rPr lang="en-US" sz="2800" dirty="0" err="1"/>
              <a:t>keystream</a:t>
            </a:r>
            <a:r>
              <a:rPr lang="en-US" sz="2800" dirty="0"/>
              <a:t> byte, swap elements in table and select byte</a:t>
            </a:r>
          </a:p>
          <a:p>
            <a:pPr eaLnBrk="1" hangingPunct="1">
              <a:lnSpc>
                <a:spcPct val="90000"/>
              </a:lnSpc>
              <a:spcAft>
                <a:spcPts val="0"/>
              </a:spcAft>
              <a:buFont typeface="Wingdings" charset="2"/>
              <a:buNone/>
            </a:pPr>
            <a:r>
              <a:rPr lang="en-US" sz="2000" dirty="0">
                <a:latin typeface="Courier" charset="0"/>
              </a:rPr>
              <a:t>		</a:t>
            </a:r>
            <a:r>
              <a:rPr lang="en-US" sz="2000" dirty="0" err="1">
                <a:latin typeface="Courier" charset="0"/>
              </a:rPr>
              <a:t>i</a:t>
            </a:r>
            <a:r>
              <a:rPr lang="en-US" sz="2000" dirty="0">
                <a:latin typeface="Courier" charset="0"/>
              </a:rPr>
              <a:t> = (</a:t>
            </a:r>
            <a:r>
              <a:rPr lang="en-US" sz="2000" dirty="0" err="1">
                <a:latin typeface="Courier" charset="0"/>
              </a:rPr>
              <a:t>i</a:t>
            </a:r>
            <a:r>
              <a:rPr lang="en-US" sz="2000" dirty="0">
                <a:latin typeface="Courier" charset="0"/>
              </a:rPr>
              <a:t> + 1) mod 256</a:t>
            </a:r>
          </a:p>
          <a:p>
            <a:pPr eaLnBrk="1" hangingPunct="1">
              <a:lnSpc>
                <a:spcPct val="90000"/>
              </a:lnSpc>
              <a:spcAft>
                <a:spcPts val="0"/>
              </a:spcAft>
              <a:buFont typeface="Wingdings" charset="2"/>
              <a:buNone/>
            </a:pPr>
            <a:r>
              <a:rPr lang="en-US" sz="2000" dirty="0">
                <a:latin typeface="Courier" charset="0"/>
              </a:rPr>
              <a:t>		</a:t>
            </a:r>
            <a:r>
              <a:rPr lang="en-US" sz="2000" dirty="0" err="1">
                <a:latin typeface="Courier" charset="0"/>
              </a:rPr>
              <a:t>j</a:t>
            </a:r>
            <a:r>
              <a:rPr lang="en-US" sz="2000" dirty="0">
                <a:latin typeface="Courier" charset="0"/>
              </a:rPr>
              <a:t> = (</a:t>
            </a:r>
            <a:r>
              <a:rPr lang="en-US" sz="2000" dirty="0" err="1">
                <a:latin typeface="Courier" charset="0"/>
              </a:rPr>
              <a:t>j</a:t>
            </a:r>
            <a:r>
              <a:rPr lang="en-US" sz="2000" dirty="0">
                <a:latin typeface="Courier" charset="0"/>
              </a:rPr>
              <a:t> + </a:t>
            </a:r>
            <a:r>
              <a:rPr lang="en-US" sz="2000" dirty="0" err="1">
                <a:latin typeface="Courier" charset="0"/>
              </a:rPr>
              <a:t>S[i</a:t>
            </a:r>
            <a:r>
              <a:rPr lang="en-US" sz="2000" dirty="0">
                <a:latin typeface="Courier" charset="0"/>
              </a:rPr>
              <a:t>]) mod 256</a:t>
            </a:r>
          </a:p>
          <a:p>
            <a:pPr eaLnBrk="1" hangingPunct="1">
              <a:lnSpc>
                <a:spcPct val="90000"/>
              </a:lnSpc>
              <a:spcAft>
                <a:spcPts val="0"/>
              </a:spcAft>
              <a:buFont typeface="Wingdings" charset="2"/>
              <a:buNone/>
            </a:pPr>
            <a:r>
              <a:rPr lang="en-US" sz="2000" dirty="0">
                <a:latin typeface="Courier" charset="0"/>
              </a:rPr>
              <a:t>		</a:t>
            </a:r>
            <a:r>
              <a:rPr lang="en-US" sz="2000" dirty="0" err="1">
                <a:latin typeface="Courier" charset="0"/>
              </a:rPr>
              <a:t>swap(S[i</a:t>
            </a:r>
            <a:r>
              <a:rPr lang="en-US" sz="2000" dirty="0">
                <a:latin typeface="Courier" charset="0"/>
              </a:rPr>
              <a:t>], </a:t>
            </a:r>
            <a:r>
              <a:rPr lang="en-US" sz="2000" dirty="0" err="1">
                <a:latin typeface="Courier" charset="0"/>
              </a:rPr>
              <a:t>S[j</a:t>
            </a:r>
            <a:r>
              <a:rPr lang="en-US" sz="2000" dirty="0">
                <a:latin typeface="Courier" charset="0"/>
              </a:rPr>
              <a:t>])</a:t>
            </a:r>
          </a:p>
          <a:p>
            <a:pPr eaLnBrk="1" hangingPunct="1">
              <a:lnSpc>
                <a:spcPct val="90000"/>
              </a:lnSpc>
              <a:spcAft>
                <a:spcPts val="0"/>
              </a:spcAft>
              <a:buFont typeface="Wingdings" charset="2"/>
              <a:buNone/>
            </a:pPr>
            <a:r>
              <a:rPr lang="en-US" sz="2000" dirty="0">
                <a:latin typeface="Courier" charset="0"/>
              </a:rPr>
              <a:t>		</a:t>
            </a:r>
            <a:r>
              <a:rPr lang="en-US" sz="2000" dirty="0" err="1">
                <a:latin typeface="Courier" charset="0"/>
              </a:rPr>
              <a:t>t</a:t>
            </a:r>
            <a:r>
              <a:rPr lang="en-US" sz="2000" dirty="0">
                <a:latin typeface="Courier" charset="0"/>
              </a:rPr>
              <a:t> = (</a:t>
            </a:r>
            <a:r>
              <a:rPr lang="en-US" sz="2000" dirty="0" err="1">
                <a:latin typeface="Courier" charset="0"/>
              </a:rPr>
              <a:t>S[i</a:t>
            </a:r>
            <a:r>
              <a:rPr lang="en-US" sz="2000" dirty="0">
                <a:latin typeface="Courier" charset="0"/>
              </a:rPr>
              <a:t>] + </a:t>
            </a:r>
            <a:r>
              <a:rPr lang="en-US" sz="2000" dirty="0" err="1">
                <a:latin typeface="Courier" charset="0"/>
              </a:rPr>
              <a:t>S[j</a:t>
            </a:r>
            <a:r>
              <a:rPr lang="en-US" sz="2000" dirty="0">
                <a:latin typeface="Courier" charset="0"/>
              </a:rPr>
              <a:t>]) mod 256</a:t>
            </a:r>
          </a:p>
          <a:p>
            <a:pPr eaLnBrk="1" hangingPunct="1">
              <a:lnSpc>
                <a:spcPct val="90000"/>
              </a:lnSpc>
              <a:spcAft>
                <a:spcPts val="0"/>
              </a:spcAft>
              <a:buFont typeface="Wingdings" charset="2"/>
              <a:buNone/>
            </a:pPr>
            <a:r>
              <a:rPr lang="en-US" sz="2000" dirty="0">
                <a:latin typeface="Courier" charset="0"/>
              </a:rPr>
              <a:t>		</a:t>
            </a:r>
            <a:r>
              <a:rPr lang="en-US" sz="2000" dirty="0" err="1">
                <a:latin typeface="Courier" charset="0"/>
              </a:rPr>
              <a:t>keystreamByte</a:t>
            </a:r>
            <a:r>
              <a:rPr lang="en-US" sz="2000" dirty="0">
                <a:latin typeface="Courier" charset="0"/>
              </a:rPr>
              <a:t> = </a:t>
            </a:r>
            <a:r>
              <a:rPr lang="en-US" sz="2000" dirty="0" err="1">
                <a:latin typeface="Courier" charset="0"/>
              </a:rPr>
              <a:t>S[t</a:t>
            </a:r>
            <a:r>
              <a:rPr lang="en-US" sz="2000" dirty="0">
                <a:latin typeface="Courier" charset="0"/>
              </a:rPr>
              <a:t>]</a:t>
            </a:r>
          </a:p>
          <a:p>
            <a:pPr eaLnBrk="1" hangingPunct="1">
              <a:lnSpc>
                <a:spcPct val="90000"/>
              </a:lnSpc>
              <a:spcAft>
                <a:spcPts val="600"/>
              </a:spcAft>
            </a:pPr>
            <a:r>
              <a:rPr lang="en-US" sz="2800" dirty="0"/>
              <a:t>Use </a:t>
            </a:r>
            <a:r>
              <a:rPr lang="en-US" sz="2800" dirty="0" err="1"/>
              <a:t>keystream</a:t>
            </a:r>
            <a:r>
              <a:rPr lang="en-US" sz="2800" dirty="0"/>
              <a:t> bytes like a one-time pad</a:t>
            </a:r>
          </a:p>
          <a:p>
            <a:pPr eaLnBrk="1" hangingPunct="1">
              <a:lnSpc>
                <a:spcPct val="90000"/>
              </a:lnSpc>
              <a:spcAft>
                <a:spcPts val="600"/>
              </a:spcAft>
            </a:pPr>
            <a:r>
              <a:rPr lang="en-US" sz="2800" b="1" dirty="0">
                <a:solidFill>
                  <a:schemeClr val="accent2"/>
                </a:solidFill>
              </a:rPr>
              <a:t>Note:</a:t>
            </a:r>
            <a:r>
              <a:rPr lang="en-US" sz="2800" dirty="0"/>
              <a:t> first 256 bytes</a:t>
            </a:r>
            <a:r>
              <a:rPr lang="en-US" sz="2800" dirty="0" smtClean="0"/>
              <a:t> should </a:t>
            </a:r>
            <a:r>
              <a:rPr lang="en-US" sz="2800" dirty="0"/>
              <a:t>be discarded</a:t>
            </a:r>
          </a:p>
          <a:p>
            <a:pPr lvl="1" eaLnBrk="1" hangingPunct="1">
              <a:lnSpc>
                <a:spcPct val="90000"/>
              </a:lnSpc>
              <a:spcAft>
                <a:spcPts val="600"/>
              </a:spcAft>
            </a:pPr>
            <a:r>
              <a:rPr lang="en-US" sz="2400" dirty="0" smtClean="0"/>
              <a:t>Otherwise, related key </a:t>
            </a:r>
            <a:r>
              <a:rPr lang="en-US" sz="2400" dirty="0"/>
              <a:t>attack exists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3574FED-E4DC-5B49-8C62-D3463D0D69FB}" type="slidenum">
              <a:rPr lang="en-US" smtClean="0">
                <a:latin typeface="Times New Roman" charset="0"/>
              </a:rPr>
              <a:pPr/>
              <a:t>39</a:t>
            </a:fld>
            <a:endParaRPr lang="en-US" smtClean="0">
              <a:latin typeface="Times New Roman" charset="0"/>
            </a:endParaRPr>
          </a:p>
        </p:txBody>
      </p:sp>
      <p:sp>
        <p:nvSpPr>
          <p:cNvPr id="64515" name="Rectangle 2"/>
          <p:cNvSpPr>
            <a:spLocks noGrp="1" noChangeArrowheads="1"/>
          </p:cNvSpPr>
          <p:nvPr>
            <p:ph type="title"/>
          </p:nvPr>
        </p:nvSpPr>
        <p:spPr/>
        <p:txBody>
          <a:bodyPr/>
          <a:lstStyle/>
          <a:p>
            <a:pPr eaLnBrk="1" hangingPunct="1"/>
            <a:r>
              <a:rPr lang="en-US"/>
              <a:t>Stream Ciphers</a:t>
            </a:r>
          </a:p>
        </p:txBody>
      </p:sp>
      <p:sp>
        <p:nvSpPr>
          <p:cNvPr id="493571" name="Rectangle 3"/>
          <p:cNvSpPr>
            <a:spLocks noGrp="1" noChangeArrowheads="1"/>
          </p:cNvSpPr>
          <p:nvPr>
            <p:ph type="body" idx="1"/>
          </p:nvPr>
        </p:nvSpPr>
        <p:spPr>
          <a:xfrm>
            <a:off x="685800" y="1752600"/>
            <a:ext cx="7772400" cy="4267200"/>
          </a:xfrm>
        </p:spPr>
        <p:txBody>
          <a:bodyPr/>
          <a:lstStyle/>
          <a:p>
            <a:pPr eaLnBrk="1" hangingPunct="1">
              <a:spcAft>
                <a:spcPts val="600"/>
              </a:spcAft>
            </a:pPr>
            <a:r>
              <a:rPr lang="en-US" sz="2800" dirty="0"/>
              <a:t>Stream ciphers were popular in the past</a:t>
            </a:r>
          </a:p>
          <a:p>
            <a:pPr lvl="1" eaLnBrk="1" hangingPunct="1">
              <a:spcAft>
                <a:spcPts val="600"/>
              </a:spcAft>
            </a:pPr>
            <a:r>
              <a:rPr lang="en-US" sz="2400" dirty="0"/>
              <a:t>Efficient in hardware</a:t>
            </a:r>
          </a:p>
          <a:p>
            <a:pPr lvl="1" eaLnBrk="1" hangingPunct="1">
              <a:spcAft>
                <a:spcPts val="600"/>
              </a:spcAft>
            </a:pPr>
            <a:r>
              <a:rPr lang="en-US" sz="2400" dirty="0"/>
              <a:t>Speed</a:t>
            </a:r>
            <a:r>
              <a:rPr lang="en-US" sz="2400" dirty="0" smtClean="0"/>
              <a:t> was needed </a:t>
            </a:r>
            <a:r>
              <a:rPr lang="en-US" sz="2400" dirty="0"/>
              <a:t>to keep up with voice, etc.</a:t>
            </a:r>
          </a:p>
          <a:p>
            <a:pPr lvl="1" eaLnBrk="1" hangingPunct="1">
              <a:spcAft>
                <a:spcPts val="600"/>
              </a:spcAft>
            </a:pPr>
            <a:r>
              <a:rPr lang="en-US" sz="2400" dirty="0"/>
              <a:t>Today, processors are fast, so software-based crypto is usually more than fast enough</a:t>
            </a:r>
          </a:p>
          <a:p>
            <a:pPr eaLnBrk="1" hangingPunct="1">
              <a:spcAft>
                <a:spcPts val="600"/>
              </a:spcAft>
            </a:pPr>
            <a:r>
              <a:rPr lang="en-US" sz="2800" dirty="0"/>
              <a:t>Future of stream ciphers?</a:t>
            </a:r>
          </a:p>
          <a:p>
            <a:pPr lvl="1" eaLnBrk="1" hangingPunct="1">
              <a:spcAft>
                <a:spcPts val="600"/>
              </a:spcAft>
            </a:pPr>
            <a:r>
              <a:rPr lang="en-US" sz="2400" dirty="0"/>
              <a:t>Shamir declared “the death of stream ciphers”</a:t>
            </a:r>
          </a:p>
          <a:p>
            <a:pPr lvl="1" eaLnBrk="1" hangingPunct="1">
              <a:spcAft>
                <a:spcPts val="600"/>
              </a:spcAft>
            </a:pPr>
            <a:r>
              <a:rPr lang="en-US" sz="2400" dirty="0"/>
              <a:t>May be greatly exaggerated…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3571">
                                            <p:txEl>
                                              <p:pRg st="0" end="0"/>
                                            </p:txEl>
                                          </p:spTgt>
                                        </p:tgtEl>
                                        <p:attrNameLst>
                                          <p:attrName>style.visibility</p:attrName>
                                        </p:attrNameLst>
                                      </p:cBhvr>
                                      <p:to>
                                        <p:strVal val="visible"/>
                                      </p:to>
                                    </p:set>
                                    <p:anim calcmode="lin" valueType="num">
                                      <p:cBhvr additive="base">
                                        <p:cTn id="7" dur="500" fill="hold"/>
                                        <p:tgtEl>
                                          <p:spTgt spid="4935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35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3571">
                                            <p:txEl>
                                              <p:pRg st="1" end="1"/>
                                            </p:txEl>
                                          </p:spTgt>
                                        </p:tgtEl>
                                        <p:attrNameLst>
                                          <p:attrName>style.visibility</p:attrName>
                                        </p:attrNameLst>
                                      </p:cBhvr>
                                      <p:to>
                                        <p:strVal val="visible"/>
                                      </p:to>
                                    </p:set>
                                    <p:anim calcmode="lin" valueType="num">
                                      <p:cBhvr additive="base">
                                        <p:cTn id="13" dur="500" fill="hold"/>
                                        <p:tgtEl>
                                          <p:spTgt spid="4935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357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3571">
                                            <p:txEl>
                                              <p:pRg st="2" end="2"/>
                                            </p:txEl>
                                          </p:spTgt>
                                        </p:tgtEl>
                                        <p:attrNameLst>
                                          <p:attrName>style.visibility</p:attrName>
                                        </p:attrNameLst>
                                      </p:cBhvr>
                                      <p:to>
                                        <p:strVal val="visible"/>
                                      </p:to>
                                    </p:set>
                                    <p:anim calcmode="lin" valueType="num">
                                      <p:cBhvr additive="base">
                                        <p:cTn id="19" dur="500" fill="hold"/>
                                        <p:tgtEl>
                                          <p:spTgt spid="4935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357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3571">
                                            <p:txEl>
                                              <p:pRg st="3" end="3"/>
                                            </p:txEl>
                                          </p:spTgt>
                                        </p:tgtEl>
                                        <p:attrNameLst>
                                          <p:attrName>style.visibility</p:attrName>
                                        </p:attrNameLst>
                                      </p:cBhvr>
                                      <p:to>
                                        <p:strVal val="visible"/>
                                      </p:to>
                                    </p:set>
                                    <p:anim calcmode="lin" valueType="num">
                                      <p:cBhvr additive="base">
                                        <p:cTn id="25" dur="500" fill="hold"/>
                                        <p:tgtEl>
                                          <p:spTgt spid="4935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9357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93571">
                                            <p:txEl>
                                              <p:pRg st="4" end="4"/>
                                            </p:txEl>
                                          </p:spTgt>
                                        </p:tgtEl>
                                        <p:attrNameLst>
                                          <p:attrName>style.visibility</p:attrName>
                                        </p:attrNameLst>
                                      </p:cBhvr>
                                      <p:to>
                                        <p:strVal val="visible"/>
                                      </p:to>
                                    </p:set>
                                    <p:anim calcmode="lin" valueType="num">
                                      <p:cBhvr additive="base">
                                        <p:cTn id="31" dur="500" fill="hold"/>
                                        <p:tgtEl>
                                          <p:spTgt spid="4935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9357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93571">
                                            <p:txEl>
                                              <p:pRg st="5" end="5"/>
                                            </p:txEl>
                                          </p:spTgt>
                                        </p:tgtEl>
                                        <p:attrNameLst>
                                          <p:attrName>style.visibility</p:attrName>
                                        </p:attrNameLst>
                                      </p:cBhvr>
                                      <p:to>
                                        <p:strVal val="visible"/>
                                      </p:to>
                                    </p:set>
                                    <p:anim calcmode="lin" valueType="num">
                                      <p:cBhvr additive="base">
                                        <p:cTn id="37" dur="500" fill="hold"/>
                                        <p:tgtEl>
                                          <p:spTgt spid="49357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9357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93571">
                                            <p:txEl>
                                              <p:pRg st="6" end="6"/>
                                            </p:txEl>
                                          </p:spTgt>
                                        </p:tgtEl>
                                        <p:attrNameLst>
                                          <p:attrName>style.visibility</p:attrName>
                                        </p:attrNameLst>
                                      </p:cBhvr>
                                      <p:to>
                                        <p:strVal val="visible"/>
                                      </p:to>
                                    </p:set>
                                    <p:anim calcmode="lin" valueType="num">
                                      <p:cBhvr additive="base">
                                        <p:cTn id="43" dur="500" fill="hold"/>
                                        <p:tgtEl>
                                          <p:spTgt spid="49357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9357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571"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F069D46-BB23-7841-B9FA-F498C19DF3C8}" type="slidenum">
              <a:rPr lang="en-US" smtClean="0">
                <a:latin typeface="Times New Roman" charset="0"/>
              </a:rPr>
              <a:pPr/>
              <a:t>4</a:t>
            </a:fld>
            <a:endParaRPr lang="en-US" smtClean="0">
              <a:latin typeface="Times New Roman" charset="0"/>
            </a:endParaRPr>
          </a:p>
        </p:txBody>
      </p:sp>
      <p:sp>
        <p:nvSpPr>
          <p:cNvPr id="17411" name="Rectangle 2"/>
          <p:cNvSpPr>
            <a:spLocks noGrp="1" noChangeArrowheads="1"/>
          </p:cNvSpPr>
          <p:nvPr>
            <p:ph type="title"/>
          </p:nvPr>
        </p:nvSpPr>
        <p:spPr>
          <a:xfrm>
            <a:off x="685800" y="0"/>
            <a:ext cx="7772400" cy="1143000"/>
          </a:xfrm>
        </p:spPr>
        <p:txBody>
          <a:bodyPr/>
          <a:lstStyle/>
          <a:p>
            <a:pPr eaLnBrk="1" hangingPunct="1"/>
            <a:r>
              <a:rPr lang="en-US" dirty="0"/>
              <a:t>How to Speak Crypto</a:t>
            </a:r>
          </a:p>
        </p:txBody>
      </p:sp>
      <p:sp>
        <p:nvSpPr>
          <p:cNvPr id="17412" name="Rectangle 3"/>
          <p:cNvSpPr>
            <a:spLocks noGrp="1" noChangeArrowheads="1"/>
          </p:cNvSpPr>
          <p:nvPr>
            <p:ph type="body" idx="1"/>
          </p:nvPr>
        </p:nvSpPr>
        <p:spPr>
          <a:xfrm>
            <a:off x="304800" y="1066800"/>
            <a:ext cx="8534400" cy="4953000"/>
          </a:xfrm>
        </p:spPr>
        <p:txBody>
          <a:bodyPr/>
          <a:lstStyle/>
          <a:p>
            <a:pPr algn="just" eaLnBrk="1" hangingPunct="1">
              <a:lnSpc>
                <a:spcPct val="85000"/>
              </a:lnSpc>
              <a:spcBef>
                <a:spcPts val="1800"/>
              </a:spcBef>
            </a:pPr>
            <a:r>
              <a:rPr lang="en-US" sz="2800" dirty="0"/>
              <a:t>A </a:t>
            </a:r>
            <a:r>
              <a:rPr lang="en-US" sz="2800" i="1" dirty="0">
                <a:solidFill>
                  <a:schemeClr val="accent2"/>
                </a:solidFill>
              </a:rPr>
              <a:t>cipher</a:t>
            </a:r>
            <a:r>
              <a:rPr lang="en-US" sz="2800" dirty="0"/>
              <a:t> or </a:t>
            </a:r>
            <a:r>
              <a:rPr lang="en-US" sz="2800" i="1" dirty="0">
                <a:solidFill>
                  <a:schemeClr val="accent2"/>
                </a:solidFill>
              </a:rPr>
              <a:t>cryptosystem</a:t>
            </a:r>
            <a:r>
              <a:rPr lang="en-US" sz="2800" dirty="0"/>
              <a:t> is used to </a:t>
            </a:r>
            <a:r>
              <a:rPr lang="en-US" sz="2800" i="1" dirty="0" smtClean="0">
                <a:solidFill>
                  <a:schemeClr val="accent2"/>
                </a:solidFill>
              </a:rPr>
              <a:t>encrypt (encipher) </a:t>
            </a:r>
            <a:r>
              <a:rPr lang="en-US" sz="2800" i="1" dirty="0" smtClean="0"/>
              <a:t> </a:t>
            </a:r>
            <a:r>
              <a:rPr lang="en-US" sz="2800" dirty="0"/>
              <a:t>the </a:t>
            </a:r>
            <a:r>
              <a:rPr lang="en-US" sz="2800" i="1" dirty="0">
                <a:solidFill>
                  <a:schemeClr val="accent2"/>
                </a:solidFill>
              </a:rPr>
              <a:t>plaintext </a:t>
            </a:r>
            <a:endParaRPr lang="en-US" sz="2800" dirty="0"/>
          </a:p>
          <a:p>
            <a:pPr algn="just" eaLnBrk="1" hangingPunct="1">
              <a:lnSpc>
                <a:spcPct val="85000"/>
              </a:lnSpc>
              <a:spcBef>
                <a:spcPts val="1800"/>
              </a:spcBef>
            </a:pPr>
            <a:r>
              <a:rPr lang="en-US" sz="2800" dirty="0"/>
              <a:t>The result of encryption is </a:t>
            </a:r>
            <a:r>
              <a:rPr lang="en-US" sz="2800" i="1" dirty="0" err="1">
                <a:solidFill>
                  <a:schemeClr val="accent2"/>
                </a:solidFill>
              </a:rPr>
              <a:t>ciphertext</a:t>
            </a:r>
            <a:r>
              <a:rPr lang="en-US" sz="2800" i="1" dirty="0">
                <a:solidFill>
                  <a:srgbClr val="FF0000"/>
                </a:solidFill>
              </a:rPr>
              <a:t> </a:t>
            </a:r>
            <a:r>
              <a:rPr lang="en-US" sz="2800" dirty="0"/>
              <a:t>  </a:t>
            </a:r>
          </a:p>
          <a:p>
            <a:pPr algn="just" eaLnBrk="1" hangingPunct="1">
              <a:lnSpc>
                <a:spcPct val="85000"/>
              </a:lnSpc>
              <a:spcBef>
                <a:spcPts val="1800"/>
              </a:spcBef>
            </a:pPr>
            <a:r>
              <a:rPr lang="en-US" sz="2800" dirty="0"/>
              <a:t>We </a:t>
            </a:r>
            <a:r>
              <a:rPr lang="en-US" sz="2800" i="1" dirty="0" smtClean="0">
                <a:solidFill>
                  <a:schemeClr val="accent2"/>
                </a:solidFill>
              </a:rPr>
              <a:t>decrypt (decipher)</a:t>
            </a:r>
            <a:r>
              <a:rPr lang="en-US" sz="2800" i="1" dirty="0" smtClean="0">
                <a:solidFill>
                  <a:srgbClr val="FF0000"/>
                </a:solidFill>
              </a:rPr>
              <a:t> </a:t>
            </a:r>
            <a:r>
              <a:rPr lang="en-US" sz="2800" dirty="0"/>
              <a:t>ciphertext to recover plaintext</a:t>
            </a:r>
          </a:p>
          <a:p>
            <a:pPr algn="just" eaLnBrk="1" hangingPunct="1">
              <a:lnSpc>
                <a:spcPct val="85000"/>
              </a:lnSpc>
              <a:spcBef>
                <a:spcPts val="1800"/>
              </a:spcBef>
            </a:pPr>
            <a:r>
              <a:rPr lang="en-US" sz="2800" dirty="0"/>
              <a:t>A </a:t>
            </a:r>
            <a:r>
              <a:rPr lang="en-US" sz="2800" i="1" dirty="0" smtClean="0">
                <a:solidFill>
                  <a:schemeClr val="accent2"/>
                </a:solidFill>
              </a:rPr>
              <a:t>key</a:t>
            </a:r>
            <a:r>
              <a:rPr lang="en-US" sz="2800" i="1" dirty="0" smtClean="0">
                <a:solidFill>
                  <a:srgbClr val="FF0000"/>
                </a:solidFill>
              </a:rPr>
              <a:t> </a:t>
            </a:r>
            <a:r>
              <a:rPr lang="en-US" sz="2800" dirty="0"/>
              <a:t>is used to configure a cryptosystem</a:t>
            </a:r>
          </a:p>
          <a:p>
            <a:pPr algn="just" eaLnBrk="1" hangingPunct="1">
              <a:lnSpc>
                <a:spcPct val="85000"/>
              </a:lnSpc>
              <a:spcBef>
                <a:spcPts val="1800"/>
              </a:spcBef>
            </a:pPr>
            <a:r>
              <a:rPr lang="en-US" sz="2800" dirty="0"/>
              <a:t>A </a:t>
            </a:r>
            <a:r>
              <a:rPr lang="en-US" sz="2800" i="1" dirty="0">
                <a:solidFill>
                  <a:schemeClr val="accent2"/>
                </a:solidFill>
              </a:rPr>
              <a:t>symmetric key</a:t>
            </a:r>
            <a:r>
              <a:rPr lang="en-US" sz="2800" i="1" dirty="0"/>
              <a:t> </a:t>
            </a:r>
            <a:r>
              <a:rPr lang="en-US" sz="2800" dirty="0"/>
              <a:t>cryptosystem uses the same key to encrypt as to decrypt</a:t>
            </a:r>
          </a:p>
          <a:p>
            <a:pPr algn="just" eaLnBrk="1" hangingPunct="1">
              <a:lnSpc>
                <a:spcPct val="85000"/>
              </a:lnSpc>
              <a:spcBef>
                <a:spcPts val="1800"/>
              </a:spcBef>
            </a:pPr>
            <a:r>
              <a:rPr lang="en-US" sz="2800" dirty="0"/>
              <a:t>A </a:t>
            </a:r>
            <a:r>
              <a:rPr lang="en-US" sz="2800" i="1" dirty="0">
                <a:solidFill>
                  <a:schemeClr val="accent2"/>
                </a:solidFill>
              </a:rPr>
              <a:t>public key</a:t>
            </a:r>
            <a:r>
              <a:rPr lang="en-US" sz="2800" i="1" dirty="0"/>
              <a:t> </a:t>
            </a:r>
            <a:r>
              <a:rPr lang="en-US" sz="2800" dirty="0"/>
              <a:t>cryptosystem uses a </a:t>
            </a:r>
            <a:r>
              <a:rPr lang="en-US" sz="2800" i="1" dirty="0">
                <a:solidFill>
                  <a:schemeClr val="accent2"/>
                </a:solidFill>
              </a:rPr>
              <a:t>public key</a:t>
            </a:r>
            <a:r>
              <a:rPr lang="en-US" sz="2800" dirty="0"/>
              <a:t>  to encrypt and a </a:t>
            </a:r>
            <a:r>
              <a:rPr lang="en-US" sz="2800" i="1" dirty="0">
                <a:solidFill>
                  <a:schemeClr val="accent2"/>
                </a:solidFill>
              </a:rPr>
              <a:t>private </a:t>
            </a:r>
            <a:r>
              <a:rPr lang="en-US" sz="2800" i="1" dirty="0" smtClean="0">
                <a:solidFill>
                  <a:schemeClr val="accent2"/>
                </a:solidFill>
              </a:rPr>
              <a:t>key</a:t>
            </a:r>
            <a:r>
              <a:rPr lang="en-US" sz="2800" dirty="0" smtClean="0"/>
              <a:t> </a:t>
            </a:r>
            <a:r>
              <a:rPr lang="en-US" sz="2800" dirty="0"/>
              <a:t>to decrypt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012C3A19-F781-5142-AE02-73F76C411C29}" type="slidenum">
              <a:rPr lang="en-US" smtClean="0">
                <a:latin typeface="Times New Roman" charset="0"/>
              </a:rPr>
              <a:pPr/>
              <a:t>40</a:t>
            </a:fld>
            <a:endParaRPr lang="en-US" smtClean="0">
              <a:latin typeface="Times New Roman" charset="0"/>
            </a:endParaRPr>
          </a:p>
        </p:txBody>
      </p:sp>
      <p:sp>
        <p:nvSpPr>
          <p:cNvPr id="65539" name="Rectangle 2"/>
          <p:cNvSpPr>
            <a:spLocks noGrp="1" noChangeArrowheads="1"/>
          </p:cNvSpPr>
          <p:nvPr>
            <p:ph type="title"/>
          </p:nvPr>
        </p:nvSpPr>
        <p:spPr>
          <a:xfrm>
            <a:off x="685800" y="1676400"/>
            <a:ext cx="7772400" cy="1143000"/>
          </a:xfrm>
        </p:spPr>
        <p:txBody>
          <a:bodyPr/>
          <a:lstStyle/>
          <a:p>
            <a:pPr eaLnBrk="1" hangingPunct="1"/>
            <a:r>
              <a:rPr lang="en-US"/>
              <a:t>Block Ciphers</a:t>
            </a:r>
          </a:p>
        </p:txBody>
      </p:sp>
      <p:pic>
        <p:nvPicPr>
          <p:cNvPr id="65540" name="Picture 5" descr="toy blocks 4.tif                                               00118CF0Macintosh HD                   BC93A1CC:"/>
          <p:cNvPicPr>
            <a:picLocks noChangeAspect="1" noChangeArrowheads="1"/>
          </p:cNvPicPr>
          <p:nvPr/>
        </p:nvPicPr>
        <p:blipFill>
          <a:blip r:embed="rId2"/>
          <a:srcRect/>
          <a:stretch>
            <a:fillRect/>
          </a:stretch>
        </p:blipFill>
        <p:spPr bwMode="auto">
          <a:xfrm>
            <a:off x="3606800" y="3048000"/>
            <a:ext cx="2184400" cy="227647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8FA935B-7A13-3844-88E6-74D4E8486660}" type="slidenum">
              <a:rPr lang="en-US" smtClean="0">
                <a:latin typeface="Times New Roman" charset="0"/>
              </a:rPr>
              <a:pPr/>
              <a:t>41</a:t>
            </a:fld>
            <a:endParaRPr lang="en-US" smtClean="0">
              <a:latin typeface="Times New Roman" charset="0"/>
            </a:endParaRPr>
          </a:p>
        </p:txBody>
      </p:sp>
      <p:sp>
        <p:nvSpPr>
          <p:cNvPr id="66563" name="Rectangle 2"/>
          <p:cNvSpPr>
            <a:spLocks noGrp="1" noChangeArrowheads="1"/>
          </p:cNvSpPr>
          <p:nvPr>
            <p:ph type="title"/>
          </p:nvPr>
        </p:nvSpPr>
        <p:spPr/>
        <p:txBody>
          <a:bodyPr/>
          <a:lstStyle/>
          <a:p>
            <a:pPr eaLnBrk="1" hangingPunct="1"/>
            <a:r>
              <a:rPr lang="en-US"/>
              <a:t>(Iterated) Block Cipher</a:t>
            </a:r>
          </a:p>
        </p:txBody>
      </p:sp>
      <p:sp>
        <p:nvSpPr>
          <p:cNvPr id="66564" name="Rectangle 3"/>
          <p:cNvSpPr>
            <a:spLocks noGrp="1" noChangeArrowheads="1"/>
          </p:cNvSpPr>
          <p:nvPr>
            <p:ph type="body" idx="1"/>
          </p:nvPr>
        </p:nvSpPr>
        <p:spPr/>
        <p:txBody>
          <a:bodyPr/>
          <a:lstStyle/>
          <a:p>
            <a:pPr eaLnBrk="1" hangingPunct="1">
              <a:lnSpc>
                <a:spcPct val="90000"/>
              </a:lnSpc>
              <a:spcAft>
                <a:spcPts val="600"/>
              </a:spcAft>
            </a:pPr>
            <a:r>
              <a:rPr lang="en-US" dirty="0"/>
              <a:t>Plaintext and </a:t>
            </a:r>
            <a:r>
              <a:rPr lang="en-US" dirty="0" err="1"/>
              <a:t>ciphertext</a:t>
            </a:r>
            <a:r>
              <a:rPr lang="en-US" dirty="0"/>
              <a:t> consist of </a:t>
            </a:r>
            <a:r>
              <a:rPr lang="en-US" dirty="0" smtClean="0"/>
              <a:t>fixed-sized </a:t>
            </a:r>
            <a:r>
              <a:rPr lang="en-US" dirty="0"/>
              <a:t>blocks</a:t>
            </a:r>
          </a:p>
          <a:p>
            <a:pPr eaLnBrk="1" hangingPunct="1">
              <a:lnSpc>
                <a:spcPct val="90000"/>
              </a:lnSpc>
              <a:spcAft>
                <a:spcPts val="600"/>
              </a:spcAft>
            </a:pPr>
            <a:r>
              <a:rPr lang="en-US" dirty="0" err="1"/>
              <a:t>Ciphertext</a:t>
            </a:r>
            <a:r>
              <a:rPr lang="en-US" dirty="0"/>
              <a:t> obtained from plaintext by iterating a </a:t>
            </a:r>
            <a:r>
              <a:rPr lang="en-US" b="1" dirty="0">
                <a:solidFill>
                  <a:schemeClr val="accent2"/>
                </a:solidFill>
              </a:rPr>
              <a:t>round function</a:t>
            </a:r>
            <a:endParaRPr lang="en-US" dirty="0"/>
          </a:p>
          <a:p>
            <a:pPr eaLnBrk="1" hangingPunct="1">
              <a:lnSpc>
                <a:spcPct val="90000"/>
              </a:lnSpc>
              <a:spcAft>
                <a:spcPts val="600"/>
              </a:spcAft>
            </a:pPr>
            <a:r>
              <a:rPr lang="en-US" dirty="0"/>
              <a:t>Input to round function consists of </a:t>
            </a:r>
            <a:r>
              <a:rPr lang="en-US" b="1" i="1" dirty="0"/>
              <a:t>key</a:t>
            </a:r>
            <a:r>
              <a:rPr lang="en-US" dirty="0"/>
              <a:t> </a:t>
            </a:r>
            <a:r>
              <a:rPr lang="en-US" dirty="0" smtClean="0"/>
              <a:t>and </a:t>
            </a:r>
            <a:r>
              <a:rPr lang="en-US" b="1" i="1" dirty="0"/>
              <a:t>output</a:t>
            </a:r>
            <a:r>
              <a:rPr lang="en-US" dirty="0"/>
              <a:t> of previous round</a:t>
            </a:r>
          </a:p>
          <a:p>
            <a:pPr eaLnBrk="1" hangingPunct="1">
              <a:lnSpc>
                <a:spcPct val="90000"/>
              </a:lnSpc>
              <a:spcAft>
                <a:spcPts val="600"/>
              </a:spcAft>
            </a:pPr>
            <a:r>
              <a:rPr lang="en-US" dirty="0"/>
              <a:t>Usually implemented in software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77287BF-1CE8-7C44-92DD-FEFAF79751A0}" type="slidenum">
              <a:rPr lang="en-US" smtClean="0">
                <a:latin typeface="Times New Roman" charset="0"/>
              </a:rPr>
              <a:pPr/>
              <a:t>42</a:t>
            </a:fld>
            <a:endParaRPr lang="en-US" smtClean="0">
              <a:latin typeface="Times New Roman" charset="0"/>
            </a:endParaRPr>
          </a:p>
        </p:txBody>
      </p:sp>
      <p:sp>
        <p:nvSpPr>
          <p:cNvPr id="67587" name="Rectangle 2"/>
          <p:cNvSpPr>
            <a:spLocks noGrp="1" noChangeArrowheads="1"/>
          </p:cNvSpPr>
          <p:nvPr>
            <p:ph type="title"/>
          </p:nvPr>
        </p:nvSpPr>
        <p:spPr>
          <a:xfrm>
            <a:off x="685800" y="381000"/>
            <a:ext cx="7772400" cy="1143000"/>
          </a:xfrm>
        </p:spPr>
        <p:txBody>
          <a:bodyPr/>
          <a:lstStyle/>
          <a:p>
            <a:pPr eaLnBrk="1" hangingPunct="1"/>
            <a:r>
              <a:rPr lang="en-US"/>
              <a:t>Feistel Cipher: Encryption</a:t>
            </a:r>
          </a:p>
        </p:txBody>
      </p:sp>
      <p:sp>
        <p:nvSpPr>
          <p:cNvPr id="67588" name="Rectangle 3"/>
          <p:cNvSpPr>
            <a:spLocks noGrp="1" noChangeArrowheads="1"/>
          </p:cNvSpPr>
          <p:nvPr>
            <p:ph type="body" idx="1"/>
          </p:nvPr>
        </p:nvSpPr>
        <p:spPr>
          <a:xfrm>
            <a:off x="685800" y="1600200"/>
            <a:ext cx="8153400" cy="4572000"/>
          </a:xfrm>
        </p:spPr>
        <p:txBody>
          <a:bodyPr/>
          <a:lstStyle/>
          <a:p>
            <a:pPr eaLnBrk="1" hangingPunct="1">
              <a:lnSpc>
                <a:spcPct val="90000"/>
              </a:lnSpc>
              <a:spcAft>
                <a:spcPts val="600"/>
              </a:spcAft>
            </a:pPr>
            <a:r>
              <a:rPr lang="en-US" sz="2800" b="1" dirty="0" err="1">
                <a:solidFill>
                  <a:schemeClr val="accent2"/>
                </a:solidFill>
              </a:rPr>
              <a:t>Feistel</a:t>
            </a:r>
            <a:r>
              <a:rPr lang="en-US" sz="2800" b="1" dirty="0">
                <a:solidFill>
                  <a:schemeClr val="accent2"/>
                </a:solidFill>
              </a:rPr>
              <a:t> cipher</a:t>
            </a:r>
            <a:r>
              <a:rPr lang="en-US" sz="2800" dirty="0"/>
              <a:t> is a type of block </a:t>
            </a:r>
            <a:r>
              <a:rPr lang="en-US" sz="2800" dirty="0" smtClean="0"/>
              <a:t>cipher, </a:t>
            </a:r>
            <a:r>
              <a:rPr lang="en-US" sz="2800" dirty="0"/>
              <a:t>not a specific</a:t>
            </a:r>
            <a:r>
              <a:rPr lang="en-US" sz="2800" dirty="0" smtClean="0"/>
              <a:t> block cipher</a:t>
            </a:r>
            <a:endParaRPr lang="en-US" sz="2800" dirty="0"/>
          </a:p>
          <a:p>
            <a:pPr eaLnBrk="1" hangingPunct="1">
              <a:lnSpc>
                <a:spcPct val="90000"/>
              </a:lnSpc>
              <a:spcAft>
                <a:spcPts val="600"/>
              </a:spcAft>
            </a:pPr>
            <a:r>
              <a:rPr lang="en-US" sz="2800" dirty="0"/>
              <a:t>Split plaintext block into left and right halves: </a:t>
            </a:r>
            <a:r>
              <a:rPr lang="en-US" sz="2800" dirty="0">
                <a:latin typeface="Times-Roman" charset="0"/>
              </a:rPr>
              <a:t>P </a:t>
            </a:r>
            <a:r>
              <a:rPr lang="en-US" sz="2800" dirty="0"/>
              <a:t>= </a:t>
            </a:r>
            <a:r>
              <a:rPr lang="en-US" sz="2800" dirty="0">
                <a:latin typeface="Times-Roman" charset="0"/>
              </a:rPr>
              <a:t>(L</a:t>
            </a:r>
            <a:r>
              <a:rPr lang="en-US" sz="2800" baseline="-25000" dirty="0">
                <a:latin typeface="Times-Roman" charset="0"/>
              </a:rPr>
              <a:t>0</a:t>
            </a:r>
            <a:r>
              <a:rPr lang="en-US" sz="2800" dirty="0">
                <a:latin typeface="Times-Roman" charset="0"/>
              </a:rPr>
              <a:t>,R</a:t>
            </a:r>
            <a:r>
              <a:rPr lang="en-US" sz="2800" baseline="-25000" dirty="0">
                <a:latin typeface="Times-Roman" charset="0"/>
              </a:rPr>
              <a:t>0</a:t>
            </a:r>
            <a:r>
              <a:rPr lang="en-US" sz="2800" dirty="0">
                <a:latin typeface="Times-Roman" charset="0"/>
              </a:rPr>
              <a:t>)</a:t>
            </a:r>
            <a:endParaRPr lang="en-US" sz="2800" dirty="0">
              <a:latin typeface="Courier" charset="0"/>
            </a:endParaRPr>
          </a:p>
          <a:p>
            <a:pPr eaLnBrk="1" hangingPunct="1">
              <a:lnSpc>
                <a:spcPct val="90000"/>
              </a:lnSpc>
              <a:spcAft>
                <a:spcPts val="600"/>
              </a:spcAft>
            </a:pPr>
            <a:r>
              <a:rPr lang="en-US" sz="2800" dirty="0"/>
              <a:t>For each round</a:t>
            </a:r>
            <a:r>
              <a:rPr lang="en-US" sz="2800" dirty="0" smtClean="0"/>
              <a:t> </a:t>
            </a:r>
            <a:r>
              <a:rPr lang="en-US" sz="2800" dirty="0" err="1" smtClean="0">
                <a:latin typeface="Times-Roman" charset="0"/>
              </a:rPr>
              <a:t>i</a:t>
            </a:r>
            <a:r>
              <a:rPr lang="en-US" sz="2800" dirty="0" smtClean="0">
                <a:latin typeface="Times-Roman" charset="0"/>
              </a:rPr>
              <a:t> = 1,2</a:t>
            </a:r>
            <a:r>
              <a:rPr lang="en-US" sz="2800" dirty="0">
                <a:latin typeface="Times-Roman" charset="0"/>
              </a:rPr>
              <a:t>,...,</a:t>
            </a:r>
            <a:r>
              <a:rPr lang="en-US" sz="2800" dirty="0" err="1">
                <a:latin typeface="Times-Roman" charset="0"/>
              </a:rPr>
              <a:t>n</a:t>
            </a:r>
            <a:r>
              <a:rPr lang="en-US" sz="2800" dirty="0"/>
              <a:t>, compute</a:t>
            </a:r>
          </a:p>
          <a:p>
            <a:pPr eaLnBrk="1" hangingPunct="1">
              <a:lnSpc>
                <a:spcPct val="90000"/>
              </a:lnSpc>
              <a:spcAft>
                <a:spcPts val="0"/>
              </a:spcAft>
              <a:buFont typeface="Wingdings" charset="2"/>
              <a:buNone/>
            </a:pPr>
            <a:r>
              <a:rPr lang="en-US" sz="2800" dirty="0">
                <a:latin typeface="Times-Roman" charset="0"/>
              </a:rPr>
              <a:t>	L</a:t>
            </a:r>
            <a:r>
              <a:rPr lang="en-US" sz="2800" baseline="-25000" dirty="0">
                <a:latin typeface="Times-Roman" charset="0"/>
              </a:rPr>
              <a:t>i</a:t>
            </a:r>
            <a:r>
              <a:rPr lang="en-US" sz="2800" dirty="0">
                <a:latin typeface="Times-Roman" charset="0"/>
              </a:rPr>
              <a:t>= R</a:t>
            </a:r>
            <a:r>
              <a:rPr lang="en-US" sz="2800" baseline="-25000" dirty="0">
                <a:latin typeface="Times-Roman" charset="0"/>
              </a:rPr>
              <a:t>i</a:t>
            </a:r>
            <a:r>
              <a:rPr lang="en-US" sz="2800" baseline="-25000" dirty="0">
                <a:latin typeface="Times-Roman" charset="0"/>
                <a:sym typeface="Symbol" charset="2"/>
              </a:rPr>
              <a:t></a:t>
            </a:r>
            <a:r>
              <a:rPr lang="en-US" sz="2800" baseline="-25000" dirty="0">
                <a:latin typeface="Times-Roman" charset="0"/>
              </a:rPr>
              <a:t>1</a:t>
            </a:r>
            <a:r>
              <a:rPr lang="en-US" sz="2800" dirty="0">
                <a:latin typeface="Times-Roman" charset="0"/>
              </a:rPr>
              <a:t> </a:t>
            </a:r>
          </a:p>
          <a:p>
            <a:pPr eaLnBrk="1" hangingPunct="1">
              <a:lnSpc>
                <a:spcPct val="90000"/>
              </a:lnSpc>
              <a:spcAft>
                <a:spcPts val="0"/>
              </a:spcAft>
              <a:buFont typeface="Wingdings" charset="2"/>
              <a:buNone/>
            </a:pPr>
            <a:r>
              <a:rPr lang="en-US" sz="2800" dirty="0">
                <a:latin typeface="Times-Roman" charset="0"/>
              </a:rPr>
              <a:t>	</a:t>
            </a:r>
            <a:r>
              <a:rPr lang="en-US" sz="2800" dirty="0" err="1">
                <a:latin typeface="Times-Roman" charset="0"/>
              </a:rPr>
              <a:t>R</a:t>
            </a:r>
            <a:r>
              <a:rPr lang="en-US" sz="2800" baseline="-25000" dirty="0" err="1">
                <a:latin typeface="Times-Roman" charset="0"/>
              </a:rPr>
              <a:t>i</a:t>
            </a:r>
            <a:r>
              <a:rPr lang="en-US" sz="2800" dirty="0">
                <a:latin typeface="Times-Roman" charset="0"/>
              </a:rPr>
              <a:t>= L</a:t>
            </a:r>
            <a:r>
              <a:rPr lang="en-US" sz="2800" baseline="-25000" dirty="0">
                <a:latin typeface="Times-Roman" charset="0"/>
              </a:rPr>
              <a:t>i</a:t>
            </a:r>
            <a:r>
              <a:rPr lang="en-US" sz="2800" baseline="-25000" dirty="0">
                <a:latin typeface="Times-Roman" charset="0"/>
                <a:sym typeface="Symbol" charset="2"/>
              </a:rPr>
              <a:t></a:t>
            </a:r>
            <a:r>
              <a:rPr lang="en-US" sz="2800" baseline="-25000" dirty="0">
                <a:latin typeface="Times-Roman" charset="0"/>
              </a:rPr>
              <a:t>1</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a:latin typeface="Times-Roman" charset="0"/>
              </a:rPr>
              <a:t>F(R</a:t>
            </a:r>
            <a:r>
              <a:rPr lang="en-US" sz="2800" baseline="-25000" dirty="0">
                <a:latin typeface="Times-Roman" charset="0"/>
              </a:rPr>
              <a:t>i</a:t>
            </a:r>
            <a:r>
              <a:rPr lang="en-US" sz="2800" baseline="-25000" dirty="0">
                <a:latin typeface="Times-Roman" charset="0"/>
                <a:sym typeface="Symbol" charset="2"/>
              </a:rPr>
              <a:t></a:t>
            </a:r>
            <a:r>
              <a:rPr lang="en-US" sz="2800" baseline="-25000" dirty="0">
                <a:latin typeface="Times-Roman" charset="0"/>
              </a:rPr>
              <a:t>1</a:t>
            </a:r>
            <a:r>
              <a:rPr lang="en-US" sz="2800" dirty="0">
                <a:latin typeface="Times-Roman" charset="0"/>
              </a:rPr>
              <a:t>,K</a:t>
            </a:r>
            <a:r>
              <a:rPr lang="en-US" sz="2800" baseline="-25000" dirty="0">
                <a:latin typeface="Times-Roman" charset="0"/>
              </a:rPr>
              <a:t>i</a:t>
            </a:r>
            <a:r>
              <a:rPr lang="en-US" sz="2800" dirty="0">
                <a:latin typeface="Times-Roman" charset="0"/>
              </a:rPr>
              <a:t>)</a:t>
            </a:r>
          </a:p>
          <a:p>
            <a:pPr eaLnBrk="1" hangingPunct="1">
              <a:lnSpc>
                <a:spcPct val="90000"/>
              </a:lnSpc>
              <a:spcAft>
                <a:spcPts val="600"/>
              </a:spcAft>
              <a:buFont typeface="Wingdings" charset="2"/>
              <a:buNone/>
            </a:pPr>
            <a:r>
              <a:rPr lang="en-US" sz="2800" dirty="0">
                <a:latin typeface="Courier" charset="0"/>
              </a:rPr>
              <a:t>	</a:t>
            </a:r>
            <a:r>
              <a:rPr lang="en-US" sz="2800" dirty="0"/>
              <a:t>where </a:t>
            </a:r>
            <a:r>
              <a:rPr lang="en-US" sz="2800" dirty="0">
                <a:latin typeface="Times-Roman" charset="0"/>
              </a:rPr>
              <a:t>F</a:t>
            </a:r>
            <a:r>
              <a:rPr lang="en-US" sz="2800" dirty="0"/>
              <a:t> is </a:t>
            </a:r>
            <a:r>
              <a:rPr lang="en-US" sz="2800" b="1" dirty="0">
                <a:solidFill>
                  <a:schemeClr val="accent2"/>
                </a:solidFill>
              </a:rPr>
              <a:t>round function</a:t>
            </a:r>
            <a:r>
              <a:rPr lang="en-US" sz="2800" i="1" dirty="0"/>
              <a:t> </a:t>
            </a:r>
            <a:r>
              <a:rPr lang="en-US" sz="2800" dirty="0"/>
              <a:t>and </a:t>
            </a:r>
            <a:r>
              <a:rPr lang="en-US" sz="2800" dirty="0" err="1">
                <a:latin typeface="Times-Roman" charset="0"/>
              </a:rPr>
              <a:t>K</a:t>
            </a:r>
            <a:r>
              <a:rPr lang="en-US" sz="2800" baseline="-25000" dirty="0" err="1">
                <a:latin typeface="Times-Roman" charset="0"/>
              </a:rPr>
              <a:t>i</a:t>
            </a:r>
            <a:r>
              <a:rPr lang="en-US" sz="2800" dirty="0"/>
              <a:t> is </a:t>
            </a:r>
            <a:r>
              <a:rPr lang="en-US" sz="2800" b="1" dirty="0" err="1">
                <a:solidFill>
                  <a:schemeClr val="accent2"/>
                </a:solidFill>
              </a:rPr>
              <a:t>subkey</a:t>
            </a:r>
            <a:endParaRPr lang="en-US" sz="2800" dirty="0"/>
          </a:p>
          <a:p>
            <a:pPr eaLnBrk="1" hangingPunct="1">
              <a:lnSpc>
                <a:spcPct val="90000"/>
              </a:lnSpc>
              <a:spcAft>
                <a:spcPts val="600"/>
              </a:spcAft>
            </a:pPr>
            <a:r>
              <a:rPr lang="en-US" sz="2800" dirty="0" err="1"/>
              <a:t>Ciphertext</a:t>
            </a:r>
            <a:r>
              <a:rPr lang="en-US" sz="2800" dirty="0"/>
              <a:t>: </a:t>
            </a:r>
            <a:r>
              <a:rPr lang="en-US" sz="2800" dirty="0">
                <a:latin typeface="Times-Roman" charset="0"/>
              </a:rPr>
              <a:t>C</a:t>
            </a:r>
            <a:r>
              <a:rPr lang="en-US" sz="2800" dirty="0"/>
              <a:t> = </a:t>
            </a:r>
            <a:r>
              <a:rPr lang="en-US" sz="2800" dirty="0">
                <a:latin typeface="Times-Roman" charset="0"/>
              </a:rPr>
              <a:t>(</a:t>
            </a:r>
            <a:r>
              <a:rPr lang="en-US" sz="2800" dirty="0" err="1">
                <a:latin typeface="Times-Roman" charset="0"/>
              </a:rPr>
              <a:t>L</a:t>
            </a:r>
            <a:r>
              <a:rPr lang="en-US" sz="2800" baseline="-25000" dirty="0" err="1">
                <a:latin typeface="Times-Roman" charset="0"/>
              </a:rPr>
              <a:t>n</a:t>
            </a:r>
            <a:r>
              <a:rPr lang="en-US" sz="2800" dirty="0" err="1">
                <a:latin typeface="Times-Roman" charset="0"/>
              </a:rPr>
              <a:t>,R</a:t>
            </a:r>
            <a:r>
              <a:rPr lang="en-US" sz="2800" baseline="-25000" dirty="0" err="1">
                <a:latin typeface="Times-Roman" charset="0"/>
              </a:rPr>
              <a:t>n</a:t>
            </a:r>
            <a:r>
              <a:rPr lang="en-US" sz="2800" dirty="0">
                <a:latin typeface="Times-Roman" charset="0"/>
              </a:rPr>
              <a: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333F0CE-E365-0641-AA23-447C5E4DBB2A}" type="slidenum">
              <a:rPr lang="en-US" smtClean="0">
                <a:latin typeface="Times New Roman" charset="0"/>
              </a:rPr>
              <a:pPr/>
              <a:t>43</a:t>
            </a:fld>
            <a:endParaRPr lang="en-US" smtClean="0">
              <a:latin typeface="Times New Roman" charset="0"/>
            </a:endParaRPr>
          </a:p>
        </p:txBody>
      </p:sp>
      <p:sp>
        <p:nvSpPr>
          <p:cNvPr id="68611" name="Rectangle 2"/>
          <p:cNvSpPr>
            <a:spLocks noGrp="1" noChangeArrowheads="1"/>
          </p:cNvSpPr>
          <p:nvPr>
            <p:ph type="title"/>
          </p:nvPr>
        </p:nvSpPr>
        <p:spPr>
          <a:xfrm>
            <a:off x="685800" y="381000"/>
            <a:ext cx="7772400" cy="1143000"/>
          </a:xfrm>
        </p:spPr>
        <p:txBody>
          <a:bodyPr/>
          <a:lstStyle/>
          <a:p>
            <a:pPr eaLnBrk="1" hangingPunct="1"/>
            <a:r>
              <a:rPr lang="en-US"/>
              <a:t>Feistel Cipher: Decryption</a:t>
            </a:r>
          </a:p>
        </p:txBody>
      </p:sp>
      <p:sp>
        <p:nvSpPr>
          <p:cNvPr id="68612" name="Rectangle 3"/>
          <p:cNvSpPr>
            <a:spLocks noGrp="1" noChangeArrowheads="1"/>
          </p:cNvSpPr>
          <p:nvPr>
            <p:ph type="body" idx="1"/>
          </p:nvPr>
        </p:nvSpPr>
        <p:spPr>
          <a:xfrm>
            <a:off x="685800" y="1676400"/>
            <a:ext cx="7772400" cy="4267200"/>
          </a:xfrm>
        </p:spPr>
        <p:txBody>
          <a:bodyPr/>
          <a:lstStyle/>
          <a:p>
            <a:pPr eaLnBrk="1" hangingPunct="1">
              <a:lnSpc>
                <a:spcPct val="90000"/>
              </a:lnSpc>
              <a:spcAft>
                <a:spcPts val="600"/>
              </a:spcAft>
            </a:pPr>
            <a:r>
              <a:rPr lang="en-US" sz="2800" dirty="0"/>
              <a:t>Start with </a:t>
            </a:r>
            <a:r>
              <a:rPr lang="en-US" sz="2800" dirty="0" err="1"/>
              <a:t>ciphertext</a:t>
            </a:r>
            <a:r>
              <a:rPr lang="en-US" sz="2800" dirty="0"/>
              <a:t> </a:t>
            </a:r>
            <a:r>
              <a:rPr lang="en-US" sz="2800" dirty="0">
                <a:latin typeface="Times-Roman" charset="0"/>
              </a:rPr>
              <a:t>C =</a:t>
            </a:r>
            <a:r>
              <a:rPr lang="en-US" sz="2800" dirty="0"/>
              <a:t> </a:t>
            </a:r>
            <a:r>
              <a:rPr lang="en-US" sz="2800" dirty="0">
                <a:latin typeface="Times-Roman" charset="0"/>
              </a:rPr>
              <a:t>(</a:t>
            </a:r>
            <a:r>
              <a:rPr lang="en-US" sz="2800" dirty="0" err="1">
                <a:latin typeface="Times-Roman" charset="0"/>
              </a:rPr>
              <a:t>L</a:t>
            </a:r>
            <a:r>
              <a:rPr lang="en-US" sz="2800" baseline="-25000" dirty="0" err="1">
                <a:latin typeface="Times-Roman" charset="0"/>
              </a:rPr>
              <a:t>n</a:t>
            </a:r>
            <a:r>
              <a:rPr lang="en-US" sz="2800" dirty="0" err="1">
                <a:latin typeface="Times-Roman" charset="0"/>
              </a:rPr>
              <a:t>,R</a:t>
            </a:r>
            <a:r>
              <a:rPr lang="en-US" sz="2800" baseline="-25000" dirty="0" err="1">
                <a:latin typeface="Times-Roman" charset="0"/>
              </a:rPr>
              <a:t>n</a:t>
            </a:r>
            <a:r>
              <a:rPr lang="en-US" sz="2800" dirty="0">
                <a:latin typeface="Times-Roman" charset="0"/>
              </a:rPr>
              <a:t>)</a:t>
            </a:r>
          </a:p>
          <a:p>
            <a:pPr eaLnBrk="1" hangingPunct="1">
              <a:lnSpc>
                <a:spcPct val="90000"/>
              </a:lnSpc>
              <a:spcAft>
                <a:spcPts val="600"/>
              </a:spcAft>
            </a:pPr>
            <a:r>
              <a:rPr lang="en-US" sz="2800" dirty="0"/>
              <a:t>For each round </a:t>
            </a:r>
            <a:r>
              <a:rPr lang="en-US" sz="2800" dirty="0" err="1">
                <a:latin typeface="Times-Roman"/>
                <a:cs typeface="Times-Roman"/>
              </a:rPr>
              <a:t>i</a:t>
            </a:r>
            <a:r>
              <a:rPr lang="en-US" sz="2800" dirty="0">
                <a:latin typeface="Times-Roman"/>
                <a:cs typeface="Times-Roman"/>
              </a:rPr>
              <a:t> </a:t>
            </a:r>
            <a:r>
              <a:rPr lang="en-US" sz="2800" dirty="0">
                <a:latin typeface="Times-Roman" charset="0"/>
              </a:rPr>
              <a:t>= n,n</a:t>
            </a:r>
            <a:r>
              <a:rPr lang="en-US" sz="2800" dirty="0">
                <a:latin typeface="Times-Roman" charset="0"/>
                <a:sym typeface="Symbol" charset="2"/>
              </a:rPr>
              <a:t></a:t>
            </a:r>
            <a:r>
              <a:rPr lang="en-US" sz="2800" dirty="0">
                <a:latin typeface="Times-Roman" charset="0"/>
              </a:rPr>
              <a:t>1,…,1</a:t>
            </a:r>
            <a:r>
              <a:rPr lang="en-US" sz="2800" dirty="0"/>
              <a:t>, compute</a:t>
            </a:r>
          </a:p>
          <a:p>
            <a:pPr eaLnBrk="1" hangingPunct="1">
              <a:lnSpc>
                <a:spcPct val="90000"/>
              </a:lnSpc>
              <a:spcAft>
                <a:spcPts val="0"/>
              </a:spcAft>
              <a:buFont typeface="Wingdings" charset="2"/>
              <a:buNone/>
            </a:pPr>
            <a:r>
              <a:rPr lang="en-US" sz="2800" dirty="0">
                <a:latin typeface="Times-Roman" charset="0"/>
              </a:rPr>
              <a:t>	R</a:t>
            </a:r>
            <a:r>
              <a:rPr lang="en-US" sz="2800" baseline="-25000" dirty="0">
                <a:latin typeface="Times-Roman" charset="0"/>
              </a:rPr>
              <a:t>i</a:t>
            </a:r>
            <a:r>
              <a:rPr lang="en-US" sz="2800" baseline="-25000" dirty="0">
                <a:latin typeface="Times-Roman" charset="0"/>
                <a:sym typeface="Symbol" charset="2"/>
              </a:rPr>
              <a:t></a:t>
            </a:r>
            <a:r>
              <a:rPr lang="en-US" sz="2800" baseline="-25000" dirty="0">
                <a:latin typeface="Times-Roman" charset="0"/>
              </a:rPr>
              <a:t>1</a:t>
            </a:r>
            <a:r>
              <a:rPr lang="en-US" sz="2800" dirty="0">
                <a:latin typeface="Times-Roman" charset="0"/>
              </a:rPr>
              <a:t> = L</a:t>
            </a:r>
            <a:r>
              <a:rPr lang="en-US" sz="2800" baseline="-25000" dirty="0">
                <a:latin typeface="Times-Roman" charset="0"/>
              </a:rPr>
              <a:t>i</a:t>
            </a:r>
            <a:endParaRPr lang="en-US" sz="2800" dirty="0">
              <a:latin typeface="Times-Roman" charset="0"/>
            </a:endParaRPr>
          </a:p>
          <a:p>
            <a:pPr eaLnBrk="1" hangingPunct="1">
              <a:lnSpc>
                <a:spcPct val="90000"/>
              </a:lnSpc>
              <a:spcAft>
                <a:spcPts val="0"/>
              </a:spcAft>
              <a:buFont typeface="Wingdings" charset="2"/>
              <a:buNone/>
            </a:pPr>
            <a:r>
              <a:rPr lang="en-US" sz="2800" dirty="0">
                <a:latin typeface="Times-Roman" charset="0"/>
              </a:rPr>
              <a:t>	L</a:t>
            </a:r>
            <a:r>
              <a:rPr lang="en-US" sz="2800" baseline="-25000" dirty="0">
                <a:latin typeface="Times-Roman" charset="0"/>
              </a:rPr>
              <a:t>i</a:t>
            </a:r>
            <a:r>
              <a:rPr lang="en-US" sz="2800" baseline="-25000" dirty="0">
                <a:latin typeface="Times-Roman" charset="0"/>
                <a:sym typeface="Symbol" charset="2"/>
              </a:rPr>
              <a:t></a:t>
            </a:r>
            <a:r>
              <a:rPr lang="en-US" sz="2800" baseline="-25000" dirty="0">
                <a:latin typeface="Times-Roman" charset="0"/>
              </a:rPr>
              <a:t>1</a:t>
            </a:r>
            <a:r>
              <a:rPr lang="en-US" sz="2800" dirty="0">
                <a:latin typeface="Times-Roman" charset="0"/>
              </a:rPr>
              <a:t> = </a:t>
            </a:r>
            <a:r>
              <a:rPr lang="en-US" sz="2800" dirty="0" err="1">
                <a:latin typeface="Times-Roman" charset="0"/>
              </a:rPr>
              <a:t>R</a:t>
            </a:r>
            <a:r>
              <a:rPr lang="en-US" sz="2800" baseline="-25000" dirty="0" err="1">
                <a:latin typeface="Times-Roman" charset="0"/>
              </a:rPr>
              <a:t>i</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a:latin typeface="Times-Roman" charset="0"/>
              </a:rPr>
              <a:t>F(R</a:t>
            </a:r>
            <a:r>
              <a:rPr lang="en-US" sz="2800" baseline="-25000" dirty="0">
                <a:latin typeface="Times-Roman" charset="0"/>
              </a:rPr>
              <a:t>i</a:t>
            </a:r>
            <a:r>
              <a:rPr lang="en-US" sz="2800" baseline="-25000" dirty="0">
                <a:latin typeface="Times-Roman" charset="0"/>
                <a:sym typeface="Symbol" charset="2"/>
              </a:rPr>
              <a:t></a:t>
            </a:r>
            <a:r>
              <a:rPr lang="en-US" sz="2800" baseline="-25000" dirty="0">
                <a:latin typeface="Times-Roman" charset="0"/>
              </a:rPr>
              <a:t>1</a:t>
            </a:r>
            <a:r>
              <a:rPr lang="en-US" sz="2800" dirty="0">
                <a:latin typeface="Times-Roman" charset="0"/>
              </a:rPr>
              <a:t>,K</a:t>
            </a:r>
            <a:r>
              <a:rPr lang="en-US" sz="2800" baseline="-25000" dirty="0">
                <a:latin typeface="Times-Roman" charset="0"/>
              </a:rPr>
              <a:t>i</a:t>
            </a:r>
            <a:r>
              <a:rPr lang="en-US" sz="2800" dirty="0">
                <a:latin typeface="Times-Roman" charset="0"/>
              </a:rPr>
              <a:t>)</a:t>
            </a:r>
          </a:p>
          <a:p>
            <a:pPr eaLnBrk="1" hangingPunct="1">
              <a:lnSpc>
                <a:spcPct val="90000"/>
              </a:lnSpc>
              <a:spcAft>
                <a:spcPts val="600"/>
              </a:spcAft>
              <a:buFont typeface="Wingdings" charset="2"/>
              <a:buNone/>
            </a:pPr>
            <a:r>
              <a:rPr lang="en-US" sz="2800" dirty="0">
                <a:latin typeface="Courier" charset="0"/>
              </a:rPr>
              <a:t>	</a:t>
            </a:r>
            <a:r>
              <a:rPr lang="en-US" sz="2800" dirty="0"/>
              <a:t>where </a:t>
            </a:r>
            <a:r>
              <a:rPr lang="en-US" sz="2800" dirty="0">
                <a:latin typeface="Times-Roman" charset="0"/>
              </a:rPr>
              <a:t>F</a:t>
            </a:r>
            <a:r>
              <a:rPr lang="en-US" sz="2800" dirty="0"/>
              <a:t> is round function</a:t>
            </a:r>
            <a:r>
              <a:rPr lang="en-US" sz="2800" i="1" dirty="0"/>
              <a:t> </a:t>
            </a:r>
            <a:r>
              <a:rPr lang="en-US" sz="2800" dirty="0"/>
              <a:t>and </a:t>
            </a:r>
            <a:r>
              <a:rPr lang="en-US" sz="2800" dirty="0" err="1">
                <a:latin typeface="Times-Roman" charset="0"/>
              </a:rPr>
              <a:t>K</a:t>
            </a:r>
            <a:r>
              <a:rPr lang="en-US" sz="2800" baseline="-25000" dirty="0" err="1">
                <a:latin typeface="Times-Roman" charset="0"/>
              </a:rPr>
              <a:t>i</a:t>
            </a:r>
            <a:r>
              <a:rPr lang="en-US" sz="2800" dirty="0"/>
              <a:t> is </a:t>
            </a:r>
            <a:r>
              <a:rPr lang="en-US" sz="2800" dirty="0" err="1"/>
              <a:t>subkey</a:t>
            </a:r>
            <a:endParaRPr lang="en-US" sz="2800" dirty="0"/>
          </a:p>
          <a:p>
            <a:pPr eaLnBrk="1" hangingPunct="1">
              <a:lnSpc>
                <a:spcPct val="90000"/>
              </a:lnSpc>
              <a:spcAft>
                <a:spcPts val="600"/>
              </a:spcAft>
            </a:pPr>
            <a:r>
              <a:rPr lang="en-US" sz="2800" dirty="0"/>
              <a:t>Plaintext: </a:t>
            </a:r>
            <a:r>
              <a:rPr lang="en-US" sz="2800" dirty="0">
                <a:latin typeface="Times-Roman" charset="0"/>
              </a:rPr>
              <a:t>P</a:t>
            </a:r>
            <a:r>
              <a:rPr lang="en-US" sz="2800" dirty="0"/>
              <a:t> </a:t>
            </a:r>
            <a:r>
              <a:rPr lang="en-US" sz="2800" dirty="0">
                <a:latin typeface="Times-Roman" charset="0"/>
              </a:rPr>
              <a:t>=</a:t>
            </a:r>
            <a:r>
              <a:rPr lang="en-US" sz="2800" dirty="0"/>
              <a:t> </a:t>
            </a:r>
            <a:r>
              <a:rPr lang="en-US" sz="2800" dirty="0">
                <a:latin typeface="Times-Roman" charset="0"/>
              </a:rPr>
              <a:t>(L</a:t>
            </a:r>
            <a:r>
              <a:rPr lang="en-US" sz="2800" baseline="-25000" dirty="0">
                <a:latin typeface="Times-Roman" charset="0"/>
              </a:rPr>
              <a:t>0</a:t>
            </a:r>
            <a:r>
              <a:rPr lang="en-US" sz="2800" dirty="0">
                <a:latin typeface="Times-Roman" charset="0"/>
              </a:rPr>
              <a:t>,R</a:t>
            </a:r>
            <a:r>
              <a:rPr lang="en-US" sz="2800" baseline="-25000" dirty="0">
                <a:latin typeface="Times-Roman" charset="0"/>
              </a:rPr>
              <a:t>0</a:t>
            </a:r>
            <a:r>
              <a:rPr lang="en-US" sz="2800" dirty="0">
                <a:latin typeface="Times-Roman" charset="0"/>
              </a:rPr>
              <a:t>)</a:t>
            </a:r>
          </a:p>
          <a:p>
            <a:pPr eaLnBrk="1" hangingPunct="1">
              <a:lnSpc>
                <a:spcPct val="90000"/>
              </a:lnSpc>
              <a:spcAft>
                <a:spcPts val="600"/>
              </a:spcAft>
            </a:pPr>
            <a:r>
              <a:rPr lang="en-US" sz="2800" dirty="0"/>
              <a:t>Formula “works” for any function </a:t>
            </a:r>
            <a:r>
              <a:rPr lang="en-US" sz="2800" dirty="0">
                <a:latin typeface="Times-Roman" charset="0"/>
              </a:rPr>
              <a:t>F</a:t>
            </a:r>
          </a:p>
          <a:p>
            <a:pPr lvl="1" eaLnBrk="1" hangingPunct="1">
              <a:lnSpc>
                <a:spcPct val="90000"/>
              </a:lnSpc>
              <a:spcAft>
                <a:spcPts val="600"/>
              </a:spcAft>
            </a:pPr>
            <a:r>
              <a:rPr lang="en-US" sz="2400" dirty="0"/>
              <a:t>But only secure for certain functions </a:t>
            </a:r>
            <a:r>
              <a:rPr lang="en-US" sz="2400" dirty="0">
                <a:latin typeface="Times-Roman" charset="0"/>
              </a:rPr>
              <a:t>F</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AU" dirty="0" smtClean="0"/>
              <a:t>Feistel Cipher Design Elements</a:t>
            </a:r>
            <a:endParaRPr lang="en-AU" dirty="0"/>
          </a:p>
        </p:txBody>
      </p:sp>
      <p:graphicFrame>
        <p:nvGraphicFramePr>
          <p:cNvPr id="6" name="Content Placeholder 5"/>
          <p:cNvGraphicFramePr>
            <a:graphicFrameLocks noGrp="1"/>
          </p:cNvGraphicFramePr>
          <p:nvPr>
            <p:ph idx="1"/>
          </p:nvPr>
        </p:nvGraphicFramePr>
        <p:xfrm>
          <a:off x="381000" y="0"/>
          <a:ext cx="8763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nvGraphicFramePr>
        <p:xfrm>
          <a:off x="533400" y="3733800"/>
          <a:ext cx="8001000" cy="2997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579758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F28197E3-BED4-4044-97CB-89EEAEC1892A}" type="slidenum">
              <a:rPr lang="en-US" smtClean="0">
                <a:latin typeface="Times New Roman" charset="0"/>
              </a:rPr>
              <a:pPr/>
              <a:t>45</a:t>
            </a:fld>
            <a:endParaRPr lang="en-US" smtClean="0">
              <a:latin typeface="Times New Roman" charset="0"/>
            </a:endParaRPr>
          </a:p>
        </p:txBody>
      </p:sp>
      <p:sp>
        <p:nvSpPr>
          <p:cNvPr id="70659" name="Rectangle 2"/>
          <p:cNvSpPr>
            <a:spLocks noGrp="1" noChangeArrowheads="1"/>
          </p:cNvSpPr>
          <p:nvPr>
            <p:ph type="title"/>
          </p:nvPr>
        </p:nvSpPr>
        <p:spPr>
          <a:xfrm>
            <a:off x="685800" y="152400"/>
            <a:ext cx="7772400" cy="1143000"/>
          </a:xfrm>
        </p:spPr>
        <p:txBody>
          <a:bodyPr/>
          <a:lstStyle/>
          <a:p>
            <a:pPr eaLnBrk="1" hangingPunct="1"/>
            <a:r>
              <a:rPr lang="en-US" dirty="0"/>
              <a:t>Data Encryption Standard</a:t>
            </a:r>
            <a:endParaRPr lang="en-US" dirty="0"/>
          </a:p>
        </p:txBody>
      </p:sp>
      <p:sp>
        <p:nvSpPr>
          <p:cNvPr id="70660" name="Rectangle 3"/>
          <p:cNvSpPr>
            <a:spLocks noGrp="1" noChangeArrowheads="1"/>
          </p:cNvSpPr>
          <p:nvPr>
            <p:ph type="body" idx="1"/>
          </p:nvPr>
        </p:nvSpPr>
        <p:spPr>
          <a:xfrm>
            <a:off x="685800" y="1219200"/>
            <a:ext cx="7772400" cy="4724400"/>
          </a:xfrm>
        </p:spPr>
        <p:txBody>
          <a:bodyPr/>
          <a:lstStyle/>
          <a:p>
            <a:pPr eaLnBrk="1" hangingPunct="1">
              <a:lnSpc>
                <a:spcPct val="95000"/>
              </a:lnSpc>
              <a:spcAft>
                <a:spcPts val="600"/>
              </a:spcAft>
            </a:pPr>
            <a:r>
              <a:rPr lang="en-US" sz="2800" b="1" dirty="0">
                <a:solidFill>
                  <a:schemeClr val="hlink"/>
                </a:solidFill>
              </a:rPr>
              <a:t>DES</a:t>
            </a:r>
            <a:r>
              <a:rPr lang="en-US" sz="2800" dirty="0"/>
              <a:t> developed in 1970’s</a:t>
            </a:r>
          </a:p>
          <a:p>
            <a:pPr eaLnBrk="1" hangingPunct="1">
              <a:lnSpc>
                <a:spcPct val="95000"/>
              </a:lnSpc>
              <a:spcAft>
                <a:spcPts val="600"/>
              </a:spcAft>
            </a:pPr>
            <a:r>
              <a:rPr lang="en-US" sz="2800" dirty="0" smtClean="0"/>
              <a:t>DES </a:t>
            </a:r>
            <a:r>
              <a:rPr lang="en-US" sz="2800" dirty="0"/>
              <a:t>is a </a:t>
            </a:r>
            <a:r>
              <a:rPr lang="en-US" sz="2800" dirty="0" err="1"/>
              <a:t>Feistel</a:t>
            </a:r>
            <a:r>
              <a:rPr lang="en-US" sz="2800" dirty="0"/>
              <a:t> </a:t>
            </a:r>
            <a:r>
              <a:rPr lang="en-US" sz="2800" dirty="0" smtClean="0"/>
              <a:t>cipher with…</a:t>
            </a:r>
          </a:p>
          <a:p>
            <a:pPr lvl="1" eaLnBrk="1" hangingPunct="1">
              <a:lnSpc>
                <a:spcPct val="95000"/>
              </a:lnSpc>
              <a:spcAft>
                <a:spcPts val="600"/>
              </a:spcAft>
            </a:pPr>
            <a:r>
              <a:rPr lang="en-US" sz="2400" dirty="0"/>
              <a:t>64 bit block length</a:t>
            </a:r>
          </a:p>
          <a:p>
            <a:pPr lvl="1" eaLnBrk="1" hangingPunct="1">
              <a:lnSpc>
                <a:spcPct val="95000"/>
              </a:lnSpc>
              <a:spcAft>
                <a:spcPts val="600"/>
              </a:spcAft>
            </a:pPr>
            <a:r>
              <a:rPr lang="en-US" sz="2400" dirty="0"/>
              <a:t>56 bit key length</a:t>
            </a:r>
          </a:p>
          <a:p>
            <a:pPr lvl="1" eaLnBrk="1" hangingPunct="1">
              <a:lnSpc>
                <a:spcPct val="95000"/>
              </a:lnSpc>
              <a:spcAft>
                <a:spcPts val="600"/>
              </a:spcAft>
            </a:pPr>
            <a:r>
              <a:rPr lang="en-US" sz="2400" dirty="0"/>
              <a:t>16 rounds</a:t>
            </a:r>
          </a:p>
          <a:p>
            <a:pPr lvl="1" eaLnBrk="1" hangingPunct="1">
              <a:lnSpc>
                <a:spcPct val="95000"/>
              </a:lnSpc>
              <a:spcAft>
                <a:spcPts val="600"/>
              </a:spcAft>
            </a:pPr>
            <a:r>
              <a:rPr lang="en-US" sz="2400" dirty="0"/>
              <a:t>48 bits of key used each round (</a:t>
            </a:r>
            <a:r>
              <a:rPr lang="en-US" sz="2400" dirty="0" err="1"/>
              <a:t>subkey</a:t>
            </a:r>
            <a:r>
              <a:rPr lang="en-US" sz="2400" dirty="0"/>
              <a:t>)</a:t>
            </a:r>
          </a:p>
          <a:p>
            <a:pPr eaLnBrk="1" hangingPunct="1">
              <a:lnSpc>
                <a:spcPct val="95000"/>
              </a:lnSpc>
              <a:spcAft>
                <a:spcPts val="600"/>
              </a:spcAft>
            </a:pPr>
            <a:r>
              <a:rPr lang="en-US" sz="2800" dirty="0"/>
              <a:t>Each round is simple (for a block cipher)</a:t>
            </a:r>
          </a:p>
          <a:p>
            <a:pPr eaLnBrk="1" hangingPunct="1">
              <a:lnSpc>
                <a:spcPct val="95000"/>
              </a:lnSpc>
              <a:spcAft>
                <a:spcPts val="600"/>
              </a:spcAft>
            </a:pPr>
            <a:r>
              <a:rPr lang="en-US" sz="2800" dirty="0"/>
              <a:t>Security depends</a:t>
            </a:r>
            <a:r>
              <a:rPr lang="en-US" sz="2800" dirty="0" smtClean="0"/>
              <a:t> heavily </a:t>
            </a:r>
            <a:r>
              <a:rPr lang="en-US" sz="2800" dirty="0"/>
              <a:t>on “S-boxes”</a:t>
            </a:r>
          </a:p>
          <a:p>
            <a:pPr lvl="1" eaLnBrk="1" hangingPunct="1">
              <a:lnSpc>
                <a:spcPct val="95000"/>
              </a:lnSpc>
              <a:spcAft>
                <a:spcPts val="600"/>
              </a:spcAft>
            </a:pPr>
            <a:r>
              <a:rPr lang="en-US" sz="2400" dirty="0"/>
              <a:t>Each S-boxes maps 6 bits to 4 bits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96CF003-8A65-2A4A-B06F-7C155D4D74C2}" type="slidenum">
              <a:rPr lang="en-US" smtClean="0">
                <a:latin typeface="Times New Roman" charset="0"/>
              </a:rPr>
              <a:pPr/>
              <a:t>46</a:t>
            </a:fld>
            <a:endParaRPr lang="en-US" smtClean="0">
              <a:latin typeface="Times New Roman" charset="0"/>
            </a:endParaRPr>
          </a:p>
        </p:txBody>
      </p:sp>
      <p:sp>
        <p:nvSpPr>
          <p:cNvPr id="71683" name="Rectangle 2"/>
          <p:cNvSpPr>
            <a:spLocks noChangeArrowheads="1"/>
          </p:cNvSpPr>
          <p:nvPr/>
        </p:nvSpPr>
        <p:spPr bwMode="auto">
          <a:xfrm>
            <a:off x="263525" y="1524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684" name="Rectangle 3"/>
          <p:cNvSpPr>
            <a:spLocks noChangeArrowheads="1"/>
          </p:cNvSpPr>
          <p:nvPr/>
        </p:nvSpPr>
        <p:spPr bwMode="auto">
          <a:xfrm>
            <a:off x="339725" y="152400"/>
            <a:ext cx="354013"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L</a:t>
            </a:r>
          </a:p>
        </p:txBody>
      </p:sp>
      <p:sp>
        <p:nvSpPr>
          <p:cNvPr id="71685" name="Rectangle 4"/>
          <p:cNvSpPr>
            <a:spLocks noChangeArrowheads="1"/>
          </p:cNvSpPr>
          <p:nvPr/>
        </p:nvSpPr>
        <p:spPr bwMode="auto">
          <a:xfrm>
            <a:off x="1804988" y="152400"/>
            <a:ext cx="404812"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R</a:t>
            </a:r>
          </a:p>
        </p:txBody>
      </p:sp>
      <p:sp>
        <p:nvSpPr>
          <p:cNvPr id="71686" name="Rectangle 5"/>
          <p:cNvSpPr>
            <a:spLocks noChangeArrowheads="1"/>
          </p:cNvSpPr>
          <p:nvPr/>
        </p:nvSpPr>
        <p:spPr bwMode="auto">
          <a:xfrm>
            <a:off x="1752600" y="1524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687" name="Line 6"/>
          <p:cNvSpPr>
            <a:spLocks noChangeShapeType="1"/>
          </p:cNvSpPr>
          <p:nvPr/>
        </p:nvSpPr>
        <p:spPr bwMode="auto">
          <a:xfrm>
            <a:off x="1981200" y="609600"/>
            <a:ext cx="0" cy="609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688" name="Rectangle 7"/>
          <p:cNvSpPr>
            <a:spLocks noChangeArrowheads="1"/>
          </p:cNvSpPr>
          <p:nvPr/>
        </p:nvSpPr>
        <p:spPr bwMode="auto">
          <a:xfrm>
            <a:off x="1420813" y="1322388"/>
            <a:ext cx="1017587"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expand</a:t>
            </a:r>
            <a:endParaRPr lang="en-US"/>
          </a:p>
        </p:txBody>
      </p:sp>
      <p:sp>
        <p:nvSpPr>
          <p:cNvPr id="71689" name="Rectangle 8"/>
          <p:cNvSpPr>
            <a:spLocks noChangeArrowheads="1"/>
          </p:cNvSpPr>
          <p:nvPr/>
        </p:nvSpPr>
        <p:spPr bwMode="auto">
          <a:xfrm>
            <a:off x="5673725" y="1295400"/>
            <a:ext cx="11430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690" name="Rectangle 9"/>
          <p:cNvSpPr>
            <a:spLocks noChangeArrowheads="1"/>
          </p:cNvSpPr>
          <p:nvPr/>
        </p:nvSpPr>
        <p:spPr bwMode="auto">
          <a:xfrm>
            <a:off x="5886450" y="1346200"/>
            <a:ext cx="649288"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shift</a:t>
            </a:r>
          </a:p>
        </p:txBody>
      </p:sp>
      <p:sp>
        <p:nvSpPr>
          <p:cNvPr id="71691" name="Rectangle 10"/>
          <p:cNvSpPr>
            <a:spLocks noChangeArrowheads="1"/>
          </p:cNvSpPr>
          <p:nvPr/>
        </p:nvSpPr>
        <p:spPr bwMode="auto">
          <a:xfrm>
            <a:off x="3844925" y="1295400"/>
            <a:ext cx="11430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692" name="Rectangle 11"/>
          <p:cNvSpPr>
            <a:spLocks noChangeArrowheads="1"/>
          </p:cNvSpPr>
          <p:nvPr/>
        </p:nvSpPr>
        <p:spPr bwMode="auto">
          <a:xfrm>
            <a:off x="4038600" y="1346200"/>
            <a:ext cx="649288"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shift</a:t>
            </a:r>
            <a:endParaRPr lang="en-US">
              <a:latin typeface="Times-Roman" charset="0"/>
            </a:endParaRPr>
          </a:p>
        </p:txBody>
      </p:sp>
      <p:sp>
        <p:nvSpPr>
          <p:cNvPr id="71693" name="Rectangle 12"/>
          <p:cNvSpPr>
            <a:spLocks noChangeArrowheads="1"/>
          </p:cNvSpPr>
          <p:nvPr/>
        </p:nvSpPr>
        <p:spPr bwMode="auto">
          <a:xfrm>
            <a:off x="4979988" y="76200"/>
            <a:ext cx="658812"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key</a:t>
            </a:r>
          </a:p>
        </p:txBody>
      </p:sp>
      <p:sp>
        <p:nvSpPr>
          <p:cNvPr id="71694" name="Rectangle 13"/>
          <p:cNvSpPr>
            <a:spLocks noChangeArrowheads="1"/>
          </p:cNvSpPr>
          <p:nvPr/>
        </p:nvSpPr>
        <p:spPr bwMode="auto">
          <a:xfrm>
            <a:off x="4191000" y="76200"/>
            <a:ext cx="23622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695" name="Rectangle 14"/>
          <p:cNvSpPr>
            <a:spLocks noChangeArrowheads="1"/>
          </p:cNvSpPr>
          <p:nvPr/>
        </p:nvSpPr>
        <p:spPr bwMode="auto">
          <a:xfrm>
            <a:off x="4999038" y="5751513"/>
            <a:ext cx="658812"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key</a:t>
            </a:r>
          </a:p>
        </p:txBody>
      </p:sp>
      <p:sp>
        <p:nvSpPr>
          <p:cNvPr id="71696" name="Rectangle 15"/>
          <p:cNvSpPr>
            <a:spLocks noChangeArrowheads="1"/>
          </p:cNvSpPr>
          <p:nvPr/>
        </p:nvSpPr>
        <p:spPr bwMode="auto">
          <a:xfrm>
            <a:off x="4191000" y="5715000"/>
            <a:ext cx="23622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697" name="Rectangle 16"/>
          <p:cNvSpPr>
            <a:spLocks noChangeArrowheads="1"/>
          </p:cNvSpPr>
          <p:nvPr/>
        </p:nvSpPr>
        <p:spPr bwMode="auto">
          <a:xfrm>
            <a:off x="1482725" y="4267200"/>
            <a:ext cx="1031875" cy="3810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698" name="Rectangle 17"/>
          <p:cNvSpPr>
            <a:spLocks noChangeArrowheads="1"/>
          </p:cNvSpPr>
          <p:nvPr/>
        </p:nvSpPr>
        <p:spPr bwMode="auto">
          <a:xfrm>
            <a:off x="1492250" y="3214688"/>
            <a:ext cx="1022350" cy="366712"/>
          </a:xfrm>
          <a:prstGeom prst="rect">
            <a:avLst/>
          </a:prstGeom>
          <a:noFill/>
          <a:ln w="9525">
            <a:noFill/>
            <a:miter lim="800000"/>
            <a:headEnd/>
            <a:tailEnd/>
          </a:ln>
        </p:spPr>
        <p:txBody>
          <a:bodyPr wrap="none">
            <a:prstTxWarp prst="textNoShape">
              <a:avLst/>
            </a:prstTxWarp>
            <a:spAutoFit/>
          </a:bodyPr>
          <a:lstStyle/>
          <a:p>
            <a:r>
              <a:rPr lang="en-US" sz="1800">
                <a:latin typeface="Times-Roman" charset="0"/>
              </a:rPr>
              <a:t>S-boxes</a:t>
            </a:r>
            <a:endParaRPr lang="en-US"/>
          </a:p>
        </p:txBody>
      </p:sp>
      <p:sp>
        <p:nvSpPr>
          <p:cNvPr id="71699" name="Rectangle 18"/>
          <p:cNvSpPr>
            <a:spLocks noChangeArrowheads="1"/>
          </p:cNvSpPr>
          <p:nvPr/>
        </p:nvSpPr>
        <p:spPr bwMode="auto">
          <a:xfrm>
            <a:off x="4724400" y="2465388"/>
            <a:ext cx="12858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compress</a:t>
            </a:r>
          </a:p>
        </p:txBody>
      </p:sp>
      <p:sp>
        <p:nvSpPr>
          <p:cNvPr id="71700" name="Line 19"/>
          <p:cNvSpPr>
            <a:spLocks noChangeShapeType="1"/>
          </p:cNvSpPr>
          <p:nvPr/>
        </p:nvSpPr>
        <p:spPr bwMode="auto">
          <a:xfrm>
            <a:off x="4835525" y="609600"/>
            <a:ext cx="0" cy="685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01" name="Line 20"/>
          <p:cNvSpPr>
            <a:spLocks noChangeShapeType="1"/>
          </p:cNvSpPr>
          <p:nvPr/>
        </p:nvSpPr>
        <p:spPr bwMode="auto">
          <a:xfrm>
            <a:off x="5902325" y="609600"/>
            <a:ext cx="0" cy="685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02" name="Line 21"/>
          <p:cNvSpPr>
            <a:spLocks noChangeShapeType="1"/>
          </p:cNvSpPr>
          <p:nvPr/>
        </p:nvSpPr>
        <p:spPr bwMode="auto">
          <a:xfrm>
            <a:off x="4835525" y="182880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03" name="Line 22"/>
          <p:cNvSpPr>
            <a:spLocks noChangeShapeType="1"/>
          </p:cNvSpPr>
          <p:nvPr/>
        </p:nvSpPr>
        <p:spPr bwMode="auto">
          <a:xfrm>
            <a:off x="5902325" y="182880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04" name="Line 23"/>
          <p:cNvSpPr>
            <a:spLocks noChangeShapeType="1"/>
          </p:cNvSpPr>
          <p:nvPr/>
        </p:nvSpPr>
        <p:spPr bwMode="auto">
          <a:xfrm flipH="1">
            <a:off x="2103438" y="2514600"/>
            <a:ext cx="2468562"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05" name="Line 24"/>
          <p:cNvSpPr>
            <a:spLocks noChangeShapeType="1"/>
          </p:cNvSpPr>
          <p:nvPr/>
        </p:nvSpPr>
        <p:spPr bwMode="auto">
          <a:xfrm>
            <a:off x="1981200" y="1752600"/>
            <a:ext cx="0" cy="609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06" name="Line 25"/>
          <p:cNvSpPr>
            <a:spLocks noChangeShapeType="1"/>
          </p:cNvSpPr>
          <p:nvPr/>
        </p:nvSpPr>
        <p:spPr bwMode="auto">
          <a:xfrm flipH="1">
            <a:off x="1981200" y="5410200"/>
            <a:ext cx="0" cy="457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07" name="Rectangle 26"/>
          <p:cNvSpPr>
            <a:spLocks noChangeArrowheads="1"/>
          </p:cNvSpPr>
          <p:nvPr/>
        </p:nvSpPr>
        <p:spPr bwMode="auto">
          <a:xfrm>
            <a:off x="263525" y="58674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708" name="Rectangle 27"/>
          <p:cNvSpPr>
            <a:spLocks noChangeArrowheads="1"/>
          </p:cNvSpPr>
          <p:nvPr/>
        </p:nvSpPr>
        <p:spPr bwMode="auto">
          <a:xfrm>
            <a:off x="339725" y="5867400"/>
            <a:ext cx="354013"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L</a:t>
            </a:r>
          </a:p>
        </p:txBody>
      </p:sp>
      <p:sp>
        <p:nvSpPr>
          <p:cNvPr id="71709" name="Rectangle 28"/>
          <p:cNvSpPr>
            <a:spLocks noChangeArrowheads="1"/>
          </p:cNvSpPr>
          <p:nvPr/>
        </p:nvSpPr>
        <p:spPr bwMode="auto">
          <a:xfrm>
            <a:off x="1804988" y="5867400"/>
            <a:ext cx="404812"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R</a:t>
            </a:r>
          </a:p>
        </p:txBody>
      </p:sp>
      <p:sp>
        <p:nvSpPr>
          <p:cNvPr id="71710" name="Rectangle 29"/>
          <p:cNvSpPr>
            <a:spLocks noChangeArrowheads="1"/>
          </p:cNvSpPr>
          <p:nvPr/>
        </p:nvSpPr>
        <p:spPr bwMode="auto">
          <a:xfrm>
            <a:off x="1752600" y="58674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711" name="Line 30"/>
          <p:cNvSpPr>
            <a:spLocks noChangeShapeType="1"/>
          </p:cNvSpPr>
          <p:nvPr/>
        </p:nvSpPr>
        <p:spPr bwMode="auto">
          <a:xfrm>
            <a:off x="492125" y="609600"/>
            <a:ext cx="727075" cy="4648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1712" name="Line 31"/>
          <p:cNvSpPr>
            <a:spLocks noChangeShapeType="1"/>
          </p:cNvSpPr>
          <p:nvPr/>
        </p:nvSpPr>
        <p:spPr bwMode="auto">
          <a:xfrm>
            <a:off x="1219200" y="5257800"/>
            <a:ext cx="650875"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13" name="Line 32"/>
          <p:cNvSpPr>
            <a:spLocks noChangeShapeType="1"/>
          </p:cNvSpPr>
          <p:nvPr/>
        </p:nvSpPr>
        <p:spPr bwMode="auto">
          <a:xfrm flipH="1">
            <a:off x="1143000" y="838200"/>
            <a:ext cx="838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1714" name="Line 33"/>
          <p:cNvSpPr>
            <a:spLocks noChangeShapeType="1"/>
          </p:cNvSpPr>
          <p:nvPr/>
        </p:nvSpPr>
        <p:spPr bwMode="auto">
          <a:xfrm flipH="1">
            <a:off x="492125" y="838200"/>
            <a:ext cx="650875" cy="5029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15" name="Line 34"/>
          <p:cNvSpPr>
            <a:spLocks noChangeShapeType="1"/>
          </p:cNvSpPr>
          <p:nvPr/>
        </p:nvSpPr>
        <p:spPr bwMode="auto">
          <a:xfrm>
            <a:off x="4378325" y="1828800"/>
            <a:ext cx="0" cy="3886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16" name="Line 35"/>
          <p:cNvSpPr>
            <a:spLocks noChangeShapeType="1"/>
          </p:cNvSpPr>
          <p:nvPr/>
        </p:nvSpPr>
        <p:spPr bwMode="auto">
          <a:xfrm>
            <a:off x="6359525" y="1828800"/>
            <a:ext cx="0" cy="3886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17" name="Rectangle 36"/>
          <p:cNvSpPr>
            <a:spLocks noChangeArrowheads="1"/>
          </p:cNvSpPr>
          <p:nvPr/>
        </p:nvSpPr>
        <p:spPr bwMode="auto">
          <a:xfrm>
            <a:off x="6400800" y="3363913"/>
            <a:ext cx="493713" cy="446087"/>
          </a:xfrm>
          <a:prstGeom prst="rect">
            <a:avLst/>
          </a:prstGeom>
          <a:noFill/>
          <a:ln w="9525">
            <a:noFill/>
            <a:miter lim="800000"/>
            <a:headEnd/>
            <a:tailEnd/>
          </a:ln>
        </p:spPr>
        <p:txBody>
          <a:bodyPr wrap="none">
            <a:prstTxWarp prst="textNoShape">
              <a:avLst/>
            </a:prstTxWarp>
            <a:spAutoFit/>
          </a:bodyPr>
          <a:lstStyle/>
          <a:p>
            <a:r>
              <a:rPr lang="en-US" sz="2000"/>
              <a:t>28</a:t>
            </a:r>
          </a:p>
        </p:txBody>
      </p:sp>
      <p:sp>
        <p:nvSpPr>
          <p:cNvPr id="71718" name="Rectangle 37"/>
          <p:cNvSpPr>
            <a:spLocks noChangeArrowheads="1"/>
          </p:cNvSpPr>
          <p:nvPr/>
        </p:nvSpPr>
        <p:spPr bwMode="auto">
          <a:xfrm>
            <a:off x="3886200" y="3363913"/>
            <a:ext cx="493713" cy="446087"/>
          </a:xfrm>
          <a:prstGeom prst="rect">
            <a:avLst/>
          </a:prstGeom>
          <a:noFill/>
          <a:ln w="9525">
            <a:noFill/>
            <a:miter lim="800000"/>
            <a:headEnd/>
            <a:tailEnd/>
          </a:ln>
        </p:spPr>
        <p:txBody>
          <a:bodyPr wrap="none">
            <a:prstTxWarp prst="textNoShape">
              <a:avLst/>
            </a:prstTxWarp>
            <a:spAutoFit/>
          </a:bodyPr>
          <a:lstStyle/>
          <a:p>
            <a:r>
              <a:rPr lang="en-US" sz="2000"/>
              <a:t>28</a:t>
            </a:r>
          </a:p>
        </p:txBody>
      </p:sp>
      <p:sp>
        <p:nvSpPr>
          <p:cNvPr id="71719" name="Rectangle 38"/>
          <p:cNvSpPr>
            <a:spLocks noChangeArrowheads="1"/>
          </p:cNvSpPr>
          <p:nvPr/>
        </p:nvSpPr>
        <p:spPr bwMode="auto">
          <a:xfrm>
            <a:off x="5943600" y="685800"/>
            <a:ext cx="493713" cy="446088"/>
          </a:xfrm>
          <a:prstGeom prst="rect">
            <a:avLst/>
          </a:prstGeom>
          <a:noFill/>
          <a:ln w="9525">
            <a:noFill/>
            <a:miter lim="800000"/>
            <a:headEnd/>
            <a:tailEnd/>
          </a:ln>
        </p:spPr>
        <p:txBody>
          <a:bodyPr wrap="none">
            <a:prstTxWarp prst="textNoShape">
              <a:avLst/>
            </a:prstTxWarp>
            <a:spAutoFit/>
          </a:bodyPr>
          <a:lstStyle/>
          <a:p>
            <a:r>
              <a:rPr lang="en-US" sz="2000"/>
              <a:t>28</a:t>
            </a:r>
          </a:p>
        </p:txBody>
      </p:sp>
      <p:sp>
        <p:nvSpPr>
          <p:cNvPr id="71720" name="Rectangle 39"/>
          <p:cNvSpPr>
            <a:spLocks noChangeArrowheads="1"/>
          </p:cNvSpPr>
          <p:nvPr/>
        </p:nvSpPr>
        <p:spPr bwMode="auto">
          <a:xfrm>
            <a:off x="4343400" y="685800"/>
            <a:ext cx="493713" cy="446088"/>
          </a:xfrm>
          <a:prstGeom prst="rect">
            <a:avLst/>
          </a:prstGeom>
          <a:noFill/>
          <a:ln w="9525">
            <a:noFill/>
            <a:miter lim="800000"/>
            <a:headEnd/>
            <a:tailEnd/>
          </a:ln>
        </p:spPr>
        <p:txBody>
          <a:bodyPr wrap="none">
            <a:prstTxWarp prst="textNoShape">
              <a:avLst/>
            </a:prstTxWarp>
            <a:spAutoFit/>
          </a:bodyPr>
          <a:lstStyle/>
          <a:p>
            <a:r>
              <a:rPr lang="en-US" sz="2000"/>
              <a:t>28</a:t>
            </a:r>
          </a:p>
        </p:txBody>
      </p:sp>
      <p:sp>
        <p:nvSpPr>
          <p:cNvPr id="71721" name="Rectangle 40"/>
          <p:cNvSpPr>
            <a:spLocks noChangeArrowheads="1"/>
          </p:cNvSpPr>
          <p:nvPr/>
        </p:nvSpPr>
        <p:spPr bwMode="auto">
          <a:xfrm>
            <a:off x="5410200" y="1763713"/>
            <a:ext cx="493713" cy="446087"/>
          </a:xfrm>
          <a:prstGeom prst="rect">
            <a:avLst/>
          </a:prstGeom>
          <a:noFill/>
          <a:ln w="9525">
            <a:noFill/>
            <a:miter lim="800000"/>
            <a:headEnd/>
            <a:tailEnd/>
          </a:ln>
        </p:spPr>
        <p:txBody>
          <a:bodyPr wrap="none">
            <a:prstTxWarp prst="textNoShape">
              <a:avLst/>
            </a:prstTxWarp>
            <a:spAutoFit/>
          </a:bodyPr>
          <a:lstStyle/>
          <a:p>
            <a:r>
              <a:rPr lang="en-US" sz="2000"/>
              <a:t>28</a:t>
            </a:r>
          </a:p>
        </p:txBody>
      </p:sp>
      <p:sp>
        <p:nvSpPr>
          <p:cNvPr id="71722" name="Rectangle 41"/>
          <p:cNvSpPr>
            <a:spLocks noChangeArrowheads="1"/>
          </p:cNvSpPr>
          <p:nvPr/>
        </p:nvSpPr>
        <p:spPr bwMode="auto">
          <a:xfrm>
            <a:off x="4835525" y="1763713"/>
            <a:ext cx="493713" cy="446087"/>
          </a:xfrm>
          <a:prstGeom prst="rect">
            <a:avLst/>
          </a:prstGeom>
          <a:noFill/>
          <a:ln w="9525">
            <a:noFill/>
            <a:miter lim="800000"/>
            <a:headEnd/>
            <a:tailEnd/>
          </a:ln>
        </p:spPr>
        <p:txBody>
          <a:bodyPr wrap="none">
            <a:prstTxWarp prst="textNoShape">
              <a:avLst/>
            </a:prstTxWarp>
            <a:spAutoFit/>
          </a:bodyPr>
          <a:lstStyle/>
          <a:p>
            <a:r>
              <a:rPr lang="en-US" sz="2000"/>
              <a:t>28</a:t>
            </a:r>
          </a:p>
        </p:txBody>
      </p:sp>
      <p:sp>
        <p:nvSpPr>
          <p:cNvPr id="71723" name="Rectangle 42"/>
          <p:cNvSpPr>
            <a:spLocks noChangeArrowheads="1"/>
          </p:cNvSpPr>
          <p:nvPr/>
        </p:nvSpPr>
        <p:spPr bwMode="auto">
          <a:xfrm>
            <a:off x="3087688" y="2514600"/>
            <a:ext cx="493712" cy="446088"/>
          </a:xfrm>
          <a:prstGeom prst="rect">
            <a:avLst/>
          </a:prstGeom>
          <a:noFill/>
          <a:ln w="9525">
            <a:noFill/>
            <a:miter lim="800000"/>
            <a:headEnd/>
            <a:tailEnd/>
          </a:ln>
        </p:spPr>
        <p:txBody>
          <a:bodyPr wrap="none">
            <a:prstTxWarp prst="textNoShape">
              <a:avLst/>
            </a:prstTxWarp>
            <a:spAutoFit/>
          </a:bodyPr>
          <a:lstStyle/>
          <a:p>
            <a:r>
              <a:rPr lang="en-US" sz="2000"/>
              <a:t>48</a:t>
            </a:r>
          </a:p>
        </p:txBody>
      </p:sp>
      <p:sp>
        <p:nvSpPr>
          <p:cNvPr id="71724" name="Rectangle 43"/>
          <p:cNvSpPr>
            <a:spLocks noChangeArrowheads="1"/>
          </p:cNvSpPr>
          <p:nvPr/>
        </p:nvSpPr>
        <p:spPr bwMode="auto">
          <a:xfrm>
            <a:off x="2016125" y="609600"/>
            <a:ext cx="493713" cy="446088"/>
          </a:xfrm>
          <a:prstGeom prst="rect">
            <a:avLst/>
          </a:prstGeom>
          <a:noFill/>
          <a:ln w="9525">
            <a:noFill/>
            <a:miter lim="800000"/>
            <a:headEnd/>
            <a:tailEnd/>
          </a:ln>
        </p:spPr>
        <p:txBody>
          <a:bodyPr wrap="none">
            <a:prstTxWarp prst="textNoShape">
              <a:avLst/>
            </a:prstTxWarp>
            <a:spAutoFit/>
          </a:bodyPr>
          <a:lstStyle/>
          <a:p>
            <a:r>
              <a:rPr lang="en-US" sz="2000"/>
              <a:t>32</a:t>
            </a:r>
          </a:p>
        </p:txBody>
      </p:sp>
      <p:sp>
        <p:nvSpPr>
          <p:cNvPr id="71725" name="Rectangle 44"/>
          <p:cNvSpPr>
            <a:spLocks noChangeArrowheads="1"/>
          </p:cNvSpPr>
          <p:nvPr/>
        </p:nvSpPr>
        <p:spPr bwMode="auto">
          <a:xfrm>
            <a:off x="2020888" y="1752600"/>
            <a:ext cx="493712" cy="446088"/>
          </a:xfrm>
          <a:prstGeom prst="rect">
            <a:avLst/>
          </a:prstGeom>
          <a:noFill/>
          <a:ln w="9525">
            <a:noFill/>
            <a:miter lim="800000"/>
            <a:headEnd/>
            <a:tailEnd/>
          </a:ln>
        </p:spPr>
        <p:txBody>
          <a:bodyPr wrap="none">
            <a:prstTxWarp prst="textNoShape">
              <a:avLst/>
            </a:prstTxWarp>
            <a:spAutoFit/>
          </a:bodyPr>
          <a:lstStyle/>
          <a:p>
            <a:r>
              <a:rPr lang="en-US" sz="2000"/>
              <a:t>48</a:t>
            </a:r>
          </a:p>
        </p:txBody>
      </p:sp>
      <p:sp>
        <p:nvSpPr>
          <p:cNvPr id="71726" name="Rectangle 45"/>
          <p:cNvSpPr>
            <a:spLocks noChangeArrowheads="1"/>
          </p:cNvSpPr>
          <p:nvPr/>
        </p:nvSpPr>
        <p:spPr bwMode="auto">
          <a:xfrm>
            <a:off x="2057400" y="3733800"/>
            <a:ext cx="493713" cy="446088"/>
          </a:xfrm>
          <a:prstGeom prst="rect">
            <a:avLst/>
          </a:prstGeom>
          <a:noFill/>
          <a:ln w="9525">
            <a:noFill/>
            <a:miter lim="800000"/>
            <a:headEnd/>
            <a:tailEnd/>
          </a:ln>
        </p:spPr>
        <p:txBody>
          <a:bodyPr wrap="none">
            <a:prstTxWarp prst="textNoShape">
              <a:avLst/>
            </a:prstTxWarp>
            <a:spAutoFit/>
          </a:bodyPr>
          <a:lstStyle/>
          <a:p>
            <a:r>
              <a:rPr lang="en-US" sz="2000"/>
              <a:t>32</a:t>
            </a:r>
          </a:p>
        </p:txBody>
      </p:sp>
      <p:sp>
        <p:nvSpPr>
          <p:cNvPr id="71727" name="Rectangle 46"/>
          <p:cNvSpPr>
            <a:spLocks noChangeArrowheads="1"/>
          </p:cNvSpPr>
          <p:nvPr/>
        </p:nvSpPr>
        <p:spPr bwMode="auto">
          <a:xfrm>
            <a:off x="2057400" y="5410200"/>
            <a:ext cx="493713" cy="446088"/>
          </a:xfrm>
          <a:prstGeom prst="rect">
            <a:avLst/>
          </a:prstGeom>
          <a:noFill/>
          <a:ln w="9525">
            <a:noFill/>
            <a:miter lim="800000"/>
            <a:headEnd/>
            <a:tailEnd/>
          </a:ln>
        </p:spPr>
        <p:txBody>
          <a:bodyPr wrap="none">
            <a:prstTxWarp prst="textNoShape">
              <a:avLst/>
            </a:prstTxWarp>
            <a:spAutoFit/>
          </a:bodyPr>
          <a:lstStyle/>
          <a:p>
            <a:r>
              <a:rPr lang="en-US" sz="2000"/>
              <a:t>32</a:t>
            </a:r>
          </a:p>
        </p:txBody>
      </p:sp>
      <p:sp>
        <p:nvSpPr>
          <p:cNvPr id="71728" name="Rectangle 47"/>
          <p:cNvSpPr>
            <a:spLocks noChangeArrowheads="1"/>
          </p:cNvSpPr>
          <p:nvPr/>
        </p:nvSpPr>
        <p:spPr bwMode="auto">
          <a:xfrm>
            <a:off x="152400" y="1828800"/>
            <a:ext cx="493713" cy="446088"/>
          </a:xfrm>
          <a:prstGeom prst="rect">
            <a:avLst/>
          </a:prstGeom>
          <a:noFill/>
          <a:ln w="9525">
            <a:noFill/>
            <a:miter lim="800000"/>
            <a:headEnd/>
            <a:tailEnd/>
          </a:ln>
        </p:spPr>
        <p:txBody>
          <a:bodyPr wrap="none">
            <a:prstTxWarp prst="textNoShape">
              <a:avLst/>
            </a:prstTxWarp>
            <a:spAutoFit/>
          </a:bodyPr>
          <a:lstStyle/>
          <a:p>
            <a:r>
              <a:rPr lang="en-US" sz="2000"/>
              <a:t>32</a:t>
            </a:r>
          </a:p>
        </p:txBody>
      </p:sp>
      <p:sp>
        <p:nvSpPr>
          <p:cNvPr id="71729" name="Rectangle 48"/>
          <p:cNvSpPr>
            <a:spLocks noChangeArrowheads="1"/>
          </p:cNvSpPr>
          <p:nvPr/>
        </p:nvSpPr>
        <p:spPr bwMode="auto">
          <a:xfrm>
            <a:off x="152400" y="4419600"/>
            <a:ext cx="493713" cy="446088"/>
          </a:xfrm>
          <a:prstGeom prst="rect">
            <a:avLst/>
          </a:prstGeom>
          <a:noFill/>
          <a:ln w="9525">
            <a:noFill/>
            <a:miter lim="800000"/>
            <a:headEnd/>
            <a:tailEnd/>
          </a:ln>
        </p:spPr>
        <p:txBody>
          <a:bodyPr wrap="none">
            <a:prstTxWarp prst="textNoShape">
              <a:avLst/>
            </a:prstTxWarp>
            <a:spAutoFit/>
          </a:bodyPr>
          <a:lstStyle/>
          <a:p>
            <a:r>
              <a:rPr lang="en-US" sz="2000"/>
              <a:t>32</a:t>
            </a:r>
          </a:p>
        </p:txBody>
      </p:sp>
      <p:sp>
        <p:nvSpPr>
          <p:cNvPr id="71730" name="Rectangle 49"/>
          <p:cNvSpPr>
            <a:spLocks noChangeArrowheads="1"/>
          </p:cNvSpPr>
          <p:nvPr/>
        </p:nvSpPr>
        <p:spPr bwMode="auto">
          <a:xfrm>
            <a:off x="7086600" y="1371600"/>
            <a:ext cx="1828800" cy="3209925"/>
          </a:xfrm>
          <a:prstGeom prst="rect">
            <a:avLst/>
          </a:prstGeom>
          <a:noFill/>
          <a:ln w="9525">
            <a:noFill/>
            <a:miter lim="800000"/>
            <a:headEnd/>
            <a:tailEnd/>
          </a:ln>
        </p:spPr>
        <p:txBody>
          <a:bodyPr>
            <a:prstTxWarp prst="textNoShape">
              <a:avLst/>
            </a:prstTxWarp>
            <a:spAutoFit/>
          </a:bodyPr>
          <a:lstStyle/>
          <a:p>
            <a:pPr algn="ctr"/>
            <a:r>
              <a:rPr lang="en-US" sz="4400" dirty="0">
                <a:solidFill>
                  <a:schemeClr val="accent2"/>
                </a:solidFill>
              </a:rPr>
              <a:t>One</a:t>
            </a:r>
          </a:p>
          <a:p>
            <a:pPr algn="ctr"/>
            <a:r>
              <a:rPr lang="en-US" sz="4400" dirty="0">
                <a:solidFill>
                  <a:schemeClr val="accent2"/>
                </a:solidFill>
              </a:rPr>
              <a:t>Round</a:t>
            </a:r>
          </a:p>
          <a:p>
            <a:pPr algn="ctr"/>
            <a:r>
              <a:rPr lang="en-US" sz="4400" dirty="0">
                <a:solidFill>
                  <a:schemeClr val="accent2"/>
                </a:solidFill>
              </a:rPr>
              <a:t> of</a:t>
            </a:r>
          </a:p>
          <a:p>
            <a:pPr algn="ctr"/>
            <a:r>
              <a:rPr lang="en-US" sz="4400" dirty="0">
                <a:solidFill>
                  <a:schemeClr val="accent2"/>
                </a:solidFill>
              </a:rPr>
              <a:t>DES</a:t>
            </a:r>
          </a:p>
        </p:txBody>
      </p:sp>
      <p:sp>
        <p:nvSpPr>
          <p:cNvPr id="71731" name="Rectangle 50"/>
          <p:cNvSpPr>
            <a:spLocks noChangeArrowheads="1"/>
          </p:cNvSpPr>
          <p:nvPr/>
        </p:nvSpPr>
        <p:spPr bwMode="auto">
          <a:xfrm>
            <a:off x="2020888" y="2590800"/>
            <a:ext cx="493712" cy="446088"/>
          </a:xfrm>
          <a:prstGeom prst="rect">
            <a:avLst/>
          </a:prstGeom>
          <a:noFill/>
          <a:ln w="9525">
            <a:noFill/>
            <a:miter lim="800000"/>
            <a:headEnd/>
            <a:tailEnd/>
          </a:ln>
        </p:spPr>
        <p:txBody>
          <a:bodyPr wrap="none">
            <a:prstTxWarp prst="textNoShape">
              <a:avLst/>
            </a:prstTxWarp>
            <a:spAutoFit/>
          </a:bodyPr>
          <a:lstStyle/>
          <a:p>
            <a:r>
              <a:rPr lang="en-US" sz="2000"/>
              <a:t>48</a:t>
            </a:r>
          </a:p>
        </p:txBody>
      </p:sp>
      <p:sp>
        <p:nvSpPr>
          <p:cNvPr id="71732" name="Rectangle 51"/>
          <p:cNvSpPr>
            <a:spLocks noChangeArrowheads="1"/>
          </p:cNvSpPr>
          <p:nvPr/>
        </p:nvSpPr>
        <p:spPr bwMode="auto">
          <a:xfrm>
            <a:off x="2057400" y="4659313"/>
            <a:ext cx="493713" cy="446087"/>
          </a:xfrm>
          <a:prstGeom prst="rect">
            <a:avLst/>
          </a:prstGeom>
          <a:noFill/>
          <a:ln w="9525">
            <a:noFill/>
            <a:miter lim="800000"/>
            <a:headEnd/>
            <a:tailEnd/>
          </a:ln>
        </p:spPr>
        <p:txBody>
          <a:bodyPr wrap="none">
            <a:prstTxWarp prst="textNoShape">
              <a:avLst/>
            </a:prstTxWarp>
            <a:spAutoFit/>
          </a:bodyPr>
          <a:lstStyle/>
          <a:p>
            <a:r>
              <a:rPr lang="en-US" sz="2000"/>
              <a:t>32</a:t>
            </a:r>
          </a:p>
        </p:txBody>
      </p:sp>
      <p:sp>
        <p:nvSpPr>
          <p:cNvPr id="71733" name="AutoShape 52"/>
          <p:cNvSpPr>
            <a:spLocks noChangeArrowheads="1"/>
          </p:cNvSpPr>
          <p:nvPr/>
        </p:nvSpPr>
        <p:spPr bwMode="auto">
          <a:xfrm flipV="1">
            <a:off x="1143000" y="1219200"/>
            <a:ext cx="1600200" cy="533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734" name="AutoShape 53"/>
          <p:cNvSpPr>
            <a:spLocks noChangeArrowheads="1"/>
          </p:cNvSpPr>
          <p:nvPr/>
        </p:nvSpPr>
        <p:spPr bwMode="auto">
          <a:xfrm>
            <a:off x="4495800" y="2362200"/>
            <a:ext cx="1676400" cy="609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735" name="Rectangle 54"/>
          <p:cNvSpPr>
            <a:spLocks noChangeArrowheads="1"/>
          </p:cNvSpPr>
          <p:nvPr/>
        </p:nvSpPr>
        <p:spPr bwMode="auto">
          <a:xfrm>
            <a:off x="3149600" y="1981200"/>
            <a:ext cx="43180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K</a:t>
            </a:r>
            <a:r>
              <a:rPr lang="en-US" baseline="-25000">
                <a:latin typeface="Times-Roman" charset="0"/>
              </a:rPr>
              <a:t>i</a:t>
            </a:r>
            <a:endParaRPr lang="en-US">
              <a:latin typeface="Times-Roman" charset="0"/>
            </a:endParaRPr>
          </a:p>
        </p:txBody>
      </p:sp>
      <p:sp>
        <p:nvSpPr>
          <p:cNvPr id="71736" name="Rectangle 55"/>
          <p:cNvSpPr>
            <a:spLocks noChangeArrowheads="1"/>
          </p:cNvSpPr>
          <p:nvPr/>
        </p:nvSpPr>
        <p:spPr bwMode="auto">
          <a:xfrm>
            <a:off x="1593850" y="4281488"/>
            <a:ext cx="768350" cy="366712"/>
          </a:xfrm>
          <a:prstGeom prst="rect">
            <a:avLst/>
          </a:prstGeom>
          <a:noFill/>
          <a:ln w="9525">
            <a:noFill/>
            <a:miter lim="800000"/>
            <a:headEnd/>
            <a:tailEnd/>
          </a:ln>
        </p:spPr>
        <p:txBody>
          <a:bodyPr wrap="none">
            <a:prstTxWarp prst="textNoShape">
              <a:avLst/>
            </a:prstTxWarp>
            <a:spAutoFit/>
          </a:bodyPr>
          <a:lstStyle/>
          <a:p>
            <a:r>
              <a:rPr lang="en-US" sz="1800">
                <a:latin typeface="Times-Roman" charset="0"/>
              </a:rPr>
              <a:t>P box</a:t>
            </a:r>
            <a:endParaRPr lang="en-US"/>
          </a:p>
        </p:txBody>
      </p:sp>
      <p:sp>
        <p:nvSpPr>
          <p:cNvPr id="71737" name="AutoShape 56"/>
          <p:cNvSpPr>
            <a:spLocks noChangeArrowheads="1"/>
          </p:cNvSpPr>
          <p:nvPr/>
        </p:nvSpPr>
        <p:spPr bwMode="auto">
          <a:xfrm>
            <a:off x="1143000" y="3124200"/>
            <a:ext cx="1676400" cy="609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738" name="Line 57"/>
          <p:cNvSpPr>
            <a:spLocks noChangeShapeType="1"/>
          </p:cNvSpPr>
          <p:nvPr/>
        </p:nvSpPr>
        <p:spPr bwMode="auto">
          <a:xfrm>
            <a:off x="1981200" y="259080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39" name="Line 58"/>
          <p:cNvSpPr>
            <a:spLocks noChangeShapeType="1"/>
          </p:cNvSpPr>
          <p:nvPr/>
        </p:nvSpPr>
        <p:spPr bwMode="auto">
          <a:xfrm>
            <a:off x="1981200" y="373380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40" name="Line 59"/>
          <p:cNvSpPr>
            <a:spLocks noChangeShapeType="1"/>
          </p:cNvSpPr>
          <p:nvPr/>
        </p:nvSpPr>
        <p:spPr bwMode="auto">
          <a:xfrm>
            <a:off x="1981200" y="464820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41" name="Rectangle 60"/>
          <p:cNvSpPr>
            <a:spLocks noChangeArrowheads="1"/>
          </p:cNvSpPr>
          <p:nvPr/>
        </p:nvSpPr>
        <p:spPr bwMode="auto">
          <a:xfrm>
            <a:off x="1752600" y="5029200"/>
            <a:ext cx="417512" cy="457200"/>
          </a:xfrm>
          <a:prstGeom prst="rect">
            <a:avLst/>
          </a:prstGeom>
          <a:noFill/>
          <a:ln w="9525">
            <a:noFill/>
            <a:miter lim="800000"/>
            <a:headEnd/>
            <a:tailEnd/>
          </a:ln>
        </p:spPr>
        <p:txBody>
          <a:bodyPr wrap="none">
            <a:prstTxWarp prst="textNoShape">
              <a:avLst/>
            </a:prstTxWarp>
            <a:spAutoFit/>
          </a:bodyPr>
          <a:lstStyle/>
          <a:p>
            <a:r>
              <a:rPr lang="en-US" dirty="0" err="1">
                <a:sym typeface="Symbol" charset="2"/>
              </a:rPr>
              <a:t></a:t>
            </a:r>
            <a:endParaRPr lang="en-US" dirty="0"/>
          </a:p>
        </p:txBody>
      </p:sp>
      <p:sp>
        <p:nvSpPr>
          <p:cNvPr id="71742" name="Rectangle 61"/>
          <p:cNvSpPr>
            <a:spLocks noChangeArrowheads="1"/>
          </p:cNvSpPr>
          <p:nvPr/>
        </p:nvSpPr>
        <p:spPr bwMode="auto">
          <a:xfrm>
            <a:off x="1792288" y="2209800"/>
            <a:ext cx="417512" cy="457200"/>
          </a:xfrm>
          <a:prstGeom prst="rect">
            <a:avLst/>
          </a:prstGeom>
          <a:noFill/>
          <a:ln w="9525">
            <a:noFill/>
            <a:miter lim="800000"/>
            <a:headEnd/>
            <a:tailEnd/>
          </a:ln>
        </p:spPr>
        <p:txBody>
          <a:bodyPr wrap="none">
            <a:prstTxWarp prst="textNoShape">
              <a:avLst/>
            </a:prstTxWarp>
            <a:spAutoFit/>
          </a:bodyPr>
          <a:lstStyle/>
          <a:p>
            <a:r>
              <a:rPr lang="en-US">
                <a:sym typeface="Symbol" charset="2"/>
              </a:rPr>
              <a:t></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D1DDB1A-3BFC-BD45-AB86-5A0F8DEA72BD}" type="slidenum">
              <a:rPr lang="en-US" smtClean="0">
                <a:latin typeface="Times New Roman" charset="0"/>
              </a:rPr>
              <a:pPr/>
              <a:t>47</a:t>
            </a:fld>
            <a:endParaRPr lang="en-US" smtClean="0">
              <a:latin typeface="Times New Roman" charset="0"/>
            </a:endParaRPr>
          </a:p>
        </p:txBody>
      </p:sp>
      <p:sp>
        <p:nvSpPr>
          <p:cNvPr id="72707" name="Rectangle 2"/>
          <p:cNvSpPr>
            <a:spLocks noGrp="1" noChangeArrowheads="1"/>
          </p:cNvSpPr>
          <p:nvPr>
            <p:ph type="title"/>
          </p:nvPr>
        </p:nvSpPr>
        <p:spPr/>
        <p:txBody>
          <a:bodyPr/>
          <a:lstStyle/>
          <a:p>
            <a:pPr eaLnBrk="1" hangingPunct="1"/>
            <a:r>
              <a:rPr lang="en-US"/>
              <a:t>DES Expansion Permutation</a:t>
            </a:r>
          </a:p>
        </p:txBody>
      </p:sp>
      <p:sp>
        <p:nvSpPr>
          <p:cNvPr id="72708" name="Rectangle 3"/>
          <p:cNvSpPr>
            <a:spLocks noGrp="1" noChangeArrowheads="1"/>
          </p:cNvSpPr>
          <p:nvPr>
            <p:ph type="body" idx="1"/>
          </p:nvPr>
        </p:nvSpPr>
        <p:spPr/>
        <p:txBody>
          <a:bodyPr/>
          <a:lstStyle/>
          <a:p>
            <a:pPr eaLnBrk="1" hangingPunct="1"/>
            <a:r>
              <a:rPr lang="en-US"/>
              <a:t>Input 32 bits</a:t>
            </a:r>
          </a:p>
          <a:p>
            <a:pPr eaLnBrk="1" hangingPunct="1">
              <a:buFont typeface="Wingdings" charset="2"/>
              <a:buNone/>
            </a:pPr>
            <a:r>
              <a:rPr lang="en-US" sz="2000">
                <a:latin typeface="Courier" charset="0"/>
              </a:rPr>
              <a:t>	 0  1  2  3  4  5  6  7  8  9 10 11 12 13 14 15</a:t>
            </a:r>
          </a:p>
          <a:p>
            <a:pPr eaLnBrk="1" hangingPunct="1">
              <a:buFont typeface="Wingdings" charset="2"/>
              <a:buNone/>
            </a:pPr>
            <a:r>
              <a:rPr lang="en-US" sz="2000">
                <a:latin typeface="Courier" charset="0"/>
              </a:rPr>
              <a:t>	16 17 18 19 20 21 22 23 24 25 26 27 28 29 30 31</a:t>
            </a:r>
          </a:p>
          <a:p>
            <a:pPr eaLnBrk="1" hangingPunct="1"/>
            <a:r>
              <a:rPr lang="en-US"/>
              <a:t>Output 48 bits</a:t>
            </a:r>
          </a:p>
          <a:p>
            <a:pPr eaLnBrk="1" hangingPunct="1">
              <a:buFont typeface="Wingdings" charset="2"/>
              <a:buNone/>
            </a:pPr>
            <a:r>
              <a:rPr lang="en-US" sz="2000">
                <a:latin typeface="Courier" charset="0"/>
              </a:rPr>
              <a:t>	31  0  1  2  3  4  3  4  5  6  7  8</a:t>
            </a:r>
          </a:p>
          <a:p>
            <a:pPr eaLnBrk="1" hangingPunct="1">
              <a:buFont typeface="Wingdings" charset="2"/>
              <a:buNone/>
            </a:pPr>
            <a:r>
              <a:rPr lang="en-US" sz="2000">
                <a:latin typeface="Courier" charset="0"/>
              </a:rPr>
              <a:t>	 7  8  9 10 11 12 11 12 13 14 15 16</a:t>
            </a:r>
          </a:p>
          <a:p>
            <a:pPr eaLnBrk="1" hangingPunct="1">
              <a:buFont typeface="Wingdings" charset="2"/>
              <a:buNone/>
            </a:pPr>
            <a:r>
              <a:rPr lang="en-US" sz="2000">
                <a:latin typeface="Courier" charset="0"/>
              </a:rPr>
              <a:t>	15 16 17 18 19 20 19 20 21 22 23 24</a:t>
            </a:r>
          </a:p>
          <a:p>
            <a:pPr eaLnBrk="1" hangingPunct="1">
              <a:buFont typeface="Wingdings" charset="2"/>
              <a:buNone/>
            </a:pPr>
            <a:r>
              <a:rPr lang="en-US" sz="2000">
                <a:latin typeface="Courier" charset="0"/>
              </a:rPr>
              <a:t>	23 24 25 26 27 28 27 28 29 30 31  0</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482F747-10A1-6F4F-BE82-C903AE782123}" type="slidenum">
              <a:rPr lang="en-US" smtClean="0">
                <a:latin typeface="Times New Roman" charset="0"/>
              </a:rPr>
              <a:pPr/>
              <a:t>48</a:t>
            </a:fld>
            <a:endParaRPr lang="en-US" smtClean="0">
              <a:latin typeface="Times New Roman" charset="0"/>
            </a:endParaRPr>
          </a:p>
        </p:txBody>
      </p:sp>
      <p:sp>
        <p:nvSpPr>
          <p:cNvPr id="73731" name="Rectangle 2"/>
          <p:cNvSpPr>
            <a:spLocks noGrp="1" noChangeArrowheads="1"/>
          </p:cNvSpPr>
          <p:nvPr>
            <p:ph type="title"/>
          </p:nvPr>
        </p:nvSpPr>
        <p:spPr/>
        <p:txBody>
          <a:bodyPr/>
          <a:lstStyle/>
          <a:p>
            <a:pPr eaLnBrk="1" hangingPunct="1"/>
            <a:r>
              <a:rPr lang="en-US"/>
              <a:t>DES S-box</a:t>
            </a:r>
          </a:p>
        </p:txBody>
      </p:sp>
      <p:sp>
        <p:nvSpPr>
          <p:cNvPr id="73732" name="Rectangle 3"/>
          <p:cNvSpPr>
            <a:spLocks noGrp="1" noChangeArrowheads="1"/>
          </p:cNvSpPr>
          <p:nvPr>
            <p:ph type="body" idx="1"/>
          </p:nvPr>
        </p:nvSpPr>
        <p:spPr>
          <a:xfrm>
            <a:off x="685800" y="1828800"/>
            <a:ext cx="8077200" cy="4038600"/>
          </a:xfrm>
        </p:spPr>
        <p:txBody>
          <a:bodyPr/>
          <a:lstStyle/>
          <a:p>
            <a:pPr eaLnBrk="1" hangingPunct="1">
              <a:lnSpc>
                <a:spcPct val="90000"/>
              </a:lnSpc>
            </a:pPr>
            <a:r>
              <a:rPr lang="en-US" dirty="0"/>
              <a:t>8 “substitution boxes” or S-boxes</a:t>
            </a:r>
          </a:p>
          <a:p>
            <a:pPr eaLnBrk="1" hangingPunct="1">
              <a:lnSpc>
                <a:spcPct val="90000"/>
              </a:lnSpc>
            </a:pPr>
            <a:r>
              <a:rPr lang="en-US" dirty="0"/>
              <a:t>Each S-box maps 6 bits to 4 bits</a:t>
            </a:r>
          </a:p>
          <a:p>
            <a:pPr eaLnBrk="1" hangingPunct="1">
              <a:lnSpc>
                <a:spcPct val="90000"/>
              </a:lnSpc>
            </a:pPr>
            <a:r>
              <a:rPr lang="en-US" dirty="0"/>
              <a:t>S-box number </a:t>
            </a:r>
            <a:r>
              <a:rPr lang="en-US" dirty="0" smtClean="0"/>
              <a:t>1</a:t>
            </a:r>
          </a:p>
          <a:p>
            <a:pPr eaLnBrk="1" hangingPunct="1">
              <a:lnSpc>
                <a:spcPct val="90000"/>
              </a:lnSpc>
              <a:buNone/>
            </a:pPr>
            <a:endParaRPr lang="en-US" sz="1200" dirty="0" smtClean="0"/>
          </a:p>
          <a:p>
            <a:pPr eaLnBrk="1" hangingPunct="1">
              <a:lnSpc>
                <a:spcPct val="90000"/>
              </a:lnSpc>
              <a:buFont typeface="Wingdings" charset="2"/>
              <a:buNone/>
            </a:pPr>
            <a:r>
              <a:rPr lang="en-US" sz="2000" dirty="0"/>
              <a:t>input bits (0,5)	</a:t>
            </a:r>
          </a:p>
          <a:p>
            <a:pPr eaLnBrk="1" hangingPunct="1">
              <a:lnSpc>
                <a:spcPct val="90000"/>
              </a:lnSpc>
              <a:buFont typeface="Wingdings" charset="2"/>
              <a:buNone/>
            </a:pPr>
            <a:r>
              <a:rPr lang="en-US" sz="2000" dirty="0" err="1">
                <a:sym typeface="Symbol" charset="2"/>
              </a:rPr>
              <a:t></a:t>
            </a:r>
            <a:r>
              <a:rPr lang="en-US" sz="2000" dirty="0"/>
              <a:t>			            input bits (1,2,3,4)</a:t>
            </a:r>
            <a:endParaRPr lang="en-US" dirty="0"/>
          </a:p>
          <a:p>
            <a:pPr eaLnBrk="1" hangingPunct="1">
              <a:lnSpc>
                <a:spcPct val="90000"/>
              </a:lnSpc>
              <a:buFont typeface="Wingdings" charset="2"/>
              <a:buNone/>
            </a:pPr>
            <a:r>
              <a:rPr lang="en-US" sz="1200" b="1" dirty="0">
                <a:latin typeface="Courier New" panose="02070309020205020404" pitchFamily="49" charset="0"/>
                <a:cs typeface="Courier New" panose="02070309020205020404" pitchFamily="49" charset="0"/>
              </a:rPr>
              <a:t>   | 0000 0001 0010 0011 0100 0101 0110 0111 1000 1001 1010 1011 1100 1101 1110 1111</a:t>
            </a:r>
          </a:p>
          <a:p>
            <a:pPr eaLnBrk="1" hangingPunct="1">
              <a:lnSpc>
                <a:spcPct val="90000"/>
              </a:lnSpc>
              <a:buFont typeface="Wingdings" charset="2"/>
              <a:buNone/>
            </a:pPr>
            <a:r>
              <a:rPr lang="en-US" sz="1200" b="1" dirty="0">
                <a:latin typeface="Courier New" panose="02070309020205020404" pitchFamily="49" charset="0"/>
                <a:cs typeface="Courier New" panose="02070309020205020404" pitchFamily="49" charset="0"/>
              </a:rPr>
              <a:t>------------------------------------------------------------------------------------</a:t>
            </a:r>
          </a:p>
          <a:p>
            <a:pPr eaLnBrk="1" hangingPunct="1">
              <a:lnSpc>
                <a:spcPct val="90000"/>
              </a:lnSpc>
              <a:buFont typeface="Wingdings" charset="2"/>
              <a:buNone/>
            </a:pPr>
            <a:r>
              <a:rPr lang="en-US" sz="1200" b="1" dirty="0">
                <a:latin typeface="Courier New" panose="02070309020205020404" pitchFamily="49" charset="0"/>
                <a:cs typeface="Courier New" panose="02070309020205020404" pitchFamily="49" charset="0"/>
              </a:rPr>
              <a:t>00 | 1110 0100 1101 0001 0010 1111 1011 1000 0011 1010 0110 1100 0101 1001 0000 0111</a:t>
            </a:r>
          </a:p>
          <a:p>
            <a:pPr eaLnBrk="1" hangingPunct="1">
              <a:lnSpc>
                <a:spcPct val="90000"/>
              </a:lnSpc>
              <a:buFont typeface="Wingdings" charset="2"/>
              <a:buNone/>
            </a:pPr>
            <a:r>
              <a:rPr lang="en-US" sz="1200" b="1" dirty="0">
                <a:latin typeface="Courier New" panose="02070309020205020404" pitchFamily="49" charset="0"/>
                <a:cs typeface="Courier New" panose="02070309020205020404" pitchFamily="49" charset="0"/>
              </a:rPr>
              <a:t>01 | 0000 1111 0111 0100 1110 0010 1101 0001 1010 0110 1100 1011 1001 0101 0011 1000</a:t>
            </a:r>
          </a:p>
          <a:p>
            <a:pPr eaLnBrk="1" hangingPunct="1">
              <a:lnSpc>
                <a:spcPct val="90000"/>
              </a:lnSpc>
              <a:buFont typeface="Wingdings" charset="2"/>
              <a:buNone/>
            </a:pPr>
            <a:r>
              <a:rPr lang="en-US" sz="1200" b="1" dirty="0">
                <a:latin typeface="Courier New" panose="02070309020205020404" pitchFamily="49" charset="0"/>
                <a:cs typeface="Courier New" panose="02070309020205020404" pitchFamily="49" charset="0"/>
              </a:rPr>
              <a:t>10 | 0100 0001 1110 1000 1101 0110 0010 1011 1111 1100 1001 0111 0011 1010 0101 0000</a:t>
            </a:r>
          </a:p>
          <a:p>
            <a:pPr eaLnBrk="1" hangingPunct="1">
              <a:lnSpc>
                <a:spcPct val="90000"/>
              </a:lnSpc>
              <a:buFont typeface="Wingdings" charset="2"/>
              <a:buNone/>
            </a:pPr>
            <a:r>
              <a:rPr lang="en-US" sz="1200" b="1" dirty="0">
                <a:latin typeface="Courier New" panose="02070309020205020404" pitchFamily="49" charset="0"/>
                <a:cs typeface="Courier New" panose="02070309020205020404" pitchFamily="49" charset="0"/>
              </a:rPr>
              <a:t>11 | 1111 1100 1000 0010 0100 1001 0001 0111 0101 1011 0011 1110 1010 0000 0110 1101</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BD74A9C-3F85-4A4C-9ABD-5823807D14B5}" type="slidenum">
              <a:rPr lang="en-US" smtClean="0">
                <a:latin typeface="Times New Roman" charset="0"/>
              </a:rPr>
              <a:pPr/>
              <a:t>49</a:t>
            </a:fld>
            <a:endParaRPr lang="en-US" smtClean="0">
              <a:latin typeface="Times New Roman" charset="0"/>
            </a:endParaRPr>
          </a:p>
        </p:txBody>
      </p:sp>
      <p:sp>
        <p:nvSpPr>
          <p:cNvPr id="74755" name="Rectangle 2"/>
          <p:cNvSpPr>
            <a:spLocks noGrp="1" noChangeArrowheads="1"/>
          </p:cNvSpPr>
          <p:nvPr>
            <p:ph type="title"/>
          </p:nvPr>
        </p:nvSpPr>
        <p:spPr/>
        <p:txBody>
          <a:bodyPr/>
          <a:lstStyle/>
          <a:p>
            <a:pPr eaLnBrk="1" hangingPunct="1"/>
            <a:r>
              <a:rPr lang="en-US"/>
              <a:t>DES P-box</a:t>
            </a:r>
          </a:p>
        </p:txBody>
      </p:sp>
      <p:sp>
        <p:nvSpPr>
          <p:cNvPr id="74756" name="Rectangle 3"/>
          <p:cNvSpPr>
            <a:spLocks noGrp="1" noChangeArrowheads="1"/>
          </p:cNvSpPr>
          <p:nvPr>
            <p:ph type="body" idx="1"/>
          </p:nvPr>
        </p:nvSpPr>
        <p:spPr/>
        <p:txBody>
          <a:bodyPr/>
          <a:lstStyle/>
          <a:p>
            <a:pPr eaLnBrk="1" hangingPunct="1"/>
            <a:r>
              <a:rPr lang="en-US" dirty="0"/>
              <a:t>Input 32 bits</a:t>
            </a:r>
          </a:p>
          <a:p>
            <a:pPr eaLnBrk="1" hangingPunct="1">
              <a:buFont typeface="Wingdings" charset="2"/>
              <a:buNone/>
            </a:pPr>
            <a:r>
              <a:rPr lang="en-US" sz="2000" dirty="0">
                <a:latin typeface="Courier" charset="0"/>
              </a:rPr>
              <a:t>	 0  1  2  3  4  5  6  7  8  9 10 11 12 13 14 15</a:t>
            </a:r>
          </a:p>
          <a:p>
            <a:pPr eaLnBrk="1" hangingPunct="1">
              <a:buFont typeface="Wingdings" charset="2"/>
              <a:buNone/>
            </a:pPr>
            <a:r>
              <a:rPr lang="en-US" sz="2000" dirty="0">
                <a:latin typeface="Courier" charset="0"/>
              </a:rPr>
              <a:t>	16 17 18 19 20 21 22 23 24 25 26 27 28 29 30 31</a:t>
            </a:r>
            <a:endParaRPr lang="en-US" sz="2000" dirty="0" smtClean="0">
              <a:latin typeface="Courier" charset="0"/>
            </a:endParaRPr>
          </a:p>
          <a:p>
            <a:pPr eaLnBrk="1" hangingPunct="1">
              <a:buNone/>
            </a:pPr>
            <a:endParaRPr lang="en-US" sz="1600" dirty="0" smtClean="0"/>
          </a:p>
          <a:p>
            <a:pPr eaLnBrk="1" hangingPunct="1"/>
            <a:r>
              <a:rPr lang="en-US" dirty="0" smtClean="0"/>
              <a:t>Output </a:t>
            </a:r>
            <a:r>
              <a:rPr lang="en-US" dirty="0"/>
              <a:t>32 bits</a:t>
            </a:r>
          </a:p>
          <a:p>
            <a:pPr eaLnBrk="1" hangingPunct="1">
              <a:buFont typeface="Wingdings" charset="2"/>
              <a:buNone/>
            </a:pPr>
            <a:r>
              <a:rPr lang="en-US" sz="2000" dirty="0">
                <a:latin typeface="Courier" charset="0"/>
              </a:rPr>
              <a:t>	15  6 19 20 28 11 27 16  0 14 22 25  4 17 30  9</a:t>
            </a:r>
          </a:p>
          <a:p>
            <a:pPr eaLnBrk="1" hangingPunct="1">
              <a:buFont typeface="Wingdings" charset="2"/>
              <a:buNone/>
            </a:pPr>
            <a:r>
              <a:rPr lang="en-US" sz="2000" dirty="0">
                <a:latin typeface="Courier" charset="0"/>
              </a:rPr>
              <a:t>	 1  7 23 13 31 26  2  8 18 12 29  5 21 10  3 24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C943832-E9C2-D64C-9666-81B5D336AC7E}" type="slidenum">
              <a:rPr lang="en-US" smtClean="0">
                <a:latin typeface="Times New Roman" charset="0"/>
              </a:rPr>
              <a:pPr/>
              <a:t>5</a:t>
            </a:fld>
            <a:endParaRPr lang="en-US" smtClean="0">
              <a:latin typeface="Times New Roman" charset="0"/>
            </a:endParaRPr>
          </a:p>
        </p:txBody>
      </p:sp>
      <p:sp>
        <p:nvSpPr>
          <p:cNvPr id="18435" name="Rectangle 2"/>
          <p:cNvSpPr>
            <a:spLocks noGrp="1" noChangeArrowheads="1"/>
          </p:cNvSpPr>
          <p:nvPr>
            <p:ph type="title"/>
          </p:nvPr>
        </p:nvSpPr>
        <p:spPr>
          <a:xfrm>
            <a:off x="685800" y="304800"/>
            <a:ext cx="7772400" cy="990600"/>
          </a:xfrm>
        </p:spPr>
        <p:txBody>
          <a:bodyPr/>
          <a:lstStyle/>
          <a:p>
            <a:pPr eaLnBrk="1" hangingPunct="1"/>
            <a:r>
              <a:rPr lang="en-US"/>
              <a:t>Crypto</a:t>
            </a:r>
          </a:p>
        </p:txBody>
      </p:sp>
      <p:sp>
        <p:nvSpPr>
          <p:cNvPr id="197635" name="Rectangle 3"/>
          <p:cNvSpPr>
            <a:spLocks noGrp="1" noChangeArrowheads="1"/>
          </p:cNvSpPr>
          <p:nvPr>
            <p:ph type="body" idx="1"/>
          </p:nvPr>
        </p:nvSpPr>
        <p:spPr>
          <a:xfrm>
            <a:off x="685800" y="1371600"/>
            <a:ext cx="7848600" cy="4724400"/>
          </a:xfrm>
        </p:spPr>
        <p:txBody>
          <a:bodyPr/>
          <a:lstStyle/>
          <a:p>
            <a:pPr eaLnBrk="1" hangingPunct="1">
              <a:lnSpc>
                <a:spcPct val="90000"/>
              </a:lnSpc>
              <a:spcAft>
                <a:spcPts val="600"/>
              </a:spcAft>
            </a:pPr>
            <a:r>
              <a:rPr lang="en-US" sz="2800" dirty="0"/>
              <a:t>Basic assumptions</a:t>
            </a:r>
          </a:p>
          <a:p>
            <a:pPr lvl="1" eaLnBrk="1" hangingPunct="1">
              <a:lnSpc>
                <a:spcPct val="90000"/>
              </a:lnSpc>
              <a:spcAft>
                <a:spcPts val="600"/>
              </a:spcAft>
            </a:pPr>
            <a:r>
              <a:rPr lang="en-US" sz="2400" dirty="0"/>
              <a:t>The system is completely known to the attacker</a:t>
            </a:r>
          </a:p>
          <a:p>
            <a:pPr lvl="1" eaLnBrk="1" hangingPunct="1">
              <a:lnSpc>
                <a:spcPct val="90000"/>
              </a:lnSpc>
              <a:spcAft>
                <a:spcPts val="600"/>
              </a:spcAft>
            </a:pPr>
            <a:r>
              <a:rPr lang="en-US" sz="2400" dirty="0"/>
              <a:t>Only the key is </a:t>
            </a:r>
            <a:r>
              <a:rPr lang="en-US" sz="2400" dirty="0" smtClean="0"/>
              <a:t>secret</a:t>
            </a:r>
          </a:p>
          <a:p>
            <a:pPr lvl="1" eaLnBrk="1" hangingPunct="1">
              <a:lnSpc>
                <a:spcPct val="90000"/>
              </a:lnSpc>
              <a:spcAft>
                <a:spcPts val="600"/>
              </a:spcAft>
            </a:pPr>
            <a:r>
              <a:rPr lang="en-US" sz="2400" dirty="0" smtClean="0"/>
              <a:t>That is, crypto algorithms are not secret</a:t>
            </a:r>
          </a:p>
          <a:p>
            <a:pPr eaLnBrk="1" hangingPunct="1">
              <a:lnSpc>
                <a:spcPct val="90000"/>
              </a:lnSpc>
              <a:spcAft>
                <a:spcPts val="600"/>
              </a:spcAft>
            </a:pPr>
            <a:r>
              <a:rPr lang="en-US" sz="2800" dirty="0"/>
              <a:t>This is known as </a:t>
            </a:r>
            <a:r>
              <a:rPr lang="en-US" sz="2800" b="1" dirty="0" err="1">
                <a:solidFill>
                  <a:schemeClr val="accent2"/>
                </a:solidFill>
              </a:rPr>
              <a:t>Kerckhoffs</a:t>
            </a:r>
            <a:r>
              <a:rPr lang="en-US" sz="2800" b="1" dirty="0">
                <a:solidFill>
                  <a:schemeClr val="accent2"/>
                </a:solidFill>
              </a:rPr>
              <a:t>’ </a:t>
            </a:r>
            <a:r>
              <a:rPr lang="en-US" sz="2800" b="1" dirty="0" smtClean="0">
                <a:solidFill>
                  <a:schemeClr val="accent2"/>
                </a:solidFill>
              </a:rPr>
              <a:t>Principle</a:t>
            </a:r>
            <a:endParaRPr lang="en-US" sz="2400" dirty="0" smtClean="0"/>
          </a:p>
          <a:p>
            <a:pPr eaLnBrk="1" hangingPunct="1">
              <a:lnSpc>
                <a:spcPct val="90000"/>
              </a:lnSpc>
              <a:spcAft>
                <a:spcPts val="600"/>
              </a:spcAft>
            </a:pPr>
            <a:r>
              <a:rPr lang="en-US" sz="2800" dirty="0"/>
              <a:t>Why do we make this assumption?</a:t>
            </a:r>
          </a:p>
          <a:p>
            <a:pPr lvl="1" eaLnBrk="1" hangingPunct="1">
              <a:lnSpc>
                <a:spcPct val="90000"/>
              </a:lnSpc>
              <a:spcAft>
                <a:spcPts val="600"/>
              </a:spcAft>
            </a:pPr>
            <a:r>
              <a:rPr lang="en-US" sz="2400" dirty="0"/>
              <a:t>Experience has shown that secret algorithms are weak when exposed</a:t>
            </a:r>
          </a:p>
          <a:p>
            <a:pPr lvl="1" eaLnBrk="1" hangingPunct="1">
              <a:lnSpc>
                <a:spcPct val="90000"/>
              </a:lnSpc>
              <a:spcAft>
                <a:spcPts val="600"/>
              </a:spcAft>
            </a:pPr>
            <a:r>
              <a:rPr lang="en-US" sz="2400" dirty="0"/>
              <a:t>Secret algorithms never remain secret</a:t>
            </a:r>
          </a:p>
          <a:p>
            <a:pPr lvl="1" eaLnBrk="1" hangingPunct="1">
              <a:lnSpc>
                <a:spcPct val="90000"/>
              </a:lnSpc>
              <a:spcAft>
                <a:spcPts val="600"/>
              </a:spcAft>
            </a:pPr>
            <a:r>
              <a:rPr lang="en-US" sz="2400" dirty="0"/>
              <a:t>Better to find weaknesses beforehand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197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entr" presetSubtype="0" fill="hold" grpId="0" nodeType="clickEffect">
                                  <p:stCondLst>
                                    <p:cond delay="0"/>
                                  </p:stCondLst>
                                  <p:childTnLst>
                                    <p:set>
                                      <p:cBhvr>
                                        <p:cTn id="10" dur="1" fill="hold">
                                          <p:stCondLst>
                                            <p:cond delay="499"/>
                                          </p:stCondLst>
                                        </p:cTn>
                                        <p:tgtEl>
                                          <p:spTgt spid="1976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entr" presetSubtype="0" fill="hold" grpId="0" nodeType="clickEffect">
                                  <p:stCondLst>
                                    <p:cond delay="0"/>
                                  </p:stCondLst>
                                  <p:childTnLst>
                                    <p:set>
                                      <p:cBhvr>
                                        <p:cTn id="14" dur="1" fill="hold">
                                          <p:stCondLst>
                                            <p:cond delay="499"/>
                                          </p:stCondLst>
                                        </p:cTn>
                                        <p:tgtEl>
                                          <p:spTgt spid="1976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entr" presetSubtype="0" fill="hold" grpId="0" nodeType="clickEffect">
                                  <p:stCondLst>
                                    <p:cond delay="0"/>
                                  </p:stCondLst>
                                  <p:childTnLst>
                                    <p:set>
                                      <p:cBhvr>
                                        <p:cTn id="18" dur="1" fill="hold">
                                          <p:stCondLst>
                                            <p:cond delay="499"/>
                                          </p:stCondLst>
                                        </p:cTn>
                                        <p:tgtEl>
                                          <p:spTgt spid="1976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entr" presetSubtype="0" fill="hold" grpId="0" nodeType="clickEffect">
                                  <p:stCondLst>
                                    <p:cond delay="0"/>
                                  </p:stCondLst>
                                  <p:childTnLst>
                                    <p:set>
                                      <p:cBhvr>
                                        <p:cTn id="22" dur="1" fill="hold">
                                          <p:stCondLst>
                                            <p:cond delay="499"/>
                                          </p:stCondLst>
                                        </p:cTn>
                                        <p:tgtEl>
                                          <p:spTgt spid="1976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entr" presetSubtype="0" fill="hold" grpId="0" nodeType="clickEffect">
                                  <p:stCondLst>
                                    <p:cond delay="0"/>
                                  </p:stCondLst>
                                  <p:childTnLst>
                                    <p:set>
                                      <p:cBhvr>
                                        <p:cTn id="26" dur="1" fill="hold">
                                          <p:stCondLst>
                                            <p:cond delay="499"/>
                                          </p:stCondLst>
                                        </p:cTn>
                                        <p:tgtEl>
                                          <p:spTgt spid="1976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entr" presetSubtype="0" fill="hold" grpId="0" nodeType="clickEffect">
                                  <p:stCondLst>
                                    <p:cond delay="0"/>
                                  </p:stCondLst>
                                  <p:childTnLst>
                                    <p:set>
                                      <p:cBhvr>
                                        <p:cTn id="30" dur="1" fill="hold">
                                          <p:stCondLst>
                                            <p:cond delay="499"/>
                                          </p:stCondLst>
                                        </p:cTn>
                                        <p:tgtEl>
                                          <p:spTgt spid="19763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entr" presetSubtype="0" fill="hold" grpId="0" nodeType="clickEffect">
                                  <p:stCondLst>
                                    <p:cond delay="0"/>
                                  </p:stCondLst>
                                  <p:childTnLst>
                                    <p:set>
                                      <p:cBhvr>
                                        <p:cTn id="34" dur="1" fill="hold">
                                          <p:stCondLst>
                                            <p:cond delay="499"/>
                                          </p:stCondLst>
                                        </p:cTn>
                                        <p:tgtEl>
                                          <p:spTgt spid="19763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0" presetClass="entr" presetSubtype="0" fill="hold" grpId="0" nodeType="clickEffect">
                                  <p:stCondLst>
                                    <p:cond delay="0"/>
                                  </p:stCondLst>
                                  <p:childTnLst>
                                    <p:set>
                                      <p:cBhvr>
                                        <p:cTn id="38" dur="1" fill="hold">
                                          <p:stCondLst>
                                            <p:cond delay="499"/>
                                          </p:stCondLst>
                                        </p:cTn>
                                        <p:tgtEl>
                                          <p:spTgt spid="1976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build="p" bldLvl="2"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F382F986-BA3A-5D46-A813-301E678FAE32}" type="slidenum">
              <a:rPr lang="en-US" smtClean="0">
                <a:latin typeface="Times New Roman" charset="0"/>
              </a:rPr>
              <a:pPr/>
              <a:t>50</a:t>
            </a:fld>
            <a:endParaRPr lang="en-US" smtClean="0">
              <a:latin typeface="Times New Roman" charset="0"/>
            </a:endParaRPr>
          </a:p>
        </p:txBody>
      </p:sp>
      <p:sp>
        <p:nvSpPr>
          <p:cNvPr id="75779" name="Rectangle 2"/>
          <p:cNvSpPr>
            <a:spLocks noGrp="1" noChangeArrowheads="1"/>
          </p:cNvSpPr>
          <p:nvPr>
            <p:ph type="title"/>
          </p:nvPr>
        </p:nvSpPr>
        <p:spPr/>
        <p:txBody>
          <a:bodyPr/>
          <a:lstStyle/>
          <a:p>
            <a:pPr eaLnBrk="1" hangingPunct="1"/>
            <a:r>
              <a:rPr lang="en-US"/>
              <a:t>DES Subkey</a:t>
            </a:r>
          </a:p>
        </p:txBody>
      </p:sp>
      <p:sp>
        <p:nvSpPr>
          <p:cNvPr id="75780" name="Rectangle 3"/>
          <p:cNvSpPr>
            <a:spLocks noGrp="1" noChangeArrowheads="1"/>
          </p:cNvSpPr>
          <p:nvPr>
            <p:ph type="body" idx="1"/>
          </p:nvPr>
        </p:nvSpPr>
        <p:spPr>
          <a:xfrm>
            <a:off x="685800" y="1752600"/>
            <a:ext cx="7772400" cy="4191000"/>
          </a:xfrm>
        </p:spPr>
        <p:txBody>
          <a:bodyPr/>
          <a:lstStyle/>
          <a:p>
            <a:pPr eaLnBrk="1" hangingPunct="1">
              <a:lnSpc>
                <a:spcPct val="90000"/>
              </a:lnSpc>
            </a:pPr>
            <a:r>
              <a:rPr lang="en-US" sz="2800"/>
              <a:t>56 bit DES key, numbered 0,1,2,…,55</a:t>
            </a:r>
          </a:p>
          <a:p>
            <a:pPr eaLnBrk="1" hangingPunct="1">
              <a:lnSpc>
                <a:spcPct val="90000"/>
              </a:lnSpc>
            </a:pPr>
            <a:r>
              <a:rPr lang="en-US" sz="2800"/>
              <a:t>Left half key bits, </a:t>
            </a:r>
            <a:r>
              <a:rPr lang="en-US" sz="2800">
                <a:latin typeface="Courier" charset="0"/>
              </a:rPr>
              <a:t>LK</a:t>
            </a:r>
            <a:endParaRPr lang="en-US" sz="2800"/>
          </a:p>
          <a:p>
            <a:pPr eaLnBrk="1" hangingPunct="1">
              <a:lnSpc>
                <a:spcPct val="90000"/>
              </a:lnSpc>
              <a:buFont typeface="Wingdings" charset="2"/>
              <a:buNone/>
            </a:pPr>
            <a:r>
              <a:rPr lang="en-US" sz="2000">
                <a:latin typeface="Courier" charset="0"/>
              </a:rPr>
              <a:t>			49 42 35 28 21 14  7  </a:t>
            </a:r>
          </a:p>
          <a:p>
            <a:pPr eaLnBrk="1" hangingPunct="1">
              <a:lnSpc>
                <a:spcPct val="90000"/>
              </a:lnSpc>
              <a:buFont typeface="Wingdings" charset="2"/>
              <a:buNone/>
            </a:pPr>
            <a:r>
              <a:rPr lang="en-US" sz="2000">
                <a:latin typeface="Courier" charset="0"/>
              </a:rPr>
              <a:t>			 0 50 43 36 29 22 15</a:t>
            </a:r>
          </a:p>
          <a:p>
            <a:pPr eaLnBrk="1" hangingPunct="1">
              <a:lnSpc>
                <a:spcPct val="90000"/>
              </a:lnSpc>
              <a:buFont typeface="Wingdings" charset="2"/>
              <a:buNone/>
            </a:pPr>
            <a:r>
              <a:rPr lang="en-US" sz="2000">
                <a:latin typeface="Courier" charset="0"/>
              </a:rPr>
              <a:t>			 8  1 51 44 37 30 23</a:t>
            </a:r>
          </a:p>
          <a:p>
            <a:pPr eaLnBrk="1" hangingPunct="1">
              <a:lnSpc>
                <a:spcPct val="90000"/>
              </a:lnSpc>
              <a:buFont typeface="Wingdings" charset="2"/>
              <a:buNone/>
            </a:pPr>
            <a:r>
              <a:rPr lang="en-US" sz="2000">
                <a:latin typeface="Courier" charset="0"/>
              </a:rPr>
              <a:t>			16  9  2 52 45 38 31</a:t>
            </a:r>
          </a:p>
          <a:p>
            <a:pPr eaLnBrk="1" hangingPunct="1">
              <a:lnSpc>
                <a:spcPct val="90000"/>
              </a:lnSpc>
            </a:pPr>
            <a:r>
              <a:rPr lang="en-US" sz="2800"/>
              <a:t>Right half key bits, </a:t>
            </a:r>
            <a:r>
              <a:rPr lang="en-US" sz="2800">
                <a:latin typeface="Courier" charset="0"/>
              </a:rPr>
              <a:t>RK</a:t>
            </a:r>
            <a:r>
              <a:rPr lang="en-US" sz="2800"/>
              <a:t> </a:t>
            </a:r>
          </a:p>
          <a:p>
            <a:pPr eaLnBrk="1" hangingPunct="1">
              <a:lnSpc>
                <a:spcPct val="90000"/>
              </a:lnSpc>
              <a:buFont typeface="Wingdings" charset="2"/>
              <a:buNone/>
            </a:pPr>
            <a:r>
              <a:rPr lang="en-US" sz="2000">
                <a:latin typeface="Courier" charset="0"/>
              </a:rPr>
              <a:t>			55 48 41 34 27 20 13</a:t>
            </a:r>
          </a:p>
          <a:p>
            <a:pPr eaLnBrk="1" hangingPunct="1">
              <a:lnSpc>
                <a:spcPct val="90000"/>
              </a:lnSpc>
              <a:buFont typeface="Wingdings" charset="2"/>
              <a:buNone/>
            </a:pPr>
            <a:r>
              <a:rPr lang="en-US" sz="2000">
                <a:latin typeface="Courier" charset="0"/>
              </a:rPr>
              <a:t>			 6 54 47 40 33 26 19</a:t>
            </a:r>
          </a:p>
          <a:p>
            <a:pPr eaLnBrk="1" hangingPunct="1">
              <a:lnSpc>
                <a:spcPct val="90000"/>
              </a:lnSpc>
              <a:buFont typeface="Wingdings" charset="2"/>
              <a:buNone/>
            </a:pPr>
            <a:r>
              <a:rPr lang="en-US" sz="2000">
                <a:latin typeface="Courier" charset="0"/>
              </a:rPr>
              <a:t>			12  5 53 46 39 32 25</a:t>
            </a:r>
          </a:p>
          <a:p>
            <a:pPr eaLnBrk="1" hangingPunct="1">
              <a:lnSpc>
                <a:spcPct val="90000"/>
              </a:lnSpc>
              <a:buFont typeface="Wingdings" charset="2"/>
              <a:buNone/>
            </a:pPr>
            <a:r>
              <a:rPr lang="en-US" sz="2000">
                <a:latin typeface="Courier" charset="0"/>
              </a:rPr>
              <a:t>			18 11  4 24 17 10  3</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162BEA32-5DCA-4D4B-B795-3669F809BEDE}" type="slidenum">
              <a:rPr lang="en-US" smtClean="0">
                <a:latin typeface="Times New Roman" charset="0"/>
              </a:rPr>
              <a:pPr/>
              <a:t>51</a:t>
            </a:fld>
            <a:endParaRPr lang="en-US" smtClean="0">
              <a:latin typeface="Times New Roman" charset="0"/>
            </a:endParaRPr>
          </a:p>
        </p:txBody>
      </p:sp>
      <p:sp>
        <p:nvSpPr>
          <p:cNvPr id="76803" name="Rectangle 2"/>
          <p:cNvSpPr>
            <a:spLocks noGrp="1" noChangeArrowheads="1"/>
          </p:cNvSpPr>
          <p:nvPr>
            <p:ph type="title"/>
          </p:nvPr>
        </p:nvSpPr>
        <p:spPr/>
        <p:txBody>
          <a:bodyPr/>
          <a:lstStyle/>
          <a:p>
            <a:pPr eaLnBrk="1" hangingPunct="1"/>
            <a:r>
              <a:rPr lang="en-US"/>
              <a:t>DES Subkey</a:t>
            </a:r>
          </a:p>
        </p:txBody>
      </p:sp>
      <p:sp>
        <p:nvSpPr>
          <p:cNvPr id="76804" name="Rectangle 3"/>
          <p:cNvSpPr>
            <a:spLocks noGrp="1" noChangeArrowheads="1"/>
          </p:cNvSpPr>
          <p:nvPr>
            <p:ph type="body" idx="1"/>
          </p:nvPr>
        </p:nvSpPr>
        <p:spPr>
          <a:xfrm>
            <a:off x="685800" y="1981200"/>
            <a:ext cx="7772400" cy="4114800"/>
          </a:xfrm>
        </p:spPr>
        <p:txBody>
          <a:bodyPr/>
          <a:lstStyle/>
          <a:p>
            <a:pPr eaLnBrk="1" hangingPunct="1">
              <a:spcAft>
                <a:spcPts val="600"/>
              </a:spcAft>
            </a:pPr>
            <a:r>
              <a:rPr lang="en-US" sz="2800" dirty="0"/>
              <a:t>For rounds </a:t>
            </a:r>
            <a:r>
              <a:rPr lang="en-US" sz="2800" dirty="0" err="1">
                <a:latin typeface="Courier" charset="0"/>
              </a:rPr>
              <a:t>i</a:t>
            </a:r>
            <a:r>
              <a:rPr lang="en-US" sz="2800" dirty="0">
                <a:latin typeface="Courier" charset="0"/>
              </a:rPr>
              <a:t>=1,2,...,16</a:t>
            </a:r>
          </a:p>
          <a:p>
            <a:pPr lvl="1" eaLnBrk="1" hangingPunct="1">
              <a:spcAft>
                <a:spcPts val="600"/>
              </a:spcAft>
            </a:pPr>
            <a:r>
              <a:rPr lang="en-US" sz="2400" dirty="0"/>
              <a:t>Let </a:t>
            </a:r>
            <a:r>
              <a:rPr lang="en-US" sz="2400" dirty="0">
                <a:latin typeface="Times-Roman" charset="0"/>
              </a:rPr>
              <a:t>LK = (LK</a:t>
            </a:r>
            <a:r>
              <a:rPr lang="en-US" sz="2400" dirty="0">
                <a:latin typeface="Courier" charset="0"/>
              </a:rPr>
              <a:t> </a:t>
            </a:r>
            <a:r>
              <a:rPr lang="en-US" sz="2400" dirty="0"/>
              <a:t>circular shift left by</a:t>
            </a:r>
            <a:r>
              <a:rPr lang="en-US" sz="2400" dirty="0">
                <a:latin typeface="Courier" charset="0"/>
              </a:rPr>
              <a:t> </a:t>
            </a:r>
            <a:r>
              <a:rPr lang="en-US" sz="2400" dirty="0" err="1">
                <a:latin typeface="Times-Roman" charset="0"/>
              </a:rPr>
              <a:t>r</a:t>
            </a:r>
            <a:r>
              <a:rPr lang="en-US" sz="2400" baseline="-25000" dirty="0" err="1">
                <a:latin typeface="Times-Roman" charset="0"/>
              </a:rPr>
              <a:t>i</a:t>
            </a:r>
            <a:r>
              <a:rPr lang="en-US" sz="2400" dirty="0">
                <a:latin typeface="Times-Roman" charset="0"/>
              </a:rPr>
              <a:t>)</a:t>
            </a:r>
          </a:p>
          <a:p>
            <a:pPr lvl="1" eaLnBrk="1" hangingPunct="1">
              <a:spcAft>
                <a:spcPts val="600"/>
              </a:spcAft>
            </a:pPr>
            <a:r>
              <a:rPr lang="en-US" sz="2400" dirty="0"/>
              <a:t>Let </a:t>
            </a:r>
            <a:r>
              <a:rPr lang="en-US" sz="2400" dirty="0">
                <a:latin typeface="Times-Roman" charset="0"/>
              </a:rPr>
              <a:t>RK = (RK</a:t>
            </a:r>
            <a:r>
              <a:rPr lang="en-US" sz="2400" dirty="0">
                <a:latin typeface="Courier" charset="0"/>
              </a:rPr>
              <a:t> </a:t>
            </a:r>
            <a:r>
              <a:rPr lang="en-US" sz="2400" dirty="0"/>
              <a:t>circular shift left by</a:t>
            </a:r>
            <a:r>
              <a:rPr lang="en-US" sz="2400" dirty="0">
                <a:latin typeface="Courier" charset="0"/>
              </a:rPr>
              <a:t> </a:t>
            </a:r>
            <a:r>
              <a:rPr lang="en-US" sz="2400" dirty="0" err="1">
                <a:latin typeface="Times-Roman" charset="0"/>
              </a:rPr>
              <a:t>r</a:t>
            </a:r>
            <a:r>
              <a:rPr lang="en-US" sz="2400" baseline="-25000" dirty="0" err="1">
                <a:latin typeface="Times-Roman" charset="0"/>
              </a:rPr>
              <a:t>i</a:t>
            </a:r>
            <a:r>
              <a:rPr lang="en-US" sz="2400" dirty="0">
                <a:latin typeface="Times-Roman" charset="0"/>
              </a:rPr>
              <a:t>)</a:t>
            </a:r>
          </a:p>
          <a:p>
            <a:pPr lvl="1" eaLnBrk="1" hangingPunct="1">
              <a:spcAft>
                <a:spcPts val="600"/>
              </a:spcAft>
            </a:pPr>
            <a:r>
              <a:rPr lang="en-US" sz="2400" dirty="0"/>
              <a:t>Left half of </a:t>
            </a:r>
            <a:r>
              <a:rPr lang="en-US" sz="2400" dirty="0" err="1"/>
              <a:t>subkey</a:t>
            </a:r>
            <a:r>
              <a:rPr lang="en-US" sz="2400" dirty="0"/>
              <a:t> </a:t>
            </a:r>
            <a:r>
              <a:rPr lang="en-US" sz="2400" dirty="0" err="1">
                <a:latin typeface="Times-Roman" charset="0"/>
              </a:rPr>
              <a:t>K</a:t>
            </a:r>
            <a:r>
              <a:rPr lang="en-US" sz="2400" baseline="-25000" dirty="0" err="1">
                <a:latin typeface="Times-Roman" charset="0"/>
              </a:rPr>
              <a:t>i</a:t>
            </a:r>
            <a:r>
              <a:rPr lang="en-US" sz="2400" dirty="0"/>
              <a:t> is of </a:t>
            </a:r>
            <a:r>
              <a:rPr lang="en-US" sz="2400" dirty="0">
                <a:latin typeface="Times-Roman" charset="0"/>
              </a:rPr>
              <a:t>LK</a:t>
            </a:r>
            <a:r>
              <a:rPr lang="en-US" sz="2400" dirty="0"/>
              <a:t> bits</a:t>
            </a:r>
          </a:p>
          <a:p>
            <a:pPr eaLnBrk="1" hangingPunct="1">
              <a:spcAft>
                <a:spcPts val="0"/>
              </a:spcAft>
              <a:buFont typeface="Wingdings" charset="2"/>
              <a:buNone/>
            </a:pPr>
            <a:r>
              <a:rPr lang="en-US" sz="1800" dirty="0">
                <a:latin typeface="Courier" charset="0"/>
              </a:rPr>
              <a:t>		13 16 10 23  0  4  2 27 14  5 20  9</a:t>
            </a:r>
          </a:p>
          <a:p>
            <a:pPr eaLnBrk="1" hangingPunct="1">
              <a:spcAft>
                <a:spcPts val="0"/>
              </a:spcAft>
              <a:buFont typeface="Wingdings" charset="2"/>
              <a:buNone/>
            </a:pPr>
            <a:r>
              <a:rPr lang="en-US" sz="1800" dirty="0">
                <a:latin typeface="Courier" charset="0"/>
              </a:rPr>
              <a:t>		22 18 11  3 25  7 15  6 26 19 12  1</a:t>
            </a:r>
          </a:p>
          <a:p>
            <a:pPr lvl="1" eaLnBrk="1" hangingPunct="1">
              <a:spcAft>
                <a:spcPts val="600"/>
              </a:spcAft>
            </a:pPr>
            <a:r>
              <a:rPr lang="en-US" sz="2400" dirty="0"/>
              <a:t>Right half of </a:t>
            </a:r>
            <a:r>
              <a:rPr lang="en-US" sz="2400" dirty="0" err="1"/>
              <a:t>subkey</a:t>
            </a:r>
            <a:r>
              <a:rPr lang="en-US" sz="2400" dirty="0"/>
              <a:t> </a:t>
            </a:r>
            <a:r>
              <a:rPr lang="en-US" sz="2400" dirty="0" err="1">
                <a:latin typeface="Times-Roman" charset="0"/>
              </a:rPr>
              <a:t>K</a:t>
            </a:r>
            <a:r>
              <a:rPr lang="en-US" sz="2400" baseline="-25000" dirty="0" err="1">
                <a:latin typeface="Times-Roman" charset="0"/>
              </a:rPr>
              <a:t>i</a:t>
            </a:r>
            <a:r>
              <a:rPr lang="en-US" sz="2400" dirty="0"/>
              <a:t> is </a:t>
            </a:r>
            <a:r>
              <a:rPr lang="en-US" sz="2400" dirty="0">
                <a:latin typeface="Times-Roman" charset="0"/>
              </a:rPr>
              <a:t>RK</a:t>
            </a:r>
            <a:r>
              <a:rPr lang="en-US" sz="2400" dirty="0"/>
              <a:t> bits</a:t>
            </a:r>
            <a:endParaRPr lang="en-US" sz="2400" dirty="0">
              <a:latin typeface="Courier" charset="0"/>
            </a:endParaRPr>
          </a:p>
          <a:p>
            <a:pPr eaLnBrk="1" hangingPunct="1">
              <a:spcAft>
                <a:spcPts val="0"/>
              </a:spcAft>
              <a:buFont typeface="Wingdings" charset="2"/>
              <a:buNone/>
            </a:pPr>
            <a:r>
              <a:rPr lang="en-US" sz="1800" dirty="0">
                <a:latin typeface="Courier" charset="0"/>
              </a:rPr>
              <a:t>		12 23  2  8 18 26  1 11 22 16  4 19</a:t>
            </a:r>
          </a:p>
          <a:p>
            <a:pPr eaLnBrk="1" hangingPunct="1">
              <a:spcAft>
                <a:spcPts val="0"/>
              </a:spcAft>
              <a:buFont typeface="Wingdings" charset="2"/>
              <a:buNone/>
            </a:pPr>
            <a:r>
              <a:rPr lang="en-US" sz="1800" dirty="0">
                <a:latin typeface="Courier" charset="0"/>
              </a:rPr>
              <a:t>		15 20 10 27  5 24 17 13 21  7  0  3</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0B10C46-A091-554A-9F8D-961C549EDE9F}" type="slidenum">
              <a:rPr lang="en-US" smtClean="0">
                <a:latin typeface="Times New Roman" charset="0"/>
              </a:rPr>
              <a:pPr/>
              <a:t>52</a:t>
            </a:fld>
            <a:endParaRPr lang="en-US" smtClean="0">
              <a:latin typeface="Times New Roman" charset="0"/>
            </a:endParaRPr>
          </a:p>
        </p:txBody>
      </p:sp>
      <p:sp>
        <p:nvSpPr>
          <p:cNvPr id="77827" name="Rectangle 2"/>
          <p:cNvSpPr>
            <a:spLocks noGrp="1" noChangeArrowheads="1"/>
          </p:cNvSpPr>
          <p:nvPr>
            <p:ph type="title"/>
          </p:nvPr>
        </p:nvSpPr>
        <p:spPr/>
        <p:txBody>
          <a:bodyPr/>
          <a:lstStyle/>
          <a:p>
            <a:pPr eaLnBrk="1" hangingPunct="1"/>
            <a:r>
              <a:rPr lang="en-US"/>
              <a:t>DES Subkey</a:t>
            </a:r>
          </a:p>
        </p:txBody>
      </p:sp>
      <p:sp>
        <p:nvSpPr>
          <p:cNvPr id="77828" name="Rectangle 3"/>
          <p:cNvSpPr>
            <a:spLocks noGrp="1" noChangeArrowheads="1"/>
          </p:cNvSpPr>
          <p:nvPr>
            <p:ph type="body" idx="1"/>
          </p:nvPr>
        </p:nvSpPr>
        <p:spPr>
          <a:xfrm>
            <a:off x="685800" y="1981200"/>
            <a:ext cx="7772400" cy="3733800"/>
          </a:xfrm>
        </p:spPr>
        <p:txBody>
          <a:bodyPr/>
          <a:lstStyle/>
          <a:p>
            <a:pPr eaLnBrk="1" hangingPunct="1">
              <a:lnSpc>
                <a:spcPct val="90000"/>
              </a:lnSpc>
              <a:spcAft>
                <a:spcPts val="600"/>
              </a:spcAft>
            </a:pPr>
            <a:r>
              <a:rPr lang="en-US" sz="2800" dirty="0"/>
              <a:t>For rounds </a:t>
            </a:r>
            <a:r>
              <a:rPr lang="en-US" sz="2800" dirty="0">
                <a:latin typeface="Times-Roman" charset="0"/>
              </a:rPr>
              <a:t>1, 2, 9</a:t>
            </a:r>
            <a:r>
              <a:rPr lang="en-US" sz="2800" dirty="0"/>
              <a:t> and </a:t>
            </a:r>
            <a:r>
              <a:rPr lang="en-US" sz="2800" dirty="0">
                <a:latin typeface="Times-Roman" charset="0"/>
              </a:rPr>
              <a:t>16</a:t>
            </a:r>
            <a:r>
              <a:rPr lang="en-US" sz="2800" dirty="0"/>
              <a:t> the shift </a:t>
            </a:r>
            <a:r>
              <a:rPr lang="en-US" sz="2800" dirty="0" err="1">
                <a:latin typeface="Times-Roman" charset="0"/>
              </a:rPr>
              <a:t>r</a:t>
            </a:r>
            <a:r>
              <a:rPr lang="en-US" sz="2800" baseline="-25000" dirty="0" err="1">
                <a:latin typeface="Times-Roman" charset="0"/>
              </a:rPr>
              <a:t>i</a:t>
            </a:r>
            <a:r>
              <a:rPr lang="en-US" sz="2800" dirty="0"/>
              <a:t> is </a:t>
            </a:r>
            <a:r>
              <a:rPr lang="en-US" sz="2800" dirty="0">
                <a:latin typeface="Times-Roman" charset="0"/>
              </a:rPr>
              <a:t>1</a:t>
            </a:r>
            <a:r>
              <a:rPr lang="en-US" sz="2800" dirty="0"/>
              <a:t>, and in all other rounds </a:t>
            </a:r>
            <a:r>
              <a:rPr lang="en-US" sz="2800" dirty="0" err="1">
                <a:latin typeface="Times-Roman" charset="0"/>
              </a:rPr>
              <a:t>r</a:t>
            </a:r>
            <a:r>
              <a:rPr lang="en-US" sz="2800" baseline="-25000" dirty="0" err="1">
                <a:latin typeface="Times-Roman" charset="0"/>
              </a:rPr>
              <a:t>i</a:t>
            </a:r>
            <a:r>
              <a:rPr lang="en-US" sz="2800" dirty="0"/>
              <a:t> is </a:t>
            </a:r>
            <a:r>
              <a:rPr lang="en-US" sz="2800" dirty="0">
                <a:latin typeface="Times-Roman" charset="0"/>
              </a:rPr>
              <a:t>2</a:t>
            </a:r>
          </a:p>
          <a:p>
            <a:pPr eaLnBrk="1" hangingPunct="1">
              <a:lnSpc>
                <a:spcPct val="90000"/>
              </a:lnSpc>
              <a:spcAft>
                <a:spcPts val="600"/>
              </a:spcAft>
            </a:pPr>
            <a:r>
              <a:rPr lang="en-US" sz="2800" dirty="0"/>
              <a:t>Bits </a:t>
            </a:r>
            <a:r>
              <a:rPr lang="en-US" sz="2800" dirty="0">
                <a:latin typeface="Times-Roman" charset="0"/>
              </a:rPr>
              <a:t>8,17,21,24</a:t>
            </a:r>
            <a:r>
              <a:rPr lang="en-US" sz="2800" dirty="0"/>
              <a:t> of </a:t>
            </a:r>
            <a:r>
              <a:rPr lang="en-US" sz="2800" dirty="0">
                <a:latin typeface="Times-Roman" charset="0"/>
              </a:rPr>
              <a:t>LK</a:t>
            </a:r>
            <a:r>
              <a:rPr lang="en-US" sz="2800" dirty="0"/>
              <a:t> omitted each round</a:t>
            </a:r>
          </a:p>
          <a:p>
            <a:pPr eaLnBrk="1" hangingPunct="1">
              <a:lnSpc>
                <a:spcPct val="90000"/>
              </a:lnSpc>
              <a:spcAft>
                <a:spcPts val="600"/>
              </a:spcAft>
            </a:pPr>
            <a:r>
              <a:rPr lang="en-US" sz="2800" dirty="0"/>
              <a:t>Bits </a:t>
            </a:r>
            <a:r>
              <a:rPr lang="en-US" sz="2800" dirty="0">
                <a:latin typeface="Times-Roman" charset="0"/>
              </a:rPr>
              <a:t>6,9,14,25</a:t>
            </a:r>
            <a:r>
              <a:rPr lang="en-US" sz="2800" dirty="0"/>
              <a:t> of </a:t>
            </a:r>
            <a:r>
              <a:rPr lang="en-US" sz="2800" dirty="0">
                <a:latin typeface="Times-Roman" charset="0"/>
              </a:rPr>
              <a:t>RK</a:t>
            </a:r>
            <a:r>
              <a:rPr lang="en-US" sz="2800" dirty="0"/>
              <a:t> omitted each round</a:t>
            </a:r>
          </a:p>
          <a:p>
            <a:pPr eaLnBrk="1" hangingPunct="1">
              <a:lnSpc>
                <a:spcPct val="90000"/>
              </a:lnSpc>
              <a:spcAft>
                <a:spcPts val="600"/>
              </a:spcAft>
            </a:pPr>
            <a:r>
              <a:rPr lang="en-US" sz="2800" b="1" dirty="0">
                <a:solidFill>
                  <a:schemeClr val="accent2"/>
                </a:solidFill>
              </a:rPr>
              <a:t>Compression permutation</a:t>
            </a:r>
            <a:r>
              <a:rPr lang="en-US" sz="2800" dirty="0"/>
              <a:t> yields </a:t>
            </a:r>
            <a:r>
              <a:rPr lang="en-US" sz="2800" dirty="0">
                <a:latin typeface="Times-Roman" charset="0"/>
              </a:rPr>
              <a:t>48</a:t>
            </a:r>
            <a:r>
              <a:rPr lang="en-US" sz="2800" dirty="0"/>
              <a:t> bit </a:t>
            </a:r>
            <a:r>
              <a:rPr lang="en-US" sz="2800" dirty="0" err="1"/>
              <a:t>subkey</a:t>
            </a:r>
            <a:r>
              <a:rPr lang="en-US" sz="2800" dirty="0"/>
              <a:t> </a:t>
            </a:r>
            <a:r>
              <a:rPr lang="en-US" sz="2800" dirty="0" err="1">
                <a:latin typeface="Times-Roman" charset="0"/>
              </a:rPr>
              <a:t>K</a:t>
            </a:r>
            <a:r>
              <a:rPr lang="en-US" sz="2800" baseline="-25000" dirty="0" err="1">
                <a:latin typeface="Times-Roman" charset="0"/>
              </a:rPr>
              <a:t>i</a:t>
            </a:r>
            <a:r>
              <a:rPr lang="en-US" sz="2800" dirty="0"/>
              <a:t> from </a:t>
            </a:r>
            <a:r>
              <a:rPr lang="en-US" sz="2800" dirty="0">
                <a:latin typeface="Times-Roman" charset="0"/>
              </a:rPr>
              <a:t>56</a:t>
            </a:r>
            <a:r>
              <a:rPr lang="en-US" sz="2800" dirty="0"/>
              <a:t> bits of </a:t>
            </a:r>
            <a:r>
              <a:rPr lang="en-US" sz="2800" dirty="0">
                <a:latin typeface="Times-Roman" charset="0"/>
              </a:rPr>
              <a:t>LK</a:t>
            </a:r>
            <a:r>
              <a:rPr lang="en-US" sz="2800" dirty="0"/>
              <a:t> and </a:t>
            </a:r>
            <a:r>
              <a:rPr lang="en-US" sz="2800" dirty="0">
                <a:latin typeface="Times-Roman" charset="0"/>
              </a:rPr>
              <a:t>RK</a:t>
            </a:r>
            <a:endParaRPr lang="en-US" sz="2800" dirty="0">
              <a:latin typeface="Courier" charset="0"/>
            </a:endParaRPr>
          </a:p>
          <a:p>
            <a:pPr eaLnBrk="1" hangingPunct="1">
              <a:lnSpc>
                <a:spcPct val="90000"/>
              </a:lnSpc>
              <a:spcAft>
                <a:spcPts val="600"/>
              </a:spcAft>
            </a:pPr>
            <a:r>
              <a:rPr lang="en-US" sz="2800" b="1" dirty="0">
                <a:solidFill>
                  <a:schemeClr val="accent2"/>
                </a:solidFill>
              </a:rPr>
              <a:t>Key schedule</a:t>
            </a:r>
            <a:r>
              <a:rPr lang="en-US" sz="2800" b="1" dirty="0"/>
              <a:t> </a:t>
            </a:r>
            <a:r>
              <a:rPr lang="en-US" sz="2800" dirty="0"/>
              <a:t>generates </a:t>
            </a:r>
            <a:r>
              <a:rPr lang="en-US" sz="2800" dirty="0" err="1"/>
              <a:t>subkey</a:t>
            </a:r>
            <a:endParaRPr lang="en-US" sz="2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C4A4F712-3967-7848-AA33-F503FF5E49AE}" type="slidenum">
              <a:rPr lang="en-US" smtClean="0">
                <a:latin typeface="Times New Roman" charset="0"/>
              </a:rPr>
              <a:pPr/>
              <a:t>53</a:t>
            </a:fld>
            <a:endParaRPr lang="en-US" smtClean="0">
              <a:latin typeface="Times New Roman" charset="0"/>
            </a:endParaRPr>
          </a:p>
        </p:txBody>
      </p:sp>
      <p:sp>
        <p:nvSpPr>
          <p:cNvPr id="78851" name="Rectangle 2"/>
          <p:cNvSpPr>
            <a:spLocks noGrp="1" noChangeArrowheads="1"/>
          </p:cNvSpPr>
          <p:nvPr>
            <p:ph type="title"/>
          </p:nvPr>
        </p:nvSpPr>
        <p:spPr/>
        <p:txBody>
          <a:bodyPr/>
          <a:lstStyle/>
          <a:p>
            <a:pPr eaLnBrk="1" hangingPunct="1"/>
            <a:r>
              <a:rPr lang="en-US"/>
              <a:t>DES Last Word (Almost)</a:t>
            </a:r>
          </a:p>
        </p:txBody>
      </p:sp>
      <p:sp>
        <p:nvSpPr>
          <p:cNvPr id="78852" name="Rectangle 3"/>
          <p:cNvSpPr>
            <a:spLocks noGrp="1" noChangeArrowheads="1"/>
          </p:cNvSpPr>
          <p:nvPr>
            <p:ph type="body" idx="1"/>
          </p:nvPr>
        </p:nvSpPr>
        <p:spPr>
          <a:xfrm>
            <a:off x="685800" y="1905000"/>
            <a:ext cx="7772400" cy="4114800"/>
          </a:xfrm>
        </p:spPr>
        <p:txBody>
          <a:bodyPr/>
          <a:lstStyle/>
          <a:p>
            <a:pPr eaLnBrk="1" hangingPunct="1">
              <a:spcAft>
                <a:spcPts val="600"/>
              </a:spcAft>
            </a:pPr>
            <a:r>
              <a:rPr lang="en-US" dirty="0"/>
              <a:t>An initial permutation before round 1</a:t>
            </a:r>
          </a:p>
          <a:p>
            <a:pPr eaLnBrk="1" hangingPunct="1">
              <a:spcAft>
                <a:spcPts val="600"/>
              </a:spcAft>
            </a:pPr>
            <a:r>
              <a:rPr lang="en-US" dirty="0"/>
              <a:t>Halves are swapped after last round</a:t>
            </a:r>
          </a:p>
          <a:p>
            <a:pPr eaLnBrk="1" hangingPunct="1">
              <a:spcAft>
                <a:spcPts val="600"/>
              </a:spcAft>
            </a:pPr>
            <a:r>
              <a:rPr lang="en-US" dirty="0"/>
              <a:t>A final permutation (inverse of </a:t>
            </a:r>
            <a:r>
              <a:rPr lang="en-US" dirty="0" smtClean="0"/>
              <a:t>initial perm) </a:t>
            </a:r>
            <a:r>
              <a:rPr lang="en-US" dirty="0"/>
              <a:t>applied to </a:t>
            </a:r>
            <a:r>
              <a:rPr lang="en-US" dirty="0">
                <a:latin typeface="Times-Roman" charset="0"/>
              </a:rPr>
              <a:t>(R</a:t>
            </a:r>
            <a:r>
              <a:rPr lang="en-US" baseline="-25000" dirty="0">
                <a:latin typeface="Times-Roman" charset="0"/>
              </a:rPr>
              <a:t>16</a:t>
            </a:r>
            <a:r>
              <a:rPr lang="en-US" dirty="0">
                <a:latin typeface="Times-Roman" charset="0"/>
              </a:rPr>
              <a:t>,L</a:t>
            </a:r>
            <a:r>
              <a:rPr lang="en-US" baseline="-25000" dirty="0">
                <a:latin typeface="Times-Roman" charset="0"/>
              </a:rPr>
              <a:t>16</a:t>
            </a:r>
            <a:r>
              <a:rPr lang="en-US" dirty="0">
                <a:latin typeface="Times-Roman" charset="0"/>
              </a:rPr>
              <a:t>)</a:t>
            </a:r>
            <a:r>
              <a:rPr lang="en-US" dirty="0"/>
              <a:t> </a:t>
            </a:r>
            <a:endParaRPr lang="en-US" dirty="0">
              <a:latin typeface="Courier" charset="0"/>
            </a:endParaRPr>
          </a:p>
          <a:p>
            <a:pPr eaLnBrk="1" hangingPunct="1">
              <a:spcAft>
                <a:spcPts val="600"/>
              </a:spcAft>
            </a:pPr>
            <a:r>
              <a:rPr lang="en-US" dirty="0"/>
              <a:t>None of this serves security purpose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B19FC67-4D8F-0842-8557-2A303BAC8422}" type="slidenum">
              <a:rPr lang="en-US" smtClean="0">
                <a:latin typeface="Times New Roman" charset="0"/>
              </a:rPr>
              <a:pPr/>
              <a:t>54</a:t>
            </a:fld>
            <a:endParaRPr lang="en-US" smtClean="0">
              <a:latin typeface="Times New Roman" charset="0"/>
            </a:endParaRPr>
          </a:p>
        </p:txBody>
      </p:sp>
      <p:sp>
        <p:nvSpPr>
          <p:cNvPr id="79875" name="Rectangle 2"/>
          <p:cNvSpPr>
            <a:spLocks noGrp="1" noChangeArrowheads="1"/>
          </p:cNvSpPr>
          <p:nvPr>
            <p:ph type="title"/>
          </p:nvPr>
        </p:nvSpPr>
        <p:spPr/>
        <p:txBody>
          <a:bodyPr/>
          <a:lstStyle/>
          <a:p>
            <a:pPr eaLnBrk="1" hangingPunct="1"/>
            <a:r>
              <a:rPr lang="en-US"/>
              <a:t>Security of DES</a:t>
            </a:r>
          </a:p>
        </p:txBody>
      </p:sp>
      <p:sp>
        <p:nvSpPr>
          <p:cNvPr id="201731" name="Rectangle 3"/>
          <p:cNvSpPr>
            <a:spLocks noGrp="1" noChangeArrowheads="1"/>
          </p:cNvSpPr>
          <p:nvPr>
            <p:ph type="body" idx="1"/>
          </p:nvPr>
        </p:nvSpPr>
        <p:spPr>
          <a:xfrm>
            <a:off x="685800" y="1905000"/>
            <a:ext cx="7772400" cy="4114800"/>
          </a:xfrm>
        </p:spPr>
        <p:txBody>
          <a:bodyPr/>
          <a:lstStyle/>
          <a:p>
            <a:pPr eaLnBrk="1" hangingPunct="1">
              <a:lnSpc>
                <a:spcPct val="90000"/>
              </a:lnSpc>
              <a:spcAft>
                <a:spcPts val="600"/>
              </a:spcAft>
            </a:pPr>
            <a:r>
              <a:rPr lang="en-US" sz="2800" dirty="0"/>
              <a:t>Security</a:t>
            </a:r>
            <a:r>
              <a:rPr lang="en-US" sz="2800" dirty="0" smtClean="0"/>
              <a:t> depends heavily on </a:t>
            </a:r>
            <a:r>
              <a:rPr lang="en-US" sz="2800" dirty="0"/>
              <a:t>S-boxes</a:t>
            </a:r>
          </a:p>
          <a:p>
            <a:pPr lvl="1" eaLnBrk="1" hangingPunct="1">
              <a:lnSpc>
                <a:spcPct val="90000"/>
              </a:lnSpc>
              <a:spcAft>
                <a:spcPts val="600"/>
              </a:spcAft>
            </a:pPr>
            <a:r>
              <a:rPr lang="en-US" sz="2400" dirty="0"/>
              <a:t>Everything else in DES is linear</a:t>
            </a:r>
          </a:p>
          <a:p>
            <a:pPr eaLnBrk="1" hangingPunct="1">
              <a:lnSpc>
                <a:spcPct val="90000"/>
              </a:lnSpc>
              <a:spcAft>
                <a:spcPts val="600"/>
              </a:spcAft>
            </a:pPr>
            <a:r>
              <a:rPr lang="en-US" sz="2800" dirty="0"/>
              <a:t>Thirty+ years of intense analysis has revealed no “back door”</a:t>
            </a:r>
          </a:p>
          <a:p>
            <a:pPr eaLnBrk="1" hangingPunct="1">
              <a:lnSpc>
                <a:spcPct val="90000"/>
              </a:lnSpc>
              <a:spcAft>
                <a:spcPts val="600"/>
              </a:spcAft>
            </a:pPr>
            <a:r>
              <a:rPr lang="en-US" sz="2800" dirty="0" smtClean="0"/>
              <a:t>Attacks, essentially exhaustive </a:t>
            </a:r>
            <a:r>
              <a:rPr lang="en-US" sz="2800" dirty="0"/>
              <a:t>key search</a:t>
            </a:r>
          </a:p>
          <a:p>
            <a:pPr eaLnBrk="1" hangingPunct="1">
              <a:lnSpc>
                <a:spcPct val="90000"/>
              </a:lnSpc>
              <a:spcAft>
                <a:spcPts val="600"/>
              </a:spcAft>
            </a:pPr>
            <a:r>
              <a:rPr lang="en-US" sz="2800" b="1" dirty="0">
                <a:solidFill>
                  <a:schemeClr val="accent2"/>
                </a:solidFill>
              </a:rPr>
              <a:t>Inescapable conclusions</a:t>
            </a:r>
            <a:r>
              <a:rPr lang="en-US" sz="2800" dirty="0"/>
              <a:t> </a:t>
            </a:r>
          </a:p>
          <a:p>
            <a:pPr lvl="1" eaLnBrk="1" hangingPunct="1">
              <a:lnSpc>
                <a:spcPct val="90000"/>
              </a:lnSpc>
              <a:spcAft>
                <a:spcPts val="600"/>
              </a:spcAft>
            </a:pPr>
            <a:r>
              <a:rPr lang="en-US" sz="2400" dirty="0"/>
              <a:t>Designers of DES knew what they were doing</a:t>
            </a:r>
          </a:p>
          <a:p>
            <a:pPr lvl="1" eaLnBrk="1" hangingPunct="1">
              <a:lnSpc>
                <a:spcPct val="90000"/>
              </a:lnSpc>
              <a:spcAft>
                <a:spcPts val="600"/>
              </a:spcAft>
            </a:pPr>
            <a:r>
              <a:rPr lang="en-US" sz="2400" dirty="0"/>
              <a:t>Designers of DES were way ahead of their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1731">
                                            <p:txEl>
                                              <p:pRg st="0" end="0"/>
                                            </p:txEl>
                                          </p:spTgt>
                                        </p:tgtEl>
                                        <p:attrNameLst>
                                          <p:attrName>style.visibility</p:attrName>
                                        </p:attrNameLst>
                                      </p:cBhvr>
                                      <p:to>
                                        <p:strVal val="visible"/>
                                      </p:to>
                                    </p:set>
                                    <p:animEffect transition="in" filter="box(out)">
                                      <p:cBhvr>
                                        <p:cTn id="7" dur="500"/>
                                        <p:tgtEl>
                                          <p:spTgt spid="20173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201731">
                                            <p:txEl>
                                              <p:pRg st="1" end="1"/>
                                            </p:txEl>
                                          </p:spTgt>
                                        </p:tgtEl>
                                        <p:attrNameLst>
                                          <p:attrName>style.visibility</p:attrName>
                                        </p:attrNameLst>
                                      </p:cBhvr>
                                      <p:to>
                                        <p:strVal val="visible"/>
                                      </p:to>
                                    </p:set>
                                    <p:animEffect transition="in" filter="box(out)">
                                      <p:cBhvr>
                                        <p:cTn id="10" dur="500"/>
                                        <p:tgtEl>
                                          <p:spTgt spid="201731">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201731">
                                            <p:txEl>
                                              <p:pRg st="2" end="2"/>
                                            </p:txEl>
                                          </p:spTgt>
                                        </p:tgtEl>
                                        <p:attrNameLst>
                                          <p:attrName>style.visibility</p:attrName>
                                        </p:attrNameLst>
                                      </p:cBhvr>
                                      <p:to>
                                        <p:strVal val="visible"/>
                                      </p:to>
                                    </p:set>
                                    <p:animEffect transition="in" filter="box(out)">
                                      <p:cBhvr>
                                        <p:cTn id="15" dur="500"/>
                                        <p:tgtEl>
                                          <p:spTgt spid="201731">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201731">
                                            <p:txEl>
                                              <p:pRg st="3" end="3"/>
                                            </p:txEl>
                                          </p:spTgt>
                                        </p:tgtEl>
                                        <p:attrNameLst>
                                          <p:attrName>style.visibility</p:attrName>
                                        </p:attrNameLst>
                                      </p:cBhvr>
                                      <p:to>
                                        <p:strVal val="visible"/>
                                      </p:to>
                                    </p:set>
                                    <p:animEffect transition="in" filter="box(out)">
                                      <p:cBhvr>
                                        <p:cTn id="20" dur="500"/>
                                        <p:tgtEl>
                                          <p:spTgt spid="201731">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
                                        </p:tgtEl>
                                      </p:cMediaNode>
                                    </p:audio>
                                  </p:sub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201731">
                                            <p:txEl>
                                              <p:pRg st="4" end="4"/>
                                            </p:txEl>
                                          </p:spTgt>
                                        </p:tgtEl>
                                        <p:attrNameLst>
                                          <p:attrName>style.visibility</p:attrName>
                                        </p:attrNameLst>
                                      </p:cBhvr>
                                      <p:to>
                                        <p:strVal val="visible"/>
                                      </p:to>
                                    </p:set>
                                    <p:animEffect transition="in" filter="box(out)">
                                      <p:cBhvr>
                                        <p:cTn id="25" dur="500"/>
                                        <p:tgtEl>
                                          <p:spTgt spid="201731">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2" name="Camera"/>
                                        </p:tgtEl>
                                      </p:cMediaNode>
                                    </p:audio>
                                  </p:subTnLst>
                                </p:cTn>
                              </p:par>
                              <p:par>
                                <p:cTn id="26" presetID="4" presetClass="entr" presetSubtype="32" fill="hold" grpId="0" nodeType="withEffect">
                                  <p:stCondLst>
                                    <p:cond delay="0"/>
                                  </p:stCondLst>
                                  <p:childTnLst>
                                    <p:set>
                                      <p:cBhvr>
                                        <p:cTn id="27" dur="1" fill="hold">
                                          <p:stCondLst>
                                            <p:cond delay="0"/>
                                          </p:stCondLst>
                                        </p:cTn>
                                        <p:tgtEl>
                                          <p:spTgt spid="201731">
                                            <p:txEl>
                                              <p:pRg st="5" end="5"/>
                                            </p:txEl>
                                          </p:spTgt>
                                        </p:tgtEl>
                                        <p:attrNameLst>
                                          <p:attrName>style.visibility</p:attrName>
                                        </p:attrNameLst>
                                      </p:cBhvr>
                                      <p:to>
                                        <p:strVal val="visible"/>
                                      </p:to>
                                    </p:set>
                                    <p:animEffect transition="in" filter="box(out)">
                                      <p:cBhvr>
                                        <p:cTn id="28" dur="500"/>
                                        <p:tgtEl>
                                          <p:spTgt spid="201731">
                                            <p:txEl>
                                              <p:pRg st="5" end="5"/>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2" name="Camera"/>
                                        </p:tgtEl>
                                      </p:cMediaNode>
                                    </p:audio>
                                  </p:subTnLst>
                                </p:cTn>
                              </p:par>
                              <p:par>
                                <p:cTn id="29" presetID="4" presetClass="entr" presetSubtype="32" fill="hold" grpId="0" nodeType="withEffect">
                                  <p:stCondLst>
                                    <p:cond delay="0"/>
                                  </p:stCondLst>
                                  <p:childTnLst>
                                    <p:set>
                                      <p:cBhvr>
                                        <p:cTn id="30" dur="1" fill="hold">
                                          <p:stCondLst>
                                            <p:cond delay="0"/>
                                          </p:stCondLst>
                                        </p:cTn>
                                        <p:tgtEl>
                                          <p:spTgt spid="201731">
                                            <p:txEl>
                                              <p:pRg st="6" end="6"/>
                                            </p:txEl>
                                          </p:spTgt>
                                        </p:tgtEl>
                                        <p:attrNameLst>
                                          <p:attrName>style.visibility</p:attrName>
                                        </p:attrNameLst>
                                      </p:cBhvr>
                                      <p:to>
                                        <p:strVal val="visible"/>
                                      </p:to>
                                    </p:set>
                                    <p:animEffect transition="in" filter="box(out)">
                                      <p:cBhvr>
                                        <p:cTn id="31" dur="500"/>
                                        <p:tgtEl>
                                          <p:spTgt spid="201731">
                                            <p:txEl>
                                              <p:pRg st="6" end="6"/>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C1E8A0F-50AA-2449-89EE-667D3D5FEE62}" type="slidenum">
              <a:rPr lang="en-US" smtClean="0">
                <a:latin typeface="Times New Roman" charset="0"/>
              </a:rPr>
              <a:pPr/>
              <a:t>55</a:t>
            </a:fld>
            <a:endParaRPr lang="en-US" smtClean="0">
              <a:latin typeface="Times New Roman" charset="0"/>
            </a:endParaRPr>
          </a:p>
        </p:txBody>
      </p:sp>
      <p:sp>
        <p:nvSpPr>
          <p:cNvPr id="80899" name="Rectangle 2"/>
          <p:cNvSpPr>
            <a:spLocks noGrp="1" noChangeArrowheads="1"/>
          </p:cNvSpPr>
          <p:nvPr>
            <p:ph type="title"/>
          </p:nvPr>
        </p:nvSpPr>
        <p:spPr>
          <a:xfrm>
            <a:off x="685800" y="457200"/>
            <a:ext cx="7772400" cy="1143000"/>
          </a:xfrm>
        </p:spPr>
        <p:txBody>
          <a:bodyPr/>
          <a:lstStyle/>
          <a:p>
            <a:pPr eaLnBrk="1" hangingPunct="1"/>
            <a:r>
              <a:rPr lang="en-US" dirty="0"/>
              <a:t>Block Cipher Notation</a:t>
            </a:r>
          </a:p>
        </p:txBody>
      </p:sp>
      <p:sp>
        <p:nvSpPr>
          <p:cNvPr id="80900" name="Rectangle 3"/>
          <p:cNvSpPr>
            <a:spLocks noGrp="1" noChangeArrowheads="1"/>
          </p:cNvSpPr>
          <p:nvPr>
            <p:ph type="body" idx="1"/>
          </p:nvPr>
        </p:nvSpPr>
        <p:spPr>
          <a:xfrm>
            <a:off x="685800" y="1676400"/>
            <a:ext cx="8153400" cy="4419600"/>
          </a:xfrm>
        </p:spPr>
        <p:txBody>
          <a:bodyPr/>
          <a:lstStyle/>
          <a:p>
            <a:pPr eaLnBrk="1" hangingPunct="1">
              <a:lnSpc>
                <a:spcPct val="90000"/>
              </a:lnSpc>
              <a:spcAft>
                <a:spcPts val="600"/>
              </a:spcAft>
            </a:pPr>
            <a:r>
              <a:rPr lang="en-US" sz="2800" dirty="0">
                <a:latin typeface="Times-Roman"/>
                <a:cs typeface="Times-Roman"/>
              </a:rPr>
              <a:t>P =</a:t>
            </a:r>
            <a:r>
              <a:rPr lang="en-US" sz="2800" dirty="0"/>
              <a:t> plaintext block </a:t>
            </a:r>
          </a:p>
          <a:p>
            <a:pPr eaLnBrk="1" hangingPunct="1">
              <a:lnSpc>
                <a:spcPct val="90000"/>
              </a:lnSpc>
              <a:spcAft>
                <a:spcPts val="600"/>
              </a:spcAft>
            </a:pPr>
            <a:r>
              <a:rPr lang="en-US" sz="2800" dirty="0">
                <a:latin typeface="Times-Roman"/>
                <a:cs typeface="Times-Roman"/>
              </a:rPr>
              <a:t>C =</a:t>
            </a:r>
            <a:r>
              <a:rPr lang="en-US" sz="2800" dirty="0"/>
              <a:t> </a:t>
            </a:r>
            <a:r>
              <a:rPr lang="en-US" sz="2800" dirty="0" err="1"/>
              <a:t>ciphertext</a:t>
            </a:r>
            <a:r>
              <a:rPr lang="en-US" sz="2800" dirty="0"/>
              <a:t> block</a:t>
            </a:r>
          </a:p>
          <a:p>
            <a:pPr eaLnBrk="1" hangingPunct="1">
              <a:lnSpc>
                <a:spcPct val="90000"/>
              </a:lnSpc>
              <a:spcAft>
                <a:spcPts val="600"/>
              </a:spcAft>
            </a:pPr>
            <a:r>
              <a:rPr lang="en-US" sz="2800" dirty="0"/>
              <a:t>Encrypt </a:t>
            </a:r>
            <a:r>
              <a:rPr lang="en-US" sz="2800" dirty="0">
                <a:latin typeface="Times-Roman" charset="0"/>
              </a:rPr>
              <a:t>P</a:t>
            </a:r>
            <a:r>
              <a:rPr lang="en-US" sz="2800" dirty="0"/>
              <a:t> with key </a:t>
            </a:r>
            <a:r>
              <a:rPr lang="en-US" sz="2800" dirty="0">
                <a:latin typeface="Times-Roman" charset="0"/>
              </a:rPr>
              <a:t>K</a:t>
            </a:r>
            <a:r>
              <a:rPr lang="en-US" sz="2800" dirty="0"/>
              <a:t> to get </a:t>
            </a:r>
            <a:r>
              <a:rPr lang="en-US" sz="2800" dirty="0" err="1"/>
              <a:t>ciphertext</a:t>
            </a:r>
            <a:r>
              <a:rPr lang="en-US" sz="2800" dirty="0"/>
              <a:t> </a:t>
            </a:r>
            <a:r>
              <a:rPr lang="en-US" sz="2800" dirty="0">
                <a:latin typeface="Times-Roman" charset="0"/>
              </a:rPr>
              <a:t>C</a:t>
            </a:r>
            <a:endParaRPr lang="en-US" sz="2800" dirty="0"/>
          </a:p>
          <a:p>
            <a:pPr lvl="1" eaLnBrk="1" hangingPunct="1">
              <a:lnSpc>
                <a:spcPct val="90000"/>
              </a:lnSpc>
              <a:spcAft>
                <a:spcPts val="600"/>
              </a:spcAft>
            </a:pPr>
            <a:r>
              <a:rPr lang="en-US" sz="2400" dirty="0">
                <a:latin typeface="Times-Roman" charset="0"/>
              </a:rPr>
              <a:t>C = E(P, K)</a:t>
            </a:r>
          </a:p>
          <a:p>
            <a:pPr eaLnBrk="1" hangingPunct="1">
              <a:lnSpc>
                <a:spcPct val="90000"/>
              </a:lnSpc>
              <a:spcAft>
                <a:spcPts val="600"/>
              </a:spcAft>
            </a:pPr>
            <a:r>
              <a:rPr lang="en-US" sz="2800" dirty="0"/>
              <a:t>Decrypt </a:t>
            </a:r>
            <a:r>
              <a:rPr lang="en-US" sz="2800" dirty="0">
                <a:latin typeface="Times-Roman" charset="0"/>
              </a:rPr>
              <a:t>C</a:t>
            </a:r>
            <a:r>
              <a:rPr lang="en-US" sz="2800" dirty="0"/>
              <a:t> with key </a:t>
            </a:r>
            <a:r>
              <a:rPr lang="en-US" sz="2800" dirty="0">
                <a:latin typeface="Times-Roman" charset="0"/>
              </a:rPr>
              <a:t>K</a:t>
            </a:r>
            <a:r>
              <a:rPr lang="en-US" sz="2800" dirty="0"/>
              <a:t> to get plaintext </a:t>
            </a:r>
            <a:r>
              <a:rPr lang="en-US" sz="2800" dirty="0">
                <a:latin typeface="Times-Roman" charset="0"/>
              </a:rPr>
              <a:t>P</a:t>
            </a:r>
            <a:endParaRPr lang="en-US" sz="2800" dirty="0"/>
          </a:p>
          <a:p>
            <a:pPr lvl="1" eaLnBrk="1" hangingPunct="1">
              <a:lnSpc>
                <a:spcPct val="90000"/>
              </a:lnSpc>
              <a:spcAft>
                <a:spcPts val="600"/>
              </a:spcAft>
            </a:pPr>
            <a:r>
              <a:rPr lang="en-US" sz="2400" dirty="0">
                <a:latin typeface="Times-Roman" charset="0"/>
              </a:rPr>
              <a:t>P = D(C, K)</a:t>
            </a:r>
          </a:p>
          <a:p>
            <a:pPr eaLnBrk="1" hangingPunct="1">
              <a:lnSpc>
                <a:spcPct val="90000"/>
              </a:lnSpc>
              <a:spcAft>
                <a:spcPts val="600"/>
              </a:spcAft>
            </a:pPr>
            <a:r>
              <a:rPr lang="en-US" sz="2800" dirty="0"/>
              <a:t>Note: </a:t>
            </a:r>
            <a:r>
              <a:rPr lang="en-US" sz="2800" dirty="0">
                <a:latin typeface="Times-Roman" charset="0"/>
              </a:rPr>
              <a:t>P = D(E(P, K), K)</a:t>
            </a:r>
            <a:r>
              <a:rPr lang="en-US" sz="2800" dirty="0"/>
              <a:t> and </a:t>
            </a:r>
            <a:r>
              <a:rPr lang="en-US" sz="2800" dirty="0">
                <a:latin typeface="Times-Roman" charset="0"/>
              </a:rPr>
              <a:t>C = E(D(C, K), K)</a:t>
            </a:r>
          </a:p>
          <a:p>
            <a:pPr lvl="1" eaLnBrk="1" hangingPunct="1">
              <a:lnSpc>
                <a:spcPct val="90000"/>
              </a:lnSpc>
              <a:spcAft>
                <a:spcPts val="600"/>
              </a:spcAft>
            </a:pPr>
            <a:r>
              <a:rPr lang="en-US" sz="2400" dirty="0" smtClean="0"/>
              <a:t>But </a:t>
            </a:r>
            <a:r>
              <a:rPr lang="en-US" sz="2400" dirty="0">
                <a:latin typeface="Times-Roman" charset="0"/>
              </a:rPr>
              <a:t>P </a:t>
            </a:r>
            <a:r>
              <a:rPr lang="en-US" sz="2400" dirty="0" err="1">
                <a:latin typeface="Times-Roman" charset="0"/>
                <a:sym typeface="Symbol" charset="2"/>
              </a:rPr>
              <a:t></a:t>
            </a:r>
            <a:r>
              <a:rPr lang="en-US" sz="2400" dirty="0">
                <a:latin typeface="Times-Roman" charset="0"/>
              </a:rPr>
              <a:t> D(E(P, K</a:t>
            </a:r>
            <a:r>
              <a:rPr lang="en-US" sz="2400" baseline="-25000" dirty="0">
                <a:latin typeface="Times-Roman" charset="0"/>
              </a:rPr>
              <a:t>1</a:t>
            </a:r>
            <a:r>
              <a:rPr lang="en-US" sz="2400" dirty="0">
                <a:latin typeface="Times-Roman" charset="0"/>
              </a:rPr>
              <a:t>), K</a:t>
            </a:r>
            <a:r>
              <a:rPr lang="en-US" sz="2400" baseline="-25000" dirty="0">
                <a:latin typeface="Times-Roman" charset="0"/>
              </a:rPr>
              <a:t>2</a:t>
            </a:r>
            <a:r>
              <a:rPr lang="en-US" sz="2400" dirty="0">
                <a:latin typeface="Times-Roman" charset="0"/>
              </a:rPr>
              <a:t>)</a:t>
            </a:r>
            <a:r>
              <a:rPr lang="en-US" sz="2400" dirty="0"/>
              <a:t> and </a:t>
            </a:r>
            <a:r>
              <a:rPr lang="en-US" sz="2400" dirty="0">
                <a:latin typeface="Times-Roman" charset="0"/>
              </a:rPr>
              <a:t>C </a:t>
            </a:r>
            <a:r>
              <a:rPr lang="en-US" sz="2400" dirty="0" err="1">
                <a:latin typeface="Times-Roman" charset="0"/>
                <a:sym typeface="Symbol" charset="2"/>
              </a:rPr>
              <a:t></a:t>
            </a:r>
            <a:r>
              <a:rPr lang="en-US" sz="2400" dirty="0">
                <a:latin typeface="Times-Roman" charset="0"/>
              </a:rPr>
              <a:t> E(D(C, K</a:t>
            </a:r>
            <a:r>
              <a:rPr lang="en-US" sz="2400" baseline="-25000" dirty="0">
                <a:latin typeface="Times-Roman" charset="0"/>
              </a:rPr>
              <a:t>1</a:t>
            </a:r>
            <a:r>
              <a:rPr lang="en-US" sz="2400" dirty="0">
                <a:latin typeface="Times-Roman" charset="0"/>
              </a:rPr>
              <a:t>), K</a:t>
            </a:r>
            <a:r>
              <a:rPr lang="en-US" sz="2400" baseline="-25000" dirty="0">
                <a:latin typeface="Times-Roman" charset="0"/>
              </a:rPr>
              <a:t>2</a:t>
            </a:r>
            <a:r>
              <a:rPr lang="en-US" sz="2400" dirty="0">
                <a:latin typeface="Times-Roman" charset="0"/>
              </a:rPr>
              <a:t>)</a:t>
            </a:r>
            <a:r>
              <a:rPr lang="en-US" sz="2400" dirty="0"/>
              <a:t> when </a:t>
            </a:r>
            <a:r>
              <a:rPr lang="en-US" sz="2400" dirty="0">
                <a:latin typeface="Times-Roman" charset="0"/>
              </a:rPr>
              <a:t>K</a:t>
            </a:r>
            <a:r>
              <a:rPr lang="en-US" sz="2400" baseline="-25000" dirty="0">
                <a:latin typeface="Times-Roman" charset="0"/>
              </a:rPr>
              <a:t>1</a:t>
            </a:r>
            <a:r>
              <a:rPr lang="en-US" sz="2400" dirty="0"/>
              <a:t> </a:t>
            </a:r>
            <a:r>
              <a:rPr lang="en-US" sz="2400" dirty="0" err="1">
                <a:latin typeface="Times-Roman" charset="0"/>
                <a:sym typeface="Symbol" charset="2"/>
              </a:rPr>
              <a:t></a:t>
            </a:r>
            <a:r>
              <a:rPr lang="en-US" sz="2400" dirty="0"/>
              <a:t> </a:t>
            </a:r>
            <a:r>
              <a:rPr lang="en-US" sz="2400" dirty="0">
                <a:latin typeface="Times-Roman" charset="0"/>
              </a:rPr>
              <a:t>K</a:t>
            </a:r>
            <a:r>
              <a:rPr lang="en-US" sz="2400" baseline="-25000" dirty="0">
                <a:latin typeface="Times-Roman" charset="0"/>
              </a:rPr>
              <a:t>2</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67121DC-186E-0D47-990E-CACDDFDB41E9}" type="slidenum">
              <a:rPr lang="en-US" smtClean="0">
                <a:latin typeface="Times New Roman" charset="0"/>
              </a:rPr>
              <a:pPr/>
              <a:t>56</a:t>
            </a:fld>
            <a:endParaRPr lang="en-US" smtClean="0">
              <a:latin typeface="Times New Roman" charset="0"/>
            </a:endParaRPr>
          </a:p>
        </p:txBody>
      </p:sp>
      <p:sp>
        <p:nvSpPr>
          <p:cNvPr id="81923" name="Rectangle 2"/>
          <p:cNvSpPr>
            <a:spLocks noGrp="1" noChangeArrowheads="1"/>
          </p:cNvSpPr>
          <p:nvPr>
            <p:ph type="title"/>
          </p:nvPr>
        </p:nvSpPr>
        <p:spPr>
          <a:xfrm>
            <a:off x="685800" y="457200"/>
            <a:ext cx="7772400" cy="1143000"/>
          </a:xfrm>
        </p:spPr>
        <p:txBody>
          <a:bodyPr/>
          <a:lstStyle/>
          <a:p>
            <a:pPr eaLnBrk="1" hangingPunct="1"/>
            <a:r>
              <a:rPr lang="en-US"/>
              <a:t>Triple DES</a:t>
            </a:r>
          </a:p>
        </p:txBody>
      </p:sp>
      <p:sp>
        <p:nvSpPr>
          <p:cNvPr id="163843" name="Rectangle 3"/>
          <p:cNvSpPr>
            <a:spLocks noGrp="1" noChangeArrowheads="1"/>
          </p:cNvSpPr>
          <p:nvPr>
            <p:ph type="body" idx="1"/>
          </p:nvPr>
        </p:nvSpPr>
        <p:spPr>
          <a:xfrm>
            <a:off x="685800" y="1600200"/>
            <a:ext cx="7848600" cy="4419600"/>
          </a:xfrm>
        </p:spPr>
        <p:txBody>
          <a:bodyPr/>
          <a:lstStyle/>
          <a:p>
            <a:pPr eaLnBrk="1" hangingPunct="1">
              <a:lnSpc>
                <a:spcPct val="90000"/>
              </a:lnSpc>
              <a:spcAft>
                <a:spcPts val="600"/>
              </a:spcAft>
            </a:pPr>
            <a:r>
              <a:rPr lang="en-US" sz="2800" dirty="0"/>
              <a:t>Today, 56 bit DES key is too </a:t>
            </a:r>
            <a:r>
              <a:rPr lang="en-US" sz="2800" dirty="0" smtClean="0"/>
              <a:t>small</a:t>
            </a:r>
          </a:p>
          <a:p>
            <a:pPr lvl="1" eaLnBrk="1" hangingPunct="1">
              <a:lnSpc>
                <a:spcPct val="90000"/>
              </a:lnSpc>
              <a:spcAft>
                <a:spcPts val="600"/>
              </a:spcAft>
            </a:pPr>
            <a:r>
              <a:rPr lang="en-US" sz="2400" dirty="0"/>
              <a:t>Exhaustive key search is feasible</a:t>
            </a:r>
          </a:p>
          <a:p>
            <a:pPr eaLnBrk="1" hangingPunct="1">
              <a:lnSpc>
                <a:spcPct val="90000"/>
              </a:lnSpc>
              <a:spcAft>
                <a:spcPts val="600"/>
              </a:spcAft>
            </a:pPr>
            <a:r>
              <a:rPr lang="en-US" sz="2800" dirty="0"/>
              <a:t>But DES is </a:t>
            </a:r>
            <a:r>
              <a:rPr lang="en-US" sz="2800" dirty="0" smtClean="0"/>
              <a:t>everywhere, so what </a:t>
            </a:r>
            <a:r>
              <a:rPr lang="en-US" sz="2800" dirty="0"/>
              <a:t>to do?</a:t>
            </a:r>
          </a:p>
          <a:p>
            <a:pPr eaLnBrk="1" hangingPunct="1">
              <a:lnSpc>
                <a:spcPct val="90000"/>
              </a:lnSpc>
              <a:spcAft>
                <a:spcPts val="600"/>
              </a:spcAft>
            </a:pPr>
            <a:r>
              <a:rPr lang="en-US" sz="2800" b="1" dirty="0">
                <a:solidFill>
                  <a:schemeClr val="hlink"/>
                </a:solidFill>
              </a:rPr>
              <a:t>Triple DES</a:t>
            </a:r>
            <a:r>
              <a:rPr lang="en-US" sz="2800" dirty="0"/>
              <a:t> or </a:t>
            </a:r>
            <a:r>
              <a:rPr lang="en-US" sz="2800" b="1" dirty="0">
                <a:solidFill>
                  <a:schemeClr val="hlink"/>
                </a:solidFill>
              </a:rPr>
              <a:t>3DES</a:t>
            </a:r>
            <a:r>
              <a:rPr lang="en-US" sz="2800" dirty="0"/>
              <a:t> (112 bit key)</a:t>
            </a:r>
          </a:p>
          <a:p>
            <a:pPr lvl="1" eaLnBrk="1" hangingPunct="1">
              <a:lnSpc>
                <a:spcPct val="90000"/>
              </a:lnSpc>
              <a:spcAft>
                <a:spcPts val="600"/>
              </a:spcAft>
            </a:pPr>
            <a:r>
              <a:rPr lang="en-US" sz="2400" dirty="0"/>
              <a:t> </a:t>
            </a:r>
            <a:r>
              <a:rPr lang="en-US" sz="2400" dirty="0">
                <a:latin typeface="Times-Roman" charset="0"/>
              </a:rPr>
              <a:t>C = E(D(E(P,K</a:t>
            </a:r>
            <a:r>
              <a:rPr lang="en-US" sz="2400" baseline="-25000" dirty="0">
                <a:latin typeface="Times-Roman" charset="0"/>
              </a:rPr>
              <a:t>1</a:t>
            </a:r>
            <a:r>
              <a:rPr lang="en-US" sz="2400" dirty="0">
                <a:latin typeface="Times-Roman" charset="0"/>
              </a:rPr>
              <a:t>),K</a:t>
            </a:r>
            <a:r>
              <a:rPr lang="en-US" sz="2400" baseline="-25000" dirty="0">
                <a:latin typeface="Times-Roman" charset="0"/>
              </a:rPr>
              <a:t>2</a:t>
            </a:r>
            <a:r>
              <a:rPr lang="en-US" sz="2400" dirty="0">
                <a:latin typeface="Times-Roman" charset="0"/>
              </a:rPr>
              <a:t>),K</a:t>
            </a:r>
            <a:r>
              <a:rPr lang="en-US" sz="2400" baseline="-25000" dirty="0">
                <a:latin typeface="Times-Roman" charset="0"/>
              </a:rPr>
              <a:t>1</a:t>
            </a:r>
            <a:r>
              <a:rPr lang="en-US" sz="2400" dirty="0">
                <a:latin typeface="Times-Roman" charset="0"/>
              </a:rPr>
              <a:t>)</a:t>
            </a:r>
          </a:p>
          <a:p>
            <a:pPr lvl="1" eaLnBrk="1" hangingPunct="1">
              <a:lnSpc>
                <a:spcPct val="90000"/>
              </a:lnSpc>
              <a:spcAft>
                <a:spcPts val="600"/>
              </a:spcAft>
            </a:pPr>
            <a:r>
              <a:rPr lang="en-US" sz="2400" dirty="0"/>
              <a:t> </a:t>
            </a:r>
            <a:r>
              <a:rPr lang="en-US" sz="2400" dirty="0">
                <a:latin typeface="Times-Roman" charset="0"/>
              </a:rPr>
              <a:t>P = D(E(D(C,K</a:t>
            </a:r>
            <a:r>
              <a:rPr lang="en-US" sz="2400" baseline="-25000" dirty="0">
                <a:latin typeface="Times-Roman" charset="0"/>
              </a:rPr>
              <a:t>1</a:t>
            </a:r>
            <a:r>
              <a:rPr lang="en-US" sz="2400" dirty="0">
                <a:latin typeface="Times-Roman" charset="0"/>
              </a:rPr>
              <a:t>),K</a:t>
            </a:r>
            <a:r>
              <a:rPr lang="en-US" sz="2400" baseline="-25000" dirty="0">
                <a:latin typeface="Times-Roman" charset="0"/>
              </a:rPr>
              <a:t>2</a:t>
            </a:r>
            <a:r>
              <a:rPr lang="en-US" sz="2400" dirty="0">
                <a:latin typeface="Times-Roman" charset="0"/>
              </a:rPr>
              <a:t>),K</a:t>
            </a:r>
            <a:r>
              <a:rPr lang="en-US" sz="2400" baseline="-25000" dirty="0">
                <a:latin typeface="Times-Roman" charset="0"/>
              </a:rPr>
              <a:t>1</a:t>
            </a:r>
            <a:r>
              <a:rPr lang="en-US" sz="2400" dirty="0">
                <a:latin typeface="Times-Roman" charset="0"/>
              </a:rPr>
              <a:t>)</a:t>
            </a:r>
          </a:p>
          <a:p>
            <a:pPr eaLnBrk="1" hangingPunct="1">
              <a:lnSpc>
                <a:spcPct val="90000"/>
              </a:lnSpc>
              <a:spcAft>
                <a:spcPts val="600"/>
              </a:spcAft>
            </a:pPr>
            <a:r>
              <a:rPr lang="en-US" sz="2800" dirty="0"/>
              <a:t>Why </a:t>
            </a:r>
            <a:r>
              <a:rPr lang="en-US" sz="2800" dirty="0">
                <a:latin typeface="Times-Roman" charset="0"/>
              </a:rPr>
              <a:t>Encrypt-Decrypt-Encrypt </a:t>
            </a:r>
            <a:r>
              <a:rPr lang="en-US" sz="2800" dirty="0"/>
              <a:t>with 2 keys?</a:t>
            </a:r>
          </a:p>
          <a:p>
            <a:pPr lvl="1" eaLnBrk="1" hangingPunct="1">
              <a:lnSpc>
                <a:spcPct val="90000"/>
              </a:lnSpc>
              <a:spcAft>
                <a:spcPts val="600"/>
              </a:spcAft>
            </a:pPr>
            <a:r>
              <a:rPr lang="en-US" sz="2400" dirty="0"/>
              <a:t>Backward compatible: </a:t>
            </a:r>
            <a:r>
              <a:rPr lang="en-US" sz="2400" dirty="0">
                <a:latin typeface="Times-Roman" charset="0"/>
              </a:rPr>
              <a:t>E(D(E(P,K),K),K) = E(P,K)</a:t>
            </a:r>
            <a:endParaRPr lang="en-US" sz="2400" dirty="0"/>
          </a:p>
          <a:p>
            <a:pPr lvl="1" eaLnBrk="1" hangingPunct="1">
              <a:lnSpc>
                <a:spcPct val="90000"/>
              </a:lnSpc>
              <a:spcAft>
                <a:spcPts val="600"/>
              </a:spcAft>
            </a:pPr>
            <a:r>
              <a:rPr lang="en-US" sz="2400" dirty="0"/>
              <a:t>And 112 bits is enough</a:t>
            </a:r>
            <a:endParaRPr lang="en-US" sz="2400" dirty="0">
              <a:latin typeface="Times-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Effect transition="in" filter="box(out)">
                                      <p:cBhvr>
                                        <p:cTn id="7" dur="500"/>
                                        <p:tgtEl>
                                          <p:spTgt spid="16384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3843">
                                            <p:txEl>
                                              <p:pRg st="1" end="1"/>
                                            </p:txEl>
                                          </p:spTgt>
                                        </p:tgtEl>
                                        <p:attrNameLst>
                                          <p:attrName>style.visibility</p:attrName>
                                        </p:attrNameLst>
                                      </p:cBhvr>
                                      <p:to>
                                        <p:strVal val="visible"/>
                                      </p:to>
                                    </p:set>
                                    <p:animEffect transition="in" filter="box(out)">
                                      <p:cBhvr>
                                        <p:cTn id="12" dur="500"/>
                                        <p:tgtEl>
                                          <p:spTgt spid="16384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63843">
                                            <p:txEl>
                                              <p:pRg st="2" end="2"/>
                                            </p:txEl>
                                          </p:spTgt>
                                        </p:tgtEl>
                                        <p:attrNameLst>
                                          <p:attrName>style.visibility</p:attrName>
                                        </p:attrNameLst>
                                      </p:cBhvr>
                                      <p:to>
                                        <p:strVal val="visible"/>
                                      </p:to>
                                    </p:set>
                                    <p:animEffect transition="in" filter="box(out)">
                                      <p:cBhvr>
                                        <p:cTn id="17" dur="500"/>
                                        <p:tgtEl>
                                          <p:spTgt spid="16384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63843">
                                            <p:txEl>
                                              <p:pRg st="3" end="3"/>
                                            </p:txEl>
                                          </p:spTgt>
                                        </p:tgtEl>
                                        <p:attrNameLst>
                                          <p:attrName>style.visibility</p:attrName>
                                        </p:attrNameLst>
                                      </p:cBhvr>
                                      <p:to>
                                        <p:strVal val="visible"/>
                                      </p:to>
                                    </p:set>
                                    <p:animEffect transition="in" filter="box(out)">
                                      <p:cBhvr>
                                        <p:cTn id="22" dur="500"/>
                                        <p:tgtEl>
                                          <p:spTgt spid="16384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63843">
                                            <p:txEl>
                                              <p:pRg st="4" end="4"/>
                                            </p:txEl>
                                          </p:spTgt>
                                        </p:tgtEl>
                                        <p:attrNameLst>
                                          <p:attrName>style.visibility</p:attrName>
                                        </p:attrNameLst>
                                      </p:cBhvr>
                                      <p:to>
                                        <p:strVal val="visible"/>
                                      </p:to>
                                    </p:set>
                                    <p:animEffect transition="in" filter="box(out)">
                                      <p:cBhvr>
                                        <p:cTn id="27" dur="500"/>
                                        <p:tgtEl>
                                          <p:spTgt spid="16384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63843">
                                            <p:txEl>
                                              <p:pRg st="5" end="5"/>
                                            </p:txEl>
                                          </p:spTgt>
                                        </p:tgtEl>
                                        <p:attrNameLst>
                                          <p:attrName>style.visibility</p:attrName>
                                        </p:attrNameLst>
                                      </p:cBhvr>
                                      <p:to>
                                        <p:strVal val="visible"/>
                                      </p:to>
                                    </p:set>
                                    <p:animEffect transition="in" filter="box(out)">
                                      <p:cBhvr>
                                        <p:cTn id="32" dur="500"/>
                                        <p:tgtEl>
                                          <p:spTgt spid="16384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63843">
                                            <p:txEl>
                                              <p:pRg st="6" end="6"/>
                                            </p:txEl>
                                          </p:spTgt>
                                        </p:tgtEl>
                                        <p:attrNameLst>
                                          <p:attrName>style.visibility</p:attrName>
                                        </p:attrNameLst>
                                      </p:cBhvr>
                                      <p:to>
                                        <p:strVal val="visible"/>
                                      </p:to>
                                    </p:set>
                                    <p:animEffect transition="in" filter="box(out)">
                                      <p:cBhvr>
                                        <p:cTn id="37" dur="500"/>
                                        <p:tgtEl>
                                          <p:spTgt spid="163843">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163843">
                                            <p:txEl>
                                              <p:pRg st="7" end="7"/>
                                            </p:txEl>
                                          </p:spTgt>
                                        </p:tgtEl>
                                        <p:attrNameLst>
                                          <p:attrName>style.visibility</p:attrName>
                                        </p:attrNameLst>
                                      </p:cBhvr>
                                      <p:to>
                                        <p:strVal val="visible"/>
                                      </p:to>
                                    </p:set>
                                    <p:animEffect transition="in" filter="box(out)">
                                      <p:cBhvr>
                                        <p:cTn id="42" dur="500"/>
                                        <p:tgtEl>
                                          <p:spTgt spid="163843">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163843">
                                            <p:txEl>
                                              <p:pRg st="8" end="8"/>
                                            </p:txEl>
                                          </p:spTgt>
                                        </p:tgtEl>
                                        <p:attrNameLst>
                                          <p:attrName>style.visibility</p:attrName>
                                        </p:attrNameLst>
                                      </p:cBhvr>
                                      <p:to>
                                        <p:strVal val="visible"/>
                                      </p:to>
                                    </p:set>
                                    <p:animEffect transition="in" filter="box(out)">
                                      <p:cBhvr>
                                        <p:cTn id="47" dur="500"/>
                                        <p:tgtEl>
                                          <p:spTgt spid="163843">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bldLvl="2"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813EDEC-71D2-7543-B98C-9E8C0C73A579}" type="slidenum">
              <a:rPr lang="en-US" smtClean="0">
                <a:latin typeface="Times New Roman" charset="0"/>
              </a:rPr>
              <a:pPr/>
              <a:t>57</a:t>
            </a:fld>
            <a:endParaRPr lang="en-US" smtClean="0">
              <a:latin typeface="Times New Roman" charset="0"/>
            </a:endParaRPr>
          </a:p>
        </p:txBody>
      </p:sp>
      <p:sp>
        <p:nvSpPr>
          <p:cNvPr id="82947" name="Rectangle 2"/>
          <p:cNvSpPr>
            <a:spLocks noGrp="1" noChangeArrowheads="1"/>
          </p:cNvSpPr>
          <p:nvPr>
            <p:ph type="title"/>
          </p:nvPr>
        </p:nvSpPr>
        <p:spPr>
          <a:xfrm>
            <a:off x="685800" y="228600"/>
            <a:ext cx="7772400" cy="1143000"/>
          </a:xfrm>
        </p:spPr>
        <p:txBody>
          <a:bodyPr/>
          <a:lstStyle/>
          <a:p>
            <a:pPr eaLnBrk="1" hangingPunct="1"/>
            <a:r>
              <a:rPr lang="en-US"/>
              <a:t>3DES</a:t>
            </a:r>
          </a:p>
        </p:txBody>
      </p:sp>
      <p:sp>
        <p:nvSpPr>
          <p:cNvPr id="164867" name="Rectangle 3"/>
          <p:cNvSpPr>
            <a:spLocks noGrp="1" noChangeArrowheads="1"/>
          </p:cNvSpPr>
          <p:nvPr>
            <p:ph type="body" idx="1"/>
          </p:nvPr>
        </p:nvSpPr>
        <p:spPr>
          <a:xfrm>
            <a:off x="685800" y="1371600"/>
            <a:ext cx="7924800" cy="4800600"/>
          </a:xfrm>
        </p:spPr>
        <p:txBody>
          <a:bodyPr/>
          <a:lstStyle/>
          <a:p>
            <a:pPr eaLnBrk="1" hangingPunct="1">
              <a:lnSpc>
                <a:spcPct val="90000"/>
              </a:lnSpc>
              <a:spcAft>
                <a:spcPts val="600"/>
              </a:spcAft>
            </a:pPr>
            <a:r>
              <a:rPr lang="en-US" sz="2800" dirty="0"/>
              <a:t>Why not </a:t>
            </a:r>
            <a:r>
              <a:rPr lang="en-US" sz="2800" dirty="0">
                <a:latin typeface="Times-Roman" charset="0"/>
              </a:rPr>
              <a:t>C = E(E(P,K),K)</a:t>
            </a:r>
            <a:r>
              <a:rPr lang="en-US" sz="2800" dirty="0"/>
              <a:t> ?</a:t>
            </a:r>
            <a:endParaRPr lang="en-US" sz="2800" dirty="0" smtClean="0"/>
          </a:p>
          <a:p>
            <a:pPr lvl="1" eaLnBrk="1" hangingPunct="1">
              <a:lnSpc>
                <a:spcPct val="90000"/>
              </a:lnSpc>
              <a:spcAft>
                <a:spcPts val="600"/>
              </a:spcAft>
            </a:pPr>
            <a:r>
              <a:rPr lang="en-US" sz="2400" dirty="0" smtClean="0"/>
              <a:t>Trick question --- it’s still </a:t>
            </a:r>
            <a:r>
              <a:rPr lang="en-US" sz="2400" dirty="0"/>
              <a:t>just 56 bit key</a:t>
            </a:r>
          </a:p>
          <a:p>
            <a:pPr eaLnBrk="1" hangingPunct="1">
              <a:lnSpc>
                <a:spcPct val="90000"/>
              </a:lnSpc>
              <a:spcAft>
                <a:spcPts val="600"/>
              </a:spcAft>
            </a:pPr>
            <a:r>
              <a:rPr lang="en-US" sz="2800" dirty="0"/>
              <a:t>Why not </a:t>
            </a:r>
            <a:r>
              <a:rPr lang="en-US" sz="2800" dirty="0">
                <a:latin typeface="Times-Roman" charset="0"/>
              </a:rPr>
              <a:t>C = E(E(P,K</a:t>
            </a:r>
            <a:r>
              <a:rPr lang="en-US" sz="2800" baseline="-25000" dirty="0">
                <a:latin typeface="Times-Roman" charset="0"/>
              </a:rPr>
              <a:t>1</a:t>
            </a:r>
            <a:r>
              <a:rPr lang="en-US" sz="2800" dirty="0">
                <a:latin typeface="Times-Roman" charset="0"/>
              </a:rPr>
              <a:t>),K</a:t>
            </a:r>
            <a:r>
              <a:rPr lang="en-US" sz="2800" baseline="-25000" dirty="0">
                <a:latin typeface="Times-Roman" charset="0"/>
              </a:rPr>
              <a:t>2</a:t>
            </a:r>
            <a:r>
              <a:rPr lang="en-US" sz="2800" dirty="0">
                <a:latin typeface="Times-Roman" charset="0"/>
              </a:rPr>
              <a:t>)</a:t>
            </a:r>
            <a:r>
              <a:rPr lang="en-US" sz="2800" dirty="0"/>
              <a:t> ?</a:t>
            </a:r>
          </a:p>
          <a:p>
            <a:pPr eaLnBrk="1" hangingPunct="1">
              <a:lnSpc>
                <a:spcPct val="90000"/>
              </a:lnSpc>
              <a:spcAft>
                <a:spcPts val="600"/>
              </a:spcAft>
            </a:pPr>
            <a:r>
              <a:rPr lang="en-US" sz="2800" dirty="0"/>
              <a:t>A (semi-practical) </a:t>
            </a:r>
            <a:r>
              <a:rPr lang="en-US" sz="2800" b="1" dirty="0">
                <a:solidFill>
                  <a:schemeClr val="accent2"/>
                </a:solidFill>
              </a:rPr>
              <a:t>known plaintext</a:t>
            </a:r>
            <a:r>
              <a:rPr lang="en-US" sz="2800" dirty="0"/>
              <a:t> attack</a:t>
            </a:r>
          </a:p>
          <a:p>
            <a:pPr lvl="1" eaLnBrk="1" hangingPunct="1">
              <a:lnSpc>
                <a:spcPct val="90000"/>
              </a:lnSpc>
              <a:spcAft>
                <a:spcPts val="600"/>
              </a:spcAft>
            </a:pPr>
            <a:r>
              <a:rPr lang="en-US" sz="2400" dirty="0"/>
              <a:t>Pre-compute table of </a:t>
            </a:r>
            <a:r>
              <a:rPr lang="en-US" sz="2400" dirty="0">
                <a:latin typeface="Times-Roman" charset="0"/>
              </a:rPr>
              <a:t>E(P,K</a:t>
            </a:r>
            <a:r>
              <a:rPr lang="en-US" sz="2400" baseline="-25000" dirty="0">
                <a:latin typeface="Times-Roman" charset="0"/>
              </a:rPr>
              <a:t>1</a:t>
            </a:r>
            <a:r>
              <a:rPr lang="en-US" sz="2400" dirty="0">
                <a:latin typeface="Times-Roman" charset="0"/>
              </a:rPr>
              <a:t>)</a:t>
            </a:r>
            <a:r>
              <a:rPr lang="en-US" sz="2400" dirty="0"/>
              <a:t> for every possible key </a:t>
            </a:r>
            <a:r>
              <a:rPr lang="en-US" sz="2400" dirty="0">
                <a:latin typeface="Times-Roman" charset="0"/>
              </a:rPr>
              <a:t>K</a:t>
            </a:r>
            <a:r>
              <a:rPr lang="en-US" sz="2400" baseline="-25000" dirty="0">
                <a:latin typeface="Times-Roman" charset="0"/>
              </a:rPr>
              <a:t>1</a:t>
            </a:r>
            <a:r>
              <a:rPr lang="en-US" sz="2400" dirty="0"/>
              <a:t> (resulting table has 2</a:t>
            </a:r>
            <a:r>
              <a:rPr lang="en-US" sz="2400" baseline="30000" dirty="0"/>
              <a:t>56</a:t>
            </a:r>
            <a:r>
              <a:rPr lang="en-US" sz="2400" dirty="0"/>
              <a:t> entries) </a:t>
            </a:r>
          </a:p>
          <a:p>
            <a:pPr lvl="1" eaLnBrk="1" hangingPunct="1">
              <a:lnSpc>
                <a:spcPct val="90000"/>
              </a:lnSpc>
              <a:spcAft>
                <a:spcPts val="600"/>
              </a:spcAft>
            </a:pPr>
            <a:r>
              <a:rPr lang="en-US" sz="2400" dirty="0"/>
              <a:t>Then for each possible </a:t>
            </a:r>
            <a:r>
              <a:rPr lang="en-US" sz="2400" dirty="0">
                <a:latin typeface="Times-Roman" charset="0"/>
              </a:rPr>
              <a:t>K</a:t>
            </a:r>
            <a:r>
              <a:rPr lang="en-US" sz="2400" baseline="-25000" dirty="0">
                <a:latin typeface="Times-Roman" charset="0"/>
              </a:rPr>
              <a:t>2</a:t>
            </a:r>
            <a:r>
              <a:rPr lang="en-US" sz="2400" dirty="0"/>
              <a:t> compute </a:t>
            </a:r>
            <a:r>
              <a:rPr lang="en-US" sz="2400" dirty="0">
                <a:latin typeface="Times-Roman" charset="0"/>
              </a:rPr>
              <a:t>D(C,K</a:t>
            </a:r>
            <a:r>
              <a:rPr lang="en-US" sz="2400" baseline="-25000" dirty="0">
                <a:latin typeface="Times-Roman" charset="0"/>
              </a:rPr>
              <a:t>2</a:t>
            </a:r>
            <a:r>
              <a:rPr lang="en-US" sz="2400" dirty="0">
                <a:latin typeface="Times-Roman" charset="0"/>
              </a:rPr>
              <a:t>)</a:t>
            </a:r>
            <a:r>
              <a:rPr lang="en-US" sz="2400" dirty="0"/>
              <a:t> until a match in table is found</a:t>
            </a:r>
          </a:p>
          <a:p>
            <a:pPr lvl="1" eaLnBrk="1" hangingPunct="1">
              <a:lnSpc>
                <a:spcPct val="90000"/>
              </a:lnSpc>
              <a:spcAft>
                <a:spcPts val="600"/>
              </a:spcAft>
            </a:pPr>
            <a:r>
              <a:rPr lang="en-US" sz="2400" dirty="0"/>
              <a:t>When match is found, have </a:t>
            </a:r>
            <a:r>
              <a:rPr lang="en-US" sz="2400" dirty="0">
                <a:latin typeface="Times-Roman" charset="0"/>
              </a:rPr>
              <a:t>E(P,K</a:t>
            </a:r>
            <a:r>
              <a:rPr lang="en-US" sz="2400" baseline="-25000" dirty="0">
                <a:latin typeface="Times-Roman" charset="0"/>
              </a:rPr>
              <a:t>1</a:t>
            </a:r>
            <a:r>
              <a:rPr lang="en-US" sz="2400" dirty="0">
                <a:latin typeface="Times-Roman" charset="0"/>
              </a:rPr>
              <a:t>) = D(C,K</a:t>
            </a:r>
            <a:r>
              <a:rPr lang="en-US" sz="2400" baseline="-25000" dirty="0">
                <a:latin typeface="Times-Roman" charset="0"/>
              </a:rPr>
              <a:t>2</a:t>
            </a:r>
            <a:r>
              <a:rPr lang="en-US" sz="2400" dirty="0">
                <a:latin typeface="Times-Roman" charset="0"/>
              </a:rPr>
              <a:t>)</a:t>
            </a:r>
          </a:p>
          <a:p>
            <a:pPr lvl="1" eaLnBrk="1" hangingPunct="1">
              <a:lnSpc>
                <a:spcPct val="90000"/>
              </a:lnSpc>
              <a:spcAft>
                <a:spcPts val="600"/>
              </a:spcAft>
            </a:pPr>
            <a:r>
              <a:rPr lang="en-US" sz="2400" dirty="0"/>
              <a:t>Result gives us keys: </a:t>
            </a:r>
            <a:r>
              <a:rPr lang="en-US" sz="2400" dirty="0">
                <a:latin typeface="Times-Roman" charset="0"/>
              </a:rPr>
              <a:t>C = E(E(P,K</a:t>
            </a:r>
            <a:r>
              <a:rPr lang="en-US" sz="2400" baseline="-25000" dirty="0">
                <a:latin typeface="Times-Roman" charset="0"/>
              </a:rPr>
              <a:t>1</a:t>
            </a:r>
            <a:r>
              <a:rPr lang="en-US" sz="2400" dirty="0">
                <a:latin typeface="Times-Roman" charset="0"/>
              </a:rPr>
              <a:t>),K</a:t>
            </a:r>
            <a:r>
              <a:rPr lang="en-US" sz="2400" baseline="-25000" dirty="0">
                <a:latin typeface="Times-Roman" charset="0"/>
              </a:rPr>
              <a:t>2</a:t>
            </a:r>
            <a:r>
              <a:rPr lang="en-US" sz="2400" dirty="0">
                <a:latin typeface="Times-Roman" charset="0"/>
              </a:rPr>
              <a:t>)</a:t>
            </a:r>
            <a:r>
              <a:rPr lang="en-US" sz="24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 calcmode="lin" valueType="num">
                                      <p:cBhvr additive="base">
                                        <p:cTn id="7" dur="500" fill="hold"/>
                                        <p:tgtEl>
                                          <p:spTgt spid="164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48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4867">
                                            <p:txEl>
                                              <p:pRg st="1" end="1"/>
                                            </p:txEl>
                                          </p:spTgt>
                                        </p:tgtEl>
                                        <p:attrNameLst>
                                          <p:attrName>style.visibility</p:attrName>
                                        </p:attrNameLst>
                                      </p:cBhvr>
                                      <p:to>
                                        <p:strVal val="visible"/>
                                      </p:to>
                                    </p:set>
                                    <p:anim calcmode="lin" valueType="num">
                                      <p:cBhvr additive="base">
                                        <p:cTn id="13" dur="500" fill="hold"/>
                                        <p:tgtEl>
                                          <p:spTgt spid="1648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486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4867">
                                            <p:txEl>
                                              <p:pRg st="2" end="2"/>
                                            </p:txEl>
                                          </p:spTgt>
                                        </p:tgtEl>
                                        <p:attrNameLst>
                                          <p:attrName>style.visibility</p:attrName>
                                        </p:attrNameLst>
                                      </p:cBhvr>
                                      <p:to>
                                        <p:strVal val="visible"/>
                                      </p:to>
                                    </p:set>
                                    <p:anim calcmode="lin" valueType="num">
                                      <p:cBhvr additive="base">
                                        <p:cTn id="19" dur="500" fill="hold"/>
                                        <p:tgtEl>
                                          <p:spTgt spid="1648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486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4867">
                                            <p:txEl>
                                              <p:pRg st="3" end="3"/>
                                            </p:txEl>
                                          </p:spTgt>
                                        </p:tgtEl>
                                        <p:attrNameLst>
                                          <p:attrName>style.visibility</p:attrName>
                                        </p:attrNameLst>
                                      </p:cBhvr>
                                      <p:to>
                                        <p:strVal val="visible"/>
                                      </p:to>
                                    </p:set>
                                    <p:anim calcmode="lin" valueType="num">
                                      <p:cBhvr additive="base">
                                        <p:cTn id="25" dur="500" fill="hold"/>
                                        <p:tgtEl>
                                          <p:spTgt spid="1648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486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4867">
                                            <p:txEl>
                                              <p:pRg st="4" end="4"/>
                                            </p:txEl>
                                          </p:spTgt>
                                        </p:tgtEl>
                                        <p:attrNameLst>
                                          <p:attrName>style.visibility</p:attrName>
                                        </p:attrNameLst>
                                      </p:cBhvr>
                                      <p:to>
                                        <p:strVal val="visible"/>
                                      </p:to>
                                    </p:set>
                                    <p:anim calcmode="lin" valueType="num">
                                      <p:cBhvr additive="base">
                                        <p:cTn id="31" dur="500" fill="hold"/>
                                        <p:tgtEl>
                                          <p:spTgt spid="16486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486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4867">
                                            <p:txEl>
                                              <p:pRg st="5" end="5"/>
                                            </p:txEl>
                                          </p:spTgt>
                                        </p:tgtEl>
                                        <p:attrNameLst>
                                          <p:attrName>style.visibility</p:attrName>
                                        </p:attrNameLst>
                                      </p:cBhvr>
                                      <p:to>
                                        <p:strVal val="visible"/>
                                      </p:to>
                                    </p:set>
                                    <p:anim calcmode="lin" valueType="num">
                                      <p:cBhvr additive="base">
                                        <p:cTn id="37" dur="500" fill="hold"/>
                                        <p:tgtEl>
                                          <p:spTgt spid="16486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486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64867">
                                            <p:txEl>
                                              <p:pRg st="6" end="6"/>
                                            </p:txEl>
                                          </p:spTgt>
                                        </p:tgtEl>
                                        <p:attrNameLst>
                                          <p:attrName>style.visibility</p:attrName>
                                        </p:attrNameLst>
                                      </p:cBhvr>
                                      <p:to>
                                        <p:strVal val="visible"/>
                                      </p:to>
                                    </p:set>
                                    <p:anim calcmode="lin" valueType="num">
                                      <p:cBhvr additive="base">
                                        <p:cTn id="43" dur="500" fill="hold"/>
                                        <p:tgtEl>
                                          <p:spTgt spid="16486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6486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64867">
                                            <p:txEl>
                                              <p:pRg st="7" end="7"/>
                                            </p:txEl>
                                          </p:spTgt>
                                        </p:tgtEl>
                                        <p:attrNameLst>
                                          <p:attrName>style.visibility</p:attrName>
                                        </p:attrNameLst>
                                      </p:cBhvr>
                                      <p:to>
                                        <p:strVal val="visible"/>
                                      </p:to>
                                    </p:set>
                                    <p:anim calcmode="lin" valueType="num">
                                      <p:cBhvr additive="base">
                                        <p:cTn id="49" dur="500" fill="hold"/>
                                        <p:tgtEl>
                                          <p:spTgt spid="16486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6486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bldLvl="2"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D261130C-02D8-BB4C-8229-7FE0ACF06482}" type="slidenum">
              <a:rPr lang="en-US" smtClean="0">
                <a:latin typeface="Times New Roman" charset="0"/>
              </a:rPr>
              <a:pPr/>
              <a:t>58</a:t>
            </a:fld>
            <a:endParaRPr lang="en-US" smtClean="0">
              <a:latin typeface="Times New Roman" charset="0"/>
            </a:endParaRPr>
          </a:p>
        </p:txBody>
      </p:sp>
      <p:sp>
        <p:nvSpPr>
          <p:cNvPr id="83971" name="Rectangle 2"/>
          <p:cNvSpPr>
            <a:spLocks noGrp="1" noChangeArrowheads="1"/>
          </p:cNvSpPr>
          <p:nvPr>
            <p:ph type="title"/>
          </p:nvPr>
        </p:nvSpPr>
        <p:spPr>
          <a:xfrm>
            <a:off x="381000" y="457200"/>
            <a:ext cx="8534400" cy="1219200"/>
          </a:xfrm>
        </p:spPr>
        <p:txBody>
          <a:bodyPr/>
          <a:lstStyle/>
          <a:p>
            <a:pPr eaLnBrk="1" hangingPunct="1"/>
            <a:r>
              <a:rPr lang="en-US" dirty="0"/>
              <a:t>Advanced Encryption Standard</a:t>
            </a:r>
          </a:p>
        </p:txBody>
      </p:sp>
      <p:sp>
        <p:nvSpPr>
          <p:cNvPr id="83972" name="Rectangle 3"/>
          <p:cNvSpPr>
            <a:spLocks noGrp="1" noChangeArrowheads="1"/>
          </p:cNvSpPr>
          <p:nvPr>
            <p:ph type="body" idx="1"/>
          </p:nvPr>
        </p:nvSpPr>
        <p:spPr>
          <a:xfrm>
            <a:off x="685800" y="1752600"/>
            <a:ext cx="7848600" cy="4343400"/>
          </a:xfrm>
        </p:spPr>
        <p:txBody>
          <a:bodyPr/>
          <a:lstStyle/>
          <a:p>
            <a:pPr eaLnBrk="1" hangingPunct="1">
              <a:lnSpc>
                <a:spcPct val="90000"/>
              </a:lnSpc>
              <a:spcAft>
                <a:spcPts val="600"/>
              </a:spcAft>
            </a:pPr>
            <a:r>
              <a:rPr lang="en-US" sz="2800" dirty="0"/>
              <a:t>Replacement for DES</a:t>
            </a:r>
          </a:p>
          <a:p>
            <a:pPr eaLnBrk="1" hangingPunct="1">
              <a:lnSpc>
                <a:spcPct val="90000"/>
              </a:lnSpc>
              <a:spcAft>
                <a:spcPts val="600"/>
              </a:spcAft>
            </a:pPr>
            <a:r>
              <a:rPr lang="en-US" sz="2800" dirty="0"/>
              <a:t>AES competition (late 90’s)</a:t>
            </a:r>
          </a:p>
          <a:p>
            <a:pPr lvl="1" eaLnBrk="1" hangingPunct="1">
              <a:lnSpc>
                <a:spcPct val="90000"/>
              </a:lnSpc>
              <a:spcAft>
                <a:spcPts val="600"/>
              </a:spcAft>
            </a:pPr>
            <a:r>
              <a:rPr lang="en-US" sz="2400" dirty="0"/>
              <a:t>NSA openly involved</a:t>
            </a:r>
          </a:p>
          <a:p>
            <a:pPr lvl="1" eaLnBrk="1" hangingPunct="1">
              <a:lnSpc>
                <a:spcPct val="90000"/>
              </a:lnSpc>
              <a:spcAft>
                <a:spcPts val="600"/>
              </a:spcAft>
            </a:pPr>
            <a:r>
              <a:rPr lang="en-US" sz="2400" dirty="0"/>
              <a:t>Transparent process</a:t>
            </a:r>
          </a:p>
          <a:p>
            <a:pPr lvl="1" eaLnBrk="1" hangingPunct="1">
              <a:lnSpc>
                <a:spcPct val="90000"/>
              </a:lnSpc>
              <a:spcAft>
                <a:spcPts val="600"/>
              </a:spcAft>
            </a:pPr>
            <a:r>
              <a:rPr lang="en-US" sz="2400" dirty="0"/>
              <a:t>Many strong algorithms proposed</a:t>
            </a:r>
          </a:p>
          <a:p>
            <a:pPr lvl="1" eaLnBrk="1" hangingPunct="1">
              <a:lnSpc>
                <a:spcPct val="90000"/>
              </a:lnSpc>
              <a:spcAft>
                <a:spcPts val="600"/>
              </a:spcAft>
            </a:pPr>
            <a:r>
              <a:rPr lang="en-US" sz="2400" dirty="0" err="1"/>
              <a:t>Rijndael</a:t>
            </a:r>
            <a:r>
              <a:rPr lang="en-US" sz="2400" dirty="0"/>
              <a:t> Algorithm ultimately </a:t>
            </a:r>
            <a:r>
              <a:rPr lang="en-US" sz="2400" dirty="0" smtClean="0"/>
              <a:t>selected (pronounced </a:t>
            </a:r>
            <a:r>
              <a:rPr lang="en-US" sz="2400" dirty="0"/>
              <a:t>like “Rain Doll” or “Rhine Doll</a:t>
            </a:r>
            <a:r>
              <a:rPr lang="en-US" sz="2400" dirty="0" smtClean="0"/>
              <a:t>”)</a:t>
            </a:r>
          </a:p>
          <a:p>
            <a:pPr eaLnBrk="1" hangingPunct="1">
              <a:lnSpc>
                <a:spcPct val="90000"/>
              </a:lnSpc>
              <a:spcAft>
                <a:spcPts val="600"/>
              </a:spcAft>
            </a:pPr>
            <a:r>
              <a:rPr lang="en-US" sz="2800" dirty="0"/>
              <a:t>Iterated block cipher (like DES)</a:t>
            </a:r>
          </a:p>
          <a:p>
            <a:pPr eaLnBrk="1" hangingPunct="1">
              <a:lnSpc>
                <a:spcPct val="90000"/>
              </a:lnSpc>
              <a:spcAft>
                <a:spcPts val="600"/>
              </a:spcAft>
            </a:pPr>
            <a:r>
              <a:rPr lang="en-US" sz="2800" dirty="0"/>
              <a:t>Not a </a:t>
            </a:r>
            <a:r>
              <a:rPr lang="en-US" sz="2800" dirty="0" err="1"/>
              <a:t>Feistel</a:t>
            </a:r>
            <a:r>
              <a:rPr lang="en-US" sz="2800" dirty="0"/>
              <a:t> cipher (unlike DES)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7F52909-0511-FA40-A24E-AB6DC4C0C1A6}" type="slidenum">
              <a:rPr lang="en-US" smtClean="0">
                <a:latin typeface="Times New Roman" charset="0"/>
              </a:rPr>
              <a:pPr/>
              <a:t>59</a:t>
            </a:fld>
            <a:endParaRPr lang="en-US" smtClean="0">
              <a:latin typeface="Times New Roman" charset="0"/>
            </a:endParaRPr>
          </a:p>
        </p:txBody>
      </p:sp>
      <p:sp>
        <p:nvSpPr>
          <p:cNvPr id="84995" name="Rectangle 2"/>
          <p:cNvSpPr>
            <a:spLocks noGrp="1" noChangeArrowheads="1"/>
          </p:cNvSpPr>
          <p:nvPr>
            <p:ph type="title"/>
          </p:nvPr>
        </p:nvSpPr>
        <p:spPr>
          <a:xfrm>
            <a:off x="685800" y="457200"/>
            <a:ext cx="7772400" cy="1143000"/>
          </a:xfrm>
        </p:spPr>
        <p:txBody>
          <a:bodyPr/>
          <a:lstStyle/>
          <a:p>
            <a:pPr eaLnBrk="1" hangingPunct="1"/>
            <a:r>
              <a:rPr lang="en-US" dirty="0"/>
              <a:t>AES Overview</a:t>
            </a:r>
          </a:p>
        </p:txBody>
      </p:sp>
      <p:sp>
        <p:nvSpPr>
          <p:cNvPr id="84996" name="Rectangle 3"/>
          <p:cNvSpPr>
            <a:spLocks noGrp="1" noChangeArrowheads="1"/>
          </p:cNvSpPr>
          <p:nvPr>
            <p:ph type="body" idx="1"/>
          </p:nvPr>
        </p:nvSpPr>
        <p:spPr>
          <a:xfrm>
            <a:off x="609600" y="1752600"/>
            <a:ext cx="8229600" cy="4267200"/>
          </a:xfrm>
        </p:spPr>
        <p:txBody>
          <a:bodyPr/>
          <a:lstStyle/>
          <a:p>
            <a:pPr eaLnBrk="1" hangingPunct="1">
              <a:lnSpc>
                <a:spcPct val="90000"/>
              </a:lnSpc>
            </a:pPr>
            <a:r>
              <a:rPr lang="en-US" b="1" dirty="0">
                <a:solidFill>
                  <a:schemeClr val="accent2"/>
                </a:solidFill>
              </a:rPr>
              <a:t>Block size:</a:t>
            </a:r>
            <a:r>
              <a:rPr lang="en-US" dirty="0"/>
              <a:t> </a:t>
            </a:r>
            <a:r>
              <a:rPr lang="en-US" dirty="0" smtClean="0"/>
              <a:t>128 bits (others in </a:t>
            </a:r>
            <a:r>
              <a:rPr lang="en-US" dirty="0" err="1" smtClean="0"/>
              <a:t>Rijndael</a:t>
            </a:r>
            <a:r>
              <a:rPr lang="en-US" dirty="0" smtClean="0"/>
              <a:t>)</a:t>
            </a:r>
          </a:p>
          <a:p>
            <a:pPr eaLnBrk="1" hangingPunct="1">
              <a:lnSpc>
                <a:spcPct val="90000"/>
              </a:lnSpc>
            </a:pPr>
            <a:r>
              <a:rPr lang="en-US" b="1" dirty="0">
                <a:solidFill>
                  <a:schemeClr val="accent2"/>
                </a:solidFill>
              </a:rPr>
              <a:t>Key length:</a:t>
            </a:r>
            <a:r>
              <a:rPr lang="en-US" dirty="0"/>
              <a:t> 128, 192 or 256 bits (independent of block size)</a:t>
            </a:r>
          </a:p>
          <a:p>
            <a:pPr eaLnBrk="1" hangingPunct="1">
              <a:lnSpc>
                <a:spcPct val="90000"/>
              </a:lnSpc>
            </a:pPr>
            <a:r>
              <a:rPr lang="en-US" dirty="0"/>
              <a:t>10 to 14 rounds (depends on key length)</a:t>
            </a:r>
          </a:p>
          <a:p>
            <a:pPr eaLnBrk="1" hangingPunct="1">
              <a:lnSpc>
                <a:spcPct val="90000"/>
              </a:lnSpc>
            </a:pPr>
            <a:r>
              <a:rPr lang="en-US" dirty="0"/>
              <a:t>Each round uses 4 functions </a:t>
            </a:r>
            <a:r>
              <a:rPr lang="en-US" dirty="0" smtClean="0"/>
              <a:t>(3 </a:t>
            </a:r>
            <a:r>
              <a:rPr lang="en-US" dirty="0"/>
              <a:t>“layers”)</a:t>
            </a:r>
          </a:p>
          <a:p>
            <a:pPr lvl="1" eaLnBrk="1" hangingPunct="1">
              <a:lnSpc>
                <a:spcPct val="90000"/>
              </a:lnSpc>
            </a:pPr>
            <a:r>
              <a:rPr lang="en-US" sz="2400" dirty="0" err="1"/>
              <a:t>ByteSub</a:t>
            </a:r>
            <a:r>
              <a:rPr lang="en-US" sz="2400" dirty="0"/>
              <a:t> (nonlinear layer)</a:t>
            </a:r>
          </a:p>
          <a:p>
            <a:pPr lvl="1" eaLnBrk="1" hangingPunct="1">
              <a:lnSpc>
                <a:spcPct val="90000"/>
              </a:lnSpc>
            </a:pPr>
            <a:r>
              <a:rPr lang="en-US" sz="2400" dirty="0" err="1"/>
              <a:t>ShiftRow</a:t>
            </a:r>
            <a:r>
              <a:rPr lang="en-US" sz="2400" dirty="0"/>
              <a:t> (linear mixing layer)</a:t>
            </a:r>
          </a:p>
          <a:p>
            <a:pPr lvl="1" eaLnBrk="1" hangingPunct="1">
              <a:lnSpc>
                <a:spcPct val="90000"/>
              </a:lnSpc>
            </a:pPr>
            <a:r>
              <a:rPr lang="en-US" sz="2400" dirty="0" err="1"/>
              <a:t>MixColumn</a:t>
            </a:r>
            <a:r>
              <a:rPr lang="en-US" sz="2400" dirty="0"/>
              <a:t> (nonlinear layer)</a:t>
            </a:r>
          </a:p>
          <a:p>
            <a:pPr lvl="1" eaLnBrk="1" hangingPunct="1">
              <a:lnSpc>
                <a:spcPct val="90000"/>
              </a:lnSpc>
            </a:pPr>
            <a:r>
              <a:rPr lang="en-US" sz="2400" dirty="0" err="1"/>
              <a:t>AddRoundKey</a:t>
            </a:r>
            <a:r>
              <a:rPr lang="en-US" sz="2400" dirty="0"/>
              <a:t> (key addition layer)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D111B5A8-DA3F-CB42-A529-80EB0B2D585A}" type="slidenum">
              <a:rPr lang="en-US" smtClean="0">
                <a:latin typeface="Times New Roman" charset="0"/>
              </a:rPr>
              <a:pPr/>
              <a:t>6</a:t>
            </a:fld>
            <a:endParaRPr lang="en-US" smtClean="0">
              <a:latin typeface="Times New Roman" charset="0"/>
            </a:endParaRPr>
          </a:p>
        </p:txBody>
      </p:sp>
      <p:sp>
        <p:nvSpPr>
          <p:cNvPr id="19459" name="Rectangle 2"/>
          <p:cNvSpPr>
            <a:spLocks noGrp="1" noChangeArrowheads="1"/>
          </p:cNvSpPr>
          <p:nvPr>
            <p:ph type="title"/>
          </p:nvPr>
        </p:nvSpPr>
        <p:spPr/>
        <p:txBody>
          <a:bodyPr/>
          <a:lstStyle/>
          <a:p>
            <a:pPr eaLnBrk="1" hangingPunct="1"/>
            <a:r>
              <a:rPr lang="en-US"/>
              <a:t>Crypto as Black Box</a:t>
            </a:r>
          </a:p>
        </p:txBody>
      </p:sp>
      <p:sp>
        <p:nvSpPr>
          <p:cNvPr id="19460" name="Rectangle 4"/>
          <p:cNvSpPr>
            <a:spLocks noChangeArrowheads="1"/>
          </p:cNvSpPr>
          <p:nvPr/>
        </p:nvSpPr>
        <p:spPr bwMode="auto">
          <a:xfrm>
            <a:off x="2133600" y="3581400"/>
            <a:ext cx="1143000" cy="609600"/>
          </a:xfrm>
          <a:prstGeom prst="rect">
            <a:avLst/>
          </a:prstGeom>
          <a:solidFill>
            <a:schemeClr val="tx2">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9461" name="Rectangle 5"/>
          <p:cNvSpPr>
            <a:spLocks noChangeArrowheads="1"/>
          </p:cNvSpPr>
          <p:nvPr/>
        </p:nvSpPr>
        <p:spPr bwMode="auto">
          <a:xfrm>
            <a:off x="5830888" y="3581400"/>
            <a:ext cx="1219200" cy="609600"/>
          </a:xfrm>
          <a:prstGeom prst="rect">
            <a:avLst/>
          </a:prstGeom>
          <a:solidFill>
            <a:schemeClr val="tx2">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9462" name="Rectangle 6"/>
          <p:cNvSpPr>
            <a:spLocks noChangeArrowheads="1"/>
          </p:cNvSpPr>
          <p:nvPr/>
        </p:nvSpPr>
        <p:spPr bwMode="auto">
          <a:xfrm>
            <a:off x="76200" y="3668713"/>
            <a:ext cx="1295400" cy="446087"/>
          </a:xfrm>
          <a:prstGeom prst="rect">
            <a:avLst/>
          </a:prstGeom>
          <a:noFill/>
          <a:ln w="9525">
            <a:noFill/>
            <a:miter lim="800000"/>
            <a:headEnd/>
            <a:tailEnd/>
          </a:ln>
        </p:spPr>
        <p:txBody>
          <a:bodyPr>
            <a:prstTxWarp prst="textNoShape">
              <a:avLst/>
            </a:prstTxWarp>
            <a:spAutoFit/>
          </a:bodyPr>
          <a:lstStyle/>
          <a:p>
            <a:r>
              <a:rPr lang="en-US" sz="2000"/>
              <a:t>plaintext</a:t>
            </a:r>
          </a:p>
        </p:txBody>
      </p:sp>
      <p:sp>
        <p:nvSpPr>
          <p:cNvPr id="19463" name="Rectangle 8"/>
          <p:cNvSpPr>
            <a:spLocks noChangeArrowheads="1"/>
          </p:cNvSpPr>
          <p:nvPr/>
        </p:nvSpPr>
        <p:spPr bwMode="auto">
          <a:xfrm>
            <a:off x="6096000" y="2286000"/>
            <a:ext cx="838200" cy="517525"/>
          </a:xfrm>
          <a:prstGeom prst="rect">
            <a:avLst/>
          </a:prstGeom>
          <a:noFill/>
          <a:ln w="9525">
            <a:noFill/>
            <a:miter lim="800000"/>
            <a:headEnd/>
            <a:tailEnd/>
          </a:ln>
        </p:spPr>
        <p:txBody>
          <a:bodyPr>
            <a:prstTxWarp prst="textNoShape">
              <a:avLst/>
            </a:prstTxWarp>
            <a:spAutoFit/>
          </a:bodyPr>
          <a:lstStyle/>
          <a:p>
            <a:r>
              <a:rPr lang="en-US"/>
              <a:t>key</a:t>
            </a:r>
          </a:p>
        </p:txBody>
      </p:sp>
      <p:sp>
        <p:nvSpPr>
          <p:cNvPr id="19464" name="Rectangle 9"/>
          <p:cNvSpPr>
            <a:spLocks noChangeArrowheads="1"/>
          </p:cNvSpPr>
          <p:nvPr/>
        </p:nvSpPr>
        <p:spPr bwMode="auto">
          <a:xfrm>
            <a:off x="2438400" y="2301875"/>
            <a:ext cx="819150" cy="517525"/>
          </a:xfrm>
          <a:prstGeom prst="rect">
            <a:avLst/>
          </a:prstGeom>
          <a:noFill/>
          <a:ln w="9525">
            <a:noFill/>
            <a:miter lim="800000"/>
            <a:headEnd/>
            <a:tailEnd/>
          </a:ln>
        </p:spPr>
        <p:txBody>
          <a:bodyPr>
            <a:prstTxWarp prst="textNoShape">
              <a:avLst/>
            </a:prstTxWarp>
            <a:spAutoFit/>
          </a:bodyPr>
          <a:lstStyle/>
          <a:p>
            <a:r>
              <a:rPr lang="en-US"/>
              <a:t>key</a:t>
            </a:r>
          </a:p>
        </p:txBody>
      </p:sp>
      <p:sp>
        <p:nvSpPr>
          <p:cNvPr id="19465" name="Rectangle 10"/>
          <p:cNvSpPr>
            <a:spLocks noChangeArrowheads="1"/>
          </p:cNvSpPr>
          <p:nvPr/>
        </p:nvSpPr>
        <p:spPr bwMode="auto">
          <a:xfrm>
            <a:off x="7848600" y="3657600"/>
            <a:ext cx="1295400" cy="446088"/>
          </a:xfrm>
          <a:prstGeom prst="rect">
            <a:avLst/>
          </a:prstGeom>
          <a:noFill/>
          <a:ln w="9525">
            <a:noFill/>
            <a:miter lim="800000"/>
            <a:headEnd/>
            <a:tailEnd/>
          </a:ln>
        </p:spPr>
        <p:txBody>
          <a:bodyPr>
            <a:prstTxWarp prst="textNoShape">
              <a:avLst/>
            </a:prstTxWarp>
            <a:spAutoFit/>
          </a:bodyPr>
          <a:lstStyle/>
          <a:p>
            <a:r>
              <a:rPr lang="en-US" sz="2000"/>
              <a:t>plaintext</a:t>
            </a:r>
          </a:p>
        </p:txBody>
      </p:sp>
      <p:sp>
        <p:nvSpPr>
          <p:cNvPr id="19466" name="Rectangle 11"/>
          <p:cNvSpPr>
            <a:spLocks noChangeArrowheads="1"/>
          </p:cNvSpPr>
          <p:nvPr/>
        </p:nvSpPr>
        <p:spPr bwMode="auto">
          <a:xfrm>
            <a:off x="3810000" y="4114800"/>
            <a:ext cx="1524000" cy="446088"/>
          </a:xfrm>
          <a:prstGeom prst="rect">
            <a:avLst/>
          </a:prstGeom>
          <a:noFill/>
          <a:ln w="9525">
            <a:noFill/>
            <a:miter lim="800000"/>
            <a:headEnd/>
            <a:tailEnd/>
          </a:ln>
        </p:spPr>
        <p:txBody>
          <a:bodyPr>
            <a:prstTxWarp prst="textNoShape">
              <a:avLst/>
            </a:prstTxWarp>
            <a:spAutoFit/>
          </a:bodyPr>
          <a:lstStyle/>
          <a:p>
            <a:r>
              <a:rPr lang="en-US" sz="2000"/>
              <a:t>ciphertext</a:t>
            </a:r>
          </a:p>
        </p:txBody>
      </p:sp>
      <p:sp>
        <p:nvSpPr>
          <p:cNvPr id="19467" name="Line 12"/>
          <p:cNvSpPr>
            <a:spLocks noChangeShapeType="1"/>
          </p:cNvSpPr>
          <p:nvPr/>
        </p:nvSpPr>
        <p:spPr bwMode="auto">
          <a:xfrm>
            <a:off x="1295400" y="3886200"/>
            <a:ext cx="838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68" name="Rectangle 18"/>
          <p:cNvSpPr>
            <a:spLocks noChangeArrowheads="1"/>
          </p:cNvSpPr>
          <p:nvPr/>
        </p:nvSpPr>
        <p:spPr bwMode="auto">
          <a:xfrm>
            <a:off x="2589213" y="5284788"/>
            <a:ext cx="184150" cy="517525"/>
          </a:xfrm>
          <a:prstGeom prst="rect">
            <a:avLst/>
          </a:prstGeom>
          <a:noFill/>
          <a:ln w="9525">
            <a:noFill/>
            <a:miter lim="800000"/>
            <a:headEnd/>
            <a:tailEnd/>
          </a:ln>
        </p:spPr>
        <p:txBody>
          <a:bodyPr wrap="none">
            <a:prstTxWarp prst="textNoShape">
              <a:avLst/>
            </a:prstTxWarp>
            <a:spAutoFit/>
          </a:bodyPr>
          <a:lstStyle/>
          <a:p>
            <a:endParaRPr lang="en-US"/>
          </a:p>
        </p:txBody>
      </p:sp>
      <p:sp>
        <p:nvSpPr>
          <p:cNvPr id="19469" name="Line 22"/>
          <p:cNvSpPr>
            <a:spLocks noChangeShapeType="1"/>
          </p:cNvSpPr>
          <p:nvPr/>
        </p:nvSpPr>
        <p:spPr bwMode="auto">
          <a:xfrm>
            <a:off x="7046913" y="3886200"/>
            <a:ext cx="838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70" name="Line 23"/>
          <p:cNvSpPr>
            <a:spLocks noChangeShapeType="1"/>
          </p:cNvSpPr>
          <p:nvPr/>
        </p:nvSpPr>
        <p:spPr bwMode="auto">
          <a:xfrm>
            <a:off x="2743200" y="2743200"/>
            <a:ext cx="0" cy="838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71" name="Line 24"/>
          <p:cNvSpPr>
            <a:spLocks noChangeShapeType="1"/>
          </p:cNvSpPr>
          <p:nvPr/>
        </p:nvSpPr>
        <p:spPr bwMode="auto">
          <a:xfrm>
            <a:off x="6400800" y="2743200"/>
            <a:ext cx="0" cy="838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72" name="Rectangle 25"/>
          <p:cNvSpPr>
            <a:spLocks noChangeArrowheads="1"/>
          </p:cNvSpPr>
          <p:nvPr/>
        </p:nvSpPr>
        <p:spPr bwMode="auto">
          <a:xfrm>
            <a:off x="762000" y="5105400"/>
            <a:ext cx="7805141" cy="584776"/>
          </a:xfrm>
          <a:prstGeom prst="rect">
            <a:avLst/>
          </a:prstGeom>
          <a:noFill/>
          <a:ln w="9525">
            <a:noFill/>
            <a:miter lim="800000"/>
            <a:headEnd/>
            <a:tailEnd/>
          </a:ln>
        </p:spPr>
        <p:txBody>
          <a:bodyPr wrap="none">
            <a:prstTxWarp prst="textNoShape">
              <a:avLst/>
            </a:prstTxWarp>
            <a:spAutoFit/>
          </a:bodyPr>
          <a:lstStyle/>
          <a:p>
            <a:r>
              <a:rPr lang="en-US" sz="3200" dirty="0"/>
              <a:t>A generic</a:t>
            </a:r>
            <a:r>
              <a:rPr lang="en-US" sz="3200" dirty="0" smtClean="0"/>
              <a:t> view of </a:t>
            </a:r>
            <a:r>
              <a:rPr lang="en-US" sz="3200" dirty="0"/>
              <a:t>symmetric key crypto</a:t>
            </a:r>
          </a:p>
        </p:txBody>
      </p:sp>
      <p:sp>
        <p:nvSpPr>
          <p:cNvPr id="19473" name="Rectangle 26"/>
          <p:cNvSpPr>
            <a:spLocks noChangeArrowheads="1"/>
          </p:cNvSpPr>
          <p:nvPr/>
        </p:nvSpPr>
        <p:spPr bwMode="auto">
          <a:xfrm>
            <a:off x="2179638" y="3657600"/>
            <a:ext cx="1096962" cy="446088"/>
          </a:xfrm>
          <a:prstGeom prst="rect">
            <a:avLst/>
          </a:prstGeom>
          <a:noFill/>
          <a:ln w="9525">
            <a:noFill/>
            <a:miter lim="800000"/>
            <a:headEnd/>
            <a:tailEnd/>
          </a:ln>
        </p:spPr>
        <p:txBody>
          <a:bodyPr wrap="none">
            <a:prstTxWarp prst="textNoShape">
              <a:avLst/>
            </a:prstTxWarp>
            <a:spAutoFit/>
          </a:bodyPr>
          <a:lstStyle/>
          <a:p>
            <a:r>
              <a:rPr lang="en-US" sz="2000"/>
              <a:t>encrypt</a:t>
            </a:r>
          </a:p>
        </p:txBody>
      </p:sp>
      <p:sp>
        <p:nvSpPr>
          <p:cNvPr id="19474" name="Rectangle 27"/>
          <p:cNvSpPr>
            <a:spLocks noChangeArrowheads="1"/>
          </p:cNvSpPr>
          <p:nvPr/>
        </p:nvSpPr>
        <p:spPr bwMode="auto">
          <a:xfrm>
            <a:off x="5897563" y="3668713"/>
            <a:ext cx="1112837" cy="446087"/>
          </a:xfrm>
          <a:prstGeom prst="rect">
            <a:avLst/>
          </a:prstGeom>
          <a:noFill/>
          <a:ln w="9525">
            <a:noFill/>
            <a:miter lim="800000"/>
            <a:headEnd/>
            <a:tailEnd/>
          </a:ln>
        </p:spPr>
        <p:txBody>
          <a:bodyPr wrap="none">
            <a:prstTxWarp prst="textNoShape">
              <a:avLst/>
            </a:prstTxWarp>
            <a:spAutoFit/>
          </a:bodyPr>
          <a:lstStyle/>
          <a:p>
            <a:r>
              <a:rPr lang="en-US" sz="2000"/>
              <a:t>decrypt</a:t>
            </a:r>
          </a:p>
        </p:txBody>
      </p:sp>
      <p:sp>
        <p:nvSpPr>
          <p:cNvPr id="19475" name="Line 31"/>
          <p:cNvSpPr>
            <a:spLocks noChangeShapeType="1"/>
          </p:cNvSpPr>
          <p:nvPr/>
        </p:nvSpPr>
        <p:spPr bwMode="auto">
          <a:xfrm>
            <a:off x="3276600" y="3886200"/>
            <a:ext cx="3810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76" name="Line 32"/>
          <p:cNvSpPr>
            <a:spLocks noChangeShapeType="1"/>
          </p:cNvSpPr>
          <p:nvPr/>
        </p:nvSpPr>
        <p:spPr bwMode="auto">
          <a:xfrm flipV="1">
            <a:off x="5446713" y="3886200"/>
            <a:ext cx="3810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77" name="Line 33"/>
          <p:cNvSpPr>
            <a:spLocks noChangeShapeType="1"/>
          </p:cNvSpPr>
          <p:nvPr/>
        </p:nvSpPr>
        <p:spPr bwMode="auto">
          <a:xfrm flipV="1">
            <a:off x="3657600" y="3810000"/>
            <a:ext cx="3048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78" name="Line 34"/>
          <p:cNvSpPr>
            <a:spLocks noChangeShapeType="1"/>
          </p:cNvSpPr>
          <p:nvPr/>
        </p:nvSpPr>
        <p:spPr bwMode="auto">
          <a:xfrm flipV="1">
            <a:off x="4249738" y="3810000"/>
            <a:ext cx="3048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79" name="Line 35"/>
          <p:cNvSpPr>
            <a:spLocks noChangeShapeType="1"/>
          </p:cNvSpPr>
          <p:nvPr/>
        </p:nvSpPr>
        <p:spPr bwMode="auto">
          <a:xfrm flipV="1">
            <a:off x="4862513" y="3811588"/>
            <a:ext cx="3048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80" name="Line 36"/>
          <p:cNvSpPr>
            <a:spLocks noChangeShapeType="1"/>
          </p:cNvSpPr>
          <p:nvPr/>
        </p:nvSpPr>
        <p:spPr bwMode="auto">
          <a:xfrm>
            <a:off x="3957638" y="3829050"/>
            <a:ext cx="3048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81" name="Line 37"/>
          <p:cNvSpPr>
            <a:spLocks noChangeShapeType="1"/>
          </p:cNvSpPr>
          <p:nvPr/>
        </p:nvSpPr>
        <p:spPr bwMode="auto">
          <a:xfrm>
            <a:off x="4551363" y="3829050"/>
            <a:ext cx="3048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82" name="Line 38"/>
          <p:cNvSpPr>
            <a:spLocks noChangeShapeType="1"/>
          </p:cNvSpPr>
          <p:nvPr/>
        </p:nvSpPr>
        <p:spPr bwMode="auto">
          <a:xfrm>
            <a:off x="5164138" y="3829050"/>
            <a:ext cx="3048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3793205E-A558-3342-86C2-396D222F5997}" type="slidenum">
              <a:rPr lang="en-US" smtClean="0">
                <a:latin typeface="Times New Roman" charset="0"/>
              </a:rPr>
              <a:pPr/>
              <a:t>60</a:t>
            </a:fld>
            <a:endParaRPr lang="en-US" smtClean="0">
              <a:latin typeface="Times New Roman" charset="0"/>
            </a:endParaRPr>
          </a:p>
        </p:txBody>
      </p:sp>
      <p:sp>
        <p:nvSpPr>
          <p:cNvPr id="86019" name="Rectangle 2"/>
          <p:cNvSpPr>
            <a:spLocks noGrp="1" noChangeArrowheads="1"/>
          </p:cNvSpPr>
          <p:nvPr>
            <p:ph type="title"/>
          </p:nvPr>
        </p:nvSpPr>
        <p:spPr/>
        <p:txBody>
          <a:bodyPr/>
          <a:lstStyle/>
          <a:p>
            <a:pPr eaLnBrk="1" hangingPunct="1"/>
            <a:r>
              <a:rPr lang="en-US"/>
              <a:t>AES ByteSub</a:t>
            </a:r>
          </a:p>
        </p:txBody>
      </p:sp>
      <p:sp>
        <p:nvSpPr>
          <p:cNvPr id="86020" name="Rectangle 3"/>
          <p:cNvSpPr>
            <a:spLocks noGrp="1" noChangeArrowheads="1"/>
          </p:cNvSpPr>
          <p:nvPr>
            <p:ph type="body" idx="1"/>
          </p:nvPr>
        </p:nvSpPr>
        <p:spPr>
          <a:xfrm>
            <a:off x="685800" y="4267200"/>
            <a:ext cx="7772400" cy="1447800"/>
          </a:xfrm>
        </p:spPr>
        <p:txBody>
          <a:bodyPr/>
          <a:lstStyle/>
          <a:p>
            <a:pPr eaLnBrk="1" hangingPunct="1">
              <a:lnSpc>
                <a:spcPct val="90000"/>
              </a:lnSpc>
            </a:pPr>
            <a:r>
              <a:rPr lang="en-US" sz="2800" dirty="0" err="1"/>
              <a:t>ByteSub</a:t>
            </a:r>
            <a:r>
              <a:rPr lang="en-US" sz="2800" dirty="0"/>
              <a:t> is AES’s “S-box”</a:t>
            </a:r>
          </a:p>
          <a:p>
            <a:pPr eaLnBrk="1" hangingPunct="1">
              <a:lnSpc>
                <a:spcPct val="90000"/>
              </a:lnSpc>
            </a:pPr>
            <a:r>
              <a:rPr lang="en-US" sz="2800" dirty="0"/>
              <a:t>Can be viewed as nonlinear (but invertible) composition of two math operations</a:t>
            </a:r>
          </a:p>
          <a:p>
            <a:pPr lvl="1" eaLnBrk="1" hangingPunct="1">
              <a:lnSpc>
                <a:spcPct val="90000"/>
              </a:lnSpc>
            </a:pPr>
            <a:endParaRPr lang="en-US" sz="2400" dirty="0"/>
          </a:p>
        </p:txBody>
      </p:sp>
      <p:sp>
        <p:nvSpPr>
          <p:cNvPr id="86022" name="Rectangle 5"/>
          <p:cNvSpPr>
            <a:spLocks noChangeArrowheads="1"/>
          </p:cNvSpPr>
          <p:nvPr/>
        </p:nvSpPr>
        <p:spPr bwMode="auto">
          <a:xfrm>
            <a:off x="685800" y="1828800"/>
            <a:ext cx="7772400" cy="6096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dirty="0" smtClean="0"/>
              <a:t>Treat 128 </a:t>
            </a:r>
            <a:r>
              <a:rPr lang="en-US" sz="2800" dirty="0"/>
              <a:t>bit </a:t>
            </a:r>
            <a:r>
              <a:rPr lang="en-US" sz="2800" dirty="0" smtClean="0"/>
              <a:t>block as </a:t>
            </a:r>
            <a:r>
              <a:rPr lang="en-US" sz="2800" dirty="0"/>
              <a:t>4x6 </a:t>
            </a:r>
            <a:r>
              <a:rPr lang="en-US" sz="2800" dirty="0" smtClean="0"/>
              <a:t>byte array</a:t>
            </a:r>
            <a:endParaRPr lang="en-US" sz="2800" dirty="0"/>
          </a:p>
        </p:txBody>
      </p:sp>
      <p:pic>
        <p:nvPicPr>
          <p:cNvPr id="7" name="Picture 6" descr="ttt.jpg"/>
          <p:cNvPicPr>
            <a:picLocks noChangeAspect="1"/>
          </p:cNvPicPr>
          <p:nvPr/>
        </p:nvPicPr>
        <p:blipFill>
          <a:blip r:embed="rId2"/>
          <a:stretch>
            <a:fillRect/>
          </a:stretch>
        </p:blipFill>
        <p:spPr>
          <a:xfrm>
            <a:off x="985325" y="2514600"/>
            <a:ext cx="6634675" cy="146685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E5D09D90-4980-FF48-9BFB-602775B908BF}" type="slidenum">
              <a:rPr lang="en-US" smtClean="0">
                <a:latin typeface="Times New Roman" charset="0"/>
              </a:rPr>
              <a:pPr/>
              <a:t>61</a:t>
            </a:fld>
            <a:endParaRPr lang="en-US" smtClean="0">
              <a:latin typeface="Times New Roman" charset="0"/>
            </a:endParaRPr>
          </a:p>
        </p:txBody>
      </p:sp>
      <p:pic>
        <p:nvPicPr>
          <p:cNvPr id="87043" name="Picture 7" descr="bytesub.tif                                                    000675D6Macintosh HD                   BC93A1CC:"/>
          <p:cNvPicPr>
            <a:picLocks noChangeAspect="1" noChangeArrowheads="1"/>
          </p:cNvPicPr>
          <p:nvPr/>
        </p:nvPicPr>
        <p:blipFill>
          <a:blip r:embed="rId2"/>
          <a:srcRect/>
          <a:stretch>
            <a:fillRect/>
          </a:stretch>
        </p:blipFill>
        <p:spPr bwMode="auto">
          <a:xfrm>
            <a:off x="1752600" y="2057400"/>
            <a:ext cx="5943600" cy="3754438"/>
          </a:xfrm>
          <a:prstGeom prst="rect">
            <a:avLst/>
          </a:prstGeom>
          <a:noFill/>
          <a:ln w="9525">
            <a:noFill/>
            <a:miter lim="800000"/>
            <a:headEnd/>
            <a:tailEnd/>
          </a:ln>
        </p:spPr>
      </p:pic>
      <p:sp>
        <p:nvSpPr>
          <p:cNvPr id="87044" name="Rectangle 2"/>
          <p:cNvSpPr>
            <a:spLocks noGrp="1" noChangeArrowheads="1"/>
          </p:cNvSpPr>
          <p:nvPr>
            <p:ph type="title"/>
          </p:nvPr>
        </p:nvSpPr>
        <p:spPr/>
        <p:txBody>
          <a:bodyPr/>
          <a:lstStyle/>
          <a:p>
            <a:pPr eaLnBrk="1" hangingPunct="1"/>
            <a:r>
              <a:rPr lang="en-US"/>
              <a:t>AES “S-box”</a:t>
            </a:r>
          </a:p>
        </p:txBody>
      </p:sp>
      <p:sp>
        <p:nvSpPr>
          <p:cNvPr id="87045" name="Rectangle 5"/>
          <p:cNvSpPr>
            <a:spLocks noChangeArrowheads="1"/>
          </p:cNvSpPr>
          <p:nvPr/>
        </p:nvSpPr>
        <p:spPr bwMode="auto">
          <a:xfrm>
            <a:off x="974725" y="3494088"/>
            <a:ext cx="1006475" cy="1154112"/>
          </a:xfrm>
          <a:prstGeom prst="rect">
            <a:avLst/>
          </a:prstGeom>
          <a:noFill/>
          <a:ln w="9525">
            <a:noFill/>
            <a:miter lim="800000"/>
            <a:headEnd/>
            <a:tailEnd/>
          </a:ln>
        </p:spPr>
        <p:txBody>
          <a:bodyPr wrap="none">
            <a:prstTxWarp prst="textNoShape">
              <a:avLst/>
            </a:prstTxWarp>
            <a:spAutoFit/>
          </a:bodyPr>
          <a:lstStyle/>
          <a:p>
            <a:r>
              <a:rPr lang="en-US" sz="2000"/>
              <a:t>First 4</a:t>
            </a:r>
          </a:p>
          <a:p>
            <a:r>
              <a:rPr lang="en-US" sz="2000"/>
              <a:t>bits of</a:t>
            </a:r>
          </a:p>
          <a:p>
            <a:r>
              <a:rPr lang="en-US" sz="2000"/>
              <a:t>input</a:t>
            </a:r>
          </a:p>
        </p:txBody>
      </p:sp>
      <p:sp>
        <p:nvSpPr>
          <p:cNvPr id="87046" name="Rectangle 6"/>
          <p:cNvSpPr>
            <a:spLocks noChangeArrowheads="1"/>
          </p:cNvSpPr>
          <p:nvPr/>
        </p:nvSpPr>
        <p:spPr bwMode="auto">
          <a:xfrm>
            <a:off x="3495675" y="1752600"/>
            <a:ext cx="2474913" cy="446088"/>
          </a:xfrm>
          <a:prstGeom prst="rect">
            <a:avLst/>
          </a:prstGeom>
          <a:noFill/>
          <a:ln w="9525">
            <a:noFill/>
            <a:miter lim="800000"/>
            <a:headEnd/>
            <a:tailEnd/>
          </a:ln>
        </p:spPr>
        <p:txBody>
          <a:bodyPr wrap="none">
            <a:prstTxWarp prst="textNoShape">
              <a:avLst/>
            </a:prstTxWarp>
            <a:spAutoFit/>
          </a:bodyPr>
          <a:lstStyle/>
          <a:p>
            <a:r>
              <a:rPr lang="en-US" sz="2000"/>
              <a:t>Last 4 bits of input</a:t>
            </a: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BC09AFF-4697-F448-97D8-712F9D6E138B}" type="slidenum">
              <a:rPr lang="en-US" smtClean="0">
                <a:latin typeface="Times New Roman" charset="0"/>
              </a:rPr>
              <a:pPr/>
              <a:t>62</a:t>
            </a:fld>
            <a:endParaRPr lang="en-US" smtClean="0">
              <a:latin typeface="Times New Roman" charset="0"/>
            </a:endParaRPr>
          </a:p>
        </p:txBody>
      </p:sp>
      <p:sp>
        <p:nvSpPr>
          <p:cNvPr id="88067" name="Rectangle 2"/>
          <p:cNvSpPr>
            <a:spLocks noGrp="1" noChangeArrowheads="1"/>
          </p:cNvSpPr>
          <p:nvPr>
            <p:ph type="title"/>
          </p:nvPr>
        </p:nvSpPr>
        <p:spPr/>
        <p:txBody>
          <a:bodyPr/>
          <a:lstStyle/>
          <a:p>
            <a:pPr eaLnBrk="1" hangingPunct="1"/>
            <a:r>
              <a:rPr lang="en-US"/>
              <a:t>AES ShiftRow</a:t>
            </a:r>
          </a:p>
        </p:txBody>
      </p:sp>
      <p:sp>
        <p:nvSpPr>
          <p:cNvPr id="88068" name="Rectangle 3"/>
          <p:cNvSpPr>
            <a:spLocks noGrp="1" noChangeArrowheads="1"/>
          </p:cNvSpPr>
          <p:nvPr>
            <p:ph type="body" idx="1"/>
          </p:nvPr>
        </p:nvSpPr>
        <p:spPr/>
        <p:txBody>
          <a:bodyPr/>
          <a:lstStyle/>
          <a:p>
            <a:pPr eaLnBrk="1" hangingPunct="1"/>
            <a:r>
              <a:rPr lang="en-US"/>
              <a:t>Cyclic shift rows</a:t>
            </a:r>
          </a:p>
        </p:txBody>
      </p:sp>
      <p:pic>
        <p:nvPicPr>
          <p:cNvPr id="6" name="Picture 5" descr="ttt2.jpg"/>
          <p:cNvPicPr>
            <a:picLocks noChangeAspect="1"/>
          </p:cNvPicPr>
          <p:nvPr/>
        </p:nvPicPr>
        <p:blipFill>
          <a:blip r:embed="rId2"/>
          <a:stretch>
            <a:fillRect/>
          </a:stretch>
        </p:blipFill>
        <p:spPr>
          <a:xfrm>
            <a:off x="1066800" y="2819400"/>
            <a:ext cx="6685387" cy="158750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F8AF617-8F1A-1841-86B8-98A6CC7592A4}" type="slidenum">
              <a:rPr lang="en-US" smtClean="0">
                <a:latin typeface="Times New Roman" charset="0"/>
              </a:rPr>
              <a:pPr/>
              <a:t>63</a:t>
            </a:fld>
            <a:endParaRPr lang="en-US" smtClean="0">
              <a:latin typeface="Times New Roman" charset="0"/>
            </a:endParaRPr>
          </a:p>
        </p:txBody>
      </p:sp>
      <p:sp>
        <p:nvSpPr>
          <p:cNvPr id="89091" name="Rectangle 2"/>
          <p:cNvSpPr>
            <a:spLocks noGrp="1" noChangeArrowheads="1"/>
          </p:cNvSpPr>
          <p:nvPr>
            <p:ph type="title"/>
          </p:nvPr>
        </p:nvSpPr>
        <p:spPr/>
        <p:txBody>
          <a:bodyPr/>
          <a:lstStyle/>
          <a:p>
            <a:pPr eaLnBrk="1" hangingPunct="1"/>
            <a:r>
              <a:rPr lang="en-US"/>
              <a:t>AES MixColumn</a:t>
            </a:r>
          </a:p>
        </p:txBody>
      </p:sp>
      <p:sp>
        <p:nvSpPr>
          <p:cNvPr id="89092" name="Rectangle 3"/>
          <p:cNvSpPr>
            <a:spLocks noGrp="1" noChangeArrowheads="1"/>
          </p:cNvSpPr>
          <p:nvPr>
            <p:ph type="body" idx="1"/>
          </p:nvPr>
        </p:nvSpPr>
        <p:spPr>
          <a:xfrm>
            <a:off x="685800" y="5257800"/>
            <a:ext cx="7772400" cy="838200"/>
          </a:xfrm>
        </p:spPr>
        <p:txBody>
          <a:bodyPr/>
          <a:lstStyle/>
          <a:p>
            <a:pPr eaLnBrk="1" hangingPunct="1"/>
            <a:r>
              <a:rPr lang="en-US"/>
              <a:t>Implemented as a (big) lookup table</a:t>
            </a:r>
          </a:p>
        </p:txBody>
      </p:sp>
      <p:sp>
        <p:nvSpPr>
          <p:cNvPr id="89094" name="Rectangle 5"/>
          <p:cNvSpPr>
            <a:spLocks noChangeArrowheads="1"/>
          </p:cNvSpPr>
          <p:nvPr/>
        </p:nvSpPr>
        <p:spPr bwMode="auto">
          <a:xfrm>
            <a:off x="685800" y="1828800"/>
            <a:ext cx="7772400" cy="11430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3200" dirty="0" smtClean="0"/>
              <a:t>Invertible, linear </a:t>
            </a:r>
            <a:r>
              <a:rPr lang="en-US" sz="3200" dirty="0"/>
              <a:t>operation applied to each column</a:t>
            </a:r>
          </a:p>
        </p:txBody>
      </p:sp>
      <p:pic>
        <p:nvPicPr>
          <p:cNvPr id="7" name="Picture 6" descr="ttt3.jpg"/>
          <p:cNvPicPr>
            <a:picLocks noChangeAspect="1"/>
          </p:cNvPicPr>
          <p:nvPr/>
        </p:nvPicPr>
        <p:blipFill>
          <a:blip r:embed="rId2"/>
          <a:stretch>
            <a:fillRect/>
          </a:stretch>
        </p:blipFill>
        <p:spPr>
          <a:xfrm>
            <a:off x="1524000" y="3505200"/>
            <a:ext cx="5345983" cy="1304925"/>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tt4.jpg"/>
          <p:cNvPicPr>
            <a:picLocks noChangeAspect="1"/>
          </p:cNvPicPr>
          <p:nvPr/>
        </p:nvPicPr>
        <p:blipFill>
          <a:blip r:embed="rId2"/>
          <a:stretch>
            <a:fillRect/>
          </a:stretch>
        </p:blipFill>
        <p:spPr>
          <a:xfrm>
            <a:off x="990600" y="2598844"/>
            <a:ext cx="6630987" cy="1439756"/>
          </a:xfrm>
          <a:prstGeom prst="rect">
            <a:avLst/>
          </a:prstGeom>
        </p:spPr>
      </p:pic>
      <p:sp>
        <p:nvSpPr>
          <p:cNvPr id="9011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A4F5815-6637-3943-B0C8-F23FD73EEFFC}" type="slidenum">
              <a:rPr lang="en-US" smtClean="0">
                <a:latin typeface="Times New Roman" charset="0"/>
              </a:rPr>
              <a:pPr/>
              <a:t>64</a:t>
            </a:fld>
            <a:endParaRPr lang="en-US" smtClean="0">
              <a:latin typeface="Times New Roman" charset="0"/>
            </a:endParaRPr>
          </a:p>
        </p:txBody>
      </p:sp>
      <p:sp>
        <p:nvSpPr>
          <p:cNvPr id="90115" name="Rectangle 2"/>
          <p:cNvSpPr>
            <a:spLocks noGrp="1" noChangeArrowheads="1"/>
          </p:cNvSpPr>
          <p:nvPr>
            <p:ph type="title"/>
          </p:nvPr>
        </p:nvSpPr>
        <p:spPr/>
        <p:txBody>
          <a:bodyPr/>
          <a:lstStyle/>
          <a:p>
            <a:pPr eaLnBrk="1" hangingPunct="1"/>
            <a:r>
              <a:rPr lang="en-US"/>
              <a:t>AES AddRoundKey</a:t>
            </a:r>
          </a:p>
        </p:txBody>
      </p:sp>
      <p:sp>
        <p:nvSpPr>
          <p:cNvPr id="90116" name="Rectangle 3"/>
          <p:cNvSpPr>
            <a:spLocks noGrp="1" noChangeArrowheads="1"/>
          </p:cNvSpPr>
          <p:nvPr>
            <p:ph type="body" idx="1"/>
          </p:nvPr>
        </p:nvSpPr>
        <p:spPr>
          <a:xfrm>
            <a:off x="685800" y="4572000"/>
            <a:ext cx="7772400" cy="1219200"/>
          </a:xfrm>
        </p:spPr>
        <p:txBody>
          <a:bodyPr/>
          <a:lstStyle/>
          <a:p>
            <a:pPr eaLnBrk="1" hangingPunct="1">
              <a:lnSpc>
                <a:spcPct val="90000"/>
              </a:lnSpc>
            </a:pPr>
            <a:r>
              <a:rPr lang="en-US"/>
              <a:t>RoundKey (subkey) determined by </a:t>
            </a:r>
            <a:r>
              <a:rPr lang="en-US" b="1">
                <a:solidFill>
                  <a:schemeClr val="accent2"/>
                </a:solidFill>
              </a:rPr>
              <a:t>key schedule</a:t>
            </a:r>
            <a:r>
              <a:rPr lang="en-US"/>
              <a:t> algorithm</a:t>
            </a:r>
          </a:p>
        </p:txBody>
      </p:sp>
      <p:sp>
        <p:nvSpPr>
          <p:cNvPr id="90117" name="Rectangle 5"/>
          <p:cNvSpPr>
            <a:spLocks noChangeArrowheads="1"/>
          </p:cNvSpPr>
          <p:nvPr/>
        </p:nvSpPr>
        <p:spPr bwMode="auto">
          <a:xfrm>
            <a:off x="685800" y="1828800"/>
            <a:ext cx="7772400" cy="7620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3200"/>
              <a:t>XOR subkey with block</a:t>
            </a:r>
          </a:p>
        </p:txBody>
      </p:sp>
      <p:sp>
        <p:nvSpPr>
          <p:cNvPr id="90119" name="Rectangle 7"/>
          <p:cNvSpPr>
            <a:spLocks noChangeArrowheads="1"/>
          </p:cNvSpPr>
          <p:nvPr/>
        </p:nvSpPr>
        <p:spPr bwMode="auto">
          <a:xfrm>
            <a:off x="1573213" y="3902075"/>
            <a:ext cx="941387" cy="517525"/>
          </a:xfrm>
          <a:prstGeom prst="rect">
            <a:avLst/>
          </a:prstGeom>
          <a:noFill/>
          <a:ln w="9525">
            <a:noFill/>
            <a:miter lim="800000"/>
            <a:headEnd/>
            <a:tailEnd/>
          </a:ln>
        </p:spPr>
        <p:txBody>
          <a:bodyPr wrap="none">
            <a:prstTxWarp prst="textNoShape">
              <a:avLst/>
            </a:prstTxWarp>
            <a:spAutoFit/>
          </a:bodyPr>
          <a:lstStyle/>
          <a:p>
            <a:r>
              <a:rPr lang="en-US" dirty="0"/>
              <a:t>Block</a:t>
            </a:r>
          </a:p>
        </p:txBody>
      </p:sp>
      <p:sp>
        <p:nvSpPr>
          <p:cNvPr id="90120" name="Rectangle 8"/>
          <p:cNvSpPr>
            <a:spLocks noChangeArrowheads="1"/>
          </p:cNvSpPr>
          <p:nvPr/>
        </p:nvSpPr>
        <p:spPr bwMode="auto">
          <a:xfrm>
            <a:off x="3657600" y="3902075"/>
            <a:ext cx="1225550" cy="517525"/>
          </a:xfrm>
          <a:prstGeom prst="rect">
            <a:avLst/>
          </a:prstGeom>
          <a:noFill/>
          <a:ln w="9525">
            <a:noFill/>
            <a:miter lim="800000"/>
            <a:headEnd/>
            <a:tailEnd/>
          </a:ln>
        </p:spPr>
        <p:txBody>
          <a:bodyPr wrap="none">
            <a:prstTxWarp prst="textNoShape">
              <a:avLst/>
            </a:prstTxWarp>
            <a:spAutoFit/>
          </a:bodyPr>
          <a:lstStyle/>
          <a:p>
            <a:r>
              <a:rPr lang="en-US" dirty="0" err="1"/>
              <a:t>Subkey</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0347829-0CA5-6B44-A663-1DBEC979CF03}" type="slidenum">
              <a:rPr lang="en-US" smtClean="0">
                <a:latin typeface="Times New Roman" charset="0"/>
              </a:rPr>
              <a:pPr/>
              <a:t>65</a:t>
            </a:fld>
            <a:endParaRPr lang="en-US" smtClean="0">
              <a:latin typeface="Times New Roman" charset="0"/>
            </a:endParaRPr>
          </a:p>
        </p:txBody>
      </p:sp>
      <p:sp>
        <p:nvSpPr>
          <p:cNvPr id="91139" name="Rectangle 2"/>
          <p:cNvSpPr>
            <a:spLocks noGrp="1" noChangeArrowheads="1"/>
          </p:cNvSpPr>
          <p:nvPr>
            <p:ph type="title"/>
          </p:nvPr>
        </p:nvSpPr>
        <p:spPr>
          <a:xfrm>
            <a:off x="685800" y="457200"/>
            <a:ext cx="7772400" cy="1143000"/>
          </a:xfrm>
        </p:spPr>
        <p:txBody>
          <a:bodyPr/>
          <a:lstStyle/>
          <a:p>
            <a:pPr eaLnBrk="1" hangingPunct="1"/>
            <a:r>
              <a:rPr lang="en-US"/>
              <a:t>AES Decryption</a:t>
            </a:r>
          </a:p>
        </p:txBody>
      </p:sp>
      <p:sp>
        <p:nvSpPr>
          <p:cNvPr id="91140" name="Rectangle 3"/>
          <p:cNvSpPr>
            <a:spLocks noGrp="1" noChangeArrowheads="1"/>
          </p:cNvSpPr>
          <p:nvPr>
            <p:ph type="body" idx="1"/>
          </p:nvPr>
        </p:nvSpPr>
        <p:spPr>
          <a:xfrm>
            <a:off x="685800" y="1676400"/>
            <a:ext cx="7696200" cy="4419600"/>
          </a:xfrm>
        </p:spPr>
        <p:txBody>
          <a:bodyPr/>
          <a:lstStyle/>
          <a:p>
            <a:pPr eaLnBrk="1" hangingPunct="1">
              <a:lnSpc>
                <a:spcPct val="90000"/>
              </a:lnSpc>
              <a:spcAft>
                <a:spcPts val="600"/>
              </a:spcAft>
            </a:pPr>
            <a:r>
              <a:rPr lang="en-US" sz="2800" dirty="0"/>
              <a:t>To decrypt, process must be invertible</a:t>
            </a:r>
          </a:p>
          <a:p>
            <a:pPr eaLnBrk="1" hangingPunct="1">
              <a:lnSpc>
                <a:spcPct val="90000"/>
              </a:lnSpc>
              <a:spcAft>
                <a:spcPts val="600"/>
              </a:spcAft>
            </a:pPr>
            <a:r>
              <a:rPr lang="en-US" sz="2800" dirty="0"/>
              <a:t>Inverse of </a:t>
            </a:r>
            <a:r>
              <a:rPr lang="en-US" sz="2800" dirty="0" err="1"/>
              <a:t>MixAddRoundKey</a:t>
            </a:r>
            <a:r>
              <a:rPr lang="en-US" sz="2800" dirty="0"/>
              <a:t> is easy, since</a:t>
            </a:r>
            <a:r>
              <a:rPr lang="en-US" sz="2800" dirty="0" smtClean="0"/>
              <a:t> “</a:t>
            </a:r>
            <a:r>
              <a:rPr lang="en-US" sz="2800" dirty="0" err="1" smtClean="0">
                <a:sym typeface="Symbol" charset="2"/>
              </a:rPr>
              <a:t></a:t>
            </a:r>
            <a:r>
              <a:rPr lang="en-US" sz="2800" dirty="0" smtClean="0">
                <a:sym typeface="Symbol" charset="2"/>
              </a:rPr>
              <a:t>”</a:t>
            </a:r>
            <a:r>
              <a:rPr lang="en-US" sz="2800" dirty="0" smtClean="0"/>
              <a:t> </a:t>
            </a:r>
            <a:r>
              <a:rPr lang="en-US" sz="2800" dirty="0"/>
              <a:t>is its own inverse</a:t>
            </a:r>
          </a:p>
          <a:p>
            <a:pPr eaLnBrk="1" hangingPunct="1">
              <a:lnSpc>
                <a:spcPct val="90000"/>
              </a:lnSpc>
              <a:spcAft>
                <a:spcPts val="600"/>
              </a:spcAft>
            </a:pPr>
            <a:r>
              <a:rPr lang="en-US" sz="2800" dirty="0" err="1"/>
              <a:t>MixColumn</a:t>
            </a:r>
            <a:r>
              <a:rPr lang="en-US" sz="2800" dirty="0"/>
              <a:t> is invertible (inverse is also implemented as a lookup table)</a:t>
            </a:r>
          </a:p>
          <a:p>
            <a:pPr eaLnBrk="1" hangingPunct="1">
              <a:lnSpc>
                <a:spcPct val="90000"/>
              </a:lnSpc>
              <a:spcAft>
                <a:spcPts val="600"/>
              </a:spcAft>
            </a:pPr>
            <a:r>
              <a:rPr lang="en-US" sz="2800" dirty="0"/>
              <a:t>Inverse of </a:t>
            </a:r>
            <a:r>
              <a:rPr lang="en-US" sz="2800" dirty="0" err="1"/>
              <a:t>ShiftRow</a:t>
            </a:r>
            <a:r>
              <a:rPr lang="en-US" sz="2800" dirty="0"/>
              <a:t> is easy (cyclic shift the other direction)</a:t>
            </a:r>
          </a:p>
          <a:p>
            <a:pPr eaLnBrk="1" hangingPunct="1">
              <a:lnSpc>
                <a:spcPct val="90000"/>
              </a:lnSpc>
              <a:spcAft>
                <a:spcPts val="600"/>
              </a:spcAft>
            </a:pPr>
            <a:r>
              <a:rPr lang="en-US" sz="2800" dirty="0" err="1"/>
              <a:t>ByteSub</a:t>
            </a:r>
            <a:r>
              <a:rPr lang="en-US" sz="2800" dirty="0"/>
              <a:t> is invertible (inverse is also implemented as a lookup table)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807167D-AE21-DC42-9A21-A42FED61B7E1}" type="slidenum">
              <a:rPr lang="en-US" smtClean="0">
                <a:latin typeface="Times New Roman" charset="0"/>
              </a:rPr>
              <a:pPr/>
              <a:t>66</a:t>
            </a:fld>
            <a:endParaRPr lang="en-US" smtClean="0">
              <a:latin typeface="Times New Roman" charset="0"/>
            </a:endParaRPr>
          </a:p>
        </p:txBody>
      </p:sp>
      <p:sp>
        <p:nvSpPr>
          <p:cNvPr id="92163" name="Rectangle 2"/>
          <p:cNvSpPr>
            <a:spLocks noGrp="1" noChangeArrowheads="1"/>
          </p:cNvSpPr>
          <p:nvPr>
            <p:ph type="title"/>
          </p:nvPr>
        </p:nvSpPr>
        <p:spPr/>
        <p:txBody>
          <a:bodyPr/>
          <a:lstStyle/>
          <a:p>
            <a:pPr eaLnBrk="1" hangingPunct="1"/>
            <a:r>
              <a:rPr lang="en-US"/>
              <a:t>A Few Other Block Ciphers</a:t>
            </a:r>
          </a:p>
        </p:txBody>
      </p:sp>
      <p:sp>
        <p:nvSpPr>
          <p:cNvPr id="92164" name="Rectangle 3"/>
          <p:cNvSpPr>
            <a:spLocks noGrp="1" noChangeArrowheads="1"/>
          </p:cNvSpPr>
          <p:nvPr>
            <p:ph type="body" idx="1"/>
          </p:nvPr>
        </p:nvSpPr>
        <p:spPr/>
        <p:txBody>
          <a:bodyPr/>
          <a:lstStyle/>
          <a:p>
            <a:pPr eaLnBrk="1" hangingPunct="1"/>
            <a:r>
              <a:rPr lang="en-US"/>
              <a:t>Briefly…</a:t>
            </a:r>
          </a:p>
          <a:p>
            <a:pPr lvl="1" eaLnBrk="1" hangingPunct="1"/>
            <a:r>
              <a:rPr lang="en-US"/>
              <a:t>IDEA</a:t>
            </a:r>
          </a:p>
          <a:p>
            <a:pPr lvl="1" eaLnBrk="1" hangingPunct="1"/>
            <a:r>
              <a:rPr lang="en-US"/>
              <a:t>Blowfish</a:t>
            </a:r>
          </a:p>
          <a:p>
            <a:pPr lvl="1" eaLnBrk="1" hangingPunct="1"/>
            <a:r>
              <a:rPr lang="en-US"/>
              <a:t>RC6</a:t>
            </a:r>
          </a:p>
          <a:p>
            <a:pPr eaLnBrk="1" hangingPunct="1"/>
            <a:r>
              <a:rPr lang="en-US"/>
              <a:t>More detailed…</a:t>
            </a:r>
          </a:p>
          <a:p>
            <a:pPr lvl="1" eaLnBrk="1" hangingPunct="1"/>
            <a:r>
              <a:rPr lang="en-US"/>
              <a:t>TEA</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27B8E84-14D5-554E-A51A-975C92831949}" type="slidenum">
              <a:rPr lang="en-US" smtClean="0">
                <a:latin typeface="Times New Roman" charset="0"/>
              </a:rPr>
              <a:pPr/>
              <a:t>67</a:t>
            </a:fld>
            <a:endParaRPr lang="en-US" smtClean="0">
              <a:latin typeface="Times New Roman" charset="0"/>
            </a:endParaRPr>
          </a:p>
        </p:txBody>
      </p:sp>
      <p:sp>
        <p:nvSpPr>
          <p:cNvPr id="100355" name="Rectangle 2"/>
          <p:cNvSpPr>
            <a:spLocks noGrp="1" noChangeArrowheads="1"/>
          </p:cNvSpPr>
          <p:nvPr>
            <p:ph type="title"/>
          </p:nvPr>
        </p:nvSpPr>
        <p:spPr>
          <a:xfrm>
            <a:off x="685800" y="1981200"/>
            <a:ext cx="7772400" cy="1143000"/>
          </a:xfrm>
        </p:spPr>
        <p:txBody>
          <a:bodyPr/>
          <a:lstStyle/>
          <a:p>
            <a:pPr eaLnBrk="1" hangingPunct="1"/>
            <a:r>
              <a:rPr lang="en-US"/>
              <a:t>Block Cipher Modes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E6F58E7-7E66-B348-8F5A-B18B59F6E401}" type="slidenum">
              <a:rPr lang="en-US" smtClean="0">
                <a:latin typeface="Times New Roman" charset="0"/>
              </a:rPr>
              <a:pPr/>
              <a:t>68</a:t>
            </a:fld>
            <a:endParaRPr lang="en-US" smtClean="0">
              <a:latin typeface="Times New Roman" charset="0"/>
            </a:endParaRPr>
          </a:p>
        </p:txBody>
      </p:sp>
      <p:sp>
        <p:nvSpPr>
          <p:cNvPr id="101379" name="Rectangle 2"/>
          <p:cNvSpPr>
            <a:spLocks noGrp="1" noChangeArrowheads="1"/>
          </p:cNvSpPr>
          <p:nvPr>
            <p:ph type="title"/>
          </p:nvPr>
        </p:nvSpPr>
        <p:spPr>
          <a:xfrm>
            <a:off x="685800" y="533400"/>
            <a:ext cx="7772400" cy="1143000"/>
          </a:xfrm>
        </p:spPr>
        <p:txBody>
          <a:bodyPr/>
          <a:lstStyle/>
          <a:p>
            <a:pPr eaLnBrk="1" hangingPunct="1"/>
            <a:r>
              <a:rPr lang="en-US" dirty="0"/>
              <a:t>Multiple Blocks</a:t>
            </a:r>
          </a:p>
        </p:txBody>
      </p:sp>
      <p:sp>
        <p:nvSpPr>
          <p:cNvPr id="101380" name="Rectangle 3"/>
          <p:cNvSpPr>
            <a:spLocks noGrp="1" noChangeArrowheads="1"/>
          </p:cNvSpPr>
          <p:nvPr>
            <p:ph type="body" idx="1"/>
          </p:nvPr>
        </p:nvSpPr>
        <p:spPr>
          <a:xfrm>
            <a:off x="685800" y="1676400"/>
            <a:ext cx="7772400" cy="4267200"/>
          </a:xfrm>
        </p:spPr>
        <p:txBody>
          <a:bodyPr/>
          <a:lstStyle/>
          <a:p>
            <a:pPr eaLnBrk="1" hangingPunct="1">
              <a:spcAft>
                <a:spcPts val="600"/>
              </a:spcAft>
            </a:pPr>
            <a:r>
              <a:rPr lang="en-US" sz="2800" dirty="0"/>
              <a:t>How to encrypt multiple blocks?</a:t>
            </a:r>
            <a:endParaRPr lang="en-US" sz="2800" dirty="0" smtClean="0"/>
          </a:p>
          <a:p>
            <a:pPr eaLnBrk="1" hangingPunct="1">
              <a:spcAft>
                <a:spcPts val="600"/>
              </a:spcAft>
            </a:pPr>
            <a:r>
              <a:rPr lang="en-US" sz="2800" dirty="0" smtClean="0"/>
              <a:t>Do we need a </a:t>
            </a:r>
            <a:r>
              <a:rPr lang="en-US" sz="2800" dirty="0"/>
              <a:t>new key for each block?</a:t>
            </a:r>
          </a:p>
          <a:p>
            <a:pPr lvl="1" eaLnBrk="1" hangingPunct="1">
              <a:spcAft>
                <a:spcPts val="600"/>
              </a:spcAft>
            </a:pPr>
            <a:r>
              <a:rPr lang="en-US" sz="2400" dirty="0"/>
              <a:t>As bad as (or worse than) a one-time pad!</a:t>
            </a:r>
          </a:p>
          <a:p>
            <a:pPr eaLnBrk="1" hangingPunct="1">
              <a:spcAft>
                <a:spcPts val="600"/>
              </a:spcAft>
            </a:pPr>
            <a:r>
              <a:rPr lang="en-US" sz="2800" dirty="0"/>
              <a:t>Encrypt each block independently?</a:t>
            </a:r>
          </a:p>
          <a:p>
            <a:pPr eaLnBrk="1" hangingPunct="1">
              <a:spcAft>
                <a:spcPts val="600"/>
              </a:spcAft>
            </a:pPr>
            <a:r>
              <a:rPr lang="en-US" sz="2800" dirty="0"/>
              <a:t>Make encryption depend on previous </a:t>
            </a:r>
            <a:r>
              <a:rPr lang="en-US" sz="2800" dirty="0" smtClean="0"/>
              <a:t>block?</a:t>
            </a:r>
          </a:p>
          <a:p>
            <a:pPr lvl="1" eaLnBrk="1" hangingPunct="1">
              <a:spcAft>
                <a:spcPts val="600"/>
              </a:spcAft>
            </a:pPr>
            <a:r>
              <a:rPr lang="en-US" sz="2400" dirty="0" smtClean="0"/>
              <a:t>That is, can we “</a:t>
            </a:r>
            <a:r>
              <a:rPr lang="en-US" sz="2400" dirty="0"/>
              <a:t>chain” the blocks together?</a:t>
            </a:r>
          </a:p>
          <a:p>
            <a:pPr eaLnBrk="1" hangingPunct="1">
              <a:spcAft>
                <a:spcPts val="600"/>
              </a:spcAft>
            </a:pPr>
            <a:r>
              <a:rPr lang="en-US" sz="2800" dirty="0"/>
              <a:t>How to handle partial blocks</a:t>
            </a:r>
            <a:r>
              <a:rPr lang="en-US" sz="2800" dirty="0" smtClean="0"/>
              <a:t>?</a:t>
            </a:r>
          </a:p>
          <a:p>
            <a:pPr lvl="1" eaLnBrk="1" hangingPunct="1">
              <a:spcAft>
                <a:spcPts val="600"/>
              </a:spcAft>
            </a:pPr>
            <a:r>
              <a:rPr lang="en-US" sz="2400" dirty="0" smtClean="0"/>
              <a:t>We won’t discuss this issue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0224E8E5-0957-704D-8E0C-656C43F363C1}" type="slidenum">
              <a:rPr lang="en-US" smtClean="0">
                <a:latin typeface="Times New Roman" charset="0"/>
              </a:rPr>
              <a:pPr/>
              <a:t>69</a:t>
            </a:fld>
            <a:endParaRPr lang="en-US" smtClean="0">
              <a:latin typeface="Times New Roman" charset="0"/>
            </a:endParaRPr>
          </a:p>
        </p:txBody>
      </p:sp>
      <p:sp>
        <p:nvSpPr>
          <p:cNvPr id="102403" name="Rectangle 2"/>
          <p:cNvSpPr>
            <a:spLocks noGrp="1" noChangeArrowheads="1"/>
          </p:cNvSpPr>
          <p:nvPr>
            <p:ph type="title"/>
          </p:nvPr>
        </p:nvSpPr>
        <p:spPr>
          <a:xfrm>
            <a:off x="685800" y="304800"/>
            <a:ext cx="7772400" cy="1143000"/>
          </a:xfrm>
        </p:spPr>
        <p:txBody>
          <a:bodyPr/>
          <a:lstStyle/>
          <a:p>
            <a:pPr eaLnBrk="1" hangingPunct="1"/>
            <a:r>
              <a:rPr lang="en-US" dirty="0"/>
              <a:t>Modes of Operation</a:t>
            </a:r>
          </a:p>
        </p:txBody>
      </p:sp>
      <p:sp>
        <p:nvSpPr>
          <p:cNvPr id="102404" name="Rectangle 3"/>
          <p:cNvSpPr>
            <a:spLocks noGrp="1" noChangeArrowheads="1"/>
          </p:cNvSpPr>
          <p:nvPr>
            <p:ph type="body" idx="1"/>
          </p:nvPr>
        </p:nvSpPr>
        <p:spPr>
          <a:xfrm>
            <a:off x="685800" y="1524000"/>
            <a:ext cx="7696200" cy="4572000"/>
          </a:xfrm>
        </p:spPr>
        <p:txBody>
          <a:bodyPr/>
          <a:lstStyle/>
          <a:p>
            <a:pPr eaLnBrk="1" hangingPunct="1">
              <a:lnSpc>
                <a:spcPct val="80000"/>
              </a:lnSpc>
              <a:spcAft>
                <a:spcPts val="600"/>
              </a:spcAft>
            </a:pPr>
            <a:r>
              <a:rPr lang="en-US" sz="2800" dirty="0"/>
              <a:t>Many modes </a:t>
            </a:r>
            <a:r>
              <a:rPr lang="en-US" dirty="0" err="1">
                <a:sym typeface="Symbol" charset="2"/>
              </a:rPr>
              <a:t></a:t>
            </a:r>
            <a:r>
              <a:rPr lang="en-US" sz="2800" dirty="0"/>
              <a:t> we </a:t>
            </a:r>
            <a:r>
              <a:rPr lang="en-US" sz="2800" dirty="0" smtClean="0"/>
              <a:t>discuss 3 most popular</a:t>
            </a:r>
          </a:p>
          <a:p>
            <a:pPr eaLnBrk="1" hangingPunct="1">
              <a:lnSpc>
                <a:spcPct val="80000"/>
              </a:lnSpc>
              <a:spcAft>
                <a:spcPts val="600"/>
              </a:spcAft>
            </a:pPr>
            <a:r>
              <a:rPr lang="en-US" sz="2800" dirty="0"/>
              <a:t>Electronic Codebook (</a:t>
            </a:r>
            <a:r>
              <a:rPr lang="en-US" sz="2800" b="1" dirty="0">
                <a:solidFill>
                  <a:schemeClr val="accent2"/>
                </a:solidFill>
              </a:rPr>
              <a:t>ECB</a:t>
            </a:r>
            <a:r>
              <a:rPr lang="en-US" sz="2800" dirty="0"/>
              <a:t>) mode</a:t>
            </a:r>
          </a:p>
          <a:p>
            <a:pPr lvl="1" eaLnBrk="1" hangingPunct="1">
              <a:lnSpc>
                <a:spcPct val="80000"/>
              </a:lnSpc>
              <a:spcAft>
                <a:spcPts val="600"/>
              </a:spcAft>
            </a:pPr>
            <a:r>
              <a:rPr lang="en-US" sz="2400" dirty="0"/>
              <a:t>Encrypt each block independently</a:t>
            </a:r>
          </a:p>
          <a:p>
            <a:pPr lvl="1" eaLnBrk="1" hangingPunct="1">
              <a:lnSpc>
                <a:spcPct val="80000"/>
              </a:lnSpc>
              <a:spcAft>
                <a:spcPts val="600"/>
              </a:spcAft>
            </a:pPr>
            <a:r>
              <a:rPr lang="en-US" sz="2400" dirty="0"/>
              <a:t>Most obvious, but</a:t>
            </a:r>
            <a:r>
              <a:rPr lang="en-US" sz="2400" dirty="0" smtClean="0"/>
              <a:t> has a </a:t>
            </a:r>
            <a:r>
              <a:rPr lang="en-US" sz="2400" dirty="0"/>
              <a:t>serious weakness</a:t>
            </a:r>
          </a:p>
          <a:p>
            <a:pPr eaLnBrk="1" hangingPunct="1">
              <a:lnSpc>
                <a:spcPct val="80000"/>
              </a:lnSpc>
              <a:spcAft>
                <a:spcPts val="600"/>
              </a:spcAft>
            </a:pPr>
            <a:r>
              <a:rPr lang="en-US" sz="2800" dirty="0"/>
              <a:t>Cipher Block Chaining (</a:t>
            </a:r>
            <a:r>
              <a:rPr lang="en-US" sz="2800" b="1" dirty="0">
                <a:solidFill>
                  <a:schemeClr val="accent2"/>
                </a:solidFill>
              </a:rPr>
              <a:t>CBC</a:t>
            </a:r>
            <a:r>
              <a:rPr lang="en-US" sz="2800" dirty="0"/>
              <a:t>) mode</a:t>
            </a:r>
          </a:p>
          <a:p>
            <a:pPr lvl="1" eaLnBrk="1" hangingPunct="1">
              <a:lnSpc>
                <a:spcPct val="80000"/>
              </a:lnSpc>
              <a:spcAft>
                <a:spcPts val="600"/>
              </a:spcAft>
            </a:pPr>
            <a:r>
              <a:rPr lang="en-US" sz="2400" dirty="0"/>
              <a:t>Chain the blocks together</a:t>
            </a:r>
          </a:p>
          <a:p>
            <a:pPr lvl="1" eaLnBrk="1" hangingPunct="1">
              <a:lnSpc>
                <a:spcPct val="80000"/>
              </a:lnSpc>
              <a:spcAft>
                <a:spcPts val="600"/>
              </a:spcAft>
            </a:pPr>
            <a:r>
              <a:rPr lang="en-US" sz="2400" dirty="0"/>
              <a:t>More secure than ECB, virtually no extra work</a:t>
            </a:r>
          </a:p>
          <a:p>
            <a:pPr eaLnBrk="1" hangingPunct="1">
              <a:lnSpc>
                <a:spcPct val="80000"/>
              </a:lnSpc>
              <a:spcAft>
                <a:spcPts val="600"/>
              </a:spcAft>
            </a:pPr>
            <a:r>
              <a:rPr lang="en-US" sz="2800" dirty="0"/>
              <a:t>Counter Mode (</a:t>
            </a:r>
            <a:r>
              <a:rPr lang="en-US" sz="2800" b="1" dirty="0">
                <a:solidFill>
                  <a:schemeClr val="accent2"/>
                </a:solidFill>
              </a:rPr>
              <a:t>CTR</a:t>
            </a:r>
            <a:r>
              <a:rPr lang="en-US" sz="2800" dirty="0"/>
              <a:t>) mode</a:t>
            </a:r>
            <a:endParaRPr lang="en-US" sz="2800" dirty="0" smtClean="0"/>
          </a:p>
          <a:p>
            <a:pPr lvl="1" eaLnBrk="1" hangingPunct="1">
              <a:lnSpc>
                <a:spcPct val="80000"/>
              </a:lnSpc>
              <a:spcAft>
                <a:spcPts val="600"/>
              </a:spcAft>
            </a:pPr>
            <a:r>
              <a:rPr lang="en-US" sz="2400" dirty="0" smtClean="0"/>
              <a:t>Block ciphers acts </a:t>
            </a:r>
            <a:r>
              <a:rPr lang="en-US" sz="2400" dirty="0"/>
              <a:t>like a stream cipher</a:t>
            </a:r>
          </a:p>
          <a:p>
            <a:pPr lvl="1" eaLnBrk="1" hangingPunct="1">
              <a:lnSpc>
                <a:spcPct val="80000"/>
              </a:lnSpc>
              <a:spcAft>
                <a:spcPts val="600"/>
              </a:spcAft>
            </a:pPr>
            <a:r>
              <a:rPr lang="en-US" sz="2400" dirty="0"/>
              <a:t>Popular for random access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8368049-4EBF-8042-A111-17E777338B66}" type="slidenum">
              <a:rPr lang="en-US" smtClean="0">
                <a:latin typeface="Times New Roman" charset="0"/>
              </a:rPr>
              <a:pPr/>
              <a:t>7</a:t>
            </a:fld>
            <a:endParaRPr lang="en-US" smtClean="0">
              <a:latin typeface="Times New Roman" charset="0"/>
            </a:endParaRPr>
          </a:p>
        </p:txBody>
      </p:sp>
      <p:sp>
        <p:nvSpPr>
          <p:cNvPr id="20483" name="Rectangle 2"/>
          <p:cNvSpPr>
            <a:spLocks noGrp="1" noChangeArrowheads="1"/>
          </p:cNvSpPr>
          <p:nvPr>
            <p:ph type="title"/>
          </p:nvPr>
        </p:nvSpPr>
        <p:spPr>
          <a:xfrm>
            <a:off x="533400" y="609600"/>
            <a:ext cx="7924800" cy="1143000"/>
          </a:xfrm>
        </p:spPr>
        <p:txBody>
          <a:bodyPr/>
          <a:lstStyle/>
          <a:p>
            <a:pPr eaLnBrk="1" hangingPunct="1"/>
            <a:r>
              <a:rPr lang="en-US"/>
              <a:t>Simple Substitution</a:t>
            </a:r>
          </a:p>
        </p:txBody>
      </p:sp>
      <p:sp>
        <p:nvSpPr>
          <p:cNvPr id="20484" name="Rectangle 3"/>
          <p:cNvSpPr>
            <a:spLocks noGrp="1" noChangeArrowheads="1"/>
          </p:cNvSpPr>
          <p:nvPr>
            <p:ph type="body" idx="1"/>
          </p:nvPr>
        </p:nvSpPr>
        <p:spPr>
          <a:xfrm>
            <a:off x="685800" y="1828800"/>
            <a:ext cx="7848600" cy="1295400"/>
          </a:xfrm>
        </p:spPr>
        <p:txBody>
          <a:bodyPr/>
          <a:lstStyle/>
          <a:p>
            <a:pPr eaLnBrk="1" hangingPunct="1">
              <a:lnSpc>
                <a:spcPct val="90000"/>
              </a:lnSpc>
            </a:pPr>
            <a:r>
              <a:rPr lang="en-US"/>
              <a:t>Plaintext: </a:t>
            </a:r>
            <a:r>
              <a:rPr lang="en-US">
                <a:solidFill>
                  <a:srgbClr val="FF0000"/>
                </a:solidFill>
                <a:latin typeface="Times-Roman" charset="0"/>
              </a:rPr>
              <a:t>fourscoreandsevenyearsago</a:t>
            </a:r>
          </a:p>
          <a:p>
            <a:pPr eaLnBrk="1" hangingPunct="1">
              <a:lnSpc>
                <a:spcPct val="90000"/>
              </a:lnSpc>
            </a:pPr>
            <a:r>
              <a:rPr lang="en-US"/>
              <a:t>Key:</a:t>
            </a:r>
            <a:r>
              <a:rPr lang="en-US">
                <a:solidFill>
                  <a:srgbClr val="FF0000"/>
                </a:solidFill>
                <a:latin typeface="Times-Roman" charset="0"/>
              </a:rPr>
              <a:t> </a:t>
            </a:r>
          </a:p>
        </p:txBody>
      </p:sp>
      <p:graphicFrame>
        <p:nvGraphicFramePr>
          <p:cNvPr id="21621" name="Group 117"/>
          <p:cNvGraphicFramePr>
            <a:graphicFrameLocks noGrp="1"/>
          </p:cNvGraphicFramePr>
          <p:nvPr/>
        </p:nvGraphicFramePr>
        <p:xfrm>
          <a:off x="1752600" y="3048000"/>
          <a:ext cx="6553195" cy="1219200"/>
        </p:xfrm>
        <a:graphic>
          <a:graphicData uri="http://schemas.openxmlformats.org/drawingml/2006/table">
            <a:tbl>
              <a:tblPr/>
              <a:tblGrid>
                <a:gridCol w="228579"/>
                <a:gridCol w="243988"/>
                <a:gridCol w="264305"/>
                <a:gridCol w="262725"/>
                <a:gridCol w="265889"/>
                <a:gridCol w="264306"/>
                <a:gridCol w="265889"/>
                <a:gridCol w="264305"/>
                <a:gridCol w="262725"/>
                <a:gridCol w="265889"/>
                <a:gridCol w="264306"/>
                <a:gridCol w="262725"/>
                <a:gridCol w="265889"/>
                <a:gridCol w="262725"/>
                <a:gridCol w="264305"/>
                <a:gridCol w="265889"/>
                <a:gridCol w="262725"/>
                <a:gridCol w="264306"/>
                <a:gridCol w="265889"/>
                <a:gridCol w="264305"/>
                <a:gridCol w="265889"/>
                <a:gridCol w="262725"/>
                <a:gridCol w="264306"/>
                <a:gridCol w="264305"/>
                <a:gridCol w="264306"/>
              </a:tblGrid>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b</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c</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d</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e</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f</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g</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smtClean="0">
                          <a:ln>
                            <a:noFill/>
                          </a:ln>
                          <a:solidFill>
                            <a:schemeClr val="tx1"/>
                          </a:solidFill>
                          <a:effectLst/>
                          <a:latin typeface="Comic Sans MS" charset="0"/>
                        </a:rPr>
                        <a:t>h</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i</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j</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l</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m</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n</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o</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p</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r</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u</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v</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w</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x</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y</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D</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F</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G</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H</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J</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X</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Z</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B</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1619" name="Group 115"/>
          <p:cNvGraphicFramePr>
            <a:graphicFrameLocks noGrp="1"/>
          </p:cNvGraphicFramePr>
          <p:nvPr/>
        </p:nvGraphicFramePr>
        <p:xfrm>
          <a:off x="8305800" y="3048000"/>
          <a:ext cx="381000" cy="1219200"/>
        </p:xfrm>
        <a:graphic>
          <a:graphicData uri="http://schemas.openxmlformats.org/drawingml/2006/table">
            <a:tbl>
              <a:tblPr/>
              <a:tblGrid>
                <a:gridCol w="381000"/>
              </a:tblGrid>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z</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C</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73" name="Rectangle 116"/>
          <p:cNvSpPr>
            <a:spLocks noChangeArrowheads="1"/>
          </p:cNvSpPr>
          <p:nvPr/>
        </p:nvSpPr>
        <p:spPr bwMode="auto">
          <a:xfrm>
            <a:off x="685800" y="4419600"/>
            <a:ext cx="7772400" cy="1676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3200"/>
              <a:t>Ciphertext: </a:t>
            </a:r>
          </a:p>
          <a:p>
            <a:pPr marL="342900" indent="-342900">
              <a:lnSpc>
                <a:spcPct val="90000"/>
              </a:lnSpc>
              <a:spcBef>
                <a:spcPct val="20000"/>
              </a:spcBef>
              <a:buClr>
                <a:schemeClr val="accent2"/>
              </a:buClr>
              <a:buSzPct val="75000"/>
              <a:buFont typeface="Wingdings" charset="2"/>
              <a:buNone/>
            </a:pPr>
            <a:r>
              <a:rPr lang="en-US" sz="3200">
                <a:solidFill>
                  <a:srgbClr val="FF0000"/>
                </a:solidFill>
                <a:latin typeface="Times-Roman" charset="0"/>
              </a:rPr>
              <a:t>	IRXUVFRUHDQGVHYHQBHDUVDJR</a:t>
            </a:r>
          </a:p>
          <a:p>
            <a:pPr marL="342900" indent="-342900">
              <a:lnSpc>
                <a:spcPct val="90000"/>
              </a:lnSpc>
              <a:spcBef>
                <a:spcPct val="20000"/>
              </a:spcBef>
              <a:buClr>
                <a:schemeClr val="accent2"/>
              </a:buClr>
              <a:buSzPct val="75000"/>
              <a:buFont typeface="Wingdings" charset="2"/>
              <a:buChar char="q"/>
            </a:pPr>
            <a:r>
              <a:rPr lang="en-US" sz="3200"/>
              <a:t>Shift by 3 is “Caesar’s cipher”</a:t>
            </a:r>
            <a:endParaRPr lang="en-US" sz="3200">
              <a:solidFill>
                <a:srgbClr val="FF0000"/>
              </a:solidFill>
              <a:latin typeface="Times-Roman" charset="0"/>
            </a:endParaRPr>
          </a:p>
        </p:txBody>
      </p:sp>
      <p:sp>
        <p:nvSpPr>
          <p:cNvPr id="20574" name="Rectangle 118"/>
          <p:cNvSpPr>
            <a:spLocks noChangeArrowheads="1"/>
          </p:cNvSpPr>
          <p:nvPr/>
        </p:nvSpPr>
        <p:spPr bwMode="auto">
          <a:xfrm>
            <a:off x="457200" y="3124200"/>
            <a:ext cx="1247775" cy="446087"/>
          </a:xfrm>
          <a:prstGeom prst="rect">
            <a:avLst/>
          </a:prstGeom>
          <a:noFill/>
          <a:ln w="9525">
            <a:noFill/>
            <a:miter lim="800000"/>
            <a:headEnd/>
            <a:tailEnd/>
          </a:ln>
        </p:spPr>
        <p:txBody>
          <a:bodyPr wrap="none">
            <a:prstTxWarp prst="textNoShape">
              <a:avLst/>
            </a:prstTxWarp>
            <a:spAutoFit/>
          </a:bodyPr>
          <a:lstStyle/>
          <a:p>
            <a:r>
              <a:rPr lang="en-US" sz="2000" dirty="0"/>
              <a:t>Plaintext</a:t>
            </a:r>
          </a:p>
        </p:txBody>
      </p:sp>
      <p:sp>
        <p:nvSpPr>
          <p:cNvPr id="20575" name="Rectangle 119"/>
          <p:cNvSpPr>
            <a:spLocks noChangeArrowheads="1"/>
          </p:cNvSpPr>
          <p:nvPr/>
        </p:nvSpPr>
        <p:spPr bwMode="auto">
          <a:xfrm>
            <a:off x="228600" y="3657600"/>
            <a:ext cx="1481138" cy="446088"/>
          </a:xfrm>
          <a:prstGeom prst="rect">
            <a:avLst/>
          </a:prstGeom>
          <a:noFill/>
          <a:ln w="9525">
            <a:noFill/>
            <a:miter lim="800000"/>
            <a:headEnd/>
            <a:tailEnd/>
          </a:ln>
        </p:spPr>
        <p:txBody>
          <a:bodyPr wrap="none">
            <a:prstTxWarp prst="textNoShape">
              <a:avLst/>
            </a:prstTxWarp>
            <a:spAutoFit/>
          </a:bodyPr>
          <a:lstStyle/>
          <a:p>
            <a:r>
              <a:rPr lang="en-US" sz="2000" dirty="0" err="1"/>
              <a:t>Ciphertext</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11CA7C06-78FD-0D42-973D-24FB0E1B19CA}" type="slidenum">
              <a:rPr lang="en-US" smtClean="0">
                <a:latin typeface="Times New Roman" charset="0"/>
              </a:rPr>
              <a:pPr/>
              <a:t>70</a:t>
            </a:fld>
            <a:endParaRPr lang="en-US" smtClean="0">
              <a:latin typeface="Times New Roman" charset="0"/>
            </a:endParaRPr>
          </a:p>
        </p:txBody>
      </p:sp>
      <p:sp>
        <p:nvSpPr>
          <p:cNvPr id="103427" name="Rectangle 2"/>
          <p:cNvSpPr>
            <a:spLocks noGrp="1" noChangeArrowheads="1"/>
          </p:cNvSpPr>
          <p:nvPr>
            <p:ph type="title"/>
          </p:nvPr>
        </p:nvSpPr>
        <p:spPr>
          <a:xfrm>
            <a:off x="76200" y="381000"/>
            <a:ext cx="8991600" cy="990600"/>
          </a:xfrm>
        </p:spPr>
        <p:txBody>
          <a:bodyPr/>
          <a:lstStyle/>
          <a:p>
            <a:pPr eaLnBrk="1" hangingPunct="1"/>
            <a:r>
              <a:rPr lang="en-US" dirty="0"/>
              <a:t>Electronic Codebook </a:t>
            </a:r>
            <a:r>
              <a:rPr lang="en-US" dirty="0" smtClean="0"/>
              <a:t>(ECB) </a:t>
            </a:r>
            <a:r>
              <a:rPr lang="en-US" dirty="0"/>
              <a:t>Mode</a:t>
            </a:r>
          </a:p>
        </p:txBody>
      </p:sp>
      <p:sp>
        <p:nvSpPr>
          <p:cNvPr id="103428" name="Rectangle 3"/>
          <p:cNvSpPr>
            <a:spLocks noGrp="1" noChangeArrowheads="1"/>
          </p:cNvSpPr>
          <p:nvPr>
            <p:ph type="body" idx="1"/>
          </p:nvPr>
        </p:nvSpPr>
        <p:spPr>
          <a:xfrm>
            <a:off x="685800" y="1447800"/>
            <a:ext cx="7848600" cy="4724400"/>
          </a:xfrm>
        </p:spPr>
        <p:txBody>
          <a:bodyPr/>
          <a:lstStyle/>
          <a:p>
            <a:pPr eaLnBrk="1" hangingPunct="1">
              <a:lnSpc>
                <a:spcPct val="90000"/>
              </a:lnSpc>
              <a:spcAft>
                <a:spcPts val="600"/>
              </a:spcAft>
            </a:pPr>
            <a:r>
              <a:rPr lang="en-US" sz="2800" dirty="0"/>
              <a:t>Notation: </a:t>
            </a:r>
            <a:r>
              <a:rPr lang="en-US" sz="2800" dirty="0" smtClean="0">
                <a:latin typeface="Times-Roman" charset="0"/>
              </a:rPr>
              <a:t>C = E</a:t>
            </a:r>
            <a:r>
              <a:rPr lang="en-US" sz="2800" dirty="0">
                <a:latin typeface="Times-Roman" charset="0"/>
              </a:rPr>
              <a:t>(P,K)</a:t>
            </a:r>
          </a:p>
          <a:p>
            <a:pPr eaLnBrk="1" hangingPunct="1">
              <a:lnSpc>
                <a:spcPct val="90000"/>
              </a:lnSpc>
              <a:spcAft>
                <a:spcPts val="600"/>
              </a:spcAft>
            </a:pPr>
            <a:r>
              <a:rPr lang="en-US" sz="2800" dirty="0"/>
              <a:t>Given plaintext </a:t>
            </a:r>
            <a:r>
              <a:rPr lang="en-US" sz="2800" dirty="0" smtClean="0">
                <a:latin typeface="Times-Roman" charset="0"/>
              </a:rPr>
              <a:t>P</a:t>
            </a:r>
            <a:r>
              <a:rPr lang="en-US" sz="2800" baseline="-25000" dirty="0" smtClean="0">
                <a:latin typeface="Times-Roman" charset="0"/>
              </a:rPr>
              <a:t>1</a:t>
            </a:r>
            <a:r>
              <a:rPr lang="en-US" sz="2800" dirty="0" smtClean="0">
                <a:latin typeface="Times-Roman" charset="0"/>
              </a:rPr>
              <a:t>,P</a:t>
            </a:r>
            <a:r>
              <a:rPr lang="en-US" sz="2800" baseline="-25000" dirty="0" smtClean="0">
                <a:latin typeface="Times-Roman" charset="0"/>
              </a:rPr>
              <a:t>2</a:t>
            </a:r>
            <a:r>
              <a:rPr lang="en-US" sz="2800" dirty="0" smtClean="0">
                <a:latin typeface="Times-Roman" charset="0"/>
              </a:rPr>
              <a:t>,…,</a:t>
            </a:r>
            <a:r>
              <a:rPr lang="en-US" sz="2800" dirty="0">
                <a:latin typeface="Times-Roman" charset="0"/>
              </a:rPr>
              <a:t>P</a:t>
            </a:r>
            <a:r>
              <a:rPr lang="en-US" sz="2800" baseline="-25000" dirty="0">
                <a:latin typeface="Times-Roman" charset="0"/>
              </a:rPr>
              <a:t>m</a:t>
            </a:r>
            <a:r>
              <a:rPr lang="en-US" sz="2800" dirty="0">
                <a:latin typeface="Times-Roman" charset="0"/>
              </a:rPr>
              <a:t>,…</a:t>
            </a:r>
            <a:endParaRPr lang="en-US" sz="2800" dirty="0" smtClean="0">
              <a:latin typeface="Times-Roman" charset="0"/>
            </a:endParaRPr>
          </a:p>
          <a:p>
            <a:pPr eaLnBrk="1" hangingPunct="1">
              <a:lnSpc>
                <a:spcPct val="90000"/>
              </a:lnSpc>
              <a:spcAft>
                <a:spcPts val="600"/>
              </a:spcAft>
            </a:pPr>
            <a:r>
              <a:rPr lang="en-US" sz="2800" dirty="0" smtClean="0"/>
              <a:t>Most obvious </a:t>
            </a:r>
            <a:r>
              <a:rPr lang="en-US" sz="2800" dirty="0"/>
              <a:t>way to use a block </a:t>
            </a:r>
            <a:r>
              <a:rPr lang="en-US" sz="2800" dirty="0" smtClean="0"/>
              <a:t>cipher:</a:t>
            </a:r>
          </a:p>
          <a:p>
            <a:pPr eaLnBrk="1" hangingPunct="1">
              <a:lnSpc>
                <a:spcPct val="90000"/>
              </a:lnSpc>
              <a:spcAft>
                <a:spcPts val="0"/>
              </a:spcAft>
              <a:buFont typeface="Wingdings" charset="2"/>
              <a:buNone/>
            </a:pPr>
            <a:r>
              <a:rPr lang="en-US" sz="2400" dirty="0"/>
              <a:t>	</a:t>
            </a:r>
            <a:r>
              <a:rPr lang="en-US" sz="2400" b="1" dirty="0">
                <a:solidFill>
                  <a:schemeClr val="accent2"/>
                </a:solidFill>
              </a:rPr>
              <a:t>Encrypt</a:t>
            </a:r>
            <a:r>
              <a:rPr lang="en-US" sz="2400" dirty="0">
                <a:solidFill>
                  <a:schemeClr val="accent2"/>
                </a:solidFill>
              </a:rPr>
              <a:t> 			</a:t>
            </a:r>
            <a:r>
              <a:rPr lang="en-US" sz="2400" b="1" dirty="0">
                <a:solidFill>
                  <a:schemeClr val="accent2"/>
                </a:solidFill>
              </a:rPr>
              <a:t>Decrypt</a:t>
            </a:r>
            <a:endParaRPr lang="en-US" sz="2400" dirty="0"/>
          </a:p>
          <a:p>
            <a:pPr eaLnBrk="1" hangingPunct="1">
              <a:lnSpc>
                <a:spcPct val="90000"/>
              </a:lnSpc>
              <a:spcAft>
                <a:spcPts val="0"/>
              </a:spcAft>
              <a:buFont typeface="Wingdings" charset="2"/>
              <a:buNone/>
            </a:pPr>
            <a:r>
              <a:rPr lang="en-US" sz="2400" dirty="0">
                <a:latin typeface="Times-Roman" charset="0"/>
              </a:rPr>
              <a:t>	</a:t>
            </a:r>
            <a:r>
              <a:rPr lang="en-US" sz="2400" dirty="0" smtClean="0">
                <a:latin typeface="Times-Roman" charset="0"/>
              </a:rPr>
              <a:t>C</a:t>
            </a:r>
            <a:r>
              <a:rPr lang="en-US" sz="2400" baseline="-25000" dirty="0" smtClean="0">
                <a:latin typeface="Times-Roman" charset="0"/>
              </a:rPr>
              <a:t>1 </a:t>
            </a:r>
            <a:r>
              <a:rPr lang="en-US" sz="2400" dirty="0">
                <a:latin typeface="Times-Roman" charset="0"/>
              </a:rPr>
              <a:t>= </a:t>
            </a:r>
            <a:r>
              <a:rPr lang="en-US" sz="2400" dirty="0" smtClean="0">
                <a:latin typeface="Times-Roman" charset="0"/>
              </a:rPr>
              <a:t>E(P</a:t>
            </a:r>
            <a:r>
              <a:rPr lang="en-US" sz="2400" baseline="-25000" dirty="0" smtClean="0">
                <a:latin typeface="Times-Roman" charset="0"/>
              </a:rPr>
              <a:t>1</a:t>
            </a:r>
            <a:r>
              <a:rPr lang="en-US" sz="2400" dirty="0" smtClean="0">
                <a:latin typeface="Times-Roman" charset="0"/>
              </a:rPr>
              <a:t>, </a:t>
            </a:r>
            <a:r>
              <a:rPr lang="en-US" sz="2400" dirty="0">
                <a:latin typeface="Times-Roman" charset="0"/>
              </a:rPr>
              <a:t>K</a:t>
            </a:r>
            <a:r>
              <a:rPr lang="en-US" sz="2400" dirty="0" smtClean="0">
                <a:latin typeface="Times-Roman" charset="0"/>
              </a:rPr>
              <a:t>)	</a:t>
            </a:r>
            <a:r>
              <a:rPr lang="en-US" sz="2400" dirty="0">
                <a:latin typeface="Times-Roman" charset="0"/>
              </a:rPr>
              <a:t>	</a:t>
            </a:r>
            <a:r>
              <a:rPr lang="en-US" sz="2400" dirty="0" smtClean="0">
                <a:latin typeface="Times-Roman" charset="0"/>
              </a:rPr>
              <a:t>P</a:t>
            </a:r>
            <a:r>
              <a:rPr lang="en-US" sz="2400" baseline="-25000" dirty="0" smtClean="0">
                <a:latin typeface="Times-Roman" charset="0"/>
              </a:rPr>
              <a:t>1 </a:t>
            </a:r>
            <a:r>
              <a:rPr lang="en-US" sz="2400" dirty="0">
                <a:latin typeface="Times-Roman" charset="0"/>
              </a:rPr>
              <a:t>= </a:t>
            </a:r>
            <a:r>
              <a:rPr lang="en-US" sz="2400" dirty="0" smtClean="0">
                <a:latin typeface="Times-Roman" charset="0"/>
              </a:rPr>
              <a:t>D(C</a:t>
            </a:r>
            <a:r>
              <a:rPr lang="en-US" sz="2400" baseline="-25000" dirty="0" smtClean="0">
                <a:latin typeface="Times-Roman" charset="0"/>
              </a:rPr>
              <a:t>1</a:t>
            </a:r>
            <a:r>
              <a:rPr lang="en-US" sz="2400" dirty="0" smtClean="0">
                <a:latin typeface="Times-Roman" charset="0"/>
              </a:rPr>
              <a:t>, </a:t>
            </a:r>
            <a:r>
              <a:rPr lang="en-US" sz="2400" dirty="0">
                <a:latin typeface="Times-Roman" charset="0"/>
              </a:rPr>
              <a:t>K</a:t>
            </a:r>
            <a:r>
              <a:rPr lang="en-US" sz="2400" dirty="0" smtClean="0">
                <a:latin typeface="Times-Roman" charset="0"/>
              </a:rPr>
              <a:t>) </a:t>
            </a:r>
            <a:endParaRPr lang="en-US" sz="2400" dirty="0">
              <a:latin typeface="Times-Roman" charset="0"/>
            </a:endParaRPr>
          </a:p>
          <a:p>
            <a:pPr eaLnBrk="1" hangingPunct="1">
              <a:lnSpc>
                <a:spcPct val="90000"/>
              </a:lnSpc>
              <a:spcAft>
                <a:spcPts val="0"/>
              </a:spcAft>
              <a:buFont typeface="Wingdings" charset="2"/>
              <a:buNone/>
            </a:pPr>
            <a:r>
              <a:rPr lang="en-US" sz="2400" dirty="0">
                <a:latin typeface="Times-Roman" charset="0"/>
              </a:rPr>
              <a:t>	</a:t>
            </a:r>
            <a:r>
              <a:rPr lang="en-US" sz="2400" dirty="0" smtClean="0">
                <a:latin typeface="Times-Roman" charset="0"/>
              </a:rPr>
              <a:t>C</a:t>
            </a:r>
            <a:r>
              <a:rPr lang="en-US" sz="2400" baseline="-25000" dirty="0" smtClean="0">
                <a:latin typeface="Times-Roman" charset="0"/>
              </a:rPr>
              <a:t>2 </a:t>
            </a:r>
            <a:r>
              <a:rPr lang="en-US" sz="2400" dirty="0">
                <a:latin typeface="Times-Roman" charset="0"/>
              </a:rPr>
              <a:t>= </a:t>
            </a:r>
            <a:r>
              <a:rPr lang="en-US" sz="2400" dirty="0" smtClean="0">
                <a:latin typeface="Times-Roman" charset="0"/>
              </a:rPr>
              <a:t>E(P</a:t>
            </a:r>
            <a:r>
              <a:rPr lang="en-US" sz="2400" baseline="-25000" dirty="0" smtClean="0">
                <a:latin typeface="Times-Roman" charset="0"/>
              </a:rPr>
              <a:t>2</a:t>
            </a:r>
            <a:r>
              <a:rPr lang="en-US" sz="2400" dirty="0" smtClean="0">
                <a:latin typeface="Times-Roman" charset="0"/>
              </a:rPr>
              <a:t>, </a:t>
            </a:r>
            <a:r>
              <a:rPr lang="en-US" sz="2400" dirty="0">
                <a:latin typeface="Times-Roman" charset="0"/>
              </a:rPr>
              <a:t>K</a:t>
            </a:r>
            <a:r>
              <a:rPr lang="en-US" sz="2400" dirty="0" smtClean="0">
                <a:latin typeface="Times-Roman" charset="0"/>
              </a:rPr>
              <a:t>)	</a:t>
            </a:r>
            <a:r>
              <a:rPr lang="en-US" sz="2400" dirty="0">
                <a:latin typeface="Times-Roman" charset="0"/>
              </a:rPr>
              <a:t>	</a:t>
            </a:r>
            <a:r>
              <a:rPr lang="en-US" sz="2400" dirty="0" smtClean="0">
                <a:latin typeface="Times-Roman" charset="0"/>
              </a:rPr>
              <a:t>P</a:t>
            </a:r>
            <a:r>
              <a:rPr lang="en-US" sz="2400" baseline="-25000" dirty="0" smtClean="0">
                <a:latin typeface="Times-Roman" charset="0"/>
              </a:rPr>
              <a:t>2 </a:t>
            </a:r>
            <a:r>
              <a:rPr lang="en-US" sz="2400" dirty="0">
                <a:latin typeface="Times-Roman" charset="0"/>
              </a:rPr>
              <a:t>= </a:t>
            </a:r>
            <a:r>
              <a:rPr lang="en-US" sz="2400" dirty="0" smtClean="0">
                <a:latin typeface="Times-Roman" charset="0"/>
              </a:rPr>
              <a:t>D(C</a:t>
            </a:r>
            <a:r>
              <a:rPr lang="en-US" sz="2400" baseline="-25000" dirty="0" smtClean="0">
                <a:latin typeface="Times-Roman" charset="0"/>
              </a:rPr>
              <a:t>2</a:t>
            </a:r>
            <a:r>
              <a:rPr lang="en-US" sz="2400" dirty="0" smtClean="0">
                <a:latin typeface="Times-Roman" charset="0"/>
              </a:rPr>
              <a:t>, </a:t>
            </a:r>
            <a:r>
              <a:rPr lang="en-US" sz="2400" dirty="0">
                <a:latin typeface="Times-Roman" charset="0"/>
              </a:rPr>
              <a:t>K</a:t>
            </a:r>
            <a:r>
              <a:rPr lang="en-US" sz="2400" dirty="0" smtClean="0">
                <a:latin typeface="Times-Roman" charset="0"/>
              </a:rPr>
              <a:t>)</a:t>
            </a:r>
          </a:p>
          <a:p>
            <a:pPr eaLnBrk="1" hangingPunct="1">
              <a:lnSpc>
                <a:spcPct val="90000"/>
              </a:lnSpc>
              <a:spcAft>
                <a:spcPts val="0"/>
              </a:spcAft>
              <a:buFont typeface="Wingdings" charset="2"/>
              <a:buNone/>
            </a:pPr>
            <a:r>
              <a:rPr lang="en-US" sz="2400" dirty="0">
                <a:latin typeface="Times-Roman" charset="0"/>
              </a:rPr>
              <a:t>	</a:t>
            </a:r>
            <a:r>
              <a:rPr lang="en-US" sz="2400" dirty="0" smtClean="0">
                <a:latin typeface="Times-Roman" charset="0"/>
              </a:rPr>
              <a:t>C</a:t>
            </a:r>
            <a:r>
              <a:rPr lang="en-US" sz="2400" baseline="-25000" dirty="0" smtClean="0">
                <a:latin typeface="Times-Roman" charset="0"/>
              </a:rPr>
              <a:t>3 </a:t>
            </a:r>
            <a:r>
              <a:rPr lang="en-US" sz="2400" dirty="0">
                <a:latin typeface="Times-Roman" charset="0"/>
              </a:rPr>
              <a:t>= </a:t>
            </a:r>
            <a:r>
              <a:rPr lang="en-US" sz="2400" dirty="0" smtClean="0">
                <a:latin typeface="Times-Roman" charset="0"/>
              </a:rPr>
              <a:t>E(P</a:t>
            </a:r>
            <a:r>
              <a:rPr lang="en-US" sz="2400" baseline="-25000" dirty="0" smtClean="0">
                <a:latin typeface="Times-Roman" charset="0"/>
              </a:rPr>
              <a:t>3</a:t>
            </a:r>
            <a:r>
              <a:rPr lang="en-US" sz="2400" dirty="0" smtClean="0">
                <a:latin typeface="Times-Roman" charset="0"/>
              </a:rPr>
              <a:t>, </a:t>
            </a:r>
            <a:r>
              <a:rPr lang="en-US" sz="2400" dirty="0">
                <a:latin typeface="Times-Roman" charset="0"/>
              </a:rPr>
              <a:t>K</a:t>
            </a:r>
            <a:r>
              <a:rPr lang="en-US" sz="2400" dirty="0" smtClean="0">
                <a:latin typeface="Times-Roman" charset="0"/>
              </a:rPr>
              <a:t>)  …</a:t>
            </a:r>
            <a:r>
              <a:rPr lang="en-US" sz="2400" dirty="0">
                <a:latin typeface="Times-Roman" charset="0"/>
              </a:rPr>
              <a:t>		</a:t>
            </a:r>
            <a:r>
              <a:rPr lang="en-US" sz="2400" dirty="0" smtClean="0">
                <a:latin typeface="Times-Roman" charset="0"/>
              </a:rPr>
              <a:t>P</a:t>
            </a:r>
            <a:r>
              <a:rPr lang="en-US" sz="2400" baseline="-25000" dirty="0" smtClean="0">
                <a:latin typeface="Times-Roman" charset="0"/>
              </a:rPr>
              <a:t>3 </a:t>
            </a:r>
            <a:r>
              <a:rPr lang="en-US" sz="2400" dirty="0">
                <a:latin typeface="Times-Roman" charset="0"/>
              </a:rPr>
              <a:t>= </a:t>
            </a:r>
            <a:r>
              <a:rPr lang="en-US" sz="2400" dirty="0" smtClean="0">
                <a:latin typeface="Times-Roman" charset="0"/>
              </a:rPr>
              <a:t>D(C</a:t>
            </a:r>
            <a:r>
              <a:rPr lang="en-US" sz="2400" baseline="-25000" dirty="0" smtClean="0">
                <a:latin typeface="Times-Roman" charset="0"/>
              </a:rPr>
              <a:t>3</a:t>
            </a:r>
            <a:r>
              <a:rPr lang="en-US" sz="2400" dirty="0" smtClean="0">
                <a:latin typeface="Times-Roman" charset="0"/>
              </a:rPr>
              <a:t>, </a:t>
            </a:r>
            <a:r>
              <a:rPr lang="en-US" sz="2400" dirty="0">
                <a:latin typeface="Times-Roman" charset="0"/>
              </a:rPr>
              <a:t>K</a:t>
            </a:r>
            <a:r>
              <a:rPr lang="en-US" sz="2400" dirty="0" smtClean="0">
                <a:latin typeface="Times-Roman" charset="0"/>
              </a:rPr>
              <a:t>)  …</a:t>
            </a:r>
            <a:endParaRPr lang="en-US" sz="2400" dirty="0">
              <a:latin typeface="Times-Roman" charset="0"/>
            </a:endParaRPr>
          </a:p>
          <a:p>
            <a:pPr eaLnBrk="1" hangingPunct="1">
              <a:lnSpc>
                <a:spcPct val="90000"/>
              </a:lnSpc>
              <a:spcAft>
                <a:spcPts val="600"/>
              </a:spcAft>
            </a:pPr>
            <a:r>
              <a:rPr lang="en-US" sz="2800" dirty="0"/>
              <a:t>For</a:t>
            </a:r>
            <a:r>
              <a:rPr lang="en-US" sz="2800" dirty="0" smtClean="0"/>
              <a:t> fixed </a:t>
            </a:r>
            <a:r>
              <a:rPr lang="en-US" sz="2800" dirty="0"/>
              <a:t>key </a:t>
            </a:r>
            <a:r>
              <a:rPr lang="en-US" sz="2800" dirty="0">
                <a:latin typeface="Times-Roman" charset="0"/>
              </a:rPr>
              <a:t>K</a:t>
            </a:r>
            <a:r>
              <a:rPr lang="en-US" sz="2800" dirty="0"/>
              <a:t>, this is</a:t>
            </a:r>
            <a:r>
              <a:rPr lang="en-US" sz="2800" dirty="0" smtClean="0"/>
              <a:t> “electronic” </a:t>
            </a:r>
            <a:r>
              <a:rPr lang="en-US" sz="2800" dirty="0"/>
              <a:t>version of a codebook </a:t>
            </a:r>
            <a:r>
              <a:rPr lang="en-US" sz="2800" dirty="0" smtClean="0"/>
              <a:t>cipher (without additive)</a:t>
            </a:r>
          </a:p>
          <a:p>
            <a:pPr lvl="1" eaLnBrk="1" hangingPunct="1">
              <a:lnSpc>
                <a:spcPct val="90000"/>
              </a:lnSpc>
              <a:spcAft>
                <a:spcPts val="600"/>
              </a:spcAft>
            </a:pPr>
            <a:r>
              <a:rPr lang="en-US" sz="2400" dirty="0" smtClean="0"/>
              <a:t>With a different </a:t>
            </a:r>
            <a:r>
              <a:rPr lang="en-US" sz="2400" dirty="0"/>
              <a:t>codebook for each key</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D24A4E88-5CEF-9443-9931-55F45ED32632}" type="slidenum">
              <a:rPr lang="en-US" smtClean="0">
                <a:latin typeface="Times New Roman" charset="0"/>
              </a:rPr>
              <a:pPr/>
              <a:t>71</a:t>
            </a:fld>
            <a:endParaRPr lang="en-US" smtClean="0">
              <a:latin typeface="Times New Roman" charset="0"/>
            </a:endParaRPr>
          </a:p>
        </p:txBody>
      </p:sp>
      <p:sp>
        <p:nvSpPr>
          <p:cNvPr id="104451" name="Rectangle 2"/>
          <p:cNvSpPr>
            <a:spLocks noGrp="1" noChangeArrowheads="1"/>
          </p:cNvSpPr>
          <p:nvPr>
            <p:ph type="title"/>
          </p:nvPr>
        </p:nvSpPr>
        <p:spPr>
          <a:xfrm>
            <a:off x="685800" y="457200"/>
            <a:ext cx="7772400" cy="1143000"/>
          </a:xfrm>
        </p:spPr>
        <p:txBody>
          <a:bodyPr/>
          <a:lstStyle/>
          <a:p>
            <a:pPr eaLnBrk="1" hangingPunct="1"/>
            <a:r>
              <a:rPr lang="en-US"/>
              <a:t>ECB Cut and Paste</a:t>
            </a:r>
          </a:p>
        </p:txBody>
      </p:sp>
      <p:sp>
        <p:nvSpPr>
          <p:cNvPr id="93187" name="Rectangle 3"/>
          <p:cNvSpPr>
            <a:spLocks noGrp="1" noChangeArrowheads="1"/>
          </p:cNvSpPr>
          <p:nvPr>
            <p:ph type="body" idx="1"/>
          </p:nvPr>
        </p:nvSpPr>
        <p:spPr>
          <a:xfrm>
            <a:off x="685800" y="1600200"/>
            <a:ext cx="8001000" cy="4495800"/>
          </a:xfrm>
        </p:spPr>
        <p:txBody>
          <a:bodyPr/>
          <a:lstStyle/>
          <a:p>
            <a:pPr eaLnBrk="1" hangingPunct="1">
              <a:lnSpc>
                <a:spcPct val="90000"/>
              </a:lnSpc>
            </a:pPr>
            <a:r>
              <a:rPr lang="en-US" sz="2800" dirty="0"/>
              <a:t>Suppose plaintext is </a:t>
            </a:r>
          </a:p>
          <a:p>
            <a:pPr eaLnBrk="1" hangingPunct="1">
              <a:lnSpc>
                <a:spcPct val="90000"/>
              </a:lnSpc>
              <a:buFont typeface="Wingdings" charset="2"/>
              <a:buNone/>
            </a:pPr>
            <a:r>
              <a:rPr lang="en-US" sz="2800" dirty="0">
                <a:latin typeface="Courier" charset="0"/>
              </a:rPr>
              <a:t>		Alice </a:t>
            </a:r>
            <a:r>
              <a:rPr lang="en-US" sz="2800" dirty="0" smtClean="0">
                <a:latin typeface="Courier" charset="0"/>
              </a:rPr>
              <a:t>likes Bob. Trudy likes </a:t>
            </a:r>
            <a:r>
              <a:rPr lang="en-US" sz="2800" dirty="0">
                <a:latin typeface="Courier" charset="0"/>
              </a:rPr>
              <a:t>Tom.</a:t>
            </a:r>
          </a:p>
          <a:p>
            <a:pPr eaLnBrk="1" hangingPunct="1">
              <a:lnSpc>
                <a:spcPct val="90000"/>
              </a:lnSpc>
            </a:pPr>
            <a:r>
              <a:rPr lang="en-US" sz="2800" dirty="0"/>
              <a:t>Assuming 64-bit blocks and 8-bit ASCII:</a:t>
            </a:r>
          </a:p>
          <a:p>
            <a:pPr eaLnBrk="1" hangingPunct="1">
              <a:lnSpc>
                <a:spcPct val="90000"/>
              </a:lnSpc>
              <a:buFont typeface="Wingdings" charset="2"/>
              <a:buNone/>
            </a:pPr>
            <a:r>
              <a:rPr lang="en-US" sz="2800" dirty="0">
                <a:latin typeface="Courier" charset="0"/>
              </a:rPr>
              <a:t>	</a:t>
            </a:r>
            <a:r>
              <a:rPr lang="en-US" sz="2800" dirty="0" smtClean="0">
                <a:latin typeface="Times-Roman" charset="0"/>
              </a:rPr>
              <a:t>P</a:t>
            </a:r>
            <a:r>
              <a:rPr lang="en-US" sz="2800" baseline="-25000" dirty="0" smtClean="0">
                <a:latin typeface="Times-Roman" charset="0"/>
              </a:rPr>
              <a:t>1 </a:t>
            </a:r>
            <a:r>
              <a:rPr lang="en-US" sz="2800" dirty="0">
                <a:latin typeface="Times-Roman" charset="0"/>
              </a:rPr>
              <a:t>= “</a:t>
            </a:r>
            <a:r>
              <a:rPr lang="en-US" sz="2800" dirty="0">
                <a:latin typeface="Courier" charset="0"/>
              </a:rPr>
              <a:t>Alice </a:t>
            </a:r>
            <a:r>
              <a:rPr lang="en-US" sz="2800" dirty="0" smtClean="0">
                <a:latin typeface="Courier" charset="0"/>
              </a:rPr>
              <a:t>li</a:t>
            </a:r>
            <a:r>
              <a:rPr lang="en-US" sz="2800" dirty="0">
                <a:latin typeface="Times-Roman" charset="0"/>
              </a:rPr>
              <a:t>”, </a:t>
            </a:r>
            <a:r>
              <a:rPr lang="en-US" sz="2800" dirty="0" smtClean="0">
                <a:latin typeface="Times-Roman" charset="0"/>
              </a:rPr>
              <a:t>P</a:t>
            </a:r>
            <a:r>
              <a:rPr lang="en-US" sz="2800" baseline="-25000" dirty="0" smtClean="0">
                <a:latin typeface="Times-Roman" charset="0"/>
              </a:rPr>
              <a:t>2 </a:t>
            </a:r>
            <a:r>
              <a:rPr lang="en-US" sz="2800" dirty="0">
                <a:latin typeface="Times-Roman" charset="0"/>
              </a:rPr>
              <a:t>= </a:t>
            </a:r>
            <a:r>
              <a:rPr lang="en-US" sz="2800" dirty="0" smtClean="0">
                <a:latin typeface="Times-Roman" charset="0"/>
              </a:rPr>
              <a:t>“</a:t>
            </a:r>
            <a:r>
              <a:rPr lang="en-US" sz="2800" dirty="0" err="1" smtClean="0">
                <a:latin typeface="Courier" charset="0"/>
              </a:rPr>
              <a:t>kes</a:t>
            </a:r>
            <a:r>
              <a:rPr lang="en-US" sz="2800" dirty="0" smtClean="0">
                <a:latin typeface="Courier" charset="0"/>
              </a:rPr>
              <a:t> </a:t>
            </a:r>
            <a:r>
              <a:rPr lang="en-US" sz="2800" dirty="0">
                <a:latin typeface="Courier" charset="0"/>
              </a:rPr>
              <a:t>Bob</a:t>
            </a:r>
            <a:r>
              <a:rPr lang="en-US" sz="2800" dirty="0" smtClean="0">
                <a:latin typeface="Courier" charset="0"/>
              </a:rPr>
              <a:t>.</a:t>
            </a:r>
            <a:r>
              <a:rPr lang="en-US" sz="2800" dirty="0" smtClean="0">
                <a:latin typeface="Times-Roman" charset="0"/>
              </a:rPr>
              <a:t>”,</a:t>
            </a:r>
            <a:endParaRPr lang="en-US" sz="2800" dirty="0">
              <a:latin typeface="Courier" charset="0"/>
            </a:endParaRPr>
          </a:p>
          <a:p>
            <a:pPr eaLnBrk="1" hangingPunct="1">
              <a:lnSpc>
                <a:spcPct val="90000"/>
              </a:lnSpc>
              <a:buFont typeface="Wingdings" charset="2"/>
              <a:buNone/>
            </a:pPr>
            <a:r>
              <a:rPr lang="en-US" sz="2800" dirty="0">
                <a:latin typeface="Courier" charset="0"/>
              </a:rPr>
              <a:t>	</a:t>
            </a:r>
            <a:r>
              <a:rPr lang="en-US" sz="2800" dirty="0" smtClean="0">
                <a:latin typeface="Times-Roman" charset="0"/>
              </a:rPr>
              <a:t>P</a:t>
            </a:r>
            <a:r>
              <a:rPr lang="en-US" sz="2800" baseline="-25000" dirty="0" smtClean="0">
                <a:latin typeface="Times-Roman" charset="0"/>
              </a:rPr>
              <a:t>3 </a:t>
            </a:r>
            <a:r>
              <a:rPr lang="en-US" sz="2800" dirty="0">
                <a:latin typeface="Times-Roman" charset="0"/>
              </a:rPr>
              <a:t>= “</a:t>
            </a:r>
            <a:r>
              <a:rPr lang="en-US" sz="2800" dirty="0">
                <a:latin typeface="Courier" charset="0"/>
              </a:rPr>
              <a:t>Trudy </a:t>
            </a:r>
            <a:r>
              <a:rPr lang="en-US" sz="2800" dirty="0" smtClean="0">
                <a:latin typeface="Courier" charset="0"/>
              </a:rPr>
              <a:t>li</a:t>
            </a:r>
            <a:r>
              <a:rPr lang="en-US" sz="2800" dirty="0">
                <a:latin typeface="Times-Roman" charset="0"/>
              </a:rPr>
              <a:t>”, </a:t>
            </a:r>
            <a:r>
              <a:rPr lang="en-US" sz="2800" dirty="0" smtClean="0">
                <a:latin typeface="Times-Roman" charset="0"/>
              </a:rPr>
              <a:t>P</a:t>
            </a:r>
            <a:r>
              <a:rPr lang="en-US" sz="2800" baseline="-25000" dirty="0" smtClean="0">
                <a:latin typeface="Times-Roman" charset="0"/>
              </a:rPr>
              <a:t>4 </a:t>
            </a:r>
            <a:r>
              <a:rPr lang="en-US" sz="2800" dirty="0">
                <a:latin typeface="Times-Roman" charset="0"/>
              </a:rPr>
              <a:t>= </a:t>
            </a:r>
            <a:r>
              <a:rPr lang="en-US" sz="2800" dirty="0" smtClean="0">
                <a:latin typeface="Times-Roman" charset="0"/>
              </a:rPr>
              <a:t>“</a:t>
            </a:r>
            <a:r>
              <a:rPr lang="en-US" sz="2800" dirty="0" err="1" smtClean="0">
                <a:latin typeface="Courier" charset="0"/>
              </a:rPr>
              <a:t>ke</a:t>
            </a:r>
            <a:r>
              <a:rPr lang="en-US" sz="2800" dirty="0" err="1" smtClean="0">
                <a:latin typeface="Courier" charset="0"/>
              </a:rPr>
              <a:t>s</a:t>
            </a:r>
            <a:r>
              <a:rPr lang="en-US" sz="2800" dirty="0" smtClean="0">
                <a:latin typeface="Courier" charset="0"/>
              </a:rPr>
              <a:t> </a:t>
            </a:r>
            <a:r>
              <a:rPr lang="en-US" sz="2800" dirty="0">
                <a:latin typeface="Courier" charset="0"/>
              </a:rPr>
              <a:t>Tom</a:t>
            </a:r>
            <a:r>
              <a:rPr lang="en-US" sz="2800" dirty="0" smtClean="0">
                <a:latin typeface="Courier" charset="0"/>
              </a:rPr>
              <a:t>.</a:t>
            </a:r>
            <a:r>
              <a:rPr lang="en-US" sz="2800" dirty="0" smtClean="0">
                <a:latin typeface="Times-Roman" charset="0"/>
              </a:rPr>
              <a:t>”</a:t>
            </a:r>
            <a:endParaRPr lang="en-US" sz="2800" dirty="0">
              <a:latin typeface="Times-Roman" charset="0"/>
            </a:endParaRPr>
          </a:p>
          <a:p>
            <a:pPr eaLnBrk="1" hangingPunct="1">
              <a:lnSpc>
                <a:spcPct val="90000"/>
              </a:lnSpc>
            </a:pPr>
            <a:r>
              <a:rPr lang="en-US" sz="2800" dirty="0"/>
              <a:t>Ciphertext: </a:t>
            </a:r>
            <a:r>
              <a:rPr lang="en-US" sz="2800" dirty="0" smtClean="0">
                <a:latin typeface="Times-Roman" charset="0"/>
              </a:rPr>
              <a:t>C</a:t>
            </a:r>
            <a:r>
              <a:rPr lang="en-US" sz="2800" baseline="-25000" dirty="0" smtClean="0">
                <a:latin typeface="Times-Roman" charset="0"/>
              </a:rPr>
              <a:t>1</a:t>
            </a:r>
            <a:r>
              <a:rPr lang="en-US" sz="2800" dirty="0" smtClean="0">
                <a:latin typeface="Times-Roman" charset="0"/>
              </a:rPr>
              <a:t>,C</a:t>
            </a:r>
            <a:r>
              <a:rPr lang="en-US" sz="2800" baseline="-25000" dirty="0" smtClean="0">
                <a:latin typeface="Times-Roman" charset="0"/>
              </a:rPr>
              <a:t>2</a:t>
            </a:r>
            <a:r>
              <a:rPr lang="en-US" sz="2800" dirty="0" smtClean="0">
                <a:latin typeface="Times-Roman" charset="0"/>
              </a:rPr>
              <a:t>,C</a:t>
            </a:r>
            <a:r>
              <a:rPr lang="en-US" sz="2800" baseline="-25000" dirty="0" smtClean="0">
                <a:latin typeface="Times-Roman" charset="0"/>
              </a:rPr>
              <a:t>3</a:t>
            </a:r>
            <a:r>
              <a:rPr lang="en-US" sz="2800" dirty="0" smtClean="0">
                <a:latin typeface="Times-Roman" charset="0"/>
              </a:rPr>
              <a:t>,C</a:t>
            </a:r>
            <a:r>
              <a:rPr lang="en-US" sz="2800" baseline="-25000" dirty="0" smtClean="0">
                <a:latin typeface="Times-Roman" charset="0"/>
              </a:rPr>
              <a:t>4</a:t>
            </a:r>
            <a:endParaRPr lang="en-US" sz="2800" baseline="-25000" dirty="0">
              <a:latin typeface="Times-Roman" charset="0"/>
            </a:endParaRPr>
          </a:p>
          <a:p>
            <a:pPr eaLnBrk="1" hangingPunct="1">
              <a:lnSpc>
                <a:spcPct val="90000"/>
              </a:lnSpc>
            </a:pPr>
            <a:r>
              <a:rPr lang="en-US" sz="2800" dirty="0"/>
              <a:t>Trudy cuts and pastes: </a:t>
            </a:r>
            <a:r>
              <a:rPr lang="en-US" sz="2800" dirty="0" smtClean="0">
                <a:latin typeface="Times-Roman" charset="0"/>
              </a:rPr>
              <a:t>C</a:t>
            </a:r>
            <a:r>
              <a:rPr lang="en-US" sz="2800" baseline="-25000" dirty="0" smtClean="0">
                <a:latin typeface="Times-Roman" charset="0"/>
              </a:rPr>
              <a:t>1</a:t>
            </a:r>
            <a:r>
              <a:rPr lang="en-US" sz="2800" dirty="0" smtClean="0">
                <a:latin typeface="Times-Roman" charset="0"/>
              </a:rPr>
              <a:t>,</a:t>
            </a:r>
            <a:r>
              <a:rPr lang="en-US" sz="2800" dirty="0" smtClean="0">
                <a:solidFill>
                  <a:srgbClr val="FF0000"/>
                </a:solidFill>
                <a:latin typeface="Times-Roman" charset="0"/>
              </a:rPr>
              <a:t>C</a:t>
            </a:r>
            <a:r>
              <a:rPr lang="en-US" sz="2800" baseline="-25000" dirty="0" smtClean="0">
                <a:solidFill>
                  <a:srgbClr val="FF0000"/>
                </a:solidFill>
                <a:latin typeface="Times-Roman" charset="0"/>
              </a:rPr>
              <a:t>4</a:t>
            </a:r>
            <a:r>
              <a:rPr lang="en-US" sz="2800" dirty="0" smtClean="0">
                <a:latin typeface="Times-Roman" charset="0"/>
              </a:rPr>
              <a:t>,C</a:t>
            </a:r>
            <a:r>
              <a:rPr lang="en-US" sz="2800" baseline="-25000" dirty="0" smtClean="0">
                <a:latin typeface="Times-Roman" charset="0"/>
              </a:rPr>
              <a:t>3</a:t>
            </a:r>
            <a:r>
              <a:rPr lang="en-US" sz="2800" dirty="0" smtClean="0">
                <a:latin typeface="Times-Roman" charset="0"/>
              </a:rPr>
              <a:t>,</a:t>
            </a:r>
            <a:r>
              <a:rPr lang="en-US" sz="2800" dirty="0" smtClean="0">
                <a:solidFill>
                  <a:srgbClr val="FF0000"/>
                </a:solidFill>
                <a:latin typeface="Times-Roman" charset="0"/>
              </a:rPr>
              <a:t>C</a:t>
            </a:r>
            <a:r>
              <a:rPr lang="en-US" sz="2800" baseline="-25000" dirty="0" smtClean="0">
                <a:solidFill>
                  <a:srgbClr val="FF0000"/>
                </a:solidFill>
                <a:latin typeface="Times-Roman" charset="0"/>
              </a:rPr>
              <a:t>2</a:t>
            </a:r>
            <a:endParaRPr lang="en-US" sz="2400" baseline="-25000" dirty="0">
              <a:solidFill>
                <a:srgbClr val="FF0000"/>
              </a:solidFill>
              <a:latin typeface="Times-Roman" charset="0"/>
            </a:endParaRPr>
          </a:p>
          <a:p>
            <a:pPr eaLnBrk="1" hangingPunct="1">
              <a:lnSpc>
                <a:spcPct val="90000"/>
              </a:lnSpc>
            </a:pPr>
            <a:r>
              <a:rPr lang="en-US" sz="2800" dirty="0"/>
              <a:t>Decrypts as</a:t>
            </a:r>
          </a:p>
          <a:p>
            <a:pPr eaLnBrk="1" hangingPunct="1">
              <a:lnSpc>
                <a:spcPct val="90000"/>
              </a:lnSpc>
              <a:buFont typeface="Wingdings" charset="2"/>
              <a:buNone/>
            </a:pPr>
            <a:r>
              <a:rPr lang="en-US" sz="2800" dirty="0">
                <a:latin typeface="Courier" charset="0"/>
              </a:rPr>
              <a:t>		Alice </a:t>
            </a:r>
            <a:r>
              <a:rPr lang="en-US" sz="2800" dirty="0" smtClean="0">
                <a:latin typeface="Courier" charset="0"/>
              </a:rPr>
              <a:t>likes Tom. Trudy likes </a:t>
            </a:r>
            <a:r>
              <a:rPr lang="en-US" sz="2800" dirty="0">
                <a:latin typeface="Courier" charset="0"/>
              </a:rPr>
              <a:t>Bob.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wipe(up)">
                                      <p:cBhvr>
                                        <p:cTn id="7" dur="75"/>
                                        <p:tgtEl>
                                          <p:spTgt spid="9318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riter"/>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93187">
                                            <p:txEl>
                                              <p:pRg st="1" end="1"/>
                                            </p:txEl>
                                          </p:spTgt>
                                        </p:tgtEl>
                                        <p:attrNameLst>
                                          <p:attrName>style.visibility</p:attrName>
                                        </p:attrNameLst>
                                      </p:cBhvr>
                                      <p:to>
                                        <p:strVal val="visible"/>
                                      </p:to>
                                    </p:set>
                                    <p:animEffect transition="in" filter="wipe(up)">
                                      <p:cBhvr>
                                        <p:cTn id="12" dur="75"/>
                                        <p:tgtEl>
                                          <p:spTgt spid="9318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Typewriter"/>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93187">
                                            <p:txEl>
                                              <p:pRg st="2" end="2"/>
                                            </p:txEl>
                                          </p:spTgt>
                                        </p:tgtEl>
                                        <p:attrNameLst>
                                          <p:attrName>style.visibility</p:attrName>
                                        </p:attrNameLst>
                                      </p:cBhvr>
                                      <p:to>
                                        <p:strVal val="visible"/>
                                      </p:to>
                                    </p:set>
                                    <p:animEffect transition="in" filter="wipe(up)">
                                      <p:cBhvr>
                                        <p:cTn id="17" dur="75"/>
                                        <p:tgtEl>
                                          <p:spTgt spid="9318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Typewriter"/>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iterate type="lt">
                                    <p:tmPct val="100000"/>
                                  </p:iterate>
                                  <p:childTnLst>
                                    <p:set>
                                      <p:cBhvr>
                                        <p:cTn id="21" dur="1" fill="hold">
                                          <p:stCondLst>
                                            <p:cond delay="0"/>
                                          </p:stCondLst>
                                        </p:cTn>
                                        <p:tgtEl>
                                          <p:spTgt spid="93187">
                                            <p:txEl>
                                              <p:pRg st="3" end="3"/>
                                            </p:txEl>
                                          </p:spTgt>
                                        </p:tgtEl>
                                        <p:attrNameLst>
                                          <p:attrName>style.visibility</p:attrName>
                                        </p:attrNameLst>
                                      </p:cBhvr>
                                      <p:to>
                                        <p:strVal val="visible"/>
                                      </p:to>
                                    </p:set>
                                    <p:animEffect transition="in" filter="wipe(up)">
                                      <p:cBhvr>
                                        <p:cTn id="22" dur="75"/>
                                        <p:tgtEl>
                                          <p:spTgt spid="93187">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Typewriter"/>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type="lt">
                                    <p:tmPct val="100000"/>
                                  </p:iterate>
                                  <p:childTnLst>
                                    <p:set>
                                      <p:cBhvr>
                                        <p:cTn id="26" dur="1" fill="hold">
                                          <p:stCondLst>
                                            <p:cond delay="0"/>
                                          </p:stCondLst>
                                        </p:cTn>
                                        <p:tgtEl>
                                          <p:spTgt spid="93187">
                                            <p:txEl>
                                              <p:pRg st="4" end="4"/>
                                            </p:txEl>
                                          </p:spTgt>
                                        </p:tgtEl>
                                        <p:attrNameLst>
                                          <p:attrName>style.visibility</p:attrName>
                                        </p:attrNameLst>
                                      </p:cBhvr>
                                      <p:to>
                                        <p:strVal val="visible"/>
                                      </p:to>
                                    </p:set>
                                    <p:animEffect transition="in" filter="wipe(up)">
                                      <p:cBhvr>
                                        <p:cTn id="27" dur="75"/>
                                        <p:tgtEl>
                                          <p:spTgt spid="93187">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Typewriter"/>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iterate type="lt">
                                    <p:tmPct val="100000"/>
                                  </p:iterate>
                                  <p:childTnLst>
                                    <p:set>
                                      <p:cBhvr>
                                        <p:cTn id="31" dur="1" fill="hold">
                                          <p:stCondLst>
                                            <p:cond delay="0"/>
                                          </p:stCondLst>
                                        </p:cTn>
                                        <p:tgtEl>
                                          <p:spTgt spid="93187">
                                            <p:txEl>
                                              <p:pRg st="5" end="5"/>
                                            </p:txEl>
                                          </p:spTgt>
                                        </p:tgtEl>
                                        <p:attrNameLst>
                                          <p:attrName>style.visibility</p:attrName>
                                        </p:attrNameLst>
                                      </p:cBhvr>
                                      <p:to>
                                        <p:strVal val="visible"/>
                                      </p:to>
                                    </p:set>
                                    <p:animEffect transition="in" filter="wipe(up)">
                                      <p:cBhvr>
                                        <p:cTn id="32" dur="75"/>
                                        <p:tgtEl>
                                          <p:spTgt spid="93187">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Typewriter"/>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iterate type="lt">
                                    <p:tmPct val="100000"/>
                                  </p:iterate>
                                  <p:childTnLst>
                                    <p:set>
                                      <p:cBhvr>
                                        <p:cTn id="36" dur="1" fill="hold">
                                          <p:stCondLst>
                                            <p:cond delay="0"/>
                                          </p:stCondLst>
                                        </p:cTn>
                                        <p:tgtEl>
                                          <p:spTgt spid="93187">
                                            <p:txEl>
                                              <p:pRg st="6" end="6"/>
                                            </p:txEl>
                                          </p:spTgt>
                                        </p:tgtEl>
                                        <p:attrNameLst>
                                          <p:attrName>style.visibility</p:attrName>
                                        </p:attrNameLst>
                                      </p:cBhvr>
                                      <p:to>
                                        <p:strVal val="visible"/>
                                      </p:to>
                                    </p:set>
                                    <p:animEffect transition="in" filter="wipe(up)">
                                      <p:cBhvr>
                                        <p:cTn id="37" dur="75"/>
                                        <p:tgtEl>
                                          <p:spTgt spid="93187">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Typewriter"/>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iterate type="lt">
                                    <p:tmPct val="100000"/>
                                  </p:iterate>
                                  <p:childTnLst>
                                    <p:set>
                                      <p:cBhvr>
                                        <p:cTn id="41" dur="1" fill="hold">
                                          <p:stCondLst>
                                            <p:cond delay="0"/>
                                          </p:stCondLst>
                                        </p:cTn>
                                        <p:tgtEl>
                                          <p:spTgt spid="93187">
                                            <p:txEl>
                                              <p:pRg st="7" end="7"/>
                                            </p:txEl>
                                          </p:spTgt>
                                        </p:tgtEl>
                                        <p:attrNameLst>
                                          <p:attrName>style.visibility</p:attrName>
                                        </p:attrNameLst>
                                      </p:cBhvr>
                                      <p:to>
                                        <p:strVal val="visible"/>
                                      </p:to>
                                    </p:set>
                                    <p:animEffect transition="in" filter="wipe(up)">
                                      <p:cBhvr>
                                        <p:cTn id="42" dur="75"/>
                                        <p:tgtEl>
                                          <p:spTgt spid="93187">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Typewriter"/>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iterate type="lt">
                                    <p:tmPct val="100000"/>
                                  </p:iterate>
                                  <p:childTnLst>
                                    <p:set>
                                      <p:cBhvr>
                                        <p:cTn id="46" dur="1" fill="hold">
                                          <p:stCondLst>
                                            <p:cond delay="0"/>
                                          </p:stCondLst>
                                        </p:cTn>
                                        <p:tgtEl>
                                          <p:spTgt spid="93187">
                                            <p:txEl>
                                              <p:pRg st="8" end="8"/>
                                            </p:txEl>
                                          </p:spTgt>
                                        </p:tgtEl>
                                        <p:attrNameLst>
                                          <p:attrName>style.visibility</p:attrName>
                                        </p:attrNameLst>
                                      </p:cBhvr>
                                      <p:to>
                                        <p:strVal val="visible"/>
                                      </p:to>
                                    </p:set>
                                    <p:animEffect transition="in" filter="wipe(up)">
                                      <p:cBhvr>
                                        <p:cTn id="47" dur="75"/>
                                        <p:tgtEl>
                                          <p:spTgt spid="93187">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Typewri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22D09D89-2FF1-1F4F-BAC9-90EC472F7D67}" type="slidenum">
              <a:rPr lang="en-US" smtClean="0">
                <a:latin typeface="Times New Roman" charset="0"/>
              </a:rPr>
              <a:pPr/>
              <a:t>72</a:t>
            </a:fld>
            <a:endParaRPr lang="en-US" smtClean="0">
              <a:latin typeface="Times New Roman" charset="0"/>
            </a:endParaRPr>
          </a:p>
        </p:txBody>
      </p:sp>
      <p:sp>
        <p:nvSpPr>
          <p:cNvPr id="105475" name="Rectangle 2"/>
          <p:cNvSpPr>
            <a:spLocks noGrp="1" noChangeArrowheads="1"/>
          </p:cNvSpPr>
          <p:nvPr>
            <p:ph type="title"/>
          </p:nvPr>
        </p:nvSpPr>
        <p:spPr/>
        <p:txBody>
          <a:bodyPr/>
          <a:lstStyle/>
          <a:p>
            <a:pPr eaLnBrk="1" hangingPunct="1"/>
            <a:r>
              <a:rPr lang="en-US"/>
              <a:t>ECB Weakness</a:t>
            </a:r>
          </a:p>
        </p:txBody>
      </p:sp>
      <p:sp>
        <p:nvSpPr>
          <p:cNvPr id="92163" name="Rectangle 3"/>
          <p:cNvSpPr>
            <a:spLocks noGrp="1" noChangeArrowheads="1"/>
          </p:cNvSpPr>
          <p:nvPr>
            <p:ph type="body" idx="1"/>
          </p:nvPr>
        </p:nvSpPr>
        <p:spPr/>
        <p:txBody>
          <a:bodyPr/>
          <a:lstStyle/>
          <a:p>
            <a:pPr eaLnBrk="1" hangingPunct="1">
              <a:spcAft>
                <a:spcPts val="600"/>
              </a:spcAft>
            </a:pPr>
            <a:r>
              <a:rPr lang="en-US" dirty="0"/>
              <a:t>Suppose </a:t>
            </a:r>
            <a:r>
              <a:rPr lang="en-US" dirty="0">
                <a:latin typeface="Times-Roman" charset="0"/>
              </a:rPr>
              <a:t>P</a:t>
            </a:r>
            <a:r>
              <a:rPr lang="en-US" baseline="-25000" dirty="0">
                <a:latin typeface="Times-Roman" charset="0"/>
              </a:rPr>
              <a:t>i </a:t>
            </a:r>
            <a:r>
              <a:rPr lang="en-US" dirty="0">
                <a:latin typeface="Times-Roman" charset="0"/>
              </a:rPr>
              <a:t>= </a:t>
            </a:r>
            <a:r>
              <a:rPr lang="en-US" dirty="0" err="1">
                <a:latin typeface="Times-Roman" charset="0"/>
              </a:rPr>
              <a:t>P</a:t>
            </a:r>
            <a:r>
              <a:rPr lang="en-US" baseline="-25000" dirty="0" err="1">
                <a:latin typeface="Times-Roman" charset="0"/>
              </a:rPr>
              <a:t>j</a:t>
            </a:r>
            <a:endParaRPr lang="en-US" dirty="0">
              <a:latin typeface="Times-Roman" charset="0"/>
            </a:endParaRPr>
          </a:p>
          <a:p>
            <a:pPr eaLnBrk="1" hangingPunct="1">
              <a:spcAft>
                <a:spcPts val="600"/>
              </a:spcAft>
            </a:pPr>
            <a:r>
              <a:rPr lang="en-US" dirty="0"/>
              <a:t>Then </a:t>
            </a:r>
            <a:r>
              <a:rPr lang="en-US" dirty="0" err="1">
                <a:latin typeface="Times-Roman" charset="0"/>
              </a:rPr>
              <a:t>C</a:t>
            </a:r>
            <a:r>
              <a:rPr lang="en-US" baseline="-25000" dirty="0" err="1">
                <a:latin typeface="Times-Roman" charset="0"/>
              </a:rPr>
              <a:t>i</a:t>
            </a:r>
            <a:r>
              <a:rPr lang="en-US" baseline="-25000" dirty="0">
                <a:latin typeface="Times-Roman" charset="0"/>
              </a:rPr>
              <a:t> </a:t>
            </a:r>
            <a:r>
              <a:rPr lang="en-US" dirty="0">
                <a:latin typeface="Times-Roman" charset="0"/>
              </a:rPr>
              <a:t>= </a:t>
            </a:r>
            <a:r>
              <a:rPr lang="en-US" dirty="0" err="1">
                <a:latin typeface="Times-Roman" charset="0"/>
              </a:rPr>
              <a:t>C</a:t>
            </a:r>
            <a:r>
              <a:rPr lang="en-US" baseline="-25000" dirty="0" err="1">
                <a:latin typeface="Times-Roman" charset="0"/>
              </a:rPr>
              <a:t>j</a:t>
            </a:r>
            <a:r>
              <a:rPr lang="en-US" dirty="0"/>
              <a:t> and Trudy knows </a:t>
            </a:r>
            <a:r>
              <a:rPr lang="en-US" dirty="0">
                <a:latin typeface="Times-Roman" charset="0"/>
              </a:rPr>
              <a:t>P</a:t>
            </a:r>
            <a:r>
              <a:rPr lang="en-US" baseline="-25000" dirty="0">
                <a:latin typeface="Times-Roman" charset="0"/>
              </a:rPr>
              <a:t>i </a:t>
            </a:r>
            <a:r>
              <a:rPr lang="en-US" dirty="0">
                <a:latin typeface="Times-Roman" charset="0"/>
              </a:rPr>
              <a:t>= </a:t>
            </a:r>
            <a:r>
              <a:rPr lang="en-US" dirty="0" err="1">
                <a:latin typeface="Times-Roman" charset="0"/>
              </a:rPr>
              <a:t>P</a:t>
            </a:r>
            <a:r>
              <a:rPr lang="en-US" baseline="-25000" dirty="0" err="1">
                <a:latin typeface="Times-Roman" charset="0"/>
              </a:rPr>
              <a:t>j</a:t>
            </a:r>
            <a:endParaRPr lang="en-US" dirty="0"/>
          </a:p>
          <a:p>
            <a:pPr eaLnBrk="1" hangingPunct="1">
              <a:spcAft>
                <a:spcPts val="600"/>
              </a:spcAft>
            </a:pPr>
            <a:r>
              <a:rPr lang="en-US" dirty="0"/>
              <a:t>This gives Trudy some information, even if she does not know </a:t>
            </a:r>
            <a:r>
              <a:rPr lang="en-US" dirty="0">
                <a:latin typeface="Times-Roman" charset="0"/>
              </a:rPr>
              <a:t>P</a:t>
            </a:r>
            <a:r>
              <a:rPr lang="en-US" baseline="-25000" dirty="0">
                <a:latin typeface="Times-Roman" charset="0"/>
              </a:rPr>
              <a:t>i</a:t>
            </a:r>
            <a:r>
              <a:rPr lang="en-US" dirty="0"/>
              <a:t> or </a:t>
            </a:r>
            <a:r>
              <a:rPr lang="en-US" dirty="0" err="1">
                <a:latin typeface="Times-Roman" charset="0"/>
              </a:rPr>
              <a:t>P</a:t>
            </a:r>
            <a:r>
              <a:rPr lang="en-US" baseline="-25000" dirty="0" err="1">
                <a:latin typeface="Times-Roman" charset="0"/>
              </a:rPr>
              <a:t>j</a:t>
            </a:r>
            <a:endParaRPr lang="en-US" baseline="-25000" dirty="0">
              <a:latin typeface="Courier" charset="0"/>
            </a:endParaRPr>
          </a:p>
          <a:p>
            <a:pPr eaLnBrk="1" hangingPunct="1">
              <a:spcAft>
                <a:spcPts val="600"/>
              </a:spcAft>
            </a:pPr>
            <a:r>
              <a:rPr lang="en-US" dirty="0"/>
              <a:t>Trudy might know </a:t>
            </a:r>
            <a:r>
              <a:rPr lang="en-US" dirty="0">
                <a:latin typeface="Times-Roman" charset="0"/>
              </a:rPr>
              <a:t>P</a:t>
            </a:r>
            <a:r>
              <a:rPr lang="en-US" baseline="-25000" dirty="0">
                <a:latin typeface="Times-Roman" charset="0"/>
              </a:rPr>
              <a:t>i</a:t>
            </a:r>
            <a:endParaRPr lang="en-US" dirty="0">
              <a:latin typeface="Times-Roman" charset="0"/>
            </a:endParaRPr>
          </a:p>
          <a:p>
            <a:pPr eaLnBrk="1" hangingPunct="1">
              <a:spcAft>
                <a:spcPts val="600"/>
              </a:spcAft>
            </a:pPr>
            <a:r>
              <a:rPr lang="en-US" dirty="0"/>
              <a:t>Is this a serious issue?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box(out)">
                                      <p:cBhvr>
                                        <p:cTn id="7" dur="500"/>
                                        <p:tgtEl>
                                          <p:spTgt spid="9216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Effect transition="in" filter="box(out)">
                                      <p:cBhvr>
                                        <p:cTn id="12" dur="500"/>
                                        <p:tgtEl>
                                          <p:spTgt spid="9216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92163">
                                            <p:txEl>
                                              <p:pRg st="2" end="2"/>
                                            </p:txEl>
                                          </p:spTgt>
                                        </p:tgtEl>
                                        <p:attrNameLst>
                                          <p:attrName>style.visibility</p:attrName>
                                        </p:attrNameLst>
                                      </p:cBhvr>
                                      <p:to>
                                        <p:strVal val="visible"/>
                                      </p:to>
                                    </p:set>
                                    <p:animEffect transition="in" filter="box(out)">
                                      <p:cBhvr>
                                        <p:cTn id="17" dur="500"/>
                                        <p:tgtEl>
                                          <p:spTgt spid="9216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92163">
                                            <p:txEl>
                                              <p:pRg st="3" end="3"/>
                                            </p:txEl>
                                          </p:spTgt>
                                        </p:tgtEl>
                                        <p:attrNameLst>
                                          <p:attrName>style.visibility</p:attrName>
                                        </p:attrNameLst>
                                      </p:cBhvr>
                                      <p:to>
                                        <p:strVal val="visible"/>
                                      </p:to>
                                    </p:set>
                                    <p:animEffect transition="in" filter="box(out)">
                                      <p:cBhvr>
                                        <p:cTn id="22" dur="500"/>
                                        <p:tgtEl>
                                          <p:spTgt spid="9216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92163">
                                            <p:txEl>
                                              <p:pRg st="4" end="4"/>
                                            </p:txEl>
                                          </p:spTgt>
                                        </p:tgtEl>
                                        <p:attrNameLst>
                                          <p:attrName>style.visibility</p:attrName>
                                        </p:attrNameLst>
                                      </p:cBhvr>
                                      <p:to>
                                        <p:strVal val="visible"/>
                                      </p:to>
                                    </p:set>
                                    <p:animEffect transition="in" filter="box(out)">
                                      <p:cBhvr>
                                        <p:cTn id="27" dur="500"/>
                                        <p:tgtEl>
                                          <p:spTgt spid="9216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139B3C41-B68A-6748-87DC-32C2B7FB43A6}" type="slidenum">
              <a:rPr lang="en-US" smtClean="0">
                <a:latin typeface="Times New Roman" charset="0"/>
              </a:rPr>
              <a:pPr/>
              <a:t>73</a:t>
            </a:fld>
            <a:endParaRPr lang="en-US" smtClean="0">
              <a:latin typeface="Times New Roman" charset="0"/>
            </a:endParaRPr>
          </a:p>
        </p:txBody>
      </p:sp>
      <p:sp>
        <p:nvSpPr>
          <p:cNvPr id="106499" name="Rectangle 2"/>
          <p:cNvSpPr>
            <a:spLocks noGrp="1" noChangeArrowheads="1"/>
          </p:cNvSpPr>
          <p:nvPr>
            <p:ph type="title"/>
          </p:nvPr>
        </p:nvSpPr>
        <p:spPr>
          <a:xfrm>
            <a:off x="762000" y="152400"/>
            <a:ext cx="7696200" cy="990600"/>
          </a:xfrm>
        </p:spPr>
        <p:txBody>
          <a:bodyPr/>
          <a:lstStyle/>
          <a:p>
            <a:pPr eaLnBrk="1" hangingPunct="1"/>
            <a:r>
              <a:rPr lang="en-US"/>
              <a:t>Alice Hates ECB Mode</a:t>
            </a:r>
          </a:p>
        </p:txBody>
      </p:sp>
      <p:sp>
        <p:nvSpPr>
          <p:cNvPr id="106500" name="Rectangle 6"/>
          <p:cNvSpPr>
            <a:spLocks noGrp="1" noChangeArrowheads="1"/>
          </p:cNvSpPr>
          <p:nvPr>
            <p:ph type="body" idx="1"/>
          </p:nvPr>
        </p:nvSpPr>
        <p:spPr>
          <a:xfrm>
            <a:off x="457200" y="1143000"/>
            <a:ext cx="8458200" cy="457200"/>
          </a:xfrm>
          <a:noFill/>
        </p:spPr>
        <p:txBody>
          <a:bodyPr/>
          <a:lstStyle/>
          <a:p>
            <a:pPr eaLnBrk="1" hangingPunct="1">
              <a:lnSpc>
                <a:spcPct val="90000"/>
              </a:lnSpc>
            </a:pPr>
            <a:r>
              <a:rPr lang="en-US" sz="2400" dirty="0"/>
              <a:t>Alice’s uncompressed </a:t>
            </a:r>
            <a:r>
              <a:rPr lang="en-US" sz="2400" dirty="0" smtClean="0"/>
              <a:t>image, and </a:t>
            </a:r>
            <a:r>
              <a:rPr lang="en-US" sz="2400" dirty="0"/>
              <a:t>ECB encrypted (TEA)</a:t>
            </a:r>
          </a:p>
        </p:txBody>
      </p:sp>
      <p:sp>
        <p:nvSpPr>
          <p:cNvPr id="300040" name="Rectangle 8"/>
          <p:cNvSpPr>
            <a:spLocks noChangeArrowheads="1"/>
          </p:cNvSpPr>
          <p:nvPr/>
        </p:nvSpPr>
        <p:spPr bwMode="auto">
          <a:xfrm>
            <a:off x="457200" y="5257800"/>
            <a:ext cx="7924800" cy="914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spcAft>
                <a:spcPts val="600"/>
              </a:spcAft>
              <a:buClr>
                <a:schemeClr val="accent2"/>
              </a:buClr>
              <a:buSzPct val="75000"/>
              <a:buFont typeface="Wingdings" charset="2"/>
              <a:buChar char="q"/>
            </a:pPr>
            <a:r>
              <a:rPr lang="en-US" dirty="0"/>
              <a:t>Why does this happen?</a:t>
            </a:r>
          </a:p>
          <a:p>
            <a:pPr marL="342900" indent="-342900">
              <a:lnSpc>
                <a:spcPct val="90000"/>
              </a:lnSpc>
              <a:spcBef>
                <a:spcPct val="20000"/>
              </a:spcBef>
              <a:spcAft>
                <a:spcPts val="600"/>
              </a:spcAft>
              <a:buClr>
                <a:schemeClr val="accent2"/>
              </a:buClr>
              <a:buSzPct val="75000"/>
              <a:buFont typeface="Wingdings" charset="2"/>
              <a:buChar char="q"/>
            </a:pPr>
            <a:r>
              <a:rPr lang="en-US" dirty="0"/>
              <a:t>Same </a:t>
            </a:r>
            <a:r>
              <a:rPr lang="en-US" dirty="0" smtClean="0"/>
              <a:t>plaintext yields same </a:t>
            </a:r>
            <a:r>
              <a:rPr lang="en-US" dirty="0" err="1"/>
              <a:t>ciphertext</a:t>
            </a:r>
            <a:r>
              <a:rPr lang="en-US" dirty="0"/>
              <a:t>!</a:t>
            </a:r>
          </a:p>
        </p:txBody>
      </p:sp>
      <p:pic>
        <p:nvPicPr>
          <p:cNvPr id="106502" name="Picture 14" descr="alices2ECB.tif                                                 000675D6Macintosh HD                   BC93A1CC:"/>
          <p:cNvPicPr>
            <a:picLocks noChangeAspect="1" noChangeArrowheads="1"/>
          </p:cNvPicPr>
          <p:nvPr/>
        </p:nvPicPr>
        <p:blipFill>
          <a:blip r:embed="rId2"/>
          <a:srcRect/>
          <a:stretch>
            <a:fillRect/>
          </a:stretch>
        </p:blipFill>
        <p:spPr bwMode="auto">
          <a:xfrm>
            <a:off x="2133600" y="1601788"/>
            <a:ext cx="4954588" cy="36560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0040">
                                            <p:txEl>
                                              <p:pRg st="0" end="0"/>
                                            </p:txEl>
                                          </p:spTgt>
                                        </p:tgtEl>
                                        <p:attrNameLst>
                                          <p:attrName>style.visibility</p:attrName>
                                        </p:attrNameLst>
                                      </p:cBhvr>
                                      <p:to>
                                        <p:strVal val="visible"/>
                                      </p:to>
                                    </p:set>
                                    <p:anim calcmode="lin" valueType="num">
                                      <p:cBhvr additive="base">
                                        <p:cTn id="7" dur="500" fill="hold"/>
                                        <p:tgtEl>
                                          <p:spTgt spid="30004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00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0040">
                                            <p:txEl>
                                              <p:pRg st="1" end="1"/>
                                            </p:txEl>
                                          </p:spTgt>
                                        </p:tgtEl>
                                        <p:attrNameLst>
                                          <p:attrName>style.visibility</p:attrName>
                                        </p:attrNameLst>
                                      </p:cBhvr>
                                      <p:to>
                                        <p:strVal val="visible"/>
                                      </p:to>
                                    </p:set>
                                    <p:anim calcmode="lin" valueType="num">
                                      <p:cBhvr additive="base">
                                        <p:cTn id="13" dur="500" fill="hold"/>
                                        <p:tgtEl>
                                          <p:spTgt spid="30004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004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40"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95AEE67-F25C-9F4E-8258-39E3545F61FA}" type="slidenum">
              <a:rPr lang="en-US" smtClean="0">
                <a:latin typeface="Times New Roman" charset="0"/>
              </a:rPr>
              <a:pPr/>
              <a:t>74</a:t>
            </a:fld>
            <a:endParaRPr lang="en-US" smtClean="0">
              <a:latin typeface="Times New Roman" charset="0"/>
            </a:endParaRPr>
          </a:p>
        </p:txBody>
      </p:sp>
      <p:sp>
        <p:nvSpPr>
          <p:cNvPr id="107523" name="Rectangle 2"/>
          <p:cNvSpPr>
            <a:spLocks noGrp="1" noChangeArrowheads="1"/>
          </p:cNvSpPr>
          <p:nvPr>
            <p:ph type="title"/>
          </p:nvPr>
        </p:nvSpPr>
        <p:spPr>
          <a:xfrm>
            <a:off x="76200" y="381000"/>
            <a:ext cx="8991600" cy="1143000"/>
          </a:xfrm>
        </p:spPr>
        <p:txBody>
          <a:bodyPr/>
          <a:lstStyle/>
          <a:p>
            <a:pPr eaLnBrk="1" hangingPunct="1"/>
            <a:r>
              <a:rPr lang="en-US" dirty="0"/>
              <a:t>Cipher Block Chaining </a:t>
            </a:r>
            <a:r>
              <a:rPr lang="en-US" dirty="0" smtClean="0"/>
              <a:t>(CBC) </a:t>
            </a:r>
            <a:r>
              <a:rPr lang="en-US" dirty="0"/>
              <a:t>Mode</a:t>
            </a:r>
          </a:p>
        </p:txBody>
      </p:sp>
      <p:sp>
        <p:nvSpPr>
          <p:cNvPr id="107524" name="Rectangle 3"/>
          <p:cNvSpPr>
            <a:spLocks noGrp="1" noChangeArrowheads="1"/>
          </p:cNvSpPr>
          <p:nvPr>
            <p:ph type="body" idx="1"/>
          </p:nvPr>
        </p:nvSpPr>
        <p:spPr>
          <a:xfrm>
            <a:off x="685800" y="1600200"/>
            <a:ext cx="8077200" cy="4495800"/>
          </a:xfrm>
        </p:spPr>
        <p:txBody>
          <a:bodyPr/>
          <a:lstStyle/>
          <a:p>
            <a:pPr eaLnBrk="1" hangingPunct="1">
              <a:lnSpc>
                <a:spcPct val="90000"/>
              </a:lnSpc>
              <a:spcAft>
                <a:spcPts val="600"/>
              </a:spcAft>
            </a:pPr>
            <a:r>
              <a:rPr lang="en-US" sz="2800" dirty="0"/>
              <a:t>Blocks are “chained” </a:t>
            </a:r>
            <a:r>
              <a:rPr lang="en-US" sz="2800" dirty="0" smtClean="0"/>
              <a:t>together</a:t>
            </a:r>
          </a:p>
          <a:p>
            <a:pPr eaLnBrk="1" hangingPunct="1">
              <a:lnSpc>
                <a:spcPct val="90000"/>
              </a:lnSpc>
              <a:spcAft>
                <a:spcPts val="600"/>
              </a:spcAft>
            </a:pPr>
            <a:r>
              <a:rPr lang="en-US" sz="2800" dirty="0" smtClean="0"/>
              <a:t>A random initialization vector, or </a:t>
            </a:r>
            <a:r>
              <a:rPr lang="en-US" sz="2800" dirty="0" smtClean="0">
                <a:latin typeface="Times-Roman" charset="0"/>
              </a:rPr>
              <a:t>IV</a:t>
            </a:r>
            <a:r>
              <a:rPr lang="en-US" sz="2800" dirty="0" smtClean="0"/>
              <a:t>, is required to initialize CBC mode</a:t>
            </a:r>
          </a:p>
          <a:p>
            <a:pPr eaLnBrk="1" hangingPunct="1">
              <a:lnSpc>
                <a:spcPct val="90000"/>
              </a:lnSpc>
              <a:spcAft>
                <a:spcPts val="600"/>
              </a:spcAft>
            </a:pPr>
            <a:r>
              <a:rPr lang="en-US" sz="2800" b="1" dirty="0" smtClean="0">
                <a:solidFill>
                  <a:srgbClr val="FF0000"/>
                </a:solidFill>
                <a:latin typeface="Times-Roman" charset="0"/>
              </a:rPr>
              <a:t>IV</a:t>
            </a:r>
            <a:r>
              <a:rPr lang="en-US" sz="2800" dirty="0" smtClean="0"/>
              <a:t> is random, but </a:t>
            </a:r>
            <a:r>
              <a:rPr lang="en-US" sz="2800" b="1" dirty="0" smtClean="0">
                <a:solidFill>
                  <a:srgbClr val="FF0000"/>
                </a:solidFill>
              </a:rPr>
              <a:t>not secret</a:t>
            </a:r>
          </a:p>
          <a:p>
            <a:pPr eaLnBrk="1" hangingPunct="1">
              <a:lnSpc>
                <a:spcPct val="90000"/>
              </a:lnSpc>
              <a:buNone/>
            </a:pPr>
            <a:r>
              <a:rPr lang="en-US" sz="2800" dirty="0" smtClean="0"/>
              <a:t>	</a:t>
            </a:r>
            <a:r>
              <a:rPr lang="en-US" sz="2800" b="1" dirty="0" smtClean="0">
                <a:solidFill>
                  <a:schemeClr val="hlink"/>
                </a:solidFill>
              </a:rPr>
              <a:t>Encryption</a:t>
            </a:r>
            <a:r>
              <a:rPr lang="en-US" sz="2800" dirty="0" smtClean="0">
                <a:solidFill>
                  <a:schemeClr val="hlink"/>
                </a:solidFill>
                <a:latin typeface="Courier" charset="0"/>
              </a:rPr>
              <a:t> 			</a:t>
            </a:r>
            <a:r>
              <a:rPr lang="en-US" sz="2800" b="1" dirty="0" smtClean="0">
                <a:solidFill>
                  <a:schemeClr val="hlink"/>
                </a:solidFill>
              </a:rPr>
              <a:t>Decryption</a:t>
            </a:r>
            <a:endParaRPr lang="en-US" sz="2800" dirty="0" smtClean="0">
              <a:latin typeface="Courier" charset="0"/>
            </a:endParaRPr>
          </a:p>
          <a:p>
            <a:pPr eaLnBrk="1" hangingPunct="1">
              <a:lnSpc>
                <a:spcPct val="90000"/>
              </a:lnSpc>
              <a:buNone/>
            </a:pPr>
            <a:r>
              <a:rPr lang="en-US" sz="2800" dirty="0" smtClean="0">
                <a:latin typeface="Times-Roman" charset="0"/>
              </a:rPr>
              <a:t>	</a:t>
            </a:r>
            <a:r>
              <a:rPr lang="en-US" sz="2400" dirty="0" smtClean="0">
                <a:latin typeface="Times-Roman" charset="0"/>
              </a:rPr>
              <a:t>C</a:t>
            </a:r>
            <a:r>
              <a:rPr lang="en-US" sz="2400" baseline="-25000" dirty="0" smtClean="0">
                <a:latin typeface="Times-Roman" charset="0"/>
              </a:rPr>
              <a:t>1 </a:t>
            </a:r>
            <a:r>
              <a:rPr lang="en-US" sz="2400" dirty="0" smtClean="0">
                <a:latin typeface="Times-Roman" charset="0"/>
              </a:rPr>
              <a:t>= E(IV </a:t>
            </a:r>
            <a:r>
              <a:rPr lang="en-US" sz="2400" dirty="0" smtClean="0">
                <a:latin typeface="Times-Roman" charset="0"/>
                <a:sym typeface="Symbol" charset="2"/>
              </a:rPr>
              <a:t> </a:t>
            </a:r>
            <a:r>
              <a:rPr lang="en-US" sz="2400" dirty="0" smtClean="0">
                <a:latin typeface="Times-Roman" charset="0"/>
              </a:rPr>
              <a:t>P</a:t>
            </a:r>
            <a:r>
              <a:rPr lang="en-US" sz="2400" baseline="-25000" dirty="0" smtClean="0">
                <a:latin typeface="Times-Roman" charset="0"/>
              </a:rPr>
              <a:t>1</a:t>
            </a:r>
            <a:r>
              <a:rPr lang="en-US" sz="2400" dirty="0" smtClean="0">
                <a:latin typeface="Times-Roman" charset="0"/>
              </a:rPr>
              <a:t>, </a:t>
            </a:r>
            <a:r>
              <a:rPr lang="en-US" sz="2400" dirty="0" smtClean="0">
                <a:latin typeface="Times-Roman" charset="0"/>
              </a:rPr>
              <a:t>K),		</a:t>
            </a:r>
            <a:r>
              <a:rPr lang="en-US" sz="2400" dirty="0" smtClean="0">
                <a:latin typeface="Times-Roman" charset="0"/>
              </a:rPr>
              <a:t>P</a:t>
            </a:r>
            <a:r>
              <a:rPr lang="en-US" sz="2400" baseline="-25000" dirty="0" smtClean="0">
                <a:latin typeface="Times-Roman" charset="0"/>
              </a:rPr>
              <a:t>1 </a:t>
            </a:r>
            <a:r>
              <a:rPr lang="en-US" sz="2400" dirty="0" smtClean="0">
                <a:latin typeface="Times-Roman" charset="0"/>
              </a:rPr>
              <a:t>= IV </a:t>
            </a:r>
            <a:r>
              <a:rPr lang="en-US" sz="2400" dirty="0" smtClean="0">
                <a:latin typeface="Times-Roman" charset="0"/>
                <a:sym typeface="Symbol" charset="2"/>
              </a:rPr>
              <a:t> </a:t>
            </a:r>
            <a:r>
              <a:rPr lang="en-US" sz="2400" dirty="0" smtClean="0">
                <a:latin typeface="Times-Roman" charset="0"/>
              </a:rPr>
              <a:t>D(C</a:t>
            </a:r>
            <a:r>
              <a:rPr lang="en-US" sz="2400" baseline="-25000" dirty="0" smtClean="0">
                <a:latin typeface="Times-Roman" charset="0"/>
              </a:rPr>
              <a:t>1</a:t>
            </a:r>
            <a:r>
              <a:rPr lang="en-US" sz="2400" dirty="0" smtClean="0">
                <a:latin typeface="Times-Roman" charset="0"/>
              </a:rPr>
              <a:t>, </a:t>
            </a:r>
            <a:r>
              <a:rPr lang="en-US" sz="2400" dirty="0" smtClean="0">
                <a:latin typeface="Times-Roman" charset="0"/>
              </a:rPr>
              <a:t>K),</a:t>
            </a:r>
          </a:p>
          <a:p>
            <a:pPr eaLnBrk="1" hangingPunct="1">
              <a:lnSpc>
                <a:spcPct val="90000"/>
              </a:lnSpc>
              <a:buNone/>
            </a:pPr>
            <a:r>
              <a:rPr lang="en-US" sz="2400" dirty="0" smtClean="0">
                <a:latin typeface="Times-Roman" charset="0"/>
              </a:rPr>
              <a:t>	</a:t>
            </a:r>
            <a:r>
              <a:rPr lang="en-US" sz="2400" dirty="0" smtClean="0">
                <a:latin typeface="Times-Roman" charset="0"/>
              </a:rPr>
              <a:t>C</a:t>
            </a:r>
            <a:r>
              <a:rPr lang="en-US" sz="2400" baseline="-25000" dirty="0" smtClean="0">
                <a:latin typeface="Times-Roman" charset="0"/>
              </a:rPr>
              <a:t>2 </a:t>
            </a:r>
            <a:r>
              <a:rPr lang="en-US" sz="2400" dirty="0" smtClean="0">
                <a:latin typeface="Times-Roman" charset="0"/>
              </a:rPr>
              <a:t>= </a:t>
            </a:r>
            <a:r>
              <a:rPr lang="en-US" sz="2400" dirty="0" smtClean="0">
                <a:latin typeface="Times-Roman" charset="0"/>
              </a:rPr>
              <a:t>E(C</a:t>
            </a:r>
            <a:r>
              <a:rPr lang="en-US" sz="2400" baseline="-25000" dirty="0" smtClean="0">
                <a:latin typeface="Times-Roman" charset="0"/>
              </a:rPr>
              <a:t>1 </a:t>
            </a:r>
            <a:r>
              <a:rPr lang="en-US" sz="2400" dirty="0" smtClean="0">
                <a:latin typeface="Times-Roman" charset="0"/>
                <a:sym typeface="Symbol" charset="2"/>
              </a:rPr>
              <a:t> </a:t>
            </a:r>
            <a:r>
              <a:rPr lang="en-US" sz="2400" dirty="0" smtClean="0">
                <a:latin typeface="Times-Roman" charset="0"/>
              </a:rPr>
              <a:t>P</a:t>
            </a:r>
            <a:r>
              <a:rPr lang="en-US" sz="2400" baseline="-25000" dirty="0" smtClean="0">
                <a:latin typeface="Times-Roman" charset="0"/>
              </a:rPr>
              <a:t>2</a:t>
            </a:r>
            <a:r>
              <a:rPr lang="en-US" sz="2400" dirty="0" smtClean="0">
                <a:latin typeface="Times-Roman" charset="0"/>
              </a:rPr>
              <a:t>, </a:t>
            </a:r>
            <a:r>
              <a:rPr lang="en-US" sz="2400" dirty="0" smtClean="0">
                <a:latin typeface="Times-Roman" charset="0"/>
              </a:rPr>
              <a:t>K),		</a:t>
            </a:r>
            <a:r>
              <a:rPr lang="en-US" sz="2400" dirty="0" smtClean="0">
                <a:latin typeface="Times-Roman" charset="0"/>
              </a:rPr>
              <a:t>P</a:t>
            </a:r>
            <a:r>
              <a:rPr lang="en-US" sz="2400" baseline="-25000" dirty="0" smtClean="0">
                <a:latin typeface="Times-Roman" charset="0"/>
              </a:rPr>
              <a:t>2 </a:t>
            </a:r>
            <a:r>
              <a:rPr lang="en-US" sz="2400" dirty="0" smtClean="0">
                <a:latin typeface="Times-Roman" charset="0"/>
              </a:rPr>
              <a:t>= </a:t>
            </a:r>
            <a:r>
              <a:rPr lang="en-US" sz="2400" dirty="0" smtClean="0">
                <a:latin typeface="Times-Roman" charset="0"/>
              </a:rPr>
              <a:t>C</a:t>
            </a:r>
            <a:r>
              <a:rPr lang="en-US" sz="2400" baseline="-25000" dirty="0" smtClean="0">
                <a:latin typeface="Times-Roman" charset="0"/>
              </a:rPr>
              <a:t>1 </a:t>
            </a:r>
            <a:r>
              <a:rPr lang="en-US" sz="2400" dirty="0" smtClean="0">
                <a:latin typeface="Times-Roman" charset="0"/>
                <a:sym typeface="Symbol" charset="2"/>
              </a:rPr>
              <a:t> </a:t>
            </a:r>
            <a:r>
              <a:rPr lang="en-US" sz="2400" dirty="0" smtClean="0">
                <a:latin typeface="Times-Roman" charset="0"/>
              </a:rPr>
              <a:t>D(C</a:t>
            </a:r>
            <a:r>
              <a:rPr lang="en-US" sz="2400" baseline="-25000" dirty="0" smtClean="0">
                <a:latin typeface="Times-Roman" charset="0"/>
              </a:rPr>
              <a:t>2</a:t>
            </a:r>
            <a:r>
              <a:rPr lang="en-US" sz="2400" dirty="0" smtClean="0">
                <a:latin typeface="Times-Roman" charset="0"/>
              </a:rPr>
              <a:t>, </a:t>
            </a:r>
            <a:r>
              <a:rPr lang="en-US" sz="2400" dirty="0" smtClean="0">
                <a:latin typeface="Times-Roman" charset="0"/>
              </a:rPr>
              <a:t>K),</a:t>
            </a:r>
          </a:p>
          <a:p>
            <a:pPr eaLnBrk="1" hangingPunct="1">
              <a:lnSpc>
                <a:spcPct val="90000"/>
              </a:lnSpc>
              <a:spcAft>
                <a:spcPts val="1200"/>
              </a:spcAft>
              <a:buNone/>
            </a:pPr>
            <a:r>
              <a:rPr lang="en-US" sz="2400" dirty="0" smtClean="0">
                <a:latin typeface="Times-Roman" charset="0"/>
              </a:rPr>
              <a:t>	</a:t>
            </a:r>
            <a:r>
              <a:rPr lang="en-US" sz="2400" dirty="0" smtClean="0">
                <a:latin typeface="Times-Roman" charset="0"/>
              </a:rPr>
              <a:t>C</a:t>
            </a:r>
            <a:r>
              <a:rPr lang="en-US" sz="2400" baseline="-25000" dirty="0" smtClean="0">
                <a:latin typeface="Times-Roman" charset="0"/>
              </a:rPr>
              <a:t>3 </a:t>
            </a:r>
            <a:r>
              <a:rPr lang="en-US" sz="2400" dirty="0" smtClean="0">
                <a:latin typeface="Times-Roman" charset="0"/>
              </a:rPr>
              <a:t>= </a:t>
            </a:r>
            <a:r>
              <a:rPr lang="en-US" sz="2400" dirty="0" smtClean="0">
                <a:latin typeface="Times-Roman" charset="0"/>
              </a:rPr>
              <a:t>E(C</a:t>
            </a:r>
            <a:r>
              <a:rPr lang="en-US" sz="2400" baseline="-25000" dirty="0" smtClean="0">
                <a:latin typeface="Times-Roman" charset="0"/>
              </a:rPr>
              <a:t>2 </a:t>
            </a:r>
            <a:r>
              <a:rPr lang="en-US" sz="2400" dirty="0" smtClean="0">
                <a:latin typeface="Times-Roman" charset="0"/>
                <a:sym typeface="Symbol" charset="2"/>
              </a:rPr>
              <a:t> </a:t>
            </a:r>
            <a:r>
              <a:rPr lang="en-US" sz="2400" dirty="0" smtClean="0">
                <a:latin typeface="Times-Roman" charset="0"/>
              </a:rPr>
              <a:t>P</a:t>
            </a:r>
            <a:r>
              <a:rPr lang="en-US" sz="2400" baseline="-25000" dirty="0" smtClean="0">
                <a:latin typeface="Times-Roman" charset="0"/>
              </a:rPr>
              <a:t>3</a:t>
            </a:r>
            <a:r>
              <a:rPr lang="en-US" sz="2400" dirty="0" smtClean="0">
                <a:latin typeface="Times-Roman" charset="0"/>
              </a:rPr>
              <a:t>, </a:t>
            </a:r>
            <a:r>
              <a:rPr lang="en-US" sz="2400" dirty="0" smtClean="0">
                <a:latin typeface="Times-Roman" charset="0"/>
              </a:rPr>
              <a:t>K),…		</a:t>
            </a:r>
            <a:r>
              <a:rPr lang="en-US" sz="2400" dirty="0" smtClean="0">
                <a:latin typeface="Times-Roman" charset="0"/>
              </a:rPr>
              <a:t>P</a:t>
            </a:r>
            <a:r>
              <a:rPr lang="en-US" sz="2400" baseline="-25000" dirty="0" smtClean="0">
                <a:latin typeface="Times-Roman" charset="0"/>
              </a:rPr>
              <a:t>3 </a:t>
            </a:r>
            <a:r>
              <a:rPr lang="en-US" sz="2400" dirty="0" smtClean="0">
                <a:latin typeface="Times-Roman" charset="0"/>
              </a:rPr>
              <a:t>= </a:t>
            </a:r>
            <a:r>
              <a:rPr lang="en-US" sz="2400" dirty="0" smtClean="0">
                <a:latin typeface="Times-Roman" charset="0"/>
              </a:rPr>
              <a:t>C</a:t>
            </a:r>
            <a:r>
              <a:rPr lang="en-US" sz="2400" baseline="-25000" dirty="0" smtClean="0">
                <a:latin typeface="Times-Roman" charset="0"/>
              </a:rPr>
              <a:t>2 </a:t>
            </a:r>
            <a:r>
              <a:rPr lang="en-US" sz="2400" dirty="0" smtClean="0">
                <a:latin typeface="Times-Roman" charset="0"/>
                <a:sym typeface="Symbol" charset="2"/>
              </a:rPr>
              <a:t> </a:t>
            </a:r>
            <a:r>
              <a:rPr lang="en-US" sz="2400" dirty="0" smtClean="0">
                <a:latin typeface="Times-Roman" charset="0"/>
              </a:rPr>
              <a:t>D(C</a:t>
            </a:r>
            <a:r>
              <a:rPr lang="en-US" sz="2400" baseline="-25000" dirty="0" smtClean="0">
                <a:latin typeface="Times-Roman" charset="0"/>
              </a:rPr>
              <a:t>3</a:t>
            </a:r>
            <a:r>
              <a:rPr lang="en-US" sz="2400" dirty="0" smtClean="0">
                <a:latin typeface="Times-Roman" charset="0"/>
              </a:rPr>
              <a:t>, </a:t>
            </a:r>
            <a:r>
              <a:rPr lang="en-US" sz="2400" dirty="0" smtClean="0">
                <a:latin typeface="Times-Roman" charset="0"/>
              </a:rPr>
              <a:t>K),…</a:t>
            </a:r>
            <a:endParaRPr lang="en-US" sz="2800" dirty="0" smtClean="0">
              <a:latin typeface="Times-Roman" charset="0"/>
            </a:endParaRPr>
          </a:p>
          <a:p>
            <a:pPr eaLnBrk="1" hangingPunct="1">
              <a:lnSpc>
                <a:spcPct val="90000"/>
              </a:lnSpc>
              <a:spcAft>
                <a:spcPts val="1200"/>
              </a:spcAft>
            </a:pPr>
            <a:r>
              <a:rPr lang="en-US" sz="2800" dirty="0" smtClean="0"/>
              <a:t>Analogous to classic codebook </a:t>
            </a:r>
            <a:r>
              <a:rPr lang="en-US" sz="2800" i="1" dirty="0" smtClean="0"/>
              <a:t>with additive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9.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8182" b="7273"/>
              <a:stretch>
                <a:fillRect/>
              </a:stretch>
            </p:blipFill>
          </mc:Choice>
          <mc:Fallback>
            <p:blipFill>
              <a:blip r:embed="rId4"/>
              <a:srcRect t="8182" b="7273"/>
              <a:stretch>
                <a:fillRect/>
              </a:stretch>
            </p:blipFill>
          </mc:Fallback>
        </mc:AlternateContent>
        <p:spPr>
          <a:xfrm>
            <a:off x="1371600" y="0"/>
            <a:ext cx="6286736" cy="6878382"/>
          </a:xfrm>
          <a:prstGeom prst="rect">
            <a:avLst/>
          </a:prstGeom>
          <a:solidFill>
            <a:schemeClr val="tx1"/>
          </a:solidFill>
        </p:spPr>
      </p:pic>
    </p:spTree>
    <p:extLst>
      <p:ext uri="{BB962C8B-B14F-4D97-AF65-F5344CB8AC3E}">
        <p14:creationId xmlns:p14="http://schemas.microsoft.com/office/powerpoint/2010/main" val="345978594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B6A2928-7D73-DA4B-84DA-8A2E701B0D1D}" type="slidenum">
              <a:rPr lang="en-US" smtClean="0">
                <a:latin typeface="Times New Roman" charset="0"/>
              </a:rPr>
              <a:pPr/>
              <a:t>76</a:t>
            </a:fld>
            <a:endParaRPr lang="en-US" smtClean="0">
              <a:latin typeface="Times New Roman" charset="0"/>
            </a:endParaRPr>
          </a:p>
        </p:txBody>
      </p:sp>
      <p:sp>
        <p:nvSpPr>
          <p:cNvPr id="108547" name="Rectangle 2"/>
          <p:cNvSpPr>
            <a:spLocks noGrp="1" noChangeArrowheads="1"/>
          </p:cNvSpPr>
          <p:nvPr>
            <p:ph type="title"/>
          </p:nvPr>
        </p:nvSpPr>
        <p:spPr/>
        <p:txBody>
          <a:bodyPr/>
          <a:lstStyle/>
          <a:p>
            <a:pPr eaLnBrk="1" hangingPunct="1"/>
            <a:r>
              <a:rPr lang="en-US"/>
              <a:t>CBC Mode</a:t>
            </a:r>
          </a:p>
        </p:txBody>
      </p:sp>
      <p:sp>
        <p:nvSpPr>
          <p:cNvPr id="96259" name="Rectangle 3"/>
          <p:cNvSpPr>
            <a:spLocks noGrp="1" noChangeArrowheads="1"/>
          </p:cNvSpPr>
          <p:nvPr>
            <p:ph type="body" idx="1"/>
          </p:nvPr>
        </p:nvSpPr>
        <p:spPr/>
        <p:txBody>
          <a:bodyPr/>
          <a:lstStyle/>
          <a:p>
            <a:pPr eaLnBrk="1" hangingPunct="1">
              <a:lnSpc>
                <a:spcPct val="90000"/>
              </a:lnSpc>
              <a:spcAft>
                <a:spcPts val="600"/>
              </a:spcAft>
            </a:pPr>
            <a:r>
              <a:rPr lang="en-US" sz="2800" dirty="0"/>
              <a:t>Identical plaintext blocks yield different </a:t>
            </a:r>
            <a:r>
              <a:rPr lang="en-US" sz="2800" dirty="0" err="1"/>
              <a:t>ciphertext</a:t>
            </a:r>
            <a:r>
              <a:rPr lang="en-US" sz="2800" dirty="0"/>
              <a:t> </a:t>
            </a:r>
            <a:r>
              <a:rPr lang="en-US" sz="2800" dirty="0" smtClean="0"/>
              <a:t>blocks </a:t>
            </a:r>
            <a:r>
              <a:rPr lang="en-US" sz="2800" dirty="0" err="1" smtClean="0">
                <a:sym typeface="Symbol" charset="2"/>
              </a:rPr>
              <a:t></a:t>
            </a:r>
            <a:r>
              <a:rPr lang="en-US" sz="2800" dirty="0" smtClean="0"/>
              <a:t> this is good!</a:t>
            </a:r>
          </a:p>
          <a:p>
            <a:pPr eaLnBrk="1" hangingPunct="1">
              <a:lnSpc>
                <a:spcPct val="90000"/>
              </a:lnSpc>
              <a:spcAft>
                <a:spcPts val="600"/>
              </a:spcAft>
            </a:pPr>
            <a:r>
              <a:rPr lang="en-US" sz="2800" dirty="0" smtClean="0"/>
              <a:t>If </a:t>
            </a:r>
            <a:r>
              <a:rPr lang="en-US" sz="2800" dirty="0" smtClean="0">
                <a:latin typeface="Times-Roman" charset="0"/>
              </a:rPr>
              <a:t>C</a:t>
            </a:r>
            <a:r>
              <a:rPr lang="en-US" sz="2800" baseline="-25000" dirty="0" smtClean="0">
                <a:latin typeface="Times-Roman" charset="0"/>
              </a:rPr>
              <a:t>2</a:t>
            </a:r>
            <a:r>
              <a:rPr lang="en-US" sz="2800" dirty="0" smtClean="0"/>
              <a:t> </a:t>
            </a:r>
            <a:r>
              <a:rPr lang="en-US" sz="2800" dirty="0"/>
              <a:t>is garbled to, say, </a:t>
            </a:r>
            <a:r>
              <a:rPr lang="en-US" sz="2800" dirty="0">
                <a:latin typeface="Times-Roman" charset="0"/>
              </a:rPr>
              <a:t>G</a:t>
            </a:r>
            <a:r>
              <a:rPr lang="en-US" sz="2800" dirty="0"/>
              <a:t> then</a:t>
            </a:r>
          </a:p>
          <a:p>
            <a:pPr eaLnBrk="1" hangingPunct="1">
              <a:lnSpc>
                <a:spcPct val="90000"/>
              </a:lnSpc>
              <a:spcAft>
                <a:spcPts val="600"/>
              </a:spcAft>
              <a:buFont typeface="Wingdings" charset="2"/>
              <a:buNone/>
            </a:pPr>
            <a:r>
              <a:rPr lang="en-US" sz="2000" dirty="0">
                <a:latin typeface="Courier" charset="0"/>
              </a:rPr>
              <a:t>	</a:t>
            </a:r>
            <a:r>
              <a:rPr lang="en-US" sz="2800" dirty="0" smtClean="0">
                <a:latin typeface="Times-Roman" charset="0"/>
              </a:rPr>
              <a:t>P</a:t>
            </a:r>
            <a:r>
              <a:rPr lang="en-US" sz="2800" baseline="-25000" dirty="0" smtClean="0">
                <a:latin typeface="Times-Roman" charset="0"/>
              </a:rPr>
              <a:t>2 </a:t>
            </a:r>
            <a:r>
              <a:rPr lang="en-US" sz="2800" dirty="0">
                <a:latin typeface="Times-Roman" charset="0"/>
                <a:sym typeface="Symbol" charset="2"/>
              </a:rPr>
              <a:t> </a:t>
            </a:r>
            <a:r>
              <a:rPr lang="en-US" sz="2800" dirty="0" smtClean="0">
                <a:latin typeface="Times-Roman" charset="0"/>
              </a:rPr>
              <a:t>C</a:t>
            </a:r>
            <a:r>
              <a:rPr lang="en-US" sz="2800" baseline="-25000" dirty="0" smtClean="0">
                <a:latin typeface="Times-Roman" charset="0"/>
              </a:rPr>
              <a:t>1 </a:t>
            </a:r>
            <a:r>
              <a:rPr lang="en-US" sz="2800" dirty="0">
                <a:latin typeface="Times-Roman" charset="0"/>
                <a:sym typeface="Symbol" charset="2"/>
              </a:rPr>
              <a:t> </a:t>
            </a:r>
            <a:r>
              <a:rPr lang="en-US" sz="2800" dirty="0">
                <a:latin typeface="Times-Roman" charset="0"/>
              </a:rPr>
              <a:t>D(G, K), </a:t>
            </a:r>
            <a:r>
              <a:rPr lang="en-US" sz="2800" dirty="0" smtClean="0">
                <a:latin typeface="Times-Roman" charset="0"/>
              </a:rPr>
              <a:t>P</a:t>
            </a:r>
            <a:r>
              <a:rPr lang="en-US" sz="2800" baseline="-25000" dirty="0" smtClean="0">
                <a:latin typeface="Times-Roman" charset="0"/>
              </a:rPr>
              <a:t>3 </a:t>
            </a:r>
            <a:r>
              <a:rPr lang="en-US" sz="2800" dirty="0">
                <a:latin typeface="Times-Roman" charset="0"/>
                <a:sym typeface="Symbol" charset="2"/>
              </a:rPr>
              <a:t> </a:t>
            </a:r>
            <a:r>
              <a:rPr lang="en-US" sz="2800" dirty="0">
                <a:latin typeface="Times-Roman" charset="0"/>
              </a:rPr>
              <a:t>G </a:t>
            </a:r>
            <a:r>
              <a:rPr lang="en-US" sz="2800" dirty="0">
                <a:latin typeface="Times-Roman" charset="0"/>
                <a:sym typeface="Symbol" charset="2"/>
              </a:rPr>
              <a:t> </a:t>
            </a:r>
            <a:r>
              <a:rPr lang="en-US" sz="2800" dirty="0" smtClean="0">
                <a:latin typeface="Times-Roman" charset="0"/>
              </a:rPr>
              <a:t>D(C</a:t>
            </a:r>
            <a:r>
              <a:rPr lang="en-US" sz="2800" baseline="-25000" dirty="0" smtClean="0">
                <a:latin typeface="Times-Roman" charset="0"/>
              </a:rPr>
              <a:t>3</a:t>
            </a:r>
            <a:r>
              <a:rPr lang="en-US" sz="2800" dirty="0" smtClean="0">
                <a:latin typeface="Times-Roman" charset="0"/>
              </a:rPr>
              <a:t>, </a:t>
            </a:r>
            <a:r>
              <a:rPr lang="en-US" sz="2800" dirty="0">
                <a:latin typeface="Times-Roman" charset="0"/>
              </a:rPr>
              <a:t>K)</a:t>
            </a:r>
            <a:endParaRPr lang="en-US" sz="2000" dirty="0">
              <a:latin typeface="Times-Roman" charset="0"/>
            </a:endParaRPr>
          </a:p>
          <a:p>
            <a:pPr eaLnBrk="1" hangingPunct="1">
              <a:lnSpc>
                <a:spcPct val="90000"/>
              </a:lnSpc>
              <a:spcAft>
                <a:spcPts val="600"/>
              </a:spcAft>
            </a:pPr>
            <a:r>
              <a:rPr lang="en-US" sz="2800" dirty="0"/>
              <a:t>But </a:t>
            </a:r>
            <a:r>
              <a:rPr lang="en-US" sz="2800" dirty="0" smtClean="0">
                <a:latin typeface="Times-Roman" charset="0"/>
              </a:rPr>
              <a:t>P</a:t>
            </a:r>
            <a:r>
              <a:rPr lang="en-US" sz="2800" baseline="-25000" dirty="0" smtClean="0">
                <a:latin typeface="Times-Roman" charset="0"/>
              </a:rPr>
              <a:t>4 </a:t>
            </a:r>
            <a:r>
              <a:rPr lang="en-US" sz="2800" dirty="0">
                <a:latin typeface="Times-Roman" charset="0"/>
              </a:rPr>
              <a:t>= </a:t>
            </a:r>
            <a:r>
              <a:rPr lang="en-US" sz="2800" dirty="0" smtClean="0">
                <a:latin typeface="Times-Roman" charset="0"/>
              </a:rPr>
              <a:t>C</a:t>
            </a:r>
            <a:r>
              <a:rPr lang="en-US" sz="2800" baseline="-25000" dirty="0" smtClean="0">
                <a:latin typeface="Times-Roman" charset="0"/>
              </a:rPr>
              <a:t>3 </a:t>
            </a:r>
            <a:r>
              <a:rPr lang="en-US" sz="2800" dirty="0">
                <a:latin typeface="Times-Roman" charset="0"/>
                <a:sym typeface="Symbol" charset="2"/>
              </a:rPr>
              <a:t> </a:t>
            </a:r>
            <a:r>
              <a:rPr lang="en-US" sz="2800" dirty="0" smtClean="0">
                <a:latin typeface="Times-Roman" charset="0"/>
              </a:rPr>
              <a:t>D(C</a:t>
            </a:r>
            <a:r>
              <a:rPr lang="en-US" sz="2800" baseline="-25000" dirty="0" smtClean="0">
                <a:latin typeface="Times-Roman" charset="0"/>
              </a:rPr>
              <a:t>4</a:t>
            </a:r>
            <a:r>
              <a:rPr lang="en-US" sz="2800" dirty="0" smtClean="0">
                <a:latin typeface="Times-Roman" charset="0"/>
              </a:rPr>
              <a:t>, </a:t>
            </a:r>
            <a:r>
              <a:rPr lang="en-US" sz="2800" dirty="0">
                <a:latin typeface="Times-Roman" charset="0"/>
              </a:rPr>
              <a:t>K), </a:t>
            </a:r>
            <a:r>
              <a:rPr lang="en-US" sz="2800" dirty="0" smtClean="0">
                <a:latin typeface="Times-Roman" charset="0"/>
              </a:rPr>
              <a:t>P</a:t>
            </a:r>
            <a:r>
              <a:rPr lang="en-US" sz="2800" baseline="-25000" dirty="0" smtClean="0">
                <a:latin typeface="Times-Roman" charset="0"/>
              </a:rPr>
              <a:t>5 </a:t>
            </a:r>
            <a:r>
              <a:rPr lang="en-US" sz="2800" dirty="0">
                <a:latin typeface="Times-Roman" charset="0"/>
              </a:rPr>
              <a:t>= </a:t>
            </a:r>
            <a:r>
              <a:rPr lang="en-US" sz="2800" dirty="0" smtClean="0">
                <a:latin typeface="Times-Roman" charset="0"/>
              </a:rPr>
              <a:t>C</a:t>
            </a:r>
            <a:r>
              <a:rPr lang="en-US" sz="2800" baseline="-25000" dirty="0" smtClean="0">
                <a:latin typeface="Times-Roman" charset="0"/>
              </a:rPr>
              <a:t>4 </a:t>
            </a:r>
            <a:r>
              <a:rPr lang="en-US" sz="2800" dirty="0">
                <a:latin typeface="Times-Roman" charset="0"/>
                <a:sym typeface="Symbol" charset="2"/>
              </a:rPr>
              <a:t> </a:t>
            </a:r>
            <a:r>
              <a:rPr lang="en-US" sz="2800" dirty="0" smtClean="0">
                <a:latin typeface="Times-Roman" charset="0"/>
              </a:rPr>
              <a:t>D(C</a:t>
            </a:r>
            <a:r>
              <a:rPr lang="en-US" sz="2800" baseline="-25000" dirty="0" smtClean="0">
                <a:latin typeface="Times-Roman" charset="0"/>
              </a:rPr>
              <a:t>5</a:t>
            </a:r>
            <a:r>
              <a:rPr lang="en-US" sz="2800" dirty="0" smtClean="0">
                <a:latin typeface="Times-Roman" charset="0"/>
              </a:rPr>
              <a:t>, </a:t>
            </a:r>
            <a:r>
              <a:rPr lang="en-US" sz="2800" dirty="0">
                <a:latin typeface="Times-Roman" charset="0"/>
              </a:rPr>
              <a:t>K),…</a:t>
            </a:r>
            <a:endParaRPr lang="en-US" sz="2400" dirty="0">
              <a:latin typeface="Times-Roman" charset="0"/>
            </a:endParaRPr>
          </a:p>
          <a:p>
            <a:pPr eaLnBrk="1" hangingPunct="1">
              <a:lnSpc>
                <a:spcPct val="90000"/>
              </a:lnSpc>
              <a:spcAft>
                <a:spcPts val="600"/>
              </a:spcAft>
            </a:pPr>
            <a:r>
              <a:rPr lang="en-US" sz="2800" dirty="0"/>
              <a:t>Automatically recovers from errors</a:t>
            </a:r>
            <a:r>
              <a:rPr lang="en-US" sz="2800" dirty="0" smtClean="0"/>
              <a:t>!</a:t>
            </a:r>
          </a:p>
          <a:p>
            <a:pPr eaLnBrk="1" hangingPunct="1">
              <a:lnSpc>
                <a:spcPct val="90000"/>
              </a:lnSpc>
              <a:spcAft>
                <a:spcPts val="600"/>
              </a:spcAft>
            </a:pPr>
            <a:r>
              <a:rPr lang="en-US" sz="2800" dirty="0" smtClean="0"/>
              <a:t>Cut and paste is still possible, but more complex (and will cause garbles)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additive="base">
                                        <p:cTn id="7" dur="500" fill="hold"/>
                                        <p:tgtEl>
                                          <p:spTgt spid="962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62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6259">
                                            <p:txEl>
                                              <p:pRg st="1" end="1"/>
                                            </p:txEl>
                                          </p:spTgt>
                                        </p:tgtEl>
                                        <p:attrNameLst>
                                          <p:attrName>style.visibility</p:attrName>
                                        </p:attrNameLst>
                                      </p:cBhvr>
                                      <p:to>
                                        <p:strVal val="visible"/>
                                      </p:to>
                                    </p:set>
                                    <p:anim calcmode="lin" valueType="num">
                                      <p:cBhvr additive="base">
                                        <p:cTn id="13" dur="500" fill="hold"/>
                                        <p:tgtEl>
                                          <p:spTgt spid="962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625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6259">
                                            <p:txEl>
                                              <p:pRg st="2" end="2"/>
                                            </p:txEl>
                                          </p:spTgt>
                                        </p:tgtEl>
                                        <p:attrNameLst>
                                          <p:attrName>style.visibility</p:attrName>
                                        </p:attrNameLst>
                                      </p:cBhvr>
                                      <p:to>
                                        <p:strVal val="visible"/>
                                      </p:to>
                                    </p:set>
                                    <p:anim calcmode="lin" valueType="num">
                                      <p:cBhvr additive="base">
                                        <p:cTn id="19" dur="500" fill="hold"/>
                                        <p:tgtEl>
                                          <p:spTgt spid="962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625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6259">
                                            <p:txEl>
                                              <p:pRg st="3" end="3"/>
                                            </p:txEl>
                                          </p:spTgt>
                                        </p:tgtEl>
                                        <p:attrNameLst>
                                          <p:attrName>style.visibility</p:attrName>
                                        </p:attrNameLst>
                                      </p:cBhvr>
                                      <p:to>
                                        <p:strVal val="visible"/>
                                      </p:to>
                                    </p:set>
                                    <p:anim calcmode="lin" valueType="num">
                                      <p:cBhvr additive="base">
                                        <p:cTn id="25" dur="500" fill="hold"/>
                                        <p:tgtEl>
                                          <p:spTgt spid="962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625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6259">
                                            <p:txEl>
                                              <p:pRg st="4" end="4"/>
                                            </p:txEl>
                                          </p:spTgt>
                                        </p:tgtEl>
                                        <p:attrNameLst>
                                          <p:attrName>style.visibility</p:attrName>
                                        </p:attrNameLst>
                                      </p:cBhvr>
                                      <p:to>
                                        <p:strVal val="visible"/>
                                      </p:to>
                                    </p:set>
                                    <p:anim calcmode="lin" valueType="num">
                                      <p:cBhvr additive="base">
                                        <p:cTn id="31" dur="500" fill="hold"/>
                                        <p:tgtEl>
                                          <p:spTgt spid="962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625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6259">
                                            <p:txEl>
                                              <p:pRg st="5" end="5"/>
                                            </p:txEl>
                                          </p:spTgt>
                                        </p:tgtEl>
                                        <p:attrNameLst>
                                          <p:attrName>style.visibility</p:attrName>
                                        </p:attrNameLst>
                                      </p:cBhvr>
                                      <p:to>
                                        <p:strVal val="visible"/>
                                      </p:to>
                                    </p:set>
                                    <p:anim calcmode="lin" valueType="num">
                                      <p:cBhvr additive="base">
                                        <p:cTn id="37" dur="500" fill="hold"/>
                                        <p:tgtEl>
                                          <p:spTgt spid="9625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625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2F81F88-4404-6746-9004-B85B16D8F257}" type="slidenum">
              <a:rPr lang="en-US" smtClean="0">
                <a:latin typeface="Times New Roman" charset="0"/>
              </a:rPr>
              <a:pPr/>
              <a:t>77</a:t>
            </a:fld>
            <a:endParaRPr lang="en-US" smtClean="0">
              <a:latin typeface="Times New Roman" charset="0"/>
            </a:endParaRPr>
          </a:p>
        </p:txBody>
      </p:sp>
      <p:sp>
        <p:nvSpPr>
          <p:cNvPr id="109571" name="Rectangle 2"/>
          <p:cNvSpPr>
            <a:spLocks noGrp="1" noChangeArrowheads="1"/>
          </p:cNvSpPr>
          <p:nvPr>
            <p:ph type="title"/>
          </p:nvPr>
        </p:nvSpPr>
        <p:spPr>
          <a:xfrm>
            <a:off x="762000" y="152400"/>
            <a:ext cx="7696200" cy="990600"/>
          </a:xfrm>
        </p:spPr>
        <p:txBody>
          <a:bodyPr/>
          <a:lstStyle/>
          <a:p>
            <a:pPr eaLnBrk="1" hangingPunct="1"/>
            <a:r>
              <a:rPr lang="en-US"/>
              <a:t>Alice Likes CBC Mode</a:t>
            </a:r>
          </a:p>
        </p:txBody>
      </p:sp>
      <p:sp>
        <p:nvSpPr>
          <p:cNvPr id="109572" name="Rectangle 3"/>
          <p:cNvSpPr>
            <a:spLocks noGrp="1" noChangeArrowheads="1"/>
          </p:cNvSpPr>
          <p:nvPr>
            <p:ph type="body" idx="1"/>
          </p:nvPr>
        </p:nvSpPr>
        <p:spPr>
          <a:xfrm>
            <a:off x="457200" y="1143000"/>
            <a:ext cx="8458200" cy="457200"/>
          </a:xfrm>
          <a:noFill/>
        </p:spPr>
        <p:txBody>
          <a:bodyPr/>
          <a:lstStyle/>
          <a:p>
            <a:pPr eaLnBrk="1" hangingPunct="1">
              <a:lnSpc>
                <a:spcPct val="90000"/>
              </a:lnSpc>
            </a:pPr>
            <a:r>
              <a:rPr lang="en-US" sz="2400"/>
              <a:t>Alice’s uncompressed image, Alice CBC encrypted (TEA)</a:t>
            </a:r>
            <a:endParaRPr lang="en-US" sz="2000"/>
          </a:p>
        </p:txBody>
      </p:sp>
      <p:sp>
        <p:nvSpPr>
          <p:cNvPr id="516101" name="Rectangle 5"/>
          <p:cNvSpPr>
            <a:spLocks noChangeArrowheads="1"/>
          </p:cNvSpPr>
          <p:nvPr/>
        </p:nvSpPr>
        <p:spPr bwMode="auto">
          <a:xfrm>
            <a:off x="457200" y="5257800"/>
            <a:ext cx="7924800" cy="914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spcAft>
                <a:spcPts val="600"/>
              </a:spcAft>
              <a:buClr>
                <a:schemeClr val="accent2"/>
              </a:buClr>
              <a:buSzPct val="75000"/>
              <a:buFont typeface="Wingdings" charset="2"/>
              <a:buChar char="q"/>
            </a:pPr>
            <a:r>
              <a:rPr lang="en-US" dirty="0"/>
              <a:t>Why does this happen?</a:t>
            </a:r>
          </a:p>
          <a:p>
            <a:pPr marL="342900" indent="-342900">
              <a:lnSpc>
                <a:spcPct val="90000"/>
              </a:lnSpc>
              <a:spcBef>
                <a:spcPct val="20000"/>
              </a:spcBef>
              <a:spcAft>
                <a:spcPts val="600"/>
              </a:spcAft>
              <a:buClr>
                <a:schemeClr val="accent2"/>
              </a:buClr>
              <a:buSzPct val="75000"/>
              <a:buFont typeface="Wingdings" charset="2"/>
              <a:buChar char="q"/>
            </a:pPr>
            <a:r>
              <a:rPr lang="en-US" dirty="0"/>
              <a:t>Same plaintext yields different </a:t>
            </a:r>
            <a:r>
              <a:rPr lang="en-US" dirty="0" err="1"/>
              <a:t>ciphertext</a:t>
            </a:r>
            <a:r>
              <a:rPr lang="en-US" dirty="0"/>
              <a:t>!</a:t>
            </a:r>
          </a:p>
        </p:txBody>
      </p:sp>
      <p:pic>
        <p:nvPicPr>
          <p:cNvPr id="109574" name="Picture 11" descr="alices2CBC.tif                                                 000675D6Macintosh HD                   BC93A1CC:"/>
          <p:cNvPicPr>
            <a:picLocks noChangeAspect="1" noChangeArrowheads="1"/>
          </p:cNvPicPr>
          <p:nvPr/>
        </p:nvPicPr>
        <p:blipFill>
          <a:blip r:embed="rId2"/>
          <a:srcRect/>
          <a:stretch>
            <a:fillRect/>
          </a:stretch>
        </p:blipFill>
        <p:spPr bwMode="auto">
          <a:xfrm>
            <a:off x="2133600" y="1600200"/>
            <a:ext cx="5000625"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6101">
                                            <p:txEl>
                                              <p:pRg st="0" end="0"/>
                                            </p:txEl>
                                          </p:spTgt>
                                        </p:tgtEl>
                                        <p:attrNameLst>
                                          <p:attrName>style.visibility</p:attrName>
                                        </p:attrNameLst>
                                      </p:cBhvr>
                                      <p:to>
                                        <p:strVal val="visible"/>
                                      </p:to>
                                    </p:set>
                                    <p:anim calcmode="lin" valueType="num">
                                      <p:cBhvr additive="base">
                                        <p:cTn id="7" dur="500" fill="hold"/>
                                        <p:tgtEl>
                                          <p:spTgt spid="51610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610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6101">
                                            <p:txEl>
                                              <p:pRg st="1" end="1"/>
                                            </p:txEl>
                                          </p:spTgt>
                                        </p:tgtEl>
                                        <p:attrNameLst>
                                          <p:attrName>style.visibility</p:attrName>
                                        </p:attrNameLst>
                                      </p:cBhvr>
                                      <p:to>
                                        <p:strVal val="visible"/>
                                      </p:to>
                                    </p:set>
                                    <p:anim calcmode="lin" valueType="num">
                                      <p:cBhvr additive="base">
                                        <p:cTn id="13" dur="500" fill="hold"/>
                                        <p:tgtEl>
                                          <p:spTgt spid="51610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610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101"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2B5459C-CFB4-4F4F-9746-14827780E2CA}" type="slidenum">
              <a:rPr lang="en-US" smtClean="0">
                <a:latin typeface="Times New Roman" charset="0"/>
              </a:rPr>
              <a:pPr/>
              <a:t>78</a:t>
            </a:fld>
            <a:endParaRPr lang="en-US" smtClean="0">
              <a:latin typeface="Times New Roman" charset="0"/>
            </a:endParaRPr>
          </a:p>
        </p:txBody>
      </p:sp>
      <p:sp>
        <p:nvSpPr>
          <p:cNvPr id="110595" name="Rectangle 2"/>
          <p:cNvSpPr>
            <a:spLocks noGrp="1" noChangeArrowheads="1"/>
          </p:cNvSpPr>
          <p:nvPr>
            <p:ph type="title"/>
          </p:nvPr>
        </p:nvSpPr>
        <p:spPr/>
        <p:txBody>
          <a:bodyPr/>
          <a:lstStyle/>
          <a:p>
            <a:pPr eaLnBrk="1" hangingPunct="1"/>
            <a:r>
              <a:rPr lang="en-US" dirty="0" smtClean="0"/>
              <a:t>Counter </a:t>
            </a:r>
            <a:r>
              <a:rPr lang="en-US" dirty="0"/>
              <a:t>(CTR) Mode</a:t>
            </a:r>
          </a:p>
        </p:txBody>
      </p:sp>
      <p:sp>
        <p:nvSpPr>
          <p:cNvPr id="110596" name="Rectangle 3"/>
          <p:cNvSpPr>
            <a:spLocks noGrp="1" noChangeArrowheads="1"/>
          </p:cNvSpPr>
          <p:nvPr>
            <p:ph type="body" idx="1"/>
          </p:nvPr>
        </p:nvSpPr>
        <p:spPr>
          <a:xfrm>
            <a:off x="457200" y="1828800"/>
            <a:ext cx="8001000" cy="4191000"/>
          </a:xfrm>
        </p:spPr>
        <p:txBody>
          <a:bodyPr/>
          <a:lstStyle/>
          <a:p>
            <a:pPr eaLnBrk="1" hangingPunct="1">
              <a:spcAft>
                <a:spcPts val="600"/>
              </a:spcAft>
            </a:pPr>
            <a:r>
              <a:rPr lang="en-US" sz="2800" dirty="0"/>
              <a:t>CTR is popular for random access</a:t>
            </a:r>
          </a:p>
          <a:p>
            <a:pPr eaLnBrk="1" hangingPunct="1">
              <a:spcAft>
                <a:spcPts val="600"/>
              </a:spcAft>
            </a:pPr>
            <a:r>
              <a:rPr lang="en-US" sz="2800" dirty="0"/>
              <a:t>Use block cipher </a:t>
            </a:r>
            <a:r>
              <a:rPr lang="en-US" sz="2800" dirty="0" smtClean="0"/>
              <a:t>like a </a:t>
            </a:r>
            <a:r>
              <a:rPr lang="en-US" sz="2800" dirty="0"/>
              <a:t>stream cipher</a:t>
            </a:r>
          </a:p>
          <a:p>
            <a:pPr eaLnBrk="1" hangingPunct="1">
              <a:spcAft>
                <a:spcPts val="0"/>
              </a:spcAft>
              <a:buFont typeface="Wingdings" charset="2"/>
              <a:buNone/>
            </a:pPr>
            <a:r>
              <a:rPr lang="en-US" sz="2800" dirty="0"/>
              <a:t>	</a:t>
            </a:r>
            <a:r>
              <a:rPr lang="en-US" sz="2800" b="1" dirty="0">
                <a:solidFill>
                  <a:schemeClr val="hlink"/>
                </a:solidFill>
              </a:rPr>
              <a:t>Encryption</a:t>
            </a:r>
            <a:r>
              <a:rPr lang="en-US" sz="2800" dirty="0"/>
              <a:t>			</a:t>
            </a:r>
            <a:r>
              <a:rPr lang="en-US" sz="2800" b="1" dirty="0">
                <a:solidFill>
                  <a:schemeClr val="hlink"/>
                </a:solidFill>
              </a:rPr>
              <a:t>Decryption</a:t>
            </a:r>
            <a:endParaRPr lang="en-US" sz="2800" dirty="0"/>
          </a:p>
          <a:p>
            <a:pPr eaLnBrk="1" hangingPunct="1">
              <a:spcAft>
                <a:spcPts val="0"/>
              </a:spcAft>
              <a:buFont typeface="Wingdings" charset="2"/>
              <a:buNone/>
            </a:pPr>
            <a:r>
              <a:rPr lang="en-US" sz="2400" dirty="0">
                <a:latin typeface="Times-Roman" charset="0"/>
              </a:rPr>
              <a:t>	</a:t>
            </a:r>
            <a:r>
              <a:rPr lang="en-US" sz="2400" dirty="0" smtClean="0">
                <a:latin typeface="Times-Roman" charset="0"/>
              </a:rPr>
              <a:t>C</a:t>
            </a:r>
            <a:r>
              <a:rPr lang="en-US" sz="2400" baseline="-25000" dirty="0" smtClean="0">
                <a:latin typeface="Times-Roman" charset="0"/>
              </a:rPr>
              <a:t>1 </a:t>
            </a:r>
            <a:r>
              <a:rPr lang="en-US" sz="2400" dirty="0">
                <a:latin typeface="Times-Roman" charset="0"/>
              </a:rPr>
              <a:t>= </a:t>
            </a:r>
            <a:r>
              <a:rPr lang="en-US" sz="2400" dirty="0" smtClean="0">
                <a:latin typeface="Times-Roman" charset="0"/>
              </a:rPr>
              <a:t>P</a:t>
            </a:r>
            <a:r>
              <a:rPr lang="en-US" sz="2400" baseline="-25000" dirty="0" smtClean="0">
                <a:latin typeface="Times-Roman" charset="0"/>
              </a:rPr>
              <a:t>1 </a:t>
            </a:r>
            <a:r>
              <a:rPr lang="en-US" sz="2400" dirty="0">
                <a:latin typeface="Times-Roman" charset="0"/>
                <a:sym typeface="Symbol" charset="2"/>
              </a:rPr>
              <a:t> </a:t>
            </a:r>
            <a:r>
              <a:rPr lang="en-US" sz="2400" dirty="0">
                <a:latin typeface="Times-Roman" charset="0"/>
              </a:rPr>
              <a:t>E(IV, K),		</a:t>
            </a:r>
            <a:r>
              <a:rPr lang="en-US" sz="2400" dirty="0" smtClean="0">
                <a:latin typeface="Times-Roman" charset="0"/>
              </a:rPr>
              <a:t>P</a:t>
            </a:r>
            <a:r>
              <a:rPr lang="en-US" sz="2400" baseline="-25000" dirty="0" smtClean="0">
                <a:latin typeface="Times-Roman" charset="0"/>
              </a:rPr>
              <a:t>1 </a:t>
            </a:r>
            <a:r>
              <a:rPr lang="en-US" sz="2400" dirty="0">
                <a:latin typeface="Times-Roman" charset="0"/>
              </a:rPr>
              <a:t>= </a:t>
            </a:r>
            <a:r>
              <a:rPr lang="en-US" sz="2400" dirty="0" smtClean="0">
                <a:latin typeface="Times-Roman" charset="0"/>
              </a:rPr>
              <a:t>C</a:t>
            </a:r>
            <a:r>
              <a:rPr lang="en-US" sz="2400" baseline="-25000" dirty="0" smtClean="0">
                <a:latin typeface="Times-Roman" charset="0"/>
              </a:rPr>
              <a:t>1 </a:t>
            </a:r>
            <a:r>
              <a:rPr lang="en-US" sz="2400" dirty="0">
                <a:latin typeface="Times-Roman" charset="0"/>
                <a:sym typeface="Symbol" charset="2"/>
              </a:rPr>
              <a:t> </a:t>
            </a:r>
            <a:r>
              <a:rPr lang="en-US" sz="2400" dirty="0">
                <a:latin typeface="Times-Roman" charset="0"/>
              </a:rPr>
              <a:t>E(IV, K),</a:t>
            </a:r>
          </a:p>
          <a:p>
            <a:pPr eaLnBrk="1" hangingPunct="1">
              <a:spcAft>
                <a:spcPts val="0"/>
              </a:spcAft>
              <a:buFont typeface="Wingdings" charset="2"/>
              <a:buNone/>
            </a:pPr>
            <a:r>
              <a:rPr lang="en-US" sz="2400" dirty="0">
                <a:latin typeface="Times-Roman" charset="0"/>
              </a:rPr>
              <a:t>	</a:t>
            </a:r>
            <a:r>
              <a:rPr lang="en-US" sz="2400" dirty="0" smtClean="0">
                <a:latin typeface="Times-Roman" charset="0"/>
              </a:rPr>
              <a:t>C</a:t>
            </a:r>
            <a:r>
              <a:rPr lang="en-US" sz="2400" baseline="-25000" dirty="0" smtClean="0">
                <a:latin typeface="Times-Roman" charset="0"/>
              </a:rPr>
              <a:t>2 </a:t>
            </a:r>
            <a:r>
              <a:rPr lang="en-US" sz="2400" dirty="0">
                <a:latin typeface="Times-Roman" charset="0"/>
              </a:rPr>
              <a:t>= </a:t>
            </a:r>
            <a:r>
              <a:rPr lang="en-US" sz="2400" dirty="0" smtClean="0">
                <a:latin typeface="Times-Roman" charset="0"/>
              </a:rPr>
              <a:t>P</a:t>
            </a:r>
            <a:r>
              <a:rPr lang="en-US" sz="2400" baseline="-25000" dirty="0" smtClean="0">
                <a:latin typeface="Times-Roman" charset="0"/>
              </a:rPr>
              <a:t>2 </a:t>
            </a:r>
            <a:r>
              <a:rPr lang="en-US" sz="2400" dirty="0">
                <a:latin typeface="Times-Roman" charset="0"/>
                <a:sym typeface="Symbol" charset="2"/>
              </a:rPr>
              <a:t> </a:t>
            </a:r>
            <a:r>
              <a:rPr lang="en-US" sz="2400" dirty="0">
                <a:latin typeface="Times-Roman" charset="0"/>
              </a:rPr>
              <a:t>E(IV+1, K),		</a:t>
            </a:r>
            <a:r>
              <a:rPr lang="en-US" sz="2400" dirty="0" smtClean="0">
                <a:latin typeface="Times-Roman" charset="0"/>
              </a:rPr>
              <a:t>P</a:t>
            </a:r>
            <a:r>
              <a:rPr lang="en-US" sz="2400" baseline="-25000" dirty="0" smtClean="0">
                <a:latin typeface="Times-Roman" charset="0"/>
              </a:rPr>
              <a:t>2 </a:t>
            </a:r>
            <a:r>
              <a:rPr lang="en-US" sz="2400" dirty="0">
                <a:latin typeface="Times-Roman" charset="0"/>
              </a:rPr>
              <a:t>= </a:t>
            </a:r>
            <a:r>
              <a:rPr lang="en-US" sz="2400" dirty="0" smtClean="0">
                <a:latin typeface="Times-Roman" charset="0"/>
              </a:rPr>
              <a:t>C</a:t>
            </a:r>
            <a:r>
              <a:rPr lang="en-US" sz="2400" baseline="-25000" dirty="0" smtClean="0">
                <a:latin typeface="Times-Roman" charset="0"/>
              </a:rPr>
              <a:t>2 </a:t>
            </a:r>
            <a:r>
              <a:rPr lang="en-US" sz="2400" dirty="0">
                <a:latin typeface="Times-Roman" charset="0"/>
                <a:sym typeface="Symbol" charset="2"/>
              </a:rPr>
              <a:t> </a:t>
            </a:r>
            <a:r>
              <a:rPr lang="en-US" sz="2400" dirty="0">
                <a:latin typeface="Times-Roman" charset="0"/>
              </a:rPr>
              <a:t>E(IV+1, K),</a:t>
            </a:r>
          </a:p>
          <a:p>
            <a:pPr eaLnBrk="1" hangingPunct="1">
              <a:spcAft>
                <a:spcPts val="600"/>
              </a:spcAft>
              <a:buFont typeface="Wingdings" charset="2"/>
              <a:buNone/>
            </a:pPr>
            <a:r>
              <a:rPr lang="en-US" sz="2400" dirty="0">
                <a:latin typeface="Times-Roman" charset="0"/>
              </a:rPr>
              <a:t>	</a:t>
            </a:r>
            <a:r>
              <a:rPr lang="en-US" sz="2400" dirty="0" smtClean="0">
                <a:latin typeface="Times-Roman" charset="0"/>
              </a:rPr>
              <a:t>C</a:t>
            </a:r>
            <a:r>
              <a:rPr lang="en-US" sz="2400" baseline="-25000" dirty="0" smtClean="0">
                <a:latin typeface="Times-Roman" charset="0"/>
              </a:rPr>
              <a:t>3 </a:t>
            </a:r>
            <a:r>
              <a:rPr lang="en-US" sz="2400" dirty="0">
                <a:latin typeface="Times-Roman" charset="0"/>
              </a:rPr>
              <a:t>= </a:t>
            </a:r>
            <a:r>
              <a:rPr lang="en-US" sz="2400" dirty="0" smtClean="0">
                <a:latin typeface="Times-Roman" charset="0"/>
              </a:rPr>
              <a:t>P</a:t>
            </a:r>
            <a:r>
              <a:rPr lang="en-US" sz="2400" baseline="-25000" dirty="0" smtClean="0">
                <a:latin typeface="Times-Roman" charset="0"/>
              </a:rPr>
              <a:t>3 </a:t>
            </a:r>
            <a:r>
              <a:rPr lang="en-US" sz="2400" dirty="0">
                <a:latin typeface="Times-Roman" charset="0"/>
                <a:sym typeface="Symbol" charset="2"/>
              </a:rPr>
              <a:t> </a:t>
            </a:r>
            <a:r>
              <a:rPr lang="en-US" sz="2400" dirty="0">
                <a:latin typeface="Times-Roman" charset="0"/>
              </a:rPr>
              <a:t>E(IV+2, K),…		</a:t>
            </a:r>
            <a:r>
              <a:rPr lang="en-US" sz="2400" dirty="0" smtClean="0">
                <a:latin typeface="Times-Roman" charset="0"/>
              </a:rPr>
              <a:t>P</a:t>
            </a:r>
            <a:r>
              <a:rPr lang="en-US" sz="2400" baseline="-25000" dirty="0" smtClean="0">
                <a:latin typeface="Times-Roman" charset="0"/>
              </a:rPr>
              <a:t>3 </a:t>
            </a:r>
            <a:r>
              <a:rPr lang="en-US" sz="2400" dirty="0">
                <a:latin typeface="Times-Roman" charset="0"/>
              </a:rPr>
              <a:t>= </a:t>
            </a:r>
            <a:r>
              <a:rPr lang="en-US" sz="2400" dirty="0" smtClean="0">
                <a:latin typeface="Times-Roman" charset="0"/>
              </a:rPr>
              <a:t>C</a:t>
            </a:r>
            <a:r>
              <a:rPr lang="en-US" sz="2400" baseline="-25000" dirty="0" smtClean="0">
                <a:latin typeface="Times-Roman" charset="0"/>
              </a:rPr>
              <a:t>3 </a:t>
            </a:r>
            <a:r>
              <a:rPr lang="en-US" sz="2400" dirty="0">
                <a:latin typeface="Times-Roman" charset="0"/>
                <a:sym typeface="Symbol" charset="2"/>
              </a:rPr>
              <a:t> </a:t>
            </a:r>
            <a:r>
              <a:rPr lang="en-US" sz="2400" dirty="0">
                <a:latin typeface="Times-Roman" charset="0"/>
              </a:rPr>
              <a:t>E(IV+2, K),…</a:t>
            </a:r>
            <a:endParaRPr lang="en-US" sz="2400" dirty="0">
              <a:latin typeface="Courier" charset="0"/>
            </a:endParaRPr>
          </a:p>
          <a:p>
            <a:pPr eaLnBrk="1" hangingPunct="1">
              <a:spcAft>
                <a:spcPts val="0"/>
              </a:spcAft>
            </a:pPr>
            <a:r>
              <a:rPr lang="en-US" sz="2800" dirty="0"/>
              <a:t>CBC </a:t>
            </a:r>
            <a:r>
              <a:rPr lang="en-US" sz="2800" dirty="0" smtClean="0"/>
              <a:t>can also be </a:t>
            </a:r>
            <a:r>
              <a:rPr lang="en-US" sz="2800" dirty="0"/>
              <a:t>used for random </a:t>
            </a:r>
            <a:r>
              <a:rPr lang="en-US" sz="2800" dirty="0" smtClean="0"/>
              <a:t>access</a:t>
            </a:r>
          </a:p>
          <a:p>
            <a:pPr lvl="1" eaLnBrk="1" hangingPunct="1">
              <a:spcAft>
                <a:spcPts val="0"/>
              </a:spcAft>
            </a:pPr>
            <a:r>
              <a:rPr lang="en-US" sz="2400" dirty="0" smtClean="0"/>
              <a:t>With a significant limitation…</a:t>
            </a:r>
            <a:endParaRPr lang="en-US" sz="24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1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5455" b="8182"/>
              <a:stretch>
                <a:fillRect/>
              </a:stretch>
            </p:blipFill>
          </mc:Choice>
          <mc:Fallback>
            <p:blipFill>
              <a:blip r:embed="rId4"/>
              <a:srcRect t="5455" b="8182"/>
              <a:stretch>
                <a:fillRect/>
              </a:stretch>
            </p:blipFill>
          </mc:Fallback>
        </mc:AlternateContent>
        <p:spPr>
          <a:xfrm>
            <a:off x="1676400" y="0"/>
            <a:ext cx="6136202" cy="6858000"/>
          </a:xfrm>
          <a:prstGeom prst="rect">
            <a:avLst/>
          </a:prstGeom>
          <a:solidFill>
            <a:schemeClr val="tx1"/>
          </a:solidFill>
        </p:spPr>
      </p:pic>
    </p:spTree>
    <p:extLst>
      <p:ext uri="{BB962C8B-B14F-4D97-AF65-F5344CB8AC3E}">
        <p14:creationId xmlns:p14="http://schemas.microsoft.com/office/powerpoint/2010/main" val="1734305674"/>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96FC27C-4AD1-7F42-ADBC-A095A1DB3AED}" type="slidenum">
              <a:rPr lang="en-US" smtClean="0">
                <a:latin typeface="Times New Roman" charset="0"/>
              </a:rPr>
              <a:pPr/>
              <a:t>8</a:t>
            </a:fld>
            <a:endParaRPr lang="en-US" smtClean="0">
              <a:latin typeface="Times New Roman" charset="0"/>
            </a:endParaRPr>
          </a:p>
        </p:txBody>
      </p:sp>
      <p:sp>
        <p:nvSpPr>
          <p:cNvPr id="21507" name="Rectangle 2"/>
          <p:cNvSpPr>
            <a:spLocks noGrp="1" noChangeArrowheads="1"/>
          </p:cNvSpPr>
          <p:nvPr>
            <p:ph type="title"/>
          </p:nvPr>
        </p:nvSpPr>
        <p:spPr>
          <a:xfrm>
            <a:off x="533400" y="457200"/>
            <a:ext cx="8077200" cy="990600"/>
          </a:xfrm>
        </p:spPr>
        <p:txBody>
          <a:bodyPr/>
          <a:lstStyle/>
          <a:p>
            <a:pPr eaLnBrk="1" hangingPunct="1"/>
            <a:r>
              <a:rPr lang="en-US" dirty="0" err="1"/>
              <a:t>Ceasar’s</a:t>
            </a:r>
            <a:r>
              <a:rPr lang="en-US" dirty="0"/>
              <a:t> Cipher Decryption</a:t>
            </a:r>
          </a:p>
        </p:txBody>
      </p:sp>
      <p:sp>
        <p:nvSpPr>
          <p:cNvPr id="169987" name="Rectangle 3"/>
          <p:cNvSpPr>
            <a:spLocks noGrp="1" noChangeArrowheads="1"/>
          </p:cNvSpPr>
          <p:nvPr>
            <p:ph type="body" idx="1"/>
          </p:nvPr>
        </p:nvSpPr>
        <p:spPr>
          <a:xfrm>
            <a:off x="685800" y="5410200"/>
            <a:ext cx="8077200" cy="838200"/>
          </a:xfrm>
        </p:spPr>
        <p:txBody>
          <a:bodyPr/>
          <a:lstStyle/>
          <a:p>
            <a:pPr eaLnBrk="1" hangingPunct="1">
              <a:lnSpc>
                <a:spcPct val="90000"/>
              </a:lnSpc>
            </a:pPr>
            <a:r>
              <a:rPr lang="en-US" dirty="0"/>
              <a:t>Plaintext: </a:t>
            </a:r>
            <a:r>
              <a:rPr lang="en-US" sz="3600" dirty="0" err="1">
                <a:solidFill>
                  <a:srgbClr val="FF0000"/>
                </a:solidFill>
                <a:latin typeface="Times-Roman" charset="0"/>
              </a:rPr>
              <a:t>spongebobsquarepants</a:t>
            </a:r>
            <a:endParaRPr lang="en-US" sz="3600" dirty="0">
              <a:solidFill>
                <a:srgbClr val="FF0000"/>
              </a:solidFill>
              <a:latin typeface="Times-Roman" charset="0"/>
            </a:endParaRPr>
          </a:p>
        </p:txBody>
      </p:sp>
      <p:graphicFrame>
        <p:nvGraphicFramePr>
          <p:cNvPr id="169988" name="Group 4"/>
          <p:cNvGraphicFramePr>
            <a:graphicFrameLocks noGrp="1"/>
          </p:cNvGraphicFramePr>
          <p:nvPr/>
        </p:nvGraphicFramePr>
        <p:xfrm>
          <a:off x="1752599" y="2819400"/>
          <a:ext cx="6615432" cy="1219200"/>
        </p:xfrm>
        <a:graphic>
          <a:graphicData uri="http://schemas.openxmlformats.org/drawingml/2006/table">
            <a:tbl>
              <a:tblPr/>
              <a:tblGrid>
                <a:gridCol w="209638"/>
                <a:gridCol w="266842"/>
                <a:gridCol w="266841"/>
                <a:gridCol w="265244"/>
                <a:gridCol w="268439"/>
                <a:gridCol w="266842"/>
                <a:gridCol w="268439"/>
                <a:gridCol w="266841"/>
                <a:gridCol w="265244"/>
                <a:gridCol w="268439"/>
                <a:gridCol w="266842"/>
                <a:gridCol w="265244"/>
                <a:gridCol w="268439"/>
                <a:gridCol w="265244"/>
                <a:gridCol w="266841"/>
                <a:gridCol w="268439"/>
                <a:gridCol w="265244"/>
                <a:gridCol w="266842"/>
                <a:gridCol w="268439"/>
                <a:gridCol w="266841"/>
                <a:gridCol w="268439"/>
                <a:gridCol w="265244"/>
                <a:gridCol w="266842"/>
                <a:gridCol w="266841"/>
                <a:gridCol w="266842"/>
              </a:tblGrid>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b</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c</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d</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e</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f</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g</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h</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j</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m</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q</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r</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v</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x</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D</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F</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G</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H</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J</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X</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Z</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B</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70068" name="Group 84"/>
          <p:cNvGraphicFramePr>
            <a:graphicFrameLocks noGrp="1"/>
          </p:cNvGraphicFramePr>
          <p:nvPr/>
        </p:nvGraphicFramePr>
        <p:xfrm>
          <a:off x="8382000" y="2819400"/>
          <a:ext cx="381000" cy="1219200"/>
        </p:xfrm>
        <a:graphic>
          <a:graphicData uri="http://schemas.openxmlformats.org/drawingml/2006/table">
            <a:tbl>
              <a:tblPr/>
              <a:tblGrid>
                <a:gridCol w="381000"/>
              </a:tblGrid>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z</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C</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97" name="Rectangle 93"/>
          <p:cNvSpPr>
            <a:spLocks noChangeArrowheads="1"/>
          </p:cNvSpPr>
          <p:nvPr/>
        </p:nvSpPr>
        <p:spPr bwMode="auto">
          <a:xfrm>
            <a:off x="457200" y="2971800"/>
            <a:ext cx="1247775" cy="446088"/>
          </a:xfrm>
          <a:prstGeom prst="rect">
            <a:avLst/>
          </a:prstGeom>
          <a:noFill/>
          <a:ln w="9525">
            <a:noFill/>
            <a:miter lim="800000"/>
            <a:headEnd/>
            <a:tailEnd/>
          </a:ln>
        </p:spPr>
        <p:txBody>
          <a:bodyPr wrap="none">
            <a:prstTxWarp prst="textNoShape">
              <a:avLst/>
            </a:prstTxWarp>
            <a:spAutoFit/>
          </a:bodyPr>
          <a:lstStyle/>
          <a:p>
            <a:r>
              <a:rPr lang="en-US" sz="2000"/>
              <a:t>Plaintext</a:t>
            </a:r>
          </a:p>
        </p:txBody>
      </p:sp>
      <p:sp>
        <p:nvSpPr>
          <p:cNvPr id="21598" name="Rectangle 94"/>
          <p:cNvSpPr>
            <a:spLocks noChangeArrowheads="1"/>
          </p:cNvSpPr>
          <p:nvPr/>
        </p:nvSpPr>
        <p:spPr bwMode="auto">
          <a:xfrm>
            <a:off x="228600" y="3505200"/>
            <a:ext cx="1481138" cy="446088"/>
          </a:xfrm>
          <a:prstGeom prst="rect">
            <a:avLst/>
          </a:prstGeom>
          <a:noFill/>
          <a:ln w="9525">
            <a:noFill/>
            <a:miter lim="800000"/>
            <a:headEnd/>
            <a:tailEnd/>
          </a:ln>
        </p:spPr>
        <p:txBody>
          <a:bodyPr wrap="none">
            <a:prstTxWarp prst="textNoShape">
              <a:avLst/>
            </a:prstTxWarp>
            <a:spAutoFit/>
          </a:bodyPr>
          <a:lstStyle/>
          <a:p>
            <a:r>
              <a:rPr lang="en-US" sz="2000"/>
              <a:t>Ciphertext</a:t>
            </a:r>
            <a:endParaRPr lang="en-US"/>
          </a:p>
        </p:txBody>
      </p:sp>
      <p:sp>
        <p:nvSpPr>
          <p:cNvPr id="21599" name="Rectangle 97"/>
          <p:cNvSpPr>
            <a:spLocks noChangeArrowheads="1"/>
          </p:cNvSpPr>
          <p:nvPr/>
        </p:nvSpPr>
        <p:spPr bwMode="auto">
          <a:xfrm>
            <a:off x="685800" y="1600200"/>
            <a:ext cx="7924800" cy="3505200"/>
          </a:xfrm>
          <a:prstGeom prst="rect">
            <a:avLst/>
          </a:prstGeom>
          <a:noFill/>
          <a:ln w="9525">
            <a:noFill/>
            <a:miter lim="800000"/>
            <a:headEnd/>
            <a:tailEnd/>
          </a:ln>
        </p:spPr>
        <p:txBody>
          <a:bodyPr>
            <a:prstTxWarp prst="textNoShape">
              <a:avLst/>
            </a:prstTxWarp>
          </a:bodyPr>
          <a:lstStyle/>
          <a:p>
            <a:pPr marL="342900" indent="-342900">
              <a:lnSpc>
                <a:spcPct val="80000"/>
              </a:lnSpc>
              <a:spcBef>
                <a:spcPct val="20000"/>
              </a:spcBef>
              <a:buClr>
                <a:schemeClr val="accent2"/>
              </a:buClr>
              <a:buSzPct val="75000"/>
              <a:buFont typeface="Wingdings" charset="2"/>
              <a:buChar char="q"/>
            </a:pPr>
            <a:r>
              <a:rPr lang="en-US" sz="3200" dirty="0"/>
              <a:t>Suppose we know a </a:t>
            </a:r>
            <a:r>
              <a:rPr lang="en-US" sz="3200" dirty="0" err="1"/>
              <a:t>Ceasar’s</a:t>
            </a:r>
            <a:r>
              <a:rPr lang="en-US" sz="3200" dirty="0"/>
              <a:t> cipher is being </a:t>
            </a:r>
            <a:r>
              <a:rPr lang="en-US" sz="3200" dirty="0" smtClean="0"/>
              <a:t>used:</a:t>
            </a:r>
          </a:p>
          <a:p>
            <a:pPr marL="342900" indent="-342900">
              <a:lnSpc>
                <a:spcPct val="80000"/>
              </a:lnSpc>
              <a:spcBef>
                <a:spcPct val="20000"/>
              </a:spcBef>
              <a:buClr>
                <a:schemeClr val="accent2"/>
              </a:buClr>
              <a:buSzPct val="75000"/>
              <a:buFont typeface="Wingdings" charset="2"/>
              <a:buChar char="q"/>
            </a:pPr>
            <a:endParaRPr lang="en-US" sz="3200" dirty="0" smtClean="0"/>
          </a:p>
          <a:p>
            <a:pPr marL="342900" indent="-342900">
              <a:lnSpc>
                <a:spcPct val="80000"/>
              </a:lnSpc>
              <a:spcBef>
                <a:spcPct val="20000"/>
              </a:spcBef>
              <a:buClr>
                <a:schemeClr val="accent2"/>
              </a:buClr>
              <a:buSzPct val="75000"/>
              <a:buFont typeface="Wingdings" charset="2"/>
              <a:buChar char="q"/>
            </a:pPr>
            <a:endParaRPr lang="en-US" sz="3200" dirty="0" smtClean="0"/>
          </a:p>
          <a:p>
            <a:pPr marL="342900" indent="-342900">
              <a:lnSpc>
                <a:spcPct val="80000"/>
              </a:lnSpc>
              <a:spcBef>
                <a:spcPct val="20000"/>
              </a:spcBef>
              <a:buClr>
                <a:schemeClr val="accent2"/>
              </a:buClr>
              <a:buSzPct val="75000"/>
              <a:buFont typeface="Wingdings" charset="2"/>
              <a:buChar char="q"/>
            </a:pPr>
            <a:endParaRPr lang="en-US" sz="3200" dirty="0" smtClean="0"/>
          </a:p>
          <a:p>
            <a:pPr marL="342900" indent="-342900">
              <a:lnSpc>
                <a:spcPct val="80000"/>
              </a:lnSpc>
              <a:spcBef>
                <a:spcPct val="20000"/>
              </a:spcBef>
              <a:buClr>
                <a:schemeClr val="accent2"/>
              </a:buClr>
              <a:buSzPct val="75000"/>
              <a:buFont typeface="Wingdings" charset="2"/>
              <a:buChar char="q"/>
            </a:pPr>
            <a:endParaRPr lang="en-US" sz="3200" dirty="0" smtClean="0"/>
          </a:p>
          <a:p>
            <a:pPr marL="342900" indent="-342900">
              <a:lnSpc>
                <a:spcPct val="80000"/>
              </a:lnSpc>
              <a:spcBef>
                <a:spcPct val="20000"/>
              </a:spcBef>
              <a:buClr>
                <a:schemeClr val="accent2"/>
              </a:buClr>
              <a:buSzPct val="75000"/>
              <a:buFont typeface="Wingdings" charset="2"/>
              <a:buChar char="q"/>
            </a:pPr>
            <a:r>
              <a:rPr lang="en-US" sz="3200" dirty="0" smtClean="0"/>
              <a:t>Given </a:t>
            </a:r>
            <a:r>
              <a:rPr lang="en-US" sz="3200" dirty="0" err="1" smtClean="0"/>
              <a:t>ciphertext</a:t>
            </a:r>
            <a:r>
              <a:rPr lang="en-US" sz="3200" dirty="0" smtClean="0"/>
              <a:t>:</a:t>
            </a:r>
          </a:p>
          <a:p>
            <a:pPr marL="342900" indent="-342900">
              <a:lnSpc>
                <a:spcPct val="80000"/>
              </a:lnSpc>
              <a:spcBef>
                <a:spcPct val="20000"/>
              </a:spcBef>
              <a:buClr>
                <a:schemeClr val="accent2"/>
              </a:buClr>
              <a:buSzPct val="75000"/>
            </a:pPr>
            <a:r>
              <a:rPr lang="en-US" sz="3200" dirty="0" smtClean="0"/>
              <a:t>	</a:t>
            </a:r>
            <a:r>
              <a:rPr lang="en-US" sz="3200" dirty="0" smtClean="0">
                <a:solidFill>
                  <a:srgbClr val="FF0000"/>
                </a:solidFill>
                <a:latin typeface="Times-Roman" charset="0"/>
              </a:rPr>
              <a:t>VSRQJHEREVTXDUHSDQWV</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lt">
                                    <p:tmPct val="100000"/>
                                  </p:iterate>
                                  <p:childTnLst>
                                    <p:set>
                                      <p:cBhvr>
                                        <p:cTn id="6" dur="1" fill="hold">
                                          <p:stCondLst>
                                            <p:cond delay="0"/>
                                          </p:stCondLst>
                                        </p:cTn>
                                        <p:tgtEl>
                                          <p:spTgt spid="169987">
                                            <p:txEl>
                                              <p:pRg st="0" end="0"/>
                                            </p:txEl>
                                          </p:spTgt>
                                        </p:tgtEl>
                                        <p:attrNameLst>
                                          <p:attrName>style.visibility</p:attrName>
                                        </p:attrNameLst>
                                      </p:cBhvr>
                                      <p:to>
                                        <p:strVal val="visible"/>
                                      </p:to>
                                    </p:set>
                                    <p:anim calcmode="lin" valueType="num">
                                      <p:cBhvr additive="base">
                                        <p:cTn id="7" dur="75" fill="hold"/>
                                        <p:tgtEl>
                                          <p:spTgt spid="169987">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16998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0" y="62753"/>
            <a:ext cx="9144000" cy="1283167"/>
          </a:xfrm>
        </p:spPr>
        <p:txBody>
          <a:bodyPr/>
          <a:lstStyle/>
          <a:p>
            <a:r>
              <a:rPr lang="en-AU" dirty="0" smtClean="0"/>
              <a:t>Advantages of CTR mode</a:t>
            </a:r>
            <a:endParaRPr lang="en-AU" dirty="0"/>
          </a:p>
        </p:txBody>
      </p:sp>
      <p:sp>
        <p:nvSpPr>
          <p:cNvPr id="9" name="Content Placeholder 8"/>
          <p:cNvSpPr>
            <a:spLocks noGrp="1"/>
          </p:cNvSpPr>
          <p:nvPr>
            <p:ph idx="1"/>
          </p:nvPr>
        </p:nvSpPr>
        <p:spPr>
          <a:xfrm>
            <a:off x="533400" y="1752600"/>
            <a:ext cx="8077199" cy="4800600"/>
          </a:xfrm>
        </p:spPr>
        <p:txBody>
          <a:bodyPr>
            <a:normAutofit fontScale="62500" lnSpcReduction="20000"/>
          </a:bodyPr>
          <a:lstStyle/>
          <a:p>
            <a:r>
              <a:rPr lang="en-US" dirty="0" smtClean="0"/>
              <a:t>Hardware efficiency</a:t>
            </a:r>
            <a:endParaRPr lang="en-US" dirty="0" smtClean="0">
              <a:solidFill>
                <a:schemeClr val="tx2">
                  <a:lumMod val="10000"/>
                </a:schemeClr>
              </a:solidFill>
            </a:endParaRPr>
          </a:p>
          <a:p>
            <a:pPr lvl="1">
              <a:buClr>
                <a:schemeClr val="bg1"/>
              </a:buClr>
            </a:pPr>
            <a:r>
              <a:rPr lang="en-US" dirty="0" smtClean="0">
                <a:solidFill>
                  <a:schemeClr val="tx2">
                    <a:lumMod val="10000"/>
                  </a:schemeClr>
                </a:solidFill>
              </a:rPr>
              <a:t>Encryption/decryption can be done in parallel on multiple blocks of plaintext or ciphertext</a:t>
            </a:r>
          </a:p>
          <a:p>
            <a:pPr lvl="1">
              <a:buClr>
                <a:schemeClr val="bg1"/>
              </a:buClr>
            </a:pPr>
            <a:r>
              <a:rPr lang="en-US" dirty="0" smtClean="0">
                <a:solidFill>
                  <a:schemeClr val="tx2">
                    <a:lumMod val="10000"/>
                  </a:schemeClr>
                </a:solidFill>
              </a:rPr>
              <a:t>Throughput is only limited by the amount of parallelism that is achieved</a:t>
            </a:r>
          </a:p>
          <a:p>
            <a:r>
              <a:rPr lang="en-US" dirty="0" smtClean="0">
                <a:solidFill>
                  <a:schemeClr val="tx2">
                    <a:lumMod val="10000"/>
                  </a:schemeClr>
                </a:solidFill>
              </a:rPr>
              <a:t>Software efficiency</a:t>
            </a:r>
          </a:p>
          <a:p>
            <a:pPr lvl="1">
              <a:buClr>
                <a:schemeClr val="bg1"/>
              </a:buClr>
            </a:pPr>
            <a:r>
              <a:rPr lang="en-US" dirty="0" smtClean="0">
                <a:solidFill>
                  <a:schemeClr val="tx2">
                    <a:lumMod val="10000"/>
                  </a:schemeClr>
                </a:solidFill>
              </a:rPr>
              <a:t>Because of the opportunities for parallel execution, processors that support parallel features can be effectively utilized</a:t>
            </a:r>
          </a:p>
          <a:p>
            <a:r>
              <a:rPr lang="en-US" dirty="0" smtClean="0">
                <a:solidFill>
                  <a:schemeClr val="tx2">
                    <a:lumMod val="10000"/>
                  </a:schemeClr>
                </a:solidFill>
              </a:rPr>
              <a:t>Preprocessing</a:t>
            </a:r>
          </a:p>
          <a:p>
            <a:pPr lvl="1">
              <a:buClr>
                <a:schemeClr val="bg1"/>
              </a:buClr>
            </a:pPr>
            <a:r>
              <a:rPr lang="en-US" sz="2240" dirty="0" smtClean="0">
                <a:solidFill>
                  <a:schemeClr val="tx2">
                    <a:lumMod val="10000"/>
                  </a:schemeClr>
                </a:solidFill>
              </a:rPr>
              <a:t>The execution of the underlying encryption algorithm does not depend on input of the plaintext or ciphertext --- when the plaintext or ciphertext input is presented, the only computation is a series of XORs, greatly enhancing throughput</a:t>
            </a:r>
          </a:p>
          <a:p>
            <a:r>
              <a:rPr lang="en-US" dirty="0" smtClean="0">
                <a:solidFill>
                  <a:schemeClr val="tx2">
                    <a:lumMod val="10000"/>
                  </a:schemeClr>
                </a:solidFill>
              </a:rPr>
              <a:t>Random access</a:t>
            </a:r>
          </a:p>
          <a:p>
            <a:pPr lvl="1">
              <a:buClr>
                <a:schemeClr val="bg1"/>
              </a:buClr>
            </a:pPr>
            <a:r>
              <a:rPr lang="en-US" sz="2240" dirty="0" smtClean="0">
                <a:solidFill>
                  <a:schemeClr val="tx2">
                    <a:lumMod val="10000"/>
                  </a:schemeClr>
                </a:solidFill>
              </a:rPr>
              <a:t>The </a:t>
            </a:r>
            <a:r>
              <a:rPr lang="en-US" sz="2240" i="1" dirty="0" smtClean="0">
                <a:solidFill>
                  <a:schemeClr val="tx2">
                    <a:lumMod val="10000"/>
                  </a:schemeClr>
                </a:solidFill>
              </a:rPr>
              <a:t>i</a:t>
            </a:r>
            <a:r>
              <a:rPr lang="en-US" sz="2240" dirty="0" smtClean="0">
                <a:solidFill>
                  <a:schemeClr val="tx2">
                    <a:lumMod val="10000"/>
                  </a:schemeClr>
                </a:solidFill>
              </a:rPr>
              <a:t>th block of plaintext or ciphertext can be processed in random-access fashion</a:t>
            </a:r>
          </a:p>
          <a:p>
            <a:r>
              <a:rPr lang="en-US" dirty="0" smtClean="0">
                <a:solidFill>
                  <a:schemeClr val="tx2">
                    <a:lumMod val="10000"/>
                  </a:schemeClr>
                </a:solidFill>
              </a:rPr>
              <a:t>Provable security</a:t>
            </a:r>
          </a:p>
          <a:p>
            <a:pPr lvl="1">
              <a:buClr>
                <a:schemeClr val="bg1"/>
              </a:buClr>
            </a:pPr>
            <a:r>
              <a:rPr lang="en-US" sz="2240" dirty="0" smtClean="0">
                <a:solidFill>
                  <a:schemeClr val="tx2">
                    <a:lumMod val="10000"/>
                  </a:schemeClr>
                </a:solidFill>
              </a:rPr>
              <a:t>It can be shown that CTR is at least as secure as the other modes discussed in this section</a:t>
            </a:r>
          </a:p>
          <a:p>
            <a:r>
              <a:rPr lang="en-US" dirty="0" smtClean="0">
                <a:solidFill>
                  <a:schemeClr val="tx2">
                    <a:lumMod val="10000"/>
                  </a:schemeClr>
                </a:solidFill>
              </a:rPr>
              <a:t>Simplicity</a:t>
            </a:r>
          </a:p>
          <a:p>
            <a:pPr lvl="1">
              <a:buClr>
                <a:schemeClr val="bg1"/>
              </a:buClr>
            </a:pPr>
            <a:r>
              <a:rPr lang="en-US" sz="2240" dirty="0" smtClean="0">
                <a:solidFill>
                  <a:schemeClr val="tx2">
                    <a:lumMod val="10000"/>
                  </a:schemeClr>
                </a:solidFill>
              </a:rPr>
              <a:t>Requires only the implementation of the encryption algorithm and not the decryption algorithm</a:t>
            </a:r>
          </a:p>
        </p:txBody>
      </p:sp>
    </p:spTree>
    <p:extLst>
      <p:ext uri="{BB962C8B-B14F-4D97-AF65-F5344CB8AC3E}">
        <p14:creationId xmlns:p14="http://schemas.microsoft.com/office/powerpoint/2010/main" val="148399848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C2AF535-20CB-464C-B20F-C79106B62841}" type="slidenum">
              <a:rPr lang="en-US" smtClean="0">
                <a:latin typeface="Times New Roman" charset="0"/>
              </a:rPr>
              <a:pPr/>
              <a:t>81</a:t>
            </a:fld>
            <a:endParaRPr lang="en-US" smtClean="0">
              <a:latin typeface="Times New Roman" charset="0"/>
            </a:endParaRPr>
          </a:p>
        </p:txBody>
      </p:sp>
      <p:sp>
        <p:nvSpPr>
          <p:cNvPr id="111619" name="Rectangle 2"/>
          <p:cNvSpPr>
            <a:spLocks noGrp="1" noChangeArrowheads="1"/>
          </p:cNvSpPr>
          <p:nvPr>
            <p:ph type="title"/>
          </p:nvPr>
        </p:nvSpPr>
        <p:spPr>
          <a:xfrm>
            <a:off x="685800" y="1752600"/>
            <a:ext cx="7772400" cy="1143000"/>
          </a:xfrm>
        </p:spPr>
        <p:txBody>
          <a:bodyPr/>
          <a:lstStyle/>
          <a:p>
            <a:pPr eaLnBrk="1" hangingPunct="1"/>
            <a:r>
              <a:rPr lang="en-US"/>
              <a:t>Integrity</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408429A0-0DB3-E34B-8A6C-88A592E61FF1}" type="slidenum">
              <a:rPr lang="en-US" smtClean="0">
                <a:latin typeface="Times New Roman" charset="0"/>
              </a:rPr>
              <a:pPr/>
              <a:t>82</a:t>
            </a:fld>
            <a:endParaRPr lang="en-US" smtClean="0">
              <a:latin typeface="Times New Roman" charset="0"/>
            </a:endParaRPr>
          </a:p>
        </p:txBody>
      </p:sp>
      <p:sp>
        <p:nvSpPr>
          <p:cNvPr id="112643" name="Rectangle 2"/>
          <p:cNvSpPr>
            <a:spLocks noGrp="1" noChangeArrowheads="1"/>
          </p:cNvSpPr>
          <p:nvPr>
            <p:ph type="title"/>
          </p:nvPr>
        </p:nvSpPr>
        <p:spPr/>
        <p:txBody>
          <a:bodyPr/>
          <a:lstStyle/>
          <a:p>
            <a:pPr eaLnBrk="1" hangingPunct="1"/>
            <a:r>
              <a:rPr lang="en-US"/>
              <a:t>Data Integrity</a:t>
            </a:r>
          </a:p>
        </p:txBody>
      </p:sp>
      <p:sp>
        <p:nvSpPr>
          <p:cNvPr id="112644" name="Rectangle 3"/>
          <p:cNvSpPr>
            <a:spLocks noGrp="1" noChangeArrowheads="1"/>
          </p:cNvSpPr>
          <p:nvPr>
            <p:ph type="body" idx="1"/>
          </p:nvPr>
        </p:nvSpPr>
        <p:spPr/>
        <p:txBody>
          <a:bodyPr/>
          <a:lstStyle/>
          <a:p>
            <a:pPr eaLnBrk="1" hangingPunct="1">
              <a:lnSpc>
                <a:spcPct val="90000"/>
              </a:lnSpc>
              <a:spcAft>
                <a:spcPts val="600"/>
              </a:spcAft>
            </a:pPr>
            <a:r>
              <a:rPr lang="en-US" sz="2800" b="1" dirty="0">
                <a:solidFill>
                  <a:schemeClr val="accent2"/>
                </a:solidFill>
              </a:rPr>
              <a:t>Integrity</a:t>
            </a:r>
            <a:r>
              <a:rPr lang="en-US" sz="2800" dirty="0"/>
              <a:t> </a:t>
            </a:r>
            <a:r>
              <a:rPr lang="en-US" sz="2800" dirty="0" err="1">
                <a:sym typeface="Symbol" charset="2"/>
              </a:rPr>
              <a:t></a:t>
            </a:r>
            <a:r>
              <a:rPr lang="en-US" sz="2800" dirty="0" smtClean="0"/>
              <a:t> detect unauthorized writing (i.e., </a:t>
            </a:r>
            <a:r>
              <a:rPr lang="en-US" sz="2800" dirty="0"/>
              <a:t>modification of </a:t>
            </a:r>
            <a:r>
              <a:rPr lang="en-US" sz="2800" dirty="0" smtClean="0"/>
              <a:t>data)</a:t>
            </a:r>
          </a:p>
          <a:p>
            <a:pPr eaLnBrk="1" hangingPunct="1">
              <a:lnSpc>
                <a:spcPct val="90000"/>
              </a:lnSpc>
              <a:spcAft>
                <a:spcPts val="600"/>
              </a:spcAft>
            </a:pPr>
            <a:r>
              <a:rPr lang="en-US" sz="2800" dirty="0"/>
              <a:t>Example: Inter-bank fund transfers</a:t>
            </a:r>
          </a:p>
          <a:p>
            <a:pPr lvl="1" eaLnBrk="1" hangingPunct="1">
              <a:lnSpc>
                <a:spcPct val="90000"/>
              </a:lnSpc>
              <a:spcAft>
                <a:spcPts val="600"/>
              </a:spcAft>
            </a:pPr>
            <a:r>
              <a:rPr lang="en-US" sz="2400" dirty="0"/>
              <a:t>Confidentiality</a:t>
            </a:r>
            <a:r>
              <a:rPr lang="en-US" sz="2400" dirty="0" smtClean="0"/>
              <a:t> may be </a:t>
            </a:r>
            <a:r>
              <a:rPr lang="en-US" sz="2400" dirty="0"/>
              <a:t>nice</a:t>
            </a:r>
            <a:r>
              <a:rPr lang="en-US" sz="2400" dirty="0" smtClean="0"/>
              <a:t>, integrity </a:t>
            </a:r>
            <a:r>
              <a:rPr lang="en-US" sz="2400" dirty="0"/>
              <a:t>is critical</a:t>
            </a:r>
          </a:p>
          <a:p>
            <a:pPr eaLnBrk="1" hangingPunct="1">
              <a:lnSpc>
                <a:spcPct val="90000"/>
              </a:lnSpc>
              <a:spcAft>
                <a:spcPts val="600"/>
              </a:spcAft>
            </a:pPr>
            <a:r>
              <a:rPr lang="en-US" sz="2800" dirty="0"/>
              <a:t>Encryption provides </a:t>
            </a:r>
            <a:r>
              <a:rPr lang="en-US" sz="2800" b="1" dirty="0">
                <a:solidFill>
                  <a:schemeClr val="accent2"/>
                </a:solidFill>
              </a:rPr>
              <a:t>confidentiality</a:t>
            </a:r>
            <a:r>
              <a:rPr lang="en-US" sz="2800" dirty="0"/>
              <a:t> (prevents unauthorized disclosure)</a:t>
            </a:r>
          </a:p>
          <a:p>
            <a:pPr eaLnBrk="1" hangingPunct="1">
              <a:lnSpc>
                <a:spcPct val="90000"/>
              </a:lnSpc>
              <a:spcAft>
                <a:spcPts val="600"/>
              </a:spcAft>
            </a:pPr>
            <a:r>
              <a:rPr lang="en-US" sz="2800" dirty="0"/>
              <a:t>Encryption alone does </a:t>
            </a:r>
            <a:r>
              <a:rPr lang="en-US" sz="2800" b="1" dirty="0">
                <a:solidFill>
                  <a:srgbClr val="FF0000"/>
                </a:solidFill>
              </a:rPr>
              <a:t>not</a:t>
            </a:r>
            <a:r>
              <a:rPr lang="en-US" sz="2800" dirty="0" smtClean="0"/>
              <a:t> provide </a:t>
            </a:r>
            <a:r>
              <a:rPr lang="en-US" sz="2800" dirty="0"/>
              <a:t>integrity</a:t>
            </a:r>
          </a:p>
          <a:p>
            <a:pPr lvl="1" eaLnBrk="1" hangingPunct="1">
              <a:lnSpc>
                <a:spcPct val="90000"/>
              </a:lnSpc>
              <a:spcAft>
                <a:spcPts val="600"/>
              </a:spcAft>
            </a:pPr>
            <a:r>
              <a:rPr lang="en-US" sz="2400" dirty="0"/>
              <a:t>One-time pad, ECB cut-and-paste, etc.</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1C00963-0118-B74C-92B6-F2BE3F0388E4}" type="slidenum">
              <a:rPr lang="en-US" smtClean="0">
                <a:latin typeface="Times New Roman" charset="0"/>
              </a:rPr>
              <a:pPr/>
              <a:t>83</a:t>
            </a:fld>
            <a:endParaRPr lang="en-US" smtClean="0">
              <a:latin typeface="Times New Roman" charset="0"/>
            </a:endParaRPr>
          </a:p>
        </p:txBody>
      </p:sp>
      <p:sp>
        <p:nvSpPr>
          <p:cNvPr id="113667" name="Rectangle 2"/>
          <p:cNvSpPr>
            <a:spLocks noGrp="1" noChangeArrowheads="1"/>
          </p:cNvSpPr>
          <p:nvPr>
            <p:ph type="title"/>
          </p:nvPr>
        </p:nvSpPr>
        <p:spPr/>
        <p:txBody>
          <a:bodyPr/>
          <a:lstStyle/>
          <a:p>
            <a:pPr eaLnBrk="1" hangingPunct="1"/>
            <a:r>
              <a:rPr lang="en-US"/>
              <a:t>MAC</a:t>
            </a:r>
          </a:p>
        </p:txBody>
      </p:sp>
      <p:sp>
        <p:nvSpPr>
          <p:cNvPr id="113668" name="Rectangle 3"/>
          <p:cNvSpPr>
            <a:spLocks noGrp="1" noChangeArrowheads="1"/>
          </p:cNvSpPr>
          <p:nvPr>
            <p:ph type="body" idx="1"/>
          </p:nvPr>
        </p:nvSpPr>
        <p:spPr/>
        <p:txBody>
          <a:bodyPr/>
          <a:lstStyle/>
          <a:p>
            <a:pPr eaLnBrk="1" hangingPunct="1"/>
            <a:r>
              <a:rPr lang="en-US" dirty="0"/>
              <a:t>Message Authentication Code (</a:t>
            </a:r>
            <a:r>
              <a:rPr lang="en-US" dirty="0">
                <a:latin typeface="Times-Roman" charset="0"/>
              </a:rPr>
              <a:t>MAC</a:t>
            </a:r>
            <a:r>
              <a:rPr lang="en-US" dirty="0"/>
              <a:t>)</a:t>
            </a:r>
          </a:p>
          <a:p>
            <a:pPr lvl="1" eaLnBrk="1" hangingPunct="1"/>
            <a:r>
              <a:rPr lang="en-US" dirty="0"/>
              <a:t>Used for data </a:t>
            </a:r>
            <a:r>
              <a:rPr lang="en-US" b="1" dirty="0">
                <a:solidFill>
                  <a:schemeClr val="accent2"/>
                </a:solidFill>
              </a:rPr>
              <a:t>integrity </a:t>
            </a:r>
            <a:endParaRPr lang="en-US" dirty="0"/>
          </a:p>
          <a:p>
            <a:pPr lvl="1" eaLnBrk="1" hangingPunct="1"/>
            <a:r>
              <a:rPr lang="en-US" dirty="0"/>
              <a:t>Integrity </a:t>
            </a:r>
            <a:r>
              <a:rPr lang="en-US" b="1" dirty="0">
                <a:solidFill>
                  <a:srgbClr val="FF0000"/>
                </a:solidFill>
              </a:rPr>
              <a:t>not</a:t>
            </a:r>
            <a:r>
              <a:rPr lang="en-US" dirty="0"/>
              <a:t> the same as confidentiality</a:t>
            </a:r>
          </a:p>
          <a:p>
            <a:pPr eaLnBrk="1" hangingPunct="1"/>
            <a:r>
              <a:rPr lang="en-US" dirty="0">
                <a:latin typeface="Times-Roman" charset="0"/>
              </a:rPr>
              <a:t>MAC</a:t>
            </a:r>
            <a:r>
              <a:rPr lang="en-US" dirty="0"/>
              <a:t> is computed as </a:t>
            </a:r>
            <a:r>
              <a:rPr lang="en-US" b="1" dirty="0">
                <a:solidFill>
                  <a:schemeClr val="accent2"/>
                </a:solidFill>
              </a:rPr>
              <a:t>CBC residue</a:t>
            </a:r>
            <a:endParaRPr lang="en-US" dirty="0"/>
          </a:p>
          <a:p>
            <a:pPr lvl="1" eaLnBrk="1" hangingPunct="1"/>
            <a:r>
              <a:rPr lang="en-US" dirty="0"/>
              <a:t>That is, compute CBC encryption</a:t>
            </a:r>
            <a:r>
              <a:rPr lang="en-US" dirty="0" smtClean="0"/>
              <a:t>, saving only final </a:t>
            </a:r>
            <a:r>
              <a:rPr lang="en-US" dirty="0" err="1"/>
              <a:t>ciphertext</a:t>
            </a:r>
            <a:r>
              <a:rPr lang="en-US" dirty="0"/>
              <a:t> </a:t>
            </a:r>
            <a:r>
              <a:rPr lang="en-US" dirty="0" smtClean="0"/>
              <a:t>block, the </a:t>
            </a:r>
            <a:r>
              <a:rPr lang="en-US" dirty="0" smtClean="0">
                <a:latin typeface="Times-Roman"/>
                <a:cs typeface="Times-Roman"/>
              </a:rPr>
              <a:t>MAC</a:t>
            </a:r>
            <a:endParaRPr lang="en-US" dirty="0">
              <a:latin typeface="Times-Roman"/>
              <a:cs typeface="Times-Roman"/>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EF7570A0-6682-4C4C-8F5E-78D1E0B634A1}" type="slidenum">
              <a:rPr lang="en-US" smtClean="0">
                <a:latin typeface="Times New Roman" charset="0"/>
              </a:rPr>
              <a:pPr/>
              <a:t>84</a:t>
            </a:fld>
            <a:endParaRPr lang="en-US" smtClean="0">
              <a:latin typeface="Times New Roman" charset="0"/>
            </a:endParaRPr>
          </a:p>
        </p:txBody>
      </p:sp>
      <p:sp>
        <p:nvSpPr>
          <p:cNvPr id="114691" name="Rectangle 2"/>
          <p:cNvSpPr>
            <a:spLocks noGrp="1" noChangeArrowheads="1"/>
          </p:cNvSpPr>
          <p:nvPr>
            <p:ph type="title"/>
          </p:nvPr>
        </p:nvSpPr>
        <p:spPr>
          <a:xfrm>
            <a:off x="685800" y="304800"/>
            <a:ext cx="7772400" cy="990600"/>
          </a:xfrm>
        </p:spPr>
        <p:txBody>
          <a:bodyPr/>
          <a:lstStyle/>
          <a:p>
            <a:pPr eaLnBrk="1" hangingPunct="1"/>
            <a:r>
              <a:rPr lang="en-US"/>
              <a:t>MAC Computation</a:t>
            </a:r>
          </a:p>
        </p:txBody>
      </p:sp>
      <p:sp>
        <p:nvSpPr>
          <p:cNvPr id="114692" name="Rectangle 3"/>
          <p:cNvSpPr>
            <a:spLocks noGrp="1" noChangeArrowheads="1"/>
          </p:cNvSpPr>
          <p:nvPr>
            <p:ph type="body" idx="1"/>
          </p:nvPr>
        </p:nvSpPr>
        <p:spPr>
          <a:xfrm>
            <a:off x="685800" y="1371600"/>
            <a:ext cx="7848600" cy="4876800"/>
          </a:xfrm>
        </p:spPr>
        <p:txBody>
          <a:bodyPr/>
          <a:lstStyle/>
          <a:p>
            <a:pPr eaLnBrk="1" hangingPunct="1">
              <a:spcAft>
                <a:spcPts val="0"/>
              </a:spcAft>
            </a:pPr>
            <a:r>
              <a:rPr lang="en-US" dirty="0">
                <a:latin typeface="Times-Roman" charset="0"/>
              </a:rPr>
              <a:t>MAC</a:t>
            </a:r>
            <a:r>
              <a:rPr lang="en-US" dirty="0"/>
              <a:t> computation (assuming </a:t>
            </a:r>
            <a:r>
              <a:rPr lang="en-US" dirty="0">
                <a:latin typeface="Times-Roman" charset="0"/>
              </a:rPr>
              <a:t>N</a:t>
            </a:r>
            <a:r>
              <a:rPr lang="en-US" dirty="0"/>
              <a:t> blocks)</a:t>
            </a:r>
            <a:endParaRPr lang="en-US" dirty="0">
              <a:latin typeface="Courier" charset="0"/>
            </a:endParaRPr>
          </a:p>
          <a:p>
            <a:pPr eaLnBrk="1" hangingPunct="1">
              <a:spcAft>
                <a:spcPts val="0"/>
              </a:spcAft>
              <a:buFont typeface="Wingdings" charset="2"/>
              <a:buNone/>
            </a:pPr>
            <a:r>
              <a:rPr lang="en-US" dirty="0">
                <a:latin typeface="Times-Roman" charset="0"/>
              </a:rPr>
              <a:t>	</a:t>
            </a:r>
            <a:r>
              <a:rPr lang="en-US" sz="2400" dirty="0" smtClean="0">
                <a:latin typeface="Times-Roman" charset="0"/>
              </a:rPr>
              <a:t>C</a:t>
            </a:r>
            <a:r>
              <a:rPr lang="en-US" sz="2400" baseline="-25000" dirty="0" smtClean="0">
                <a:latin typeface="Times-Roman" charset="0"/>
              </a:rPr>
              <a:t>1 </a:t>
            </a:r>
            <a:r>
              <a:rPr lang="en-US" sz="2400" dirty="0">
                <a:latin typeface="Times-Roman" charset="0"/>
              </a:rPr>
              <a:t>= E(IV </a:t>
            </a:r>
            <a:r>
              <a:rPr lang="en-US" sz="2400" dirty="0">
                <a:latin typeface="Times-Roman" charset="0"/>
                <a:sym typeface="Symbol" charset="2"/>
              </a:rPr>
              <a:t> </a:t>
            </a:r>
            <a:r>
              <a:rPr lang="en-US" sz="2400" dirty="0" smtClean="0">
                <a:latin typeface="Times-Roman" charset="0"/>
              </a:rPr>
              <a:t>P</a:t>
            </a:r>
            <a:r>
              <a:rPr lang="en-US" sz="2400" baseline="-25000" dirty="0" smtClean="0">
                <a:latin typeface="Times-Roman" charset="0"/>
              </a:rPr>
              <a:t>1</a:t>
            </a:r>
            <a:r>
              <a:rPr lang="en-US" sz="2400" dirty="0" smtClean="0">
                <a:latin typeface="Times-Roman" charset="0"/>
              </a:rPr>
              <a:t>, </a:t>
            </a:r>
            <a:r>
              <a:rPr lang="en-US" sz="2400" dirty="0">
                <a:latin typeface="Times-Roman" charset="0"/>
              </a:rPr>
              <a:t>K),</a:t>
            </a:r>
          </a:p>
          <a:p>
            <a:pPr eaLnBrk="1" hangingPunct="1">
              <a:spcAft>
                <a:spcPts val="0"/>
              </a:spcAft>
              <a:buFont typeface="Wingdings" charset="2"/>
              <a:buNone/>
            </a:pPr>
            <a:r>
              <a:rPr lang="en-US" sz="2400" dirty="0">
                <a:latin typeface="Times-Roman" charset="0"/>
              </a:rPr>
              <a:t>	</a:t>
            </a:r>
            <a:r>
              <a:rPr lang="en-US" sz="2400" dirty="0" smtClean="0">
                <a:latin typeface="Times-Roman" charset="0"/>
              </a:rPr>
              <a:t>C</a:t>
            </a:r>
            <a:r>
              <a:rPr lang="en-US" sz="2400" baseline="-25000" dirty="0" smtClean="0">
                <a:latin typeface="Times-Roman" charset="0"/>
              </a:rPr>
              <a:t>2 </a:t>
            </a:r>
            <a:r>
              <a:rPr lang="en-US" sz="2400" dirty="0">
                <a:latin typeface="Times-Roman" charset="0"/>
              </a:rPr>
              <a:t>= </a:t>
            </a:r>
            <a:r>
              <a:rPr lang="en-US" sz="2400" dirty="0" smtClean="0">
                <a:latin typeface="Times-Roman" charset="0"/>
              </a:rPr>
              <a:t>E(C</a:t>
            </a:r>
            <a:r>
              <a:rPr lang="en-US" sz="2400" baseline="-25000" dirty="0" smtClean="0">
                <a:latin typeface="Times-Roman" charset="0"/>
              </a:rPr>
              <a:t>1 </a:t>
            </a:r>
            <a:r>
              <a:rPr lang="en-US" sz="2400" dirty="0">
                <a:latin typeface="Times-Roman" charset="0"/>
                <a:sym typeface="Symbol" charset="2"/>
              </a:rPr>
              <a:t> </a:t>
            </a:r>
            <a:r>
              <a:rPr lang="en-US" sz="2400" dirty="0" smtClean="0">
                <a:latin typeface="Times-Roman" charset="0"/>
              </a:rPr>
              <a:t>P</a:t>
            </a:r>
            <a:r>
              <a:rPr lang="en-US" sz="2400" baseline="-25000" dirty="0" smtClean="0">
                <a:latin typeface="Times-Roman" charset="0"/>
              </a:rPr>
              <a:t>2</a:t>
            </a:r>
            <a:r>
              <a:rPr lang="en-US" sz="2400" dirty="0" smtClean="0">
                <a:latin typeface="Times-Roman" charset="0"/>
              </a:rPr>
              <a:t>, </a:t>
            </a:r>
            <a:r>
              <a:rPr lang="en-US" sz="2400" dirty="0">
                <a:latin typeface="Times-Roman" charset="0"/>
              </a:rPr>
              <a:t>K),</a:t>
            </a:r>
          </a:p>
          <a:p>
            <a:pPr eaLnBrk="1" hangingPunct="1">
              <a:spcAft>
                <a:spcPts val="0"/>
              </a:spcAft>
              <a:buFont typeface="Wingdings" charset="2"/>
              <a:buNone/>
            </a:pPr>
            <a:r>
              <a:rPr lang="en-US" sz="2400" dirty="0">
                <a:latin typeface="Times-Roman" charset="0"/>
              </a:rPr>
              <a:t>	</a:t>
            </a:r>
            <a:r>
              <a:rPr lang="en-US" sz="2400" dirty="0" smtClean="0">
                <a:latin typeface="Times-Roman" charset="0"/>
              </a:rPr>
              <a:t>C</a:t>
            </a:r>
            <a:r>
              <a:rPr lang="en-US" sz="2400" baseline="-25000" dirty="0" smtClean="0">
                <a:latin typeface="Times-Roman" charset="0"/>
              </a:rPr>
              <a:t>3 </a:t>
            </a:r>
            <a:r>
              <a:rPr lang="en-US" sz="2400" dirty="0">
                <a:latin typeface="Times-Roman" charset="0"/>
              </a:rPr>
              <a:t>= </a:t>
            </a:r>
            <a:r>
              <a:rPr lang="en-US" sz="2400" dirty="0" smtClean="0">
                <a:latin typeface="Times-Roman" charset="0"/>
              </a:rPr>
              <a:t>E(C</a:t>
            </a:r>
            <a:r>
              <a:rPr lang="en-US" sz="2400" baseline="-25000" dirty="0" smtClean="0">
                <a:latin typeface="Times-Roman" charset="0"/>
              </a:rPr>
              <a:t>2 </a:t>
            </a:r>
            <a:r>
              <a:rPr lang="en-US" sz="2400" dirty="0">
                <a:latin typeface="Times-Roman" charset="0"/>
                <a:sym typeface="Symbol" charset="2"/>
              </a:rPr>
              <a:t> </a:t>
            </a:r>
            <a:r>
              <a:rPr lang="en-US" sz="2400" dirty="0" smtClean="0">
                <a:latin typeface="Times-Roman" charset="0"/>
              </a:rPr>
              <a:t>P</a:t>
            </a:r>
            <a:r>
              <a:rPr lang="en-US" sz="2400" baseline="-25000" dirty="0" smtClean="0">
                <a:latin typeface="Times-Roman" charset="0"/>
              </a:rPr>
              <a:t>3</a:t>
            </a:r>
            <a:r>
              <a:rPr lang="en-US" sz="2400" dirty="0" smtClean="0">
                <a:latin typeface="Times-Roman" charset="0"/>
              </a:rPr>
              <a:t>, </a:t>
            </a:r>
            <a:r>
              <a:rPr lang="en-US" sz="2400" dirty="0">
                <a:latin typeface="Times-Roman" charset="0"/>
              </a:rPr>
              <a:t>K),…</a:t>
            </a:r>
          </a:p>
          <a:p>
            <a:pPr eaLnBrk="1" hangingPunct="1">
              <a:spcAft>
                <a:spcPts val="600"/>
              </a:spcAft>
              <a:buFont typeface="Wingdings" charset="2"/>
              <a:buNone/>
            </a:pPr>
            <a:r>
              <a:rPr lang="en-US" sz="2400" dirty="0">
                <a:latin typeface="Times-Roman" charset="0"/>
              </a:rPr>
              <a:t>	</a:t>
            </a:r>
            <a:r>
              <a:rPr lang="en-US" sz="2400" dirty="0" smtClean="0">
                <a:latin typeface="Times-Roman" charset="0"/>
              </a:rPr>
              <a:t>C</a:t>
            </a:r>
            <a:r>
              <a:rPr lang="en-US" sz="2400" baseline="-25000" dirty="0" smtClean="0">
                <a:latin typeface="Times-Roman" charset="0"/>
              </a:rPr>
              <a:t>N </a:t>
            </a:r>
            <a:r>
              <a:rPr lang="en-US" sz="2400" dirty="0">
                <a:latin typeface="Times-Roman" charset="0"/>
              </a:rPr>
              <a:t>= E(C</a:t>
            </a:r>
            <a:r>
              <a:rPr lang="en-US" sz="2400" baseline="-25000" dirty="0">
                <a:latin typeface="Times-Roman" charset="0"/>
              </a:rPr>
              <a:t>N</a:t>
            </a:r>
            <a:r>
              <a:rPr lang="en-US" sz="2400" baseline="-25000" dirty="0" smtClean="0">
                <a:latin typeface="Times-Roman" charset="0"/>
                <a:sym typeface="Symbol" charset="2"/>
              </a:rPr>
              <a:t></a:t>
            </a:r>
            <a:r>
              <a:rPr lang="en-US" sz="2400" baseline="-25000" dirty="0" smtClean="0">
                <a:latin typeface="Times-Roman" charset="0"/>
              </a:rPr>
              <a:t>1 </a:t>
            </a:r>
            <a:r>
              <a:rPr lang="en-US" sz="2400" dirty="0">
                <a:latin typeface="Times-Roman" charset="0"/>
                <a:sym typeface="Symbol" charset="2"/>
              </a:rPr>
              <a:t> </a:t>
            </a:r>
            <a:r>
              <a:rPr lang="en-US" sz="2400" dirty="0" smtClean="0">
                <a:latin typeface="Times-Roman" charset="0"/>
              </a:rPr>
              <a:t>P</a:t>
            </a:r>
            <a:r>
              <a:rPr lang="en-US" sz="2400" baseline="-25000" dirty="0" smtClean="0">
                <a:latin typeface="Times-Roman" charset="0"/>
              </a:rPr>
              <a:t>N</a:t>
            </a:r>
            <a:r>
              <a:rPr lang="en-US" sz="2400" dirty="0" smtClean="0">
                <a:latin typeface="Times-Roman" charset="0"/>
              </a:rPr>
              <a:t>, </a:t>
            </a:r>
            <a:r>
              <a:rPr lang="en-US" sz="2400" dirty="0">
                <a:latin typeface="Times-Roman" charset="0"/>
              </a:rPr>
              <a:t>K) = MAC</a:t>
            </a:r>
            <a:endParaRPr lang="en-US" dirty="0">
              <a:latin typeface="Times-Roman" charset="0"/>
            </a:endParaRPr>
          </a:p>
          <a:p>
            <a:pPr eaLnBrk="1" hangingPunct="1">
              <a:lnSpc>
                <a:spcPct val="85000"/>
              </a:lnSpc>
              <a:spcAft>
                <a:spcPts val="600"/>
              </a:spcAft>
            </a:pPr>
            <a:r>
              <a:rPr lang="en-US" dirty="0">
                <a:latin typeface="Times-Roman" charset="0"/>
              </a:rPr>
              <a:t>MAC</a:t>
            </a:r>
            <a:r>
              <a:rPr lang="en-US" dirty="0"/>
              <a:t> sent with </a:t>
            </a:r>
            <a:r>
              <a:rPr lang="en-US" dirty="0">
                <a:latin typeface="Times-Roman"/>
                <a:cs typeface="Times-Roman"/>
              </a:rPr>
              <a:t>IV</a:t>
            </a:r>
            <a:r>
              <a:rPr lang="en-US" dirty="0"/>
              <a:t> and plaintext</a:t>
            </a:r>
          </a:p>
          <a:p>
            <a:pPr eaLnBrk="1" hangingPunct="1">
              <a:lnSpc>
                <a:spcPct val="85000"/>
              </a:lnSpc>
              <a:spcAft>
                <a:spcPts val="600"/>
              </a:spcAft>
            </a:pPr>
            <a:r>
              <a:rPr lang="en-US" dirty="0"/>
              <a:t>Receiver does same computation and verifies that result agrees with </a:t>
            </a:r>
            <a:r>
              <a:rPr lang="en-US" dirty="0">
                <a:latin typeface="Times-Roman" charset="0"/>
              </a:rPr>
              <a:t>MAC</a:t>
            </a:r>
            <a:endParaRPr lang="en-US" dirty="0" smtClean="0"/>
          </a:p>
          <a:p>
            <a:pPr eaLnBrk="1" hangingPunct="1">
              <a:lnSpc>
                <a:spcPct val="85000"/>
              </a:lnSpc>
              <a:spcAft>
                <a:spcPts val="600"/>
              </a:spcAft>
            </a:pPr>
            <a:r>
              <a:rPr lang="en-US" dirty="0" smtClean="0"/>
              <a:t>Note: receiver must </a:t>
            </a:r>
            <a:r>
              <a:rPr lang="en-US" dirty="0"/>
              <a:t>know the key </a:t>
            </a:r>
            <a:r>
              <a:rPr lang="en-US" dirty="0">
                <a:latin typeface="Times-Roman" charset="0"/>
              </a:rPr>
              <a:t>K</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847D9D7-F861-2F44-BC12-73342ECC3777}" type="slidenum">
              <a:rPr lang="en-US" smtClean="0">
                <a:latin typeface="Times New Roman" charset="0"/>
              </a:rPr>
              <a:pPr/>
              <a:t>85</a:t>
            </a:fld>
            <a:endParaRPr lang="en-US" smtClean="0">
              <a:latin typeface="Times New Roman" charset="0"/>
            </a:endParaRPr>
          </a:p>
        </p:txBody>
      </p:sp>
      <p:sp>
        <p:nvSpPr>
          <p:cNvPr id="115715" name="Rectangle 2"/>
          <p:cNvSpPr>
            <a:spLocks noGrp="1" noChangeArrowheads="1"/>
          </p:cNvSpPr>
          <p:nvPr>
            <p:ph type="title"/>
          </p:nvPr>
        </p:nvSpPr>
        <p:spPr>
          <a:xfrm>
            <a:off x="685800" y="304800"/>
            <a:ext cx="7772400" cy="990600"/>
          </a:xfrm>
        </p:spPr>
        <p:txBody>
          <a:bodyPr/>
          <a:lstStyle/>
          <a:p>
            <a:pPr eaLnBrk="1" hangingPunct="1"/>
            <a:r>
              <a:rPr lang="en-US" dirty="0" smtClean="0"/>
              <a:t>Does </a:t>
            </a:r>
            <a:r>
              <a:rPr lang="en-US" dirty="0"/>
              <a:t>a </a:t>
            </a:r>
            <a:r>
              <a:rPr lang="en-US" dirty="0">
                <a:latin typeface="Times-Roman"/>
                <a:cs typeface="Times-Roman"/>
              </a:rPr>
              <a:t>MAC</a:t>
            </a:r>
            <a:r>
              <a:rPr lang="en-US" dirty="0"/>
              <a:t> work?</a:t>
            </a:r>
          </a:p>
        </p:txBody>
      </p:sp>
      <p:sp>
        <p:nvSpPr>
          <p:cNvPr id="501763" name="Rectangle 3"/>
          <p:cNvSpPr>
            <a:spLocks noGrp="1" noChangeArrowheads="1"/>
          </p:cNvSpPr>
          <p:nvPr>
            <p:ph type="body" idx="1"/>
          </p:nvPr>
        </p:nvSpPr>
        <p:spPr>
          <a:xfrm>
            <a:off x="685800" y="1295400"/>
            <a:ext cx="8001000" cy="4800600"/>
          </a:xfrm>
        </p:spPr>
        <p:txBody>
          <a:bodyPr/>
          <a:lstStyle/>
          <a:p>
            <a:pPr eaLnBrk="1" hangingPunct="1">
              <a:lnSpc>
                <a:spcPct val="90000"/>
              </a:lnSpc>
              <a:spcAft>
                <a:spcPts val="0"/>
              </a:spcAft>
            </a:pPr>
            <a:r>
              <a:rPr lang="en-US" sz="2800" dirty="0"/>
              <a:t>Suppose Alice has 4 plaintext blocks</a:t>
            </a:r>
          </a:p>
          <a:p>
            <a:pPr eaLnBrk="1" hangingPunct="1">
              <a:lnSpc>
                <a:spcPct val="90000"/>
              </a:lnSpc>
              <a:spcAft>
                <a:spcPts val="0"/>
              </a:spcAft>
            </a:pPr>
            <a:r>
              <a:rPr lang="en-US" sz="2800" dirty="0"/>
              <a:t>Alice computes</a:t>
            </a:r>
            <a:endParaRPr lang="en-US" sz="2800" dirty="0" smtClean="0">
              <a:latin typeface="Courier" charset="0"/>
            </a:endParaRPr>
          </a:p>
          <a:p>
            <a:pPr eaLnBrk="1" hangingPunct="1">
              <a:lnSpc>
                <a:spcPct val="90000"/>
              </a:lnSpc>
              <a:spcAft>
                <a:spcPts val="0"/>
              </a:spcAft>
              <a:buFont typeface="Wingdings" charset="2"/>
              <a:buNone/>
            </a:pPr>
            <a:r>
              <a:rPr lang="en-US" sz="2400" b="1" dirty="0" smtClean="0">
                <a:solidFill>
                  <a:schemeClr val="accent2"/>
                </a:solidFill>
                <a:latin typeface="Times-Roman" charset="0"/>
              </a:rPr>
              <a:t>	</a:t>
            </a:r>
            <a:r>
              <a:rPr lang="en-US" sz="2400" b="1" dirty="0" smtClean="0">
                <a:solidFill>
                  <a:schemeClr val="accent2"/>
                </a:solidFill>
                <a:latin typeface="Times-Roman" charset="0"/>
              </a:rPr>
              <a:t>C</a:t>
            </a:r>
            <a:r>
              <a:rPr lang="en-US" sz="2400" b="1" baseline="-25000" dirty="0" smtClean="0">
                <a:solidFill>
                  <a:schemeClr val="accent2"/>
                </a:solidFill>
                <a:latin typeface="Times-Roman" charset="0"/>
              </a:rPr>
              <a:t>1</a:t>
            </a:r>
            <a:r>
              <a:rPr lang="en-US" sz="2400" baseline="-25000" dirty="0" smtClean="0">
                <a:latin typeface="Times-Roman" charset="0"/>
              </a:rPr>
              <a:t> </a:t>
            </a:r>
            <a:r>
              <a:rPr lang="en-US" sz="2400" dirty="0">
                <a:latin typeface="Times-Roman" charset="0"/>
              </a:rPr>
              <a:t>= E(IV</a:t>
            </a:r>
            <a:r>
              <a:rPr lang="en-US" sz="2400" dirty="0">
                <a:latin typeface="Times-Roman" charset="0"/>
                <a:sym typeface="Symbol" charset="2"/>
              </a:rPr>
              <a:t></a:t>
            </a:r>
            <a:r>
              <a:rPr lang="en-US" sz="2400" dirty="0" smtClean="0">
                <a:latin typeface="Times-Roman" charset="0"/>
              </a:rPr>
              <a:t>P</a:t>
            </a:r>
            <a:r>
              <a:rPr lang="en-US" sz="2400" baseline="-25000" dirty="0" smtClean="0">
                <a:latin typeface="Times-Roman" charset="0"/>
              </a:rPr>
              <a:t>1</a:t>
            </a:r>
            <a:r>
              <a:rPr lang="en-US" sz="2400" dirty="0" smtClean="0">
                <a:latin typeface="Times-Roman" charset="0"/>
              </a:rPr>
              <a:t>,K</a:t>
            </a:r>
            <a:r>
              <a:rPr lang="en-US" sz="2400" dirty="0">
                <a:latin typeface="Times-Roman" charset="0"/>
              </a:rPr>
              <a:t>), </a:t>
            </a:r>
            <a:r>
              <a:rPr lang="en-US" sz="2400" b="1" dirty="0" smtClean="0">
                <a:solidFill>
                  <a:schemeClr val="accent2"/>
                </a:solidFill>
                <a:latin typeface="Times-Roman" charset="0"/>
              </a:rPr>
              <a:t>C</a:t>
            </a:r>
            <a:r>
              <a:rPr lang="en-US" sz="2400" b="1" baseline="-25000" dirty="0" smtClean="0">
                <a:solidFill>
                  <a:schemeClr val="accent2"/>
                </a:solidFill>
                <a:latin typeface="Times-Roman" charset="0"/>
              </a:rPr>
              <a:t>2</a:t>
            </a:r>
            <a:r>
              <a:rPr lang="en-US" sz="2400" baseline="-25000" dirty="0" smtClean="0">
                <a:latin typeface="Times-Roman" charset="0"/>
              </a:rPr>
              <a:t> </a:t>
            </a:r>
            <a:r>
              <a:rPr lang="en-US" sz="2400" dirty="0">
                <a:latin typeface="Times-Roman" charset="0"/>
              </a:rPr>
              <a:t>= </a:t>
            </a:r>
            <a:r>
              <a:rPr lang="en-US" sz="2400" dirty="0" smtClean="0">
                <a:latin typeface="Times-Roman" charset="0"/>
              </a:rPr>
              <a:t>E(</a:t>
            </a:r>
            <a:r>
              <a:rPr lang="en-US" sz="2400" b="1" dirty="0" smtClean="0">
                <a:solidFill>
                  <a:schemeClr val="accent2"/>
                </a:solidFill>
                <a:latin typeface="Times-Roman" charset="0"/>
              </a:rPr>
              <a:t>C</a:t>
            </a:r>
            <a:r>
              <a:rPr lang="en-US" sz="2400" b="1" baseline="-25000" dirty="0" smtClean="0">
                <a:solidFill>
                  <a:schemeClr val="accent2"/>
                </a:solidFill>
                <a:latin typeface="Times-Roman" charset="0"/>
              </a:rPr>
              <a:t>1</a:t>
            </a:r>
            <a:r>
              <a:rPr lang="en-US" sz="2400" dirty="0" smtClean="0">
                <a:latin typeface="Times-Roman" charset="0"/>
                <a:sym typeface="Symbol" charset="2"/>
              </a:rPr>
              <a:t></a:t>
            </a:r>
            <a:r>
              <a:rPr lang="en-US" sz="2400" dirty="0" smtClean="0">
                <a:latin typeface="Times-Roman" charset="0"/>
              </a:rPr>
              <a:t>P</a:t>
            </a:r>
            <a:r>
              <a:rPr lang="en-US" sz="2400" baseline="-25000" dirty="0" smtClean="0">
                <a:latin typeface="Times-Roman" charset="0"/>
              </a:rPr>
              <a:t>2</a:t>
            </a:r>
            <a:r>
              <a:rPr lang="en-US" sz="2400" dirty="0" smtClean="0">
                <a:latin typeface="Times-Roman" charset="0"/>
              </a:rPr>
              <a:t>,K</a:t>
            </a:r>
            <a:r>
              <a:rPr lang="en-US" sz="2400" dirty="0">
                <a:latin typeface="Times-Roman" charset="0"/>
              </a:rPr>
              <a:t>),</a:t>
            </a:r>
            <a:endParaRPr lang="en-US" sz="2400" dirty="0" smtClean="0">
              <a:latin typeface="Times-Roman" charset="0"/>
            </a:endParaRPr>
          </a:p>
          <a:p>
            <a:pPr eaLnBrk="1" hangingPunct="1">
              <a:lnSpc>
                <a:spcPct val="90000"/>
              </a:lnSpc>
              <a:spcAft>
                <a:spcPts val="0"/>
              </a:spcAft>
              <a:buFont typeface="Wingdings" charset="2"/>
              <a:buNone/>
            </a:pPr>
            <a:r>
              <a:rPr lang="en-US" sz="2400" b="1" dirty="0" smtClean="0">
                <a:solidFill>
                  <a:schemeClr val="accent2"/>
                </a:solidFill>
                <a:latin typeface="Times-Roman" charset="0"/>
              </a:rPr>
              <a:t>	</a:t>
            </a:r>
            <a:r>
              <a:rPr lang="en-US" sz="2400" b="1" dirty="0" smtClean="0">
                <a:solidFill>
                  <a:schemeClr val="accent2"/>
                </a:solidFill>
                <a:latin typeface="Times-Roman" charset="0"/>
              </a:rPr>
              <a:t>C</a:t>
            </a:r>
            <a:r>
              <a:rPr lang="en-US" sz="2400" b="1" baseline="-25000" dirty="0" smtClean="0">
                <a:solidFill>
                  <a:schemeClr val="accent2"/>
                </a:solidFill>
                <a:latin typeface="Times-Roman" charset="0"/>
              </a:rPr>
              <a:t>3</a:t>
            </a:r>
            <a:r>
              <a:rPr lang="en-US" sz="2400" baseline="-25000" dirty="0" smtClean="0">
                <a:latin typeface="Times-Roman" charset="0"/>
              </a:rPr>
              <a:t> </a:t>
            </a:r>
            <a:r>
              <a:rPr lang="en-US" sz="2400" dirty="0">
                <a:latin typeface="Times-Roman" charset="0"/>
              </a:rPr>
              <a:t>= </a:t>
            </a:r>
            <a:r>
              <a:rPr lang="en-US" sz="2400" dirty="0" smtClean="0">
                <a:latin typeface="Times-Roman" charset="0"/>
              </a:rPr>
              <a:t>E(</a:t>
            </a:r>
            <a:r>
              <a:rPr lang="en-US" sz="2400" b="1" dirty="0" smtClean="0">
                <a:solidFill>
                  <a:schemeClr val="accent2"/>
                </a:solidFill>
                <a:latin typeface="Times-Roman" charset="0"/>
              </a:rPr>
              <a:t>C</a:t>
            </a:r>
            <a:r>
              <a:rPr lang="en-US" sz="2400" b="1" baseline="-25000" dirty="0" smtClean="0">
                <a:solidFill>
                  <a:schemeClr val="accent2"/>
                </a:solidFill>
                <a:latin typeface="Times-Roman" charset="0"/>
              </a:rPr>
              <a:t>2</a:t>
            </a:r>
            <a:r>
              <a:rPr lang="en-US" sz="2400" dirty="0" smtClean="0">
                <a:latin typeface="Times-Roman" charset="0"/>
                <a:sym typeface="Symbol" charset="2"/>
              </a:rPr>
              <a:t></a:t>
            </a:r>
            <a:r>
              <a:rPr lang="en-US" sz="2400" dirty="0" smtClean="0">
                <a:latin typeface="Times-Roman" charset="0"/>
              </a:rPr>
              <a:t>P</a:t>
            </a:r>
            <a:r>
              <a:rPr lang="en-US" sz="2400" baseline="-25000" dirty="0" smtClean="0">
                <a:latin typeface="Times-Roman" charset="0"/>
              </a:rPr>
              <a:t>3</a:t>
            </a:r>
            <a:r>
              <a:rPr lang="en-US" sz="2400" dirty="0" smtClean="0">
                <a:latin typeface="Times-Roman" charset="0"/>
              </a:rPr>
              <a:t>,K</a:t>
            </a:r>
            <a:r>
              <a:rPr lang="en-US" sz="2400" dirty="0">
                <a:latin typeface="Times-Roman" charset="0"/>
              </a:rPr>
              <a:t>), </a:t>
            </a:r>
            <a:r>
              <a:rPr lang="en-US" sz="2400" b="1" dirty="0" smtClean="0">
                <a:solidFill>
                  <a:schemeClr val="accent2"/>
                </a:solidFill>
                <a:latin typeface="Times-Roman" charset="0"/>
              </a:rPr>
              <a:t>C</a:t>
            </a:r>
            <a:r>
              <a:rPr lang="en-US" sz="2400" b="1" baseline="-25000" dirty="0" smtClean="0">
                <a:solidFill>
                  <a:schemeClr val="accent2"/>
                </a:solidFill>
                <a:latin typeface="Times-Roman" charset="0"/>
              </a:rPr>
              <a:t>4</a:t>
            </a:r>
            <a:r>
              <a:rPr lang="en-US" sz="2400" baseline="-25000" dirty="0" smtClean="0">
                <a:latin typeface="Times-Roman" charset="0"/>
              </a:rPr>
              <a:t> </a:t>
            </a:r>
            <a:r>
              <a:rPr lang="en-US" sz="2400" dirty="0">
                <a:latin typeface="Times-Roman" charset="0"/>
              </a:rPr>
              <a:t>= </a:t>
            </a:r>
            <a:r>
              <a:rPr lang="en-US" sz="2400" dirty="0" smtClean="0">
                <a:latin typeface="Times-Roman" charset="0"/>
              </a:rPr>
              <a:t>E(</a:t>
            </a:r>
            <a:r>
              <a:rPr lang="en-US" sz="2400" b="1" dirty="0" smtClean="0">
                <a:solidFill>
                  <a:schemeClr val="accent2"/>
                </a:solidFill>
                <a:latin typeface="Times-Roman" charset="0"/>
              </a:rPr>
              <a:t>C</a:t>
            </a:r>
            <a:r>
              <a:rPr lang="en-US" sz="2400" b="1" baseline="-25000" dirty="0" smtClean="0">
                <a:solidFill>
                  <a:schemeClr val="accent2"/>
                </a:solidFill>
                <a:latin typeface="Times-Roman" charset="0"/>
              </a:rPr>
              <a:t>3</a:t>
            </a:r>
            <a:r>
              <a:rPr lang="en-US" sz="2400" dirty="0" smtClean="0">
                <a:latin typeface="Times-Roman" charset="0"/>
                <a:sym typeface="Symbol" charset="2"/>
              </a:rPr>
              <a:t></a:t>
            </a:r>
            <a:r>
              <a:rPr lang="en-US" sz="2400" dirty="0" smtClean="0">
                <a:latin typeface="Times-Roman" charset="0"/>
              </a:rPr>
              <a:t>P</a:t>
            </a:r>
            <a:r>
              <a:rPr lang="en-US" sz="2400" baseline="-25000" dirty="0" smtClean="0">
                <a:latin typeface="Times-Roman" charset="0"/>
              </a:rPr>
              <a:t>4</a:t>
            </a:r>
            <a:r>
              <a:rPr lang="en-US" sz="2400" dirty="0" smtClean="0">
                <a:latin typeface="Times-Roman" charset="0"/>
              </a:rPr>
              <a:t>,K</a:t>
            </a:r>
            <a:r>
              <a:rPr lang="en-US" sz="2400" dirty="0">
                <a:latin typeface="Times-Roman" charset="0"/>
              </a:rPr>
              <a:t>) = </a:t>
            </a:r>
            <a:r>
              <a:rPr lang="en-US" sz="2400" b="1" dirty="0">
                <a:solidFill>
                  <a:schemeClr val="accent2"/>
                </a:solidFill>
                <a:latin typeface="Times-Roman" charset="0"/>
              </a:rPr>
              <a:t>MAC</a:t>
            </a:r>
            <a:endParaRPr lang="en-US" dirty="0">
              <a:latin typeface="Times-Roman" charset="0"/>
            </a:endParaRPr>
          </a:p>
          <a:p>
            <a:pPr eaLnBrk="1" hangingPunct="1">
              <a:lnSpc>
                <a:spcPct val="85000"/>
              </a:lnSpc>
              <a:spcAft>
                <a:spcPts val="0"/>
              </a:spcAft>
            </a:pPr>
            <a:r>
              <a:rPr lang="en-US" sz="2800" dirty="0"/>
              <a:t>Alice sends </a:t>
            </a:r>
            <a:r>
              <a:rPr lang="en-US" sz="2800" dirty="0" smtClean="0">
                <a:latin typeface="Times-Roman" charset="0"/>
              </a:rPr>
              <a:t>IV,P</a:t>
            </a:r>
            <a:r>
              <a:rPr lang="en-US" sz="2800" baseline="-25000" dirty="0" smtClean="0">
                <a:latin typeface="Times-Roman" charset="0"/>
              </a:rPr>
              <a:t>1</a:t>
            </a:r>
            <a:r>
              <a:rPr lang="en-US" sz="2800" dirty="0" smtClean="0">
                <a:latin typeface="Times-Roman" charset="0"/>
              </a:rPr>
              <a:t>,P</a:t>
            </a:r>
            <a:r>
              <a:rPr lang="en-US" sz="2800" baseline="-25000" dirty="0" smtClean="0">
                <a:latin typeface="Times-Roman" charset="0"/>
              </a:rPr>
              <a:t>2</a:t>
            </a:r>
            <a:r>
              <a:rPr lang="en-US" sz="2800" dirty="0" smtClean="0">
                <a:latin typeface="Times-Roman" charset="0"/>
              </a:rPr>
              <a:t>,P</a:t>
            </a:r>
            <a:r>
              <a:rPr lang="en-US" sz="2800" baseline="-25000" dirty="0" smtClean="0">
                <a:latin typeface="Times-Roman" charset="0"/>
              </a:rPr>
              <a:t>3</a:t>
            </a:r>
            <a:r>
              <a:rPr lang="en-US" sz="2800" dirty="0" smtClean="0">
                <a:latin typeface="Times-Roman" charset="0"/>
              </a:rPr>
              <a:t>,P</a:t>
            </a:r>
            <a:r>
              <a:rPr lang="en-US" sz="2800" baseline="-25000" dirty="0" smtClean="0">
                <a:latin typeface="Times-Roman" charset="0"/>
              </a:rPr>
              <a:t>4</a:t>
            </a:r>
            <a:r>
              <a:rPr lang="en-US" sz="2800" dirty="0" smtClean="0">
                <a:latin typeface="Courier" charset="0"/>
              </a:rPr>
              <a:t> </a:t>
            </a:r>
            <a:r>
              <a:rPr lang="en-US" sz="2800" dirty="0"/>
              <a:t>and </a:t>
            </a:r>
            <a:r>
              <a:rPr lang="en-US" sz="2800" b="1" dirty="0">
                <a:solidFill>
                  <a:schemeClr val="accent2"/>
                </a:solidFill>
                <a:latin typeface="Times-Roman" charset="0"/>
              </a:rPr>
              <a:t>MAC</a:t>
            </a:r>
            <a:r>
              <a:rPr lang="en-US" sz="2800" dirty="0"/>
              <a:t> to Bob </a:t>
            </a:r>
          </a:p>
          <a:p>
            <a:pPr eaLnBrk="1" hangingPunct="1">
              <a:lnSpc>
                <a:spcPct val="85000"/>
              </a:lnSpc>
              <a:spcAft>
                <a:spcPts val="0"/>
              </a:spcAft>
            </a:pPr>
            <a:r>
              <a:rPr lang="en-US" sz="2800" dirty="0"/>
              <a:t>Suppose Trudy changes </a:t>
            </a:r>
            <a:r>
              <a:rPr lang="en-US" sz="2800" dirty="0" smtClean="0">
                <a:latin typeface="Times-Roman" charset="0"/>
              </a:rPr>
              <a:t>P</a:t>
            </a:r>
            <a:r>
              <a:rPr lang="en-US" sz="2800" baseline="-25000" dirty="0" smtClean="0">
                <a:latin typeface="Times-Roman" charset="0"/>
              </a:rPr>
              <a:t>2</a:t>
            </a:r>
            <a:r>
              <a:rPr lang="en-US" sz="2800" dirty="0" smtClean="0"/>
              <a:t> </a:t>
            </a:r>
            <a:r>
              <a:rPr lang="en-US" sz="2800" dirty="0"/>
              <a:t>to </a:t>
            </a:r>
            <a:r>
              <a:rPr lang="en-US" sz="2800" dirty="0">
                <a:latin typeface="Times-Roman" charset="0"/>
              </a:rPr>
              <a:t>X</a:t>
            </a:r>
            <a:r>
              <a:rPr lang="en-US" sz="2800" dirty="0"/>
              <a:t> </a:t>
            </a:r>
          </a:p>
          <a:p>
            <a:pPr eaLnBrk="1" hangingPunct="1">
              <a:lnSpc>
                <a:spcPct val="85000"/>
              </a:lnSpc>
              <a:spcAft>
                <a:spcPts val="0"/>
              </a:spcAft>
            </a:pPr>
            <a:r>
              <a:rPr lang="en-US" sz="2800" dirty="0"/>
              <a:t>Bob computes</a:t>
            </a:r>
            <a:endParaRPr lang="en-US" sz="2800" dirty="0" smtClean="0"/>
          </a:p>
          <a:p>
            <a:pPr eaLnBrk="1" hangingPunct="1">
              <a:lnSpc>
                <a:spcPct val="90000"/>
              </a:lnSpc>
              <a:spcAft>
                <a:spcPts val="0"/>
              </a:spcAft>
              <a:buFont typeface="Wingdings" charset="2"/>
              <a:buNone/>
            </a:pPr>
            <a:r>
              <a:rPr lang="en-US" sz="2400" b="1" dirty="0" smtClean="0">
                <a:solidFill>
                  <a:schemeClr val="accent2"/>
                </a:solidFill>
                <a:latin typeface="Times-Roman" charset="0"/>
              </a:rPr>
              <a:t>	</a:t>
            </a:r>
            <a:r>
              <a:rPr lang="en-US" sz="2400" b="1" dirty="0" smtClean="0">
                <a:solidFill>
                  <a:schemeClr val="accent2"/>
                </a:solidFill>
                <a:latin typeface="Times-Roman" charset="0"/>
              </a:rPr>
              <a:t>C</a:t>
            </a:r>
            <a:r>
              <a:rPr lang="en-US" sz="2400" b="1" baseline="-25000" dirty="0" smtClean="0">
                <a:solidFill>
                  <a:schemeClr val="accent2"/>
                </a:solidFill>
                <a:latin typeface="Times-Roman" charset="0"/>
              </a:rPr>
              <a:t>1</a:t>
            </a:r>
            <a:r>
              <a:rPr lang="en-US" sz="2400" baseline="-25000" dirty="0" smtClean="0">
                <a:latin typeface="Times-Roman" charset="0"/>
              </a:rPr>
              <a:t> </a:t>
            </a:r>
            <a:r>
              <a:rPr lang="en-US" sz="2400" dirty="0">
                <a:latin typeface="Times-Roman" charset="0"/>
              </a:rPr>
              <a:t>= E(IV</a:t>
            </a:r>
            <a:r>
              <a:rPr lang="en-US" sz="2400" dirty="0">
                <a:latin typeface="Times-Roman" charset="0"/>
                <a:sym typeface="Symbol" charset="2"/>
              </a:rPr>
              <a:t></a:t>
            </a:r>
            <a:r>
              <a:rPr lang="en-US" sz="2400" dirty="0" smtClean="0">
                <a:latin typeface="Times-Roman" charset="0"/>
              </a:rPr>
              <a:t>P</a:t>
            </a:r>
            <a:r>
              <a:rPr lang="en-US" sz="2400" baseline="-25000" dirty="0" smtClean="0">
                <a:latin typeface="Times-Roman" charset="0"/>
              </a:rPr>
              <a:t>1</a:t>
            </a:r>
            <a:r>
              <a:rPr lang="en-US" sz="2400" dirty="0" smtClean="0">
                <a:latin typeface="Times-Roman" charset="0"/>
              </a:rPr>
              <a:t>,K</a:t>
            </a:r>
            <a:r>
              <a:rPr lang="en-US" sz="2400" dirty="0">
                <a:latin typeface="Times-Roman" charset="0"/>
              </a:rPr>
              <a:t>), </a:t>
            </a:r>
            <a:r>
              <a:rPr lang="en-US" sz="2400" b="1" i="1" dirty="0" smtClean="0">
                <a:solidFill>
                  <a:srgbClr val="FF0000"/>
                </a:solidFill>
                <a:latin typeface="Times-Roman" charset="0"/>
              </a:rPr>
              <a:t>C</a:t>
            </a:r>
            <a:r>
              <a:rPr lang="en-US" sz="2400" b="1" i="1" baseline="-25000" dirty="0" smtClean="0">
                <a:solidFill>
                  <a:srgbClr val="FF0000"/>
                </a:solidFill>
                <a:latin typeface="Times-Roman" charset="0"/>
              </a:rPr>
              <a:t>2</a:t>
            </a:r>
            <a:r>
              <a:rPr lang="en-US" sz="2400" baseline="-25000" dirty="0" smtClean="0">
                <a:latin typeface="Times-Roman" charset="0"/>
              </a:rPr>
              <a:t> </a:t>
            </a:r>
            <a:r>
              <a:rPr lang="en-US" sz="2400" dirty="0">
                <a:latin typeface="Times-Roman" charset="0"/>
              </a:rPr>
              <a:t>= </a:t>
            </a:r>
            <a:r>
              <a:rPr lang="en-US" sz="2400" dirty="0" smtClean="0">
                <a:latin typeface="Times-Roman" charset="0"/>
              </a:rPr>
              <a:t>E(</a:t>
            </a:r>
            <a:r>
              <a:rPr lang="en-US" sz="2400" b="1" dirty="0" smtClean="0">
                <a:solidFill>
                  <a:schemeClr val="accent2"/>
                </a:solidFill>
                <a:latin typeface="Times-Roman" charset="0"/>
              </a:rPr>
              <a:t>C</a:t>
            </a:r>
            <a:r>
              <a:rPr lang="en-US" sz="2400" b="1" baseline="-25000" dirty="0" smtClean="0">
                <a:solidFill>
                  <a:schemeClr val="accent2"/>
                </a:solidFill>
                <a:latin typeface="Times-Roman" charset="0"/>
              </a:rPr>
              <a:t>1</a:t>
            </a:r>
            <a:r>
              <a:rPr lang="en-US" sz="2400" dirty="0" smtClean="0">
                <a:latin typeface="Times-Roman" charset="0"/>
                <a:sym typeface="Symbol" charset="2"/>
              </a:rPr>
              <a:t></a:t>
            </a:r>
            <a:r>
              <a:rPr lang="en-US" sz="2400" dirty="0">
                <a:latin typeface="Times-Roman" charset="0"/>
                <a:sym typeface="Symbol" charset="2"/>
              </a:rPr>
              <a:t>X</a:t>
            </a:r>
            <a:r>
              <a:rPr lang="en-US" sz="2400" dirty="0">
                <a:latin typeface="Times-Roman" charset="0"/>
              </a:rPr>
              <a:t>,K),</a:t>
            </a:r>
            <a:endParaRPr lang="en-US" sz="2400" dirty="0" smtClean="0">
              <a:latin typeface="Times-Roman" charset="0"/>
            </a:endParaRPr>
          </a:p>
          <a:p>
            <a:pPr eaLnBrk="1" hangingPunct="1">
              <a:lnSpc>
                <a:spcPct val="90000"/>
              </a:lnSpc>
              <a:spcAft>
                <a:spcPts val="0"/>
              </a:spcAft>
              <a:buFont typeface="Wingdings" charset="2"/>
              <a:buNone/>
            </a:pPr>
            <a:r>
              <a:rPr lang="en-US" sz="2400" b="1" dirty="0" smtClean="0">
                <a:solidFill>
                  <a:srgbClr val="FF0000"/>
                </a:solidFill>
                <a:latin typeface="Times-Roman" charset="0"/>
              </a:rPr>
              <a:t>	</a:t>
            </a:r>
            <a:r>
              <a:rPr lang="en-US" sz="2400" b="1" i="1" dirty="0" smtClean="0">
                <a:solidFill>
                  <a:srgbClr val="FF0000"/>
                </a:solidFill>
                <a:latin typeface="Times-Roman" charset="0"/>
              </a:rPr>
              <a:t>C</a:t>
            </a:r>
            <a:r>
              <a:rPr lang="en-US" sz="2400" b="1" i="1" baseline="-25000" dirty="0" smtClean="0">
                <a:solidFill>
                  <a:srgbClr val="FF0000"/>
                </a:solidFill>
                <a:latin typeface="Times-Roman" charset="0"/>
              </a:rPr>
              <a:t>3</a:t>
            </a:r>
            <a:r>
              <a:rPr lang="en-US" sz="2400" baseline="-25000" dirty="0" smtClean="0">
                <a:latin typeface="Times-Roman" charset="0"/>
              </a:rPr>
              <a:t> </a:t>
            </a:r>
            <a:r>
              <a:rPr lang="en-US" sz="2400" dirty="0">
                <a:latin typeface="Times-Roman" charset="0"/>
              </a:rPr>
              <a:t>= </a:t>
            </a:r>
            <a:r>
              <a:rPr lang="en-US" sz="2400" dirty="0" smtClean="0">
                <a:latin typeface="Times-Roman" charset="0"/>
              </a:rPr>
              <a:t>E(</a:t>
            </a:r>
            <a:r>
              <a:rPr lang="en-US" sz="2400" b="1" i="1" dirty="0" smtClean="0">
                <a:solidFill>
                  <a:srgbClr val="FF0000"/>
                </a:solidFill>
                <a:latin typeface="Times-Roman" charset="0"/>
              </a:rPr>
              <a:t>C</a:t>
            </a:r>
            <a:r>
              <a:rPr lang="en-US" sz="2400" b="1" i="1" baseline="-25000" dirty="0" smtClean="0">
                <a:solidFill>
                  <a:srgbClr val="FF0000"/>
                </a:solidFill>
                <a:latin typeface="Times-Roman" charset="0"/>
              </a:rPr>
              <a:t>2</a:t>
            </a:r>
            <a:r>
              <a:rPr lang="en-US" sz="2400" dirty="0" smtClean="0">
                <a:latin typeface="Times-Roman" charset="0"/>
                <a:sym typeface="Symbol" charset="2"/>
              </a:rPr>
              <a:t></a:t>
            </a:r>
            <a:r>
              <a:rPr lang="en-US" sz="2400" dirty="0" smtClean="0">
                <a:latin typeface="Times-Roman" charset="0"/>
              </a:rPr>
              <a:t>P</a:t>
            </a:r>
            <a:r>
              <a:rPr lang="en-US" sz="2400" baseline="-25000" dirty="0" smtClean="0">
                <a:latin typeface="Times-Roman" charset="0"/>
              </a:rPr>
              <a:t>3</a:t>
            </a:r>
            <a:r>
              <a:rPr lang="en-US" sz="2400" dirty="0" smtClean="0">
                <a:latin typeface="Times-Roman" charset="0"/>
              </a:rPr>
              <a:t>,K</a:t>
            </a:r>
            <a:r>
              <a:rPr lang="en-US" sz="2400" dirty="0">
                <a:latin typeface="Times-Roman" charset="0"/>
              </a:rPr>
              <a:t>), </a:t>
            </a:r>
            <a:r>
              <a:rPr lang="en-US" sz="2400" b="1" i="1" dirty="0" smtClean="0">
                <a:solidFill>
                  <a:srgbClr val="FF0000"/>
                </a:solidFill>
                <a:latin typeface="Times-Roman" charset="0"/>
              </a:rPr>
              <a:t>C</a:t>
            </a:r>
            <a:r>
              <a:rPr lang="en-US" sz="2400" b="1" i="1" baseline="-25000" dirty="0" smtClean="0">
                <a:solidFill>
                  <a:srgbClr val="FF0000"/>
                </a:solidFill>
                <a:latin typeface="Times-Roman" charset="0"/>
              </a:rPr>
              <a:t>4</a:t>
            </a:r>
            <a:r>
              <a:rPr lang="en-US" sz="2400" baseline="-25000" dirty="0" smtClean="0">
                <a:latin typeface="Times-Roman" charset="0"/>
              </a:rPr>
              <a:t> </a:t>
            </a:r>
            <a:r>
              <a:rPr lang="en-US" sz="2400" dirty="0">
                <a:latin typeface="Times-Roman" charset="0"/>
              </a:rPr>
              <a:t>= </a:t>
            </a:r>
            <a:r>
              <a:rPr lang="en-US" sz="2400" dirty="0" smtClean="0">
                <a:latin typeface="Times-Roman" charset="0"/>
              </a:rPr>
              <a:t>E(</a:t>
            </a:r>
            <a:r>
              <a:rPr lang="en-US" sz="2400" b="1" i="1" dirty="0" smtClean="0">
                <a:solidFill>
                  <a:srgbClr val="FF0000"/>
                </a:solidFill>
                <a:latin typeface="Times-Roman" charset="0"/>
              </a:rPr>
              <a:t>C</a:t>
            </a:r>
            <a:r>
              <a:rPr lang="en-US" sz="2400" b="1" i="1" baseline="-25000" dirty="0" smtClean="0">
                <a:solidFill>
                  <a:srgbClr val="FF0000"/>
                </a:solidFill>
                <a:latin typeface="Times-Roman" charset="0"/>
              </a:rPr>
              <a:t>3</a:t>
            </a:r>
            <a:r>
              <a:rPr lang="en-US" sz="2400" dirty="0" smtClean="0">
                <a:latin typeface="Times-Roman" charset="0"/>
                <a:sym typeface="Symbol" charset="2"/>
              </a:rPr>
              <a:t></a:t>
            </a:r>
            <a:r>
              <a:rPr lang="en-US" sz="2400" dirty="0" smtClean="0">
                <a:latin typeface="Times-Roman" charset="0"/>
              </a:rPr>
              <a:t>P</a:t>
            </a:r>
            <a:r>
              <a:rPr lang="en-US" sz="2400" baseline="-25000" dirty="0" smtClean="0">
                <a:latin typeface="Times-Roman" charset="0"/>
              </a:rPr>
              <a:t>4</a:t>
            </a:r>
            <a:r>
              <a:rPr lang="en-US" sz="2400" dirty="0" smtClean="0">
                <a:latin typeface="Times-Roman" charset="0"/>
              </a:rPr>
              <a:t>,K</a:t>
            </a:r>
            <a:r>
              <a:rPr lang="en-US" sz="2400" dirty="0">
                <a:latin typeface="Times-Roman" charset="0"/>
              </a:rPr>
              <a:t>) = </a:t>
            </a:r>
            <a:r>
              <a:rPr lang="en-US" sz="2400" b="1" i="1" dirty="0">
                <a:solidFill>
                  <a:srgbClr val="FF0000"/>
                </a:solidFill>
                <a:latin typeface="Times-Roman" charset="0"/>
              </a:rPr>
              <a:t>MAC</a:t>
            </a:r>
            <a:r>
              <a:rPr lang="en-US" sz="2400" dirty="0">
                <a:latin typeface="Times-Roman" charset="0"/>
              </a:rPr>
              <a:t> </a:t>
            </a:r>
            <a:r>
              <a:rPr lang="en-US" sz="2400" dirty="0">
                <a:latin typeface="Times-Roman" charset="0"/>
                <a:sym typeface="Symbol" charset="2"/>
              </a:rPr>
              <a:t> </a:t>
            </a:r>
            <a:r>
              <a:rPr lang="en-US" sz="2400" b="1" dirty="0">
                <a:solidFill>
                  <a:schemeClr val="accent2"/>
                </a:solidFill>
                <a:latin typeface="Times-Roman" charset="0"/>
                <a:sym typeface="Symbol" charset="2"/>
              </a:rPr>
              <a:t>MAC</a:t>
            </a:r>
            <a:endParaRPr lang="en-US" dirty="0" smtClean="0">
              <a:latin typeface="Times-Roman" charset="0"/>
            </a:endParaRPr>
          </a:p>
          <a:p>
            <a:pPr eaLnBrk="1" hangingPunct="1">
              <a:lnSpc>
                <a:spcPct val="85000"/>
              </a:lnSpc>
              <a:spcAft>
                <a:spcPts val="0"/>
              </a:spcAft>
            </a:pPr>
            <a:r>
              <a:rPr lang="en-US" sz="2800" dirty="0" smtClean="0"/>
              <a:t>That is, error </a:t>
            </a:r>
            <a:r>
              <a:rPr lang="en-US" sz="2800" u="sng" dirty="0"/>
              <a:t>propagates</a:t>
            </a:r>
            <a:r>
              <a:rPr lang="en-US" sz="2800" dirty="0"/>
              <a:t> into </a:t>
            </a:r>
            <a:r>
              <a:rPr lang="en-US" sz="2800" b="1" dirty="0" smtClean="0">
                <a:latin typeface="Times-Roman" charset="0"/>
              </a:rPr>
              <a:t>MAC</a:t>
            </a:r>
            <a:endParaRPr lang="en-US" sz="2800" dirty="0" smtClean="0"/>
          </a:p>
          <a:p>
            <a:pPr eaLnBrk="1" hangingPunct="1">
              <a:lnSpc>
                <a:spcPct val="85000"/>
              </a:lnSpc>
              <a:spcAft>
                <a:spcPts val="0"/>
              </a:spcAft>
            </a:pPr>
            <a:r>
              <a:rPr lang="en-US" sz="2800" dirty="0"/>
              <a:t>Trudy can’t</a:t>
            </a:r>
            <a:r>
              <a:rPr lang="en-US" sz="2800" dirty="0" smtClean="0"/>
              <a:t> make </a:t>
            </a:r>
            <a:r>
              <a:rPr lang="en-US" sz="2800" b="1" i="1" dirty="0">
                <a:solidFill>
                  <a:srgbClr val="FF0000"/>
                </a:solidFill>
                <a:latin typeface="Times-Roman" charset="0"/>
              </a:rPr>
              <a:t>MAC</a:t>
            </a:r>
            <a:r>
              <a:rPr lang="en-US" sz="2800" dirty="0" smtClean="0"/>
              <a:t> </a:t>
            </a:r>
            <a:r>
              <a:rPr lang="en-US" sz="2800" dirty="0" smtClean="0">
                <a:latin typeface="Times-Roman" charset="0"/>
              </a:rPr>
              <a:t>== </a:t>
            </a:r>
            <a:r>
              <a:rPr lang="en-US" sz="2800" b="1" dirty="0">
                <a:solidFill>
                  <a:schemeClr val="accent2"/>
                </a:solidFill>
                <a:latin typeface="Times-Roman" charset="0"/>
              </a:rPr>
              <a:t>MAC</a:t>
            </a:r>
            <a:r>
              <a:rPr lang="en-US" sz="2800" dirty="0"/>
              <a:t> without</a:t>
            </a:r>
            <a:r>
              <a:rPr lang="en-US" sz="2800" dirty="0" smtClean="0"/>
              <a:t> </a:t>
            </a:r>
            <a:r>
              <a:rPr lang="en-US" sz="2800" dirty="0" smtClean="0">
                <a:latin typeface="Times-Roman" charset="0"/>
              </a:rPr>
              <a:t>K</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01763">
                                            <p:txEl>
                                              <p:pRg st="0" end="0"/>
                                            </p:txEl>
                                          </p:spTgt>
                                        </p:tgtEl>
                                        <p:attrNameLst>
                                          <p:attrName>style.visibility</p:attrName>
                                        </p:attrNameLst>
                                      </p:cBhvr>
                                      <p:to>
                                        <p:strVal val="visible"/>
                                      </p:to>
                                    </p:set>
                                    <p:animEffect transition="in" filter="box(out)">
                                      <p:cBhvr>
                                        <p:cTn id="7" dur="500"/>
                                        <p:tgtEl>
                                          <p:spTgt spid="50176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01763">
                                            <p:txEl>
                                              <p:pRg st="1" end="1"/>
                                            </p:txEl>
                                          </p:spTgt>
                                        </p:tgtEl>
                                        <p:attrNameLst>
                                          <p:attrName>style.visibility</p:attrName>
                                        </p:attrNameLst>
                                      </p:cBhvr>
                                      <p:to>
                                        <p:strVal val="visible"/>
                                      </p:to>
                                    </p:set>
                                    <p:animEffect transition="in" filter="box(out)">
                                      <p:cBhvr>
                                        <p:cTn id="12" dur="500"/>
                                        <p:tgtEl>
                                          <p:spTgt spid="50176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01763">
                                            <p:txEl>
                                              <p:pRg st="2" end="2"/>
                                            </p:txEl>
                                          </p:spTgt>
                                        </p:tgtEl>
                                        <p:attrNameLst>
                                          <p:attrName>style.visibility</p:attrName>
                                        </p:attrNameLst>
                                      </p:cBhvr>
                                      <p:to>
                                        <p:strVal val="visible"/>
                                      </p:to>
                                    </p:set>
                                    <p:animEffect transition="in" filter="box(out)">
                                      <p:cBhvr>
                                        <p:cTn id="17" dur="500"/>
                                        <p:tgtEl>
                                          <p:spTgt spid="50176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01763">
                                            <p:txEl>
                                              <p:pRg st="3" end="3"/>
                                            </p:txEl>
                                          </p:spTgt>
                                        </p:tgtEl>
                                        <p:attrNameLst>
                                          <p:attrName>style.visibility</p:attrName>
                                        </p:attrNameLst>
                                      </p:cBhvr>
                                      <p:to>
                                        <p:strVal val="visible"/>
                                      </p:to>
                                    </p:set>
                                    <p:animEffect transition="in" filter="box(out)">
                                      <p:cBhvr>
                                        <p:cTn id="22" dur="500"/>
                                        <p:tgtEl>
                                          <p:spTgt spid="50176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01763">
                                            <p:txEl>
                                              <p:pRg st="4" end="4"/>
                                            </p:txEl>
                                          </p:spTgt>
                                        </p:tgtEl>
                                        <p:attrNameLst>
                                          <p:attrName>style.visibility</p:attrName>
                                        </p:attrNameLst>
                                      </p:cBhvr>
                                      <p:to>
                                        <p:strVal val="visible"/>
                                      </p:to>
                                    </p:set>
                                    <p:animEffect transition="in" filter="box(out)">
                                      <p:cBhvr>
                                        <p:cTn id="27" dur="500"/>
                                        <p:tgtEl>
                                          <p:spTgt spid="50176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501763">
                                            <p:txEl>
                                              <p:pRg st="5" end="5"/>
                                            </p:txEl>
                                          </p:spTgt>
                                        </p:tgtEl>
                                        <p:attrNameLst>
                                          <p:attrName>style.visibility</p:attrName>
                                        </p:attrNameLst>
                                      </p:cBhvr>
                                      <p:to>
                                        <p:strVal val="visible"/>
                                      </p:to>
                                    </p:set>
                                    <p:animEffect transition="in" filter="box(out)">
                                      <p:cBhvr>
                                        <p:cTn id="32" dur="500"/>
                                        <p:tgtEl>
                                          <p:spTgt spid="50176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501763">
                                            <p:txEl>
                                              <p:pRg st="6" end="6"/>
                                            </p:txEl>
                                          </p:spTgt>
                                        </p:tgtEl>
                                        <p:attrNameLst>
                                          <p:attrName>style.visibility</p:attrName>
                                        </p:attrNameLst>
                                      </p:cBhvr>
                                      <p:to>
                                        <p:strVal val="visible"/>
                                      </p:to>
                                    </p:set>
                                    <p:animEffect transition="in" filter="box(out)">
                                      <p:cBhvr>
                                        <p:cTn id="37" dur="500"/>
                                        <p:tgtEl>
                                          <p:spTgt spid="501763">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501763">
                                            <p:txEl>
                                              <p:pRg st="7" end="7"/>
                                            </p:txEl>
                                          </p:spTgt>
                                        </p:tgtEl>
                                        <p:attrNameLst>
                                          <p:attrName>style.visibility</p:attrName>
                                        </p:attrNameLst>
                                      </p:cBhvr>
                                      <p:to>
                                        <p:strVal val="visible"/>
                                      </p:to>
                                    </p:set>
                                    <p:animEffect transition="in" filter="box(out)">
                                      <p:cBhvr>
                                        <p:cTn id="42" dur="500"/>
                                        <p:tgtEl>
                                          <p:spTgt spid="501763">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501763">
                                            <p:txEl>
                                              <p:pRg st="8" end="8"/>
                                            </p:txEl>
                                          </p:spTgt>
                                        </p:tgtEl>
                                        <p:attrNameLst>
                                          <p:attrName>style.visibility</p:attrName>
                                        </p:attrNameLst>
                                      </p:cBhvr>
                                      <p:to>
                                        <p:strVal val="visible"/>
                                      </p:to>
                                    </p:set>
                                    <p:animEffect transition="in" filter="box(out)">
                                      <p:cBhvr>
                                        <p:cTn id="47" dur="500"/>
                                        <p:tgtEl>
                                          <p:spTgt spid="501763">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
                                        </p:tgtEl>
                                      </p:cMediaNode>
                                    </p:audio>
                                  </p:sub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501763">
                                            <p:txEl>
                                              <p:pRg st="9" end="9"/>
                                            </p:txEl>
                                          </p:spTgt>
                                        </p:tgtEl>
                                        <p:attrNameLst>
                                          <p:attrName>style.visibility</p:attrName>
                                        </p:attrNameLst>
                                      </p:cBhvr>
                                      <p:to>
                                        <p:strVal val="visible"/>
                                      </p:to>
                                    </p:set>
                                    <p:animEffect transition="in" filter="box(out)">
                                      <p:cBhvr>
                                        <p:cTn id="52" dur="500"/>
                                        <p:tgtEl>
                                          <p:spTgt spid="501763">
                                            <p:txEl>
                                              <p:pRg st="9" end="9"/>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2" name="Camera"/>
                                        </p:tgtEl>
                                      </p:cMediaNode>
                                    </p:audio>
                                  </p:subTnLst>
                                </p:cTn>
                              </p:par>
                            </p:childTnLst>
                          </p:cTn>
                        </p:par>
                      </p:childTnLst>
                    </p:cTn>
                  </p:par>
                  <p:par>
                    <p:cTn id="53" fill="hold">
                      <p:stCondLst>
                        <p:cond delay="indefinite"/>
                      </p:stCondLst>
                      <p:childTnLst>
                        <p:par>
                          <p:cTn id="54" fill="hold">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501763">
                                            <p:txEl>
                                              <p:pRg st="10" end="10"/>
                                            </p:txEl>
                                          </p:spTgt>
                                        </p:tgtEl>
                                        <p:attrNameLst>
                                          <p:attrName>style.visibility</p:attrName>
                                        </p:attrNameLst>
                                      </p:cBhvr>
                                      <p:to>
                                        <p:strVal val="visible"/>
                                      </p:to>
                                    </p:set>
                                    <p:animEffect transition="in" filter="box(out)">
                                      <p:cBhvr>
                                        <p:cTn id="57" dur="500"/>
                                        <p:tgtEl>
                                          <p:spTgt spid="501763">
                                            <p:txEl>
                                              <p:pRg st="10" end="10"/>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3"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E34E1BA-7111-9A42-841D-3B88E95FF0DF}" type="slidenum">
              <a:rPr lang="en-US" smtClean="0">
                <a:latin typeface="Times New Roman" charset="0"/>
              </a:rPr>
              <a:pPr/>
              <a:t>86</a:t>
            </a:fld>
            <a:endParaRPr lang="en-US" smtClean="0">
              <a:latin typeface="Times New Roman" charset="0"/>
            </a:endParaRPr>
          </a:p>
        </p:txBody>
      </p:sp>
      <p:sp>
        <p:nvSpPr>
          <p:cNvPr id="116739" name="Rectangle 2"/>
          <p:cNvSpPr>
            <a:spLocks noGrp="1" noChangeArrowheads="1"/>
          </p:cNvSpPr>
          <p:nvPr>
            <p:ph type="title"/>
          </p:nvPr>
        </p:nvSpPr>
        <p:spPr>
          <a:xfrm>
            <a:off x="685800" y="457200"/>
            <a:ext cx="7772400" cy="1143000"/>
          </a:xfrm>
        </p:spPr>
        <p:txBody>
          <a:bodyPr/>
          <a:lstStyle/>
          <a:p>
            <a:pPr eaLnBrk="1" hangingPunct="1"/>
            <a:r>
              <a:rPr lang="en-US"/>
              <a:t>Confidentiality and Integrity</a:t>
            </a:r>
          </a:p>
        </p:txBody>
      </p:sp>
      <p:sp>
        <p:nvSpPr>
          <p:cNvPr id="116740" name="Rectangle 3"/>
          <p:cNvSpPr>
            <a:spLocks noGrp="1" noChangeArrowheads="1"/>
          </p:cNvSpPr>
          <p:nvPr>
            <p:ph type="body" idx="1"/>
          </p:nvPr>
        </p:nvSpPr>
        <p:spPr>
          <a:xfrm>
            <a:off x="685800" y="1600200"/>
            <a:ext cx="8001000" cy="4343400"/>
          </a:xfrm>
        </p:spPr>
        <p:txBody>
          <a:bodyPr/>
          <a:lstStyle/>
          <a:p>
            <a:pPr eaLnBrk="1" hangingPunct="1">
              <a:lnSpc>
                <a:spcPct val="90000"/>
              </a:lnSpc>
            </a:pPr>
            <a:r>
              <a:rPr lang="en-US" sz="2800" dirty="0"/>
              <a:t>Encrypt with one key</a:t>
            </a:r>
            <a:r>
              <a:rPr lang="en-US" sz="2800" dirty="0" smtClean="0"/>
              <a:t>, </a:t>
            </a:r>
            <a:r>
              <a:rPr lang="en-US" sz="2800" dirty="0">
                <a:latin typeface="Times-Roman" charset="0"/>
              </a:rPr>
              <a:t>MAC</a:t>
            </a:r>
            <a:r>
              <a:rPr lang="en-US" sz="2800" dirty="0"/>
              <a:t> with </a:t>
            </a:r>
            <a:r>
              <a:rPr lang="en-US" sz="2800" dirty="0" smtClean="0"/>
              <a:t>another key </a:t>
            </a:r>
            <a:endParaRPr lang="en-US" sz="2800" dirty="0"/>
          </a:p>
          <a:p>
            <a:pPr eaLnBrk="1" hangingPunct="1">
              <a:lnSpc>
                <a:spcPct val="90000"/>
              </a:lnSpc>
            </a:pPr>
            <a:r>
              <a:rPr lang="en-US" sz="2800" dirty="0"/>
              <a:t>Why not use the same key?</a:t>
            </a:r>
          </a:p>
          <a:p>
            <a:pPr lvl="1" eaLnBrk="1" hangingPunct="1">
              <a:lnSpc>
                <a:spcPct val="90000"/>
              </a:lnSpc>
            </a:pPr>
            <a:r>
              <a:rPr lang="en-US" sz="2400" dirty="0"/>
              <a:t>Send last encrypted block (</a:t>
            </a:r>
            <a:r>
              <a:rPr lang="en-US" sz="2400" dirty="0">
                <a:latin typeface="Times-Roman" charset="0"/>
              </a:rPr>
              <a:t>MAC</a:t>
            </a:r>
            <a:r>
              <a:rPr lang="en-US" sz="2400" dirty="0"/>
              <a:t>) twice? </a:t>
            </a:r>
          </a:p>
          <a:p>
            <a:pPr lvl="1" eaLnBrk="1" hangingPunct="1">
              <a:lnSpc>
                <a:spcPct val="90000"/>
              </a:lnSpc>
            </a:pPr>
            <a:r>
              <a:rPr lang="en-US" sz="2400" dirty="0"/>
              <a:t>This cannot add any security!</a:t>
            </a:r>
          </a:p>
          <a:p>
            <a:pPr eaLnBrk="1" hangingPunct="1">
              <a:lnSpc>
                <a:spcPct val="90000"/>
              </a:lnSpc>
            </a:pPr>
            <a:r>
              <a:rPr lang="en-US" sz="2800" dirty="0"/>
              <a:t>Using different keys to encrypt and compute </a:t>
            </a:r>
            <a:r>
              <a:rPr lang="en-US" sz="2800" dirty="0">
                <a:latin typeface="Times-Roman" charset="0"/>
              </a:rPr>
              <a:t>MAC</a:t>
            </a:r>
            <a:r>
              <a:rPr lang="en-US" sz="2800" dirty="0"/>
              <a:t> works, even if keys are related</a:t>
            </a:r>
          </a:p>
          <a:p>
            <a:pPr lvl="1" eaLnBrk="1" hangingPunct="1">
              <a:lnSpc>
                <a:spcPct val="90000"/>
              </a:lnSpc>
            </a:pPr>
            <a:r>
              <a:rPr lang="en-US" sz="2400" dirty="0"/>
              <a:t>But, twice as much work as encryption alone</a:t>
            </a:r>
          </a:p>
          <a:p>
            <a:pPr lvl="1" eaLnBrk="1" hangingPunct="1">
              <a:lnSpc>
                <a:spcPct val="90000"/>
              </a:lnSpc>
            </a:pPr>
            <a:r>
              <a:rPr lang="en-US" sz="2400" dirty="0"/>
              <a:t>Can do a little better </a:t>
            </a:r>
            <a:r>
              <a:rPr lang="en-US" sz="2400" dirty="0" err="1">
                <a:sym typeface="Symbol" charset="2"/>
              </a:rPr>
              <a:t></a:t>
            </a:r>
            <a:r>
              <a:rPr lang="en-US" sz="2400" dirty="0">
                <a:sym typeface="Symbol" charset="2"/>
              </a:rPr>
              <a:t> </a:t>
            </a:r>
            <a:r>
              <a:rPr lang="en-US" sz="2400" dirty="0"/>
              <a:t>about</a:t>
            </a:r>
            <a:r>
              <a:rPr lang="en-US" sz="2400" dirty="0" smtClean="0"/>
              <a:t> 1.5 “encryptions</a:t>
            </a:r>
            <a:r>
              <a:rPr lang="en-US" sz="2400" dirty="0"/>
              <a:t>”</a:t>
            </a:r>
          </a:p>
          <a:p>
            <a:pPr eaLnBrk="1" hangingPunct="1">
              <a:lnSpc>
                <a:spcPct val="90000"/>
              </a:lnSpc>
            </a:pPr>
            <a:r>
              <a:rPr lang="en-US" sz="2800" dirty="0"/>
              <a:t>Confidentiality and integrity with</a:t>
            </a:r>
            <a:r>
              <a:rPr lang="en-US" sz="2800" dirty="0" smtClean="0"/>
              <a:t> same work as one encryption </a:t>
            </a:r>
            <a:r>
              <a:rPr lang="en-US" sz="2800" dirty="0"/>
              <a:t>is a research topic</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9E339F1-B8D8-7641-98F4-B8464BF3DB8F}" type="slidenum">
              <a:rPr lang="en-US" smtClean="0">
                <a:latin typeface="Times New Roman" charset="0"/>
              </a:rPr>
              <a:pPr/>
              <a:t>87</a:t>
            </a:fld>
            <a:endParaRPr lang="en-US" smtClean="0">
              <a:latin typeface="Times New Roman" charset="0"/>
            </a:endParaRPr>
          </a:p>
        </p:txBody>
      </p:sp>
      <p:sp>
        <p:nvSpPr>
          <p:cNvPr id="117763" name="Rectangle 2"/>
          <p:cNvSpPr>
            <a:spLocks noGrp="1" noChangeArrowheads="1"/>
          </p:cNvSpPr>
          <p:nvPr>
            <p:ph type="title"/>
          </p:nvPr>
        </p:nvSpPr>
        <p:spPr/>
        <p:txBody>
          <a:bodyPr/>
          <a:lstStyle/>
          <a:p>
            <a:pPr eaLnBrk="1" hangingPunct="1"/>
            <a:r>
              <a:rPr lang="en-US"/>
              <a:t>Uses for Symmetric Crypto</a:t>
            </a:r>
          </a:p>
        </p:txBody>
      </p:sp>
      <p:sp>
        <p:nvSpPr>
          <p:cNvPr id="117764" name="Rectangle 3"/>
          <p:cNvSpPr>
            <a:spLocks noGrp="1" noChangeArrowheads="1"/>
          </p:cNvSpPr>
          <p:nvPr>
            <p:ph type="body" idx="1"/>
          </p:nvPr>
        </p:nvSpPr>
        <p:spPr/>
        <p:txBody>
          <a:bodyPr/>
          <a:lstStyle/>
          <a:p>
            <a:pPr eaLnBrk="1" hangingPunct="1">
              <a:lnSpc>
                <a:spcPct val="90000"/>
              </a:lnSpc>
              <a:spcAft>
                <a:spcPts val="600"/>
              </a:spcAft>
            </a:pPr>
            <a:r>
              <a:rPr lang="en-US" dirty="0"/>
              <a:t>Confidentiality</a:t>
            </a:r>
          </a:p>
          <a:p>
            <a:pPr lvl="1" eaLnBrk="1" hangingPunct="1">
              <a:lnSpc>
                <a:spcPct val="90000"/>
              </a:lnSpc>
              <a:spcAft>
                <a:spcPts val="600"/>
              </a:spcAft>
            </a:pPr>
            <a:r>
              <a:rPr lang="en-US" dirty="0"/>
              <a:t>Transmitting data over insecure channel</a:t>
            </a:r>
          </a:p>
          <a:p>
            <a:pPr lvl="1" eaLnBrk="1" hangingPunct="1">
              <a:lnSpc>
                <a:spcPct val="90000"/>
              </a:lnSpc>
              <a:spcAft>
                <a:spcPts val="600"/>
              </a:spcAft>
            </a:pPr>
            <a:r>
              <a:rPr lang="en-US" dirty="0"/>
              <a:t>Secure storage on insecure media</a:t>
            </a:r>
          </a:p>
          <a:p>
            <a:pPr eaLnBrk="1" hangingPunct="1">
              <a:lnSpc>
                <a:spcPct val="90000"/>
              </a:lnSpc>
              <a:spcAft>
                <a:spcPts val="600"/>
              </a:spcAft>
            </a:pPr>
            <a:r>
              <a:rPr lang="en-US" dirty="0"/>
              <a:t>Integrity (</a:t>
            </a:r>
            <a:r>
              <a:rPr lang="en-US" dirty="0">
                <a:latin typeface="Times-Roman" charset="0"/>
              </a:rPr>
              <a:t>MAC</a:t>
            </a:r>
            <a:r>
              <a:rPr lang="en-US" dirty="0"/>
              <a:t>)</a:t>
            </a:r>
          </a:p>
          <a:p>
            <a:pPr eaLnBrk="1" hangingPunct="1">
              <a:lnSpc>
                <a:spcPct val="90000"/>
              </a:lnSpc>
              <a:spcAft>
                <a:spcPts val="600"/>
              </a:spcAft>
            </a:pPr>
            <a:r>
              <a:rPr lang="en-US" dirty="0"/>
              <a:t>Authentication protocols (later…)</a:t>
            </a:r>
          </a:p>
          <a:p>
            <a:pPr eaLnBrk="1" hangingPunct="1">
              <a:lnSpc>
                <a:spcPct val="90000"/>
              </a:lnSpc>
              <a:spcAft>
                <a:spcPts val="600"/>
              </a:spcAft>
            </a:pPr>
            <a:r>
              <a:rPr lang="en-US" dirty="0"/>
              <a:t>Anything you can do with a hash function (upcoming chapter…)</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7F1062F-6AF6-0C4A-BF6F-7F3C3D741567}" type="slidenum">
              <a:rPr lang="en-US" smtClean="0">
                <a:latin typeface="Times New Roman" charset="0"/>
              </a:rPr>
              <a:pPr/>
              <a:t>88</a:t>
            </a:fld>
            <a:endParaRPr lang="en-US" smtClean="0">
              <a:latin typeface="Times New Roman" charset="0"/>
            </a:endParaRPr>
          </a:p>
        </p:txBody>
      </p:sp>
      <p:sp>
        <p:nvSpPr>
          <p:cNvPr id="118787" name="Rectangle 2"/>
          <p:cNvSpPr>
            <a:spLocks noGrp="1" noChangeArrowheads="1"/>
          </p:cNvSpPr>
          <p:nvPr>
            <p:ph type="title"/>
          </p:nvPr>
        </p:nvSpPr>
        <p:spPr>
          <a:xfrm>
            <a:off x="685800" y="609600"/>
            <a:ext cx="7772400" cy="1981200"/>
          </a:xfrm>
        </p:spPr>
        <p:txBody>
          <a:bodyPr/>
          <a:lstStyle/>
          <a:p>
            <a:pPr eaLnBrk="1" hangingPunct="1"/>
            <a:r>
              <a:rPr lang="en-US" smtClean="0"/>
              <a:t>Chapter 4:</a:t>
            </a:r>
            <a:br>
              <a:rPr lang="en-US" smtClean="0"/>
            </a:br>
            <a:r>
              <a:rPr lang="en-US" smtClean="0"/>
              <a:t>Public Key Cryptography</a:t>
            </a:r>
          </a:p>
        </p:txBody>
      </p:sp>
      <p:sp>
        <p:nvSpPr>
          <p:cNvPr id="118788" name="TextBox 3"/>
          <p:cNvSpPr txBox="1">
            <a:spLocks noChangeArrowheads="1"/>
          </p:cNvSpPr>
          <p:nvPr/>
        </p:nvSpPr>
        <p:spPr bwMode="auto">
          <a:xfrm>
            <a:off x="887413" y="3200400"/>
            <a:ext cx="7265987" cy="830263"/>
          </a:xfrm>
          <a:prstGeom prst="rect">
            <a:avLst/>
          </a:prstGeom>
          <a:noFill/>
          <a:ln w="9525">
            <a:noFill/>
            <a:miter lim="800000"/>
            <a:headEnd/>
            <a:tailEnd/>
          </a:ln>
        </p:spPr>
        <p:txBody>
          <a:bodyPr wrap="none">
            <a:prstTxWarp prst="textNoShape">
              <a:avLst/>
            </a:prstTxWarp>
            <a:spAutoFit/>
          </a:bodyPr>
          <a:lstStyle/>
          <a:p>
            <a:pPr algn="r"/>
            <a:r>
              <a:rPr lang="en-US" dirty="0">
                <a:latin typeface="Times New Roman" charset="0"/>
                <a:ea typeface="Times New Roman" charset="0"/>
                <a:cs typeface="Times New Roman" charset="0"/>
              </a:rPr>
              <a:t>You should not live one way in private, another in public.</a:t>
            </a:r>
          </a:p>
          <a:p>
            <a:pPr algn="r"/>
            <a:r>
              <a:rPr lang="en-US" dirty="0">
                <a:latin typeface="Times New Roman" charset="0"/>
                <a:ea typeface="Times New Roman" charset="0"/>
                <a:cs typeface="Times New Roman" charset="0"/>
              </a:rPr>
              <a:t>	</a:t>
            </a:r>
            <a:r>
              <a:rPr lang="en-US" dirty="0" err="1">
                <a:latin typeface="Times New Roman" charset="0"/>
                <a:ea typeface="Times New Roman" charset="0"/>
                <a:cs typeface="Times New Roman" charset="0"/>
                <a:sym typeface="Symbol" charset="2"/>
              </a:rPr>
              <a:t></a:t>
            </a:r>
            <a:r>
              <a:rPr lang="en-US" dirty="0">
                <a:latin typeface="Times New Roman" charset="0"/>
                <a:ea typeface="Times New Roman" charset="0"/>
                <a:cs typeface="Times New Roman" charset="0"/>
                <a:sym typeface="Symbol" charset="2"/>
              </a:rPr>
              <a:t> </a:t>
            </a:r>
            <a:r>
              <a:rPr lang="en-US" dirty="0" err="1">
                <a:latin typeface="Times New Roman" charset="0"/>
                <a:ea typeface="Times New Roman" charset="0"/>
                <a:cs typeface="Times New Roman" charset="0"/>
              </a:rPr>
              <a:t>Publilius</a:t>
            </a:r>
            <a:r>
              <a:rPr lang="en-US" dirty="0">
                <a:latin typeface="Times New Roman" charset="0"/>
                <a:ea typeface="Times New Roman" charset="0"/>
                <a:cs typeface="Times New Roman" charset="0"/>
              </a:rPr>
              <a:t> </a:t>
            </a:r>
            <a:r>
              <a:rPr lang="en-US" dirty="0" err="1">
                <a:latin typeface="Times New Roman" charset="0"/>
                <a:ea typeface="Times New Roman" charset="0"/>
                <a:cs typeface="Times New Roman" charset="0"/>
              </a:rPr>
              <a:t>Syrus</a:t>
            </a:r>
            <a:endParaRPr lang="en-US" dirty="0">
              <a:latin typeface="Times New Roman" charset="0"/>
              <a:ea typeface="Times New Roman" charset="0"/>
              <a:cs typeface="Times New Roman" charset="0"/>
            </a:endParaRPr>
          </a:p>
        </p:txBody>
      </p:sp>
      <p:sp>
        <p:nvSpPr>
          <p:cNvPr id="118789" name="TextBox 4"/>
          <p:cNvSpPr txBox="1">
            <a:spLocks noChangeArrowheads="1"/>
          </p:cNvSpPr>
          <p:nvPr/>
        </p:nvSpPr>
        <p:spPr bwMode="auto">
          <a:xfrm>
            <a:off x="1447800" y="4724400"/>
            <a:ext cx="6269038" cy="830263"/>
          </a:xfrm>
          <a:prstGeom prst="rect">
            <a:avLst/>
          </a:prstGeom>
          <a:noFill/>
          <a:ln w="9525">
            <a:noFill/>
            <a:miter lim="800000"/>
            <a:headEnd/>
            <a:tailEnd/>
          </a:ln>
        </p:spPr>
        <p:txBody>
          <a:bodyPr wrap="none">
            <a:prstTxWarp prst="textNoShape">
              <a:avLst/>
            </a:prstTxWarp>
            <a:spAutoFit/>
          </a:bodyPr>
          <a:lstStyle/>
          <a:p>
            <a:pPr algn="r"/>
            <a:r>
              <a:rPr lang="en-US" dirty="0">
                <a:latin typeface="Times New Roman" charset="0"/>
                <a:ea typeface="Times New Roman" charset="0"/>
                <a:cs typeface="Times New Roman" charset="0"/>
              </a:rPr>
              <a:t>Three may keep a secret, if two of them are dead.</a:t>
            </a:r>
          </a:p>
          <a:p>
            <a:pPr algn="r"/>
            <a:r>
              <a:rPr lang="en-US" dirty="0">
                <a:latin typeface="Times New Roman" charset="0"/>
                <a:ea typeface="Times New Roman" charset="0"/>
                <a:cs typeface="Times New Roman" charset="0"/>
              </a:rPr>
              <a:t>	</a:t>
            </a:r>
            <a:r>
              <a:rPr lang="en-US" dirty="0" err="1">
                <a:latin typeface="Times New Roman" charset="0"/>
                <a:ea typeface="Times New Roman" charset="0"/>
                <a:cs typeface="Times New Roman" charset="0"/>
                <a:sym typeface="Symbol" charset="2"/>
              </a:rPr>
              <a:t></a:t>
            </a:r>
            <a:r>
              <a:rPr lang="en-US" dirty="0">
                <a:latin typeface="Times New Roman" charset="0"/>
                <a:ea typeface="Times New Roman" charset="0"/>
                <a:cs typeface="Times New Roman" charset="0"/>
              </a:rPr>
              <a:t> Ben Franklin</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E11EB8C-6A06-D144-8305-CFBB997363D0}" type="slidenum">
              <a:rPr lang="en-US" smtClean="0">
                <a:latin typeface="Times New Roman" charset="0"/>
              </a:rPr>
              <a:pPr/>
              <a:t>89</a:t>
            </a:fld>
            <a:endParaRPr lang="en-US" smtClean="0">
              <a:latin typeface="Times New Roman" charset="0"/>
            </a:endParaRPr>
          </a:p>
        </p:txBody>
      </p:sp>
      <p:sp>
        <p:nvSpPr>
          <p:cNvPr id="119811" name="Rectangle 2"/>
          <p:cNvSpPr>
            <a:spLocks noGrp="1" noChangeArrowheads="1"/>
          </p:cNvSpPr>
          <p:nvPr>
            <p:ph type="title"/>
          </p:nvPr>
        </p:nvSpPr>
        <p:spPr/>
        <p:txBody>
          <a:bodyPr/>
          <a:lstStyle/>
          <a:p>
            <a:pPr eaLnBrk="1" hangingPunct="1"/>
            <a:r>
              <a:rPr lang="en-US"/>
              <a:t>Public Key Cryptography</a:t>
            </a:r>
          </a:p>
        </p:txBody>
      </p:sp>
      <p:sp>
        <p:nvSpPr>
          <p:cNvPr id="119812" name="Rectangle 3"/>
          <p:cNvSpPr>
            <a:spLocks noGrp="1" noChangeArrowheads="1"/>
          </p:cNvSpPr>
          <p:nvPr>
            <p:ph type="body" idx="1"/>
          </p:nvPr>
        </p:nvSpPr>
        <p:spPr>
          <a:xfrm>
            <a:off x="685800" y="1828800"/>
            <a:ext cx="8153400" cy="4191000"/>
          </a:xfrm>
        </p:spPr>
        <p:txBody>
          <a:bodyPr/>
          <a:lstStyle/>
          <a:p>
            <a:pPr eaLnBrk="1" hangingPunct="1">
              <a:lnSpc>
                <a:spcPct val="90000"/>
              </a:lnSpc>
              <a:spcAft>
                <a:spcPts val="600"/>
              </a:spcAft>
            </a:pPr>
            <a:r>
              <a:rPr lang="en-US" sz="2800" dirty="0"/>
              <a:t>Two keys</a:t>
            </a:r>
          </a:p>
          <a:p>
            <a:pPr lvl="1" eaLnBrk="1" hangingPunct="1">
              <a:lnSpc>
                <a:spcPct val="90000"/>
              </a:lnSpc>
              <a:spcAft>
                <a:spcPts val="600"/>
              </a:spcAft>
            </a:pPr>
            <a:r>
              <a:rPr lang="en-US" sz="2400" dirty="0"/>
              <a:t>Sender uses recipient’s </a:t>
            </a:r>
            <a:r>
              <a:rPr lang="en-US" sz="2400" b="1" dirty="0">
                <a:solidFill>
                  <a:schemeClr val="accent2"/>
                </a:solidFill>
              </a:rPr>
              <a:t>public key</a:t>
            </a:r>
            <a:r>
              <a:rPr lang="en-US" sz="2400" dirty="0"/>
              <a:t> to encrypt</a:t>
            </a:r>
          </a:p>
          <a:p>
            <a:pPr lvl="1" eaLnBrk="1" hangingPunct="1">
              <a:lnSpc>
                <a:spcPct val="90000"/>
              </a:lnSpc>
              <a:spcAft>
                <a:spcPts val="600"/>
              </a:spcAft>
            </a:pPr>
            <a:r>
              <a:rPr lang="en-US" sz="2400" dirty="0"/>
              <a:t>Recipient uses</a:t>
            </a:r>
            <a:r>
              <a:rPr lang="en-US" sz="2400" b="1" dirty="0">
                <a:solidFill>
                  <a:schemeClr val="accent2"/>
                </a:solidFill>
              </a:rPr>
              <a:t> private key</a:t>
            </a:r>
            <a:r>
              <a:rPr lang="en-US" sz="2400" dirty="0"/>
              <a:t> to decrypt</a:t>
            </a:r>
          </a:p>
          <a:p>
            <a:pPr eaLnBrk="1" hangingPunct="1">
              <a:lnSpc>
                <a:spcPct val="90000"/>
              </a:lnSpc>
              <a:spcAft>
                <a:spcPts val="600"/>
              </a:spcAft>
            </a:pPr>
            <a:r>
              <a:rPr lang="en-US" sz="2800" dirty="0"/>
              <a:t>Based on</a:t>
            </a:r>
            <a:r>
              <a:rPr lang="en-US" sz="2800" dirty="0" smtClean="0"/>
              <a:t> “trap door </a:t>
            </a:r>
            <a:r>
              <a:rPr lang="en-US" sz="2800" dirty="0"/>
              <a:t>one way </a:t>
            </a:r>
            <a:r>
              <a:rPr lang="en-US" sz="2800" dirty="0" smtClean="0"/>
              <a:t>function”</a:t>
            </a:r>
          </a:p>
          <a:p>
            <a:pPr lvl="1" eaLnBrk="1" hangingPunct="1">
              <a:lnSpc>
                <a:spcPct val="90000"/>
              </a:lnSpc>
              <a:spcAft>
                <a:spcPts val="600"/>
              </a:spcAft>
            </a:pPr>
            <a:r>
              <a:rPr lang="en-US" sz="2400" dirty="0" smtClean="0"/>
              <a:t>“One way” means easy </a:t>
            </a:r>
            <a:r>
              <a:rPr lang="en-US" sz="2400" dirty="0"/>
              <a:t>to compute in one </a:t>
            </a:r>
            <a:r>
              <a:rPr lang="en-US" sz="2400" dirty="0" smtClean="0"/>
              <a:t>direction, but hard </a:t>
            </a:r>
            <a:r>
              <a:rPr lang="en-US" sz="2400" dirty="0"/>
              <a:t>to compute in other direction</a:t>
            </a:r>
            <a:endParaRPr lang="en-US" sz="2400" dirty="0" smtClean="0"/>
          </a:p>
          <a:p>
            <a:pPr lvl="1" eaLnBrk="1" hangingPunct="1">
              <a:lnSpc>
                <a:spcPct val="90000"/>
              </a:lnSpc>
              <a:spcAft>
                <a:spcPts val="600"/>
              </a:spcAft>
            </a:pPr>
            <a:r>
              <a:rPr lang="en-US" sz="2400" dirty="0" smtClean="0"/>
              <a:t>Example</a:t>
            </a:r>
            <a:r>
              <a:rPr lang="en-US" sz="2400" dirty="0"/>
              <a:t>: Given </a:t>
            </a:r>
            <a:r>
              <a:rPr lang="en-US" sz="2400" dirty="0" err="1">
                <a:latin typeface="Times-Roman" charset="0"/>
              </a:rPr>
              <a:t>p</a:t>
            </a:r>
            <a:r>
              <a:rPr lang="en-US" sz="2400" dirty="0"/>
              <a:t> and </a:t>
            </a:r>
            <a:r>
              <a:rPr lang="en-US" sz="2400" dirty="0" err="1">
                <a:latin typeface="Times-Roman" charset="0"/>
              </a:rPr>
              <a:t>q</a:t>
            </a:r>
            <a:r>
              <a:rPr lang="en-US" sz="2400" dirty="0"/>
              <a:t>, product </a:t>
            </a:r>
            <a:r>
              <a:rPr lang="en-US" sz="2400" dirty="0" smtClean="0">
                <a:latin typeface="Times-Roman" charset="0"/>
              </a:rPr>
              <a:t>N = </a:t>
            </a:r>
            <a:r>
              <a:rPr lang="en-US" sz="2400" dirty="0" err="1" smtClean="0">
                <a:latin typeface="Times-Roman" charset="0"/>
              </a:rPr>
              <a:t>pq</a:t>
            </a:r>
            <a:r>
              <a:rPr lang="en-US" sz="2400" dirty="0" smtClean="0"/>
              <a:t> easy </a:t>
            </a:r>
            <a:r>
              <a:rPr lang="en-US" sz="2400" dirty="0"/>
              <a:t>to compute, but given </a:t>
            </a:r>
            <a:r>
              <a:rPr lang="en-US" sz="2400" dirty="0">
                <a:latin typeface="Times-Roman" charset="0"/>
              </a:rPr>
              <a:t>N</a:t>
            </a:r>
            <a:r>
              <a:rPr lang="en-US" sz="2400" dirty="0"/>
              <a:t>, </a:t>
            </a:r>
            <a:r>
              <a:rPr lang="en-US" sz="2400" dirty="0" smtClean="0"/>
              <a:t>it’s </a:t>
            </a:r>
            <a:r>
              <a:rPr lang="en-US" sz="2400" dirty="0"/>
              <a:t>hard to find </a:t>
            </a:r>
            <a:r>
              <a:rPr lang="en-US" sz="2400" dirty="0" err="1">
                <a:latin typeface="Times-Roman" charset="0"/>
              </a:rPr>
              <a:t>p</a:t>
            </a:r>
            <a:r>
              <a:rPr lang="en-US" sz="2400" dirty="0"/>
              <a:t> and </a:t>
            </a:r>
            <a:r>
              <a:rPr lang="en-US" sz="2400" dirty="0" err="1" smtClean="0">
                <a:latin typeface="Times-Roman" charset="0"/>
              </a:rPr>
              <a:t>q</a:t>
            </a:r>
            <a:endParaRPr lang="en-US" sz="2400" dirty="0" smtClean="0">
              <a:latin typeface="Times-Roman" charset="0"/>
            </a:endParaRPr>
          </a:p>
          <a:p>
            <a:pPr lvl="1" eaLnBrk="1" hangingPunct="1">
              <a:lnSpc>
                <a:spcPct val="90000"/>
              </a:lnSpc>
              <a:spcAft>
                <a:spcPts val="600"/>
              </a:spcAft>
            </a:pPr>
            <a:r>
              <a:rPr lang="en-US" sz="2400" dirty="0" smtClean="0"/>
              <a:t>“Trap door” used to create key pairs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C51EACCD-09DD-AC49-8636-E3638C5FAC02}" type="slidenum">
              <a:rPr lang="en-US" smtClean="0">
                <a:latin typeface="Times New Roman" charset="0"/>
              </a:rPr>
              <a:pPr/>
              <a:t>9</a:t>
            </a:fld>
            <a:endParaRPr lang="en-US" smtClean="0">
              <a:latin typeface="Times New Roman" charset="0"/>
            </a:endParaRPr>
          </a:p>
        </p:txBody>
      </p:sp>
      <p:sp>
        <p:nvSpPr>
          <p:cNvPr id="22531" name="Rectangle 2"/>
          <p:cNvSpPr>
            <a:spLocks noGrp="1" noChangeArrowheads="1"/>
          </p:cNvSpPr>
          <p:nvPr>
            <p:ph type="title"/>
          </p:nvPr>
        </p:nvSpPr>
        <p:spPr>
          <a:xfrm>
            <a:off x="533400" y="609600"/>
            <a:ext cx="7924800" cy="1143000"/>
          </a:xfrm>
        </p:spPr>
        <p:txBody>
          <a:bodyPr/>
          <a:lstStyle/>
          <a:p>
            <a:pPr eaLnBrk="1" hangingPunct="1"/>
            <a:r>
              <a:rPr lang="en-US"/>
              <a:t>Not-so-Simple Substitution</a:t>
            </a:r>
          </a:p>
        </p:txBody>
      </p:sp>
      <p:sp>
        <p:nvSpPr>
          <p:cNvPr id="22532" name="Rectangle 3"/>
          <p:cNvSpPr>
            <a:spLocks noGrp="1" noChangeArrowheads="1"/>
          </p:cNvSpPr>
          <p:nvPr>
            <p:ph type="body" idx="1"/>
          </p:nvPr>
        </p:nvSpPr>
        <p:spPr>
          <a:xfrm>
            <a:off x="685800" y="1905000"/>
            <a:ext cx="7924800" cy="1981200"/>
          </a:xfrm>
        </p:spPr>
        <p:txBody>
          <a:bodyPr/>
          <a:lstStyle/>
          <a:p>
            <a:pPr eaLnBrk="1" hangingPunct="1">
              <a:lnSpc>
                <a:spcPct val="90000"/>
              </a:lnSpc>
              <a:spcAft>
                <a:spcPts val="600"/>
              </a:spcAft>
            </a:pPr>
            <a:r>
              <a:rPr lang="en-US" dirty="0"/>
              <a:t>Shift by </a:t>
            </a:r>
            <a:r>
              <a:rPr lang="en-US" dirty="0" err="1">
                <a:latin typeface="Times Roman"/>
                <a:cs typeface="Times Roman"/>
              </a:rPr>
              <a:t>n</a:t>
            </a:r>
            <a:r>
              <a:rPr lang="en-US" dirty="0"/>
              <a:t> for some </a:t>
            </a:r>
            <a:r>
              <a:rPr lang="en-US" dirty="0" err="1">
                <a:latin typeface="Times-Roman" charset="0"/>
              </a:rPr>
              <a:t>n</a:t>
            </a:r>
            <a:r>
              <a:rPr lang="en-US" dirty="0"/>
              <a:t> </a:t>
            </a:r>
            <a:r>
              <a:rPr lang="en-US" dirty="0" err="1">
                <a:sym typeface="Symbol" charset="2"/>
              </a:rPr>
              <a:t></a:t>
            </a:r>
            <a:r>
              <a:rPr lang="en-US" dirty="0">
                <a:sym typeface="Symbol" charset="2"/>
              </a:rPr>
              <a:t> </a:t>
            </a:r>
            <a:r>
              <a:rPr lang="en-US" dirty="0">
                <a:latin typeface="Times-Roman" charset="0"/>
                <a:sym typeface="Symbol" charset="2"/>
              </a:rPr>
              <a:t>{0,1,2,…,25}</a:t>
            </a:r>
            <a:endParaRPr lang="en-US" dirty="0">
              <a:sym typeface="Symbol" charset="2"/>
            </a:endParaRPr>
          </a:p>
          <a:p>
            <a:pPr eaLnBrk="1" hangingPunct="1">
              <a:lnSpc>
                <a:spcPct val="90000"/>
              </a:lnSpc>
              <a:spcAft>
                <a:spcPts val="600"/>
              </a:spcAft>
            </a:pPr>
            <a:r>
              <a:rPr lang="en-US" dirty="0"/>
              <a:t>Then key is </a:t>
            </a:r>
            <a:r>
              <a:rPr lang="en-US" dirty="0" err="1">
                <a:latin typeface="Times-Roman" charset="0"/>
              </a:rPr>
              <a:t>n</a:t>
            </a:r>
            <a:endParaRPr lang="en-US" dirty="0"/>
          </a:p>
          <a:p>
            <a:pPr eaLnBrk="1" hangingPunct="1">
              <a:lnSpc>
                <a:spcPct val="90000"/>
              </a:lnSpc>
              <a:spcAft>
                <a:spcPts val="600"/>
              </a:spcAft>
            </a:pPr>
            <a:r>
              <a:rPr lang="en-US" dirty="0"/>
              <a:t>Example: </a:t>
            </a:r>
            <a:r>
              <a:rPr lang="en-US" dirty="0" smtClean="0"/>
              <a:t>key </a:t>
            </a:r>
            <a:r>
              <a:rPr lang="en-US" dirty="0" err="1">
                <a:latin typeface="Times-Roman" charset="0"/>
              </a:rPr>
              <a:t>n</a:t>
            </a:r>
            <a:r>
              <a:rPr lang="en-US" dirty="0">
                <a:latin typeface="Times-Roman" charset="0"/>
              </a:rPr>
              <a:t> = 7</a:t>
            </a:r>
            <a:endParaRPr lang="en-US" dirty="0">
              <a:solidFill>
                <a:srgbClr val="FF0000"/>
              </a:solidFill>
              <a:latin typeface="Times-Roman" charset="0"/>
            </a:endParaRPr>
          </a:p>
        </p:txBody>
      </p:sp>
      <p:graphicFrame>
        <p:nvGraphicFramePr>
          <p:cNvPr id="169056" name="Group 96"/>
          <p:cNvGraphicFramePr>
            <a:graphicFrameLocks noGrp="1"/>
          </p:cNvGraphicFramePr>
          <p:nvPr/>
        </p:nvGraphicFramePr>
        <p:xfrm>
          <a:off x="1600207" y="4114800"/>
          <a:ext cx="6781792" cy="1219200"/>
        </p:xfrm>
        <a:graphic>
          <a:graphicData uri="http://schemas.openxmlformats.org/drawingml/2006/table">
            <a:tbl>
              <a:tblPr/>
              <a:tblGrid>
                <a:gridCol w="214911"/>
                <a:gridCol w="273552"/>
                <a:gridCol w="273551"/>
                <a:gridCol w="271914"/>
                <a:gridCol w="275190"/>
                <a:gridCol w="273552"/>
                <a:gridCol w="275190"/>
                <a:gridCol w="273551"/>
                <a:gridCol w="271914"/>
                <a:gridCol w="275190"/>
                <a:gridCol w="273552"/>
                <a:gridCol w="271914"/>
                <a:gridCol w="275190"/>
                <a:gridCol w="271914"/>
                <a:gridCol w="273551"/>
                <a:gridCol w="275190"/>
                <a:gridCol w="271914"/>
                <a:gridCol w="273552"/>
                <a:gridCol w="275190"/>
                <a:gridCol w="273551"/>
                <a:gridCol w="275190"/>
                <a:gridCol w="271914"/>
                <a:gridCol w="273552"/>
                <a:gridCol w="273551"/>
                <a:gridCol w="273552"/>
              </a:tblGrid>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b</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c</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d</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e</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f</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g</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h</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j</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k</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x</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H</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J</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X</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Z</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B</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C</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D</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F</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69044" name="Group 84"/>
          <p:cNvGraphicFramePr>
            <a:graphicFrameLocks noGrp="1"/>
          </p:cNvGraphicFramePr>
          <p:nvPr/>
        </p:nvGraphicFramePr>
        <p:xfrm>
          <a:off x="8382000" y="4114800"/>
          <a:ext cx="304800" cy="1219200"/>
        </p:xfrm>
        <a:graphic>
          <a:graphicData uri="http://schemas.openxmlformats.org/drawingml/2006/table">
            <a:tbl>
              <a:tblPr/>
              <a:tblGrid>
                <a:gridCol w="304800"/>
              </a:tblGrid>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z</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G</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621" name="Rectangle 93"/>
          <p:cNvSpPr>
            <a:spLocks noChangeArrowheads="1"/>
          </p:cNvSpPr>
          <p:nvPr/>
        </p:nvSpPr>
        <p:spPr bwMode="auto">
          <a:xfrm>
            <a:off x="228600" y="4176713"/>
            <a:ext cx="1247775" cy="446087"/>
          </a:xfrm>
          <a:prstGeom prst="rect">
            <a:avLst/>
          </a:prstGeom>
          <a:noFill/>
          <a:ln w="9525">
            <a:noFill/>
            <a:miter lim="800000"/>
            <a:headEnd/>
            <a:tailEnd/>
          </a:ln>
        </p:spPr>
        <p:txBody>
          <a:bodyPr wrap="none">
            <a:prstTxWarp prst="textNoShape">
              <a:avLst/>
            </a:prstTxWarp>
            <a:spAutoFit/>
          </a:bodyPr>
          <a:lstStyle/>
          <a:p>
            <a:r>
              <a:rPr lang="en-US" sz="2000"/>
              <a:t>Plaintext</a:t>
            </a:r>
          </a:p>
        </p:txBody>
      </p:sp>
      <p:sp>
        <p:nvSpPr>
          <p:cNvPr id="22622" name="Rectangle 94"/>
          <p:cNvSpPr>
            <a:spLocks noChangeArrowheads="1"/>
          </p:cNvSpPr>
          <p:nvPr/>
        </p:nvSpPr>
        <p:spPr bwMode="auto">
          <a:xfrm>
            <a:off x="0" y="4811713"/>
            <a:ext cx="1481138" cy="446087"/>
          </a:xfrm>
          <a:prstGeom prst="rect">
            <a:avLst/>
          </a:prstGeom>
          <a:noFill/>
          <a:ln w="9525">
            <a:noFill/>
            <a:miter lim="800000"/>
            <a:headEnd/>
            <a:tailEnd/>
          </a:ln>
        </p:spPr>
        <p:txBody>
          <a:bodyPr wrap="none">
            <a:prstTxWarp prst="textNoShape">
              <a:avLst/>
            </a:prstTxWarp>
            <a:spAutoFit/>
          </a:bodyPr>
          <a:lstStyle/>
          <a:p>
            <a:r>
              <a:rPr lang="en-US" sz="2000"/>
              <a:t>Ciphertext</a:t>
            </a:r>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B00FD72-50FA-B145-B0C8-9654FDF9F3EE}" type="slidenum">
              <a:rPr lang="en-US" smtClean="0">
                <a:latin typeface="Times New Roman" charset="0"/>
              </a:rPr>
              <a:pPr/>
              <a:t>90</a:t>
            </a:fld>
            <a:endParaRPr lang="en-US" smtClean="0">
              <a:latin typeface="Times New Roman" charset="0"/>
            </a:endParaRPr>
          </a:p>
        </p:txBody>
      </p:sp>
      <p:sp>
        <p:nvSpPr>
          <p:cNvPr id="120835" name="Rectangle 2"/>
          <p:cNvSpPr>
            <a:spLocks noGrp="1" noChangeArrowheads="1"/>
          </p:cNvSpPr>
          <p:nvPr>
            <p:ph type="title"/>
          </p:nvPr>
        </p:nvSpPr>
        <p:spPr/>
        <p:txBody>
          <a:bodyPr/>
          <a:lstStyle/>
          <a:p>
            <a:pPr eaLnBrk="1" hangingPunct="1"/>
            <a:r>
              <a:rPr lang="en-US"/>
              <a:t>Public Key Cryptography</a:t>
            </a:r>
          </a:p>
        </p:txBody>
      </p:sp>
      <p:sp>
        <p:nvSpPr>
          <p:cNvPr id="120836" name="Rectangle 3"/>
          <p:cNvSpPr>
            <a:spLocks noGrp="1" noChangeArrowheads="1"/>
          </p:cNvSpPr>
          <p:nvPr>
            <p:ph type="body" idx="1"/>
          </p:nvPr>
        </p:nvSpPr>
        <p:spPr>
          <a:xfrm>
            <a:off x="685800" y="1828800"/>
            <a:ext cx="7772400" cy="4191000"/>
          </a:xfrm>
        </p:spPr>
        <p:txBody>
          <a:bodyPr/>
          <a:lstStyle/>
          <a:p>
            <a:pPr eaLnBrk="1" hangingPunct="1">
              <a:lnSpc>
                <a:spcPct val="90000"/>
              </a:lnSpc>
              <a:spcAft>
                <a:spcPts val="600"/>
              </a:spcAft>
            </a:pPr>
            <a:r>
              <a:rPr lang="en-US" sz="2800" dirty="0"/>
              <a:t>Encryption</a:t>
            </a:r>
          </a:p>
          <a:p>
            <a:pPr lvl="1" eaLnBrk="1" hangingPunct="1">
              <a:lnSpc>
                <a:spcPct val="90000"/>
              </a:lnSpc>
              <a:spcAft>
                <a:spcPts val="600"/>
              </a:spcAft>
            </a:pPr>
            <a:r>
              <a:rPr lang="en-US" sz="2400" dirty="0"/>
              <a:t>Suppose we </a:t>
            </a:r>
            <a:r>
              <a:rPr lang="en-US" sz="2400" b="1" dirty="0">
                <a:solidFill>
                  <a:schemeClr val="accent2"/>
                </a:solidFill>
              </a:rPr>
              <a:t>encrypt</a:t>
            </a:r>
            <a:r>
              <a:rPr lang="en-US" sz="2400" dirty="0"/>
              <a:t> </a:t>
            </a:r>
            <a:r>
              <a:rPr lang="en-US" sz="2400" dirty="0">
                <a:latin typeface="Times-Roman" charset="0"/>
              </a:rPr>
              <a:t>M</a:t>
            </a:r>
            <a:r>
              <a:rPr lang="en-US" sz="2400" dirty="0"/>
              <a:t> with Bob’s public key</a:t>
            </a:r>
          </a:p>
          <a:p>
            <a:pPr lvl="1" eaLnBrk="1" hangingPunct="1">
              <a:lnSpc>
                <a:spcPct val="90000"/>
              </a:lnSpc>
              <a:spcAft>
                <a:spcPts val="600"/>
              </a:spcAft>
            </a:pPr>
            <a:r>
              <a:rPr lang="en-US" sz="2400" dirty="0"/>
              <a:t>Bob’s private key can </a:t>
            </a:r>
            <a:r>
              <a:rPr lang="en-US" sz="2400" b="1" dirty="0">
                <a:solidFill>
                  <a:schemeClr val="accent2"/>
                </a:solidFill>
              </a:rPr>
              <a:t>decrypt</a:t>
            </a:r>
            <a:r>
              <a:rPr lang="en-US" sz="2400" dirty="0"/>
              <a:t> to recover </a:t>
            </a:r>
            <a:r>
              <a:rPr lang="en-US" sz="2400" dirty="0">
                <a:latin typeface="Times-Roman" charset="0"/>
              </a:rPr>
              <a:t>M</a:t>
            </a:r>
            <a:endParaRPr lang="en-US" sz="2400" dirty="0"/>
          </a:p>
          <a:p>
            <a:pPr eaLnBrk="1" hangingPunct="1">
              <a:lnSpc>
                <a:spcPct val="90000"/>
              </a:lnSpc>
              <a:spcAft>
                <a:spcPts val="600"/>
              </a:spcAft>
            </a:pPr>
            <a:r>
              <a:rPr lang="en-US" sz="2800" dirty="0"/>
              <a:t>Digital Signature</a:t>
            </a:r>
          </a:p>
          <a:p>
            <a:pPr lvl="1" eaLnBrk="1" hangingPunct="1">
              <a:lnSpc>
                <a:spcPct val="90000"/>
              </a:lnSpc>
              <a:spcAft>
                <a:spcPts val="600"/>
              </a:spcAft>
            </a:pPr>
            <a:r>
              <a:rPr lang="en-US" sz="2400" b="1" dirty="0">
                <a:solidFill>
                  <a:schemeClr val="accent2"/>
                </a:solidFill>
              </a:rPr>
              <a:t>Sign</a:t>
            </a:r>
            <a:r>
              <a:rPr lang="en-US" sz="2400" dirty="0"/>
              <a:t> by “encrypting” with your private key</a:t>
            </a:r>
          </a:p>
          <a:p>
            <a:pPr lvl="1" eaLnBrk="1" hangingPunct="1">
              <a:lnSpc>
                <a:spcPct val="90000"/>
              </a:lnSpc>
              <a:spcAft>
                <a:spcPts val="600"/>
              </a:spcAft>
            </a:pPr>
            <a:r>
              <a:rPr lang="en-US" sz="2400" dirty="0"/>
              <a:t>Anyone can </a:t>
            </a:r>
            <a:r>
              <a:rPr lang="en-US" sz="2400" b="1" dirty="0">
                <a:solidFill>
                  <a:schemeClr val="accent2"/>
                </a:solidFill>
              </a:rPr>
              <a:t>verify</a:t>
            </a:r>
            <a:r>
              <a:rPr lang="en-US" sz="2400" dirty="0"/>
              <a:t> signature by “decrypting” with public key</a:t>
            </a:r>
          </a:p>
          <a:p>
            <a:pPr lvl="1" eaLnBrk="1" hangingPunct="1">
              <a:lnSpc>
                <a:spcPct val="90000"/>
              </a:lnSpc>
              <a:spcAft>
                <a:spcPts val="600"/>
              </a:spcAft>
            </a:pPr>
            <a:r>
              <a:rPr lang="en-US" sz="2400" dirty="0"/>
              <a:t>But only you could have signed</a:t>
            </a:r>
          </a:p>
          <a:p>
            <a:pPr lvl="1" eaLnBrk="1" hangingPunct="1">
              <a:lnSpc>
                <a:spcPct val="90000"/>
              </a:lnSpc>
              <a:spcAft>
                <a:spcPts val="600"/>
              </a:spcAft>
            </a:pPr>
            <a:r>
              <a:rPr lang="en-US" sz="2400" dirty="0"/>
              <a:t>Like a handwritten </a:t>
            </a:r>
            <a:r>
              <a:rPr lang="en-US" sz="2400" dirty="0" smtClean="0"/>
              <a:t>signature, but way better…</a:t>
            </a:r>
            <a:endParaRPr lang="en-US" sz="24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692E874-1269-3A41-9A43-A365DD9048DC}" type="slidenum">
              <a:rPr lang="en-US" smtClean="0">
                <a:latin typeface="Times New Roman" charset="0"/>
              </a:rPr>
              <a:pPr/>
              <a:t>91</a:t>
            </a:fld>
            <a:endParaRPr lang="en-US" smtClean="0">
              <a:latin typeface="Times New Roman" charset="0"/>
            </a:endParaRPr>
          </a:p>
        </p:txBody>
      </p:sp>
      <p:sp>
        <p:nvSpPr>
          <p:cNvPr id="121859" name="Rectangle 2"/>
          <p:cNvSpPr>
            <a:spLocks noGrp="1" noChangeArrowheads="1"/>
          </p:cNvSpPr>
          <p:nvPr>
            <p:ph type="title"/>
          </p:nvPr>
        </p:nvSpPr>
        <p:spPr>
          <a:xfrm>
            <a:off x="685800" y="1524000"/>
            <a:ext cx="7772400" cy="1143000"/>
          </a:xfrm>
        </p:spPr>
        <p:txBody>
          <a:bodyPr/>
          <a:lstStyle/>
          <a:p>
            <a:pPr eaLnBrk="1" hangingPunct="1"/>
            <a:r>
              <a:rPr lang="en-US"/>
              <a:t>Knapsack</a:t>
            </a:r>
          </a:p>
        </p:txBody>
      </p:sp>
      <p:pic>
        <p:nvPicPr>
          <p:cNvPr id="121860" name="Picture 6" descr="backpack 1.tif                                                 00118CF0Macintosh HD                   BC93A1CC:"/>
          <p:cNvPicPr>
            <a:picLocks noChangeAspect="1" noChangeArrowheads="1"/>
          </p:cNvPicPr>
          <p:nvPr/>
        </p:nvPicPr>
        <p:blipFill>
          <a:blip r:embed="rId2"/>
          <a:srcRect/>
          <a:stretch>
            <a:fillRect/>
          </a:stretch>
        </p:blipFill>
        <p:spPr bwMode="auto">
          <a:xfrm>
            <a:off x="3649663" y="2971800"/>
            <a:ext cx="2370137" cy="2259013"/>
          </a:xfrm>
          <a:prstGeom prst="rect">
            <a:avLst/>
          </a:prstGeom>
          <a:noFill/>
          <a:ln w="9525">
            <a:noFill/>
            <a:miter lim="800000"/>
            <a:headEnd/>
            <a:tailEnd/>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B903910-A119-DE43-9A28-B8E4455F4354}" type="slidenum">
              <a:rPr lang="en-US" smtClean="0">
                <a:latin typeface="Times New Roman" charset="0"/>
              </a:rPr>
              <a:pPr/>
              <a:t>92</a:t>
            </a:fld>
            <a:endParaRPr lang="en-US" smtClean="0">
              <a:latin typeface="Times New Roman" charset="0"/>
            </a:endParaRPr>
          </a:p>
        </p:txBody>
      </p:sp>
      <p:sp>
        <p:nvSpPr>
          <p:cNvPr id="122883" name="Rectangle 2"/>
          <p:cNvSpPr>
            <a:spLocks noGrp="1" noChangeArrowheads="1"/>
          </p:cNvSpPr>
          <p:nvPr>
            <p:ph type="title"/>
          </p:nvPr>
        </p:nvSpPr>
        <p:spPr>
          <a:xfrm>
            <a:off x="685800" y="304800"/>
            <a:ext cx="7772400" cy="1143000"/>
          </a:xfrm>
        </p:spPr>
        <p:txBody>
          <a:bodyPr/>
          <a:lstStyle/>
          <a:p>
            <a:pPr eaLnBrk="1" hangingPunct="1"/>
            <a:r>
              <a:rPr lang="en-US"/>
              <a:t>Knapsack Problem</a:t>
            </a:r>
          </a:p>
        </p:txBody>
      </p:sp>
      <p:sp>
        <p:nvSpPr>
          <p:cNvPr id="122884" name="Rectangle 3"/>
          <p:cNvSpPr>
            <a:spLocks noGrp="1" noChangeArrowheads="1"/>
          </p:cNvSpPr>
          <p:nvPr>
            <p:ph type="body" idx="1"/>
          </p:nvPr>
        </p:nvSpPr>
        <p:spPr>
          <a:xfrm>
            <a:off x="533400" y="1600200"/>
            <a:ext cx="8153400" cy="4495800"/>
          </a:xfrm>
        </p:spPr>
        <p:txBody>
          <a:bodyPr/>
          <a:lstStyle/>
          <a:p>
            <a:pPr eaLnBrk="1" hangingPunct="1">
              <a:lnSpc>
                <a:spcPct val="90000"/>
              </a:lnSpc>
              <a:spcAft>
                <a:spcPts val="600"/>
              </a:spcAft>
            </a:pPr>
            <a:r>
              <a:rPr lang="en-US" sz="2800" dirty="0"/>
              <a:t>Given a set of </a:t>
            </a:r>
            <a:r>
              <a:rPr lang="en-US" sz="2400" dirty="0" err="1">
                <a:latin typeface="Times-Roman" charset="0"/>
              </a:rPr>
              <a:t>n</a:t>
            </a:r>
            <a:r>
              <a:rPr lang="en-US" sz="2800" dirty="0"/>
              <a:t> weights </a:t>
            </a:r>
            <a:r>
              <a:rPr lang="en-US" sz="2800" dirty="0">
                <a:latin typeface="Times-Roman" charset="0"/>
              </a:rPr>
              <a:t>W</a:t>
            </a:r>
            <a:r>
              <a:rPr lang="en-US" sz="2800" baseline="-25000" dirty="0">
                <a:latin typeface="Times-Roman" charset="0"/>
              </a:rPr>
              <a:t>0</a:t>
            </a:r>
            <a:r>
              <a:rPr lang="en-US" sz="2800" dirty="0">
                <a:latin typeface="Times-Roman" charset="0"/>
              </a:rPr>
              <a:t>,W</a:t>
            </a:r>
            <a:r>
              <a:rPr lang="en-US" sz="2800" baseline="-25000" dirty="0">
                <a:latin typeface="Times-Roman" charset="0"/>
              </a:rPr>
              <a:t>1</a:t>
            </a:r>
            <a:r>
              <a:rPr lang="en-US" sz="2800" dirty="0">
                <a:latin typeface="Times-Roman" charset="0"/>
              </a:rPr>
              <a:t>,...,W</a:t>
            </a:r>
            <a:r>
              <a:rPr lang="en-US" sz="2800" baseline="-25000" dirty="0">
                <a:latin typeface="Times-Roman" charset="0"/>
              </a:rPr>
              <a:t>n-1</a:t>
            </a:r>
            <a:r>
              <a:rPr lang="en-US" sz="2800" dirty="0"/>
              <a:t> </a:t>
            </a:r>
            <a:r>
              <a:rPr lang="en-US" sz="2800" dirty="0" smtClean="0"/>
              <a:t>and a sum </a:t>
            </a:r>
            <a:r>
              <a:rPr lang="en-US" sz="2800" dirty="0">
                <a:latin typeface="Times-Roman" charset="0"/>
              </a:rPr>
              <a:t>S</a:t>
            </a:r>
            <a:r>
              <a:rPr lang="en-US" sz="2800" dirty="0"/>
              <a:t>, is it possible to find </a:t>
            </a:r>
            <a:r>
              <a:rPr lang="en-US" sz="2800" dirty="0" err="1">
                <a:latin typeface="Times-Roman" charset="0"/>
              </a:rPr>
              <a:t>a</a:t>
            </a:r>
            <a:r>
              <a:rPr lang="en-US" sz="2800" baseline="-25000" dirty="0" err="1">
                <a:latin typeface="Times-Roman" charset="0"/>
              </a:rPr>
              <a:t>i</a:t>
            </a:r>
            <a:r>
              <a:rPr lang="en-US" sz="2800" dirty="0"/>
              <a:t> </a:t>
            </a:r>
            <a:r>
              <a:rPr lang="en-US" sz="2800" dirty="0" err="1">
                <a:sym typeface="Symbol" charset="2"/>
              </a:rPr>
              <a:t></a:t>
            </a:r>
            <a:r>
              <a:rPr lang="en-US" sz="2800" dirty="0">
                <a:sym typeface="Symbol" charset="2"/>
              </a:rPr>
              <a:t> </a:t>
            </a:r>
            <a:r>
              <a:rPr lang="en-US" sz="2800" dirty="0">
                <a:latin typeface="Times-Roman" charset="0"/>
                <a:sym typeface="Symbol" charset="2"/>
              </a:rPr>
              <a:t>{0,1}</a:t>
            </a:r>
            <a:r>
              <a:rPr lang="en-US" sz="2800" dirty="0">
                <a:sym typeface="Symbol" charset="2"/>
              </a:rPr>
              <a:t> </a:t>
            </a:r>
            <a:r>
              <a:rPr lang="en-US" sz="2800" dirty="0"/>
              <a:t>so that</a:t>
            </a:r>
          </a:p>
          <a:p>
            <a:pPr lvl="1" eaLnBrk="1" hangingPunct="1">
              <a:lnSpc>
                <a:spcPct val="90000"/>
              </a:lnSpc>
              <a:spcAft>
                <a:spcPts val="600"/>
              </a:spcAft>
              <a:buFontTx/>
              <a:buNone/>
            </a:pPr>
            <a:r>
              <a:rPr lang="en-US" sz="2400" dirty="0">
                <a:latin typeface="Times-Roman" charset="0"/>
              </a:rPr>
              <a:t>	</a:t>
            </a:r>
            <a:r>
              <a:rPr lang="en-US" dirty="0">
                <a:latin typeface="Times-Roman" charset="0"/>
              </a:rPr>
              <a:t>S = a</a:t>
            </a:r>
            <a:r>
              <a:rPr lang="en-US" baseline="-25000" dirty="0">
                <a:latin typeface="Times-Roman" charset="0"/>
              </a:rPr>
              <a:t>0</a:t>
            </a:r>
            <a:r>
              <a:rPr lang="en-US" dirty="0">
                <a:latin typeface="Times-Roman" charset="0"/>
              </a:rPr>
              <a:t>W</a:t>
            </a:r>
            <a:r>
              <a:rPr lang="en-US" baseline="-25000" dirty="0">
                <a:latin typeface="Times-Roman" charset="0"/>
              </a:rPr>
              <a:t>0</a:t>
            </a:r>
            <a:r>
              <a:rPr lang="en-US" dirty="0">
                <a:latin typeface="Times-Roman" charset="0"/>
              </a:rPr>
              <a:t>+a</a:t>
            </a:r>
            <a:r>
              <a:rPr lang="en-US" baseline="-25000" dirty="0">
                <a:latin typeface="Times-Roman" charset="0"/>
              </a:rPr>
              <a:t>1</a:t>
            </a:r>
            <a:r>
              <a:rPr lang="en-US" dirty="0">
                <a:latin typeface="Times-Roman" charset="0"/>
              </a:rPr>
              <a:t>W</a:t>
            </a:r>
            <a:r>
              <a:rPr lang="en-US" baseline="-25000" dirty="0">
                <a:latin typeface="Times-Roman" charset="0"/>
              </a:rPr>
              <a:t>1</a:t>
            </a:r>
            <a:r>
              <a:rPr lang="en-US" dirty="0">
                <a:latin typeface="Times-Roman" charset="0"/>
              </a:rPr>
              <a:t> +...+ a</a:t>
            </a:r>
            <a:r>
              <a:rPr lang="en-US" baseline="-25000" dirty="0">
                <a:latin typeface="Times-Roman" charset="0"/>
              </a:rPr>
              <a:t>n-1</a:t>
            </a:r>
            <a:r>
              <a:rPr lang="en-US" dirty="0">
                <a:latin typeface="Times-Roman" charset="0"/>
              </a:rPr>
              <a:t>W</a:t>
            </a:r>
            <a:r>
              <a:rPr lang="en-US" baseline="-25000" dirty="0">
                <a:latin typeface="Times-Roman" charset="0"/>
              </a:rPr>
              <a:t>n-1</a:t>
            </a:r>
            <a:endParaRPr lang="en-US" sz="2400" dirty="0"/>
          </a:p>
          <a:p>
            <a:pPr eaLnBrk="1" hangingPunct="1">
              <a:lnSpc>
                <a:spcPct val="90000"/>
              </a:lnSpc>
              <a:spcAft>
                <a:spcPts val="600"/>
              </a:spcAft>
              <a:buFont typeface="Wingdings" charset="2"/>
              <a:buNone/>
            </a:pPr>
            <a:r>
              <a:rPr lang="en-US" sz="2800" dirty="0"/>
              <a:t>	(technically, this is “subset sum” problem)</a:t>
            </a:r>
          </a:p>
          <a:p>
            <a:pPr eaLnBrk="1" hangingPunct="1">
              <a:lnSpc>
                <a:spcPct val="90000"/>
              </a:lnSpc>
              <a:spcAft>
                <a:spcPts val="600"/>
              </a:spcAft>
            </a:pPr>
            <a:r>
              <a:rPr lang="en-US" sz="2800" b="1" dirty="0">
                <a:solidFill>
                  <a:schemeClr val="hlink"/>
                </a:solidFill>
              </a:rPr>
              <a:t>Example</a:t>
            </a:r>
            <a:r>
              <a:rPr lang="en-US" sz="2800" dirty="0"/>
              <a:t> </a:t>
            </a:r>
          </a:p>
          <a:p>
            <a:pPr lvl="1" eaLnBrk="1" hangingPunct="1">
              <a:lnSpc>
                <a:spcPct val="90000"/>
              </a:lnSpc>
              <a:spcAft>
                <a:spcPts val="600"/>
              </a:spcAft>
            </a:pPr>
            <a:r>
              <a:rPr lang="en-US" sz="2400" dirty="0"/>
              <a:t>Weights </a:t>
            </a:r>
            <a:r>
              <a:rPr lang="en-US" sz="2400" dirty="0">
                <a:latin typeface="Times-Roman" charset="0"/>
              </a:rPr>
              <a:t>(62,93,26,52,166,48,91,141)</a:t>
            </a:r>
            <a:endParaRPr lang="en-US" sz="3200" dirty="0"/>
          </a:p>
          <a:p>
            <a:pPr lvl="1" eaLnBrk="1" hangingPunct="1">
              <a:lnSpc>
                <a:spcPct val="90000"/>
              </a:lnSpc>
              <a:spcAft>
                <a:spcPts val="600"/>
              </a:spcAft>
            </a:pPr>
            <a:r>
              <a:rPr lang="en-US" sz="2400" dirty="0"/>
              <a:t>Problem: Find subset that sums to </a:t>
            </a:r>
            <a:r>
              <a:rPr lang="en-US" sz="2400" dirty="0">
                <a:latin typeface="Times-Roman" charset="0"/>
              </a:rPr>
              <a:t>S=302</a:t>
            </a:r>
            <a:endParaRPr lang="en-US" sz="2400" dirty="0"/>
          </a:p>
          <a:p>
            <a:pPr lvl="1" eaLnBrk="1" hangingPunct="1">
              <a:lnSpc>
                <a:spcPct val="90000"/>
              </a:lnSpc>
              <a:spcAft>
                <a:spcPts val="600"/>
              </a:spcAft>
            </a:pPr>
            <a:r>
              <a:rPr lang="en-US" sz="2400" dirty="0"/>
              <a:t>Answer: </a:t>
            </a:r>
            <a:r>
              <a:rPr lang="en-US" sz="2400" dirty="0">
                <a:latin typeface="Times-Roman" charset="0"/>
              </a:rPr>
              <a:t>62+26+166+48=302</a:t>
            </a:r>
            <a:endParaRPr lang="en-US" sz="2400" dirty="0"/>
          </a:p>
          <a:p>
            <a:pPr eaLnBrk="1" hangingPunct="1">
              <a:lnSpc>
                <a:spcPct val="90000"/>
              </a:lnSpc>
              <a:spcAft>
                <a:spcPts val="600"/>
              </a:spcAft>
            </a:pPr>
            <a:r>
              <a:rPr lang="en-US" sz="2800" dirty="0"/>
              <a:t>The (general) knapsack is NP-complete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218ACB27-5C88-C94D-A39A-EE0DE8D4FF66}" type="slidenum">
              <a:rPr lang="en-US" smtClean="0">
                <a:latin typeface="Times New Roman" charset="0"/>
              </a:rPr>
              <a:pPr/>
              <a:t>93</a:t>
            </a:fld>
            <a:endParaRPr lang="en-US" smtClean="0">
              <a:latin typeface="Times New Roman" charset="0"/>
            </a:endParaRPr>
          </a:p>
        </p:txBody>
      </p:sp>
      <p:sp>
        <p:nvSpPr>
          <p:cNvPr id="123907" name="Rectangle 2"/>
          <p:cNvSpPr>
            <a:spLocks noGrp="1" noChangeArrowheads="1"/>
          </p:cNvSpPr>
          <p:nvPr>
            <p:ph type="title"/>
          </p:nvPr>
        </p:nvSpPr>
        <p:spPr>
          <a:xfrm>
            <a:off x="685800" y="457200"/>
            <a:ext cx="7772400" cy="1143000"/>
          </a:xfrm>
        </p:spPr>
        <p:txBody>
          <a:bodyPr/>
          <a:lstStyle/>
          <a:p>
            <a:pPr eaLnBrk="1" hangingPunct="1"/>
            <a:r>
              <a:rPr lang="en-US"/>
              <a:t>Knapsack Problem</a:t>
            </a:r>
          </a:p>
        </p:txBody>
      </p:sp>
      <p:sp>
        <p:nvSpPr>
          <p:cNvPr id="495619" name="Rectangle 3"/>
          <p:cNvSpPr>
            <a:spLocks noGrp="1" noChangeArrowheads="1"/>
          </p:cNvSpPr>
          <p:nvPr>
            <p:ph type="body" idx="1"/>
          </p:nvPr>
        </p:nvSpPr>
        <p:spPr>
          <a:xfrm>
            <a:off x="685800" y="1676400"/>
            <a:ext cx="7848600" cy="4419600"/>
          </a:xfrm>
        </p:spPr>
        <p:txBody>
          <a:bodyPr/>
          <a:lstStyle/>
          <a:p>
            <a:pPr eaLnBrk="1" hangingPunct="1">
              <a:lnSpc>
                <a:spcPct val="90000"/>
              </a:lnSpc>
              <a:spcAft>
                <a:spcPts val="600"/>
              </a:spcAft>
            </a:pPr>
            <a:r>
              <a:rPr lang="en-US" sz="2800" b="1" dirty="0"/>
              <a:t>General knapsack</a:t>
            </a:r>
            <a:r>
              <a:rPr lang="en-US" sz="2800" dirty="0"/>
              <a:t> (GK) is hard to solve</a:t>
            </a:r>
          </a:p>
          <a:p>
            <a:pPr eaLnBrk="1" hangingPunct="1">
              <a:lnSpc>
                <a:spcPct val="90000"/>
              </a:lnSpc>
              <a:spcAft>
                <a:spcPts val="600"/>
              </a:spcAft>
            </a:pPr>
            <a:r>
              <a:rPr lang="en-US" sz="2800" dirty="0"/>
              <a:t>But </a:t>
            </a:r>
            <a:r>
              <a:rPr lang="en-US" sz="2800" b="1" dirty="0" err="1">
                <a:solidFill>
                  <a:schemeClr val="hlink"/>
                </a:solidFill>
              </a:rPr>
              <a:t>superincreasing</a:t>
            </a:r>
            <a:r>
              <a:rPr lang="en-US" sz="2800" b="1" dirty="0">
                <a:solidFill>
                  <a:schemeClr val="hlink"/>
                </a:solidFill>
              </a:rPr>
              <a:t> knapsack</a:t>
            </a:r>
            <a:r>
              <a:rPr lang="en-US" sz="2800" dirty="0"/>
              <a:t> (SIK) is easy</a:t>
            </a:r>
          </a:p>
          <a:p>
            <a:pPr eaLnBrk="1" hangingPunct="1">
              <a:lnSpc>
                <a:spcPct val="90000"/>
              </a:lnSpc>
              <a:spcAft>
                <a:spcPts val="600"/>
              </a:spcAft>
            </a:pPr>
            <a:r>
              <a:rPr lang="en-US" sz="2800" dirty="0"/>
              <a:t>SIK: each weight greater than the </a:t>
            </a:r>
            <a:r>
              <a:rPr lang="en-US" sz="2800" i="1" dirty="0"/>
              <a:t>sum of all previous weights</a:t>
            </a:r>
          </a:p>
          <a:p>
            <a:pPr eaLnBrk="1" hangingPunct="1">
              <a:lnSpc>
                <a:spcPct val="90000"/>
              </a:lnSpc>
              <a:spcAft>
                <a:spcPts val="600"/>
              </a:spcAft>
            </a:pPr>
            <a:r>
              <a:rPr lang="en-US" sz="2800" b="1" dirty="0"/>
              <a:t>Example</a:t>
            </a:r>
            <a:endParaRPr lang="en-US" sz="2800" dirty="0"/>
          </a:p>
          <a:p>
            <a:pPr lvl="1" eaLnBrk="1" hangingPunct="1">
              <a:lnSpc>
                <a:spcPct val="90000"/>
              </a:lnSpc>
              <a:spcAft>
                <a:spcPts val="600"/>
              </a:spcAft>
            </a:pPr>
            <a:r>
              <a:rPr lang="en-US" sz="2400" dirty="0"/>
              <a:t>Weights </a:t>
            </a:r>
            <a:r>
              <a:rPr lang="en-US" sz="2400" dirty="0">
                <a:latin typeface="Times-Roman" charset="0"/>
              </a:rPr>
              <a:t>(2,3,7,14,30,57,120,251)</a:t>
            </a:r>
            <a:r>
              <a:rPr lang="en-US" sz="2000" dirty="0"/>
              <a:t> </a:t>
            </a:r>
            <a:endParaRPr lang="en-US" sz="2400" dirty="0"/>
          </a:p>
          <a:p>
            <a:pPr lvl="1" eaLnBrk="1" hangingPunct="1">
              <a:lnSpc>
                <a:spcPct val="90000"/>
              </a:lnSpc>
              <a:spcAft>
                <a:spcPts val="600"/>
              </a:spcAft>
            </a:pPr>
            <a:r>
              <a:rPr lang="en-US" sz="2400" dirty="0"/>
              <a:t>Problem: Find subset that sums to </a:t>
            </a:r>
            <a:r>
              <a:rPr lang="en-US" sz="2400" dirty="0">
                <a:latin typeface="Times-Roman" charset="0"/>
              </a:rPr>
              <a:t>S=186</a:t>
            </a:r>
            <a:endParaRPr lang="en-US" sz="2400" dirty="0"/>
          </a:p>
          <a:p>
            <a:pPr lvl="1" eaLnBrk="1" hangingPunct="1">
              <a:lnSpc>
                <a:spcPct val="90000"/>
              </a:lnSpc>
              <a:spcAft>
                <a:spcPts val="600"/>
              </a:spcAft>
            </a:pPr>
            <a:r>
              <a:rPr lang="en-US" sz="2400" dirty="0"/>
              <a:t>Work from largest to smallest weight </a:t>
            </a:r>
          </a:p>
          <a:p>
            <a:pPr lvl="1" eaLnBrk="1" hangingPunct="1">
              <a:lnSpc>
                <a:spcPct val="90000"/>
              </a:lnSpc>
              <a:spcAft>
                <a:spcPts val="600"/>
              </a:spcAft>
            </a:pPr>
            <a:r>
              <a:rPr lang="en-US" sz="2400" dirty="0"/>
              <a:t>Answer: </a:t>
            </a:r>
            <a:r>
              <a:rPr lang="en-US" sz="2400" dirty="0">
                <a:latin typeface="Times-Roman" charset="0"/>
              </a:rPr>
              <a:t>120+57+7+2=186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5619">
                                            <p:txEl>
                                              <p:pRg st="0" end="0"/>
                                            </p:txEl>
                                          </p:spTgt>
                                        </p:tgtEl>
                                        <p:attrNameLst>
                                          <p:attrName>style.visibility</p:attrName>
                                        </p:attrNameLst>
                                      </p:cBhvr>
                                      <p:to>
                                        <p:strVal val="visible"/>
                                      </p:to>
                                    </p:set>
                                    <p:animEffect transition="in" filter="wipe(left)">
                                      <p:cBhvr>
                                        <p:cTn id="7" dur="500"/>
                                        <p:tgtEl>
                                          <p:spTgt spid="495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5619">
                                            <p:txEl>
                                              <p:pRg st="1" end="1"/>
                                            </p:txEl>
                                          </p:spTgt>
                                        </p:tgtEl>
                                        <p:attrNameLst>
                                          <p:attrName>style.visibility</p:attrName>
                                        </p:attrNameLst>
                                      </p:cBhvr>
                                      <p:to>
                                        <p:strVal val="visible"/>
                                      </p:to>
                                    </p:set>
                                    <p:animEffect transition="in" filter="wipe(left)">
                                      <p:cBhvr>
                                        <p:cTn id="12" dur="500"/>
                                        <p:tgtEl>
                                          <p:spTgt spid="495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5619">
                                            <p:txEl>
                                              <p:pRg st="2" end="2"/>
                                            </p:txEl>
                                          </p:spTgt>
                                        </p:tgtEl>
                                        <p:attrNameLst>
                                          <p:attrName>style.visibility</p:attrName>
                                        </p:attrNameLst>
                                      </p:cBhvr>
                                      <p:to>
                                        <p:strVal val="visible"/>
                                      </p:to>
                                    </p:set>
                                    <p:animEffect transition="in" filter="wipe(left)">
                                      <p:cBhvr>
                                        <p:cTn id="17" dur="500"/>
                                        <p:tgtEl>
                                          <p:spTgt spid="495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95619">
                                            <p:txEl>
                                              <p:pRg st="3" end="3"/>
                                            </p:txEl>
                                          </p:spTgt>
                                        </p:tgtEl>
                                        <p:attrNameLst>
                                          <p:attrName>style.visibility</p:attrName>
                                        </p:attrNameLst>
                                      </p:cBhvr>
                                      <p:to>
                                        <p:strVal val="visible"/>
                                      </p:to>
                                    </p:set>
                                    <p:animEffect transition="in" filter="wipe(left)">
                                      <p:cBhvr>
                                        <p:cTn id="22" dur="500"/>
                                        <p:tgtEl>
                                          <p:spTgt spid="495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95619">
                                            <p:txEl>
                                              <p:pRg st="4" end="4"/>
                                            </p:txEl>
                                          </p:spTgt>
                                        </p:tgtEl>
                                        <p:attrNameLst>
                                          <p:attrName>style.visibility</p:attrName>
                                        </p:attrNameLst>
                                      </p:cBhvr>
                                      <p:to>
                                        <p:strVal val="visible"/>
                                      </p:to>
                                    </p:set>
                                    <p:animEffect transition="in" filter="wipe(left)">
                                      <p:cBhvr>
                                        <p:cTn id="27" dur="500"/>
                                        <p:tgtEl>
                                          <p:spTgt spid="495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95619">
                                            <p:txEl>
                                              <p:pRg st="5" end="5"/>
                                            </p:txEl>
                                          </p:spTgt>
                                        </p:tgtEl>
                                        <p:attrNameLst>
                                          <p:attrName>style.visibility</p:attrName>
                                        </p:attrNameLst>
                                      </p:cBhvr>
                                      <p:to>
                                        <p:strVal val="visible"/>
                                      </p:to>
                                    </p:set>
                                    <p:animEffect transition="in" filter="wipe(left)">
                                      <p:cBhvr>
                                        <p:cTn id="32" dur="500"/>
                                        <p:tgtEl>
                                          <p:spTgt spid="495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95619">
                                            <p:txEl>
                                              <p:pRg st="6" end="6"/>
                                            </p:txEl>
                                          </p:spTgt>
                                        </p:tgtEl>
                                        <p:attrNameLst>
                                          <p:attrName>style.visibility</p:attrName>
                                        </p:attrNameLst>
                                      </p:cBhvr>
                                      <p:to>
                                        <p:strVal val="visible"/>
                                      </p:to>
                                    </p:set>
                                    <p:animEffect transition="in" filter="wipe(left)">
                                      <p:cBhvr>
                                        <p:cTn id="37" dur="500"/>
                                        <p:tgtEl>
                                          <p:spTgt spid="495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95619">
                                            <p:txEl>
                                              <p:pRg st="7" end="7"/>
                                            </p:txEl>
                                          </p:spTgt>
                                        </p:tgtEl>
                                        <p:attrNameLst>
                                          <p:attrName>style.visibility</p:attrName>
                                        </p:attrNameLst>
                                      </p:cBhvr>
                                      <p:to>
                                        <p:strVal val="visible"/>
                                      </p:to>
                                    </p:set>
                                    <p:animEffect transition="in" filter="wipe(left)">
                                      <p:cBhvr>
                                        <p:cTn id="42" dur="500"/>
                                        <p:tgtEl>
                                          <p:spTgt spid="4956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19" grpId="0" build="p" bldLvl="2"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B09C11C-D33C-614A-93C7-772A907E3BCF}" type="slidenum">
              <a:rPr lang="en-US" smtClean="0">
                <a:latin typeface="Times New Roman" charset="0"/>
              </a:rPr>
              <a:pPr/>
              <a:t>94</a:t>
            </a:fld>
            <a:endParaRPr lang="en-US" smtClean="0">
              <a:latin typeface="Times New Roman" charset="0"/>
            </a:endParaRPr>
          </a:p>
        </p:txBody>
      </p:sp>
      <p:sp>
        <p:nvSpPr>
          <p:cNvPr id="124931" name="Rectangle 2"/>
          <p:cNvSpPr>
            <a:spLocks noGrp="1" noChangeArrowheads="1"/>
          </p:cNvSpPr>
          <p:nvPr>
            <p:ph type="title"/>
          </p:nvPr>
        </p:nvSpPr>
        <p:spPr>
          <a:xfrm>
            <a:off x="685800" y="381000"/>
            <a:ext cx="7772400" cy="1143000"/>
          </a:xfrm>
        </p:spPr>
        <p:txBody>
          <a:bodyPr/>
          <a:lstStyle/>
          <a:p>
            <a:pPr eaLnBrk="1" hangingPunct="1"/>
            <a:r>
              <a:rPr lang="en-US"/>
              <a:t>Knapsack Cryptosystem</a:t>
            </a:r>
          </a:p>
        </p:txBody>
      </p:sp>
      <p:sp>
        <p:nvSpPr>
          <p:cNvPr id="117763" name="Rectangle 3"/>
          <p:cNvSpPr>
            <a:spLocks noGrp="1" noChangeArrowheads="1"/>
          </p:cNvSpPr>
          <p:nvPr>
            <p:ph type="body" idx="1"/>
          </p:nvPr>
        </p:nvSpPr>
        <p:spPr>
          <a:xfrm>
            <a:off x="685800" y="1828800"/>
            <a:ext cx="7772400" cy="1981200"/>
          </a:xfrm>
        </p:spPr>
        <p:txBody>
          <a:bodyPr/>
          <a:lstStyle/>
          <a:p>
            <a:pPr marL="609600" indent="-609600" eaLnBrk="1" hangingPunct="1">
              <a:lnSpc>
                <a:spcPct val="90000"/>
              </a:lnSpc>
              <a:buSzPct val="100000"/>
              <a:buFont typeface="Times" charset="0"/>
              <a:buAutoNum type="arabicPeriod"/>
            </a:pPr>
            <a:r>
              <a:rPr lang="en-US" sz="2800" dirty="0"/>
              <a:t>Generate </a:t>
            </a:r>
            <a:r>
              <a:rPr lang="en-US" sz="2800" dirty="0" err="1"/>
              <a:t>superincreasing</a:t>
            </a:r>
            <a:r>
              <a:rPr lang="en-US" sz="2800" dirty="0"/>
              <a:t> knapsack (SIK)</a:t>
            </a:r>
          </a:p>
          <a:p>
            <a:pPr marL="609600" indent="-609600" eaLnBrk="1" hangingPunct="1">
              <a:lnSpc>
                <a:spcPct val="90000"/>
              </a:lnSpc>
              <a:buSzPct val="100000"/>
              <a:buFont typeface="Times" charset="0"/>
              <a:buAutoNum type="arabicPeriod"/>
            </a:pPr>
            <a:r>
              <a:rPr lang="en-US" sz="2800" dirty="0"/>
              <a:t>Convert SIK into “general” knapsack (GK)</a:t>
            </a:r>
          </a:p>
          <a:p>
            <a:pPr marL="609600" indent="-609600" eaLnBrk="1" hangingPunct="1">
              <a:lnSpc>
                <a:spcPct val="90000"/>
              </a:lnSpc>
              <a:buSzPct val="100000"/>
              <a:buFont typeface="Times" charset="0"/>
              <a:buAutoNum type="arabicPeriod"/>
            </a:pPr>
            <a:r>
              <a:rPr lang="en-US" sz="2800" b="1" dirty="0">
                <a:solidFill>
                  <a:schemeClr val="hlink"/>
                </a:solidFill>
              </a:rPr>
              <a:t>Public Key:</a:t>
            </a:r>
            <a:r>
              <a:rPr lang="en-US" sz="2800" dirty="0"/>
              <a:t> GK</a:t>
            </a:r>
          </a:p>
          <a:p>
            <a:pPr marL="609600" indent="-609600" eaLnBrk="1" hangingPunct="1">
              <a:lnSpc>
                <a:spcPct val="90000"/>
              </a:lnSpc>
              <a:buSzPct val="100000"/>
              <a:buFont typeface="Times" charset="0"/>
              <a:buAutoNum type="arabicPeriod"/>
            </a:pPr>
            <a:r>
              <a:rPr lang="en-US" sz="2800" b="1" dirty="0">
                <a:solidFill>
                  <a:schemeClr val="hlink"/>
                </a:solidFill>
              </a:rPr>
              <a:t>Private Key:</a:t>
            </a:r>
            <a:r>
              <a:rPr lang="en-US" sz="2800" dirty="0"/>
              <a:t> SIK plus conversion </a:t>
            </a:r>
            <a:r>
              <a:rPr lang="en-US" sz="2800" dirty="0" smtClean="0"/>
              <a:t>factor </a:t>
            </a:r>
            <a:endParaRPr lang="en-US" sz="2800" dirty="0"/>
          </a:p>
        </p:txBody>
      </p:sp>
      <p:sp>
        <p:nvSpPr>
          <p:cNvPr id="117764" name="Rectangle 4"/>
          <p:cNvSpPr>
            <a:spLocks noChangeArrowheads="1"/>
          </p:cNvSpPr>
          <p:nvPr/>
        </p:nvSpPr>
        <p:spPr bwMode="auto">
          <a:xfrm>
            <a:off x="685800" y="3733800"/>
            <a:ext cx="7772400" cy="2209800"/>
          </a:xfrm>
          <a:prstGeom prst="rect">
            <a:avLst/>
          </a:prstGeom>
          <a:noFill/>
          <a:ln w="9525">
            <a:noFill/>
            <a:miter lim="800000"/>
            <a:headEnd/>
            <a:tailEnd/>
          </a:ln>
        </p:spPr>
        <p:txBody>
          <a:bodyPr>
            <a:prstTxWarp prst="textNoShape">
              <a:avLst/>
            </a:prstTxWarp>
          </a:bodyPr>
          <a:lstStyle/>
          <a:p>
            <a:pPr marL="609600" indent="-609600">
              <a:lnSpc>
                <a:spcPct val="90000"/>
              </a:lnSpc>
              <a:spcBef>
                <a:spcPct val="20000"/>
              </a:spcBef>
              <a:buClr>
                <a:schemeClr val="accent2"/>
              </a:buClr>
              <a:buSzPct val="75000"/>
              <a:buFont typeface="Wingdings" charset="2"/>
              <a:buChar char="q"/>
            </a:pPr>
            <a:r>
              <a:rPr lang="en-US" sz="2800" dirty="0"/>
              <a:t>Ideally…</a:t>
            </a:r>
          </a:p>
          <a:p>
            <a:pPr marL="990600" lvl="1" indent="-533400">
              <a:lnSpc>
                <a:spcPct val="90000"/>
              </a:lnSpc>
              <a:spcBef>
                <a:spcPct val="20000"/>
              </a:spcBef>
              <a:buClr>
                <a:schemeClr val="accent2"/>
              </a:buClr>
              <a:buSzPct val="95000"/>
              <a:buFontTx/>
              <a:buChar char="o"/>
            </a:pPr>
            <a:r>
              <a:rPr lang="en-US" dirty="0">
                <a:ea typeface="ＭＳ Ｐゴシック" charset="-128"/>
                <a:cs typeface="ＭＳ Ｐゴシック" charset="-128"/>
              </a:rPr>
              <a:t>Easy to encrypt with GK</a:t>
            </a:r>
          </a:p>
          <a:p>
            <a:pPr marL="990600" lvl="1" indent="-533400">
              <a:lnSpc>
                <a:spcPct val="90000"/>
              </a:lnSpc>
              <a:spcBef>
                <a:spcPct val="20000"/>
              </a:spcBef>
              <a:buClr>
                <a:schemeClr val="accent2"/>
              </a:buClr>
              <a:buSzPct val="95000"/>
              <a:buFontTx/>
              <a:buChar char="o"/>
            </a:pPr>
            <a:r>
              <a:rPr lang="en-US" dirty="0">
                <a:ea typeface="ＭＳ Ｐゴシック" charset="-128"/>
                <a:cs typeface="ＭＳ Ｐゴシック" charset="-128"/>
              </a:rPr>
              <a:t>With private key, easy to decrypt (convert </a:t>
            </a:r>
            <a:r>
              <a:rPr lang="en-US" dirty="0" err="1">
                <a:ea typeface="ＭＳ Ｐゴシック" charset="-128"/>
                <a:cs typeface="ＭＳ Ｐゴシック" charset="-128"/>
              </a:rPr>
              <a:t>ciphertext</a:t>
            </a:r>
            <a:r>
              <a:rPr lang="en-US" dirty="0">
                <a:ea typeface="ＭＳ Ｐゴシック" charset="-128"/>
                <a:cs typeface="ＭＳ Ｐゴシック" charset="-128"/>
              </a:rPr>
              <a:t> to </a:t>
            </a:r>
            <a:r>
              <a:rPr lang="en-US" dirty="0" smtClean="0">
                <a:ea typeface="ＭＳ Ｐゴシック" charset="-128"/>
                <a:cs typeface="ＭＳ Ｐゴシック" charset="-128"/>
              </a:rPr>
              <a:t>SIK problem)</a:t>
            </a:r>
            <a:endParaRPr lang="en-US" dirty="0">
              <a:ea typeface="ＭＳ Ｐゴシック" charset="-128"/>
              <a:cs typeface="ＭＳ Ｐゴシック" charset="-128"/>
            </a:endParaRPr>
          </a:p>
          <a:p>
            <a:pPr marL="990600" lvl="1" indent="-533400">
              <a:lnSpc>
                <a:spcPct val="90000"/>
              </a:lnSpc>
              <a:spcBef>
                <a:spcPct val="20000"/>
              </a:spcBef>
              <a:buClr>
                <a:schemeClr val="accent2"/>
              </a:buClr>
              <a:buSzPct val="95000"/>
              <a:buFontTx/>
              <a:buChar char="o"/>
            </a:pPr>
            <a:r>
              <a:rPr lang="en-US" dirty="0">
                <a:ea typeface="ＭＳ Ｐゴシック" charset="-128"/>
                <a:cs typeface="ＭＳ Ｐゴシック" charset="-128"/>
              </a:rPr>
              <a:t>Without private key, must solve GK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2" fill="hold" grpId="0" nodeType="clickEffect">
                                  <p:stCondLst>
                                    <p:cond delay="0"/>
                                  </p:stCondLst>
                                  <p:childTnLst>
                                    <p:set>
                                      <p:cBhvr>
                                        <p:cTn id="6" dur="1" fill="hold">
                                          <p:stCondLst>
                                            <p:cond delay="499"/>
                                          </p:stCondLst>
                                        </p:cTn>
                                        <p:tgtEl>
                                          <p:spTgt spid="117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entr" presetSubtype="2" fill="hold" grpId="0" nodeType="clickEffect">
                                  <p:stCondLst>
                                    <p:cond delay="0"/>
                                  </p:stCondLst>
                                  <p:childTnLst>
                                    <p:set>
                                      <p:cBhvr>
                                        <p:cTn id="10" dur="1" fill="hold">
                                          <p:stCondLst>
                                            <p:cond delay="499"/>
                                          </p:stCondLst>
                                        </p:cTn>
                                        <p:tgtEl>
                                          <p:spTgt spid="1177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entr" presetSubtype="2" fill="hold" grpId="0" nodeType="clickEffect">
                                  <p:stCondLst>
                                    <p:cond delay="0"/>
                                  </p:stCondLst>
                                  <p:childTnLst>
                                    <p:set>
                                      <p:cBhvr>
                                        <p:cTn id="14" dur="1" fill="hold">
                                          <p:stCondLst>
                                            <p:cond delay="499"/>
                                          </p:stCondLst>
                                        </p:cTn>
                                        <p:tgtEl>
                                          <p:spTgt spid="1177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entr" presetSubtype="2" fill="hold" grpId="0" nodeType="clickEffect">
                                  <p:stCondLst>
                                    <p:cond delay="0"/>
                                  </p:stCondLst>
                                  <p:childTnLst>
                                    <p:set>
                                      <p:cBhvr>
                                        <p:cTn id="18" dur="1" fill="hold">
                                          <p:stCondLst>
                                            <p:cond delay="499"/>
                                          </p:stCondLst>
                                        </p:cTn>
                                        <p:tgtEl>
                                          <p:spTgt spid="1177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entr" presetSubtype="0" fill="hold" grpId="0" nodeType="clickEffect">
                                  <p:stCondLst>
                                    <p:cond delay="0"/>
                                  </p:stCondLst>
                                  <p:childTnLst>
                                    <p:set>
                                      <p:cBhvr>
                                        <p:cTn id="22" dur="1" fill="hold">
                                          <p:stCondLst>
                                            <p:cond delay="499"/>
                                          </p:stCondLst>
                                        </p:cTn>
                                        <p:tgtEl>
                                          <p:spTgt spid="117764">
                                            <p:txEl>
                                              <p:pRg st="0" end="0"/>
                                            </p:txEl>
                                          </p:spTgt>
                                        </p:tgtEl>
                                        <p:attrNameLst>
                                          <p:attrName>style.visibility</p:attrName>
                                        </p:attrNameLst>
                                      </p:cBhvr>
                                      <p:to>
                                        <p:strVal val="visible"/>
                                      </p:to>
                                    </p:set>
                                  </p:childTnLst>
                                </p:cTn>
                              </p:par>
                              <p:par>
                                <p:cTn id="23" presetID="0" presetClass="entr" presetSubtype="0" fill="hold" grpId="0" nodeType="withEffect">
                                  <p:stCondLst>
                                    <p:cond delay="0"/>
                                  </p:stCondLst>
                                  <p:childTnLst>
                                    <p:set>
                                      <p:cBhvr>
                                        <p:cTn id="24" dur="1" fill="hold">
                                          <p:stCondLst>
                                            <p:cond delay="499"/>
                                          </p:stCondLst>
                                        </p:cTn>
                                        <p:tgtEl>
                                          <p:spTgt spid="117764">
                                            <p:txEl>
                                              <p:pRg st="1" end="1"/>
                                            </p:txEl>
                                          </p:spTgt>
                                        </p:tgtEl>
                                        <p:attrNameLst>
                                          <p:attrName>style.visibility</p:attrName>
                                        </p:attrNameLst>
                                      </p:cBhvr>
                                      <p:to>
                                        <p:strVal val="visible"/>
                                      </p:to>
                                    </p:set>
                                  </p:childTnLst>
                                </p:cTn>
                              </p:par>
                              <p:par>
                                <p:cTn id="25" presetID="0" presetClass="entr" presetSubtype="0" fill="hold" grpId="0" nodeType="withEffect">
                                  <p:stCondLst>
                                    <p:cond delay="0"/>
                                  </p:stCondLst>
                                  <p:childTnLst>
                                    <p:set>
                                      <p:cBhvr>
                                        <p:cTn id="26" dur="1" fill="hold">
                                          <p:stCondLst>
                                            <p:cond delay="499"/>
                                          </p:stCondLst>
                                        </p:cTn>
                                        <p:tgtEl>
                                          <p:spTgt spid="117764">
                                            <p:txEl>
                                              <p:pRg st="2" end="2"/>
                                            </p:txEl>
                                          </p:spTgt>
                                        </p:tgtEl>
                                        <p:attrNameLst>
                                          <p:attrName>style.visibility</p:attrName>
                                        </p:attrNameLst>
                                      </p:cBhvr>
                                      <p:to>
                                        <p:strVal val="visible"/>
                                      </p:to>
                                    </p:set>
                                  </p:childTnLst>
                                </p:cTn>
                              </p:par>
                              <p:par>
                                <p:cTn id="27" presetID="0" presetClass="entr" presetSubtype="0" fill="hold" grpId="0" nodeType="withEffect">
                                  <p:stCondLst>
                                    <p:cond delay="0"/>
                                  </p:stCondLst>
                                  <p:childTnLst>
                                    <p:set>
                                      <p:cBhvr>
                                        <p:cTn id="28" dur="1" fill="hold">
                                          <p:stCondLst>
                                            <p:cond delay="499"/>
                                          </p:stCondLst>
                                        </p:cTn>
                                        <p:tgtEl>
                                          <p:spTgt spid="1177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autoUpdateAnimBg="0"/>
      <p:bldP spid="117764"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43B7B8C-F1FE-AC42-A126-A31FF2B205EE}" type="slidenum">
              <a:rPr lang="en-US" smtClean="0">
                <a:latin typeface="Times New Roman" charset="0"/>
              </a:rPr>
              <a:pPr/>
              <a:t>95</a:t>
            </a:fld>
            <a:endParaRPr lang="en-US" smtClean="0">
              <a:latin typeface="Times New Roman" charset="0"/>
            </a:endParaRPr>
          </a:p>
        </p:txBody>
      </p:sp>
      <p:sp>
        <p:nvSpPr>
          <p:cNvPr id="125955" name="Rectangle 2"/>
          <p:cNvSpPr>
            <a:spLocks noGrp="1" noChangeArrowheads="1"/>
          </p:cNvSpPr>
          <p:nvPr>
            <p:ph type="title"/>
          </p:nvPr>
        </p:nvSpPr>
        <p:spPr>
          <a:xfrm>
            <a:off x="685800" y="457200"/>
            <a:ext cx="7772400" cy="914400"/>
          </a:xfrm>
        </p:spPr>
        <p:txBody>
          <a:bodyPr/>
          <a:lstStyle/>
          <a:p>
            <a:pPr eaLnBrk="1" hangingPunct="1"/>
            <a:r>
              <a:rPr lang="en-US" dirty="0"/>
              <a:t>Knapsack Keys</a:t>
            </a:r>
          </a:p>
        </p:txBody>
      </p:sp>
      <p:sp>
        <p:nvSpPr>
          <p:cNvPr id="125956" name="Rectangle 3"/>
          <p:cNvSpPr>
            <a:spLocks noGrp="1" noChangeArrowheads="1"/>
          </p:cNvSpPr>
          <p:nvPr>
            <p:ph type="body" idx="1"/>
          </p:nvPr>
        </p:nvSpPr>
        <p:spPr>
          <a:xfrm>
            <a:off x="609600" y="1295400"/>
            <a:ext cx="8229600" cy="4648200"/>
          </a:xfrm>
        </p:spPr>
        <p:txBody>
          <a:bodyPr/>
          <a:lstStyle/>
          <a:p>
            <a:pPr marL="609600" indent="-609600" eaLnBrk="1" hangingPunct="1">
              <a:lnSpc>
                <a:spcPct val="85000"/>
              </a:lnSpc>
            </a:pPr>
            <a:r>
              <a:rPr lang="en-US" sz="2800" dirty="0"/>
              <a:t>Start with</a:t>
            </a:r>
            <a:r>
              <a:rPr lang="en-US" sz="2800" dirty="0">
                <a:latin typeface="Times-Roman" charset="0"/>
              </a:rPr>
              <a:t> </a:t>
            </a:r>
            <a:r>
              <a:rPr lang="en-US" sz="2400" dirty="0">
                <a:latin typeface="Times-Roman" charset="0"/>
              </a:rPr>
              <a:t>(2,3,7,14,30,57,120,251)</a:t>
            </a:r>
            <a:r>
              <a:rPr lang="en-US" sz="2800" dirty="0"/>
              <a:t> as the SIK</a:t>
            </a:r>
          </a:p>
          <a:p>
            <a:pPr marL="609600" indent="-609600" eaLnBrk="1" hangingPunct="1">
              <a:lnSpc>
                <a:spcPct val="85000"/>
              </a:lnSpc>
            </a:pPr>
            <a:r>
              <a:rPr lang="en-US" sz="2800" dirty="0"/>
              <a:t>Choose </a:t>
            </a:r>
            <a:r>
              <a:rPr lang="en-US" sz="2800" dirty="0" err="1">
                <a:latin typeface="Times-Roman" charset="0"/>
              </a:rPr>
              <a:t>m</a:t>
            </a:r>
            <a:r>
              <a:rPr lang="en-US" sz="2800" dirty="0">
                <a:latin typeface="Times-Roman" charset="0"/>
              </a:rPr>
              <a:t> = 41</a:t>
            </a:r>
            <a:r>
              <a:rPr lang="en-US" sz="2800" dirty="0"/>
              <a:t> and </a:t>
            </a:r>
            <a:r>
              <a:rPr lang="en-US" sz="2800" dirty="0" err="1">
                <a:latin typeface="Times-Roman" charset="0"/>
              </a:rPr>
              <a:t>n</a:t>
            </a:r>
            <a:r>
              <a:rPr lang="en-US" sz="2800" dirty="0">
                <a:latin typeface="Times-Roman" charset="0"/>
              </a:rPr>
              <a:t> = </a:t>
            </a:r>
            <a:r>
              <a:rPr lang="en-US" sz="2800" dirty="0" smtClean="0">
                <a:latin typeface="Times-Roman" charset="0"/>
              </a:rPr>
              <a:t>491 </a:t>
            </a:r>
            <a:r>
              <a:rPr lang="en-US" sz="2800" dirty="0" smtClean="0"/>
              <a:t>(</a:t>
            </a:r>
            <a:r>
              <a:rPr lang="en-US" sz="2800" dirty="0" err="1" smtClean="0">
                <a:latin typeface="Times-Roman" charset="0"/>
              </a:rPr>
              <a:t>m</a:t>
            </a:r>
            <a:r>
              <a:rPr lang="en-US" sz="2800" dirty="0"/>
              <a:t>, </a:t>
            </a:r>
            <a:r>
              <a:rPr lang="en-US" sz="2800" dirty="0" err="1">
                <a:latin typeface="Times-Roman" charset="0"/>
              </a:rPr>
              <a:t>n</a:t>
            </a:r>
            <a:r>
              <a:rPr lang="en-US" sz="2800" dirty="0"/>
              <a:t> </a:t>
            </a:r>
            <a:r>
              <a:rPr lang="en-US" sz="2800" i="1" dirty="0">
                <a:solidFill>
                  <a:srgbClr val="FF0000"/>
                </a:solidFill>
              </a:rPr>
              <a:t>relatively </a:t>
            </a:r>
            <a:r>
              <a:rPr lang="en-US" sz="2800" i="1" dirty="0" smtClean="0">
                <a:solidFill>
                  <a:srgbClr val="FF0000"/>
                </a:solidFill>
              </a:rPr>
              <a:t>prime</a:t>
            </a:r>
            <a:r>
              <a:rPr lang="en-US" sz="2800" dirty="0" smtClean="0"/>
              <a:t>, </a:t>
            </a:r>
            <a:r>
              <a:rPr lang="en-US" sz="2800" dirty="0" err="1">
                <a:latin typeface="Times-Roman" charset="0"/>
              </a:rPr>
              <a:t>n</a:t>
            </a:r>
            <a:r>
              <a:rPr lang="en-US" sz="2800" dirty="0" smtClean="0">
                <a:latin typeface="Times-Roman" charset="0"/>
              </a:rPr>
              <a:t> </a:t>
            </a:r>
            <a:r>
              <a:rPr lang="en-US" sz="2800" dirty="0" smtClean="0"/>
              <a:t>exceeds sum of elements in SIK)</a:t>
            </a:r>
          </a:p>
          <a:p>
            <a:pPr marL="609600" indent="-609600" eaLnBrk="1" hangingPunct="1">
              <a:lnSpc>
                <a:spcPct val="85000"/>
              </a:lnSpc>
            </a:pPr>
            <a:r>
              <a:rPr lang="en-US" sz="2800" dirty="0"/>
              <a:t>Compute “general” knapsack</a:t>
            </a:r>
          </a:p>
          <a:p>
            <a:pPr marL="609600" indent="-609600" eaLnBrk="1" hangingPunct="1">
              <a:lnSpc>
                <a:spcPct val="85000"/>
              </a:lnSpc>
              <a:buFont typeface="Wingdings" charset="2"/>
              <a:buNone/>
            </a:pPr>
            <a:r>
              <a:rPr lang="en-US" sz="2000" dirty="0">
                <a:latin typeface="Times-Roman" charset="0"/>
              </a:rPr>
              <a:t>		2 </a:t>
            </a:r>
            <a:r>
              <a:rPr lang="en-US" sz="2000" dirty="0" err="1">
                <a:latin typeface="Times-Roman" charset="0"/>
                <a:sym typeface="Symbol" charset="2"/>
              </a:rPr>
              <a:t></a:t>
            </a:r>
            <a:r>
              <a:rPr lang="en-US" sz="2000" dirty="0">
                <a:latin typeface="Times-Roman" charset="0"/>
                <a:sym typeface="Symbol" charset="2"/>
              </a:rPr>
              <a:t> </a:t>
            </a:r>
            <a:r>
              <a:rPr lang="en-US" sz="2000" dirty="0">
                <a:latin typeface="Times-Roman" charset="0"/>
              </a:rPr>
              <a:t>41 mod 491 = 82</a:t>
            </a:r>
          </a:p>
          <a:p>
            <a:pPr marL="609600" indent="-609600" eaLnBrk="1" hangingPunct="1">
              <a:lnSpc>
                <a:spcPct val="85000"/>
              </a:lnSpc>
              <a:buFont typeface="Wingdings" charset="2"/>
              <a:buNone/>
            </a:pPr>
            <a:r>
              <a:rPr lang="en-US" sz="2000" dirty="0">
                <a:latin typeface="Times-Roman" charset="0"/>
              </a:rPr>
              <a:t>		3 </a:t>
            </a:r>
            <a:r>
              <a:rPr lang="en-US" sz="2000" dirty="0" err="1">
                <a:latin typeface="Times-Roman" charset="0"/>
                <a:sym typeface="Symbol" charset="2"/>
              </a:rPr>
              <a:t></a:t>
            </a:r>
            <a:r>
              <a:rPr lang="en-US" sz="2000" dirty="0">
                <a:latin typeface="Times-Roman" charset="0"/>
                <a:sym typeface="Symbol" charset="2"/>
              </a:rPr>
              <a:t> </a:t>
            </a:r>
            <a:r>
              <a:rPr lang="en-US" sz="2000" dirty="0">
                <a:latin typeface="Times-Roman" charset="0"/>
              </a:rPr>
              <a:t>41 mod 491 = 123</a:t>
            </a:r>
          </a:p>
          <a:p>
            <a:pPr marL="609600" indent="-609600" eaLnBrk="1" hangingPunct="1">
              <a:lnSpc>
                <a:spcPct val="85000"/>
              </a:lnSpc>
              <a:buFont typeface="Wingdings" charset="2"/>
              <a:buNone/>
            </a:pPr>
            <a:r>
              <a:rPr lang="en-US" sz="2000" dirty="0">
                <a:latin typeface="Times-Roman" charset="0"/>
              </a:rPr>
              <a:t>		7 </a:t>
            </a:r>
            <a:r>
              <a:rPr lang="en-US" sz="2000" dirty="0" err="1">
                <a:latin typeface="Times-Roman" charset="0"/>
                <a:sym typeface="Symbol" charset="2"/>
              </a:rPr>
              <a:t></a:t>
            </a:r>
            <a:r>
              <a:rPr lang="en-US" sz="2000" dirty="0">
                <a:latin typeface="Times-Roman" charset="0"/>
                <a:sym typeface="Symbol" charset="2"/>
              </a:rPr>
              <a:t> </a:t>
            </a:r>
            <a:r>
              <a:rPr lang="en-US" sz="2000" dirty="0">
                <a:latin typeface="Times-Roman" charset="0"/>
              </a:rPr>
              <a:t>41 mod 491 = 287</a:t>
            </a:r>
          </a:p>
          <a:p>
            <a:pPr marL="609600" indent="-609600" eaLnBrk="1" hangingPunct="1">
              <a:lnSpc>
                <a:spcPct val="85000"/>
              </a:lnSpc>
              <a:buFont typeface="Wingdings" charset="2"/>
              <a:buNone/>
            </a:pPr>
            <a:r>
              <a:rPr lang="en-US" sz="2000" dirty="0">
                <a:latin typeface="Times-Roman" charset="0"/>
              </a:rPr>
              <a:t>		14 </a:t>
            </a:r>
            <a:r>
              <a:rPr lang="en-US" sz="2000" dirty="0" err="1">
                <a:latin typeface="Times-Roman" charset="0"/>
                <a:sym typeface="Symbol" charset="2"/>
              </a:rPr>
              <a:t></a:t>
            </a:r>
            <a:r>
              <a:rPr lang="en-US" sz="2000" dirty="0">
                <a:latin typeface="Times-Roman" charset="0"/>
                <a:sym typeface="Symbol" charset="2"/>
              </a:rPr>
              <a:t> </a:t>
            </a:r>
            <a:r>
              <a:rPr lang="en-US" sz="2000" dirty="0">
                <a:latin typeface="Times-Roman" charset="0"/>
              </a:rPr>
              <a:t>41 mod 491 = 83</a:t>
            </a:r>
          </a:p>
          <a:p>
            <a:pPr marL="1371600" lvl="2" indent="-457200" eaLnBrk="1" hangingPunct="1">
              <a:lnSpc>
                <a:spcPct val="85000"/>
              </a:lnSpc>
              <a:buSzPct val="75000"/>
              <a:buFont typeface="Wingdings" charset="2"/>
              <a:buNone/>
            </a:pPr>
            <a:r>
              <a:rPr lang="en-US" sz="2000" dirty="0">
                <a:latin typeface="Times-Roman" charset="0"/>
              </a:rPr>
              <a:t>30 </a:t>
            </a:r>
            <a:r>
              <a:rPr lang="en-US" sz="2000" dirty="0" err="1">
                <a:latin typeface="Times-Roman" charset="0"/>
                <a:sym typeface="Symbol" charset="2"/>
              </a:rPr>
              <a:t></a:t>
            </a:r>
            <a:r>
              <a:rPr lang="en-US" sz="2000" dirty="0">
                <a:latin typeface="Times-Roman" charset="0"/>
              </a:rPr>
              <a:t> 41 mod 491 = 248</a:t>
            </a:r>
          </a:p>
          <a:p>
            <a:pPr marL="1371600" lvl="2" indent="-457200" eaLnBrk="1" hangingPunct="1">
              <a:lnSpc>
                <a:spcPct val="85000"/>
              </a:lnSpc>
              <a:buSzPct val="75000"/>
              <a:buFont typeface="Wingdings" charset="2"/>
              <a:buNone/>
            </a:pPr>
            <a:r>
              <a:rPr lang="en-US" sz="2000" dirty="0">
                <a:latin typeface="Times-Roman" charset="0"/>
              </a:rPr>
              <a:t>57 </a:t>
            </a:r>
            <a:r>
              <a:rPr lang="en-US" sz="2000" dirty="0" err="1">
                <a:latin typeface="Times-Roman" charset="0"/>
                <a:sym typeface="Symbol" charset="2"/>
              </a:rPr>
              <a:t></a:t>
            </a:r>
            <a:r>
              <a:rPr lang="en-US" sz="2000" dirty="0">
                <a:latin typeface="Times-Roman" charset="0"/>
              </a:rPr>
              <a:t> 41 mod 491 = 373</a:t>
            </a:r>
            <a:endParaRPr lang="en-US" sz="1600" dirty="0">
              <a:latin typeface="Times-Roman" charset="0"/>
            </a:endParaRPr>
          </a:p>
          <a:p>
            <a:pPr marL="609600" indent="-609600" eaLnBrk="1" hangingPunct="1">
              <a:lnSpc>
                <a:spcPct val="85000"/>
              </a:lnSpc>
              <a:buFont typeface="Wingdings" charset="2"/>
              <a:buNone/>
            </a:pPr>
            <a:r>
              <a:rPr lang="en-US" sz="2000" dirty="0">
                <a:latin typeface="Times-Roman" charset="0"/>
              </a:rPr>
              <a:t>		120 </a:t>
            </a:r>
            <a:r>
              <a:rPr lang="en-US" sz="2000" dirty="0" err="1">
                <a:latin typeface="Times-Roman" charset="0"/>
                <a:sym typeface="Symbol" charset="2"/>
              </a:rPr>
              <a:t></a:t>
            </a:r>
            <a:r>
              <a:rPr lang="en-US" sz="2000" dirty="0">
                <a:latin typeface="Times-Roman" charset="0"/>
                <a:sym typeface="Symbol" charset="2"/>
              </a:rPr>
              <a:t> </a:t>
            </a:r>
            <a:r>
              <a:rPr lang="en-US" sz="2000" dirty="0">
                <a:latin typeface="Times-Roman" charset="0"/>
              </a:rPr>
              <a:t>41 mod 491 = 10</a:t>
            </a:r>
          </a:p>
          <a:p>
            <a:pPr marL="609600" indent="-609600" eaLnBrk="1" hangingPunct="1">
              <a:lnSpc>
                <a:spcPct val="85000"/>
              </a:lnSpc>
              <a:buFont typeface="Wingdings" charset="2"/>
              <a:buNone/>
            </a:pPr>
            <a:r>
              <a:rPr lang="en-US" sz="2000" dirty="0">
                <a:latin typeface="Times-Roman" charset="0"/>
              </a:rPr>
              <a:t>		251 </a:t>
            </a:r>
            <a:r>
              <a:rPr lang="en-US" sz="2000" dirty="0" err="1">
                <a:latin typeface="Times-Roman" charset="0"/>
                <a:sym typeface="Symbol" charset="2"/>
              </a:rPr>
              <a:t></a:t>
            </a:r>
            <a:r>
              <a:rPr lang="en-US" sz="2000" dirty="0">
                <a:latin typeface="Times-Roman" charset="0"/>
                <a:sym typeface="Symbol" charset="2"/>
              </a:rPr>
              <a:t> </a:t>
            </a:r>
            <a:r>
              <a:rPr lang="en-US" sz="2000" dirty="0">
                <a:latin typeface="Times-Roman" charset="0"/>
              </a:rPr>
              <a:t>41 mod 491 = 471 </a:t>
            </a:r>
          </a:p>
          <a:p>
            <a:pPr marL="609600" indent="-609600" eaLnBrk="1" hangingPunct="1">
              <a:lnSpc>
                <a:spcPct val="85000"/>
              </a:lnSpc>
            </a:pPr>
            <a:r>
              <a:rPr lang="en-US" sz="2800" dirty="0"/>
              <a:t>“General” knapsack: </a:t>
            </a:r>
            <a:r>
              <a:rPr lang="en-US" sz="2400" dirty="0">
                <a:latin typeface="Times-Roman" charset="0"/>
              </a:rPr>
              <a:t>(82,123,287,83,248,373,10,471)</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F9CB04C0-E9D2-FD4D-87BF-CF5F5061D6C4}" type="slidenum">
              <a:rPr lang="en-US" smtClean="0">
                <a:latin typeface="Times New Roman" charset="0"/>
              </a:rPr>
              <a:pPr/>
              <a:t>96</a:t>
            </a:fld>
            <a:endParaRPr lang="en-US" smtClean="0">
              <a:latin typeface="Times New Roman" charset="0"/>
            </a:endParaRPr>
          </a:p>
        </p:txBody>
      </p:sp>
      <p:sp>
        <p:nvSpPr>
          <p:cNvPr id="126979" name="Rectangle 2"/>
          <p:cNvSpPr>
            <a:spLocks noGrp="1" noChangeArrowheads="1"/>
          </p:cNvSpPr>
          <p:nvPr>
            <p:ph type="title"/>
          </p:nvPr>
        </p:nvSpPr>
        <p:spPr>
          <a:xfrm>
            <a:off x="685800" y="457200"/>
            <a:ext cx="7772400" cy="1143000"/>
          </a:xfrm>
        </p:spPr>
        <p:txBody>
          <a:bodyPr/>
          <a:lstStyle/>
          <a:p>
            <a:pPr eaLnBrk="1" hangingPunct="1"/>
            <a:r>
              <a:rPr lang="en-US" dirty="0"/>
              <a:t>Knapsack</a:t>
            </a:r>
            <a:r>
              <a:rPr lang="en-US" dirty="0" smtClean="0"/>
              <a:t> Cryptosystem</a:t>
            </a:r>
            <a:endParaRPr lang="en-US" dirty="0"/>
          </a:p>
        </p:txBody>
      </p:sp>
      <p:sp>
        <p:nvSpPr>
          <p:cNvPr id="126980" name="Rectangle 3"/>
          <p:cNvSpPr>
            <a:spLocks noGrp="1" noChangeArrowheads="1"/>
          </p:cNvSpPr>
          <p:nvPr>
            <p:ph type="body" idx="1"/>
          </p:nvPr>
        </p:nvSpPr>
        <p:spPr>
          <a:xfrm>
            <a:off x="457200" y="1447800"/>
            <a:ext cx="8534400" cy="4800600"/>
          </a:xfrm>
        </p:spPr>
        <p:txBody>
          <a:bodyPr/>
          <a:lstStyle/>
          <a:p>
            <a:pPr eaLnBrk="1" hangingPunct="1">
              <a:lnSpc>
                <a:spcPct val="90000"/>
              </a:lnSpc>
              <a:spcAft>
                <a:spcPts val="0"/>
              </a:spcAft>
            </a:pPr>
            <a:r>
              <a:rPr lang="en-US" b="1" dirty="0">
                <a:solidFill>
                  <a:schemeClr val="hlink"/>
                </a:solidFill>
              </a:rPr>
              <a:t>Private key:</a:t>
            </a:r>
            <a:r>
              <a:rPr lang="en-US" dirty="0"/>
              <a:t> </a:t>
            </a:r>
            <a:r>
              <a:rPr lang="en-US" sz="2800" dirty="0">
                <a:solidFill>
                  <a:srgbClr val="FF0000"/>
                </a:solidFill>
                <a:latin typeface="Times-Roman" charset="0"/>
              </a:rPr>
              <a:t>(2,3,7,14,30,57,120,251</a:t>
            </a:r>
            <a:r>
              <a:rPr lang="en-US" sz="2800" dirty="0" smtClean="0">
                <a:solidFill>
                  <a:srgbClr val="FF0000"/>
                </a:solidFill>
                <a:latin typeface="Times-Roman" charset="0"/>
              </a:rPr>
              <a:t>)</a:t>
            </a:r>
            <a:r>
              <a:rPr lang="en-US" sz="2800" dirty="0" smtClean="0">
                <a:latin typeface="Times-Roman" charset="0"/>
              </a:rPr>
              <a:t> </a:t>
            </a:r>
            <a:endParaRPr lang="en-US" sz="2800" dirty="0">
              <a:latin typeface="Times-Roman" charset="0"/>
            </a:endParaRPr>
          </a:p>
          <a:p>
            <a:pPr eaLnBrk="1" hangingPunct="1">
              <a:lnSpc>
                <a:spcPct val="90000"/>
              </a:lnSpc>
              <a:spcAft>
                <a:spcPts val="0"/>
              </a:spcAft>
              <a:buFont typeface="Wingdings" charset="2"/>
              <a:buNone/>
            </a:pPr>
            <a:r>
              <a:rPr lang="en-US" sz="2800" dirty="0">
                <a:latin typeface="Times-Roman" charset="0"/>
              </a:rPr>
              <a:t>				 </a:t>
            </a:r>
            <a:r>
              <a:rPr lang="en-US" sz="2800" dirty="0">
                <a:solidFill>
                  <a:srgbClr val="FF0000"/>
                </a:solidFill>
                <a:latin typeface="Times-Roman" charset="0"/>
              </a:rPr>
              <a:t>m</a:t>
            </a:r>
            <a:r>
              <a:rPr lang="en-US" sz="2800" baseline="30000" dirty="0">
                <a:latin typeface="Times-Roman" charset="0"/>
                <a:sym typeface="Symbol" charset="2"/>
              </a:rPr>
              <a:t></a:t>
            </a:r>
            <a:r>
              <a:rPr lang="en-US" sz="2800" baseline="30000" dirty="0">
                <a:latin typeface="Times-Roman" charset="0"/>
              </a:rPr>
              <a:t>1</a:t>
            </a:r>
            <a:r>
              <a:rPr lang="en-US" sz="2800" dirty="0">
                <a:latin typeface="Times-Roman" charset="0"/>
              </a:rPr>
              <a:t> mod </a:t>
            </a:r>
            <a:r>
              <a:rPr lang="en-US" sz="2800" dirty="0" err="1">
                <a:latin typeface="Times-Roman" charset="0"/>
              </a:rPr>
              <a:t>n</a:t>
            </a:r>
            <a:r>
              <a:rPr lang="en-US" sz="2800" dirty="0">
                <a:latin typeface="Times-Roman" charset="0"/>
              </a:rPr>
              <a:t> = 41</a:t>
            </a:r>
            <a:r>
              <a:rPr lang="en-US" sz="2800" baseline="30000" dirty="0">
                <a:latin typeface="Times-Roman" charset="0"/>
                <a:sym typeface="Symbol" charset="2"/>
              </a:rPr>
              <a:t></a:t>
            </a:r>
            <a:r>
              <a:rPr lang="en-US" sz="2800" baseline="30000" dirty="0">
                <a:latin typeface="Times-Roman" charset="0"/>
              </a:rPr>
              <a:t>1</a:t>
            </a:r>
            <a:r>
              <a:rPr lang="en-US" sz="2800" dirty="0">
                <a:latin typeface="Times-Roman" charset="0"/>
              </a:rPr>
              <a:t> mod 491 = 12</a:t>
            </a:r>
            <a:endParaRPr lang="en-US" dirty="0"/>
          </a:p>
          <a:p>
            <a:pPr eaLnBrk="1" hangingPunct="1">
              <a:lnSpc>
                <a:spcPct val="90000"/>
              </a:lnSpc>
              <a:spcAft>
                <a:spcPts val="0"/>
              </a:spcAft>
            </a:pPr>
            <a:r>
              <a:rPr lang="en-US" b="1" dirty="0">
                <a:solidFill>
                  <a:schemeClr val="hlink"/>
                </a:solidFill>
              </a:rPr>
              <a:t>Public key:</a:t>
            </a:r>
            <a:r>
              <a:rPr lang="en-US" dirty="0"/>
              <a:t> </a:t>
            </a:r>
            <a:r>
              <a:rPr lang="en-US" sz="2800" dirty="0">
                <a:solidFill>
                  <a:srgbClr val="FF0000"/>
                </a:solidFill>
                <a:latin typeface="Times-Roman" charset="0"/>
              </a:rPr>
              <a:t>(</a:t>
            </a:r>
            <a:r>
              <a:rPr lang="en-US" sz="2800" dirty="0" smtClean="0">
                <a:solidFill>
                  <a:srgbClr val="FF0000"/>
                </a:solidFill>
                <a:latin typeface="Times-Roman" charset="0"/>
              </a:rPr>
              <a:t>82,123,287,83,248,373,10,471)</a:t>
            </a:r>
            <a:endParaRPr lang="en-US" sz="2800" dirty="0"/>
          </a:p>
          <a:p>
            <a:pPr eaLnBrk="1" hangingPunct="1">
              <a:lnSpc>
                <a:spcPct val="90000"/>
              </a:lnSpc>
              <a:spcAft>
                <a:spcPts val="0"/>
              </a:spcAft>
            </a:pPr>
            <a:r>
              <a:rPr lang="en-US" dirty="0"/>
              <a:t>Example: Encrypt </a:t>
            </a:r>
            <a:r>
              <a:rPr lang="en-US" sz="2800" dirty="0">
                <a:latin typeface="Times-Roman" charset="0"/>
              </a:rPr>
              <a:t>10010110 </a:t>
            </a:r>
            <a:endParaRPr lang="en-US" dirty="0"/>
          </a:p>
          <a:p>
            <a:pPr lvl="1" eaLnBrk="1" hangingPunct="1">
              <a:lnSpc>
                <a:spcPct val="90000"/>
              </a:lnSpc>
              <a:spcAft>
                <a:spcPts val="0"/>
              </a:spcAft>
              <a:buFontTx/>
              <a:buNone/>
            </a:pPr>
            <a:r>
              <a:rPr lang="en-US" sz="2400" dirty="0">
                <a:latin typeface="Times-Roman" charset="0"/>
              </a:rPr>
              <a:t>	82 + 83 + 373 + 10 =  548</a:t>
            </a:r>
          </a:p>
          <a:p>
            <a:pPr eaLnBrk="1" hangingPunct="1">
              <a:lnSpc>
                <a:spcPct val="90000"/>
              </a:lnSpc>
              <a:spcAft>
                <a:spcPts val="0"/>
              </a:spcAft>
            </a:pPr>
            <a:r>
              <a:rPr lang="en-US" dirty="0"/>
              <a:t>To decrypt,</a:t>
            </a:r>
            <a:endParaRPr lang="en-US" dirty="0">
              <a:latin typeface="Times-Roman" charset="0"/>
            </a:endParaRPr>
          </a:p>
          <a:p>
            <a:pPr lvl="1" eaLnBrk="1" hangingPunct="1">
              <a:lnSpc>
                <a:spcPct val="90000"/>
              </a:lnSpc>
              <a:spcAft>
                <a:spcPts val="0"/>
              </a:spcAft>
            </a:pPr>
            <a:r>
              <a:rPr lang="en-US" dirty="0"/>
              <a:t> </a:t>
            </a:r>
            <a:r>
              <a:rPr lang="en-US" dirty="0">
                <a:latin typeface="Times-Roman" charset="0"/>
              </a:rPr>
              <a:t>548</a:t>
            </a:r>
            <a:r>
              <a:rPr lang="en-US" sz="2400" dirty="0">
                <a:latin typeface="Times-Roman" charset="0"/>
              </a:rPr>
              <a:t> · </a:t>
            </a:r>
            <a:r>
              <a:rPr lang="en-US" dirty="0">
                <a:latin typeface="Times-Roman" charset="0"/>
              </a:rPr>
              <a:t>12 = 193 mod 491</a:t>
            </a:r>
            <a:endParaRPr lang="en-US" dirty="0"/>
          </a:p>
          <a:p>
            <a:pPr lvl="1" eaLnBrk="1" hangingPunct="1">
              <a:lnSpc>
                <a:spcPct val="90000"/>
              </a:lnSpc>
              <a:spcAft>
                <a:spcPts val="0"/>
              </a:spcAft>
            </a:pPr>
            <a:r>
              <a:rPr lang="en-US" dirty="0"/>
              <a:t>Solve (easy) SIK with </a:t>
            </a:r>
            <a:r>
              <a:rPr lang="en-US" dirty="0">
                <a:latin typeface="Times-Roman" charset="0"/>
              </a:rPr>
              <a:t>S = 193</a:t>
            </a:r>
          </a:p>
          <a:p>
            <a:pPr lvl="1" eaLnBrk="1" hangingPunct="1">
              <a:lnSpc>
                <a:spcPct val="90000"/>
              </a:lnSpc>
              <a:spcAft>
                <a:spcPts val="0"/>
              </a:spcAft>
            </a:pPr>
            <a:r>
              <a:rPr lang="en-US" dirty="0"/>
              <a:t>Obtain plaintext </a:t>
            </a:r>
            <a:r>
              <a:rPr lang="en-US" dirty="0">
                <a:latin typeface="Times-Roman" charset="0"/>
              </a:rPr>
              <a:t>10010110</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7FAEE64-A504-384A-BC34-183213316001}" type="slidenum">
              <a:rPr lang="en-US" smtClean="0">
                <a:latin typeface="Times New Roman" charset="0"/>
              </a:rPr>
              <a:pPr/>
              <a:t>97</a:t>
            </a:fld>
            <a:endParaRPr lang="en-US" smtClean="0">
              <a:latin typeface="Times New Roman" charset="0"/>
            </a:endParaRPr>
          </a:p>
        </p:txBody>
      </p:sp>
      <p:sp>
        <p:nvSpPr>
          <p:cNvPr id="128003" name="Rectangle 2"/>
          <p:cNvSpPr>
            <a:spLocks noGrp="1" noChangeArrowheads="1"/>
          </p:cNvSpPr>
          <p:nvPr>
            <p:ph type="title"/>
          </p:nvPr>
        </p:nvSpPr>
        <p:spPr/>
        <p:txBody>
          <a:bodyPr/>
          <a:lstStyle/>
          <a:p>
            <a:pPr eaLnBrk="1" hangingPunct="1"/>
            <a:r>
              <a:rPr lang="en-US"/>
              <a:t>Knapsack Weakness</a:t>
            </a:r>
          </a:p>
        </p:txBody>
      </p:sp>
      <p:sp>
        <p:nvSpPr>
          <p:cNvPr id="120835" name="Rectangle 3"/>
          <p:cNvSpPr>
            <a:spLocks noGrp="1" noChangeArrowheads="1"/>
          </p:cNvSpPr>
          <p:nvPr>
            <p:ph type="body" idx="1"/>
          </p:nvPr>
        </p:nvSpPr>
        <p:spPr>
          <a:xfrm>
            <a:off x="685800" y="1828800"/>
            <a:ext cx="7772400" cy="4267200"/>
          </a:xfrm>
        </p:spPr>
        <p:txBody>
          <a:bodyPr/>
          <a:lstStyle/>
          <a:p>
            <a:pPr eaLnBrk="1" hangingPunct="1">
              <a:lnSpc>
                <a:spcPct val="85000"/>
              </a:lnSpc>
              <a:spcAft>
                <a:spcPts val="600"/>
              </a:spcAft>
            </a:pPr>
            <a:r>
              <a:rPr lang="en-US" sz="2800" b="1" dirty="0">
                <a:solidFill>
                  <a:schemeClr val="hlink"/>
                </a:solidFill>
              </a:rPr>
              <a:t>Trapdoor:</a:t>
            </a:r>
            <a:r>
              <a:rPr lang="en-US" sz="2800" dirty="0"/>
              <a:t> Convert SIK into “general” knapsack using modular arithmetic</a:t>
            </a:r>
          </a:p>
          <a:p>
            <a:pPr eaLnBrk="1" hangingPunct="1">
              <a:lnSpc>
                <a:spcPct val="85000"/>
              </a:lnSpc>
              <a:spcAft>
                <a:spcPts val="600"/>
              </a:spcAft>
            </a:pPr>
            <a:r>
              <a:rPr lang="en-US" sz="2800" b="1" dirty="0">
                <a:solidFill>
                  <a:schemeClr val="hlink"/>
                </a:solidFill>
              </a:rPr>
              <a:t>One-way:</a:t>
            </a:r>
            <a:r>
              <a:rPr lang="en-US" sz="2800" dirty="0"/>
              <a:t> General knapsack easy to encrypt, hard to solve; SIK easy to solve</a:t>
            </a:r>
          </a:p>
          <a:p>
            <a:pPr eaLnBrk="1" hangingPunct="1">
              <a:lnSpc>
                <a:spcPct val="85000"/>
              </a:lnSpc>
              <a:spcAft>
                <a:spcPts val="600"/>
              </a:spcAft>
            </a:pPr>
            <a:r>
              <a:rPr lang="en-US" sz="2800" dirty="0"/>
              <a:t>This knapsack cryptosystem is </a:t>
            </a:r>
            <a:r>
              <a:rPr lang="en-US" sz="2800" b="1" dirty="0">
                <a:solidFill>
                  <a:srgbClr val="FF0000"/>
                </a:solidFill>
              </a:rPr>
              <a:t>insecure</a:t>
            </a:r>
          </a:p>
          <a:p>
            <a:pPr lvl="1" eaLnBrk="1" hangingPunct="1">
              <a:lnSpc>
                <a:spcPct val="85000"/>
              </a:lnSpc>
              <a:spcAft>
                <a:spcPts val="600"/>
              </a:spcAft>
            </a:pPr>
            <a:r>
              <a:rPr lang="en-US" sz="2400" dirty="0">
                <a:solidFill>
                  <a:schemeClr val="tx2"/>
                </a:solidFill>
              </a:rPr>
              <a:t>Broken in 1983 with Apple II computer</a:t>
            </a:r>
          </a:p>
          <a:p>
            <a:pPr lvl="1" eaLnBrk="1" hangingPunct="1">
              <a:lnSpc>
                <a:spcPct val="85000"/>
              </a:lnSpc>
              <a:spcAft>
                <a:spcPts val="600"/>
              </a:spcAft>
            </a:pPr>
            <a:r>
              <a:rPr lang="en-US" sz="2400" dirty="0"/>
              <a:t>The attack uses </a:t>
            </a:r>
            <a:r>
              <a:rPr lang="en-US" sz="2400" b="1" dirty="0">
                <a:solidFill>
                  <a:schemeClr val="hlink"/>
                </a:solidFill>
              </a:rPr>
              <a:t>lattice reduction</a:t>
            </a:r>
            <a:endParaRPr lang="en-US" sz="2400" b="1" dirty="0">
              <a:solidFill>
                <a:schemeClr val="accent2"/>
              </a:solidFill>
            </a:endParaRPr>
          </a:p>
          <a:p>
            <a:pPr eaLnBrk="1" hangingPunct="1">
              <a:lnSpc>
                <a:spcPct val="85000"/>
              </a:lnSpc>
              <a:spcAft>
                <a:spcPts val="600"/>
              </a:spcAft>
            </a:pPr>
            <a:r>
              <a:rPr lang="en-US" sz="2800" dirty="0"/>
              <a:t>“General knapsack” is not general enough!</a:t>
            </a:r>
          </a:p>
          <a:p>
            <a:pPr eaLnBrk="1" hangingPunct="1">
              <a:lnSpc>
                <a:spcPct val="85000"/>
              </a:lnSpc>
              <a:spcAft>
                <a:spcPts val="600"/>
              </a:spcAft>
            </a:pPr>
            <a:r>
              <a:rPr lang="en-US" sz="2800" dirty="0"/>
              <a:t>This special knapsack is easy to solve!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Effect transition="in" filter="box(out)">
                                      <p:cBhvr>
                                        <p:cTn id="7" dur="500"/>
                                        <p:tgtEl>
                                          <p:spTgt spid="12083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0835">
                                            <p:txEl>
                                              <p:pRg st="1" end="1"/>
                                            </p:txEl>
                                          </p:spTgt>
                                        </p:tgtEl>
                                        <p:attrNameLst>
                                          <p:attrName>style.visibility</p:attrName>
                                        </p:attrNameLst>
                                      </p:cBhvr>
                                      <p:to>
                                        <p:strVal val="visible"/>
                                      </p:to>
                                    </p:set>
                                    <p:animEffect transition="in" filter="box(out)">
                                      <p:cBhvr>
                                        <p:cTn id="12" dur="500"/>
                                        <p:tgtEl>
                                          <p:spTgt spid="12083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20835">
                                            <p:txEl>
                                              <p:pRg st="2" end="2"/>
                                            </p:txEl>
                                          </p:spTgt>
                                        </p:tgtEl>
                                        <p:attrNameLst>
                                          <p:attrName>style.visibility</p:attrName>
                                        </p:attrNameLst>
                                      </p:cBhvr>
                                      <p:to>
                                        <p:strVal val="visible"/>
                                      </p:to>
                                    </p:set>
                                    <p:animEffect transition="in" filter="box(out)">
                                      <p:cBhvr>
                                        <p:cTn id="17" dur="500"/>
                                        <p:tgtEl>
                                          <p:spTgt spid="12083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par>
                                <p:cTn id="18" presetID="4" presetClass="entr" presetSubtype="32" fill="hold" grpId="0" nodeType="withEffect">
                                  <p:stCondLst>
                                    <p:cond delay="0"/>
                                  </p:stCondLst>
                                  <p:childTnLst>
                                    <p:set>
                                      <p:cBhvr>
                                        <p:cTn id="19" dur="1" fill="hold">
                                          <p:stCondLst>
                                            <p:cond delay="0"/>
                                          </p:stCondLst>
                                        </p:cTn>
                                        <p:tgtEl>
                                          <p:spTgt spid="120835">
                                            <p:txEl>
                                              <p:pRg st="3" end="3"/>
                                            </p:txEl>
                                          </p:spTgt>
                                        </p:tgtEl>
                                        <p:attrNameLst>
                                          <p:attrName>style.visibility</p:attrName>
                                        </p:attrNameLst>
                                      </p:cBhvr>
                                      <p:to>
                                        <p:strVal val="visible"/>
                                      </p:to>
                                    </p:set>
                                    <p:animEffect transition="in" filter="box(out)">
                                      <p:cBhvr>
                                        <p:cTn id="20" dur="500"/>
                                        <p:tgtEl>
                                          <p:spTgt spid="120835">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
                                        </p:tgtEl>
                                      </p:cMediaNode>
                                    </p:audio>
                                  </p:subTnLst>
                                </p:cTn>
                              </p:par>
                              <p:par>
                                <p:cTn id="21" presetID="4" presetClass="entr" presetSubtype="32" fill="hold" grpId="0" nodeType="withEffect">
                                  <p:stCondLst>
                                    <p:cond delay="0"/>
                                  </p:stCondLst>
                                  <p:childTnLst>
                                    <p:set>
                                      <p:cBhvr>
                                        <p:cTn id="22" dur="1" fill="hold">
                                          <p:stCondLst>
                                            <p:cond delay="0"/>
                                          </p:stCondLst>
                                        </p:cTn>
                                        <p:tgtEl>
                                          <p:spTgt spid="120835">
                                            <p:txEl>
                                              <p:pRg st="4" end="4"/>
                                            </p:txEl>
                                          </p:spTgt>
                                        </p:tgtEl>
                                        <p:attrNameLst>
                                          <p:attrName>style.visibility</p:attrName>
                                        </p:attrNameLst>
                                      </p:cBhvr>
                                      <p:to>
                                        <p:strVal val="visible"/>
                                      </p:to>
                                    </p:set>
                                    <p:animEffect transition="in" filter="box(out)">
                                      <p:cBhvr>
                                        <p:cTn id="23" dur="500"/>
                                        <p:tgtEl>
                                          <p:spTgt spid="120835">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
                                        </p:tgtEl>
                                      </p:cMediaNode>
                                    </p:audio>
                                  </p:sub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20835">
                                            <p:txEl>
                                              <p:pRg st="5" end="5"/>
                                            </p:txEl>
                                          </p:spTgt>
                                        </p:tgtEl>
                                        <p:attrNameLst>
                                          <p:attrName>style.visibility</p:attrName>
                                        </p:attrNameLst>
                                      </p:cBhvr>
                                      <p:to>
                                        <p:strVal val="visible"/>
                                      </p:to>
                                    </p:set>
                                    <p:animEffect transition="in" filter="box(out)">
                                      <p:cBhvr>
                                        <p:cTn id="28" dur="500"/>
                                        <p:tgtEl>
                                          <p:spTgt spid="120835">
                                            <p:txEl>
                                              <p:pRg st="5" end="5"/>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2" name="Camera"/>
                                        </p:tgtEl>
                                      </p:cMediaNode>
                                    </p:audio>
                                  </p:subTnLst>
                                </p:cTn>
                              </p:par>
                            </p:childTnLst>
                          </p:cTn>
                        </p:par>
                      </p:childTnLst>
                    </p:cTn>
                  </p:par>
                  <p:par>
                    <p:cTn id="29" fill="hold">
                      <p:stCondLst>
                        <p:cond delay="indefinite"/>
                      </p:stCondLst>
                      <p:childTnLst>
                        <p:par>
                          <p:cTn id="30" fill="hold">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120835">
                                            <p:txEl>
                                              <p:pRg st="6" end="6"/>
                                            </p:txEl>
                                          </p:spTgt>
                                        </p:tgtEl>
                                        <p:attrNameLst>
                                          <p:attrName>style.visibility</p:attrName>
                                        </p:attrNameLst>
                                      </p:cBhvr>
                                      <p:to>
                                        <p:strVal val="visible"/>
                                      </p:to>
                                    </p:set>
                                    <p:animEffect transition="in" filter="box(out)">
                                      <p:cBhvr>
                                        <p:cTn id="33" dur="500"/>
                                        <p:tgtEl>
                                          <p:spTgt spid="120835">
                                            <p:txEl>
                                              <p:pRg st="6" end="6"/>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0FB8F995-D470-D347-B7AE-3B55ADF404C8}" type="slidenum">
              <a:rPr lang="en-US" smtClean="0">
                <a:latin typeface="Times New Roman" charset="0"/>
              </a:rPr>
              <a:pPr/>
              <a:t>98</a:t>
            </a:fld>
            <a:endParaRPr lang="en-US" smtClean="0">
              <a:latin typeface="Times New Roman" charset="0"/>
            </a:endParaRPr>
          </a:p>
        </p:txBody>
      </p:sp>
      <p:sp>
        <p:nvSpPr>
          <p:cNvPr id="129027" name="Rectangle 2"/>
          <p:cNvSpPr>
            <a:spLocks noGrp="1" noChangeArrowheads="1"/>
          </p:cNvSpPr>
          <p:nvPr>
            <p:ph type="title"/>
          </p:nvPr>
        </p:nvSpPr>
        <p:spPr>
          <a:xfrm>
            <a:off x="685800" y="2057400"/>
            <a:ext cx="7772400" cy="1143000"/>
          </a:xfrm>
        </p:spPr>
        <p:txBody>
          <a:bodyPr/>
          <a:lstStyle/>
          <a:p>
            <a:pPr eaLnBrk="1" hangingPunct="1"/>
            <a:r>
              <a:rPr lang="en-US"/>
              <a:t>RSA</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303C3F37-2253-2542-80E0-F90B1E81810D}" type="slidenum">
              <a:rPr lang="en-US" smtClean="0">
                <a:latin typeface="Times New Roman" charset="0"/>
              </a:rPr>
              <a:pPr/>
              <a:t>99</a:t>
            </a:fld>
            <a:endParaRPr lang="en-US" smtClean="0">
              <a:latin typeface="Times New Roman" charset="0"/>
            </a:endParaRPr>
          </a:p>
        </p:txBody>
      </p:sp>
      <p:sp>
        <p:nvSpPr>
          <p:cNvPr id="130051" name="Rectangle 2"/>
          <p:cNvSpPr>
            <a:spLocks noGrp="1" noChangeArrowheads="1"/>
          </p:cNvSpPr>
          <p:nvPr>
            <p:ph type="title"/>
          </p:nvPr>
        </p:nvSpPr>
        <p:spPr>
          <a:xfrm>
            <a:off x="685800" y="457200"/>
            <a:ext cx="7772400" cy="1143000"/>
          </a:xfrm>
        </p:spPr>
        <p:txBody>
          <a:bodyPr/>
          <a:lstStyle/>
          <a:p>
            <a:pPr eaLnBrk="1" hangingPunct="1"/>
            <a:r>
              <a:rPr lang="en-US"/>
              <a:t>RSA</a:t>
            </a:r>
          </a:p>
        </p:txBody>
      </p:sp>
      <p:sp>
        <p:nvSpPr>
          <p:cNvPr id="130052" name="Rectangle 3"/>
          <p:cNvSpPr>
            <a:spLocks noGrp="1" noChangeArrowheads="1"/>
          </p:cNvSpPr>
          <p:nvPr>
            <p:ph type="body" idx="1"/>
          </p:nvPr>
        </p:nvSpPr>
        <p:spPr>
          <a:xfrm>
            <a:off x="685800" y="1447800"/>
            <a:ext cx="7848600" cy="4876800"/>
          </a:xfrm>
        </p:spPr>
        <p:txBody>
          <a:bodyPr/>
          <a:lstStyle/>
          <a:p>
            <a:pPr eaLnBrk="1" hangingPunct="1">
              <a:lnSpc>
                <a:spcPct val="85000"/>
              </a:lnSpc>
              <a:spcAft>
                <a:spcPts val="600"/>
              </a:spcAft>
            </a:pPr>
            <a:r>
              <a:rPr lang="en-US" sz="2800" dirty="0" smtClean="0"/>
              <a:t>By Clifford Cocks </a:t>
            </a:r>
            <a:r>
              <a:rPr lang="en-US" sz="2800" dirty="0"/>
              <a:t>(GCHQ</a:t>
            </a:r>
            <a:r>
              <a:rPr lang="en-US" sz="2800" dirty="0" smtClean="0"/>
              <a:t>), independently, </a:t>
            </a:r>
            <a:r>
              <a:rPr lang="en-US" sz="2800" b="1" dirty="0" err="1">
                <a:solidFill>
                  <a:srgbClr val="FFBE03"/>
                </a:solidFill>
              </a:rPr>
              <a:t>R</a:t>
            </a:r>
            <a:r>
              <a:rPr lang="en-US" sz="2800" dirty="0" err="1"/>
              <a:t>ivest</a:t>
            </a:r>
            <a:r>
              <a:rPr lang="en-US" sz="2800" dirty="0"/>
              <a:t>, </a:t>
            </a:r>
            <a:r>
              <a:rPr lang="en-US" sz="2800" b="1" dirty="0" smtClean="0">
                <a:solidFill>
                  <a:srgbClr val="FFBE03"/>
                </a:solidFill>
              </a:rPr>
              <a:t>S</a:t>
            </a:r>
            <a:r>
              <a:rPr lang="en-US" sz="2800" dirty="0" smtClean="0"/>
              <a:t>hamir, and </a:t>
            </a:r>
            <a:r>
              <a:rPr lang="en-US" sz="2800" b="1" dirty="0" err="1">
                <a:solidFill>
                  <a:srgbClr val="FFBE03"/>
                </a:solidFill>
              </a:rPr>
              <a:t>A</a:t>
            </a:r>
            <a:r>
              <a:rPr lang="en-US" sz="2800" dirty="0" err="1"/>
              <a:t>dleman</a:t>
            </a:r>
            <a:r>
              <a:rPr lang="en-US" sz="2800" dirty="0"/>
              <a:t> (MIT)</a:t>
            </a:r>
          </a:p>
          <a:p>
            <a:pPr lvl="1" eaLnBrk="1" hangingPunct="1">
              <a:lnSpc>
                <a:spcPct val="85000"/>
              </a:lnSpc>
              <a:spcAft>
                <a:spcPts val="600"/>
              </a:spcAft>
            </a:pPr>
            <a:r>
              <a:rPr lang="en-US" sz="2400" dirty="0"/>
              <a:t>RSA is the </a:t>
            </a:r>
            <a:r>
              <a:rPr lang="en-US" sz="2400" b="1" i="1" dirty="0"/>
              <a:t>gold standard </a:t>
            </a:r>
            <a:r>
              <a:rPr lang="en-US" sz="2400" dirty="0"/>
              <a:t>in public key crypto</a:t>
            </a:r>
          </a:p>
          <a:p>
            <a:pPr eaLnBrk="1" hangingPunct="1">
              <a:lnSpc>
                <a:spcPct val="85000"/>
              </a:lnSpc>
              <a:spcAft>
                <a:spcPts val="600"/>
              </a:spcAft>
            </a:pPr>
            <a:r>
              <a:rPr lang="en-US" sz="2800" dirty="0"/>
              <a:t>Let </a:t>
            </a:r>
            <a:r>
              <a:rPr lang="en-US" sz="2800" dirty="0" err="1">
                <a:solidFill>
                  <a:srgbClr val="FF0000"/>
                </a:solidFill>
                <a:latin typeface="Times-Roman" charset="0"/>
              </a:rPr>
              <a:t>p</a:t>
            </a:r>
            <a:r>
              <a:rPr lang="en-US" sz="2800" dirty="0"/>
              <a:t> and </a:t>
            </a:r>
            <a:r>
              <a:rPr lang="en-US" sz="2800" dirty="0" err="1">
                <a:solidFill>
                  <a:srgbClr val="FF0000"/>
                </a:solidFill>
                <a:latin typeface="Times-Roman" charset="0"/>
              </a:rPr>
              <a:t>q</a:t>
            </a:r>
            <a:r>
              <a:rPr lang="en-US" sz="2800" dirty="0"/>
              <a:t> be two large prime numbers</a:t>
            </a:r>
          </a:p>
          <a:p>
            <a:pPr eaLnBrk="1" hangingPunct="1">
              <a:lnSpc>
                <a:spcPct val="85000"/>
              </a:lnSpc>
              <a:spcAft>
                <a:spcPts val="600"/>
              </a:spcAft>
            </a:pPr>
            <a:r>
              <a:rPr lang="en-US" sz="2800" dirty="0"/>
              <a:t>Let </a:t>
            </a:r>
            <a:r>
              <a:rPr lang="en-US" sz="2800" dirty="0">
                <a:solidFill>
                  <a:srgbClr val="FF0000"/>
                </a:solidFill>
                <a:latin typeface="Times-Roman" charset="0"/>
              </a:rPr>
              <a:t>N = </a:t>
            </a:r>
            <a:r>
              <a:rPr lang="en-US" sz="2800" dirty="0" err="1">
                <a:solidFill>
                  <a:srgbClr val="FF0000"/>
                </a:solidFill>
                <a:latin typeface="Times-Roman" charset="0"/>
              </a:rPr>
              <a:t>pq</a:t>
            </a:r>
            <a:r>
              <a:rPr lang="en-US" sz="2800" dirty="0"/>
              <a:t> be the </a:t>
            </a:r>
            <a:r>
              <a:rPr lang="en-US" sz="2800" b="1" dirty="0">
                <a:solidFill>
                  <a:schemeClr val="hlink"/>
                </a:solidFill>
              </a:rPr>
              <a:t>modulus</a:t>
            </a:r>
            <a:endParaRPr lang="en-US" sz="2800" dirty="0">
              <a:solidFill>
                <a:srgbClr val="FF0000"/>
              </a:solidFill>
            </a:endParaRPr>
          </a:p>
          <a:p>
            <a:pPr eaLnBrk="1" hangingPunct="1">
              <a:lnSpc>
                <a:spcPct val="85000"/>
              </a:lnSpc>
              <a:spcAft>
                <a:spcPts val="600"/>
              </a:spcAft>
            </a:pPr>
            <a:r>
              <a:rPr lang="en-US" sz="2800" dirty="0"/>
              <a:t>Choose </a:t>
            </a:r>
            <a:r>
              <a:rPr lang="en-US" sz="2800" dirty="0" err="1">
                <a:solidFill>
                  <a:srgbClr val="FF0000"/>
                </a:solidFill>
                <a:latin typeface="Times-Roman" charset="0"/>
              </a:rPr>
              <a:t>e</a:t>
            </a:r>
            <a:r>
              <a:rPr lang="en-US" sz="2800" dirty="0"/>
              <a:t> relatively prime to </a:t>
            </a:r>
            <a:r>
              <a:rPr lang="en-US" sz="2800" dirty="0">
                <a:latin typeface="Times-Roman" charset="0"/>
              </a:rPr>
              <a:t>(p</a:t>
            </a:r>
            <a:r>
              <a:rPr lang="en-US" sz="2400" dirty="0">
                <a:latin typeface="Times-Roman" charset="0"/>
                <a:sym typeface="Symbol" charset="2"/>
              </a:rPr>
              <a:t></a:t>
            </a:r>
            <a:r>
              <a:rPr lang="en-US" sz="2800" dirty="0">
                <a:latin typeface="Times-Roman" charset="0"/>
              </a:rPr>
              <a:t>1)(q</a:t>
            </a:r>
            <a:r>
              <a:rPr lang="en-US" sz="2400" dirty="0">
                <a:latin typeface="Times-Roman" charset="0"/>
                <a:sym typeface="Symbol" charset="2"/>
              </a:rPr>
              <a:t></a:t>
            </a:r>
            <a:r>
              <a:rPr lang="en-US" sz="2800" dirty="0">
                <a:latin typeface="Times-Roman" charset="0"/>
              </a:rPr>
              <a:t>1)</a:t>
            </a:r>
            <a:endParaRPr lang="en-US" sz="2800" dirty="0"/>
          </a:p>
          <a:p>
            <a:pPr eaLnBrk="1" hangingPunct="1">
              <a:lnSpc>
                <a:spcPct val="85000"/>
              </a:lnSpc>
              <a:spcAft>
                <a:spcPts val="600"/>
              </a:spcAft>
            </a:pPr>
            <a:r>
              <a:rPr lang="en-US" sz="2800" dirty="0"/>
              <a:t>Find </a:t>
            </a:r>
            <a:r>
              <a:rPr lang="en-US" sz="2800" dirty="0">
                <a:solidFill>
                  <a:srgbClr val="FF0000"/>
                </a:solidFill>
                <a:latin typeface="Times-Roman" charset="0"/>
              </a:rPr>
              <a:t>d</a:t>
            </a:r>
            <a:r>
              <a:rPr lang="en-US" sz="2800" dirty="0"/>
              <a:t> such that </a:t>
            </a:r>
            <a:r>
              <a:rPr lang="en-US" sz="2800" dirty="0" err="1">
                <a:latin typeface="Times-Roman" charset="0"/>
              </a:rPr>
              <a:t>ed</a:t>
            </a:r>
            <a:r>
              <a:rPr lang="en-US" sz="2800" dirty="0">
                <a:latin typeface="Times-Roman" charset="0"/>
              </a:rPr>
              <a:t> = 1 mod (p</a:t>
            </a:r>
            <a:r>
              <a:rPr lang="en-US" sz="2400" dirty="0">
                <a:latin typeface="Times-Roman" charset="0"/>
                <a:sym typeface="Symbol" charset="2"/>
              </a:rPr>
              <a:t></a:t>
            </a:r>
            <a:r>
              <a:rPr lang="en-US" sz="2800" dirty="0">
                <a:latin typeface="Times-Roman" charset="0"/>
              </a:rPr>
              <a:t>1)(q</a:t>
            </a:r>
            <a:r>
              <a:rPr lang="en-US" sz="2400" dirty="0">
                <a:latin typeface="Times-Roman" charset="0"/>
                <a:sym typeface="Symbol" charset="2"/>
              </a:rPr>
              <a:t></a:t>
            </a:r>
            <a:r>
              <a:rPr lang="en-US" sz="2800" dirty="0">
                <a:latin typeface="Times-Roman" charset="0"/>
              </a:rPr>
              <a:t>1</a:t>
            </a:r>
            <a:r>
              <a:rPr lang="en-US" sz="2800" dirty="0" smtClean="0">
                <a:latin typeface="Times-Roman" charset="0"/>
              </a:rPr>
              <a:t>)</a:t>
            </a:r>
          </a:p>
          <a:p>
            <a:pPr lvl="1" eaLnBrk="1" hangingPunct="1">
              <a:lnSpc>
                <a:spcPct val="85000"/>
              </a:lnSpc>
              <a:spcAft>
                <a:spcPts val="600"/>
              </a:spcAft>
            </a:pPr>
            <a:r>
              <a:rPr lang="en-US" sz="2000" dirty="0" smtClean="0">
                <a:latin typeface="Times-Roman" charset="0"/>
              </a:rPr>
              <a:t>i.e., </a:t>
            </a:r>
            <a:r>
              <a:rPr lang="en-US" sz="2000" dirty="0" smtClean="0">
                <a:solidFill>
                  <a:srgbClr val="FF0000"/>
                </a:solidFill>
                <a:latin typeface="Times-Roman" charset="0"/>
              </a:rPr>
              <a:t>d</a:t>
            </a:r>
            <a:r>
              <a:rPr lang="en-US" sz="2000" dirty="0">
                <a:latin typeface="Times-Roman" charset="0"/>
              </a:rPr>
              <a:t> </a:t>
            </a:r>
            <a:r>
              <a:rPr lang="en-US" sz="2000" dirty="0" smtClean="0">
                <a:latin typeface="Times-Roman" charset="0"/>
              </a:rPr>
              <a:t>= e</a:t>
            </a:r>
            <a:r>
              <a:rPr lang="en-US" sz="2000" baseline="30000" dirty="0" smtClean="0">
                <a:latin typeface="Times-Roman" charset="0"/>
              </a:rPr>
              <a:t>-1</a:t>
            </a:r>
            <a:r>
              <a:rPr lang="en-US" sz="2000" dirty="0" smtClean="0">
                <a:latin typeface="Times-Roman" charset="0"/>
              </a:rPr>
              <a:t> mod </a:t>
            </a:r>
            <a:r>
              <a:rPr lang="en-US" sz="2000" dirty="0">
                <a:latin typeface="Times-Roman" charset="0"/>
              </a:rPr>
              <a:t>(p</a:t>
            </a:r>
            <a:r>
              <a:rPr lang="en-US" sz="1800" dirty="0">
                <a:latin typeface="Times-Roman" charset="0"/>
                <a:sym typeface="Symbol" charset="2"/>
              </a:rPr>
              <a:t></a:t>
            </a:r>
            <a:r>
              <a:rPr lang="en-US" sz="2000" dirty="0">
                <a:latin typeface="Times-Roman" charset="0"/>
              </a:rPr>
              <a:t>1)(q</a:t>
            </a:r>
            <a:r>
              <a:rPr lang="en-US" sz="1800" dirty="0">
                <a:latin typeface="Times-Roman" charset="0"/>
                <a:sym typeface="Symbol" charset="2"/>
              </a:rPr>
              <a:t></a:t>
            </a:r>
            <a:r>
              <a:rPr lang="en-US" sz="2000" dirty="0">
                <a:latin typeface="Times-Roman" charset="0"/>
              </a:rPr>
              <a:t>1</a:t>
            </a:r>
            <a:r>
              <a:rPr lang="en-US" sz="2000" dirty="0" smtClean="0">
                <a:latin typeface="Times-Roman" charset="0"/>
              </a:rPr>
              <a:t>)</a:t>
            </a:r>
            <a:endParaRPr lang="en-US" sz="2400" dirty="0">
              <a:latin typeface="Times-Roman" charset="0"/>
            </a:endParaRPr>
          </a:p>
          <a:p>
            <a:pPr eaLnBrk="1" hangingPunct="1">
              <a:lnSpc>
                <a:spcPct val="85000"/>
              </a:lnSpc>
              <a:spcAft>
                <a:spcPts val="600"/>
              </a:spcAft>
            </a:pPr>
            <a:r>
              <a:rPr lang="en-US" sz="2800" b="1" dirty="0">
                <a:solidFill>
                  <a:schemeClr val="hlink"/>
                </a:solidFill>
              </a:rPr>
              <a:t>Public key</a:t>
            </a:r>
            <a:r>
              <a:rPr lang="en-US" sz="2800" dirty="0"/>
              <a:t> is </a:t>
            </a:r>
            <a:r>
              <a:rPr lang="en-US" sz="2800" dirty="0">
                <a:latin typeface="Times-Roman" charset="0"/>
              </a:rPr>
              <a:t>(</a:t>
            </a:r>
            <a:r>
              <a:rPr lang="en-US" sz="2800" dirty="0" err="1">
                <a:solidFill>
                  <a:srgbClr val="FF0000"/>
                </a:solidFill>
                <a:latin typeface="Times-Roman" charset="0"/>
              </a:rPr>
              <a:t>N</a:t>
            </a:r>
            <a:r>
              <a:rPr lang="en-US" sz="2800" dirty="0" err="1">
                <a:latin typeface="Times-Roman" charset="0"/>
              </a:rPr>
              <a:t>,</a:t>
            </a:r>
            <a:r>
              <a:rPr lang="en-US" sz="2800" dirty="0" err="1">
                <a:solidFill>
                  <a:srgbClr val="FF0000"/>
                </a:solidFill>
                <a:latin typeface="Times-Roman" charset="0"/>
              </a:rPr>
              <a:t>e</a:t>
            </a:r>
            <a:r>
              <a:rPr lang="en-US" sz="2800" dirty="0">
                <a:latin typeface="Times-Roman" charset="0"/>
              </a:rPr>
              <a:t>)</a:t>
            </a:r>
            <a:endParaRPr lang="en-US" sz="2800" dirty="0"/>
          </a:p>
          <a:p>
            <a:pPr eaLnBrk="1" hangingPunct="1">
              <a:lnSpc>
                <a:spcPct val="85000"/>
              </a:lnSpc>
              <a:spcAft>
                <a:spcPts val="600"/>
              </a:spcAft>
            </a:pPr>
            <a:r>
              <a:rPr lang="en-US" sz="2800" b="1" dirty="0">
                <a:solidFill>
                  <a:schemeClr val="hlink"/>
                </a:solidFill>
              </a:rPr>
              <a:t>Private key</a:t>
            </a:r>
            <a:r>
              <a:rPr lang="en-US" sz="2800" dirty="0"/>
              <a:t> is </a:t>
            </a:r>
            <a:r>
              <a:rPr lang="en-US" sz="2800" dirty="0" err="1">
                <a:solidFill>
                  <a:srgbClr val="FF0000"/>
                </a:solidFill>
                <a:latin typeface="Times-Roman" charset="0"/>
              </a:rPr>
              <a:t>d</a:t>
            </a:r>
            <a:endParaRPr lang="en-US" sz="2800" dirty="0">
              <a:solidFill>
                <a:srgbClr val="FF0000"/>
              </a:solidFill>
              <a:latin typeface="Times-Roman" charset="0"/>
            </a:endParaRPr>
          </a:p>
        </p:txBody>
      </p:sp>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5437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72226</TotalTime>
  <Words>9823</Words>
  <Application>Microsoft Office PowerPoint</Application>
  <PresentationFormat>On-screen Show (4:3)</PresentationFormat>
  <Paragraphs>2112</Paragraphs>
  <Slides>158</Slides>
  <Notes>6</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158</vt:i4>
      </vt:variant>
    </vt:vector>
  </HeadingPairs>
  <TitlesOfParts>
    <vt:vector size="165" baseType="lpstr">
      <vt:lpstr>Default Design</vt:lpstr>
      <vt:lpstr>1_Precedent</vt:lpstr>
      <vt:lpstr>2_Precedent</vt:lpstr>
      <vt:lpstr>3_Precedent</vt:lpstr>
      <vt:lpstr>4_Precedent</vt:lpstr>
      <vt:lpstr>5_Precedent</vt:lpstr>
      <vt:lpstr>Chart</vt:lpstr>
      <vt:lpstr>Part I: Crypto</vt:lpstr>
      <vt:lpstr>Chapter 2: Crypto Basics</vt:lpstr>
      <vt:lpstr>Crypto</vt:lpstr>
      <vt:lpstr>How to Speak Crypto</vt:lpstr>
      <vt:lpstr>Crypto</vt:lpstr>
      <vt:lpstr>Crypto as Black Box</vt:lpstr>
      <vt:lpstr>Simple Substitution</vt:lpstr>
      <vt:lpstr>Ceasar’s Cipher Decryption</vt:lpstr>
      <vt:lpstr>Not-so-Simple Substitution</vt:lpstr>
      <vt:lpstr>Cryptanalysis I: Try Them All</vt:lpstr>
      <vt:lpstr>Least-Simple Simple Substitution</vt:lpstr>
      <vt:lpstr>Cryptanalysis II: Be Clever</vt:lpstr>
      <vt:lpstr>Cryptanalysis II</vt:lpstr>
      <vt:lpstr>Cryptanalysis II</vt:lpstr>
      <vt:lpstr>Cryptanalysis: Terminology</vt:lpstr>
      <vt:lpstr>Double Transposition</vt:lpstr>
      <vt:lpstr>One-Time Pad: Encryption</vt:lpstr>
      <vt:lpstr>One-Time Pad: Decryption</vt:lpstr>
      <vt:lpstr>One-Time Pad</vt:lpstr>
      <vt:lpstr>One-Time Pad</vt:lpstr>
      <vt:lpstr>One-Time Pad Summary</vt:lpstr>
      <vt:lpstr>Codebook Cipher</vt:lpstr>
      <vt:lpstr>Codebook Cipher: Additive</vt:lpstr>
      <vt:lpstr>Claude Shannon</vt:lpstr>
      <vt:lpstr>Taxonomy of Cryptography</vt:lpstr>
      <vt:lpstr>Taxonomy of Cryptanalysis</vt:lpstr>
      <vt:lpstr>Chapter 3: Symmetric Key Crypto</vt:lpstr>
      <vt:lpstr>Symmetric Key Crypto</vt:lpstr>
      <vt:lpstr>Stream Ciphers</vt:lpstr>
      <vt:lpstr>Stream Ciphers</vt:lpstr>
      <vt:lpstr>A5/1: Shift Registers</vt:lpstr>
      <vt:lpstr>A5/1: Keystream</vt:lpstr>
      <vt:lpstr>A5/1</vt:lpstr>
      <vt:lpstr>A5/1</vt:lpstr>
      <vt:lpstr>Shift Register Crypto</vt:lpstr>
      <vt:lpstr>RC4</vt:lpstr>
      <vt:lpstr>RC4 Initialization</vt:lpstr>
      <vt:lpstr>RC4 Keystream</vt:lpstr>
      <vt:lpstr>Stream Ciphers</vt:lpstr>
      <vt:lpstr>Block Ciphers</vt:lpstr>
      <vt:lpstr>(Iterated) Block Cipher</vt:lpstr>
      <vt:lpstr>Feistel Cipher: Encryption</vt:lpstr>
      <vt:lpstr>Feistel Cipher: Decryption</vt:lpstr>
      <vt:lpstr>Feistel Cipher Design Elements</vt:lpstr>
      <vt:lpstr>Data Encryption Standard</vt:lpstr>
      <vt:lpstr>PowerPoint Presentation</vt:lpstr>
      <vt:lpstr>DES Expansion Permutation</vt:lpstr>
      <vt:lpstr>DES S-box</vt:lpstr>
      <vt:lpstr>DES P-box</vt:lpstr>
      <vt:lpstr>DES Subkey</vt:lpstr>
      <vt:lpstr>DES Subkey</vt:lpstr>
      <vt:lpstr>DES Subkey</vt:lpstr>
      <vt:lpstr>DES Last Word (Almost)</vt:lpstr>
      <vt:lpstr>Security of DES</vt:lpstr>
      <vt:lpstr>Block Cipher Notation</vt:lpstr>
      <vt:lpstr>Triple DES</vt:lpstr>
      <vt:lpstr>3DES</vt:lpstr>
      <vt:lpstr>Advanced Encryption Standard</vt:lpstr>
      <vt:lpstr>AES Overview</vt:lpstr>
      <vt:lpstr>AES ByteSub</vt:lpstr>
      <vt:lpstr>AES “S-box”</vt:lpstr>
      <vt:lpstr>AES ShiftRow</vt:lpstr>
      <vt:lpstr>AES MixColumn</vt:lpstr>
      <vt:lpstr>AES AddRoundKey</vt:lpstr>
      <vt:lpstr>AES Decryption</vt:lpstr>
      <vt:lpstr>A Few Other Block Ciphers</vt:lpstr>
      <vt:lpstr>Block Cipher Modes</vt:lpstr>
      <vt:lpstr>Multiple Blocks</vt:lpstr>
      <vt:lpstr>Modes of Operation</vt:lpstr>
      <vt:lpstr>Electronic Codebook (ECB) Mode</vt:lpstr>
      <vt:lpstr>ECB Cut and Paste</vt:lpstr>
      <vt:lpstr>ECB Weakness</vt:lpstr>
      <vt:lpstr>Alice Hates ECB Mode</vt:lpstr>
      <vt:lpstr>Cipher Block Chaining (CBC) Mode</vt:lpstr>
      <vt:lpstr>PowerPoint Presentation</vt:lpstr>
      <vt:lpstr>CBC Mode</vt:lpstr>
      <vt:lpstr>Alice Likes CBC Mode</vt:lpstr>
      <vt:lpstr>Counter (CTR) Mode</vt:lpstr>
      <vt:lpstr>PowerPoint Presentation</vt:lpstr>
      <vt:lpstr>Advantages of CTR mode</vt:lpstr>
      <vt:lpstr>Integrity</vt:lpstr>
      <vt:lpstr>Data Integrity</vt:lpstr>
      <vt:lpstr>MAC</vt:lpstr>
      <vt:lpstr>MAC Computation</vt:lpstr>
      <vt:lpstr>Does a MAC work?</vt:lpstr>
      <vt:lpstr>Confidentiality and Integrity</vt:lpstr>
      <vt:lpstr>Uses for Symmetric Crypto</vt:lpstr>
      <vt:lpstr>Chapter 4: Public Key Cryptography</vt:lpstr>
      <vt:lpstr>Public Key Cryptography</vt:lpstr>
      <vt:lpstr>Public Key Cryptography</vt:lpstr>
      <vt:lpstr>Knapsack</vt:lpstr>
      <vt:lpstr>Knapsack Problem</vt:lpstr>
      <vt:lpstr>Knapsack Problem</vt:lpstr>
      <vt:lpstr>Knapsack Cryptosystem</vt:lpstr>
      <vt:lpstr>Knapsack Keys</vt:lpstr>
      <vt:lpstr>Knapsack Cryptosystem</vt:lpstr>
      <vt:lpstr>Knapsack Weakness</vt:lpstr>
      <vt:lpstr>RSA</vt:lpstr>
      <vt:lpstr>RSA</vt:lpstr>
      <vt:lpstr>RSA</vt:lpstr>
      <vt:lpstr>Does RSA Really Work?</vt:lpstr>
      <vt:lpstr>Simple RSA Example</vt:lpstr>
      <vt:lpstr>Simple RSA Example</vt:lpstr>
      <vt:lpstr>More Efficient RSA (1)</vt:lpstr>
      <vt:lpstr>More Efficient RSA (2)</vt:lpstr>
      <vt:lpstr>Diffie-Hellman</vt:lpstr>
      <vt:lpstr>Diffie-Hellman Key Exchange</vt:lpstr>
      <vt:lpstr>Diffie-Hellman</vt:lpstr>
      <vt:lpstr>Diffie-Hellman</vt:lpstr>
      <vt:lpstr>Diffie-Hellman</vt:lpstr>
      <vt:lpstr>Diffie-Hellman</vt:lpstr>
      <vt:lpstr>Diffie-Hellman</vt:lpstr>
      <vt:lpstr>Elliptic Curve Cryptography</vt:lpstr>
      <vt:lpstr>Elliptic Curve Crypto (ECC)</vt:lpstr>
      <vt:lpstr>What is an Elliptic Curve?</vt:lpstr>
      <vt:lpstr>Elliptic Curve Picture</vt:lpstr>
      <vt:lpstr>Points on Elliptic Curve</vt:lpstr>
      <vt:lpstr>Elliptic Curve Math</vt:lpstr>
      <vt:lpstr>Elliptic Curve Addition</vt:lpstr>
      <vt:lpstr>ECC Diffie-Hellman</vt:lpstr>
      <vt:lpstr>ECC Diffie-Hellman </vt:lpstr>
      <vt:lpstr>Uses for Public Key Crypto</vt:lpstr>
      <vt:lpstr>Uses for Public Key Crypto</vt:lpstr>
      <vt:lpstr>Non-non-repudiation</vt:lpstr>
      <vt:lpstr>Non-repudiation</vt:lpstr>
      <vt:lpstr>Public Key Notation</vt:lpstr>
      <vt:lpstr>Sign and Encrypt  vs  Encrypt and Sign</vt:lpstr>
      <vt:lpstr>Confidentiality and  Non-repudiation?</vt:lpstr>
      <vt:lpstr>Sign and Encrypt</vt:lpstr>
      <vt:lpstr>Encrypt and Sign</vt:lpstr>
      <vt:lpstr>Public Key Infrastructure</vt:lpstr>
      <vt:lpstr>Public Key Certificate</vt:lpstr>
      <vt:lpstr>Certificate Authority</vt:lpstr>
      <vt:lpstr>PKI</vt:lpstr>
      <vt:lpstr>PKI Trust Models</vt:lpstr>
      <vt:lpstr>PKI Trust Models</vt:lpstr>
      <vt:lpstr>PKI Trust Models</vt:lpstr>
      <vt:lpstr>Confidentiality  in the Real World</vt:lpstr>
      <vt:lpstr>Symmetric Key vs Public Key</vt:lpstr>
      <vt:lpstr>Notation Reminder</vt:lpstr>
      <vt:lpstr>Real World Confidentiality</vt:lpstr>
      <vt:lpstr>Chapter 5: Hash Functions++</vt:lpstr>
      <vt:lpstr>Chapter 5: Hash Functions++</vt:lpstr>
      <vt:lpstr>Hash Function Motivation</vt:lpstr>
      <vt:lpstr>Hash Function Motivation</vt:lpstr>
      <vt:lpstr>Crypto Hash Function</vt:lpstr>
      <vt:lpstr>Non-crypto Hash (1)</vt:lpstr>
      <vt:lpstr>Non-crypto Hash (2)</vt:lpstr>
      <vt:lpstr>Non-crypto Hash (3)</vt:lpstr>
      <vt:lpstr>Popular Crypto Hashes</vt:lpstr>
      <vt:lpstr>HMAC</vt:lpstr>
      <vt:lpstr>HMAC</vt:lpstr>
      <vt:lpstr>The Right Way to HMAC</vt:lpstr>
      <vt:lpstr>Random Numbers in Cryptography</vt:lpstr>
      <vt:lpstr>Random Numbers</vt:lpstr>
      <vt:lpstr>Random and pseudorandom Numbers</vt:lpstr>
      <vt:lpstr>unpredictability</vt:lpstr>
      <vt:lpstr>Random Numbers</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dc:title>
  <dc:creator>Mark Stamp</dc:creator>
  <cp:lastModifiedBy>Dr. Marwan Abu-Amara</cp:lastModifiedBy>
  <cp:revision>1156</cp:revision>
  <cp:lastPrinted>2004-12-25T16:50:47Z</cp:lastPrinted>
  <dcterms:created xsi:type="dcterms:W3CDTF">2012-02-23T16:41:01Z</dcterms:created>
  <dcterms:modified xsi:type="dcterms:W3CDTF">2015-08-30T13:45:38Z</dcterms:modified>
</cp:coreProperties>
</file>