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6" r:id="rId3"/>
    <p:sldId id="408" r:id="rId4"/>
    <p:sldId id="427" r:id="rId5"/>
    <p:sldId id="428" r:id="rId6"/>
    <p:sldId id="429" r:id="rId7"/>
    <p:sldId id="409" r:id="rId8"/>
    <p:sldId id="410" r:id="rId9"/>
    <p:sldId id="411" r:id="rId10"/>
    <p:sldId id="412" r:id="rId11"/>
    <p:sldId id="414" r:id="rId12"/>
    <p:sldId id="415" r:id="rId13"/>
    <p:sldId id="416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00"/>
    <a:srgbClr val="FF6600"/>
    <a:srgbClr val="0066FF"/>
    <a:srgbClr val="0033CC"/>
    <a:srgbClr val="DDDDDD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84" autoAdjust="0"/>
    <p:restoredTop sz="89661" autoAdjust="0"/>
  </p:normalViewPr>
  <p:slideViewPr>
    <p:cSldViewPr>
      <p:cViewPr varScale="1">
        <p:scale>
          <a:sx n="117" d="100"/>
          <a:sy n="117" d="100"/>
        </p:scale>
        <p:origin x="-23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CC4E1DA5-80BE-43C3-A0EA-D0ACB7EA9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latin typeface="Times New Roman" pitchFamily="18" charset="0"/>
              </a:defRPr>
            </a:lvl1pPr>
          </a:lstStyle>
          <a:p>
            <a:fld id="{3735248C-9970-42F8-8501-279CCB5E31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05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412D3-EA57-4A04-A4F8-33A211AA2E11}" type="slidenum">
              <a:rPr lang="en-US"/>
              <a:pPr/>
              <a:t>1</a:t>
            </a:fld>
            <a:endParaRPr lang="en-US"/>
          </a:p>
        </p:txBody>
      </p:sp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D005-DCB4-429D-9C3A-2A65D7415E90}" type="slidenum">
              <a:rPr lang="en-US"/>
              <a:pPr/>
              <a:t>3</a:t>
            </a:fld>
            <a:endParaRPr lang="en-US"/>
          </a:p>
        </p:txBody>
      </p:sp>
      <p:sp>
        <p:nvSpPr>
          <p:cNvPr id="434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managed object should implement the system group. The manager by detecting the object, it will poll the new object to learn the values of objects in the system group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7BB8F4C-557F-480A-9595-1BECE94EF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69BD4AE-52D1-4173-9005-E62B033B4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946654D-726C-4D43-B9A9-D591DECCEC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335D530-3C2D-4245-87F3-B462DE178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ACC19F5-8D8A-4EA1-99AD-886134E4F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2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620BA44-6A99-4E2F-AB30-1092C54C9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5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3672D05-184D-4E1A-964D-3C5BCF29A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8517C27-AB13-4D09-83AB-514E025A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2810E8E-E8D6-4E37-8B8E-2A40BCB7F4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FD8E9D8-1B6F-4015-AB66-77CFAD60F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1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C88D00B-8DB2-4758-8953-A35598006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9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4513" y="64008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r>
              <a:rPr lang="en-US"/>
              <a:t>4-</a:t>
            </a:r>
            <a:fld id="{AF2F6E54-2836-43D8-AAE0-0B7BD937A1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2588" y="493713"/>
            <a:ext cx="8329612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0" u="sng" dirty="0" smtClean="0">
                <a:solidFill>
                  <a:schemeClr val="accent2"/>
                </a:solidFill>
                <a:latin typeface="Comic Sans MS" pitchFamily="66" charset="0"/>
              </a:rPr>
              <a:t>SNMP Operations</a:t>
            </a:r>
            <a:r>
              <a:rPr lang="en-US" sz="3600" b="0" u="sng" baseline="30000" dirty="0" smtClean="0">
                <a:solidFill>
                  <a:schemeClr val="accent2"/>
                </a:solidFill>
                <a:latin typeface="Comic Sans MS" pitchFamily="66" charset="0"/>
              </a:rPr>
              <a:t>*</a:t>
            </a:r>
            <a:endParaRPr lang="en-US" sz="3600" b="0" baseline="30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728663" y="3794125"/>
            <a:ext cx="8029575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0" baseline="30000">
                <a:solidFill>
                  <a:schemeClr val="accent2"/>
                </a:solidFill>
                <a:latin typeface="Comic Sans MS" pitchFamily="66" charset="0"/>
              </a:rPr>
              <a:t>*</a:t>
            </a:r>
            <a:r>
              <a:rPr lang="en-US" sz="2000" b="0">
                <a:solidFill>
                  <a:schemeClr val="accent2"/>
                </a:solidFill>
                <a:latin typeface="Comic Sans MS" pitchFamily="66" charset="0"/>
              </a:rPr>
              <a:t>Mani Subramanian </a:t>
            </a:r>
            <a:r>
              <a:rPr lang="en-US" sz="2000" b="0" i="1">
                <a:solidFill>
                  <a:schemeClr val="accent2"/>
                </a:solidFill>
                <a:latin typeface="Comic Sans MS" pitchFamily="66" charset="0"/>
              </a:rPr>
              <a:t>“Network Management: Principles and practice”</a:t>
            </a:r>
            <a:r>
              <a:rPr lang="en-US" sz="2000" b="0">
                <a:solidFill>
                  <a:schemeClr val="accent2"/>
                </a:solidFill>
                <a:latin typeface="Comic Sans MS" pitchFamily="66" charset="0"/>
              </a:rPr>
              <a:t>,  Addison-Wesley, 2000. </a:t>
            </a:r>
            <a:br>
              <a:rPr lang="en-US" sz="2000" b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2000" b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Generalized Case</a:t>
            </a: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6519863" y="3856038"/>
            <a:ext cx="592137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6602413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T.E.1.1</a:t>
            </a:r>
            <a:endParaRPr lang="en-US" sz="1800" b="0"/>
          </a:p>
        </p:txBody>
      </p:sp>
      <p:sp>
        <p:nvSpPr>
          <p:cNvPr id="420869" name="Line 5"/>
          <p:cNvSpPr>
            <a:spLocks noChangeShapeType="1"/>
          </p:cNvSpPr>
          <p:nvPr/>
        </p:nvSpPr>
        <p:spPr bwMode="auto">
          <a:xfrm>
            <a:off x="7505700" y="2968625"/>
            <a:ext cx="1588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0" name="Freeform 6"/>
          <p:cNvSpPr>
            <a:spLocks/>
          </p:cNvSpPr>
          <p:nvPr/>
        </p:nvSpPr>
        <p:spPr bwMode="auto">
          <a:xfrm>
            <a:off x="6813550" y="3560763"/>
            <a:ext cx="692150" cy="295275"/>
          </a:xfrm>
          <a:custGeom>
            <a:avLst/>
            <a:gdLst>
              <a:gd name="T0" fmla="*/ 436 w 436"/>
              <a:gd name="T1" fmla="*/ 0 h 186"/>
              <a:gd name="T2" fmla="*/ 436 w 436"/>
              <a:gd name="T3" fmla="*/ 93 h 186"/>
              <a:gd name="T4" fmla="*/ 217 w 436"/>
              <a:gd name="T5" fmla="*/ 93 h 186"/>
              <a:gd name="T6" fmla="*/ 0 w 436"/>
              <a:gd name="T7" fmla="*/ 93 h 186"/>
              <a:gd name="T8" fmla="*/ 0 w 436"/>
              <a:gd name="T9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" h="186">
                <a:moveTo>
                  <a:pt x="436" y="0"/>
                </a:moveTo>
                <a:lnTo>
                  <a:pt x="436" y="93"/>
                </a:lnTo>
                <a:lnTo>
                  <a:pt x="217" y="93"/>
                </a:lnTo>
                <a:lnTo>
                  <a:pt x="0" y="93"/>
                </a:lnTo>
                <a:lnTo>
                  <a:pt x="0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1" name="Freeform 7"/>
          <p:cNvSpPr>
            <a:spLocks/>
          </p:cNvSpPr>
          <p:nvPr/>
        </p:nvSpPr>
        <p:spPr bwMode="auto">
          <a:xfrm>
            <a:off x="7505700" y="3560763"/>
            <a:ext cx="1588" cy="295275"/>
          </a:xfrm>
          <a:custGeom>
            <a:avLst/>
            <a:gdLst>
              <a:gd name="T0" fmla="*/ 0 h 186"/>
              <a:gd name="T1" fmla="*/ 93 h 186"/>
              <a:gd name="T2" fmla="*/ 186 h 18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86">
                <a:moveTo>
                  <a:pt x="0" y="0"/>
                </a:moveTo>
                <a:lnTo>
                  <a:pt x="0" y="93"/>
                </a:lnTo>
                <a:lnTo>
                  <a:pt x="0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7208838" y="38560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7289800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T.E.2.1</a:t>
            </a:r>
            <a:endParaRPr lang="en-US" sz="1800" b="0"/>
          </a:p>
        </p:txBody>
      </p:sp>
      <p:sp>
        <p:nvSpPr>
          <p:cNvPr id="420874" name="Rectangle 10"/>
          <p:cNvSpPr>
            <a:spLocks noChangeArrowheads="1"/>
          </p:cNvSpPr>
          <p:nvPr/>
        </p:nvSpPr>
        <p:spPr bwMode="auto">
          <a:xfrm>
            <a:off x="7900988" y="38560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75" name="Rectangle 11"/>
          <p:cNvSpPr>
            <a:spLocks noChangeArrowheads="1"/>
          </p:cNvSpPr>
          <p:nvPr/>
        </p:nvSpPr>
        <p:spPr bwMode="auto">
          <a:xfrm>
            <a:off x="7981950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T.E.3.1</a:t>
            </a:r>
            <a:endParaRPr lang="en-US" sz="1800" b="0"/>
          </a:p>
        </p:txBody>
      </p:sp>
      <p:sp>
        <p:nvSpPr>
          <p:cNvPr id="420876" name="Rectangle 12"/>
          <p:cNvSpPr>
            <a:spLocks noChangeArrowheads="1"/>
          </p:cNvSpPr>
          <p:nvPr/>
        </p:nvSpPr>
        <p:spPr bwMode="auto">
          <a:xfrm>
            <a:off x="6519863" y="4351338"/>
            <a:ext cx="592137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77" name="Rectangle 13"/>
          <p:cNvSpPr>
            <a:spLocks noChangeArrowheads="1"/>
          </p:cNvSpPr>
          <p:nvPr/>
        </p:nvSpPr>
        <p:spPr bwMode="auto">
          <a:xfrm>
            <a:off x="6602413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T.E.1.2</a:t>
            </a:r>
            <a:endParaRPr lang="en-US" sz="1800" b="0"/>
          </a:p>
        </p:txBody>
      </p:sp>
      <p:sp>
        <p:nvSpPr>
          <p:cNvPr id="420878" name="Rectangle 14"/>
          <p:cNvSpPr>
            <a:spLocks noChangeArrowheads="1"/>
          </p:cNvSpPr>
          <p:nvPr/>
        </p:nvSpPr>
        <p:spPr bwMode="auto">
          <a:xfrm>
            <a:off x="7208838" y="43513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79" name="Rectangle 15"/>
          <p:cNvSpPr>
            <a:spLocks noChangeArrowheads="1"/>
          </p:cNvSpPr>
          <p:nvPr/>
        </p:nvSpPr>
        <p:spPr bwMode="auto">
          <a:xfrm>
            <a:off x="7289800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T.E.2.2</a:t>
            </a:r>
            <a:endParaRPr lang="en-US" sz="1800" b="0"/>
          </a:p>
        </p:txBody>
      </p:sp>
      <p:sp>
        <p:nvSpPr>
          <p:cNvPr id="420880" name="Rectangle 16"/>
          <p:cNvSpPr>
            <a:spLocks noChangeArrowheads="1"/>
          </p:cNvSpPr>
          <p:nvPr/>
        </p:nvSpPr>
        <p:spPr bwMode="auto">
          <a:xfrm>
            <a:off x="7900988" y="43513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7981950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T.E.3.2</a:t>
            </a:r>
            <a:endParaRPr lang="en-US" sz="1800" b="0"/>
          </a:p>
        </p:txBody>
      </p:sp>
      <p:sp>
        <p:nvSpPr>
          <p:cNvPr id="420882" name="Rectangle 18"/>
          <p:cNvSpPr>
            <a:spLocks noChangeArrowheads="1"/>
          </p:cNvSpPr>
          <p:nvPr/>
        </p:nvSpPr>
        <p:spPr bwMode="auto">
          <a:xfrm>
            <a:off x="7208838" y="3167063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83" name="Rectangle 19"/>
          <p:cNvSpPr>
            <a:spLocks noChangeArrowheads="1"/>
          </p:cNvSpPr>
          <p:nvPr/>
        </p:nvSpPr>
        <p:spPr bwMode="auto">
          <a:xfrm>
            <a:off x="7461250" y="3279775"/>
            <a:ext cx="841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b="0"/>
          </a:p>
        </p:txBody>
      </p:sp>
      <p:sp>
        <p:nvSpPr>
          <p:cNvPr id="420884" name="Rectangle 20"/>
          <p:cNvSpPr>
            <a:spLocks noChangeArrowheads="1"/>
          </p:cNvSpPr>
          <p:nvPr/>
        </p:nvSpPr>
        <p:spPr bwMode="auto">
          <a:xfrm>
            <a:off x="7208838" y="2574925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85" name="Rectangle 21"/>
          <p:cNvSpPr>
            <a:spLocks noChangeArrowheads="1"/>
          </p:cNvSpPr>
          <p:nvPr/>
        </p:nvSpPr>
        <p:spPr bwMode="auto">
          <a:xfrm>
            <a:off x="7466013" y="2687638"/>
            <a:ext cx="77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</a:t>
            </a:r>
            <a:endParaRPr lang="en-US" sz="1800" b="0"/>
          </a:p>
        </p:txBody>
      </p:sp>
      <p:sp>
        <p:nvSpPr>
          <p:cNvPr id="420886" name="Freeform 22"/>
          <p:cNvSpPr>
            <a:spLocks/>
          </p:cNvSpPr>
          <p:nvPr/>
        </p:nvSpPr>
        <p:spPr bwMode="auto">
          <a:xfrm>
            <a:off x="7505700" y="3560763"/>
            <a:ext cx="690563" cy="295275"/>
          </a:xfrm>
          <a:custGeom>
            <a:avLst/>
            <a:gdLst>
              <a:gd name="T0" fmla="*/ 0 w 435"/>
              <a:gd name="T1" fmla="*/ 0 h 186"/>
              <a:gd name="T2" fmla="*/ 0 w 435"/>
              <a:gd name="T3" fmla="*/ 93 h 186"/>
              <a:gd name="T4" fmla="*/ 217 w 435"/>
              <a:gd name="T5" fmla="*/ 93 h 186"/>
              <a:gd name="T6" fmla="*/ 435 w 435"/>
              <a:gd name="T7" fmla="*/ 93 h 186"/>
              <a:gd name="T8" fmla="*/ 435 w 435"/>
              <a:gd name="T9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186">
                <a:moveTo>
                  <a:pt x="0" y="0"/>
                </a:moveTo>
                <a:lnTo>
                  <a:pt x="0" y="93"/>
                </a:lnTo>
                <a:lnTo>
                  <a:pt x="217" y="93"/>
                </a:lnTo>
                <a:lnTo>
                  <a:pt x="435" y="93"/>
                </a:lnTo>
                <a:lnTo>
                  <a:pt x="435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7" name="Rectangle 23"/>
          <p:cNvSpPr>
            <a:spLocks noChangeArrowheads="1"/>
          </p:cNvSpPr>
          <p:nvPr/>
        </p:nvSpPr>
        <p:spPr bwMode="auto">
          <a:xfrm>
            <a:off x="7208838" y="4943475"/>
            <a:ext cx="593725" cy="3952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88" name="Rectangle 24"/>
          <p:cNvSpPr>
            <a:spLocks noChangeArrowheads="1"/>
          </p:cNvSpPr>
          <p:nvPr/>
        </p:nvSpPr>
        <p:spPr bwMode="auto">
          <a:xfrm>
            <a:off x="7466013" y="5056188"/>
            <a:ext cx="77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Z</a:t>
            </a:r>
            <a:endParaRPr lang="en-US" sz="1800" b="0"/>
          </a:p>
        </p:txBody>
      </p:sp>
      <p:sp>
        <p:nvSpPr>
          <p:cNvPr id="420889" name="Rectangle 25"/>
          <p:cNvSpPr>
            <a:spLocks noChangeArrowheads="1"/>
          </p:cNvSpPr>
          <p:nvPr/>
        </p:nvSpPr>
        <p:spPr bwMode="auto">
          <a:xfrm>
            <a:off x="7208838" y="1390650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90" name="Rectangle 26"/>
          <p:cNvSpPr>
            <a:spLocks noChangeArrowheads="1"/>
          </p:cNvSpPr>
          <p:nvPr/>
        </p:nvSpPr>
        <p:spPr bwMode="auto">
          <a:xfrm>
            <a:off x="7459663" y="1503363"/>
            <a:ext cx="920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A</a:t>
            </a:r>
            <a:endParaRPr lang="en-US" sz="1800" b="0"/>
          </a:p>
        </p:txBody>
      </p:sp>
      <p:sp>
        <p:nvSpPr>
          <p:cNvPr id="420891" name="Rectangle 27"/>
          <p:cNvSpPr>
            <a:spLocks noChangeArrowheads="1"/>
          </p:cNvSpPr>
          <p:nvPr/>
        </p:nvSpPr>
        <p:spPr bwMode="auto">
          <a:xfrm>
            <a:off x="7208838" y="1982788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92" name="Rectangle 28"/>
          <p:cNvSpPr>
            <a:spLocks noChangeArrowheads="1"/>
          </p:cNvSpPr>
          <p:nvPr/>
        </p:nvSpPr>
        <p:spPr bwMode="auto">
          <a:xfrm>
            <a:off x="7459663" y="2095500"/>
            <a:ext cx="920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B</a:t>
            </a:r>
            <a:endParaRPr lang="en-US" sz="1800" b="0"/>
          </a:p>
        </p:txBody>
      </p:sp>
      <p:sp>
        <p:nvSpPr>
          <p:cNvPr id="420893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19200"/>
            <a:ext cx="5943600" cy="5638800"/>
          </a:xfrm>
          <a:noFill/>
          <a:ln/>
        </p:spPr>
        <p:txBody>
          <a:bodyPr/>
          <a:lstStyle/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 b="1">
                <a:solidFill>
                  <a:srgbClr val="FF3300"/>
                </a:solidFill>
              </a:rPr>
              <a:t>Observations: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1)- we need to know all the elements in the MIB, including the # of columns and rows in a table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2)- a MIB is traversed from top to bottom (i.e., from left to right in the tree structure)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3)- data in tables is retrieved by traversing all instances of a columnar object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 b="1">
                <a:solidFill>
                  <a:srgbClr val="FF3300"/>
                </a:solidFill>
              </a:rPr>
              <a:t>NOTES: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1)- </a:t>
            </a:r>
            <a:r>
              <a:rPr lang="de-DE" sz="1800">
                <a:solidFill>
                  <a:schemeClr val="accent2"/>
                </a:solidFill>
              </a:rPr>
              <a:t>dynamic table</a:t>
            </a:r>
            <a:r>
              <a:rPr lang="de-DE" sz="1800"/>
              <a:t>: # rows may not be known to manager</a:t>
            </a:r>
          </a:p>
          <a:p>
            <a:pPr lvl="1"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600">
                <a:sym typeface="Wingdings" pitchFamily="2" charset="2"/>
              </a:rPr>
              <a:t></a:t>
            </a:r>
            <a:r>
              <a:rPr lang="de-DE" sz="1600"/>
              <a:t>A request to T.E.1.3 results in error message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3)- </a:t>
            </a:r>
            <a:r>
              <a:rPr lang="de-DE" sz="1800">
                <a:solidFill>
                  <a:schemeClr val="accent2"/>
                </a:solidFill>
              </a:rPr>
              <a:t>GetNextRequest could avoid this!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4)- A convention is required for the definition of the next object in a MIB</a:t>
            </a:r>
          </a:p>
          <a:p>
            <a:pPr algn="l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de-DE" sz="1800"/>
              <a:t>      </a:t>
            </a:r>
            <a:r>
              <a:rPr lang="de-DE" sz="1800">
                <a:sym typeface="Wingdings" pitchFamily="2" charset="2"/>
              </a:rPr>
              <a:t> </a:t>
            </a:r>
            <a:r>
              <a:rPr lang="de-DE" sz="1800"/>
              <a:t>SNMP uses lexicographic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de-DE" sz="3600"/>
              <a:t>Lexicographic Ordring- example</a:t>
            </a:r>
            <a:endParaRPr lang="en-US" sz="3600"/>
          </a:p>
        </p:txBody>
      </p:sp>
      <p:grpSp>
        <p:nvGrpSpPr>
          <p:cNvPr id="422915" name="Group 3"/>
          <p:cNvGrpSpPr>
            <a:grpSpLocks/>
          </p:cNvGrpSpPr>
          <p:nvPr/>
        </p:nvGrpSpPr>
        <p:grpSpPr bwMode="auto">
          <a:xfrm>
            <a:off x="3403600" y="1676400"/>
            <a:ext cx="4799013" cy="3217863"/>
            <a:chOff x="1232" y="1069"/>
            <a:chExt cx="3023" cy="2027"/>
          </a:xfrm>
        </p:grpSpPr>
        <p:sp>
          <p:nvSpPr>
            <p:cNvPr id="422916" name="Freeform 4"/>
            <p:cNvSpPr>
              <a:spLocks/>
            </p:cNvSpPr>
            <p:nvPr/>
          </p:nvSpPr>
          <p:spPr bwMode="auto">
            <a:xfrm>
              <a:off x="2851" y="1069"/>
              <a:ext cx="215" cy="215"/>
            </a:xfrm>
            <a:custGeom>
              <a:avLst/>
              <a:gdLst>
                <a:gd name="T0" fmla="*/ 0 w 215"/>
                <a:gd name="T1" fmla="*/ 108 h 215"/>
                <a:gd name="T2" fmla="*/ 4 w 215"/>
                <a:gd name="T3" fmla="*/ 79 h 215"/>
                <a:gd name="T4" fmla="*/ 14 w 215"/>
                <a:gd name="T5" fmla="*/ 54 h 215"/>
                <a:gd name="T6" fmla="*/ 31 w 215"/>
                <a:gd name="T7" fmla="*/ 31 h 215"/>
                <a:gd name="T8" fmla="*/ 54 w 215"/>
                <a:gd name="T9" fmla="*/ 14 h 215"/>
                <a:gd name="T10" fmla="*/ 81 w 215"/>
                <a:gd name="T11" fmla="*/ 4 h 215"/>
                <a:gd name="T12" fmla="*/ 108 w 215"/>
                <a:gd name="T13" fmla="*/ 0 h 215"/>
                <a:gd name="T14" fmla="*/ 137 w 215"/>
                <a:gd name="T15" fmla="*/ 4 h 215"/>
                <a:gd name="T16" fmla="*/ 162 w 215"/>
                <a:gd name="T17" fmla="*/ 14 h 215"/>
                <a:gd name="T18" fmla="*/ 185 w 215"/>
                <a:gd name="T19" fmla="*/ 31 h 215"/>
                <a:gd name="T20" fmla="*/ 202 w 215"/>
                <a:gd name="T21" fmla="*/ 54 h 215"/>
                <a:gd name="T22" fmla="*/ 211 w 215"/>
                <a:gd name="T23" fmla="*/ 79 h 215"/>
                <a:gd name="T24" fmla="*/ 215 w 215"/>
                <a:gd name="T25" fmla="*/ 108 h 215"/>
                <a:gd name="T26" fmla="*/ 211 w 215"/>
                <a:gd name="T27" fmla="*/ 135 h 215"/>
                <a:gd name="T28" fmla="*/ 202 w 215"/>
                <a:gd name="T29" fmla="*/ 162 h 215"/>
                <a:gd name="T30" fmla="*/ 185 w 215"/>
                <a:gd name="T31" fmla="*/ 185 h 215"/>
                <a:gd name="T32" fmla="*/ 162 w 215"/>
                <a:gd name="T33" fmla="*/ 202 h 215"/>
                <a:gd name="T34" fmla="*/ 137 w 215"/>
                <a:gd name="T35" fmla="*/ 212 h 215"/>
                <a:gd name="T36" fmla="*/ 108 w 215"/>
                <a:gd name="T37" fmla="*/ 215 h 215"/>
                <a:gd name="T38" fmla="*/ 81 w 215"/>
                <a:gd name="T39" fmla="*/ 212 h 215"/>
                <a:gd name="T40" fmla="*/ 54 w 215"/>
                <a:gd name="T41" fmla="*/ 202 h 215"/>
                <a:gd name="T42" fmla="*/ 31 w 215"/>
                <a:gd name="T43" fmla="*/ 185 h 215"/>
                <a:gd name="T44" fmla="*/ 14 w 215"/>
                <a:gd name="T45" fmla="*/ 162 h 215"/>
                <a:gd name="T46" fmla="*/ 4 w 215"/>
                <a:gd name="T47" fmla="*/ 135 h 215"/>
                <a:gd name="T48" fmla="*/ 0 w 215"/>
                <a:gd name="T49" fmla="*/ 10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8"/>
                  </a:moveTo>
                  <a:lnTo>
                    <a:pt x="4" y="79"/>
                  </a:lnTo>
                  <a:lnTo>
                    <a:pt x="14" y="54"/>
                  </a:lnTo>
                  <a:lnTo>
                    <a:pt x="31" y="31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lnTo>
                    <a:pt x="137" y="4"/>
                  </a:lnTo>
                  <a:lnTo>
                    <a:pt x="162" y="14"/>
                  </a:lnTo>
                  <a:lnTo>
                    <a:pt x="185" y="31"/>
                  </a:lnTo>
                  <a:lnTo>
                    <a:pt x="202" y="54"/>
                  </a:lnTo>
                  <a:lnTo>
                    <a:pt x="211" y="79"/>
                  </a:lnTo>
                  <a:lnTo>
                    <a:pt x="215" y="108"/>
                  </a:lnTo>
                  <a:lnTo>
                    <a:pt x="211" y="135"/>
                  </a:lnTo>
                  <a:lnTo>
                    <a:pt x="202" y="162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7" y="212"/>
                  </a:lnTo>
                  <a:lnTo>
                    <a:pt x="108" y="215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1" y="185"/>
                  </a:lnTo>
                  <a:lnTo>
                    <a:pt x="14" y="162"/>
                  </a:lnTo>
                  <a:lnTo>
                    <a:pt x="4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17" name="Freeform 5"/>
            <p:cNvSpPr>
              <a:spLocks/>
            </p:cNvSpPr>
            <p:nvPr/>
          </p:nvSpPr>
          <p:spPr bwMode="auto">
            <a:xfrm>
              <a:off x="3427" y="1645"/>
              <a:ext cx="215" cy="216"/>
            </a:xfrm>
            <a:custGeom>
              <a:avLst/>
              <a:gdLst>
                <a:gd name="T0" fmla="*/ 0 w 215"/>
                <a:gd name="T1" fmla="*/ 108 h 216"/>
                <a:gd name="T2" fmla="*/ 4 w 215"/>
                <a:gd name="T3" fmla="*/ 79 h 216"/>
                <a:gd name="T4" fmla="*/ 14 w 215"/>
                <a:gd name="T5" fmla="*/ 54 h 216"/>
                <a:gd name="T6" fmla="*/ 31 w 215"/>
                <a:gd name="T7" fmla="*/ 31 h 216"/>
                <a:gd name="T8" fmla="*/ 54 w 215"/>
                <a:gd name="T9" fmla="*/ 14 h 216"/>
                <a:gd name="T10" fmla="*/ 81 w 215"/>
                <a:gd name="T11" fmla="*/ 4 h 216"/>
                <a:gd name="T12" fmla="*/ 108 w 215"/>
                <a:gd name="T13" fmla="*/ 0 h 216"/>
                <a:gd name="T14" fmla="*/ 137 w 215"/>
                <a:gd name="T15" fmla="*/ 4 h 216"/>
                <a:gd name="T16" fmla="*/ 162 w 215"/>
                <a:gd name="T17" fmla="*/ 14 h 216"/>
                <a:gd name="T18" fmla="*/ 185 w 215"/>
                <a:gd name="T19" fmla="*/ 31 h 216"/>
                <a:gd name="T20" fmla="*/ 202 w 215"/>
                <a:gd name="T21" fmla="*/ 54 h 216"/>
                <a:gd name="T22" fmla="*/ 212 w 215"/>
                <a:gd name="T23" fmla="*/ 79 h 216"/>
                <a:gd name="T24" fmla="*/ 215 w 215"/>
                <a:gd name="T25" fmla="*/ 108 h 216"/>
                <a:gd name="T26" fmla="*/ 212 w 215"/>
                <a:gd name="T27" fmla="*/ 135 h 216"/>
                <a:gd name="T28" fmla="*/ 202 w 215"/>
                <a:gd name="T29" fmla="*/ 162 h 216"/>
                <a:gd name="T30" fmla="*/ 185 w 215"/>
                <a:gd name="T31" fmla="*/ 185 h 216"/>
                <a:gd name="T32" fmla="*/ 162 w 215"/>
                <a:gd name="T33" fmla="*/ 202 h 216"/>
                <a:gd name="T34" fmla="*/ 137 w 215"/>
                <a:gd name="T35" fmla="*/ 212 h 216"/>
                <a:gd name="T36" fmla="*/ 108 w 215"/>
                <a:gd name="T37" fmla="*/ 216 h 216"/>
                <a:gd name="T38" fmla="*/ 81 w 215"/>
                <a:gd name="T39" fmla="*/ 212 h 216"/>
                <a:gd name="T40" fmla="*/ 54 w 215"/>
                <a:gd name="T41" fmla="*/ 202 h 216"/>
                <a:gd name="T42" fmla="*/ 31 w 215"/>
                <a:gd name="T43" fmla="*/ 185 h 216"/>
                <a:gd name="T44" fmla="*/ 14 w 215"/>
                <a:gd name="T45" fmla="*/ 162 h 216"/>
                <a:gd name="T46" fmla="*/ 4 w 215"/>
                <a:gd name="T47" fmla="*/ 135 h 216"/>
                <a:gd name="T48" fmla="*/ 0 w 215"/>
                <a:gd name="T49" fmla="*/ 10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6">
                  <a:moveTo>
                    <a:pt x="0" y="108"/>
                  </a:moveTo>
                  <a:lnTo>
                    <a:pt x="4" y="79"/>
                  </a:lnTo>
                  <a:lnTo>
                    <a:pt x="14" y="54"/>
                  </a:lnTo>
                  <a:lnTo>
                    <a:pt x="31" y="31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lnTo>
                    <a:pt x="137" y="4"/>
                  </a:lnTo>
                  <a:lnTo>
                    <a:pt x="162" y="14"/>
                  </a:lnTo>
                  <a:lnTo>
                    <a:pt x="185" y="31"/>
                  </a:lnTo>
                  <a:lnTo>
                    <a:pt x="202" y="54"/>
                  </a:lnTo>
                  <a:lnTo>
                    <a:pt x="212" y="79"/>
                  </a:lnTo>
                  <a:lnTo>
                    <a:pt x="215" y="108"/>
                  </a:lnTo>
                  <a:lnTo>
                    <a:pt x="212" y="135"/>
                  </a:lnTo>
                  <a:lnTo>
                    <a:pt x="202" y="162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7" y="212"/>
                  </a:lnTo>
                  <a:lnTo>
                    <a:pt x="108" y="216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1" y="185"/>
                  </a:lnTo>
                  <a:lnTo>
                    <a:pt x="14" y="162"/>
                  </a:lnTo>
                  <a:lnTo>
                    <a:pt x="4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18" name="Rectangle 6"/>
            <p:cNvSpPr>
              <a:spLocks noChangeArrowheads="1"/>
            </p:cNvSpPr>
            <p:nvPr/>
          </p:nvSpPr>
          <p:spPr bwMode="auto">
            <a:xfrm>
              <a:off x="3508" y="169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/>
            </a:p>
          </p:txBody>
        </p:sp>
        <p:sp>
          <p:nvSpPr>
            <p:cNvPr id="422919" name="Freeform 7"/>
            <p:cNvSpPr>
              <a:spLocks/>
            </p:cNvSpPr>
            <p:nvPr/>
          </p:nvSpPr>
          <p:spPr bwMode="auto">
            <a:xfrm>
              <a:off x="4040" y="1645"/>
              <a:ext cx="215" cy="216"/>
            </a:xfrm>
            <a:custGeom>
              <a:avLst/>
              <a:gdLst>
                <a:gd name="T0" fmla="*/ 0 w 215"/>
                <a:gd name="T1" fmla="*/ 108 h 216"/>
                <a:gd name="T2" fmla="*/ 2 w 215"/>
                <a:gd name="T3" fmla="*/ 79 h 216"/>
                <a:gd name="T4" fmla="*/ 13 w 215"/>
                <a:gd name="T5" fmla="*/ 54 h 216"/>
                <a:gd name="T6" fmla="*/ 31 w 215"/>
                <a:gd name="T7" fmla="*/ 31 h 216"/>
                <a:gd name="T8" fmla="*/ 54 w 215"/>
                <a:gd name="T9" fmla="*/ 14 h 216"/>
                <a:gd name="T10" fmla="*/ 79 w 215"/>
                <a:gd name="T11" fmla="*/ 4 h 216"/>
                <a:gd name="T12" fmla="*/ 107 w 215"/>
                <a:gd name="T13" fmla="*/ 0 h 216"/>
                <a:gd name="T14" fmla="*/ 134 w 215"/>
                <a:gd name="T15" fmla="*/ 4 h 216"/>
                <a:gd name="T16" fmla="*/ 161 w 215"/>
                <a:gd name="T17" fmla="*/ 14 h 216"/>
                <a:gd name="T18" fmla="*/ 184 w 215"/>
                <a:gd name="T19" fmla="*/ 31 h 216"/>
                <a:gd name="T20" fmla="*/ 201 w 215"/>
                <a:gd name="T21" fmla="*/ 54 h 216"/>
                <a:gd name="T22" fmla="*/ 211 w 215"/>
                <a:gd name="T23" fmla="*/ 79 h 216"/>
                <a:gd name="T24" fmla="*/ 215 w 215"/>
                <a:gd name="T25" fmla="*/ 108 h 216"/>
                <a:gd name="T26" fmla="*/ 211 w 215"/>
                <a:gd name="T27" fmla="*/ 135 h 216"/>
                <a:gd name="T28" fmla="*/ 201 w 215"/>
                <a:gd name="T29" fmla="*/ 162 h 216"/>
                <a:gd name="T30" fmla="*/ 184 w 215"/>
                <a:gd name="T31" fmla="*/ 185 h 216"/>
                <a:gd name="T32" fmla="*/ 161 w 215"/>
                <a:gd name="T33" fmla="*/ 202 h 216"/>
                <a:gd name="T34" fmla="*/ 134 w 215"/>
                <a:gd name="T35" fmla="*/ 212 h 216"/>
                <a:gd name="T36" fmla="*/ 107 w 215"/>
                <a:gd name="T37" fmla="*/ 216 h 216"/>
                <a:gd name="T38" fmla="*/ 79 w 215"/>
                <a:gd name="T39" fmla="*/ 212 h 216"/>
                <a:gd name="T40" fmla="*/ 54 w 215"/>
                <a:gd name="T41" fmla="*/ 202 h 216"/>
                <a:gd name="T42" fmla="*/ 31 w 215"/>
                <a:gd name="T43" fmla="*/ 185 h 216"/>
                <a:gd name="T44" fmla="*/ 13 w 215"/>
                <a:gd name="T45" fmla="*/ 162 h 216"/>
                <a:gd name="T46" fmla="*/ 2 w 215"/>
                <a:gd name="T47" fmla="*/ 135 h 216"/>
                <a:gd name="T48" fmla="*/ 0 w 215"/>
                <a:gd name="T49" fmla="*/ 10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6">
                  <a:moveTo>
                    <a:pt x="0" y="108"/>
                  </a:moveTo>
                  <a:lnTo>
                    <a:pt x="2" y="79"/>
                  </a:lnTo>
                  <a:lnTo>
                    <a:pt x="13" y="54"/>
                  </a:lnTo>
                  <a:lnTo>
                    <a:pt x="31" y="31"/>
                  </a:lnTo>
                  <a:lnTo>
                    <a:pt x="54" y="14"/>
                  </a:lnTo>
                  <a:lnTo>
                    <a:pt x="79" y="4"/>
                  </a:lnTo>
                  <a:lnTo>
                    <a:pt x="107" y="0"/>
                  </a:lnTo>
                  <a:lnTo>
                    <a:pt x="134" y="4"/>
                  </a:lnTo>
                  <a:lnTo>
                    <a:pt x="161" y="14"/>
                  </a:lnTo>
                  <a:lnTo>
                    <a:pt x="184" y="31"/>
                  </a:lnTo>
                  <a:lnTo>
                    <a:pt x="201" y="54"/>
                  </a:lnTo>
                  <a:lnTo>
                    <a:pt x="211" y="79"/>
                  </a:lnTo>
                  <a:lnTo>
                    <a:pt x="215" y="108"/>
                  </a:lnTo>
                  <a:lnTo>
                    <a:pt x="211" y="135"/>
                  </a:lnTo>
                  <a:lnTo>
                    <a:pt x="201" y="162"/>
                  </a:lnTo>
                  <a:lnTo>
                    <a:pt x="184" y="185"/>
                  </a:lnTo>
                  <a:lnTo>
                    <a:pt x="161" y="202"/>
                  </a:lnTo>
                  <a:lnTo>
                    <a:pt x="134" y="212"/>
                  </a:lnTo>
                  <a:lnTo>
                    <a:pt x="107" y="216"/>
                  </a:lnTo>
                  <a:lnTo>
                    <a:pt x="79" y="212"/>
                  </a:lnTo>
                  <a:lnTo>
                    <a:pt x="54" y="202"/>
                  </a:lnTo>
                  <a:lnTo>
                    <a:pt x="31" y="185"/>
                  </a:lnTo>
                  <a:lnTo>
                    <a:pt x="13" y="162"/>
                  </a:lnTo>
                  <a:lnTo>
                    <a:pt x="2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20" name="Rectangle 8"/>
            <p:cNvSpPr>
              <a:spLocks noChangeArrowheads="1"/>
            </p:cNvSpPr>
            <p:nvPr/>
          </p:nvSpPr>
          <p:spPr bwMode="auto">
            <a:xfrm>
              <a:off x="4120" y="169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sz="1800" b="0"/>
            </a:p>
          </p:txBody>
        </p:sp>
        <p:sp>
          <p:nvSpPr>
            <p:cNvPr id="422921" name="Freeform 9"/>
            <p:cNvSpPr>
              <a:spLocks/>
            </p:cNvSpPr>
            <p:nvPr/>
          </p:nvSpPr>
          <p:spPr bwMode="auto">
            <a:xfrm>
              <a:off x="1753" y="1645"/>
              <a:ext cx="215" cy="216"/>
            </a:xfrm>
            <a:custGeom>
              <a:avLst/>
              <a:gdLst>
                <a:gd name="T0" fmla="*/ 0 w 215"/>
                <a:gd name="T1" fmla="*/ 108 h 216"/>
                <a:gd name="T2" fmla="*/ 4 w 215"/>
                <a:gd name="T3" fmla="*/ 79 h 216"/>
                <a:gd name="T4" fmla="*/ 13 w 215"/>
                <a:gd name="T5" fmla="*/ 54 h 216"/>
                <a:gd name="T6" fmla="*/ 31 w 215"/>
                <a:gd name="T7" fmla="*/ 31 h 216"/>
                <a:gd name="T8" fmla="*/ 54 w 215"/>
                <a:gd name="T9" fmla="*/ 14 h 216"/>
                <a:gd name="T10" fmla="*/ 81 w 215"/>
                <a:gd name="T11" fmla="*/ 4 h 216"/>
                <a:gd name="T12" fmla="*/ 108 w 215"/>
                <a:gd name="T13" fmla="*/ 0 h 216"/>
                <a:gd name="T14" fmla="*/ 136 w 215"/>
                <a:gd name="T15" fmla="*/ 4 h 216"/>
                <a:gd name="T16" fmla="*/ 161 w 215"/>
                <a:gd name="T17" fmla="*/ 14 h 216"/>
                <a:gd name="T18" fmla="*/ 184 w 215"/>
                <a:gd name="T19" fmla="*/ 31 h 216"/>
                <a:gd name="T20" fmla="*/ 202 w 215"/>
                <a:gd name="T21" fmla="*/ 54 h 216"/>
                <a:gd name="T22" fmla="*/ 213 w 215"/>
                <a:gd name="T23" fmla="*/ 79 h 216"/>
                <a:gd name="T24" fmla="*/ 215 w 215"/>
                <a:gd name="T25" fmla="*/ 108 h 216"/>
                <a:gd name="T26" fmla="*/ 213 w 215"/>
                <a:gd name="T27" fmla="*/ 135 h 216"/>
                <a:gd name="T28" fmla="*/ 202 w 215"/>
                <a:gd name="T29" fmla="*/ 162 h 216"/>
                <a:gd name="T30" fmla="*/ 184 w 215"/>
                <a:gd name="T31" fmla="*/ 185 h 216"/>
                <a:gd name="T32" fmla="*/ 161 w 215"/>
                <a:gd name="T33" fmla="*/ 202 h 216"/>
                <a:gd name="T34" fmla="*/ 136 w 215"/>
                <a:gd name="T35" fmla="*/ 212 h 216"/>
                <a:gd name="T36" fmla="*/ 108 w 215"/>
                <a:gd name="T37" fmla="*/ 216 h 216"/>
                <a:gd name="T38" fmla="*/ 81 w 215"/>
                <a:gd name="T39" fmla="*/ 212 h 216"/>
                <a:gd name="T40" fmla="*/ 54 w 215"/>
                <a:gd name="T41" fmla="*/ 202 h 216"/>
                <a:gd name="T42" fmla="*/ 31 w 215"/>
                <a:gd name="T43" fmla="*/ 185 h 216"/>
                <a:gd name="T44" fmla="*/ 13 w 215"/>
                <a:gd name="T45" fmla="*/ 162 h 216"/>
                <a:gd name="T46" fmla="*/ 4 w 215"/>
                <a:gd name="T47" fmla="*/ 135 h 216"/>
                <a:gd name="T48" fmla="*/ 0 w 215"/>
                <a:gd name="T49" fmla="*/ 10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6">
                  <a:moveTo>
                    <a:pt x="0" y="108"/>
                  </a:moveTo>
                  <a:lnTo>
                    <a:pt x="4" y="79"/>
                  </a:lnTo>
                  <a:lnTo>
                    <a:pt x="13" y="54"/>
                  </a:lnTo>
                  <a:lnTo>
                    <a:pt x="31" y="31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lnTo>
                    <a:pt x="136" y="4"/>
                  </a:lnTo>
                  <a:lnTo>
                    <a:pt x="161" y="14"/>
                  </a:lnTo>
                  <a:lnTo>
                    <a:pt x="184" y="31"/>
                  </a:lnTo>
                  <a:lnTo>
                    <a:pt x="202" y="54"/>
                  </a:lnTo>
                  <a:lnTo>
                    <a:pt x="213" y="79"/>
                  </a:lnTo>
                  <a:lnTo>
                    <a:pt x="215" y="108"/>
                  </a:lnTo>
                  <a:lnTo>
                    <a:pt x="213" y="135"/>
                  </a:lnTo>
                  <a:lnTo>
                    <a:pt x="202" y="162"/>
                  </a:lnTo>
                  <a:lnTo>
                    <a:pt x="184" y="185"/>
                  </a:lnTo>
                  <a:lnTo>
                    <a:pt x="161" y="202"/>
                  </a:lnTo>
                  <a:lnTo>
                    <a:pt x="136" y="212"/>
                  </a:lnTo>
                  <a:lnTo>
                    <a:pt x="108" y="216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1" y="185"/>
                  </a:lnTo>
                  <a:lnTo>
                    <a:pt x="13" y="162"/>
                  </a:lnTo>
                  <a:lnTo>
                    <a:pt x="4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22" name="Rectangle 10"/>
            <p:cNvSpPr>
              <a:spLocks noChangeArrowheads="1"/>
            </p:cNvSpPr>
            <p:nvPr/>
          </p:nvSpPr>
          <p:spPr bwMode="auto">
            <a:xfrm>
              <a:off x="1834" y="169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/>
            </a:p>
          </p:txBody>
        </p:sp>
        <p:sp>
          <p:nvSpPr>
            <p:cNvPr id="422923" name="Freeform 11"/>
            <p:cNvSpPr>
              <a:spLocks/>
            </p:cNvSpPr>
            <p:nvPr/>
          </p:nvSpPr>
          <p:spPr bwMode="auto">
            <a:xfrm>
              <a:off x="2600" y="1645"/>
              <a:ext cx="215" cy="216"/>
            </a:xfrm>
            <a:custGeom>
              <a:avLst/>
              <a:gdLst>
                <a:gd name="T0" fmla="*/ 0 w 215"/>
                <a:gd name="T1" fmla="*/ 108 h 216"/>
                <a:gd name="T2" fmla="*/ 2 w 215"/>
                <a:gd name="T3" fmla="*/ 79 h 216"/>
                <a:gd name="T4" fmla="*/ 13 w 215"/>
                <a:gd name="T5" fmla="*/ 54 h 216"/>
                <a:gd name="T6" fmla="*/ 30 w 215"/>
                <a:gd name="T7" fmla="*/ 31 h 216"/>
                <a:gd name="T8" fmla="*/ 54 w 215"/>
                <a:gd name="T9" fmla="*/ 14 h 216"/>
                <a:gd name="T10" fmla="*/ 78 w 215"/>
                <a:gd name="T11" fmla="*/ 4 h 216"/>
                <a:gd name="T12" fmla="*/ 107 w 215"/>
                <a:gd name="T13" fmla="*/ 0 h 216"/>
                <a:gd name="T14" fmla="*/ 134 w 215"/>
                <a:gd name="T15" fmla="*/ 4 h 216"/>
                <a:gd name="T16" fmla="*/ 161 w 215"/>
                <a:gd name="T17" fmla="*/ 14 h 216"/>
                <a:gd name="T18" fmla="*/ 184 w 215"/>
                <a:gd name="T19" fmla="*/ 31 h 216"/>
                <a:gd name="T20" fmla="*/ 201 w 215"/>
                <a:gd name="T21" fmla="*/ 54 h 216"/>
                <a:gd name="T22" fmla="*/ 211 w 215"/>
                <a:gd name="T23" fmla="*/ 79 h 216"/>
                <a:gd name="T24" fmla="*/ 215 w 215"/>
                <a:gd name="T25" fmla="*/ 108 h 216"/>
                <a:gd name="T26" fmla="*/ 211 w 215"/>
                <a:gd name="T27" fmla="*/ 135 h 216"/>
                <a:gd name="T28" fmla="*/ 201 w 215"/>
                <a:gd name="T29" fmla="*/ 162 h 216"/>
                <a:gd name="T30" fmla="*/ 184 w 215"/>
                <a:gd name="T31" fmla="*/ 185 h 216"/>
                <a:gd name="T32" fmla="*/ 161 w 215"/>
                <a:gd name="T33" fmla="*/ 202 h 216"/>
                <a:gd name="T34" fmla="*/ 134 w 215"/>
                <a:gd name="T35" fmla="*/ 212 h 216"/>
                <a:gd name="T36" fmla="*/ 107 w 215"/>
                <a:gd name="T37" fmla="*/ 216 h 216"/>
                <a:gd name="T38" fmla="*/ 78 w 215"/>
                <a:gd name="T39" fmla="*/ 212 h 216"/>
                <a:gd name="T40" fmla="*/ 54 w 215"/>
                <a:gd name="T41" fmla="*/ 202 h 216"/>
                <a:gd name="T42" fmla="*/ 30 w 215"/>
                <a:gd name="T43" fmla="*/ 185 h 216"/>
                <a:gd name="T44" fmla="*/ 13 w 215"/>
                <a:gd name="T45" fmla="*/ 162 h 216"/>
                <a:gd name="T46" fmla="*/ 2 w 215"/>
                <a:gd name="T47" fmla="*/ 135 h 216"/>
                <a:gd name="T48" fmla="*/ 0 w 215"/>
                <a:gd name="T49" fmla="*/ 10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6">
                  <a:moveTo>
                    <a:pt x="0" y="108"/>
                  </a:moveTo>
                  <a:lnTo>
                    <a:pt x="2" y="79"/>
                  </a:lnTo>
                  <a:lnTo>
                    <a:pt x="13" y="54"/>
                  </a:lnTo>
                  <a:lnTo>
                    <a:pt x="30" y="31"/>
                  </a:lnTo>
                  <a:lnTo>
                    <a:pt x="54" y="14"/>
                  </a:lnTo>
                  <a:lnTo>
                    <a:pt x="78" y="4"/>
                  </a:lnTo>
                  <a:lnTo>
                    <a:pt x="107" y="0"/>
                  </a:lnTo>
                  <a:lnTo>
                    <a:pt x="134" y="4"/>
                  </a:lnTo>
                  <a:lnTo>
                    <a:pt x="161" y="14"/>
                  </a:lnTo>
                  <a:lnTo>
                    <a:pt x="184" y="31"/>
                  </a:lnTo>
                  <a:lnTo>
                    <a:pt x="201" y="54"/>
                  </a:lnTo>
                  <a:lnTo>
                    <a:pt x="211" y="79"/>
                  </a:lnTo>
                  <a:lnTo>
                    <a:pt x="215" y="108"/>
                  </a:lnTo>
                  <a:lnTo>
                    <a:pt x="211" y="135"/>
                  </a:lnTo>
                  <a:lnTo>
                    <a:pt x="201" y="162"/>
                  </a:lnTo>
                  <a:lnTo>
                    <a:pt x="184" y="185"/>
                  </a:lnTo>
                  <a:lnTo>
                    <a:pt x="161" y="202"/>
                  </a:lnTo>
                  <a:lnTo>
                    <a:pt x="134" y="212"/>
                  </a:lnTo>
                  <a:lnTo>
                    <a:pt x="107" y="216"/>
                  </a:lnTo>
                  <a:lnTo>
                    <a:pt x="78" y="212"/>
                  </a:lnTo>
                  <a:lnTo>
                    <a:pt x="54" y="202"/>
                  </a:lnTo>
                  <a:lnTo>
                    <a:pt x="30" y="185"/>
                  </a:lnTo>
                  <a:lnTo>
                    <a:pt x="13" y="162"/>
                  </a:lnTo>
                  <a:lnTo>
                    <a:pt x="2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24" name="Rectangle 12"/>
            <p:cNvSpPr>
              <a:spLocks noChangeArrowheads="1"/>
            </p:cNvSpPr>
            <p:nvPr/>
          </p:nvSpPr>
          <p:spPr bwMode="auto">
            <a:xfrm>
              <a:off x="2680" y="169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/>
            </a:p>
          </p:txBody>
        </p:sp>
        <p:sp>
          <p:nvSpPr>
            <p:cNvPr id="422925" name="Freeform 13"/>
            <p:cNvSpPr>
              <a:spLocks/>
            </p:cNvSpPr>
            <p:nvPr/>
          </p:nvSpPr>
          <p:spPr bwMode="auto">
            <a:xfrm>
              <a:off x="1609" y="2857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7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1 w 215"/>
                <a:gd name="T23" fmla="*/ 78 h 215"/>
                <a:gd name="T24" fmla="*/ 215 w 215"/>
                <a:gd name="T25" fmla="*/ 107 h 215"/>
                <a:gd name="T26" fmla="*/ 211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7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7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1" y="78"/>
                  </a:lnTo>
                  <a:lnTo>
                    <a:pt x="215" y="107"/>
                  </a:lnTo>
                  <a:lnTo>
                    <a:pt x="211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7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26" name="Rectangle 14"/>
            <p:cNvSpPr>
              <a:spLocks noChangeArrowheads="1"/>
            </p:cNvSpPr>
            <p:nvPr/>
          </p:nvSpPr>
          <p:spPr bwMode="auto">
            <a:xfrm>
              <a:off x="1663" y="2905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18</a:t>
              </a:r>
              <a:endParaRPr lang="en-US" sz="1800" b="0"/>
            </a:p>
          </p:txBody>
        </p:sp>
        <p:sp>
          <p:nvSpPr>
            <p:cNvPr id="422927" name="Freeform 15"/>
            <p:cNvSpPr>
              <a:spLocks/>
            </p:cNvSpPr>
            <p:nvPr/>
          </p:nvSpPr>
          <p:spPr bwMode="auto">
            <a:xfrm>
              <a:off x="1519" y="2281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3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6 w 215"/>
                <a:gd name="T15" fmla="*/ 3 h 215"/>
                <a:gd name="T16" fmla="*/ 161 w 215"/>
                <a:gd name="T17" fmla="*/ 13 h 215"/>
                <a:gd name="T18" fmla="*/ 184 w 215"/>
                <a:gd name="T19" fmla="*/ 30 h 215"/>
                <a:gd name="T20" fmla="*/ 202 w 215"/>
                <a:gd name="T21" fmla="*/ 53 h 215"/>
                <a:gd name="T22" fmla="*/ 213 w 215"/>
                <a:gd name="T23" fmla="*/ 78 h 215"/>
                <a:gd name="T24" fmla="*/ 215 w 215"/>
                <a:gd name="T25" fmla="*/ 107 h 215"/>
                <a:gd name="T26" fmla="*/ 213 w 215"/>
                <a:gd name="T27" fmla="*/ 134 h 215"/>
                <a:gd name="T28" fmla="*/ 202 w 215"/>
                <a:gd name="T29" fmla="*/ 161 h 215"/>
                <a:gd name="T30" fmla="*/ 184 w 215"/>
                <a:gd name="T31" fmla="*/ 184 h 215"/>
                <a:gd name="T32" fmla="*/ 161 w 215"/>
                <a:gd name="T33" fmla="*/ 201 h 215"/>
                <a:gd name="T34" fmla="*/ 136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3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3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6" y="3"/>
                  </a:lnTo>
                  <a:lnTo>
                    <a:pt x="161" y="13"/>
                  </a:lnTo>
                  <a:lnTo>
                    <a:pt x="184" y="30"/>
                  </a:lnTo>
                  <a:lnTo>
                    <a:pt x="202" y="53"/>
                  </a:lnTo>
                  <a:lnTo>
                    <a:pt x="213" y="78"/>
                  </a:lnTo>
                  <a:lnTo>
                    <a:pt x="215" y="107"/>
                  </a:lnTo>
                  <a:lnTo>
                    <a:pt x="213" y="134"/>
                  </a:lnTo>
                  <a:lnTo>
                    <a:pt x="202" y="161"/>
                  </a:lnTo>
                  <a:lnTo>
                    <a:pt x="184" y="184"/>
                  </a:lnTo>
                  <a:lnTo>
                    <a:pt x="161" y="201"/>
                  </a:lnTo>
                  <a:lnTo>
                    <a:pt x="136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3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28" name="Rectangle 16"/>
            <p:cNvSpPr>
              <a:spLocks noChangeArrowheads="1"/>
            </p:cNvSpPr>
            <p:nvPr/>
          </p:nvSpPr>
          <p:spPr bwMode="auto">
            <a:xfrm>
              <a:off x="1600" y="2329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/>
            </a:p>
          </p:txBody>
        </p:sp>
        <p:sp>
          <p:nvSpPr>
            <p:cNvPr id="422929" name="Freeform 17"/>
            <p:cNvSpPr>
              <a:spLocks/>
            </p:cNvSpPr>
            <p:nvPr/>
          </p:nvSpPr>
          <p:spPr bwMode="auto">
            <a:xfrm>
              <a:off x="1232" y="2881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79 w 215"/>
                <a:gd name="T11" fmla="*/ 3 h 215"/>
                <a:gd name="T12" fmla="*/ 108 w 215"/>
                <a:gd name="T13" fmla="*/ 0 h 215"/>
                <a:gd name="T14" fmla="*/ 135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2 w 215"/>
                <a:gd name="T23" fmla="*/ 78 h 215"/>
                <a:gd name="T24" fmla="*/ 215 w 215"/>
                <a:gd name="T25" fmla="*/ 107 h 215"/>
                <a:gd name="T26" fmla="*/ 212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5 w 215"/>
                <a:gd name="T35" fmla="*/ 211 h 215"/>
                <a:gd name="T36" fmla="*/ 108 w 215"/>
                <a:gd name="T37" fmla="*/ 215 h 215"/>
                <a:gd name="T38" fmla="*/ 79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79" y="3"/>
                  </a:lnTo>
                  <a:lnTo>
                    <a:pt x="108" y="0"/>
                  </a:lnTo>
                  <a:lnTo>
                    <a:pt x="135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2" y="78"/>
                  </a:lnTo>
                  <a:lnTo>
                    <a:pt x="215" y="107"/>
                  </a:lnTo>
                  <a:lnTo>
                    <a:pt x="212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5" y="211"/>
                  </a:lnTo>
                  <a:lnTo>
                    <a:pt x="108" y="215"/>
                  </a:lnTo>
                  <a:lnTo>
                    <a:pt x="79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0" name="Rectangle 18"/>
            <p:cNvSpPr>
              <a:spLocks noChangeArrowheads="1"/>
            </p:cNvSpPr>
            <p:nvPr/>
          </p:nvSpPr>
          <p:spPr bwMode="auto">
            <a:xfrm>
              <a:off x="1305" y="2929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/>
            </a:p>
          </p:txBody>
        </p:sp>
        <p:sp>
          <p:nvSpPr>
            <p:cNvPr id="422931" name="Freeform 19"/>
            <p:cNvSpPr>
              <a:spLocks/>
            </p:cNvSpPr>
            <p:nvPr/>
          </p:nvSpPr>
          <p:spPr bwMode="auto">
            <a:xfrm>
              <a:off x="1945" y="2233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3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6 w 215"/>
                <a:gd name="T15" fmla="*/ 3 h 215"/>
                <a:gd name="T16" fmla="*/ 161 w 215"/>
                <a:gd name="T17" fmla="*/ 13 h 215"/>
                <a:gd name="T18" fmla="*/ 184 w 215"/>
                <a:gd name="T19" fmla="*/ 30 h 215"/>
                <a:gd name="T20" fmla="*/ 202 w 215"/>
                <a:gd name="T21" fmla="*/ 53 h 215"/>
                <a:gd name="T22" fmla="*/ 213 w 215"/>
                <a:gd name="T23" fmla="*/ 78 h 215"/>
                <a:gd name="T24" fmla="*/ 215 w 215"/>
                <a:gd name="T25" fmla="*/ 107 h 215"/>
                <a:gd name="T26" fmla="*/ 213 w 215"/>
                <a:gd name="T27" fmla="*/ 134 h 215"/>
                <a:gd name="T28" fmla="*/ 202 w 215"/>
                <a:gd name="T29" fmla="*/ 161 h 215"/>
                <a:gd name="T30" fmla="*/ 184 w 215"/>
                <a:gd name="T31" fmla="*/ 184 h 215"/>
                <a:gd name="T32" fmla="*/ 161 w 215"/>
                <a:gd name="T33" fmla="*/ 201 h 215"/>
                <a:gd name="T34" fmla="*/ 136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3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3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6" y="3"/>
                  </a:lnTo>
                  <a:lnTo>
                    <a:pt x="161" y="13"/>
                  </a:lnTo>
                  <a:lnTo>
                    <a:pt x="184" y="30"/>
                  </a:lnTo>
                  <a:lnTo>
                    <a:pt x="202" y="53"/>
                  </a:lnTo>
                  <a:lnTo>
                    <a:pt x="213" y="78"/>
                  </a:lnTo>
                  <a:lnTo>
                    <a:pt x="215" y="107"/>
                  </a:lnTo>
                  <a:lnTo>
                    <a:pt x="213" y="134"/>
                  </a:lnTo>
                  <a:lnTo>
                    <a:pt x="202" y="161"/>
                  </a:lnTo>
                  <a:lnTo>
                    <a:pt x="184" y="184"/>
                  </a:lnTo>
                  <a:lnTo>
                    <a:pt x="161" y="201"/>
                  </a:lnTo>
                  <a:lnTo>
                    <a:pt x="136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3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2" name="Rectangle 20"/>
            <p:cNvSpPr>
              <a:spLocks noChangeArrowheads="1"/>
            </p:cNvSpPr>
            <p:nvPr/>
          </p:nvSpPr>
          <p:spPr bwMode="auto">
            <a:xfrm>
              <a:off x="2026" y="228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/>
            </a:p>
          </p:txBody>
        </p:sp>
        <p:sp>
          <p:nvSpPr>
            <p:cNvPr id="422933" name="Freeform 21"/>
            <p:cNvSpPr>
              <a:spLocks/>
            </p:cNvSpPr>
            <p:nvPr/>
          </p:nvSpPr>
          <p:spPr bwMode="auto">
            <a:xfrm>
              <a:off x="2089" y="2809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3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6 w 215"/>
                <a:gd name="T15" fmla="*/ 3 h 215"/>
                <a:gd name="T16" fmla="*/ 161 w 215"/>
                <a:gd name="T17" fmla="*/ 13 h 215"/>
                <a:gd name="T18" fmla="*/ 184 w 215"/>
                <a:gd name="T19" fmla="*/ 30 h 215"/>
                <a:gd name="T20" fmla="*/ 202 w 215"/>
                <a:gd name="T21" fmla="*/ 53 h 215"/>
                <a:gd name="T22" fmla="*/ 213 w 215"/>
                <a:gd name="T23" fmla="*/ 78 h 215"/>
                <a:gd name="T24" fmla="*/ 215 w 215"/>
                <a:gd name="T25" fmla="*/ 107 h 215"/>
                <a:gd name="T26" fmla="*/ 213 w 215"/>
                <a:gd name="T27" fmla="*/ 134 h 215"/>
                <a:gd name="T28" fmla="*/ 202 w 215"/>
                <a:gd name="T29" fmla="*/ 161 h 215"/>
                <a:gd name="T30" fmla="*/ 184 w 215"/>
                <a:gd name="T31" fmla="*/ 184 h 215"/>
                <a:gd name="T32" fmla="*/ 161 w 215"/>
                <a:gd name="T33" fmla="*/ 201 h 215"/>
                <a:gd name="T34" fmla="*/ 136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3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3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6" y="3"/>
                  </a:lnTo>
                  <a:lnTo>
                    <a:pt x="161" y="13"/>
                  </a:lnTo>
                  <a:lnTo>
                    <a:pt x="184" y="30"/>
                  </a:lnTo>
                  <a:lnTo>
                    <a:pt x="202" y="53"/>
                  </a:lnTo>
                  <a:lnTo>
                    <a:pt x="213" y="78"/>
                  </a:lnTo>
                  <a:lnTo>
                    <a:pt x="215" y="107"/>
                  </a:lnTo>
                  <a:lnTo>
                    <a:pt x="213" y="134"/>
                  </a:lnTo>
                  <a:lnTo>
                    <a:pt x="202" y="161"/>
                  </a:lnTo>
                  <a:lnTo>
                    <a:pt x="184" y="184"/>
                  </a:lnTo>
                  <a:lnTo>
                    <a:pt x="161" y="201"/>
                  </a:lnTo>
                  <a:lnTo>
                    <a:pt x="136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3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4" name="Rectangle 22"/>
            <p:cNvSpPr>
              <a:spLocks noChangeArrowheads="1"/>
            </p:cNvSpPr>
            <p:nvPr/>
          </p:nvSpPr>
          <p:spPr bwMode="auto">
            <a:xfrm>
              <a:off x="2170" y="285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800" b="0"/>
            </a:p>
          </p:txBody>
        </p:sp>
        <p:sp>
          <p:nvSpPr>
            <p:cNvPr id="422935" name="Freeform 23"/>
            <p:cNvSpPr>
              <a:spLocks/>
            </p:cNvSpPr>
            <p:nvPr/>
          </p:nvSpPr>
          <p:spPr bwMode="auto">
            <a:xfrm>
              <a:off x="2383" y="2222"/>
              <a:ext cx="217" cy="215"/>
            </a:xfrm>
            <a:custGeom>
              <a:avLst/>
              <a:gdLst>
                <a:gd name="T0" fmla="*/ 0 w 217"/>
                <a:gd name="T1" fmla="*/ 107 h 215"/>
                <a:gd name="T2" fmla="*/ 4 w 217"/>
                <a:gd name="T3" fmla="*/ 78 h 215"/>
                <a:gd name="T4" fmla="*/ 15 w 217"/>
                <a:gd name="T5" fmla="*/ 53 h 215"/>
                <a:gd name="T6" fmla="*/ 32 w 217"/>
                <a:gd name="T7" fmla="*/ 30 h 215"/>
                <a:gd name="T8" fmla="*/ 54 w 217"/>
                <a:gd name="T9" fmla="*/ 13 h 215"/>
                <a:gd name="T10" fmla="*/ 80 w 217"/>
                <a:gd name="T11" fmla="*/ 3 h 215"/>
                <a:gd name="T12" fmla="*/ 107 w 217"/>
                <a:gd name="T13" fmla="*/ 0 h 215"/>
                <a:gd name="T14" fmla="*/ 136 w 217"/>
                <a:gd name="T15" fmla="*/ 3 h 215"/>
                <a:gd name="T16" fmla="*/ 161 w 217"/>
                <a:gd name="T17" fmla="*/ 13 h 215"/>
                <a:gd name="T18" fmla="*/ 184 w 217"/>
                <a:gd name="T19" fmla="*/ 30 h 215"/>
                <a:gd name="T20" fmla="*/ 201 w 217"/>
                <a:gd name="T21" fmla="*/ 53 h 215"/>
                <a:gd name="T22" fmla="*/ 213 w 217"/>
                <a:gd name="T23" fmla="*/ 78 h 215"/>
                <a:gd name="T24" fmla="*/ 217 w 217"/>
                <a:gd name="T25" fmla="*/ 107 h 215"/>
                <a:gd name="T26" fmla="*/ 213 w 217"/>
                <a:gd name="T27" fmla="*/ 134 h 215"/>
                <a:gd name="T28" fmla="*/ 201 w 217"/>
                <a:gd name="T29" fmla="*/ 161 h 215"/>
                <a:gd name="T30" fmla="*/ 184 w 217"/>
                <a:gd name="T31" fmla="*/ 184 h 215"/>
                <a:gd name="T32" fmla="*/ 161 w 217"/>
                <a:gd name="T33" fmla="*/ 201 h 215"/>
                <a:gd name="T34" fmla="*/ 136 w 217"/>
                <a:gd name="T35" fmla="*/ 211 h 215"/>
                <a:gd name="T36" fmla="*/ 107 w 217"/>
                <a:gd name="T37" fmla="*/ 215 h 215"/>
                <a:gd name="T38" fmla="*/ 80 w 217"/>
                <a:gd name="T39" fmla="*/ 211 h 215"/>
                <a:gd name="T40" fmla="*/ 54 w 217"/>
                <a:gd name="T41" fmla="*/ 201 h 215"/>
                <a:gd name="T42" fmla="*/ 32 w 217"/>
                <a:gd name="T43" fmla="*/ 184 h 215"/>
                <a:gd name="T44" fmla="*/ 15 w 217"/>
                <a:gd name="T45" fmla="*/ 161 h 215"/>
                <a:gd name="T46" fmla="*/ 4 w 217"/>
                <a:gd name="T47" fmla="*/ 134 h 215"/>
                <a:gd name="T48" fmla="*/ 0 w 217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7"/>
                  </a:moveTo>
                  <a:lnTo>
                    <a:pt x="4" y="78"/>
                  </a:lnTo>
                  <a:lnTo>
                    <a:pt x="15" y="53"/>
                  </a:lnTo>
                  <a:lnTo>
                    <a:pt x="32" y="30"/>
                  </a:lnTo>
                  <a:lnTo>
                    <a:pt x="54" y="13"/>
                  </a:lnTo>
                  <a:lnTo>
                    <a:pt x="80" y="3"/>
                  </a:lnTo>
                  <a:lnTo>
                    <a:pt x="107" y="0"/>
                  </a:lnTo>
                  <a:lnTo>
                    <a:pt x="136" y="3"/>
                  </a:lnTo>
                  <a:lnTo>
                    <a:pt x="161" y="13"/>
                  </a:lnTo>
                  <a:lnTo>
                    <a:pt x="184" y="30"/>
                  </a:lnTo>
                  <a:lnTo>
                    <a:pt x="201" y="53"/>
                  </a:lnTo>
                  <a:lnTo>
                    <a:pt x="213" y="78"/>
                  </a:lnTo>
                  <a:lnTo>
                    <a:pt x="217" y="107"/>
                  </a:lnTo>
                  <a:lnTo>
                    <a:pt x="213" y="134"/>
                  </a:lnTo>
                  <a:lnTo>
                    <a:pt x="201" y="161"/>
                  </a:lnTo>
                  <a:lnTo>
                    <a:pt x="184" y="184"/>
                  </a:lnTo>
                  <a:lnTo>
                    <a:pt x="161" y="201"/>
                  </a:lnTo>
                  <a:lnTo>
                    <a:pt x="136" y="211"/>
                  </a:lnTo>
                  <a:lnTo>
                    <a:pt x="107" y="215"/>
                  </a:lnTo>
                  <a:lnTo>
                    <a:pt x="80" y="211"/>
                  </a:lnTo>
                  <a:lnTo>
                    <a:pt x="54" y="201"/>
                  </a:lnTo>
                  <a:lnTo>
                    <a:pt x="32" y="184"/>
                  </a:lnTo>
                  <a:lnTo>
                    <a:pt x="15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6" name="Rectangle 24"/>
            <p:cNvSpPr>
              <a:spLocks noChangeArrowheads="1"/>
            </p:cNvSpPr>
            <p:nvPr/>
          </p:nvSpPr>
          <p:spPr bwMode="auto">
            <a:xfrm>
              <a:off x="2463" y="227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/>
            </a:p>
          </p:txBody>
        </p:sp>
        <p:sp>
          <p:nvSpPr>
            <p:cNvPr id="422937" name="Freeform 25"/>
            <p:cNvSpPr>
              <a:spLocks/>
            </p:cNvSpPr>
            <p:nvPr/>
          </p:nvSpPr>
          <p:spPr bwMode="auto">
            <a:xfrm>
              <a:off x="2851" y="2222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7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1 w 215"/>
                <a:gd name="T23" fmla="*/ 78 h 215"/>
                <a:gd name="T24" fmla="*/ 215 w 215"/>
                <a:gd name="T25" fmla="*/ 107 h 215"/>
                <a:gd name="T26" fmla="*/ 211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7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7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1" y="78"/>
                  </a:lnTo>
                  <a:lnTo>
                    <a:pt x="215" y="107"/>
                  </a:lnTo>
                  <a:lnTo>
                    <a:pt x="211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7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8" name="Rectangle 26"/>
            <p:cNvSpPr>
              <a:spLocks noChangeArrowheads="1"/>
            </p:cNvSpPr>
            <p:nvPr/>
          </p:nvSpPr>
          <p:spPr bwMode="auto">
            <a:xfrm>
              <a:off x="2905" y="227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 sz="1800" b="0"/>
            </a:p>
          </p:txBody>
        </p:sp>
        <p:sp>
          <p:nvSpPr>
            <p:cNvPr id="422939" name="Freeform 27"/>
            <p:cNvSpPr>
              <a:spLocks/>
            </p:cNvSpPr>
            <p:nvPr/>
          </p:nvSpPr>
          <p:spPr bwMode="auto">
            <a:xfrm>
              <a:off x="2851" y="2798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7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1 w 215"/>
                <a:gd name="T23" fmla="*/ 78 h 215"/>
                <a:gd name="T24" fmla="*/ 215 w 215"/>
                <a:gd name="T25" fmla="*/ 107 h 215"/>
                <a:gd name="T26" fmla="*/ 211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7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7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1" y="78"/>
                  </a:lnTo>
                  <a:lnTo>
                    <a:pt x="215" y="107"/>
                  </a:lnTo>
                  <a:lnTo>
                    <a:pt x="211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7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40" name="Rectangle 28"/>
            <p:cNvSpPr>
              <a:spLocks noChangeArrowheads="1"/>
            </p:cNvSpPr>
            <p:nvPr/>
          </p:nvSpPr>
          <p:spPr bwMode="auto">
            <a:xfrm>
              <a:off x="2932" y="284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sz="1800" b="0"/>
            </a:p>
          </p:txBody>
        </p:sp>
        <p:sp>
          <p:nvSpPr>
            <p:cNvPr id="422941" name="Freeform 29"/>
            <p:cNvSpPr>
              <a:spLocks/>
            </p:cNvSpPr>
            <p:nvPr/>
          </p:nvSpPr>
          <p:spPr bwMode="auto">
            <a:xfrm>
              <a:off x="3627" y="2222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7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2 w 215"/>
                <a:gd name="T23" fmla="*/ 78 h 215"/>
                <a:gd name="T24" fmla="*/ 215 w 215"/>
                <a:gd name="T25" fmla="*/ 107 h 215"/>
                <a:gd name="T26" fmla="*/ 212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7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7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2" y="78"/>
                  </a:lnTo>
                  <a:lnTo>
                    <a:pt x="215" y="107"/>
                  </a:lnTo>
                  <a:lnTo>
                    <a:pt x="212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7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42" name="Rectangle 30"/>
            <p:cNvSpPr>
              <a:spLocks noChangeArrowheads="1"/>
            </p:cNvSpPr>
            <p:nvPr/>
          </p:nvSpPr>
          <p:spPr bwMode="auto">
            <a:xfrm>
              <a:off x="3681" y="227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21</a:t>
              </a:r>
              <a:endParaRPr lang="en-US" sz="1800" b="0"/>
            </a:p>
          </p:txBody>
        </p:sp>
        <p:sp>
          <p:nvSpPr>
            <p:cNvPr id="422943" name="Freeform 31"/>
            <p:cNvSpPr>
              <a:spLocks/>
            </p:cNvSpPr>
            <p:nvPr/>
          </p:nvSpPr>
          <p:spPr bwMode="auto">
            <a:xfrm>
              <a:off x="3283" y="2222"/>
              <a:ext cx="215" cy="215"/>
            </a:xfrm>
            <a:custGeom>
              <a:avLst/>
              <a:gdLst>
                <a:gd name="T0" fmla="*/ 0 w 215"/>
                <a:gd name="T1" fmla="*/ 107 h 215"/>
                <a:gd name="T2" fmla="*/ 4 w 215"/>
                <a:gd name="T3" fmla="*/ 78 h 215"/>
                <a:gd name="T4" fmla="*/ 14 w 215"/>
                <a:gd name="T5" fmla="*/ 53 h 215"/>
                <a:gd name="T6" fmla="*/ 31 w 215"/>
                <a:gd name="T7" fmla="*/ 30 h 215"/>
                <a:gd name="T8" fmla="*/ 54 w 215"/>
                <a:gd name="T9" fmla="*/ 13 h 215"/>
                <a:gd name="T10" fmla="*/ 81 w 215"/>
                <a:gd name="T11" fmla="*/ 3 h 215"/>
                <a:gd name="T12" fmla="*/ 108 w 215"/>
                <a:gd name="T13" fmla="*/ 0 h 215"/>
                <a:gd name="T14" fmla="*/ 137 w 215"/>
                <a:gd name="T15" fmla="*/ 3 h 215"/>
                <a:gd name="T16" fmla="*/ 162 w 215"/>
                <a:gd name="T17" fmla="*/ 13 h 215"/>
                <a:gd name="T18" fmla="*/ 185 w 215"/>
                <a:gd name="T19" fmla="*/ 30 h 215"/>
                <a:gd name="T20" fmla="*/ 202 w 215"/>
                <a:gd name="T21" fmla="*/ 53 h 215"/>
                <a:gd name="T22" fmla="*/ 212 w 215"/>
                <a:gd name="T23" fmla="*/ 78 h 215"/>
                <a:gd name="T24" fmla="*/ 215 w 215"/>
                <a:gd name="T25" fmla="*/ 107 h 215"/>
                <a:gd name="T26" fmla="*/ 212 w 215"/>
                <a:gd name="T27" fmla="*/ 134 h 215"/>
                <a:gd name="T28" fmla="*/ 202 w 215"/>
                <a:gd name="T29" fmla="*/ 161 h 215"/>
                <a:gd name="T30" fmla="*/ 185 w 215"/>
                <a:gd name="T31" fmla="*/ 184 h 215"/>
                <a:gd name="T32" fmla="*/ 162 w 215"/>
                <a:gd name="T33" fmla="*/ 201 h 215"/>
                <a:gd name="T34" fmla="*/ 137 w 215"/>
                <a:gd name="T35" fmla="*/ 211 h 215"/>
                <a:gd name="T36" fmla="*/ 108 w 215"/>
                <a:gd name="T37" fmla="*/ 215 h 215"/>
                <a:gd name="T38" fmla="*/ 81 w 215"/>
                <a:gd name="T39" fmla="*/ 211 h 215"/>
                <a:gd name="T40" fmla="*/ 54 w 215"/>
                <a:gd name="T41" fmla="*/ 201 h 215"/>
                <a:gd name="T42" fmla="*/ 31 w 215"/>
                <a:gd name="T43" fmla="*/ 184 h 215"/>
                <a:gd name="T44" fmla="*/ 14 w 215"/>
                <a:gd name="T45" fmla="*/ 161 h 215"/>
                <a:gd name="T46" fmla="*/ 4 w 215"/>
                <a:gd name="T47" fmla="*/ 134 h 215"/>
                <a:gd name="T48" fmla="*/ 0 w 215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215">
                  <a:moveTo>
                    <a:pt x="0" y="107"/>
                  </a:moveTo>
                  <a:lnTo>
                    <a:pt x="4" y="78"/>
                  </a:lnTo>
                  <a:lnTo>
                    <a:pt x="14" y="53"/>
                  </a:lnTo>
                  <a:lnTo>
                    <a:pt x="31" y="30"/>
                  </a:lnTo>
                  <a:lnTo>
                    <a:pt x="54" y="13"/>
                  </a:lnTo>
                  <a:lnTo>
                    <a:pt x="81" y="3"/>
                  </a:lnTo>
                  <a:lnTo>
                    <a:pt x="108" y="0"/>
                  </a:lnTo>
                  <a:lnTo>
                    <a:pt x="137" y="3"/>
                  </a:lnTo>
                  <a:lnTo>
                    <a:pt x="162" y="13"/>
                  </a:lnTo>
                  <a:lnTo>
                    <a:pt x="185" y="30"/>
                  </a:lnTo>
                  <a:lnTo>
                    <a:pt x="202" y="53"/>
                  </a:lnTo>
                  <a:lnTo>
                    <a:pt x="212" y="78"/>
                  </a:lnTo>
                  <a:lnTo>
                    <a:pt x="215" y="107"/>
                  </a:lnTo>
                  <a:lnTo>
                    <a:pt x="212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2" y="201"/>
                  </a:lnTo>
                  <a:lnTo>
                    <a:pt x="137" y="211"/>
                  </a:lnTo>
                  <a:lnTo>
                    <a:pt x="108" y="215"/>
                  </a:lnTo>
                  <a:lnTo>
                    <a:pt x="81" y="211"/>
                  </a:lnTo>
                  <a:lnTo>
                    <a:pt x="54" y="201"/>
                  </a:lnTo>
                  <a:lnTo>
                    <a:pt x="31" y="184"/>
                  </a:lnTo>
                  <a:lnTo>
                    <a:pt x="14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44" name="Rectangle 32"/>
            <p:cNvSpPr>
              <a:spLocks noChangeArrowheads="1"/>
            </p:cNvSpPr>
            <p:nvPr/>
          </p:nvSpPr>
          <p:spPr bwMode="auto">
            <a:xfrm>
              <a:off x="3364" y="227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/>
            </a:p>
          </p:txBody>
        </p:sp>
        <p:sp>
          <p:nvSpPr>
            <p:cNvPr id="422945" name="Line 33"/>
            <p:cNvSpPr>
              <a:spLocks noChangeShapeType="1"/>
            </p:cNvSpPr>
            <p:nvPr/>
          </p:nvSpPr>
          <p:spPr bwMode="auto">
            <a:xfrm flipH="1">
              <a:off x="1861" y="1284"/>
              <a:ext cx="1098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6" name="Line 34"/>
            <p:cNvSpPr>
              <a:spLocks noChangeShapeType="1"/>
            </p:cNvSpPr>
            <p:nvPr/>
          </p:nvSpPr>
          <p:spPr bwMode="auto">
            <a:xfrm flipH="1">
              <a:off x="2707" y="1284"/>
              <a:ext cx="252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7" name="Line 35"/>
            <p:cNvSpPr>
              <a:spLocks noChangeShapeType="1"/>
            </p:cNvSpPr>
            <p:nvPr/>
          </p:nvSpPr>
          <p:spPr bwMode="auto">
            <a:xfrm>
              <a:off x="2959" y="1284"/>
              <a:ext cx="576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8" name="Line 36"/>
            <p:cNvSpPr>
              <a:spLocks noChangeShapeType="1"/>
            </p:cNvSpPr>
            <p:nvPr/>
          </p:nvSpPr>
          <p:spPr bwMode="auto">
            <a:xfrm>
              <a:off x="2959" y="1284"/>
              <a:ext cx="1188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9" name="Line 37"/>
            <p:cNvSpPr>
              <a:spLocks noChangeShapeType="1"/>
            </p:cNvSpPr>
            <p:nvPr/>
          </p:nvSpPr>
          <p:spPr bwMode="auto">
            <a:xfrm flipH="1">
              <a:off x="1627" y="1824"/>
              <a:ext cx="149" cy="4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0" name="Line 38"/>
            <p:cNvSpPr>
              <a:spLocks noChangeShapeType="1"/>
            </p:cNvSpPr>
            <p:nvPr/>
          </p:nvSpPr>
          <p:spPr bwMode="auto">
            <a:xfrm>
              <a:off x="1861" y="1861"/>
              <a:ext cx="144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1" name="Line 39"/>
            <p:cNvSpPr>
              <a:spLocks noChangeShapeType="1"/>
            </p:cNvSpPr>
            <p:nvPr/>
          </p:nvSpPr>
          <p:spPr bwMode="auto">
            <a:xfrm flipH="1">
              <a:off x="1368" y="2488"/>
              <a:ext cx="204" cy="3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2" name="Line 40"/>
            <p:cNvSpPr>
              <a:spLocks noChangeShapeType="1"/>
            </p:cNvSpPr>
            <p:nvPr/>
          </p:nvSpPr>
          <p:spPr bwMode="auto">
            <a:xfrm>
              <a:off x="1627" y="2496"/>
              <a:ext cx="90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3" name="Line 41"/>
            <p:cNvSpPr>
              <a:spLocks noChangeShapeType="1"/>
            </p:cNvSpPr>
            <p:nvPr/>
          </p:nvSpPr>
          <p:spPr bwMode="auto">
            <a:xfrm>
              <a:off x="2053" y="2448"/>
              <a:ext cx="144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4" name="Line 42"/>
            <p:cNvSpPr>
              <a:spLocks noChangeShapeType="1"/>
            </p:cNvSpPr>
            <p:nvPr/>
          </p:nvSpPr>
          <p:spPr bwMode="auto">
            <a:xfrm flipH="1">
              <a:off x="2490" y="1861"/>
              <a:ext cx="217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5" name="Line 43"/>
            <p:cNvSpPr>
              <a:spLocks noChangeShapeType="1"/>
            </p:cNvSpPr>
            <p:nvPr/>
          </p:nvSpPr>
          <p:spPr bwMode="auto">
            <a:xfrm>
              <a:off x="2707" y="1861"/>
              <a:ext cx="252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6" name="Line 44"/>
            <p:cNvSpPr>
              <a:spLocks noChangeShapeType="1"/>
            </p:cNvSpPr>
            <p:nvPr/>
          </p:nvSpPr>
          <p:spPr bwMode="auto">
            <a:xfrm>
              <a:off x="2959" y="2437"/>
              <a:ext cx="1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7" name="Line 45"/>
            <p:cNvSpPr>
              <a:spLocks noChangeShapeType="1"/>
            </p:cNvSpPr>
            <p:nvPr/>
          </p:nvSpPr>
          <p:spPr bwMode="auto">
            <a:xfrm flipH="1">
              <a:off x="3391" y="1861"/>
              <a:ext cx="144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8" name="Line 46"/>
            <p:cNvSpPr>
              <a:spLocks noChangeShapeType="1"/>
            </p:cNvSpPr>
            <p:nvPr/>
          </p:nvSpPr>
          <p:spPr bwMode="auto">
            <a:xfrm>
              <a:off x="3591" y="1861"/>
              <a:ext cx="144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2959" name="Group 47"/>
          <p:cNvGrpSpPr>
            <a:grpSpLocks/>
          </p:cNvGrpSpPr>
          <p:nvPr/>
        </p:nvGrpSpPr>
        <p:grpSpPr bwMode="auto">
          <a:xfrm>
            <a:off x="3352800" y="1665288"/>
            <a:ext cx="4686300" cy="3419475"/>
            <a:chOff x="336" y="1062"/>
            <a:chExt cx="2952" cy="2154"/>
          </a:xfrm>
        </p:grpSpPr>
        <p:sp>
          <p:nvSpPr>
            <p:cNvPr id="422960" name="Freeform 48"/>
            <p:cNvSpPr>
              <a:spLocks/>
            </p:cNvSpPr>
            <p:nvPr/>
          </p:nvSpPr>
          <p:spPr bwMode="auto">
            <a:xfrm>
              <a:off x="336" y="1296"/>
              <a:ext cx="2952" cy="1920"/>
            </a:xfrm>
            <a:custGeom>
              <a:avLst/>
              <a:gdLst>
                <a:gd name="T0" fmla="*/ 592 w 2952"/>
                <a:gd name="T1" fmla="*/ 288 h 1920"/>
                <a:gd name="T2" fmla="*/ 352 w 2952"/>
                <a:gd name="T3" fmla="*/ 864 h 1920"/>
                <a:gd name="T4" fmla="*/ 64 w 2952"/>
                <a:gd name="T5" fmla="*/ 1584 h 1920"/>
                <a:gd name="T6" fmla="*/ 160 w 2952"/>
                <a:gd name="T7" fmla="*/ 1920 h 1920"/>
                <a:gd name="T8" fmla="*/ 304 w 2952"/>
                <a:gd name="T9" fmla="*/ 1632 h 1920"/>
                <a:gd name="T10" fmla="*/ 352 w 2952"/>
                <a:gd name="T11" fmla="*/ 1344 h 1920"/>
                <a:gd name="T12" fmla="*/ 400 w 2952"/>
                <a:gd name="T13" fmla="*/ 1584 h 1920"/>
                <a:gd name="T14" fmla="*/ 496 w 2952"/>
                <a:gd name="T15" fmla="*/ 1824 h 1920"/>
                <a:gd name="T16" fmla="*/ 688 w 2952"/>
                <a:gd name="T17" fmla="*/ 1728 h 1920"/>
                <a:gd name="T18" fmla="*/ 640 w 2952"/>
                <a:gd name="T19" fmla="*/ 1488 h 1920"/>
                <a:gd name="T20" fmla="*/ 592 w 2952"/>
                <a:gd name="T21" fmla="*/ 1104 h 1920"/>
                <a:gd name="T22" fmla="*/ 592 w 2952"/>
                <a:gd name="T23" fmla="*/ 720 h 1920"/>
                <a:gd name="T24" fmla="*/ 736 w 2952"/>
                <a:gd name="T25" fmla="*/ 912 h 1920"/>
                <a:gd name="T26" fmla="*/ 832 w 2952"/>
                <a:gd name="T27" fmla="*/ 1296 h 1920"/>
                <a:gd name="T28" fmla="*/ 1072 w 2952"/>
                <a:gd name="T29" fmla="*/ 1440 h 1920"/>
                <a:gd name="T30" fmla="*/ 1024 w 2952"/>
                <a:gd name="T31" fmla="*/ 1104 h 1920"/>
                <a:gd name="T32" fmla="*/ 880 w 2952"/>
                <a:gd name="T33" fmla="*/ 624 h 1920"/>
                <a:gd name="T34" fmla="*/ 1024 w 2952"/>
                <a:gd name="T35" fmla="*/ 336 h 1920"/>
                <a:gd name="T36" fmla="*/ 1456 w 2952"/>
                <a:gd name="T37" fmla="*/ 192 h 1920"/>
                <a:gd name="T38" fmla="*/ 1408 w 2952"/>
                <a:gd name="T39" fmla="*/ 384 h 1920"/>
                <a:gd name="T40" fmla="*/ 1408 w 2952"/>
                <a:gd name="T41" fmla="*/ 624 h 1920"/>
                <a:gd name="T42" fmla="*/ 1264 w 2952"/>
                <a:gd name="T43" fmla="*/ 912 h 1920"/>
                <a:gd name="T44" fmla="*/ 1456 w 2952"/>
                <a:gd name="T45" fmla="*/ 768 h 1920"/>
                <a:gd name="T46" fmla="*/ 1600 w 2952"/>
                <a:gd name="T47" fmla="*/ 768 h 1920"/>
                <a:gd name="T48" fmla="*/ 1648 w 2952"/>
                <a:gd name="T49" fmla="*/ 1056 h 1920"/>
                <a:gd name="T50" fmla="*/ 1744 w 2952"/>
                <a:gd name="T51" fmla="*/ 1440 h 1920"/>
                <a:gd name="T52" fmla="*/ 1888 w 2952"/>
                <a:gd name="T53" fmla="*/ 1248 h 1920"/>
                <a:gd name="T54" fmla="*/ 1888 w 2952"/>
                <a:gd name="T55" fmla="*/ 864 h 1920"/>
                <a:gd name="T56" fmla="*/ 1648 w 2952"/>
                <a:gd name="T57" fmla="*/ 576 h 1920"/>
                <a:gd name="T58" fmla="*/ 1696 w 2952"/>
                <a:gd name="T59" fmla="*/ 240 h 1920"/>
                <a:gd name="T60" fmla="*/ 2032 w 2952"/>
                <a:gd name="T61" fmla="*/ 288 h 1920"/>
                <a:gd name="T62" fmla="*/ 2224 w 2952"/>
                <a:gd name="T63" fmla="*/ 528 h 1920"/>
                <a:gd name="T64" fmla="*/ 2176 w 2952"/>
                <a:gd name="T65" fmla="*/ 816 h 1920"/>
                <a:gd name="T66" fmla="*/ 2320 w 2952"/>
                <a:gd name="T67" fmla="*/ 816 h 1920"/>
                <a:gd name="T68" fmla="*/ 2368 w 2952"/>
                <a:gd name="T69" fmla="*/ 624 h 1920"/>
                <a:gd name="T70" fmla="*/ 2512 w 2952"/>
                <a:gd name="T71" fmla="*/ 912 h 1920"/>
                <a:gd name="T72" fmla="*/ 2560 w 2952"/>
                <a:gd name="T73" fmla="*/ 720 h 1920"/>
                <a:gd name="T74" fmla="*/ 2512 w 2952"/>
                <a:gd name="T75" fmla="*/ 480 h 1920"/>
                <a:gd name="T76" fmla="*/ 2272 w 2952"/>
                <a:gd name="T77" fmla="*/ 240 h 1920"/>
                <a:gd name="T78" fmla="*/ 2704 w 2952"/>
                <a:gd name="T79" fmla="*/ 336 h 1920"/>
                <a:gd name="T80" fmla="*/ 2944 w 2952"/>
                <a:gd name="T81" fmla="*/ 288 h 1920"/>
                <a:gd name="T82" fmla="*/ 2320 w 2952"/>
                <a:gd name="T83" fmla="*/ 48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52" h="1920">
                  <a:moveTo>
                    <a:pt x="1168" y="0"/>
                  </a:moveTo>
                  <a:cubicBezTo>
                    <a:pt x="940" y="104"/>
                    <a:pt x="712" y="208"/>
                    <a:pt x="592" y="288"/>
                  </a:cubicBezTo>
                  <a:cubicBezTo>
                    <a:pt x="472" y="368"/>
                    <a:pt x="488" y="384"/>
                    <a:pt x="448" y="480"/>
                  </a:cubicBezTo>
                  <a:cubicBezTo>
                    <a:pt x="408" y="576"/>
                    <a:pt x="392" y="736"/>
                    <a:pt x="352" y="864"/>
                  </a:cubicBezTo>
                  <a:cubicBezTo>
                    <a:pt x="312" y="992"/>
                    <a:pt x="256" y="1128"/>
                    <a:pt x="208" y="1248"/>
                  </a:cubicBezTo>
                  <a:cubicBezTo>
                    <a:pt x="160" y="1368"/>
                    <a:pt x="96" y="1488"/>
                    <a:pt x="64" y="1584"/>
                  </a:cubicBezTo>
                  <a:cubicBezTo>
                    <a:pt x="32" y="1680"/>
                    <a:pt x="0" y="1768"/>
                    <a:pt x="16" y="1824"/>
                  </a:cubicBezTo>
                  <a:cubicBezTo>
                    <a:pt x="32" y="1880"/>
                    <a:pt x="120" y="1920"/>
                    <a:pt x="160" y="1920"/>
                  </a:cubicBezTo>
                  <a:cubicBezTo>
                    <a:pt x="200" y="1920"/>
                    <a:pt x="232" y="1872"/>
                    <a:pt x="256" y="1824"/>
                  </a:cubicBezTo>
                  <a:cubicBezTo>
                    <a:pt x="280" y="1776"/>
                    <a:pt x="296" y="1680"/>
                    <a:pt x="304" y="1632"/>
                  </a:cubicBezTo>
                  <a:cubicBezTo>
                    <a:pt x="312" y="1584"/>
                    <a:pt x="296" y="1584"/>
                    <a:pt x="304" y="1536"/>
                  </a:cubicBezTo>
                  <a:cubicBezTo>
                    <a:pt x="312" y="1488"/>
                    <a:pt x="336" y="1368"/>
                    <a:pt x="352" y="1344"/>
                  </a:cubicBezTo>
                  <a:cubicBezTo>
                    <a:pt x="368" y="1320"/>
                    <a:pt x="392" y="1352"/>
                    <a:pt x="400" y="1392"/>
                  </a:cubicBezTo>
                  <a:cubicBezTo>
                    <a:pt x="408" y="1432"/>
                    <a:pt x="400" y="1528"/>
                    <a:pt x="400" y="1584"/>
                  </a:cubicBezTo>
                  <a:cubicBezTo>
                    <a:pt x="400" y="1640"/>
                    <a:pt x="384" y="1688"/>
                    <a:pt x="400" y="1728"/>
                  </a:cubicBezTo>
                  <a:cubicBezTo>
                    <a:pt x="416" y="1768"/>
                    <a:pt x="464" y="1808"/>
                    <a:pt x="496" y="1824"/>
                  </a:cubicBezTo>
                  <a:cubicBezTo>
                    <a:pt x="528" y="1840"/>
                    <a:pt x="560" y="1840"/>
                    <a:pt x="592" y="1824"/>
                  </a:cubicBezTo>
                  <a:cubicBezTo>
                    <a:pt x="624" y="1808"/>
                    <a:pt x="672" y="1760"/>
                    <a:pt x="688" y="1728"/>
                  </a:cubicBezTo>
                  <a:cubicBezTo>
                    <a:pt x="704" y="1696"/>
                    <a:pt x="696" y="1672"/>
                    <a:pt x="688" y="1632"/>
                  </a:cubicBezTo>
                  <a:cubicBezTo>
                    <a:pt x="680" y="1592"/>
                    <a:pt x="656" y="1544"/>
                    <a:pt x="640" y="1488"/>
                  </a:cubicBezTo>
                  <a:cubicBezTo>
                    <a:pt x="624" y="1432"/>
                    <a:pt x="600" y="1360"/>
                    <a:pt x="592" y="1296"/>
                  </a:cubicBezTo>
                  <a:cubicBezTo>
                    <a:pt x="584" y="1232"/>
                    <a:pt x="600" y="1168"/>
                    <a:pt x="592" y="1104"/>
                  </a:cubicBezTo>
                  <a:cubicBezTo>
                    <a:pt x="584" y="1040"/>
                    <a:pt x="544" y="976"/>
                    <a:pt x="544" y="912"/>
                  </a:cubicBezTo>
                  <a:cubicBezTo>
                    <a:pt x="544" y="848"/>
                    <a:pt x="568" y="752"/>
                    <a:pt x="592" y="720"/>
                  </a:cubicBezTo>
                  <a:cubicBezTo>
                    <a:pt x="616" y="688"/>
                    <a:pt x="664" y="688"/>
                    <a:pt x="688" y="720"/>
                  </a:cubicBezTo>
                  <a:cubicBezTo>
                    <a:pt x="712" y="752"/>
                    <a:pt x="728" y="848"/>
                    <a:pt x="736" y="912"/>
                  </a:cubicBezTo>
                  <a:cubicBezTo>
                    <a:pt x="744" y="976"/>
                    <a:pt x="720" y="1040"/>
                    <a:pt x="736" y="1104"/>
                  </a:cubicBezTo>
                  <a:cubicBezTo>
                    <a:pt x="752" y="1168"/>
                    <a:pt x="808" y="1232"/>
                    <a:pt x="832" y="1296"/>
                  </a:cubicBezTo>
                  <a:cubicBezTo>
                    <a:pt x="856" y="1360"/>
                    <a:pt x="840" y="1464"/>
                    <a:pt x="880" y="1488"/>
                  </a:cubicBezTo>
                  <a:cubicBezTo>
                    <a:pt x="920" y="1512"/>
                    <a:pt x="1048" y="1472"/>
                    <a:pt x="1072" y="1440"/>
                  </a:cubicBezTo>
                  <a:cubicBezTo>
                    <a:pt x="1096" y="1408"/>
                    <a:pt x="1032" y="1352"/>
                    <a:pt x="1024" y="1296"/>
                  </a:cubicBezTo>
                  <a:cubicBezTo>
                    <a:pt x="1016" y="1240"/>
                    <a:pt x="1032" y="1176"/>
                    <a:pt x="1024" y="1104"/>
                  </a:cubicBezTo>
                  <a:cubicBezTo>
                    <a:pt x="1016" y="1032"/>
                    <a:pt x="1000" y="944"/>
                    <a:pt x="976" y="864"/>
                  </a:cubicBezTo>
                  <a:cubicBezTo>
                    <a:pt x="952" y="784"/>
                    <a:pt x="904" y="696"/>
                    <a:pt x="880" y="624"/>
                  </a:cubicBezTo>
                  <a:cubicBezTo>
                    <a:pt x="856" y="552"/>
                    <a:pt x="808" y="480"/>
                    <a:pt x="832" y="432"/>
                  </a:cubicBezTo>
                  <a:cubicBezTo>
                    <a:pt x="856" y="384"/>
                    <a:pt x="944" y="368"/>
                    <a:pt x="1024" y="336"/>
                  </a:cubicBezTo>
                  <a:cubicBezTo>
                    <a:pt x="1104" y="304"/>
                    <a:pt x="1240" y="264"/>
                    <a:pt x="1312" y="240"/>
                  </a:cubicBezTo>
                  <a:cubicBezTo>
                    <a:pt x="1384" y="216"/>
                    <a:pt x="1432" y="184"/>
                    <a:pt x="1456" y="192"/>
                  </a:cubicBezTo>
                  <a:cubicBezTo>
                    <a:pt x="1480" y="200"/>
                    <a:pt x="1464" y="256"/>
                    <a:pt x="1456" y="288"/>
                  </a:cubicBezTo>
                  <a:cubicBezTo>
                    <a:pt x="1448" y="320"/>
                    <a:pt x="1424" y="344"/>
                    <a:pt x="1408" y="384"/>
                  </a:cubicBezTo>
                  <a:cubicBezTo>
                    <a:pt x="1392" y="424"/>
                    <a:pt x="1360" y="488"/>
                    <a:pt x="1360" y="528"/>
                  </a:cubicBezTo>
                  <a:cubicBezTo>
                    <a:pt x="1360" y="568"/>
                    <a:pt x="1416" y="584"/>
                    <a:pt x="1408" y="624"/>
                  </a:cubicBezTo>
                  <a:cubicBezTo>
                    <a:pt x="1400" y="664"/>
                    <a:pt x="1336" y="720"/>
                    <a:pt x="1312" y="768"/>
                  </a:cubicBezTo>
                  <a:cubicBezTo>
                    <a:pt x="1288" y="816"/>
                    <a:pt x="1248" y="896"/>
                    <a:pt x="1264" y="912"/>
                  </a:cubicBezTo>
                  <a:cubicBezTo>
                    <a:pt x="1280" y="928"/>
                    <a:pt x="1376" y="888"/>
                    <a:pt x="1408" y="864"/>
                  </a:cubicBezTo>
                  <a:cubicBezTo>
                    <a:pt x="1440" y="840"/>
                    <a:pt x="1432" y="792"/>
                    <a:pt x="1456" y="768"/>
                  </a:cubicBezTo>
                  <a:cubicBezTo>
                    <a:pt x="1480" y="744"/>
                    <a:pt x="1528" y="720"/>
                    <a:pt x="1552" y="720"/>
                  </a:cubicBezTo>
                  <a:cubicBezTo>
                    <a:pt x="1576" y="720"/>
                    <a:pt x="1584" y="736"/>
                    <a:pt x="1600" y="768"/>
                  </a:cubicBezTo>
                  <a:cubicBezTo>
                    <a:pt x="1616" y="800"/>
                    <a:pt x="1640" y="864"/>
                    <a:pt x="1648" y="912"/>
                  </a:cubicBezTo>
                  <a:cubicBezTo>
                    <a:pt x="1656" y="960"/>
                    <a:pt x="1640" y="1016"/>
                    <a:pt x="1648" y="1056"/>
                  </a:cubicBezTo>
                  <a:cubicBezTo>
                    <a:pt x="1656" y="1096"/>
                    <a:pt x="1680" y="1088"/>
                    <a:pt x="1696" y="1152"/>
                  </a:cubicBezTo>
                  <a:cubicBezTo>
                    <a:pt x="1712" y="1216"/>
                    <a:pt x="1720" y="1392"/>
                    <a:pt x="1744" y="1440"/>
                  </a:cubicBezTo>
                  <a:cubicBezTo>
                    <a:pt x="1768" y="1488"/>
                    <a:pt x="1816" y="1472"/>
                    <a:pt x="1840" y="1440"/>
                  </a:cubicBezTo>
                  <a:cubicBezTo>
                    <a:pt x="1864" y="1408"/>
                    <a:pt x="1872" y="1312"/>
                    <a:pt x="1888" y="1248"/>
                  </a:cubicBezTo>
                  <a:cubicBezTo>
                    <a:pt x="1904" y="1184"/>
                    <a:pt x="1936" y="1120"/>
                    <a:pt x="1936" y="1056"/>
                  </a:cubicBezTo>
                  <a:cubicBezTo>
                    <a:pt x="1936" y="992"/>
                    <a:pt x="1912" y="920"/>
                    <a:pt x="1888" y="864"/>
                  </a:cubicBezTo>
                  <a:cubicBezTo>
                    <a:pt x="1864" y="808"/>
                    <a:pt x="1832" y="768"/>
                    <a:pt x="1792" y="720"/>
                  </a:cubicBezTo>
                  <a:cubicBezTo>
                    <a:pt x="1752" y="672"/>
                    <a:pt x="1672" y="624"/>
                    <a:pt x="1648" y="576"/>
                  </a:cubicBezTo>
                  <a:cubicBezTo>
                    <a:pt x="1624" y="528"/>
                    <a:pt x="1640" y="488"/>
                    <a:pt x="1648" y="432"/>
                  </a:cubicBezTo>
                  <a:cubicBezTo>
                    <a:pt x="1656" y="376"/>
                    <a:pt x="1664" y="288"/>
                    <a:pt x="1696" y="240"/>
                  </a:cubicBezTo>
                  <a:cubicBezTo>
                    <a:pt x="1728" y="192"/>
                    <a:pt x="1784" y="136"/>
                    <a:pt x="1840" y="144"/>
                  </a:cubicBezTo>
                  <a:cubicBezTo>
                    <a:pt x="1896" y="152"/>
                    <a:pt x="1976" y="248"/>
                    <a:pt x="2032" y="288"/>
                  </a:cubicBezTo>
                  <a:cubicBezTo>
                    <a:pt x="2088" y="328"/>
                    <a:pt x="2144" y="344"/>
                    <a:pt x="2176" y="384"/>
                  </a:cubicBezTo>
                  <a:cubicBezTo>
                    <a:pt x="2208" y="424"/>
                    <a:pt x="2224" y="480"/>
                    <a:pt x="2224" y="528"/>
                  </a:cubicBezTo>
                  <a:cubicBezTo>
                    <a:pt x="2224" y="576"/>
                    <a:pt x="2184" y="624"/>
                    <a:pt x="2176" y="672"/>
                  </a:cubicBezTo>
                  <a:cubicBezTo>
                    <a:pt x="2168" y="720"/>
                    <a:pt x="2176" y="776"/>
                    <a:pt x="2176" y="816"/>
                  </a:cubicBezTo>
                  <a:cubicBezTo>
                    <a:pt x="2176" y="856"/>
                    <a:pt x="2152" y="912"/>
                    <a:pt x="2176" y="912"/>
                  </a:cubicBezTo>
                  <a:cubicBezTo>
                    <a:pt x="2200" y="912"/>
                    <a:pt x="2296" y="856"/>
                    <a:pt x="2320" y="816"/>
                  </a:cubicBezTo>
                  <a:cubicBezTo>
                    <a:pt x="2344" y="776"/>
                    <a:pt x="2312" y="704"/>
                    <a:pt x="2320" y="672"/>
                  </a:cubicBezTo>
                  <a:cubicBezTo>
                    <a:pt x="2328" y="640"/>
                    <a:pt x="2352" y="600"/>
                    <a:pt x="2368" y="624"/>
                  </a:cubicBezTo>
                  <a:cubicBezTo>
                    <a:pt x="2384" y="648"/>
                    <a:pt x="2392" y="768"/>
                    <a:pt x="2416" y="816"/>
                  </a:cubicBezTo>
                  <a:cubicBezTo>
                    <a:pt x="2440" y="864"/>
                    <a:pt x="2488" y="904"/>
                    <a:pt x="2512" y="912"/>
                  </a:cubicBezTo>
                  <a:cubicBezTo>
                    <a:pt x="2536" y="920"/>
                    <a:pt x="2552" y="896"/>
                    <a:pt x="2560" y="864"/>
                  </a:cubicBezTo>
                  <a:cubicBezTo>
                    <a:pt x="2568" y="832"/>
                    <a:pt x="2568" y="768"/>
                    <a:pt x="2560" y="720"/>
                  </a:cubicBezTo>
                  <a:cubicBezTo>
                    <a:pt x="2552" y="672"/>
                    <a:pt x="2520" y="616"/>
                    <a:pt x="2512" y="576"/>
                  </a:cubicBezTo>
                  <a:cubicBezTo>
                    <a:pt x="2504" y="536"/>
                    <a:pt x="2520" y="520"/>
                    <a:pt x="2512" y="480"/>
                  </a:cubicBezTo>
                  <a:cubicBezTo>
                    <a:pt x="2504" y="440"/>
                    <a:pt x="2504" y="376"/>
                    <a:pt x="2464" y="336"/>
                  </a:cubicBezTo>
                  <a:cubicBezTo>
                    <a:pt x="2424" y="296"/>
                    <a:pt x="2304" y="264"/>
                    <a:pt x="2272" y="240"/>
                  </a:cubicBezTo>
                  <a:cubicBezTo>
                    <a:pt x="2240" y="216"/>
                    <a:pt x="2200" y="176"/>
                    <a:pt x="2272" y="192"/>
                  </a:cubicBezTo>
                  <a:cubicBezTo>
                    <a:pt x="2344" y="208"/>
                    <a:pt x="2608" y="304"/>
                    <a:pt x="2704" y="336"/>
                  </a:cubicBezTo>
                  <a:cubicBezTo>
                    <a:pt x="2800" y="368"/>
                    <a:pt x="2808" y="392"/>
                    <a:pt x="2848" y="384"/>
                  </a:cubicBezTo>
                  <a:cubicBezTo>
                    <a:pt x="2888" y="376"/>
                    <a:pt x="2944" y="312"/>
                    <a:pt x="2944" y="288"/>
                  </a:cubicBezTo>
                  <a:cubicBezTo>
                    <a:pt x="2944" y="264"/>
                    <a:pt x="2952" y="280"/>
                    <a:pt x="2848" y="240"/>
                  </a:cubicBezTo>
                  <a:cubicBezTo>
                    <a:pt x="2744" y="200"/>
                    <a:pt x="2532" y="124"/>
                    <a:pt x="2320" y="48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61" name="Text Box 49"/>
            <p:cNvSpPr txBox="1">
              <a:spLocks noChangeArrowheads="1"/>
            </p:cNvSpPr>
            <p:nvPr/>
          </p:nvSpPr>
          <p:spPr bwMode="auto">
            <a:xfrm>
              <a:off x="912" y="1062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Comic Sans MS" pitchFamily="66" charset="0"/>
                </a:rPr>
                <a:t>start</a:t>
              </a:r>
            </a:p>
          </p:txBody>
        </p:sp>
        <p:sp>
          <p:nvSpPr>
            <p:cNvPr id="422962" name="Text Box 50"/>
            <p:cNvSpPr txBox="1">
              <a:spLocks noChangeArrowheads="1"/>
            </p:cNvSpPr>
            <p:nvPr/>
          </p:nvSpPr>
          <p:spPr bwMode="auto">
            <a:xfrm>
              <a:off x="2736" y="1062"/>
              <a:ext cx="3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Comic Sans MS" pitchFamily="66" charset="0"/>
                </a:rPr>
                <a:t>end</a:t>
              </a:r>
            </a:p>
          </p:txBody>
        </p:sp>
      </p:grpSp>
      <p:graphicFrame>
        <p:nvGraphicFramePr>
          <p:cNvPr id="422964" name="Object 52"/>
          <p:cNvGraphicFramePr>
            <a:graphicFrameLocks noChangeAspect="1"/>
          </p:cNvGraphicFramePr>
          <p:nvPr/>
        </p:nvGraphicFramePr>
        <p:xfrm>
          <a:off x="682625" y="1981200"/>
          <a:ext cx="159385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67" name="Document" r:id="rId3" imgW="1615320" imgH="2844360" progId="Word.Document.8">
                  <p:embed/>
                </p:oleObj>
              </mc:Choice>
              <mc:Fallback>
                <p:oleObj name="Document" r:id="rId3" imgW="1615320" imgH="2844360" progId="Word.Document.8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981200"/>
                        <a:ext cx="1593850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65" name="Text Box 53"/>
          <p:cNvSpPr txBox="1">
            <a:spLocks noChangeArrowheads="1"/>
          </p:cNvSpPr>
          <p:nvPr/>
        </p:nvSpPr>
        <p:spPr bwMode="auto">
          <a:xfrm>
            <a:off x="1828800" y="5791200"/>
            <a:ext cx="572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MIB example of lexicographic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938" name="Group 2"/>
          <p:cNvGrpSpPr>
            <a:grpSpLocks/>
          </p:cNvGrpSpPr>
          <p:nvPr/>
        </p:nvGrpSpPr>
        <p:grpSpPr bwMode="auto">
          <a:xfrm>
            <a:off x="0" y="2743200"/>
            <a:ext cx="3352800" cy="533400"/>
            <a:chOff x="0" y="1728"/>
            <a:chExt cx="2112" cy="336"/>
          </a:xfrm>
        </p:grpSpPr>
        <p:sp>
          <p:nvSpPr>
            <p:cNvPr id="423939" name="Oval 3"/>
            <p:cNvSpPr>
              <a:spLocks noChangeArrowheads="1"/>
            </p:cNvSpPr>
            <p:nvPr/>
          </p:nvSpPr>
          <p:spPr bwMode="auto">
            <a:xfrm>
              <a:off x="1632" y="1776"/>
              <a:ext cx="480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0" name="Text Box 4"/>
            <p:cNvSpPr txBox="1">
              <a:spLocks noChangeArrowheads="1"/>
            </p:cNvSpPr>
            <p:nvPr/>
          </p:nvSpPr>
          <p:spPr bwMode="auto">
            <a:xfrm>
              <a:off x="0" y="1776"/>
              <a:ext cx="9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rgbClr val="FF0000"/>
                  </a:solidFill>
                </a:rPr>
                <a:t>T.E.1.1 is next </a:t>
              </a:r>
            </a:p>
            <a:p>
              <a:r>
                <a:rPr lang="en-US" sz="1200" b="0">
                  <a:solidFill>
                    <a:srgbClr val="FF0000"/>
                  </a:solidFill>
                </a:rPr>
                <a:t>object to scalar B</a:t>
              </a:r>
            </a:p>
          </p:txBody>
        </p:sp>
        <p:sp>
          <p:nvSpPr>
            <p:cNvPr id="423941" name="Freeform 5"/>
            <p:cNvSpPr>
              <a:spLocks/>
            </p:cNvSpPr>
            <p:nvPr/>
          </p:nvSpPr>
          <p:spPr bwMode="auto">
            <a:xfrm>
              <a:off x="384" y="1728"/>
              <a:ext cx="1344" cy="96"/>
            </a:xfrm>
            <a:custGeom>
              <a:avLst/>
              <a:gdLst>
                <a:gd name="T0" fmla="*/ 1296 w 1344"/>
                <a:gd name="T1" fmla="*/ 96 h 96"/>
                <a:gd name="T2" fmla="*/ 1200 w 1344"/>
                <a:gd name="T3" fmla="*/ 48 h 96"/>
                <a:gd name="T4" fmla="*/ 432 w 1344"/>
                <a:gd name="T5" fmla="*/ 0 h 96"/>
                <a:gd name="T6" fmla="*/ 0 w 1344"/>
                <a:gd name="T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4" h="96">
                  <a:moveTo>
                    <a:pt x="1296" y="96"/>
                  </a:moveTo>
                  <a:cubicBezTo>
                    <a:pt x="1320" y="80"/>
                    <a:pt x="1344" y="64"/>
                    <a:pt x="1200" y="48"/>
                  </a:cubicBezTo>
                  <a:cubicBezTo>
                    <a:pt x="1056" y="32"/>
                    <a:pt x="632" y="0"/>
                    <a:pt x="432" y="0"/>
                  </a:cubicBezTo>
                  <a:cubicBezTo>
                    <a:pt x="232" y="0"/>
                    <a:pt x="116" y="24"/>
                    <a:pt x="0" y="48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3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GetNextRequest PDU</a:t>
            </a:r>
          </a:p>
        </p:txBody>
      </p:sp>
      <p:grpSp>
        <p:nvGrpSpPr>
          <p:cNvPr id="423943" name="Group 7"/>
          <p:cNvGrpSpPr>
            <a:grpSpLocks/>
          </p:cNvGrpSpPr>
          <p:nvPr/>
        </p:nvGrpSpPr>
        <p:grpSpPr bwMode="auto">
          <a:xfrm>
            <a:off x="6443663" y="1543050"/>
            <a:ext cx="1974850" cy="3948113"/>
            <a:chOff x="4059" y="972"/>
            <a:chExt cx="1243" cy="2487"/>
          </a:xfrm>
        </p:grpSpPr>
        <p:sp>
          <p:nvSpPr>
            <p:cNvPr id="423944" name="Rectangle 8"/>
            <p:cNvSpPr>
              <a:spLocks noChangeArrowheads="1"/>
            </p:cNvSpPr>
            <p:nvPr/>
          </p:nvSpPr>
          <p:spPr bwMode="auto">
            <a:xfrm>
              <a:off x="4059" y="2525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45" name="Rectangle 9"/>
            <p:cNvSpPr>
              <a:spLocks noChangeArrowheads="1"/>
            </p:cNvSpPr>
            <p:nvPr/>
          </p:nvSpPr>
          <p:spPr bwMode="auto">
            <a:xfrm>
              <a:off x="4110" y="2596"/>
              <a:ext cx="25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T.E.1.1</a:t>
              </a:r>
              <a:endParaRPr lang="en-US" sz="1800" b="0"/>
            </a:p>
          </p:txBody>
        </p:sp>
        <p:sp>
          <p:nvSpPr>
            <p:cNvPr id="423946" name="Line 10"/>
            <p:cNvSpPr>
              <a:spLocks noChangeShapeType="1"/>
            </p:cNvSpPr>
            <p:nvPr/>
          </p:nvSpPr>
          <p:spPr bwMode="auto">
            <a:xfrm>
              <a:off x="4680" y="1966"/>
              <a:ext cx="1" cy="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47" name="Freeform 11"/>
            <p:cNvSpPr>
              <a:spLocks/>
            </p:cNvSpPr>
            <p:nvPr/>
          </p:nvSpPr>
          <p:spPr bwMode="auto">
            <a:xfrm>
              <a:off x="4244" y="2339"/>
              <a:ext cx="436" cy="186"/>
            </a:xfrm>
            <a:custGeom>
              <a:avLst/>
              <a:gdLst>
                <a:gd name="T0" fmla="*/ 436 w 436"/>
                <a:gd name="T1" fmla="*/ 0 h 186"/>
                <a:gd name="T2" fmla="*/ 436 w 436"/>
                <a:gd name="T3" fmla="*/ 93 h 186"/>
                <a:gd name="T4" fmla="*/ 217 w 436"/>
                <a:gd name="T5" fmla="*/ 93 h 186"/>
                <a:gd name="T6" fmla="*/ 0 w 436"/>
                <a:gd name="T7" fmla="*/ 93 h 186"/>
                <a:gd name="T8" fmla="*/ 0 w 436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186">
                  <a:moveTo>
                    <a:pt x="436" y="0"/>
                  </a:moveTo>
                  <a:lnTo>
                    <a:pt x="436" y="93"/>
                  </a:lnTo>
                  <a:lnTo>
                    <a:pt x="217" y="93"/>
                  </a:lnTo>
                  <a:lnTo>
                    <a:pt x="0" y="93"/>
                  </a:lnTo>
                  <a:lnTo>
                    <a:pt x="0" y="18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48" name="Freeform 12"/>
            <p:cNvSpPr>
              <a:spLocks/>
            </p:cNvSpPr>
            <p:nvPr/>
          </p:nvSpPr>
          <p:spPr bwMode="auto">
            <a:xfrm>
              <a:off x="4680" y="2339"/>
              <a:ext cx="1" cy="186"/>
            </a:xfrm>
            <a:custGeom>
              <a:avLst/>
              <a:gdLst>
                <a:gd name="T0" fmla="*/ 0 h 186"/>
                <a:gd name="T1" fmla="*/ 93 h 186"/>
                <a:gd name="T2" fmla="*/ 186 h 18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86">
                  <a:moveTo>
                    <a:pt x="0" y="0"/>
                  </a:moveTo>
                  <a:lnTo>
                    <a:pt x="0" y="93"/>
                  </a:lnTo>
                  <a:lnTo>
                    <a:pt x="0" y="18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49" name="Rectangle 13"/>
            <p:cNvSpPr>
              <a:spLocks noChangeArrowheads="1"/>
            </p:cNvSpPr>
            <p:nvPr/>
          </p:nvSpPr>
          <p:spPr bwMode="auto">
            <a:xfrm>
              <a:off x="4493" y="2525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0" name="Rectangle 14"/>
            <p:cNvSpPr>
              <a:spLocks noChangeArrowheads="1"/>
            </p:cNvSpPr>
            <p:nvPr/>
          </p:nvSpPr>
          <p:spPr bwMode="auto">
            <a:xfrm>
              <a:off x="4544" y="2596"/>
              <a:ext cx="2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T.E.2.1</a:t>
              </a:r>
              <a:endParaRPr lang="en-US" sz="1800" b="0"/>
            </a:p>
          </p:txBody>
        </p:sp>
        <p:sp>
          <p:nvSpPr>
            <p:cNvPr id="423951" name="Rectangle 15"/>
            <p:cNvSpPr>
              <a:spLocks noChangeArrowheads="1"/>
            </p:cNvSpPr>
            <p:nvPr/>
          </p:nvSpPr>
          <p:spPr bwMode="auto">
            <a:xfrm>
              <a:off x="4929" y="2525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2" name="Rectangle 16"/>
            <p:cNvSpPr>
              <a:spLocks noChangeArrowheads="1"/>
            </p:cNvSpPr>
            <p:nvPr/>
          </p:nvSpPr>
          <p:spPr bwMode="auto">
            <a:xfrm>
              <a:off x="4980" y="2596"/>
              <a:ext cx="25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T.E.3.1</a:t>
              </a:r>
              <a:endParaRPr lang="en-US" sz="1800" b="0"/>
            </a:p>
          </p:txBody>
        </p:sp>
        <p:sp>
          <p:nvSpPr>
            <p:cNvPr id="423953" name="Rectangle 17"/>
            <p:cNvSpPr>
              <a:spLocks noChangeArrowheads="1"/>
            </p:cNvSpPr>
            <p:nvPr/>
          </p:nvSpPr>
          <p:spPr bwMode="auto">
            <a:xfrm>
              <a:off x="4059" y="2837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4" name="Rectangle 18"/>
            <p:cNvSpPr>
              <a:spLocks noChangeArrowheads="1"/>
            </p:cNvSpPr>
            <p:nvPr/>
          </p:nvSpPr>
          <p:spPr bwMode="auto">
            <a:xfrm>
              <a:off x="4110" y="2908"/>
              <a:ext cx="25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T.E.1.2</a:t>
              </a:r>
              <a:endParaRPr lang="en-US" sz="1800" b="0"/>
            </a:p>
          </p:txBody>
        </p:sp>
        <p:sp>
          <p:nvSpPr>
            <p:cNvPr id="423955" name="Rectangle 19"/>
            <p:cNvSpPr>
              <a:spLocks noChangeArrowheads="1"/>
            </p:cNvSpPr>
            <p:nvPr/>
          </p:nvSpPr>
          <p:spPr bwMode="auto">
            <a:xfrm>
              <a:off x="4493" y="2837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6" name="Rectangle 20"/>
            <p:cNvSpPr>
              <a:spLocks noChangeArrowheads="1"/>
            </p:cNvSpPr>
            <p:nvPr/>
          </p:nvSpPr>
          <p:spPr bwMode="auto">
            <a:xfrm>
              <a:off x="4544" y="2908"/>
              <a:ext cx="2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T.E.2.2</a:t>
              </a:r>
              <a:endParaRPr lang="en-US" sz="1800" b="0"/>
            </a:p>
          </p:txBody>
        </p:sp>
        <p:sp>
          <p:nvSpPr>
            <p:cNvPr id="423957" name="Rectangle 21"/>
            <p:cNvSpPr>
              <a:spLocks noChangeArrowheads="1"/>
            </p:cNvSpPr>
            <p:nvPr/>
          </p:nvSpPr>
          <p:spPr bwMode="auto">
            <a:xfrm>
              <a:off x="4929" y="2837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8" name="Rectangle 22"/>
            <p:cNvSpPr>
              <a:spLocks noChangeArrowheads="1"/>
            </p:cNvSpPr>
            <p:nvPr/>
          </p:nvSpPr>
          <p:spPr bwMode="auto">
            <a:xfrm>
              <a:off x="4980" y="2908"/>
              <a:ext cx="25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T.E.3.2</a:t>
              </a:r>
              <a:endParaRPr lang="en-US" sz="1800" b="0"/>
            </a:p>
          </p:txBody>
        </p:sp>
        <p:sp>
          <p:nvSpPr>
            <p:cNvPr id="423959" name="Rectangle 23"/>
            <p:cNvSpPr>
              <a:spLocks noChangeArrowheads="1"/>
            </p:cNvSpPr>
            <p:nvPr/>
          </p:nvSpPr>
          <p:spPr bwMode="auto">
            <a:xfrm>
              <a:off x="4493" y="2091"/>
              <a:ext cx="373" cy="24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0" name="Rectangle 24"/>
            <p:cNvSpPr>
              <a:spLocks noChangeArrowheads="1"/>
            </p:cNvSpPr>
            <p:nvPr/>
          </p:nvSpPr>
          <p:spPr bwMode="auto">
            <a:xfrm>
              <a:off x="4652" y="2162"/>
              <a:ext cx="5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sz="1800" b="0"/>
            </a:p>
          </p:txBody>
        </p:sp>
        <p:sp>
          <p:nvSpPr>
            <p:cNvPr id="423961" name="Rectangle 25"/>
            <p:cNvSpPr>
              <a:spLocks noChangeArrowheads="1"/>
            </p:cNvSpPr>
            <p:nvPr/>
          </p:nvSpPr>
          <p:spPr bwMode="auto">
            <a:xfrm>
              <a:off x="4493" y="1718"/>
              <a:ext cx="373" cy="24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2" name="Rectangle 26"/>
            <p:cNvSpPr>
              <a:spLocks noChangeArrowheads="1"/>
            </p:cNvSpPr>
            <p:nvPr/>
          </p:nvSpPr>
          <p:spPr bwMode="auto">
            <a:xfrm>
              <a:off x="4654" y="1789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sz="1800" b="0"/>
            </a:p>
          </p:txBody>
        </p:sp>
        <p:sp>
          <p:nvSpPr>
            <p:cNvPr id="423963" name="Freeform 27"/>
            <p:cNvSpPr>
              <a:spLocks/>
            </p:cNvSpPr>
            <p:nvPr/>
          </p:nvSpPr>
          <p:spPr bwMode="auto">
            <a:xfrm>
              <a:off x="4680" y="2339"/>
              <a:ext cx="435" cy="186"/>
            </a:xfrm>
            <a:custGeom>
              <a:avLst/>
              <a:gdLst>
                <a:gd name="T0" fmla="*/ 0 w 435"/>
                <a:gd name="T1" fmla="*/ 0 h 186"/>
                <a:gd name="T2" fmla="*/ 0 w 435"/>
                <a:gd name="T3" fmla="*/ 93 h 186"/>
                <a:gd name="T4" fmla="*/ 217 w 435"/>
                <a:gd name="T5" fmla="*/ 93 h 186"/>
                <a:gd name="T6" fmla="*/ 435 w 435"/>
                <a:gd name="T7" fmla="*/ 93 h 186"/>
                <a:gd name="T8" fmla="*/ 435 w 435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186">
                  <a:moveTo>
                    <a:pt x="0" y="0"/>
                  </a:moveTo>
                  <a:lnTo>
                    <a:pt x="0" y="93"/>
                  </a:lnTo>
                  <a:lnTo>
                    <a:pt x="217" y="93"/>
                  </a:lnTo>
                  <a:lnTo>
                    <a:pt x="435" y="93"/>
                  </a:lnTo>
                  <a:lnTo>
                    <a:pt x="435" y="18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64" name="Rectangle 28"/>
            <p:cNvSpPr>
              <a:spLocks noChangeArrowheads="1"/>
            </p:cNvSpPr>
            <p:nvPr/>
          </p:nvSpPr>
          <p:spPr bwMode="auto">
            <a:xfrm>
              <a:off x="4493" y="3210"/>
              <a:ext cx="373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5" name="Rectangle 29"/>
            <p:cNvSpPr>
              <a:spLocks noChangeArrowheads="1"/>
            </p:cNvSpPr>
            <p:nvPr/>
          </p:nvSpPr>
          <p:spPr bwMode="auto">
            <a:xfrm>
              <a:off x="4654" y="3281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Z</a:t>
              </a:r>
              <a:endParaRPr lang="en-US" sz="1800" b="0"/>
            </a:p>
          </p:txBody>
        </p:sp>
        <p:sp>
          <p:nvSpPr>
            <p:cNvPr id="423966" name="Rectangle 30"/>
            <p:cNvSpPr>
              <a:spLocks noChangeArrowheads="1"/>
            </p:cNvSpPr>
            <p:nvPr/>
          </p:nvSpPr>
          <p:spPr bwMode="auto">
            <a:xfrm>
              <a:off x="4493" y="972"/>
              <a:ext cx="373" cy="24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7" name="Rectangle 31"/>
            <p:cNvSpPr>
              <a:spLocks noChangeArrowheads="1"/>
            </p:cNvSpPr>
            <p:nvPr/>
          </p:nvSpPr>
          <p:spPr bwMode="auto">
            <a:xfrm>
              <a:off x="4650" y="1043"/>
              <a:ext cx="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sz="1800" b="0"/>
            </a:p>
          </p:txBody>
        </p:sp>
        <p:sp>
          <p:nvSpPr>
            <p:cNvPr id="423968" name="Rectangle 32"/>
            <p:cNvSpPr>
              <a:spLocks noChangeArrowheads="1"/>
            </p:cNvSpPr>
            <p:nvPr/>
          </p:nvSpPr>
          <p:spPr bwMode="auto">
            <a:xfrm>
              <a:off x="4493" y="1345"/>
              <a:ext cx="373" cy="24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9" name="Rectangle 33"/>
            <p:cNvSpPr>
              <a:spLocks noChangeArrowheads="1"/>
            </p:cNvSpPr>
            <p:nvPr/>
          </p:nvSpPr>
          <p:spPr bwMode="auto">
            <a:xfrm>
              <a:off x="4650" y="1416"/>
              <a:ext cx="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0"/>
            </a:p>
          </p:txBody>
        </p:sp>
      </p:grpSp>
      <p:grpSp>
        <p:nvGrpSpPr>
          <p:cNvPr id="423970" name="Group 34"/>
          <p:cNvGrpSpPr>
            <a:grpSpLocks/>
          </p:cNvGrpSpPr>
          <p:nvPr/>
        </p:nvGrpSpPr>
        <p:grpSpPr bwMode="auto">
          <a:xfrm>
            <a:off x="1141413" y="1252538"/>
            <a:ext cx="4953000" cy="4830762"/>
            <a:chOff x="718" y="789"/>
            <a:chExt cx="3120" cy="3043"/>
          </a:xfrm>
        </p:grpSpPr>
        <p:sp>
          <p:nvSpPr>
            <p:cNvPr id="423971" name="Line 35"/>
            <p:cNvSpPr>
              <a:spLocks noChangeShapeType="1"/>
            </p:cNvSpPr>
            <p:nvPr/>
          </p:nvSpPr>
          <p:spPr bwMode="auto">
            <a:xfrm>
              <a:off x="3498" y="1096"/>
              <a:ext cx="1" cy="26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72" name="Line 36"/>
            <p:cNvSpPr>
              <a:spLocks noChangeShapeType="1"/>
            </p:cNvSpPr>
            <p:nvPr/>
          </p:nvSpPr>
          <p:spPr bwMode="auto">
            <a:xfrm>
              <a:off x="1011" y="1096"/>
              <a:ext cx="1" cy="27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73" name="Line 37"/>
            <p:cNvSpPr>
              <a:spLocks noChangeShapeType="1"/>
            </p:cNvSpPr>
            <p:nvPr/>
          </p:nvSpPr>
          <p:spPr bwMode="auto">
            <a:xfrm>
              <a:off x="1011" y="1220"/>
              <a:ext cx="245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74" name="Freeform 38"/>
            <p:cNvSpPr>
              <a:spLocks/>
            </p:cNvSpPr>
            <p:nvPr/>
          </p:nvSpPr>
          <p:spPr bwMode="auto">
            <a:xfrm>
              <a:off x="3460" y="1262"/>
              <a:ext cx="38" cy="38"/>
            </a:xfrm>
            <a:custGeom>
              <a:avLst/>
              <a:gdLst>
                <a:gd name="T0" fmla="*/ 0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0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75" name="Rectangle 39"/>
            <p:cNvSpPr>
              <a:spLocks noChangeArrowheads="1"/>
            </p:cNvSpPr>
            <p:nvPr/>
          </p:nvSpPr>
          <p:spPr bwMode="auto">
            <a:xfrm>
              <a:off x="1938" y="1195"/>
              <a:ext cx="63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76" name="Rectangle 40"/>
            <p:cNvSpPr>
              <a:spLocks noChangeArrowheads="1"/>
            </p:cNvSpPr>
            <p:nvPr/>
          </p:nvSpPr>
          <p:spPr bwMode="auto">
            <a:xfrm>
              <a:off x="1943" y="1199"/>
              <a:ext cx="59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GetRequest ( A )</a:t>
              </a:r>
              <a:endParaRPr lang="en-US" sz="1800" b="0"/>
            </a:p>
          </p:txBody>
        </p:sp>
        <p:sp>
          <p:nvSpPr>
            <p:cNvPr id="423977" name="Freeform 41"/>
            <p:cNvSpPr>
              <a:spLocks/>
            </p:cNvSpPr>
            <p:nvPr/>
          </p:nvSpPr>
          <p:spPr bwMode="auto">
            <a:xfrm>
              <a:off x="1042" y="1345"/>
              <a:ext cx="2454" cy="59"/>
            </a:xfrm>
            <a:custGeom>
              <a:avLst/>
              <a:gdLst>
                <a:gd name="T0" fmla="*/ 0 w 2454"/>
                <a:gd name="T1" fmla="*/ 59 h 59"/>
                <a:gd name="T2" fmla="*/ 491 w 2454"/>
                <a:gd name="T3" fmla="*/ 36 h 59"/>
                <a:gd name="T4" fmla="*/ 980 w 2454"/>
                <a:gd name="T5" fmla="*/ 18 h 59"/>
                <a:gd name="T6" fmla="*/ 1471 w 2454"/>
                <a:gd name="T7" fmla="*/ 6 h 59"/>
                <a:gd name="T8" fmla="*/ 1963 w 2454"/>
                <a:gd name="T9" fmla="*/ 0 h 59"/>
                <a:gd name="T10" fmla="*/ 2454 w 2454"/>
                <a:gd name="T1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59">
                  <a:moveTo>
                    <a:pt x="0" y="59"/>
                  </a:moveTo>
                  <a:lnTo>
                    <a:pt x="491" y="36"/>
                  </a:lnTo>
                  <a:lnTo>
                    <a:pt x="980" y="18"/>
                  </a:lnTo>
                  <a:lnTo>
                    <a:pt x="1471" y="6"/>
                  </a:lnTo>
                  <a:lnTo>
                    <a:pt x="1963" y="0"/>
                  </a:lnTo>
                  <a:lnTo>
                    <a:pt x="245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78" name="Freeform 42"/>
            <p:cNvSpPr>
              <a:spLocks/>
            </p:cNvSpPr>
            <p:nvPr/>
          </p:nvSpPr>
          <p:spPr bwMode="auto">
            <a:xfrm>
              <a:off x="1009" y="1384"/>
              <a:ext cx="38" cy="39"/>
            </a:xfrm>
            <a:custGeom>
              <a:avLst/>
              <a:gdLst>
                <a:gd name="T0" fmla="*/ 36 w 38"/>
                <a:gd name="T1" fmla="*/ 0 h 39"/>
                <a:gd name="T2" fmla="*/ 0 w 38"/>
                <a:gd name="T3" fmla="*/ 22 h 39"/>
                <a:gd name="T4" fmla="*/ 38 w 38"/>
                <a:gd name="T5" fmla="*/ 39 h 39"/>
                <a:gd name="T6" fmla="*/ 36 w 38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9">
                  <a:moveTo>
                    <a:pt x="36" y="0"/>
                  </a:moveTo>
                  <a:lnTo>
                    <a:pt x="0" y="22"/>
                  </a:lnTo>
                  <a:lnTo>
                    <a:pt x="38" y="39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79" name="Rectangle 43"/>
            <p:cNvSpPr>
              <a:spLocks noChangeArrowheads="1"/>
            </p:cNvSpPr>
            <p:nvPr/>
          </p:nvSpPr>
          <p:spPr bwMode="auto">
            <a:xfrm>
              <a:off x="1312" y="1320"/>
              <a:ext cx="700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1317" y="1323"/>
              <a:ext cx="65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A )</a:t>
              </a:r>
              <a:endParaRPr lang="en-US" sz="1800" b="0"/>
            </a:p>
          </p:txBody>
        </p:sp>
        <p:sp>
          <p:nvSpPr>
            <p:cNvPr id="423981" name="Freeform 45"/>
            <p:cNvSpPr>
              <a:spLocks/>
            </p:cNvSpPr>
            <p:nvPr/>
          </p:nvSpPr>
          <p:spPr bwMode="auto">
            <a:xfrm>
              <a:off x="1011" y="1469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8 h 60"/>
                <a:gd name="T4" fmla="*/ 1227 w 2454"/>
                <a:gd name="T5" fmla="*/ 22 h 60"/>
                <a:gd name="T6" fmla="*/ 1840 w 2454"/>
                <a:gd name="T7" fmla="*/ 38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8"/>
                  </a:lnTo>
                  <a:lnTo>
                    <a:pt x="1227" y="22"/>
                  </a:lnTo>
                  <a:lnTo>
                    <a:pt x="1840" y="38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2" name="Freeform 46"/>
            <p:cNvSpPr>
              <a:spLocks/>
            </p:cNvSpPr>
            <p:nvPr/>
          </p:nvSpPr>
          <p:spPr bwMode="auto">
            <a:xfrm>
              <a:off x="3460" y="1510"/>
              <a:ext cx="38" cy="39"/>
            </a:xfrm>
            <a:custGeom>
              <a:avLst/>
              <a:gdLst>
                <a:gd name="T0" fmla="*/ 2 w 38"/>
                <a:gd name="T1" fmla="*/ 0 h 39"/>
                <a:gd name="T2" fmla="*/ 38 w 38"/>
                <a:gd name="T3" fmla="*/ 20 h 39"/>
                <a:gd name="T4" fmla="*/ 0 w 38"/>
                <a:gd name="T5" fmla="*/ 39 h 39"/>
                <a:gd name="T6" fmla="*/ 2 w 38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9">
                  <a:moveTo>
                    <a:pt x="2" y="0"/>
                  </a:moveTo>
                  <a:lnTo>
                    <a:pt x="38" y="20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83" name="Rectangle 47"/>
            <p:cNvSpPr>
              <a:spLocks noChangeArrowheads="1"/>
            </p:cNvSpPr>
            <p:nvPr/>
          </p:nvSpPr>
          <p:spPr bwMode="auto">
            <a:xfrm>
              <a:off x="2195" y="1444"/>
              <a:ext cx="804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4" name="Rectangle 48"/>
            <p:cNvSpPr>
              <a:spLocks noChangeArrowheads="1"/>
            </p:cNvSpPr>
            <p:nvPr/>
          </p:nvSpPr>
          <p:spPr bwMode="auto">
            <a:xfrm>
              <a:off x="2200" y="1448"/>
              <a:ext cx="7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A )</a:t>
              </a:r>
              <a:endParaRPr lang="en-US" sz="1800" b="0"/>
            </a:p>
          </p:txBody>
        </p:sp>
        <p:sp>
          <p:nvSpPr>
            <p:cNvPr id="423985" name="Freeform 49"/>
            <p:cNvSpPr>
              <a:spLocks/>
            </p:cNvSpPr>
            <p:nvPr/>
          </p:nvSpPr>
          <p:spPr bwMode="auto">
            <a:xfrm>
              <a:off x="1044" y="1588"/>
              <a:ext cx="2454" cy="65"/>
            </a:xfrm>
            <a:custGeom>
              <a:avLst/>
              <a:gdLst>
                <a:gd name="T0" fmla="*/ 0 w 2454"/>
                <a:gd name="T1" fmla="*/ 65 h 65"/>
                <a:gd name="T2" fmla="*/ 410 w 2454"/>
                <a:gd name="T3" fmla="*/ 40 h 65"/>
                <a:gd name="T4" fmla="*/ 818 w 2454"/>
                <a:gd name="T5" fmla="*/ 22 h 65"/>
                <a:gd name="T6" fmla="*/ 1227 w 2454"/>
                <a:gd name="T7" fmla="*/ 9 h 65"/>
                <a:gd name="T8" fmla="*/ 1637 w 2454"/>
                <a:gd name="T9" fmla="*/ 2 h 65"/>
                <a:gd name="T10" fmla="*/ 2045 w 2454"/>
                <a:gd name="T11" fmla="*/ 0 h 65"/>
                <a:gd name="T12" fmla="*/ 2454 w 2454"/>
                <a:gd name="T13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4" h="65">
                  <a:moveTo>
                    <a:pt x="0" y="65"/>
                  </a:moveTo>
                  <a:lnTo>
                    <a:pt x="410" y="40"/>
                  </a:lnTo>
                  <a:lnTo>
                    <a:pt x="818" y="22"/>
                  </a:lnTo>
                  <a:lnTo>
                    <a:pt x="1227" y="9"/>
                  </a:lnTo>
                  <a:lnTo>
                    <a:pt x="1637" y="2"/>
                  </a:lnTo>
                  <a:lnTo>
                    <a:pt x="2045" y="0"/>
                  </a:lnTo>
                  <a:lnTo>
                    <a:pt x="2454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6" name="Freeform 50"/>
            <p:cNvSpPr>
              <a:spLocks/>
            </p:cNvSpPr>
            <p:nvPr/>
          </p:nvSpPr>
          <p:spPr bwMode="auto">
            <a:xfrm>
              <a:off x="1011" y="1633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87" name="Rectangle 51"/>
            <p:cNvSpPr>
              <a:spLocks noChangeArrowheads="1"/>
            </p:cNvSpPr>
            <p:nvPr/>
          </p:nvSpPr>
          <p:spPr bwMode="auto">
            <a:xfrm>
              <a:off x="1190" y="1568"/>
              <a:ext cx="700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8" name="Rectangle 52"/>
            <p:cNvSpPr>
              <a:spLocks noChangeArrowheads="1"/>
            </p:cNvSpPr>
            <p:nvPr/>
          </p:nvSpPr>
          <p:spPr bwMode="auto">
            <a:xfrm>
              <a:off x="1195" y="1572"/>
              <a:ext cx="65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B )</a:t>
              </a:r>
              <a:endParaRPr lang="en-US" sz="1800" b="0"/>
            </a:p>
          </p:txBody>
        </p:sp>
        <p:sp>
          <p:nvSpPr>
            <p:cNvPr id="423989" name="Freeform 53"/>
            <p:cNvSpPr>
              <a:spLocks/>
            </p:cNvSpPr>
            <p:nvPr/>
          </p:nvSpPr>
          <p:spPr bwMode="auto">
            <a:xfrm>
              <a:off x="1011" y="1718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8 h 59"/>
                <a:gd name="T4" fmla="*/ 1227 w 2454"/>
                <a:gd name="T5" fmla="*/ 21 h 59"/>
                <a:gd name="T6" fmla="*/ 1840 w 2454"/>
                <a:gd name="T7" fmla="*/ 38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8"/>
                  </a:lnTo>
                  <a:lnTo>
                    <a:pt x="1227" y="21"/>
                  </a:lnTo>
                  <a:lnTo>
                    <a:pt x="1840" y="38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0" name="Freeform 54"/>
            <p:cNvSpPr>
              <a:spLocks/>
            </p:cNvSpPr>
            <p:nvPr/>
          </p:nvSpPr>
          <p:spPr bwMode="auto">
            <a:xfrm>
              <a:off x="3460" y="1759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91" name="Rectangle 55"/>
            <p:cNvSpPr>
              <a:spLocks noChangeArrowheads="1"/>
            </p:cNvSpPr>
            <p:nvPr/>
          </p:nvSpPr>
          <p:spPr bwMode="auto">
            <a:xfrm>
              <a:off x="2195" y="1693"/>
              <a:ext cx="804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2" name="Rectangle 56"/>
            <p:cNvSpPr>
              <a:spLocks noChangeArrowheads="1"/>
            </p:cNvSpPr>
            <p:nvPr/>
          </p:nvSpPr>
          <p:spPr bwMode="auto">
            <a:xfrm>
              <a:off x="2200" y="1696"/>
              <a:ext cx="7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B )</a:t>
              </a:r>
              <a:endParaRPr lang="en-US" sz="1800" b="0"/>
            </a:p>
          </p:txBody>
        </p:sp>
        <p:sp>
          <p:nvSpPr>
            <p:cNvPr id="423993" name="Freeform 57"/>
            <p:cNvSpPr>
              <a:spLocks/>
            </p:cNvSpPr>
            <p:nvPr/>
          </p:nvSpPr>
          <p:spPr bwMode="auto">
            <a:xfrm>
              <a:off x="1044" y="1840"/>
              <a:ext cx="2454" cy="62"/>
            </a:xfrm>
            <a:custGeom>
              <a:avLst/>
              <a:gdLst>
                <a:gd name="T0" fmla="*/ 0 w 2454"/>
                <a:gd name="T1" fmla="*/ 62 h 62"/>
                <a:gd name="T2" fmla="*/ 491 w 2454"/>
                <a:gd name="T3" fmla="*/ 37 h 62"/>
                <a:gd name="T4" fmla="*/ 982 w 2454"/>
                <a:gd name="T5" fmla="*/ 19 h 62"/>
                <a:gd name="T6" fmla="*/ 1473 w 2454"/>
                <a:gd name="T7" fmla="*/ 7 h 62"/>
                <a:gd name="T8" fmla="*/ 1963 w 2454"/>
                <a:gd name="T9" fmla="*/ 0 h 62"/>
                <a:gd name="T10" fmla="*/ 2454 w 2454"/>
                <a:gd name="T11" fmla="*/ 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2">
                  <a:moveTo>
                    <a:pt x="0" y="62"/>
                  </a:moveTo>
                  <a:lnTo>
                    <a:pt x="491" y="37"/>
                  </a:lnTo>
                  <a:lnTo>
                    <a:pt x="982" y="19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4" name="Freeform 58"/>
            <p:cNvSpPr>
              <a:spLocks/>
            </p:cNvSpPr>
            <p:nvPr/>
          </p:nvSpPr>
          <p:spPr bwMode="auto">
            <a:xfrm>
              <a:off x="1011" y="1882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95" name="Rectangle 59"/>
            <p:cNvSpPr>
              <a:spLocks noChangeArrowheads="1"/>
            </p:cNvSpPr>
            <p:nvPr/>
          </p:nvSpPr>
          <p:spPr bwMode="auto">
            <a:xfrm>
              <a:off x="1177" y="1817"/>
              <a:ext cx="913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6" name="Rectangle 60"/>
            <p:cNvSpPr>
              <a:spLocks noChangeArrowheads="1"/>
            </p:cNvSpPr>
            <p:nvPr/>
          </p:nvSpPr>
          <p:spPr bwMode="auto">
            <a:xfrm>
              <a:off x="1182" y="1821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T.E.1.1 )</a:t>
              </a:r>
              <a:endParaRPr lang="en-US" sz="1800" b="0"/>
            </a:p>
          </p:txBody>
        </p:sp>
        <p:sp>
          <p:nvSpPr>
            <p:cNvPr id="423997" name="Freeform 61"/>
            <p:cNvSpPr>
              <a:spLocks/>
            </p:cNvSpPr>
            <p:nvPr/>
          </p:nvSpPr>
          <p:spPr bwMode="auto">
            <a:xfrm>
              <a:off x="1011" y="1966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9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9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8" name="Freeform 62"/>
            <p:cNvSpPr>
              <a:spLocks/>
            </p:cNvSpPr>
            <p:nvPr/>
          </p:nvSpPr>
          <p:spPr bwMode="auto">
            <a:xfrm>
              <a:off x="3460" y="2008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99" name="Rectangle 63"/>
            <p:cNvSpPr>
              <a:spLocks noChangeArrowheads="1"/>
            </p:cNvSpPr>
            <p:nvPr/>
          </p:nvSpPr>
          <p:spPr bwMode="auto">
            <a:xfrm>
              <a:off x="2193" y="1942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00" name="Rectangle 64"/>
            <p:cNvSpPr>
              <a:spLocks noChangeArrowheads="1"/>
            </p:cNvSpPr>
            <p:nvPr/>
          </p:nvSpPr>
          <p:spPr bwMode="auto">
            <a:xfrm>
              <a:off x="2198" y="1945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(T.E.1.1 )</a:t>
              </a:r>
              <a:endParaRPr lang="en-US" sz="1800" b="0"/>
            </a:p>
          </p:txBody>
        </p:sp>
        <p:sp>
          <p:nvSpPr>
            <p:cNvPr id="424001" name="Freeform 65"/>
            <p:cNvSpPr>
              <a:spLocks/>
            </p:cNvSpPr>
            <p:nvPr/>
          </p:nvSpPr>
          <p:spPr bwMode="auto">
            <a:xfrm>
              <a:off x="1044" y="2089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7 h 61"/>
                <a:gd name="T4" fmla="*/ 982 w 2454"/>
                <a:gd name="T5" fmla="*/ 18 h 61"/>
                <a:gd name="T6" fmla="*/ 1473 w 2454"/>
                <a:gd name="T7" fmla="*/ 7 h 61"/>
                <a:gd name="T8" fmla="*/ 1963 w 2454"/>
                <a:gd name="T9" fmla="*/ 0 h 61"/>
                <a:gd name="T10" fmla="*/ 2454 w 2454"/>
                <a:gd name="T11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7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02" name="Freeform 66"/>
            <p:cNvSpPr>
              <a:spLocks/>
            </p:cNvSpPr>
            <p:nvPr/>
          </p:nvSpPr>
          <p:spPr bwMode="auto">
            <a:xfrm>
              <a:off x="1011" y="2131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03" name="Rectangle 67"/>
            <p:cNvSpPr>
              <a:spLocks noChangeArrowheads="1"/>
            </p:cNvSpPr>
            <p:nvPr/>
          </p:nvSpPr>
          <p:spPr bwMode="auto">
            <a:xfrm>
              <a:off x="1177" y="2066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04" name="Rectangle 68"/>
            <p:cNvSpPr>
              <a:spLocks noChangeArrowheads="1"/>
            </p:cNvSpPr>
            <p:nvPr/>
          </p:nvSpPr>
          <p:spPr bwMode="auto">
            <a:xfrm>
              <a:off x="1182" y="2069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T.E.1.2 )</a:t>
              </a:r>
              <a:endParaRPr lang="en-US" sz="1800" b="0"/>
            </a:p>
          </p:txBody>
        </p:sp>
        <p:sp>
          <p:nvSpPr>
            <p:cNvPr id="424005" name="Freeform 69"/>
            <p:cNvSpPr>
              <a:spLocks/>
            </p:cNvSpPr>
            <p:nvPr/>
          </p:nvSpPr>
          <p:spPr bwMode="auto">
            <a:xfrm>
              <a:off x="1011" y="2215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06" name="Freeform 70"/>
            <p:cNvSpPr>
              <a:spLocks/>
            </p:cNvSpPr>
            <p:nvPr/>
          </p:nvSpPr>
          <p:spPr bwMode="auto">
            <a:xfrm>
              <a:off x="3460" y="2257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19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19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07" name="Rectangle 71"/>
            <p:cNvSpPr>
              <a:spLocks noChangeArrowheads="1"/>
            </p:cNvSpPr>
            <p:nvPr/>
          </p:nvSpPr>
          <p:spPr bwMode="auto">
            <a:xfrm>
              <a:off x="2193" y="2190"/>
              <a:ext cx="99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08" name="Rectangle 72"/>
            <p:cNvSpPr>
              <a:spLocks noChangeArrowheads="1"/>
            </p:cNvSpPr>
            <p:nvPr/>
          </p:nvSpPr>
          <p:spPr bwMode="auto">
            <a:xfrm>
              <a:off x="2198" y="2194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(T.E.1.2 )</a:t>
              </a:r>
              <a:endParaRPr lang="en-US" sz="1800" b="0"/>
            </a:p>
          </p:txBody>
        </p:sp>
        <p:sp>
          <p:nvSpPr>
            <p:cNvPr id="424009" name="Freeform 73"/>
            <p:cNvSpPr>
              <a:spLocks/>
            </p:cNvSpPr>
            <p:nvPr/>
          </p:nvSpPr>
          <p:spPr bwMode="auto">
            <a:xfrm>
              <a:off x="1044" y="2338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6 h 61"/>
                <a:gd name="T8" fmla="*/ 1963 w 2454"/>
                <a:gd name="T9" fmla="*/ 0 h 61"/>
                <a:gd name="T10" fmla="*/ 2454 w 2454"/>
                <a:gd name="T11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6"/>
                  </a:lnTo>
                  <a:lnTo>
                    <a:pt x="1963" y="0"/>
                  </a:lnTo>
                  <a:lnTo>
                    <a:pt x="2454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10" name="Freeform 74"/>
            <p:cNvSpPr>
              <a:spLocks/>
            </p:cNvSpPr>
            <p:nvPr/>
          </p:nvSpPr>
          <p:spPr bwMode="auto">
            <a:xfrm>
              <a:off x="1011" y="2379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11" name="Rectangle 75"/>
            <p:cNvSpPr>
              <a:spLocks noChangeArrowheads="1"/>
            </p:cNvSpPr>
            <p:nvPr/>
          </p:nvSpPr>
          <p:spPr bwMode="auto">
            <a:xfrm>
              <a:off x="1177" y="2315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12" name="Rectangle 76"/>
            <p:cNvSpPr>
              <a:spLocks noChangeArrowheads="1"/>
            </p:cNvSpPr>
            <p:nvPr/>
          </p:nvSpPr>
          <p:spPr bwMode="auto">
            <a:xfrm>
              <a:off x="1182" y="2318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T.E.2.1 )</a:t>
              </a:r>
              <a:endParaRPr lang="en-US" sz="1800" b="0"/>
            </a:p>
          </p:txBody>
        </p:sp>
        <p:sp>
          <p:nvSpPr>
            <p:cNvPr id="424013" name="Freeform 77"/>
            <p:cNvSpPr>
              <a:spLocks/>
            </p:cNvSpPr>
            <p:nvPr/>
          </p:nvSpPr>
          <p:spPr bwMode="auto">
            <a:xfrm>
              <a:off x="1011" y="2464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6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14" name="Freeform 78"/>
            <p:cNvSpPr>
              <a:spLocks/>
            </p:cNvSpPr>
            <p:nvPr/>
          </p:nvSpPr>
          <p:spPr bwMode="auto">
            <a:xfrm>
              <a:off x="3460" y="2505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15" name="Rectangle 79"/>
            <p:cNvSpPr>
              <a:spLocks noChangeArrowheads="1"/>
            </p:cNvSpPr>
            <p:nvPr/>
          </p:nvSpPr>
          <p:spPr bwMode="auto">
            <a:xfrm>
              <a:off x="2193" y="2439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16" name="Rectangle 80"/>
            <p:cNvSpPr>
              <a:spLocks noChangeArrowheads="1"/>
            </p:cNvSpPr>
            <p:nvPr/>
          </p:nvSpPr>
          <p:spPr bwMode="auto">
            <a:xfrm>
              <a:off x="2198" y="2443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(T.E.2.1 )</a:t>
              </a:r>
              <a:endParaRPr lang="en-US" sz="1800" b="0"/>
            </a:p>
          </p:txBody>
        </p:sp>
        <p:sp>
          <p:nvSpPr>
            <p:cNvPr id="424017" name="Freeform 81"/>
            <p:cNvSpPr>
              <a:spLocks/>
            </p:cNvSpPr>
            <p:nvPr/>
          </p:nvSpPr>
          <p:spPr bwMode="auto">
            <a:xfrm>
              <a:off x="1044" y="2587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6 h 61"/>
                <a:gd name="T8" fmla="*/ 1963 w 2454"/>
                <a:gd name="T9" fmla="*/ 0 h 61"/>
                <a:gd name="T10" fmla="*/ 2454 w 2454"/>
                <a:gd name="T11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6"/>
                  </a:lnTo>
                  <a:lnTo>
                    <a:pt x="1963" y="0"/>
                  </a:lnTo>
                  <a:lnTo>
                    <a:pt x="2454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18" name="Freeform 82"/>
            <p:cNvSpPr>
              <a:spLocks/>
            </p:cNvSpPr>
            <p:nvPr/>
          </p:nvSpPr>
          <p:spPr bwMode="auto">
            <a:xfrm>
              <a:off x="1011" y="2628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19" name="Rectangle 83"/>
            <p:cNvSpPr>
              <a:spLocks noChangeArrowheads="1"/>
            </p:cNvSpPr>
            <p:nvPr/>
          </p:nvSpPr>
          <p:spPr bwMode="auto">
            <a:xfrm>
              <a:off x="1177" y="2563"/>
              <a:ext cx="913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20" name="Rectangle 84"/>
            <p:cNvSpPr>
              <a:spLocks noChangeArrowheads="1"/>
            </p:cNvSpPr>
            <p:nvPr/>
          </p:nvSpPr>
          <p:spPr bwMode="auto">
            <a:xfrm>
              <a:off x="1182" y="2567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T.E.2.2 )</a:t>
              </a:r>
              <a:endParaRPr lang="en-US" sz="1800" b="0"/>
            </a:p>
          </p:txBody>
        </p:sp>
        <p:sp>
          <p:nvSpPr>
            <p:cNvPr id="424021" name="Freeform 85"/>
            <p:cNvSpPr>
              <a:spLocks/>
            </p:cNvSpPr>
            <p:nvPr/>
          </p:nvSpPr>
          <p:spPr bwMode="auto">
            <a:xfrm>
              <a:off x="1011" y="2713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4 h 59"/>
                <a:gd name="T4" fmla="*/ 1227 w 2454"/>
                <a:gd name="T5" fmla="*/ 18 h 59"/>
                <a:gd name="T6" fmla="*/ 1840 w 2454"/>
                <a:gd name="T7" fmla="*/ 36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4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22" name="Freeform 86"/>
            <p:cNvSpPr>
              <a:spLocks/>
            </p:cNvSpPr>
            <p:nvPr/>
          </p:nvSpPr>
          <p:spPr bwMode="auto">
            <a:xfrm>
              <a:off x="3460" y="2754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23" name="Rectangle 87"/>
            <p:cNvSpPr>
              <a:spLocks noChangeArrowheads="1"/>
            </p:cNvSpPr>
            <p:nvPr/>
          </p:nvSpPr>
          <p:spPr bwMode="auto">
            <a:xfrm>
              <a:off x="2193" y="2688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24" name="Rectangle 88"/>
            <p:cNvSpPr>
              <a:spLocks noChangeArrowheads="1"/>
            </p:cNvSpPr>
            <p:nvPr/>
          </p:nvSpPr>
          <p:spPr bwMode="auto">
            <a:xfrm>
              <a:off x="2198" y="2691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(T.E.2.2 )</a:t>
              </a:r>
              <a:endParaRPr lang="en-US" sz="1800" b="0"/>
            </a:p>
          </p:txBody>
        </p:sp>
        <p:sp>
          <p:nvSpPr>
            <p:cNvPr id="424025" name="Freeform 89"/>
            <p:cNvSpPr>
              <a:spLocks/>
            </p:cNvSpPr>
            <p:nvPr/>
          </p:nvSpPr>
          <p:spPr bwMode="auto">
            <a:xfrm>
              <a:off x="1044" y="2835"/>
              <a:ext cx="2454" cy="62"/>
            </a:xfrm>
            <a:custGeom>
              <a:avLst/>
              <a:gdLst>
                <a:gd name="T0" fmla="*/ 0 w 2454"/>
                <a:gd name="T1" fmla="*/ 62 h 62"/>
                <a:gd name="T2" fmla="*/ 491 w 2454"/>
                <a:gd name="T3" fmla="*/ 37 h 62"/>
                <a:gd name="T4" fmla="*/ 982 w 2454"/>
                <a:gd name="T5" fmla="*/ 18 h 62"/>
                <a:gd name="T6" fmla="*/ 1473 w 2454"/>
                <a:gd name="T7" fmla="*/ 7 h 62"/>
                <a:gd name="T8" fmla="*/ 1963 w 2454"/>
                <a:gd name="T9" fmla="*/ 0 h 62"/>
                <a:gd name="T10" fmla="*/ 2454 w 2454"/>
                <a:gd name="T11" fmla="*/ 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2">
                  <a:moveTo>
                    <a:pt x="0" y="62"/>
                  </a:moveTo>
                  <a:lnTo>
                    <a:pt x="491" y="37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26" name="Freeform 90"/>
            <p:cNvSpPr>
              <a:spLocks/>
            </p:cNvSpPr>
            <p:nvPr/>
          </p:nvSpPr>
          <p:spPr bwMode="auto">
            <a:xfrm>
              <a:off x="1011" y="2877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27" name="Rectangle 91"/>
            <p:cNvSpPr>
              <a:spLocks noChangeArrowheads="1"/>
            </p:cNvSpPr>
            <p:nvPr/>
          </p:nvSpPr>
          <p:spPr bwMode="auto">
            <a:xfrm>
              <a:off x="1177" y="2812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28" name="Rectangle 92"/>
            <p:cNvSpPr>
              <a:spLocks noChangeArrowheads="1"/>
            </p:cNvSpPr>
            <p:nvPr/>
          </p:nvSpPr>
          <p:spPr bwMode="auto">
            <a:xfrm>
              <a:off x="1182" y="2816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T.E.3.1 )</a:t>
              </a:r>
              <a:endParaRPr lang="en-US" sz="1800" b="0"/>
            </a:p>
          </p:txBody>
        </p:sp>
        <p:sp>
          <p:nvSpPr>
            <p:cNvPr id="424029" name="Freeform 93"/>
            <p:cNvSpPr>
              <a:spLocks/>
            </p:cNvSpPr>
            <p:nvPr/>
          </p:nvSpPr>
          <p:spPr bwMode="auto">
            <a:xfrm>
              <a:off x="1011" y="2961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30" name="Freeform 94"/>
            <p:cNvSpPr>
              <a:spLocks/>
            </p:cNvSpPr>
            <p:nvPr/>
          </p:nvSpPr>
          <p:spPr bwMode="auto">
            <a:xfrm>
              <a:off x="3460" y="3003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31" name="Rectangle 95"/>
            <p:cNvSpPr>
              <a:spLocks noChangeArrowheads="1"/>
            </p:cNvSpPr>
            <p:nvPr/>
          </p:nvSpPr>
          <p:spPr bwMode="auto">
            <a:xfrm>
              <a:off x="2193" y="2936"/>
              <a:ext cx="99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32" name="Rectangle 96"/>
            <p:cNvSpPr>
              <a:spLocks noChangeArrowheads="1"/>
            </p:cNvSpPr>
            <p:nvPr/>
          </p:nvSpPr>
          <p:spPr bwMode="auto">
            <a:xfrm>
              <a:off x="2198" y="2940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(T.E.3.1 )</a:t>
              </a:r>
              <a:endParaRPr lang="en-US" sz="1800" b="0"/>
            </a:p>
          </p:txBody>
        </p:sp>
        <p:sp>
          <p:nvSpPr>
            <p:cNvPr id="424033" name="Freeform 97"/>
            <p:cNvSpPr>
              <a:spLocks/>
            </p:cNvSpPr>
            <p:nvPr/>
          </p:nvSpPr>
          <p:spPr bwMode="auto">
            <a:xfrm>
              <a:off x="1044" y="3084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7 h 61"/>
                <a:gd name="T8" fmla="*/ 1963 w 2454"/>
                <a:gd name="T9" fmla="*/ 0 h 61"/>
                <a:gd name="T10" fmla="*/ 2454 w 2454"/>
                <a:gd name="T11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34" name="Freeform 98"/>
            <p:cNvSpPr>
              <a:spLocks/>
            </p:cNvSpPr>
            <p:nvPr/>
          </p:nvSpPr>
          <p:spPr bwMode="auto">
            <a:xfrm>
              <a:off x="1011" y="3125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35" name="Rectangle 99"/>
            <p:cNvSpPr>
              <a:spLocks noChangeArrowheads="1"/>
            </p:cNvSpPr>
            <p:nvPr/>
          </p:nvSpPr>
          <p:spPr bwMode="auto">
            <a:xfrm>
              <a:off x="1177" y="3061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36" name="Rectangle 100"/>
            <p:cNvSpPr>
              <a:spLocks noChangeArrowheads="1"/>
            </p:cNvSpPr>
            <p:nvPr/>
          </p:nvSpPr>
          <p:spPr bwMode="auto">
            <a:xfrm>
              <a:off x="1182" y="3064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T.E.3.2 )</a:t>
              </a:r>
              <a:endParaRPr lang="en-US" sz="1800" b="0"/>
            </a:p>
          </p:txBody>
        </p:sp>
        <p:sp>
          <p:nvSpPr>
            <p:cNvPr id="424037" name="Freeform 101"/>
            <p:cNvSpPr>
              <a:spLocks/>
            </p:cNvSpPr>
            <p:nvPr/>
          </p:nvSpPr>
          <p:spPr bwMode="auto">
            <a:xfrm>
              <a:off x="1011" y="3210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6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38" name="Freeform 102"/>
            <p:cNvSpPr>
              <a:spLocks/>
            </p:cNvSpPr>
            <p:nvPr/>
          </p:nvSpPr>
          <p:spPr bwMode="auto">
            <a:xfrm>
              <a:off x="3460" y="3251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39" name="Rectangle 103"/>
            <p:cNvSpPr>
              <a:spLocks noChangeArrowheads="1"/>
            </p:cNvSpPr>
            <p:nvPr/>
          </p:nvSpPr>
          <p:spPr bwMode="auto">
            <a:xfrm>
              <a:off x="2193" y="3185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40" name="Rectangle 104"/>
            <p:cNvSpPr>
              <a:spLocks noChangeArrowheads="1"/>
            </p:cNvSpPr>
            <p:nvPr/>
          </p:nvSpPr>
          <p:spPr bwMode="auto">
            <a:xfrm>
              <a:off x="2198" y="3189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(T.E.3.2 )</a:t>
              </a:r>
              <a:endParaRPr lang="en-US" sz="1800" b="0"/>
            </a:p>
          </p:txBody>
        </p:sp>
        <p:sp>
          <p:nvSpPr>
            <p:cNvPr id="424041" name="Freeform 105"/>
            <p:cNvSpPr>
              <a:spLocks/>
            </p:cNvSpPr>
            <p:nvPr/>
          </p:nvSpPr>
          <p:spPr bwMode="auto">
            <a:xfrm>
              <a:off x="1044" y="3329"/>
              <a:ext cx="2454" cy="65"/>
            </a:xfrm>
            <a:custGeom>
              <a:avLst/>
              <a:gdLst>
                <a:gd name="T0" fmla="*/ 0 w 2454"/>
                <a:gd name="T1" fmla="*/ 65 h 65"/>
                <a:gd name="T2" fmla="*/ 410 w 2454"/>
                <a:gd name="T3" fmla="*/ 40 h 65"/>
                <a:gd name="T4" fmla="*/ 818 w 2454"/>
                <a:gd name="T5" fmla="*/ 22 h 65"/>
                <a:gd name="T6" fmla="*/ 1227 w 2454"/>
                <a:gd name="T7" fmla="*/ 9 h 65"/>
                <a:gd name="T8" fmla="*/ 1637 w 2454"/>
                <a:gd name="T9" fmla="*/ 2 h 65"/>
                <a:gd name="T10" fmla="*/ 2045 w 2454"/>
                <a:gd name="T11" fmla="*/ 0 h 65"/>
                <a:gd name="T12" fmla="*/ 2454 w 2454"/>
                <a:gd name="T13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4" h="65">
                  <a:moveTo>
                    <a:pt x="0" y="65"/>
                  </a:moveTo>
                  <a:lnTo>
                    <a:pt x="410" y="40"/>
                  </a:lnTo>
                  <a:lnTo>
                    <a:pt x="818" y="22"/>
                  </a:lnTo>
                  <a:lnTo>
                    <a:pt x="1227" y="9"/>
                  </a:lnTo>
                  <a:lnTo>
                    <a:pt x="1637" y="2"/>
                  </a:lnTo>
                  <a:lnTo>
                    <a:pt x="2045" y="0"/>
                  </a:lnTo>
                  <a:lnTo>
                    <a:pt x="2454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42" name="Freeform 106"/>
            <p:cNvSpPr>
              <a:spLocks/>
            </p:cNvSpPr>
            <p:nvPr/>
          </p:nvSpPr>
          <p:spPr bwMode="auto">
            <a:xfrm>
              <a:off x="1011" y="3374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43" name="Rectangle 107"/>
            <p:cNvSpPr>
              <a:spLocks noChangeArrowheads="1"/>
            </p:cNvSpPr>
            <p:nvPr/>
          </p:nvSpPr>
          <p:spPr bwMode="auto">
            <a:xfrm>
              <a:off x="1192" y="3309"/>
              <a:ext cx="696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44" name="Rectangle 108"/>
            <p:cNvSpPr>
              <a:spLocks noChangeArrowheads="1"/>
            </p:cNvSpPr>
            <p:nvPr/>
          </p:nvSpPr>
          <p:spPr bwMode="auto">
            <a:xfrm>
              <a:off x="1197" y="3313"/>
              <a:ext cx="6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Z )</a:t>
              </a:r>
              <a:endParaRPr lang="en-US" sz="1800" b="0"/>
            </a:p>
          </p:txBody>
        </p:sp>
        <p:sp>
          <p:nvSpPr>
            <p:cNvPr id="424045" name="Freeform 109"/>
            <p:cNvSpPr>
              <a:spLocks/>
            </p:cNvSpPr>
            <p:nvPr/>
          </p:nvSpPr>
          <p:spPr bwMode="auto">
            <a:xfrm>
              <a:off x="1011" y="3459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8 h 59"/>
                <a:gd name="T4" fmla="*/ 1227 w 2454"/>
                <a:gd name="T5" fmla="*/ 21 h 59"/>
                <a:gd name="T6" fmla="*/ 1840 w 2454"/>
                <a:gd name="T7" fmla="*/ 38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8"/>
                  </a:lnTo>
                  <a:lnTo>
                    <a:pt x="1227" y="21"/>
                  </a:lnTo>
                  <a:lnTo>
                    <a:pt x="1840" y="38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46" name="Freeform 110"/>
            <p:cNvSpPr>
              <a:spLocks/>
            </p:cNvSpPr>
            <p:nvPr/>
          </p:nvSpPr>
          <p:spPr bwMode="auto">
            <a:xfrm>
              <a:off x="3460" y="3500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47" name="Rectangle 111"/>
            <p:cNvSpPr>
              <a:spLocks noChangeArrowheads="1"/>
            </p:cNvSpPr>
            <p:nvPr/>
          </p:nvSpPr>
          <p:spPr bwMode="auto">
            <a:xfrm>
              <a:off x="2197" y="3434"/>
              <a:ext cx="800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48" name="Rectangle 112"/>
            <p:cNvSpPr>
              <a:spLocks noChangeArrowheads="1"/>
            </p:cNvSpPr>
            <p:nvPr/>
          </p:nvSpPr>
          <p:spPr bwMode="auto">
            <a:xfrm>
              <a:off x="2202" y="3437"/>
              <a:ext cx="7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Z )</a:t>
              </a:r>
              <a:endParaRPr lang="en-US" sz="1800" b="0"/>
            </a:p>
          </p:txBody>
        </p:sp>
        <p:sp>
          <p:nvSpPr>
            <p:cNvPr id="424049" name="Freeform 113"/>
            <p:cNvSpPr>
              <a:spLocks/>
            </p:cNvSpPr>
            <p:nvPr/>
          </p:nvSpPr>
          <p:spPr bwMode="auto">
            <a:xfrm>
              <a:off x="1044" y="3583"/>
              <a:ext cx="2454" cy="60"/>
            </a:xfrm>
            <a:custGeom>
              <a:avLst/>
              <a:gdLst>
                <a:gd name="T0" fmla="*/ 0 w 2454"/>
                <a:gd name="T1" fmla="*/ 60 h 60"/>
                <a:gd name="T2" fmla="*/ 491 w 2454"/>
                <a:gd name="T3" fmla="*/ 38 h 60"/>
                <a:gd name="T4" fmla="*/ 982 w 2454"/>
                <a:gd name="T5" fmla="*/ 22 h 60"/>
                <a:gd name="T6" fmla="*/ 1473 w 2454"/>
                <a:gd name="T7" fmla="*/ 10 h 60"/>
                <a:gd name="T8" fmla="*/ 1963 w 2454"/>
                <a:gd name="T9" fmla="*/ 2 h 60"/>
                <a:gd name="T10" fmla="*/ 2454 w 2454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0">
                  <a:moveTo>
                    <a:pt x="0" y="60"/>
                  </a:moveTo>
                  <a:lnTo>
                    <a:pt x="491" y="38"/>
                  </a:lnTo>
                  <a:lnTo>
                    <a:pt x="982" y="22"/>
                  </a:lnTo>
                  <a:lnTo>
                    <a:pt x="1473" y="10"/>
                  </a:lnTo>
                  <a:lnTo>
                    <a:pt x="1963" y="2"/>
                  </a:lnTo>
                  <a:lnTo>
                    <a:pt x="245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50" name="Freeform 114"/>
            <p:cNvSpPr>
              <a:spLocks/>
            </p:cNvSpPr>
            <p:nvPr/>
          </p:nvSpPr>
          <p:spPr bwMode="auto">
            <a:xfrm>
              <a:off x="1011" y="3624"/>
              <a:ext cx="40" cy="39"/>
            </a:xfrm>
            <a:custGeom>
              <a:avLst/>
              <a:gdLst>
                <a:gd name="T0" fmla="*/ 38 w 40"/>
                <a:gd name="T1" fmla="*/ 0 h 39"/>
                <a:gd name="T2" fmla="*/ 0 w 40"/>
                <a:gd name="T3" fmla="*/ 20 h 39"/>
                <a:gd name="T4" fmla="*/ 40 w 40"/>
                <a:gd name="T5" fmla="*/ 39 h 39"/>
                <a:gd name="T6" fmla="*/ 38 w 4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38" y="0"/>
                  </a:moveTo>
                  <a:lnTo>
                    <a:pt x="0" y="20"/>
                  </a:lnTo>
                  <a:lnTo>
                    <a:pt x="4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51" name="Rectangle 115"/>
            <p:cNvSpPr>
              <a:spLocks noChangeArrowheads="1"/>
            </p:cNvSpPr>
            <p:nvPr/>
          </p:nvSpPr>
          <p:spPr bwMode="auto">
            <a:xfrm>
              <a:off x="1185" y="3558"/>
              <a:ext cx="1146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52" name="Rectangle 116"/>
            <p:cNvSpPr>
              <a:spLocks noChangeArrowheads="1"/>
            </p:cNvSpPr>
            <p:nvPr/>
          </p:nvSpPr>
          <p:spPr bwMode="auto">
            <a:xfrm>
              <a:off x="1190" y="3562"/>
              <a:ext cx="10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noSuchName )</a:t>
              </a:r>
              <a:endParaRPr lang="en-US" sz="1800" b="0"/>
            </a:p>
          </p:txBody>
        </p:sp>
        <p:sp>
          <p:nvSpPr>
            <p:cNvPr id="424053" name="Rectangle 117"/>
            <p:cNvSpPr>
              <a:spLocks noChangeArrowheads="1"/>
            </p:cNvSpPr>
            <p:nvPr/>
          </p:nvSpPr>
          <p:spPr bwMode="auto">
            <a:xfrm>
              <a:off x="718" y="792"/>
              <a:ext cx="621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54" name="Rectangle 118"/>
            <p:cNvSpPr>
              <a:spLocks noChangeArrowheads="1"/>
            </p:cNvSpPr>
            <p:nvPr/>
          </p:nvSpPr>
          <p:spPr bwMode="auto">
            <a:xfrm>
              <a:off x="864" y="816"/>
              <a:ext cx="3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Manager</a:t>
              </a:r>
              <a:endParaRPr lang="en-US" sz="1800" b="0"/>
            </a:p>
          </p:txBody>
        </p:sp>
        <p:sp>
          <p:nvSpPr>
            <p:cNvPr id="424055" name="Rectangle 119"/>
            <p:cNvSpPr>
              <a:spLocks noChangeArrowheads="1"/>
            </p:cNvSpPr>
            <p:nvPr/>
          </p:nvSpPr>
          <p:spPr bwMode="auto">
            <a:xfrm>
              <a:off x="878" y="915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sz="1800" b="0"/>
            </a:p>
          </p:txBody>
        </p:sp>
        <p:sp>
          <p:nvSpPr>
            <p:cNvPr id="424056" name="Rectangle 120"/>
            <p:cNvSpPr>
              <a:spLocks noChangeArrowheads="1"/>
            </p:cNvSpPr>
            <p:nvPr/>
          </p:nvSpPr>
          <p:spPr bwMode="auto">
            <a:xfrm>
              <a:off x="3216" y="789"/>
              <a:ext cx="622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57" name="Rectangle 121"/>
            <p:cNvSpPr>
              <a:spLocks noChangeArrowheads="1"/>
            </p:cNvSpPr>
            <p:nvPr/>
          </p:nvSpPr>
          <p:spPr bwMode="auto">
            <a:xfrm>
              <a:off x="3418" y="813"/>
              <a:ext cx="20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Agent</a:t>
              </a:r>
              <a:endParaRPr lang="en-US" sz="1800" b="0"/>
            </a:p>
          </p:txBody>
        </p:sp>
        <p:sp>
          <p:nvSpPr>
            <p:cNvPr id="424058" name="Rectangle 122"/>
            <p:cNvSpPr>
              <a:spLocks noChangeArrowheads="1"/>
            </p:cNvSpPr>
            <p:nvPr/>
          </p:nvSpPr>
          <p:spPr bwMode="auto">
            <a:xfrm>
              <a:off x="3377" y="912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sz="1800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GetNextRequest PDU</a:t>
            </a:r>
          </a:p>
        </p:txBody>
      </p:sp>
      <p:grpSp>
        <p:nvGrpSpPr>
          <p:cNvPr id="424963" name="Group 3"/>
          <p:cNvGrpSpPr>
            <a:grpSpLocks/>
          </p:cNvGrpSpPr>
          <p:nvPr/>
        </p:nvGrpSpPr>
        <p:grpSpPr bwMode="auto">
          <a:xfrm>
            <a:off x="533400" y="1252538"/>
            <a:ext cx="4953000" cy="4830762"/>
            <a:chOff x="718" y="789"/>
            <a:chExt cx="3120" cy="3043"/>
          </a:xfrm>
        </p:grpSpPr>
        <p:sp>
          <p:nvSpPr>
            <p:cNvPr id="424964" name="Line 4"/>
            <p:cNvSpPr>
              <a:spLocks noChangeShapeType="1"/>
            </p:cNvSpPr>
            <p:nvPr/>
          </p:nvSpPr>
          <p:spPr bwMode="auto">
            <a:xfrm>
              <a:off x="3498" y="1096"/>
              <a:ext cx="1" cy="26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65" name="Line 5"/>
            <p:cNvSpPr>
              <a:spLocks noChangeShapeType="1"/>
            </p:cNvSpPr>
            <p:nvPr/>
          </p:nvSpPr>
          <p:spPr bwMode="auto">
            <a:xfrm>
              <a:off x="1011" y="1096"/>
              <a:ext cx="1" cy="27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66" name="Line 6"/>
            <p:cNvSpPr>
              <a:spLocks noChangeShapeType="1"/>
            </p:cNvSpPr>
            <p:nvPr/>
          </p:nvSpPr>
          <p:spPr bwMode="auto">
            <a:xfrm>
              <a:off x="1011" y="1220"/>
              <a:ext cx="2454" cy="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67" name="Freeform 7"/>
            <p:cNvSpPr>
              <a:spLocks/>
            </p:cNvSpPr>
            <p:nvPr/>
          </p:nvSpPr>
          <p:spPr bwMode="auto">
            <a:xfrm>
              <a:off x="3460" y="1262"/>
              <a:ext cx="38" cy="38"/>
            </a:xfrm>
            <a:custGeom>
              <a:avLst/>
              <a:gdLst>
                <a:gd name="T0" fmla="*/ 0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0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68" name="Rectangle 8"/>
            <p:cNvSpPr>
              <a:spLocks noChangeArrowheads="1"/>
            </p:cNvSpPr>
            <p:nvPr/>
          </p:nvSpPr>
          <p:spPr bwMode="auto">
            <a:xfrm>
              <a:off x="1938" y="1195"/>
              <a:ext cx="63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69" name="Rectangle 9"/>
            <p:cNvSpPr>
              <a:spLocks noChangeArrowheads="1"/>
            </p:cNvSpPr>
            <p:nvPr/>
          </p:nvSpPr>
          <p:spPr bwMode="auto">
            <a:xfrm>
              <a:off x="1943" y="1199"/>
              <a:ext cx="59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GetRequest ( A )</a:t>
              </a:r>
              <a:endParaRPr lang="en-US" sz="1800" b="0"/>
            </a:p>
          </p:txBody>
        </p:sp>
        <p:sp>
          <p:nvSpPr>
            <p:cNvPr id="424970" name="Freeform 10"/>
            <p:cNvSpPr>
              <a:spLocks/>
            </p:cNvSpPr>
            <p:nvPr/>
          </p:nvSpPr>
          <p:spPr bwMode="auto">
            <a:xfrm>
              <a:off x="1042" y="1345"/>
              <a:ext cx="2454" cy="59"/>
            </a:xfrm>
            <a:custGeom>
              <a:avLst/>
              <a:gdLst>
                <a:gd name="T0" fmla="*/ 0 w 2454"/>
                <a:gd name="T1" fmla="*/ 59 h 59"/>
                <a:gd name="T2" fmla="*/ 491 w 2454"/>
                <a:gd name="T3" fmla="*/ 36 h 59"/>
                <a:gd name="T4" fmla="*/ 980 w 2454"/>
                <a:gd name="T5" fmla="*/ 18 h 59"/>
                <a:gd name="T6" fmla="*/ 1471 w 2454"/>
                <a:gd name="T7" fmla="*/ 6 h 59"/>
                <a:gd name="T8" fmla="*/ 1963 w 2454"/>
                <a:gd name="T9" fmla="*/ 0 h 59"/>
                <a:gd name="T10" fmla="*/ 2454 w 2454"/>
                <a:gd name="T1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59">
                  <a:moveTo>
                    <a:pt x="0" y="59"/>
                  </a:moveTo>
                  <a:lnTo>
                    <a:pt x="491" y="36"/>
                  </a:lnTo>
                  <a:lnTo>
                    <a:pt x="980" y="18"/>
                  </a:lnTo>
                  <a:lnTo>
                    <a:pt x="1471" y="6"/>
                  </a:lnTo>
                  <a:lnTo>
                    <a:pt x="1963" y="0"/>
                  </a:lnTo>
                  <a:lnTo>
                    <a:pt x="245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71" name="Freeform 11"/>
            <p:cNvSpPr>
              <a:spLocks/>
            </p:cNvSpPr>
            <p:nvPr/>
          </p:nvSpPr>
          <p:spPr bwMode="auto">
            <a:xfrm>
              <a:off x="1009" y="1384"/>
              <a:ext cx="38" cy="39"/>
            </a:xfrm>
            <a:custGeom>
              <a:avLst/>
              <a:gdLst>
                <a:gd name="T0" fmla="*/ 36 w 38"/>
                <a:gd name="T1" fmla="*/ 0 h 39"/>
                <a:gd name="T2" fmla="*/ 0 w 38"/>
                <a:gd name="T3" fmla="*/ 22 h 39"/>
                <a:gd name="T4" fmla="*/ 38 w 38"/>
                <a:gd name="T5" fmla="*/ 39 h 39"/>
                <a:gd name="T6" fmla="*/ 36 w 38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9">
                  <a:moveTo>
                    <a:pt x="36" y="0"/>
                  </a:moveTo>
                  <a:lnTo>
                    <a:pt x="0" y="22"/>
                  </a:lnTo>
                  <a:lnTo>
                    <a:pt x="38" y="39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72" name="Rectangle 12"/>
            <p:cNvSpPr>
              <a:spLocks noChangeArrowheads="1"/>
            </p:cNvSpPr>
            <p:nvPr/>
          </p:nvSpPr>
          <p:spPr bwMode="auto">
            <a:xfrm>
              <a:off x="1312" y="1320"/>
              <a:ext cx="700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73" name="Rectangle 13"/>
            <p:cNvSpPr>
              <a:spLocks noChangeArrowheads="1"/>
            </p:cNvSpPr>
            <p:nvPr/>
          </p:nvSpPr>
          <p:spPr bwMode="auto">
            <a:xfrm>
              <a:off x="1317" y="1323"/>
              <a:ext cx="65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A )</a:t>
              </a:r>
              <a:endParaRPr lang="en-US" sz="1800" b="0"/>
            </a:p>
          </p:txBody>
        </p:sp>
        <p:sp>
          <p:nvSpPr>
            <p:cNvPr id="424974" name="Freeform 14"/>
            <p:cNvSpPr>
              <a:spLocks/>
            </p:cNvSpPr>
            <p:nvPr/>
          </p:nvSpPr>
          <p:spPr bwMode="auto">
            <a:xfrm>
              <a:off x="1011" y="1469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8 h 60"/>
                <a:gd name="T4" fmla="*/ 1227 w 2454"/>
                <a:gd name="T5" fmla="*/ 22 h 60"/>
                <a:gd name="T6" fmla="*/ 1840 w 2454"/>
                <a:gd name="T7" fmla="*/ 38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8"/>
                  </a:lnTo>
                  <a:lnTo>
                    <a:pt x="1227" y="22"/>
                  </a:lnTo>
                  <a:lnTo>
                    <a:pt x="1840" y="38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75" name="Freeform 15"/>
            <p:cNvSpPr>
              <a:spLocks/>
            </p:cNvSpPr>
            <p:nvPr/>
          </p:nvSpPr>
          <p:spPr bwMode="auto">
            <a:xfrm>
              <a:off x="3460" y="1510"/>
              <a:ext cx="38" cy="39"/>
            </a:xfrm>
            <a:custGeom>
              <a:avLst/>
              <a:gdLst>
                <a:gd name="T0" fmla="*/ 2 w 38"/>
                <a:gd name="T1" fmla="*/ 0 h 39"/>
                <a:gd name="T2" fmla="*/ 38 w 38"/>
                <a:gd name="T3" fmla="*/ 20 h 39"/>
                <a:gd name="T4" fmla="*/ 0 w 38"/>
                <a:gd name="T5" fmla="*/ 39 h 39"/>
                <a:gd name="T6" fmla="*/ 2 w 38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9">
                  <a:moveTo>
                    <a:pt x="2" y="0"/>
                  </a:moveTo>
                  <a:lnTo>
                    <a:pt x="38" y="20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76" name="Rectangle 16"/>
            <p:cNvSpPr>
              <a:spLocks noChangeArrowheads="1"/>
            </p:cNvSpPr>
            <p:nvPr/>
          </p:nvSpPr>
          <p:spPr bwMode="auto">
            <a:xfrm>
              <a:off x="2195" y="1444"/>
              <a:ext cx="804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77" name="Rectangle 17"/>
            <p:cNvSpPr>
              <a:spLocks noChangeArrowheads="1"/>
            </p:cNvSpPr>
            <p:nvPr/>
          </p:nvSpPr>
          <p:spPr bwMode="auto">
            <a:xfrm>
              <a:off x="2200" y="1448"/>
              <a:ext cx="7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A )</a:t>
              </a:r>
              <a:endParaRPr lang="en-US" sz="1800" b="0"/>
            </a:p>
          </p:txBody>
        </p:sp>
        <p:sp>
          <p:nvSpPr>
            <p:cNvPr id="424978" name="Freeform 18"/>
            <p:cNvSpPr>
              <a:spLocks/>
            </p:cNvSpPr>
            <p:nvPr/>
          </p:nvSpPr>
          <p:spPr bwMode="auto">
            <a:xfrm>
              <a:off x="1044" y="1588"/>
              <a:ext cx="2454" cy="65"/>
            </a:xfrm>
            <a:custGeom>
              <a:avLst/>
              <a:gdLst>
                <a:gd name="T0" fmla="*/ 0 w 2454"/>
                <a:gd name="T1" fmla="*/ 65 h 65"/>
                <a:gd name="T2" fmla="*/ 410 w 2454"/>
                <a:gd name="T3" fmla="*/ 40 h 65"/>
                <a:gd name="T4" fmla="*/ 818 w 2454"/>
                <a:gd name="T5" fmla="*/ 22 h 65"/>
                <a:gd name="T6" fmla="*/ 1227 w 2454"/>
                <a:gd name="T7" fmla="*/ 9 h 65"/>
                <a:gd name="T8" fmla="*/ 1637 w 2454"/>
                <a:gd name="T9" fmla="*/ 2 h 65"/>
                <a:gd name="T10" fmla="*/ 2045 w 2454"/>
                <a:gd name="T11" fmla="*/ 0 h 65"/>
                <a:gd name="T12" fmla="*/ 2454 w 2454"/>
                <a:gd name="T13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4" h="65">
                  <a:moveTo>
                    <a:pt x="0" y="65"/>
                  </a:moveTo>
                  <a:lnTo>
                    <a:pt x="410" y="40"/>
                  </a:lnTo>
                  <a:lnTo>
                    <a:pt x="818" y="22"/>
                  </a:lnTo>
                  <a:lnTo>
                    <a:pt x="1227" y="9"/>
                  </a:lnTo>
                  <a:lnTo>
                    <a:pt x="1637" y="2"/>
                  </a:lnTo>
                  <a:lnTo>
                    <a:pt x="2045" y="0"/>
                  </a:lnTo>
                  <a:lnTo>
                    <a:pt x="2454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79" name="Freeform 19"/>
            <p:cNvSpPr>
              <a:spLocks/>
            </p:cNvSpPr>
            <p:nvPr/>
          </p:nvSpPr>
          <p:spPr bwMode="auto">
            <a:xfrm>
              <a:off x="1011" y="1633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80" name="Rectangle 20"/>
            <p:cNvSpPr>
              <a:spLocks noChangeArrowheads="1"/>
            </p:cNvSpPr>
            <p:nvPr/>
          </p:nvSpPr>
          <p:spPr bwMode="auto">
            <a:xfrm>
              <a:off x="1190" y="1568"/>
              <a:ext cx="700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81" name="Rectangle 21"/>
            <p:cNvSpPr>
              <a:spLocks noChangeArrowheads="1"/>
            </p:cNvSpPr>
            <p:nvPr/>
          </p:nvSpPr>
          <p:spPr bwMode="auto">
            <a:xfrm>
              <a:off x="1195" y="1572"/>
              <a:ext cx="65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B )</a:t>
              </a:r>
              <a:endParaRPr lang="en-US" sz="1800" b="0"/>
            </a:p>
          </p:txBody>
        </p:sp>
        <p:sp>
          <p:nvSpPr>
            <p:cNvPr id="424982" name="Freeform 22"/>
            <p:cNvSpPr>
              <a:spLocks/>
            </p:cNvSpPr>
            <p:nvPr/>
          </p:nvSpPr>
          <p:spPr bwMode="auto">
            <a:xfrm>
              <a:off x="1011" y="1718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8 h 59"/>
                <a:gd name="T4" fmla="*/ 1227 w 2454"/>
                <a:gd name="T5" fmla="*/ 21 h 59"/>
                <a:gd name="T6" fmla="*/ 1840 w 2454"/>
                <a:gd name="T7" fmla="*/ 38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8"/>
                  </a:lnTo>
                  <a:lnTo>
                    <a:pt x="1227" y="21"/>
                  </a:lnTo>
                  <a:lnTo>
                    <a:pt x="1840" y="38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83" name="Freeform 23"/>
            <p:cNvSpPr>
              <a:spLocks/>
            </p:cNvSpPr>
            <p:nvPr/>
          </p:nvSpPr>
          <p:spPr bwMode="auto">
            <a:xfrm>
              <a:off x="3460" y="1759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84" name="Rectangle 24"/>
            <p:cNvSpPr>
              <a:spLocks noChangeArrowheads="1"/>
            </p:cNvSpPr>
            <p:nvPr/>
          </p:nvSpPr>
          <p:spPr bwMode="auto">
            <a:xfrm>
              <a:off x="2195" y="1693"/>
              <a:ext cx="804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85" name="Rectangle 25"/>
            <p:cNvSpPr>
              <a:spLocks noChangeArrowheads="1"/>
            </p:cNvSpPr>
            <p:nvPr/>
          </p:nvSpPr>
          <p:spPr bwMode="auto">
            <a:xfrm>
              <a:off x="2200" y="1696"/>
              <a:ext cx="7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B )</a:t>
              </a:r>
              <a:endParaRPr lang="en-US" sz="1800" b="0"/>
            </a:p>
          </p:txBody>
        </p:sp>
        <p:sp>
          <p:nvSpPr>
            <p:cNvPr id="424986" name="Freeform 26"/>
            <p:cNvSpPr>
              <a:spLocks/>
            </p:cNvSpPr>
            <p:nvPr/>
          </p:nvSpPr>
          <p:spPr bwMode="auto">
            <a:xfrm>
              <a:off x="1044" y="1840"/>
              <a:ext cx="2454" cy="62"/>
            </a:xfrm>
            <a:custGeom>
              <a:avLst/>
              <a:gdLst>
                <a:gd name="T0" fmla="*/ 0 w 2454"/>
                <a:gd name="T1" fmla="*/ 62 h 62"/>
                <a:gd name="T2" fmla="*/ 491 w 2454"/>
                <a:gd name="T3" fmla="*/ 37 h 62"/>
                <a:gd name="T4" fmla="*/ 982 w 2454"/>
                <a:gd name="T5" fmla="*/ 19 h 62"/>
                <a:gd name="T6" fmla="*/ 1473 w 2454"/>
                <a:gd name="T7" fmla="*/ 7 h 62"/>
                <a:gd name="T8" fmla="*/ 1963 w 2454"/>
                <a:gd name="T9" fmla="*/ 0 h 62"/>
                <a:gd name="T10" fmla="*/ 2454 w 2454"/>
                <a:gd name="T11" fmla="*/ 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2">
                  <a:moveTo>
                    <a:pt x="0" y="62"/>
                  </a:moveTo>
                  <a:lnTo>
                    <a:pt x="491" y="37"/>
                  </a:lnTo>
                  <a:lnTo>
                    <a:pt x="982" y="19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87" name="Freeform 27"/>
            <p:cNvSpPr>
              <a:spLocks/>
            </p:cNvSpPr>
            <p:nvPr/>
          </p:nvSpPr>
          <p:spPr bwMode="auto">
            <a:xfrm>
              <a:off x="1011" y="1882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88" name="Rectangle 28"/>
            <p:cNvSpPr>
              <a:spLocks noChangeArrowheads="1"/>
            </p:cNvSpPr>
            <p:nvPr/>
          </p:nvSpPr>
          <p:spPr bwMode="auto">
            <a:xfrm>
              <a:off x="1177" y="1817"/>
              <a:ext cx="913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89" name="Rectangle 29"/>
            <p:cNvSpPr>
              <a:spLocks noChangeArrowheads="1"/>
            </p:cNvSpPr>
            <p:nvPr/>
          </p:nvSpPr>
          <p:spPr bwMode="auto">
            <a:xfrm>
              <a:off x="1182" y="1821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T.E.1.1 )</a:t>
              </a:r>
              <a:endParaRPr lang="en-US" sz="1800" b="0"/>
            </a:p>
          </p:txBody>
        </p:sp>
        <p:sp>
          <p:nvSpPr>
            <p:cNvPr id="424990" name="Freeform 30"/>
            <p:cNvSpPr>
              <a:spLocks/>
            </p:cNvSpPr>
            <p:nvPr/>
          </p:nvSpPr>
          <p:spPr bwMode="auto">
            <a:xfrm>
              <a:off x="1011" y="1966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9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9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91" name="Freeform 31"/>
            <p:cNvSpPr>
              <a:spLocks/>
            </p:cNvSpPr>
            <p:nvPr/>
          </p:nvSpPr>
          <p:spPr bwMode="auto">
            <a:xfrm>
              <a:off x="3460" y="2008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92" name="Rectangle 32"/>
            <p:cNvSpPr>
              <a:spLocks noChangeArrowheads="1"/>
            </p:cNvSpPr>
            <p:nvPr/>
          </p:nvSpPr>
          <p:spPr bwMode="auto">
            <a:xfrm>
              <a:off x="2193" y="1942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93" name="Rectangle 33"/>
            <p:cNvSpPr>
              <a:spLocks noChangeArrowheads="1"/>
            </p:cNvSpPr>
            <p:nvPr/>
          </p:nvSpPr>
          <p:spPr bwMode="auto">
            <a:xfrm>
              <a:off x="2198" y="1945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(T.E.1.1 )</a:t>
              </a:r>
              <a:endParaRPr lang="en-US" sz="1800" b="0"/>
            </a:p>
          </p:txBody>
        </p:sp>
        <p:sp>
          <p:nvSpPr>
            <p:cNvPr id="424994" name="Freeform 34"/>
            <p:cNvSpPr>
              <a:spLocks/>
            </p:cNvSpPr>
            <p:nvPr/>
          </p:nvSpPr>
          <p:spPr bwMode="auto">
            <a:xfrm>
              <a:off x="1044" y="2089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7 h 61"/>
                <a:gd name="T4" fmla="*/ 982 w 2454"/>
                <a:gd name="T5" fmla="*/ 18 h 61"/>
                <a:gd name="T6" fmla="*/ 1473 w 2454"/>
                <a:gd name="T7" fmla="*/ 7 h 61"/>
                <a:gd name="T8" fmla="*/ 1963 w 2454"/>
                <a:gd name="T9" fmla="*/ 0 h 61"/>
                <a:gd name="T10" fmla="*/ 2454 w 2454"/>
                <a:gd name="T11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7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95" name="Freeform 35"/>
            <p:cNvSpPr>
              <a:spLocks/>
            </p:cNvSpPr>
            <p:nvPr/>
          </p:nvSpPr>
          <p:spPr bwMode="auto">
            <a:xfrm>
              <a:off x="1011" y="2131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96" name="Rectangle 36"/>
            <p:cNvSpPr>
              <a:spLocks noChangeArrowheads="1"/>
            </p:cNvSpPr>
            <p:nvPr/>
          </p:nvSpPr>
          <p:spPr bwMode="auto">
            <a:xfrm>
              <a:off x="1177" y="2066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97" name="Rectangle 37"/>
            <p:cNvSpPr>
              <a:spLocks noChangeArrowheads="1"/>
            </p:cNvSpPr>
            <p:nvPr/>
          </p:nvSpPr>
          <p:spPr bwMode="auto">
            <a:xfrm>
              <a:off x="1182" y="2069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T.E.1.2 )</a:t>
              </a:r>
              <a:endParaRPr lang="en-US" sz="1800" b="0"/>
            </a:p>
          </p:txBody>
        </p:sp>
        <p:sp>
          <p:nvSpPr>
            <p:cNvPr id="424998" name="Freeform 38"/>
            <p:cNvSpPr>
              <a:spLocks/>
            </p:cNvSpPr>
            <p:nvPr/>
          </p:nvSpPr>
          <p:spPr bwMode="auto">
            <a:xfrm>
              <a:off x="1011" y="2215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99" name="Freeform 39"/>
            <p:cNvSpPr>
              <a:spLocks/>
            </p:cNvSpPr>
            <p:nvPr/>
          </p:nvSpPr>
          <p:spPr bwMode="auto">
            <a:xfrm>
              <a:off x="3460" y="2257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19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19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00" name="Rectangle 40"/>
            <p:cNvSpPr>
              <a:spLocks noChangeArrowheads="1"/>
            </p:cNvSpPr>
            <p:nvPr/>
          </p:nvSpPr>
          <p:spPr bwMode="auto">
            <a:xfrm>
              <a:off x="2193" y="2190"/>
              <a:ext cx="99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01" name="Rectangle 41"/>
            <p:cNvSpPr>
              <a:spLocks noChangeArrowheads="1"/>
            </p:cNvSpPr>
            <p:nvPr/>
          </p:nvSpPr>
          <p:spPr bwMode="auto">
            <a:xfrm>
              <a:off x="2198" y="2194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(T.E.1.2 )</a:t>
              </a:r>
              <a:endParaRPr lang="en-US" sz="1800" b="0"/>
            </a:p>
          </p:txBody>
        </p:sp>
        <p:sp>
          <p:nvSpPr>
            <p:cNvPr id="425002" name="Freeform 42"/>
            <p:cNvSpPr>
              <a:spLocks/>
            </p:cNvSpPr>
            <p:nvPr/>
          </p:nvSpPr>
          <p:spPr bwMode="auto">
            <a:xfrm>
              <a:off x="1044" y="2338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6 h 61"/>
                <a:gd name="T8" fmla="*/ 1963 w 2454"/>
                <a:gd name="T9" fmla="*/ 0 h 61"/>
                <a:gd name="T10" fmla="*/ 2454 w 2454"/>
                <a:gd name="T11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6"/>
                  </a:lnTo>
                  <a:lnTo>
                    <a:pt x="1963" y="0"/>
                  </a:lnTo>
                  <a:lnTo>
                    <a:pt x="2454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03" name="Freeform 43"/>
            <p:cNvSpPr>
              <a:spLocks/>
            </p:cNvSpPr>
            <p:nvPr/>
          </p:nvSpPr>
          <p:spPr bwMode="auto">
            <a:xfrm>
              <a:off x="1011" y="2379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04" name="Rectangle 44"/>
            <p:cNvSpPr>
              <a:spLocks noChangeArrowheads="1"/>
            </p:cNvSpPr>
            <p:nvPr/>
          </p:nvSpPr>
          <p:spPr bwMode="auto">
            <a:xfrm>
              <a:off x="1177" y="2315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05" name="Rectangle 45"/>
            <p:cNvSpPr>
              <a:spLocks noChangeArrowheads="1"/>
            </p:cNvSpPr>
            <p:nvPr/>
          </p:nvSpPr>
          <p:spPr bwMode="auto">
            <a:xfrm>
              <a:off x="1182" y="2318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T.E.2.1 )</a:t>
              </a:r>
              <a:endParaRPr lang="en-US" sz="1800" b="0"/>
            </a:p>
          </p:txBody>
        </p:sp>
        <p:sp>
          <p:nvSpPr>
            <p:cNvPr id="425006" name="Freeform 46"/>
            <p:cNvSpPr>
              <a:spLocks/>
            </p:cNvSpPr>
            <p:nvPr/>
          </p:nvSpPr>
          <p:spPr bwMode="auto">
            <a:xfrm>
              <a:off x="1011" y="2464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6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07" name="Freeform 47"/>
            <p:cNvSpPr>
              <a:spLocks/>
            </p:cNvSpPr>
            <p:nvPr/>
          </p:nvSpPr>
          <p:spPr bwMode="auto">
            <a:xfrm>
              <a:off x="3460" y="2505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08" name="Rectangle 48"/>
            <p:cNvSpPr>
              <a:spLocks noChangeArrowheads="1"/>
            </p:cNvSpPr>
            <p:nvPr/>
          </p:nvSpPr>
          <p:spPr bwMode="auto">
            <a:xfrm>
              <a:off x="2193" y="2439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09" name="Rectangle 49"/>
            <p:cNvSpPr>
              <a:spLocks noChangeArrowheads="1"/>
            </p:cNvSpPr>
            <p:nvPr/>
          </p:nvSpPr>
          <p:spPr bwMode="auto">
            <a:xfrm>
              <a:off x="2198" y="2443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(T.E.2.1 )</a:t>
              </a:r>
              <a:endParaRPr lang="en-US" sz="1800" b="0"/>
            </a:p>
          </p:txBody>
        </p:sp>
        <p:sp>
          <p:nvSpPr>
            <p:cNvPr id="425010" name="Freeform 50"/>
            <p:cNvSpPr>
              <a:spLocks/>
            </p:cNvSpPr>
            <p:nvPr/>
          </p:nvSpPr>
          <p:spPr bwMode="auto">
            <a:xfrm>
              <a:off x="1044" y="2587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6 h 61"/>
                <a:gd name="T8" fmla="*/ 1963 w 2454"/>
                <a:gd name="T9" fmla="*/ 0 h 61"/>
                <a:gd name="T10" fmla="*/ 2454 w 2454"/>
                <a:gd name="T11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6"/>
                  </a:lnTo>
                  <a:lnTo>
                    <a:pt x="1963" y="0"/>
                  </a:lnTo>
                  <a:lnTo>
                    <a:pt x="2454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11" name="Freeform 51"/>
            <p:cNvSpPr>
              <a:spLocks/>
            </p:cNvSpPr>
            <p:nvPr/>
          </p:nvSpPr>
          <p:spPr bwMode="auto">
            <a:xfrm>
              <a:off x="1011" y="2628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12" name="Rectangle 52"/>
            <p:cNvSpPr>
              <a:spLocks noChangeArrowheads="1"/>
            </p:cNvSpPr>
            <p:nvPr/>
          </p:nvSpPr>
          <p:spPr bwMode="auto">
            <a:xfrm>
              <a:off x="1177" y="2563"/>
              <a:ext cx="913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13" name="Rectangle 53"/>
            <p:cNvSpPr>
              <a:spLocks noChangeArrowheads="1"/>
            </p:cNvSpPr>
            <p:nvPr/>
          </p:nvSpPr>
          <p:spPr bwMode="auto">
            <a:xfrm>
              <a:off x="1182" y="2567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T.E.2.2 )</a:t>
              </a:r>
              <a:endParaRPr lang="en-US" sz="1800" b="0"/>
            </a:p>
          </p:txBody>
        </p:sp>
        <p:sp>
          <p:nvSpPr>
            <p:cNvPr id="425014" name="Freeform 54"/>
            <p:cNvSpPr>
              <a:spLocks/>
            </p:cNvSpPr>
            <p:nvPr/>
          </p:nvSpPr>
          <p:spPr bwMode="auto">
            <a:xfrm>
              <a:off x="1011" y="2713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4 h 59"/>
                <a:gd name="T4" fmla="*/ 1227 w 2454"/>
                <a:gd name="T5" fmla="*/ 18 h 59"/>
                <a:gd name="T6" fmla="*/ 1840 w 2454"/>
                <a:gd name="T7" fmla="*/ 36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4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15" name="Freeform 55"/>
            <p:cNvSpPr>
              <a:spLocks/>
            </p:cNvSpPr>
            <p:nvPr/>
          </p:nvSpPr>
          <p:spPr bwMode="auto">
            <a:xfrm>
              <a:off x="3460" y="2754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16" name="Rectangle 56"/>
            <p:cNvSpPr>
              <a:spLocks noChangeArrowheads="1"/>
            </p:cNvSpPr>
            <p:nvPr/>
          </p:nvSpPr>
          <p:spPr bwMode="auto">
            <a:xfrm>
              <a:off x="2193" y="2688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17" name="Rectangle 57"/>
            <p:cNvSpPr>
              <a:spLocks noChangeArrowheads="1"/>
            </p:cNvSpPr>
            <p:nvPr/>
          </p:nvSpPr>
          <p:spPr bwMode="auto">
            <a:xfrm>
              <a:off x="2198" y="2691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(T.E.2.2 )</a:t>
              </a:r>
              <a:endParaRPr lang="en-US" sz="1800" b="0"/>
            </a:p>
          </p:txBody>
        </p:sp>
        <p:sp>
          <p:nvSpPr>
            <p:cNvPr id="425018" name="Freeform 58"/>
            <p:cNvSpPr>
              <a:spLocks/>
            </p:cNvSpPr>
            <p:nvPr/>
          </p:nvSpPr>
          <p:spPr bwMode="auto">
            <a:xfrm>
              <a:off x="1044" y="2835"/>
              <a:ext cx="2454" cy="62"/>
            </a:xfrm>
            <a:custGeom>
              <a:avLst/>
              <a:gdLst>
                <a:gd name="T0" fmla="*/ 0 w 2454"/>
                <a:gd name="T1" fmla="*/ 62 h 62"/>
                <a:gd name="T2" fmla="*/ 491 w 2454"/>
                <a:gd name="T3" fmla="*/ 37 h 62"/>
                <a:gd name="T4" fmla="*/ 982 w 2454"/>
                <a:gd name="T5" fmla="*/ 18 h 62"/>
                <a:gd name="T6" fmla="*/ 1473 w 2454"/>
                <a:gd name="T7" fmla="*/ 7 h 62"/>
                <a:gd name="T8" fmla="*/ 1963 w 2454"/>
                <a:gd name="T9" fmla="*/ 0 h 62"/>
                <a:gd name="T10" fmla="*/ 2454 w 2454"/>
                <a:gd name="T11" fmla="*/ 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2">
                  <a:moveTo>
                    <a:pt x="0" y="62"/>
                  </a:moveTo>
                  <a:lnTo>
                    <a:pt x="491" y="37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19" name="Freeform 59"/>
            <p:cNvSpPr>
              <a:spLocks/>
            </p:cNvSpPr>
            <p:nvPr/>
          </p:nvSpPr>
          <p:spPr bwMode="auto">
            <a:xfrm>
              <a:off x="1011" y="2877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1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1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20" name="Rectangle 60"/>
            <p:cNvSpPr>
              <a:spLocks noChangeArrowheads="1"/>
            </p:cNvSpPr>
            <p:nvPr/>
          </p:nvSpPr>
          <p:spPr bwMode="auto">
            <a:xfrm>
              <a:off x="1177" y="2812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21" name="Rectangle 61"/>
            <p:cNvSpPr>
              <a:spLocks noChangeArrowheads="1"/>
            </p:cNvSpPr>
            <p:nvPr/>
          </p:nvSpPr>
          <p:spPr bwMode="auto">
            <a:xfrm>
              <a:off x="1182" y="2816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T.E.3.1 )</a:t>
              </a:r>
              <a:endParaRPr lang="en-US" sz="1800" b="0"/>
            </a:p>
          </p:txBody>
        </p:sp>
        <p:sp>
          <p:nvSpPr>
            <p:cNvPr id="425022" name="Freeform 62"/>
            <p:cNvSpPr>
              <a:spLocks/>
            </p:cNvSpPr>
            <p:nvPr/>
          </p:nvSpPr>
          <p:spPr bwMode="auto">
            <a:xfrm>
              <a:off x="1011" y="2961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7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7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23" name="Freeform 63"/>
            <p:cNvSpPr>
              <a:spLocks/>
            </p:cNvSpPr>
            <p:nvPr/>
          </p:nvSpPr>
          <p:spPr bwMode="auto">
            <a:xfrm>
              <a:off x="3460" y="3003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24" name="Rectangle 64"/>
            <p:cNvSpPr>
              <a:spLocks noChangeArrowheads="1"/>
            </p:cNvSpPr>
            <p:nvPr/>
          </p:nvSpPr>
          <p:spPr bwMode="auto">
            <a:xfrm>
              <a:off x="2193" y="2936"/>
              <a:ext cx="995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25" name="Rectangle 65"/>
            <p:cNvSpPr>
              <a:spLocks noChangeArrowheads="1"/>
            </p:cNvSpPr>
            <p:nvPr/>
          </p:nvSpPr>
          <p:spPr bwMode="auto">
            <a:xfrm>
              <a:off x="2198" y="2940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(T.E.3.1 )</a:t>
              </a:r>
              <a:endParaRPr lang="en-US" sz="1800" b="0"/>
            </a:p>
          </p:txBody>
        </p:sp>
        <p:sp>
          <p:nvSpPr>
            <p:cNvPr id="425026" name="Freeform 66"/>
            <p:cNvSpPr>
              <a:spLocks/>
            </p:cNvSpPr>
            <p:nvPr/>
          </p:nvSpPr>
          <p:spPr bwMode="auto">
            <a:xfrm>
              <a:off x="1044" y="3084"/>
              <a:ext cx="2454" cy="61"/>
            </a:xfrm>
            <a:custGeom>
              <a:avLst/>
              <a:gdLst>
                <a:gd name="T0" fmla="*/ 0 w 2454"/>
                <a:gd name="T1" fmla="*/ 61 h 61"/>
                <a:gd name="T2" fmla="*/ 491 w 2454"/>
                <a:gd name="T3" fmla="*/ 36 h 61"/>
                <a:gd name="T4" fmla="*/ 982 w 2454"/>
                <a:gd name="T5" fmla="*/ 18 h 61"/>
                <a:gd name="T6" fmla="*/ 1473 w 2454"/>
                <a:gd name="T7" fmla="*/ 7 h 61"/>
                <a:gd name="T8" fmla="*/ 1963 w 2454"/>
                <a:gd name="T9" fmla="*/ 0 h 61"/>
                <a:gd name="T10" fmla="*/ 2454 w 2454"/>
                <a:gd name="T11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1">
                  <a:moveTo>
                    <a:pt x="0" y="61"/>
                  </a:moveTo>
                  <a:lnTo>
                    <a:pt x="491" y="36"/>
                  </a:lnTo>
                  <a:lnTo>
                    <a:pt x="982" y="18"/>
                  </a:lnTo>
                  <a:lnTo>
                    <a:pt x="1473" y="7"/>
                  </a:lnTo>
                  <a:lnTo>
                    <a:pt x="1963" y="0"/>
                  </a:lnTo>
                  <a:lnTo>
                    <a:pt x="2454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27" name="Freeform 67"/>
            <p:cNvSpPr>
              <a:spLocks/>
            </p:cNvSpPr>
            <p:nvPr/>
          </p:nvSpPr>
          <p:spPr bwMode="auto">
            <a:xfrm>
              <a:off x="1011" y="3125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28" name="Rectangle 68"/>
            <p:cNvSpPr>
              <a:spLocks noChangeArrowheads="1"/>
            </p:cNvSpPr>
            <p:nvPr/>
          </p:nvSpPr>
          <p:spPr bwMode="auto">
            <a:xfrm>
              <a:off x="1177" y="3061"/>
              <a:ext cx="913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29" name="Rectangle 69"/>
            <p:cNvSpPr>
              <a:spLocks noChangeArrowheads="1"/>
            </p:cNvSpPr>
            <p:nvPr/>
          </p:nvSpPr>
          <p:spPr bwMode="auto">
            <a:xfrm>
              <a:off x="1182" y="3064"/>
              <a:ext cx="8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T.E.3.2 )</a:t>
              </a:r>
              <a:endParaRPr lang="en-US" sz="1800" b="0"/>
            </a:p>
          </p:txBody>
        </p:sp>
        <p:sp>
          <p:nvSpPr>
            <p:cNvPr id="425030" name="Freeform 70"/>
            <p:cNvSpPr>
              <a:spLocks/>
            </p:cNvSpPr>
            <p:nvPr/>
          </p:nvSpPr>
          <p:spPr bwMode="auto">
            <a:xfrm>
              <a:off x="1011" y="3210"/>
              <a:ext cx="2454" cy="60"/>
            </a:xfrm>
            <a:custGeom>
              <a:avLst/>
              <a:gdLst>
                <a:gd name="T0" fmla="*/ 0 w 2454"/>
                <a:gd name="T1" fmla="*/ 0 h 60"/>
                <a:gd name="T2" fmla="*/ 614 w 2454"/>
                <a:gd name="T3" fmla="*/ 5 h 60"/>
                <a:gd name="T4" fmla="*/ 1227 w 2454"/>
                <a:gd name="T5" fmla="*/ 18 h 60"/>
                <a:gd name="T6" fmla="*/ 1840 w 2454"/>
                <a:gd name="T7" fmla="*/ 36 h 60"/>
                <a:gd name="T8" fmla="*/ 2454 w 2454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60">
                  <a:moveTo>
                    <a:pt x="0" y="0"/>
                  </a:moveTo>
                  <a:lnTo>
                    <a:pt x="614" y="5"/>
                  </a:lnTo>
                  <a:lnTo>
                    <a:pt x="1227" y="18"/>
                  </a:lnTo>
                  <a:lnTo>
                    <a:pt x="1840" y="36"/>
                  </a:lnTo>
                  <a:lnTo>
                    <a:pt x="2454" y="6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31" name="Freeform 71"/>
            <p:cNvSpPr>
              <a:spLocks/>
            </p:cNvSpPr>
            <p:nvPr/>
          </p:nvSpPr>
          <p:spPr bwMode="auto">
            <a:xfrm>
              <a:off x="3460" y="3251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32" name="Rectangle 72"/>
            <p:cNvSpPr>
              <a:spLocks noChangeArrowheads="1"/>
            </p:cNvSpPr>
            <p:nvPr/>
          </p:nvSpPr>
          <p:spPr bwMode="auto">
            <a:xfrm>
              <a:off x="2193" y="3185"/>
              <a:ext cx="995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33" name="Rectangle 73"/>
            <p:cNvSpPr>
              <a:spLocks noChangeArrowheads="1"/>
            </p:cNvSpPr>
            <p:nvPr/>
          </p:nvSpPr>
          <p:spPr bwMode="auto">
            <a:xfrm>
              <a:off x="2198" y="3189"/>
              <a:ext cx="9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(T.E.3.2 )</a:t>
              </a:r>
              <a:endParaRPr lang="en-US" sz="1800" b="0"/>
            </a:p>
          </p:txBody>
        </p:sp>
        <p:sp>
          <p:nvSpPr>
            <p:cNvPr id="425034" name="Freeform 74"/>
            <p:cNvSpPr>
              <a:spLocks/>
            </p:cNvSpPr>
            <p:nvPr/>
          </p:nvSpPr>
          <p:spPr bwMode="auto">
            <a:xfrm>
              <a:off x="1044" y="3329"/>
              <a:ext cx="2454" cy="65"/>
            </a:xfrm>
            <a:custGeom>
              <a:avLst/>
              <a:gdLst>
                <a:gd name="T0" fmla="*/ 0 w 2454"/>
                <a:gd name="T1" fmla="*/ 65 h 65"/>
                <a:gd name="T2" fmla="*/ 410 w 2454"/>
                <a:gd name="T3" fmla="*/ 40 h 65"/>
                <a:gd name="T4" fmla="*/ 818 w 2454"/>
                <a:gd name="T5" fmla="*/ 22 h 65"/>
                <a:gd name="T6" fmla="*/ 1227 w 2454"/>
                <a:gd name="T7" fmla="*/ 9 h 65"/>
                <a:gd name="T8" fmla="*/ 1637 w 2454"/>
                <a:gd name="T9" fmla="*/ 2 h 65"/>
                <a:gd name="T10" fmla="*/ 2045 w 2454"/>
                <a:gd name="T11" fmla="*/ 0 h 65"/>
                <a:gd name="T12" fmla="*/ 2454 w 2454"/>
                <a:gd name="T13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4" h="65">
                  <a:moveTo>
                    <a:pt x="0" y="65"/>
                  </a:moveTo>
                  <a:lnTo>
                    <a:pt x="410" y="40"/>
                  </a:lnTo>
                  <a:lnTo>
                    <a:pt x="818" y="22"/>
                  </a:lnTo>
                  <a:lnTo>
                    <a:pt x="1227" y="9"/>
                  </a:lnTo>
                  <a:lnTo>
                    <a:pt x="1637" y="2"/>
                  </a:lnTo>
                  <a:lnTo>
                    <a:pt x="2045" y="0"/>
                  </a:lnTo>
                  <a:lnTo>
                    <a:pt x="2454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35" name="Freeform 75"/>
            <p:cNvSpPr>
              <a:spLocks/>
            </p:cNvSpPr>
            <p:nvPr/>
          </p:nvSpPr>
          <p:spPr bwMode="auto">
            <a:xfrm>
              <a:off x="1011" y="3374"/>
              <a:ext cx="40" cy="38"/>
            </a:xfrm>
            <a:custGeom>
              <a:avLst/>
              <a:gdLst>
                <a:gd name="T0" fmla="*/ 37 w 40"/>
                <a:gd name="T1" fmla="*/ 0 h 38"/>
                <a:gd name="T2" fmla="*/ 0 w 40"/>
                <a:gd name="T3" fmla="*/ 22 h 38"/>
                <a:gd name="T4" fmla="*/ 40 w 40"/>
                <a:gd name="T5" fmla="*/ 38 h 38"/>
                <a:gd name="T6" fmla="*/ 37 w 4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8">
                  <a:moveTo>
                    <a:pt x="37" y="0"/>
                  </a:moveTo>
                  <a:lnTo>
                    <a:pt x="0" y="22"/>
                  </a:lnTo>
                  <a:lnTo>
                    <a:pt x="4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36" name="Rectangle 76"/>
            <p:cNvSpPr>
              <a:spLocks noChangeArrowheads="1"/>
            </p:cNvSpPr>
            <p:nvPr/>
          </p:nvSpPr>
          <p:spPr bwMode="auto">
            <a:xfrm>
              <a:off x="1192" y="3309"/>
              <a:ext cx="696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37" name="Rectangle 77"/>
            <p:cNvSpPr>
              <a:spLocks noChangeArrowheads="1"/>
            </p:cNvSpPr>
            <p:nvPr/>
          </p:nvSpPr>
          <p:spPr bwMode="auto">
            <a:xfrm>
              <a:off x="1197" y="3313"/>
              <a:ext cx="6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Z )</a:t>
              </a:r>
              <a:endParaRPr lang="en-US" sz="1800" b="0"/>
            </a:p>
          </p:txBody>
        </p:sp>
        <p:sp>
          <p:nvSpPr>
            <p:cNvPr id="425038" name="Freeform 78"/>
            <p:cNvSpPr>
              <a:spLocks/>
            </p:cNvSpPr>
            <p:nvPr/>
          </p:nvSpPr>
          <p:spPr bwMode="auto">
            <a:xfrm>
              <a:off x="1011" y="3459"/>
              <a:ext cx="2454" cy="59"/>
            </a:xfrm>
            <a:custGeom>
              <a:avLst/>
              <a:gdLst>
                <a:gd name="T0" fmla="*/ 0 w 2454"/>
                <a:gd name="T1" fmla="*/ 0 h 59"/>
                <a:gd name="T2" fmla="*/ 614 w 2454"/>
                <a:gd name="T3" fmla="*/ 8 h 59"/>
                <a:gd name="T4" fmla="*/ 1227 w 2454"/>
                <a:gd name="T5" fmla="*/ 21 h 59"/>
                <a:gd name="T6" fmla="*/ 1840 w 2454"/>
                <a:gd name="T7" fmla="*/ 38 h 59"/>
                <a:gd name="T8" fmla="*/ 2454 w 2454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4" h="59">
                  <a:moveTo>
                    <a:pt x="0" y="0"/>
                  </a:moveTo>
                  <a:lnTo>
                    <a:pt x="614" y="8"/>
                  </a:lnTo>
                  <a:lnTo>
                    <a:pt x="1227" y="21"/>
                  </a:lnTo>
                  <a:lnTo>
                    <a:pt x="1840" y="38"/>
                  </a:lnTo>
                  <a:lnTo>
                    <a:pt x="2454" y="5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39" name="Freeform 79"/>
            <p:cNvSpPr>
              <a:spLocks/>
            </p:cNvSpPr>
            <p:nvPr/>
          </p:nvSpPr>
          <p:spPr bwMode="auto">
            <a:xfrm>
              <a:off x="3460" y="3500"/>
              <a:ext cx="38" cy="38"/>
            </a:xfrm>
            <a:custGeom>
              <a:avLst/>
              <a:gdLst>
                <a:gd name="T0" fmla="*/ 2 w 38"/>
                <a:gd name="T1" fmla="*/ 0 h 38"/>
                <a:gd name="T2" fmla="*/ 38 w 38"/>
                <a:gd name="T3" fmla="*/ 20 h 38"/>
                <a:gd name="T4" fmla="*/ 0 w 38"/>
                <a:gd name="T5" fmla="*/ 38 h 38"/>
                <a:gd name="T6" fmla="*/ 2 w 38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8">
                  <a:moveTo>
                    <a:pt x="2" y="0"/>
                  </a:moveTo>
                  <a:lnTo>
                    <a:pt x="38" y="20"/>
                  </a:lnTo>
                  <a:lnTo>
                    <a:pt x="0" y="3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40" name="Rectangle 80"/>
            <p:cNvSpPr>
              <a:spLocks noChangeArrowheads="1"/>
            </p:cNvSpPr>
            <p:nvPr/>
          </p:nvSpPr>
          <p:spPr bwMode="auto">
            <a:xfrm>
              <a:off x="2197" y="3434"/>
              <a:ext cx="800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41" name="Rectangle 81"/>
            <p:cNvSpPr>
              <a:spLocks noChangeArrowheads="1"/>
            </p:cNvSpPr>
            <p:nvPr/>
          </p:nvSpPr>
          <p:spPr bwMode="auto">
            <a:xfrm>
              <a:off x="2202" y="3437"/>
              <a:ext cx="7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GetNextRequest ( Z )</a:t>
              </a:r>
              <a:endParaRPr lang="en-US" sz="1800" b="0"/>
            </a:p>
          </p:txBody>
        </p:sp>
        <p:sp>
          <p:nvSpPr>
            <p:cNvPr id="425042" name="Freeform 82"/>
            <p:cNvSpPr>
              <a:spLocks/>
            </p:cNvSpPr>
            <p:nvPr/>
          </p:nvSpPr>
          <p:spPr bwMode="auto">
            <a:xfrm>
              <a:off x="1044" y="3583"/>
              <a:ext cx="2454" cy="60"/>
            </a:xfrm>
            <a:custGeom>
              <a:avLst/>
              <a:gdLst>
                <a:gd name="T0" fmla="*/ 0 w 2454"/>
                <a:gd name="T1" fmla="*/ 60 h 60"/>
                <a:gd name="T2" fmla="*/ 491 w 2454"/>
                <a:gd name="T3" fmla="*/ 38 h 60"/>
                <a:gd name="T4" fmla="*/ 982 w 2454"/>
                <a:gd name="T5" fmla="*/ 22 h 60"/>
                <a:gd name="T6" fmla="*/ 1473 w 2454"/>
                <a:gd name="T7" fmla="*/ 10 h 60"/>
                <a:gd name="T8" fmla="*/ 1963 w 2454"/>
                <a:gd name="T9" fmla="*/ 2 h 60"/>
                <a:gd name="T10" fmla="*/ 2454 w 2454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4" h="60">
                  <a:moveTo>
                    <a:pt x="0" y="60"/>
                  </a:moveTo>
                  <a:lnTo>
                    <a:pt x="491" y="38"/>
                  </a:lnTo>
                  <a:lnTo>
                    <a:pt x="982" y="22"/>
                  </a:lnTo>
                  <a:lnTo>
                    <a:pt x="1473" y="10"/>
                  </a:lnTo>
                  <a:lnTo>
                    <a:pt x="1963" y="2"/>
                  </a:lnTo>
                  <a:lnTo>
                    <a:pt x="245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43" name="Freeform 83"/>
            <p:cNvSpPr>
              <a:spLocks/>
            </p:cNvSpPr>
            <p:nvPr/>
          </p:nvSpPr>
          <p:spPr bwMode="auto">
            <a:xfrm>
              <a:off x="1011" y="3624"/>
              <a:ext cx="40" cy="39"/>
            </a:xfrm>
            <a:custGeom>
              <a:avLst/>
              <a:gdLst>
                <a:gd name="T0" fmla="*/ 38 w 40"/>
                <a:gd name="T1" fmla="*/ 0 h 39"/>
                <a:gd name="T2" fmla="*/ 0 w 40"/>
                <a:gd name="T3" fmla="*/ 20 h 39"/>
                <a:gd name="T4" fmla="*/ 40 w 40"/>
                <a:gd name="T5" fmla="*/ 39 h 39"/>
                <a:gd name="T6" fmla="*/ 38 w 4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38" y="0"/>
                  </a:moveTo>
                  <a:lnTo>
                    <a:pt x="0" y="20"/>
                  </a:lnTo>
                  <a:lnTo>
                    <a:pt x="4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44" name="Rectangle 84"/>
            <p:cNvSpPr>
              <a:spLocks noChangeArrowheads="1"/>
            </p:cNvSpPr>
            <p:nvPr/>
          </p:nvSpPr>
          <p:spPr bwMode="auto">
            <a:xfrm>
              <a:off x="1185" y="3558"/>
              <a:ext cx="1146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45" name="Rectangle 85"/>
            <p:cNvSpPr>
              <a:spLocks noChangeArrowheads="1"/>
            </p:cNvSpPr>
            <p:nvPr/>
          </p:nvSpPr>
          <p:spPr bwMode="auto">
            <a:xfrm>
              <a:off x="1190" y="3562"/>
              <a:ext cx="10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GetResponse ( noSuchName )</a:t>
              </a:r>
              <a:endParaRPr lang="en-US" sz="1800" b="0"/>
            </a:p>
          </p:txBody>
        </p:sp>
        <p:sp>
          <p:nvSpPr>
            <p:cNvPr id="425046" name="Rectangle 86"/>
            <p:cNvSpPr>
              <a:spLocks noChangeArrowheads="1"/>
            </p:cNvSpPr>
            <p:nvPr/>
          </p:nvSpPr>
          <p:spPr bwMode="auto">
            <a:xfrm>
              <a:off x="718" y="792"/>
              <a:ext cx="621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47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3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Manager</a:t>
              </a:r>
              <a:endParaRPr lang="en-US" sz="1800" b="0"/>
            </a:p>
          </p:txBody>
        </p:sp>
        <p:sp>
          <p:nvSpPr>
            <p:cNvPr id="425048" name="Rectangle 88"/>
            <p:cNvSpPr>
              <a:spLocks noChangeArrowheads="1"/>
            </p:cNvSpPr>
            <p:nvPr/>
          </p:nvSpPr>
          <p:spPr bwMode="auto">
            <a:xfrm>
              <a:off x="878" y="915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sz="1800" b="0"/>
            </a:p>
          </p:txBody>
        </p:sp>
        <p:sp>
          <p:nvSpPr>
            <p:cNvPr id="425049" name="Rectangle 89"/>
            <p:cNvSpPr>
              <a:spLocks noChangeArrowheads="1"/>
            </p:cNvSpPr>
            <p:nvPr/>
          </p:nvSpPr>
          <p:spPr bwMode="auto">
            <a:xfrm>
              <a:off x="3216" y="789"/>
              <a:ext cx="622" cy="249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50" name="Rectangle 90"/>
            <p:cNvSpPr>
              <a:spLocks noChangeArrowheads="1"/>
            </p:cNvSpPr>
            <p:nvPr/>
          </p:nvSpPr>
          <p:spPr bwMode="auto">
            <a:xfrm>
              <a:off x="3418" y="813"/>
              <a:ext cx="20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Agent</a:t>
              </a:r>
              <a:endParaRPr lang="en-US" sz="1800" b="0"/>
            </a:p>
          </p:txBody>
        </p:sp>
        <p:sp>
          <p:nvSpPr>
            <p:cNvPr id="425051" name="Rectangle 91"/>
            <p:cNvSpPr>
              <a:spLocks noChangeArrowheads="1"/>
            </p:cNvSpPr>
            <p:nvPr/>
          </p:nvSpPr>
          <p:spPr bwMode="auto">
            <a:xfrm>
              <a:off x="3377" y="912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Process</a:t>
              </a:r>
              <a:endParaRPr lang="en-US" sz="1800" b="0"/>
            </a:p>
          </p:txBody>
        </p:sp>
      </p:grpSp>
      <p:sp>
        <p:nvSpPr>
          <p:cNvPr id="425052" name="Rectangle 92"/>
          <p:cNvSpPr>
            <a:spLocks noGrp="1" noChangeArrowheads="1"/>
          </p:cNvSpPr>
          <p:nvPr>
            <p:ph type="subTitle" idx="1"/>
          </p:nvPr>
        </p:nvSpPr>
        <p:spPr>
          <a:xfrm>
            <a:off x="5715000" y="1828800"/>
            <a:ext cx="3276600" cy="4648200"/>
          </a:xfrm>
          <a:noFill/>
          <a:ln/>
        </p:spPr>
        <p:txBody>
          <a:bodyPr/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3300"/>
                </a:solidFill>
              </a:rPr>
              <a:t>Advantages of Get-Next-Request</a:t>
            </a:r>
          </a:p>
          <a:p>
            <a:pPr algn="l" eaLnBrk="0" hangingPunct="0">
              <a:lnSpc>
                <a:spcPct val="90000"/>
              </a:lnSpc>
              <a:spcBef>
                <a:spcPct val="0"/>
              </a:spcBef>
              <a:buClr>
                <a:srgbClr val="3333FF"/>
              </a:buClr>
              <a:buFont typeface="Wingdings" pitchFamily="2" charset="2"/>
              <a:buNone/>
            </a:pPr>
            <a:endParaRPr lang="en-US" sz="2000"/>
          </a:p>
          <a:p>
            <a:pPr algn="l" eaLnBrk="0" hangingPunct="0">
              <a:lnSpc>
                <a:spcPct val="110000"/>
              </a:lnSpc>
              <a:spcBef>
                <a:spcPct val="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1800"/>
              <a:t>1)- no need to know the object ID of the next entity to retrieve its value</a:t>
            </a:r>
          </a:p>
          <a:p>
            <a:pPr algn="l" eaLnBrk="0" hangingPunct="0">
              <a:lnSpc>
                <a:spcPct val="110000"/>
              </a:lnSpc>
              <a:spcBef>
                <a:spcPct val="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1800"/>
              <a:t>2)- issues with dynamic table resolved</a:t>
            </a:r>
          </a:p>
          <a:p>
            <a:pPr algn="l">
              <a:lnSpc>
                <a:spcPct val="110000"/>
              </a:lnSpc>
            </a:pPr>
            <a:r>
              <a:rPr lang="en-US" altLang="ko-KR" sz="1800">
                <a:ea typeface="굴림" pitchFamily="34" charset="-127"/>
              </a:rPr>
              <a:t>3)- allows NMS to discover the structure of a MIB view dynamically</a:t>
            </a:r>
          </a:p>
          <a:p>
            <a:pPr algn="l">
              <a:lnSpc>
                <a:spcPct val="110000"/>
              </a:lnSpc>
            </a:pPr>
            <a:r>
              <a:rPr lang="en-US" altLang="ko-KR" sz="1800">
                <a:ea typeface="굴림" pitchFamily="34" charset="-127"/>
              </a:rPr>
              <a:t>4)- provides an efficient mechanism for searching a table whose entries are unknown</a:t>
            </a:r>
          </a:p>
          <a:p>
            <a:pPr algn="l" eaLnBrk="0" hangingPunct="0">
              <a:lnSpc>
                <a:spcPct val="90000"/>
              </a:lnSpc>
              <a:spcBef>
                <a:spcPct val="0"/>
              </a:spcBef>
              <a:buClr>
                <a:srgbClr val="3333FF"/>
              </a:buClr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Lexicographic Ordring- example</a:t>
            </a:r>
            <a:endParaRPr lang="en-US" sz="3600"/>
          </a:p>
        </p:txBody>
      </p:sp>
      <p:grpSp>
        <p:nvGrpSpPr>
          <p:cNvPr id="440331" name="Group 11"/>
          <p:cNvGrpSpPr>
            <a:grpSpLocks/>
          </p:cNvGrpSpPr>
          <p:nvPr/>
        </p:nvGrpSpPr>
        <p:grpSpPr bwMode="auto">
          <a:xfrm>
            <a:off x="228600" y="1600200"/>
            <a:ext cx="4343400" cy="990600"/>
            <a:chOff x="480" y="960"/>
            <a:chExt cx="2736" cy="624"/>
          </a:xfrm>
        </p:grpSpPr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480" y="960"/>
              <a:ext cx="273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>
                  <a:latin typeface="Courier New" pitchFamily="49" charset="0"/>
                </a:rPr>
                <a:t>ipRouteDest   ipRouteMetric1  ipRouteNextHop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9.1.2.3                        3                          99.0.0.3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10.0.0.51                     5                          89.1.1.42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10.0.0.99                    5                          89.1.1.42</a:t>
              </a:r>
            </a:p>
          </p:txBody>
        </p:sp>
        <p:sp>
          <p:nvSpPr>
            <p:cNvPr id="440325" name="Line 5"/>
            <p:cNvSpPr>
              <a:spLocks noChangeShapeType="1"/>
            </p:cNvSpPr>
            <p:nvPr/>
          </p:nvSpPr>
          <p:spPr bwMode="auto">
            <a:xfrm flipV="1">
              <a:off x="528" y="110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26" name="Line 6"/>
            <p:cNvSpPr>
              <a:spLocks noChangeShapeType="1"/>
            </p:cNvSpPr>
            <p:nvPr/>
          </p:nvSpPr>
          <p:spPr bwMode="auto">
            <a:xfrm>
              <a:off x="124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27" name="Line 7"/>
            <p:cNvSpPr>
              <a:spLocks noChangeShapeType="1"/>
            </p:cNvSpPr>
            <p:nvPr/>
          </p:nvSpPr>
          <p:spPr bwMode="auto">
            <a:xfrm>
              <a:off x="220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376" name="Group 56"/>
          <p:cNvGrpSpPr>
            <a:grpSpLocks/>
          </p:cNvGrpSpPr>
          <p:nvPr/>
        </p:nvGrpSpPr>
        <p:grpSpPr bwMode="auto">
          <a:xfrm>
            <a:off x="487363" y="2438400"/>
            <a:ext cx="8275637" cy="4191000"/>
            <a:chOff x="18" y="1536"/>
            <a:chExt cx="5214" cy="2640"/>
          </a:xfrm>
        </p:grpSpPr>
        <p:sp>
          <p:nvSpPr>
            <p:cNvPr id="440332" name="Text Box 12"/>
            <p:cNvSpPr txBox="1">
              <a:spLocks noChangeArrowheads="1"/>
            </p:cNvSpPr>
            <p:nvPr/>
          </p:nvSpPr>
          <p:spPr bwMode="auto">
            <a:xfrm>
              <a:off x="2352" y="1536"/>
              <a:ext cx="10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ipRouteTable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1.3.6.1.2.1.4.21</a:t>
              </a:r>
            </a:p>
          </p:txBody>
        </p:sp>
        <p:sp>
          <p:nvSpPr>
            <p:cNvPr id="440334" name="Text Box 14"/>
            <p:cNvSpPr txBox="1">
              <a:spLocks noChangeArrowheads="1"/>
            </p:cNvSpPr>
            <p:nvPr/>
          </p:nvSpPr>
          <p:spPr bwMode="auto">
            <a:xfrm>
              <a:off x="2178" y="2016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ipRouteEntry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1.3.6.1.2.1.4.21.1 = x</a:t>
              </a:r>
            </a:p>
          </p:txBody>
        </p:sp>
        <p:sp>
          <p:nvSpPr>
            <p:cNvPr id="440335" name="Text Box 15"/>
            <p:cNvSpPr txBox="1">
              <a:spLocks noChangeArrowheads="1"/>
            </p:cNvSpPr>
            <p:nvPr/>
          </p:nvSpPr>
          <p:spPr bwMode="auto">
            <a:xfrm>
              <a:off x="912" y="2544"/>
              <a:ext cx="7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ipRouteDest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x.1</a:t>
              </a:r>
            </a:p>
          </p:txBody>
        </p:sp>
        <p:sp>
          <p:nvSpPr>
            <p:cNvPr id="440336" name="Text Box 16"/>
            <p:cNvSpPr txBox="1">
              <a:spLocks noChangeArrowheads="1"/>
            </p:cNvSpPr>
            <p:nvPr/>
          </p:nvSpPr>
          <p:spPr bwMode="auto">
            <a:xfrm>
              <a:off x="2528" y="2544"/>
              <a:ext cx="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ipRouteMetric1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x.3</a:t>
              </a:r>
            </a:p>
          </p:txBody>
        </p:sp>
        <p:sp>
          <p:nvSpPr>
            <p:cNvPr id="440337" name="Text Box 17"/>
            <p:cNvSpPr txBox="1">
              <a:spLocks noChangeArrowheads="1"/>
            </p:cNvSpPr>
            <p:nvPr/>
          </p:nvSpPr>
          <p:spPr bwMode="auto">
            <a:xfrm>
              <a:off x="4304" y="2544"/>
              <a:ext cx="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ipRouteNextHop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x.7</a:t>
              </a:r>
            </a:p>
          </p:txBody>
        </p:sp>
        <p:sp>
          <p:nvSpPr>
            <p:cNvPr id="440338" name="Text Box 18"/>
            <p:cNvSpPr txBox="1">
              <a:spLocks noChangeArrowheads="1"/>
            </p:cNvSpPr>
            <p:nvPr/>
          </p:nvSpPr>
          <p:spPr bwMode="auto">
            <a:xfrm>
              <a:off x="29" y="3072"/>
              <a:ext cx="12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ipRouteDest.9.1.2.3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x.1.9.1.2.3</a:t>
              </a:r>
            </a:p>
          </p:txBody>
        </p:sp>
        <p:sp>
          <p:nvSpPr>
            <p:cNvPr id="440339" name="Text Box 19"/>
            <p:cNvSpPr txBox="1">
              <a:spLocks noChangeArrowheads="1"/>
            </p:cNvSpPr>
            <p:nvPr/>
          </p:nvSpPr>
          <p:spPr bwMode="auto">
            <a:xfrm>
              <a:off x="18" y="3456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ipRouteDest.10.0.0.51 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x.1.10.0.0.51</a:t>
              </a:r>
            </a:p>
          </p:txBody>
        </p:sp>
        <p:sp>
          <p:nvSpPr>
            <p:cNvPr id="440340" name="Text Box 20"/>
            <p:cNvSpPr txBox="1">
              <a:spLocks noChangeArrowheads="1"/>
            </p:cNvSpPr>
            <p:nvPr/>
          </p:nvSpPr>
          <p:spPr bwMode="auto">
            <a:xfrm>
              <a:off x="47" y="3840"/>
              <a:ext cx="1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ipRouteDest.10.0.0.99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x.1.10.0.0.99</a:t>
              </a:r>
            </a:p>
          </p:txBody>
        </p:sp>
        <p:sp>
          <p:nvSpPr>
            <p:cNvPr id="440341" name="Text Box 21"/>
            <p:cNvSpPr txBox="1">
              <a:spLocks noChangeArrowheads="1"/>
            </p:cNvSpPr>
            <p:nvPr/>
          </p:nvSpPr>
          <p:spPr bwMode="auto">
            <a:xfrm>
              <a:off x="1622" y="3072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ipRouteMetric1.9.1.2.3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x.3.9.1.2.3</a:t>
              </a:r>
            </a:p>
          </p:txBody>
        </p:sp>
        <p:sp>
          <p:nvSpPr>
            <p:cNvPr id="440342" name="Text Box 22"/>
            <p:cNvSpPr txBox="1">
              <a:spLocks noChangeArrowheads="1"/>
            </p:cNvSpPr>
            <p:nvPr/>
          </p:nvSpPr>
          <p:spPr bwMode="auto">
            <a:xfrm>
              <a:off x="1628" y="3504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ipRouteMetric1.10.0.0.51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x.3.10.0.0.51</a:t>
              </a:r>
            </a:p>
          </p:txBody>
        </p:sp>
        <p:sp>
          <p:nvSpPr>
            <p:cNvPr id="440343" name="Text Box 23"/>
            <p:cNvSpPr txBox="1">
              <a:spLocks noChangeArrowheads="1"/>
            </p:cNvSpPr>
            <p:nvPr/>
          </p:nvSpPr>
          <p:spPr bwMode="auto">
            <a:xfrm>
              <a:off x="1628" y="3888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ipRouteMetric1.10.0.0.99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x.3.10.0.0.99</a:t>
              </a:r>
            </a:p>
          </p:txBody>
        </p:sp>
        <p:sp>
          <p:nvSpPr>
            <p:cNvPr id="440344" name="Text Box 24"/>
            <p:cNvSpPr txBox="1">
              <a:spLocks noChangeArrowheads="1"/>
            </p:cNvSpPr>
            <p:nvPr/>
          </p:nvSpPr>
          <p:spPr bwMode="auto">
            <a:xfrm>
              <a:off x="3330" y="312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ipRouteNextHop.9.1.2.3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x.7.9.1.2.3</a:t>
              </a:r>
            </a:p>
          </p:txBody>
        </p:sp>
        <p:sp>
          <p:nvSpPr>
            <p:cNvPr id="440345" name="Text Box 25"/>
            <p:cNvSpPr txBox="1">
              <a:spLocks noChangeArrowheads="1"/>
            </p:cNvSpPr>
            <p:nvPr/>
          </p:nvSpPr>
          <p:spPr bwMode="auto">
            <a:xfrm>
              <a:off x="3260" y="3504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ipRouteNextHop.10.0.0.51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x.7.10.0.0.51</a:t>
              </a:r>
            </a:p>
          </p:txBody>
        </p:sp>
        <p:sp>
          <p:nvSpPr>
            <p:cNvPr id="440346" name="Text Box 26"/>
            <p:cNvSpPr txBox="1">
              <a:spLocks noChangeArrowheads="1"/>
            </p:cNvSpPr>
            <p:nvPr/>
          </p:nvSpPr>
          <p:spPr bwMode="auto">
            <a:xfrm>
              <a:off x="3260" y="3888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ourier New" pitchFamily="49" charset="0"/>
                </a:rPr>
                <a:t>ipRouteNextHop.10.0.0.99</a:t>
              </a:r>
            </a:p>
            <a:p>
              <a:pPr algn="ctr"/>
              <a:r>
                <a:rPr lang="en-US" sz="1200">
                  <a:latin typeface="Courier New" pitchFamily="49" charset="0"/>
                </a:rPr>
                <a:t>x.7.10.0.0.99</a:t>
              </a:r>
            </a:p>
          </p:txBody>
        </p:sp>
        <p:sp>
          <p:nvSpPr>
            <p:cNvPr id="440347" name="Line 27"/>
            <p:cNvSpPr>
              <a:spLocks noChangeShapeType="1"/>
            </p:cNvSpPr>
            <p:nvPr/>
          </p:nvSpPr>
          <p:spPr bwMode="auto">
            <a:xfrm>
              <a:off x="2832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0348" name="AutoShape 28"/>
            <p:cNvCxnSpPr>
              <a:cxnSpLocks noChangeShapeType="1"/>
            </p:cNvCxnSpPr>
            <p:nvPr/>
          </p:nvCxnSpPr>
          <p:spPr bwMode="auto">
            <a:xfrm rot="16200000">
              <a:off x="1849" y="1607"/>
              <a:ext cx="240" cy="1537"/>
            </a:xfrm>
            <a:prstGeom prst="bentConnector3">
              <a:avLst>
                <a:gd name="adj1" fmla="val 4957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0352" name="Line 32"/>
            <p:cNvSpPr>
              <a:spLocks noChangeShapeType="1"/>
            </p:cNvSpPr>
            <p:nvPr/>
          </p:nvSpPr>
          <p:spPr bwMode="auto">
            <a:xfrm>
              <a:off x="2928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5" name="Line 35"/>
            <p:cNvSpPr>
              <a:spLocks noChangeShapeType="1"/>
            </p:cNvSpPr>
            <p:nvPr/>
          </p:nvSpPr>
          <p:spPr bwMode="auto">
            <a:xfrm>
              <a:off x="1488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6" name="Line 36"/>
            <p:cNvSpPr>
              <a:spLocks noChangeShapeType="1"/>
            </p:cNvSpPr>
            <p:nvPr/>
          </p:nvSpPr>
          <p:spPr bwMode="auto">
            <a:xfrm flipH="1">
              <a:off x="1200" y="40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7" name="Line 37"/>
            <p:cNvSpPr>
              <a:spLocks noChangeShapeType="1"/>
            </p:cNvSpPr>
            <p:nvPr/>
          </p:nvSpPr>
          <p:spPr bwMode="auto">
            <a:xfrm>
              <a:off x="1392" y="28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8" name="Line 38"/>
            <p:cNvSpPr>
              <a:spLocks noChangeShapeType="1"/>
            </p:cNvSpPr>
            <p:nvPr/>
          </p:nvSpPr>
          <p:spPr bwMode="auto">
            <a:xfrm flipH="1">
              <a:off x="1200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9" name="Line 39"/>
            <p:cNvSpPr>
              <a:spLocks noChangeShapeType="1"/>
            </p:cNvSpPr>
            <p:nvPr/>
          </p:nvSpPr>
          <p:spPr bwMode="auto">
            <a:xfrm>
              <a:off x="1248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0" name="Line 40"/>
            <p:cNvSpPr>
              <a:spLocks noChangeShapeType="1"/>
            </p:cNvSpPr>
            <p:nvPr/>
          </p:nvSpPr>
          <p:spPr bwMode="auto">
            <a:xfrm flipH="1">
              <a:off x="1200" y="326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1" name="Line 41"/>
            <p:cNvSpPr>
              <a:spLocks noChangeShapeType="1"/>
            </p:cNvSpPr>
            <p:nvPr/>
          </p:nvSpPr>
          <p:spPr bwMode="auto">
            <a:xfrm>
              <a:off x="3168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2" name="Line 42"/>
            <p:cNvSpPr>
              <a:spLocks noChangeShapeType="1"/>
            </p:cNvSpPr>
            <p:nvPr/>
          </p:nvSpPr>
          <p:spPr bwMode="auto">
            <a:xfrm flipH="1">
              <a:off x="2880" y="40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3" name="Line 43"/>
            <p:cNvSpPr>
              <a:spLocks noChangeShapeType="1"/>
            </p:cNvSpPr>
            <p:nvPr/>
          </p:nvSpPr>
          <p:spPr bwMode="auto">
            <a:xfrm>
              <a:off x="3072" y="28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4" name="Line 44"/>
            <p:cNvSpPr>
              <a:spLocks noChangeShapeType="1"/>
            </p:cNvSpPr>
            <p:nvPr/>
          </p:nvSpPr>
          <p:spPr bwMode="auto">
            <a:xfrm flipH="1">
              <a:off x="2880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5" name="Line 45"/>
            <p:cNvSpPr>
              <a:spLocks noChangeShapeType="1"/>
            </p:cNvSpPr>
            <p:nvPr/>
          </p:nvSpPr>
          <p:spPr bwMode="auto">
            <a:xfrm>
              <a:off x="2928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6" name="Line 46"/>
            <p:cNvSpPr>
              <a:spLocks noChangeShapeType="1"/>
            </p:cNvSpPr>
            <p:nvPr/>
          </p:nvSpPr>
          <p:spPr bwMode="auto">
            <a:xfrm flipH="1">
              <a:off x="2880" y="326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7" name="Line 47"/>
            <p:cNvSpPr>
              <a:spLocks noChangeShapeType="1"/>
            </p:cNvSpPr>
            <p:nvPr/>
          </p:nvSpPr>
          <p:spPr bwMode="auto">
            <a:xfrm>
              <a:off x="4848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8" name="Line 48"/>
            <p:cNvSpPr>
              <a:spLocks noChangeShapeType="1"/>
            </p:cNvSpPr>
            <p:nvPr/>
          </p:nvSpPr>
          <p:spPr bwMode="auto">
            <a:xfrm flipH="1">
              <a:off x="4560" y="40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9" name="Line 49"/>
            <p:cNvSpPr>
              <a:spLocks noChangeShapeType="1"/>
            </p:cNvSpPr>
            <p:nvPr/>
          </p:nvSpPr>
          <p:spPr bwMode="auto">
            <a:xfrm>
              <a:off x="4752" y="28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70" name="Line 50"/>
            <p:cNvSpPr>
              <a:spLocks noChangeShapeType="1"/>
            </p:cNvSpPr>
            <p:nvPr/>
          </p:nvSpPr>
          <p:spPr bwMode="auto">
            <a:xfrm flipH="1">
              <a:off x="4560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71" name="Line 51"/>
            <p:cNvSpPr>
              <a:spLocks noChangeShapeType="1"/>
            </p:cNvSpPr>
            <p:nvPr/>
          </p:nvSpPr>
          <p:spPr bwMode="auto">
            <a:xfrm>
              <a:off x="4608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72" name="Line 52"/>
            <p:cNvSpPr>
              <a:spLocks noChangeShapeType="1"/>
            </p:cNvSpPr>
            <p:nvPr/>
          </p:nvSpPr>
          <p:spPr bwMode="auto">
            <a:xfrm flipH="1">
              <a:off x="4560" y="326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0375" name="AutoShape 55"/>
            <p:cNvCxnSpPr>
              <a:cxnSpLocks noChangeShapeType="1"/>
            </p:cNvCxnSpPr>
            <p:nvPr/>
          </p:nvCxnSpPr>
          <p:spPr bwMode="auto">
            <a:xfrm rot="16200000" flipH="1">
              <a:off x="3821" y="1517"/>
              <a:ext cx="240" cy="171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0377" name="AutoShape 57"/>
          <p:cNvSpPr>
            <a:spLocks noChangeArrowheads="1"/>
          </p:cNvSpPr>
          <p:nvPr/>
        </p:nvSpPr>
        <p:spPr bwMode="auto">
          <a:xfrm>
            <a:off x="609600" y="2590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8" name="Text Box 58"/>
          <p:cNvSpPr txBox="1">
            <a:spLocks noChangeArrowheads="1"/>
          </p:cNvSpPr>
          <p:nvPr/>
        </p:nvSpPr>
        <p:spPr bwMode="auto">
          <a:xfrm>
            <a:off x="152400" y="3048000"/>
            <a:ext cx="1579563" cy="346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solidFill>
                  <a:srgbClr val="FF3300"/>
                </a:solidFill>
                <a:latin typeface="Comic Sans MS" pitchFamily="66" charset="0"/>
              </a:rPr>
              <a:t>Index of table</a:t>
            </a:r>
          </a:p>
        </p:txBody>
      </p:sp>
      <p:sp>
        <p:nvSpPr>
          <p:cNvPr id="440379" name="Rectangle 59"/>
          <p:cNvSpPr>
            <a:spLocks noChangeArrowheads="1"/>
          </p:cNvSpPr>
          <p:nvPr/>
        </p:nvSpPr>
        <p:spPr bwMode="auto">
          <a:xfrm>
            <a:off x="1295400" y="5105400"/>
            <a:ext cx="7620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0" name="Rectangle 60"/>
          <p:cNvSpPr>
            <a:spLocks noChangeArrowheads="1"/>
          </p:cNvSpPr>
          <p:nvPr/>
        </p:nvSpPr>
        <p:spPr bwMode="auto">
          <a:xfrm>
            <a:off x="3962400" y="5105400"/>
            <a:ext cx="7620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1" name="Rectangle 61"/>
          <p:cNvSpPr>
            <a:spLocks noChangeArrowheads="1"/>
          </p:cNvSpPr>
          <p:nvPr/>
        </p:nvSpPr>
        <p:spPr bwMode="auto">
          <a:xfrm>
            <a:off x="6705600" y="5181600"/>
            <a:ext cx="7620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Accessing Table Values</a:t>
            </a:r>
            <a:endParaRPr lang="en-US" sz="3600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609600" y="2895600"/>
            <a:ext cx="784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Retrieving the entire table w/out knowing its contents or number of rows: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GetNextRequest (ipRouteDest, ipRouteMetric1, ipRouteNextHop)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  <a:sym typeface="Wingdings" pitchFamily="2" charset="2"/>
              </a:rPr>
              <a:t> The agent will respond with the values from the first row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GetResponse ((ipRouteDest.9.1.2.3 = 9.1.2.3),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(ipRouteMetric1.9.1.2.3 = 3),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(ipRouteNextHop.9.1.2.3 = 99.0.0.3))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  <a:sym typeface="Wingdings" pitchFamily="2" charset="2"/>
              </a:rPr>
              <a:t> The MS stores this info and retrieves the second row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</p:txBody>
      </p:sp>
      <p:grpSp>
        <p:nvGrpSpPr>
          <p:cNvPr id="444461" name="Group 45"/>
          <p:cNvGrpSpPr>
            <a:grpSpLocks/>
          </p:cNvGrpSpPr>
          <p:nvPr/>
        </p:nvGrpSpPr>
        <p:grpSpPr bwMode="auto">
          <a:xfrm>
            <a:off x="2438400" y="1524000"/>
            <a:ext cx="4343400" cy="990600"/>
            <a:chOff x="480" y="960"/>
            <a:chExt cx="2736" cy="624"/>
          </a:xfrm>
        </p:grpSpPr>
        <p:sp>
          <p:nvSpPr>
            <p:cNvPr id="444462" name="Rectangle 46"/>
            <p:cNvSpPr>
              <a:spLocks noChangeArrowheads="1"/>
            </p:cNvSpPr>
            <p:nvPr/>
          </p:nvSpPr>
          <p:spPr bwMode="auto">
            <a:xfrm>
              <a:off x="480" y="960"/>
              <a:ext cx="273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>
                  <a:latin typeface="Courier New" pitchFamily="49" charset="0"/>
                </a:rPr>
                <a:t>ipRouteDest   ipRouteMetric1  ipRouteNextHop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9.1.2.3                        3                          99.0.0.3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10.0.0.51                     5                          89.1.1.42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10.0.0.99                    5                          89.1.1.42</a:t>
              </a:r>
            </a:p>
          </p:txBody>
        </p:sp>
        <p:sp>
          <p:nvSpPr>
            <p:cNvPr id="444463" name="Line 47"/>
            <p:cNvSpPr>
              <a:spLocks noChangeShapeType="1"/>
            </p:cNvSpPr>
            <p:nvPr/>
          </p:nvSpPr>
          <p:spPr bwMode="auto">
            <a:xfrm flipV="1">
              <a:off x="528" y="110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64" name="Line 48"/>
            <p:cNvSpPr>
              <a:spLocks noChangeShapeType="1"/>
            </p:cNvSpPr>
            <p:nvPr/>
          </p:nvSpPr>
          <p:spPr bwMode="auto">
            <a:xfrm>
              <a:off x="124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65" name="Line 49"/>
            <p:cNvSpPr>
              <a:spLocks noChangeShapeType="1"/>
            </p:cNvSpPr>
            <p:nvPr/>
          </p:nvSpPr>
          <p:spPr bwMode="auto">
            <a:xfrm>
              <a:off x="220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Accessing Table Values</a:t>
            </a:r>
            <a:endParaRPr lang="en-US" sz="3600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609600" y="2895600"/>
            <a:ext cx="784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GetNextRequest (ipRouteDest.</a:t>
            </a:r>
            <a:r>
              <a:rPr lang="en-US" sz="1400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ipRouteMetric1.</a:t>
            </a:r>
            <a:r>
              <a:rPr lang="en-US" sz="1400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     ipRouteNextHop.</a:t>
            </a:r>
            <a:r>
              <a:rPr lang="en-US" sz="1400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-------------------------------------------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GetResponse ((ipRouteDest.10.0.0.51 = 10.0.0.51),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(ipRouteMetric1.10.0.0.51 = 5),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(ipRouteNextHop.10.0.0.51 = 89.1.1.42))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---------------------------------------------------------------------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GetNextRequest (ipRouteDest.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10.0.0.51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ipRouteMetric1.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10.0.0.51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     ipRouteNextHop.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10.0.0.51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		   -------------------------------------------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GetResponse ((ipRouteDest.10.0.0.99 = 10.0.0.99),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(ipRouteMetric1.10.0.0.99 = 5),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(ipRouteNextHop.10.0.0.99 = 89.1.1.42))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</p:txBody>
      </p:sp>
      <p:grpSp>
        <p:nvGrpSpPr>
          <p:cNvPr id="445444" name="Group 4"/>
          <p:cNvGrpSpPr>
            <a:grpSpLocks/>
          </p:cNvGrpSpPr>
          <p:nvPr/>
        </p:nvGrpSpPr>
        <p:grpSpPr bwMode="auto">
          <a:xfrm>
            <a:off x="2438400" y="1524000"/>
            <a:ext cx="4343400" cy="990600"/>
            <a:chOff x="480" y="960"/>
            <a:chExt cx="2736" cy="624"/>
          </a:xfrm>
        </p:grpSpPr>
        <p:sp>
          <p:nvSpPr>
            <p:cNvPr id="445445" name="Rectangle 5"/>
            <p:cNvSpPr>
              <a:spLocks noChangeArrowheads="1"/>
            </p:cNvSpPr>
            <p:nvPr/>
          </p:nvSpPr>
          <p:spPr bwMode="auto">
            <a:xfrm>
              <a:off x="480" y="960"/>
              <a:ext cx="273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>
                  <a:latin typeface="Courier New" pitchFamily="49" charset="0"/>
                </a:rPr>
                <a:t>ipRouteDest   ipRouteMetric1  ipRouteNextHop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9.1.2.3                        3                          99.0.0.3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10.0.0.51                     5                          89.1.1.42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10.0.0.99                    5                          89.1.1.42</a:t>
              </a:r>
            </a:p>
          </p:txBody>
        </p:sp>
        <p:sp>
          <p:nvSpPr>
            <p:cNvPr id="445446" name="Line 6"/>
            <p:cNvSpPr>
              <a:spLocks noChangeShapeType="1"/>
            </p:cNvSpPr>
            <p:nvPr/>
          </p:nvSpPr>
          <p:spPr bwMode="auto">
            <a:xfrm flipV="1">
              <a:off x="528" y="110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Line 7"/>
            <p:cNvSpPr>
              <a:spLocks noChangeShapeType="1"/>
            </p:cNvSpPr>
            <p:nvPr/>
          </p:nvSpPr>
          <p:spPr bwMode="auto">
            <a:xfrm>
              <a:off x="124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Line 8"/>
            <p:cNvSpPr>
              <a:spLocks noChangeShapeType="1"/>
            </p:cNvSpPr>
            <p:nvPr/>
          </p:nvSpPr>
          <p:spPr bwMode="auto">
            <a:xfrm>
              <a:off x="220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Accessing Table Values</a:t>
            </a:r>
            <a:endParaRPr lang="en-US" sz="3600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609600" y="2895600"/>
            <a:ext cx="784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What happens next!, When does the MS stop?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GetNextRequest (ipRouteDest.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10.0.0.99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ipRouteMetric1.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10.0.0.99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     ipRouteNextHop.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10.0.0.99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		   -------------------------------------------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GetResponse ((ipRouteMetric1.9.1.2.3 = 3),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(ipRouteNextHop.9.1.2.3 = 99.0.0.3),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             (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ipNetToMediaIfIndex.1.3 = 1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))</a:t>
            </a: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</p:txBody>
      </p:sp>
      <p:grpSp>
        <p:nvGrpSpPr>
          <p:cNvPr id="446468" name="Group 4"/>
          <p:cNvGrpSpPr>
            <a:grpSpLocks/>
          </p:cNvGrpSpPr>
          <p:nvPr/>
        </p:nvGrpSpPr>
        <p:grpSpPr bwMode="auto">
          <a:xfrm>
            <a:off x="2438400" y="1524000"/>
            <a:ext cx="4343400" cy="990600"/>
            <a:chOff x="480" y="960"/>
            <a:chExt cx="2736" cy="624"/>
          </a:xfrm>
        </p:grpSpPr>
        <p:sp>
          <p:nvSpPr>
            <p:cNvPr id="446469" name="Rectangle 5"/>
            <p:cNvSpPr>
              <a:spLocks noChangeArrowheads="1"/>
            </p:cNvSpPr>
            <p:nvPr/>
          </p:nvSpPr>
          <p:spPr bwMode="auto">
            <a:xfrm>
              <a:off x="480" y="960"/>
              <a:ext cx="273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>
                  <a:latin typeface="Courier New" pitchFamily="49" charset="0"/>
                </a:rPr>
                <a:t>ipRouteDest   ipRouteMetric1  ipRouteNextHop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9.1.2.3                        3                          99.0.0.3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10.0.0.51                     5                          89.1.1.42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10.0.0.99                    5                          89.1.1.42</a:t>
              </a:r>
            </a:p>
          </p:txBody>
        </p:sp>
        <p:sp>
          <p:nvSpPr>
            <p:cNvPr id="446470" name="Line 6"/>
            <p:cNvSpPr>
              <a:spLocks noChangeShapeType="1"/>
            </p:cNvSpPr>
            <p:nvPr/>
          </p:nvSpPr>
          <p:spPr bwMode="auto">
            <a:xfrm flipV="1">
              <a:off x="528" y="110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24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Line 8"/>
            <p:cNvSpPr>
              <a:spLocks noChangeShapeType="1"/>
            </p:cNvSpPr>
            <p:nvPr/>
          </p:nvSpPr>
          <p:spPr bwMode="auto">
            <a:xfrm>
              <a:off x="220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73" name="Text Box 9"/>
          <p:cNvSpPr txBox="1">
            <a:spLocks noChangeArrowheads="1"/>
          </p:cNvSpPr>
          <p:nvPr/>
        </p:nvSpPr>
        <p:spPr bwMode="auto">
          <a:xfrm>
            <a:off x="762000" y="5791200"/>
            <a:ext cx="746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Comic Sans MS" pitchFamily="66" charset="0"/>
              </a:rPr>
              <a:t>Object names in the list in the response does not match those in the request</a:t>
            </a:r>
          </a:p>
          <a:p>
            <a:r>
              <a:rPr lang="en-US" sz="1600" b="0">
                <a:latin typeface="Comic Sans MS" pitchFamily="66" charset="0"/>
                <a:sym typeface="Wingdings" pitchFamily="2" charset="2"/>
              </a:rPr>
              <a:t> MS knows it has reached the end of the table</a:t>
            </a:r>
            <a:endParaRPr lang="en-US" sz="16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SetRequest-PDU</a:t>
            </a:r>
            <a:endParaRPr lang="en-US" sz="3600"/>
          </a:p>
        </p:txBody>
      </p:sp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609600" y="15240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1800" b="0">
                <a:latin typeface="Comic Sans MS" pitchFamily="66" charset="0"/>
              </a:rPr>
              <a:t>Write a value rather than reading a variable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1800" b="0">
                <a:latin typeface="Comic Sans MS" pitchFamily="66" charset="0"/>
              </a:rPr>
              <a:t>The operation is atomic: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Tx/>
              <a:buChar char="o"/>
            </a:pPr>
            <a:r>
              <a:rPr lang="en-US" sz="1600" b="0">
                <a:latin typeface="Comic Sans MS" pitchFamily="66" charset="0"/>
              </a:rPr>
              <a:t>either all variables in binding list are updated or none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40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47499" name="Rectangle 11"/>
          <p:cNvSpPr>
            <a:spLocks noChangeArrowheads="1"/>
          </p:cNvSpPr>
          <p:nvPr/>
        </p:nvSpPr>
        <p:spPr bwMode="auto">
          <a:xfrm>
            <a:off x="609600" y="2667000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Procedure</a:t>
            </a:r>
            <a:r>
              <a:rPr lang="en-US" sz="1800">
                <a:latin typeface="Comic Sans MS" pitchFamily="66" charset="0"/>
              </a:rPr>
              <a:t> </a:t>
            </a:r>
            <a:r>
              <a:rPr lang="en-US" sz="1800">
                <a:latin typeface="Courier New" pitchFamily="49" charset="0"/>
              </a:rPr>
              <a:t>receive-SetRequest: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>
                <a:latin typeface="Courier New" pitchFamily="49" charset="0"/>
              </a:rPr>
              <a:t> object not available for set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then</a:t>
            </a:r>
            <a:endParaRPr lang="en-US" sz="18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   issue getresponse 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noSuchName</a:t>
            </a:r>
            <a:r>
              <a:rPr lang="en-US" sz="1800">
                <a:latin typeface="Courier New" pitchFamily="49" charset="0"/>
              </a:rPr>
              <a:t>, index)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>
                <a:latin typeface="Courier New" pitchFamily="49" charset="0"/>
              </a:rPr>
              <a:t> inconsistent object value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then</a:t>
            </a:r>
            <a:endParaRPr lang="en-US" sz="18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   issue getresponse 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badValue</a:t>
            </a:r>
            <a:r>
              <a:rPr lang="en-US" sz="1800">
                <a:latin typeface="Courier New" pitchFamily="49" charset="0"/>
              </a:rPr>
              <a:t>, index)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>
                <a:latin typeface="Courier New" pitchFamily="49" charset="0"/>
              </a:rPr>
              <a:t> generated PDU too big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then</a:t>
            </a:r>
            <a:endParaRPr lang="en-US" sz="18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   issue getresponse 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tooBig</a:t>
            </a:r>
            <a:r>
              <a:rPr lang="en-US" sz="1800"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>
                <a:latin typeface="Courier New" pitchFamily="49" charset="0"/>
              </a:rPr>
              <a:t> value not settable for some other reason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then</a:t>
            </a:r>
            <a:endParaRPr lang="en-US" sz="18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   issue getresponse 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genErr</a:t>
            </a:r>
            <a:r>
              <a:rPr lang="en-US" sz="1800">
                <a:latin typeface="Courier New" pitchFamily="49" charset="0"/>
              </a:rPr>
              <a:t>, index)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>
                <a:latin typeface="Courier New" pitchFamily="49" charset="0"/>
              </a:rPr>
              <a:t> issue getresponse (</a:t>
            </a:r>
            <a:r>
              <a:rPr lang="en-US" sz="1800">
                <a:solidFill>
                  <a:srgbClr val="009900"/>
                </a:solidFill>
                <a:latin typeface="Courier New" pitchFamily="49" charset="0"/>
              </a:rPr>
              <a:t>variable bindings</a:t>
            </a:r>
            <a:r>
              <a:rPr lang="en-US" sz="1800"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end</a:t>
            </a:r>
            <a:r>
              <a:rPr lang="en-US" sz="180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SetRequest-PDU-example</a:t>
            </a:r>
            <a:endParaRPr lang="en-US" sz="3600"/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609600" y="2438400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Updating the value of ipRouteMetric1 metric of the first row:</a:t>
            </a:r>
            <a:endParaRPr lang="en-US" sz="1800">
              <a:solidFill>
                <a:srgbClr val="0033CC"/>
              </a:solidFill>
              <a:latin typeface="Courier New" pitchFamily="49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SetRequest (ipRouteMetric1.9.1.2.3 = 9)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GetResponse (ipRouteMetric1.9.1.2.3 = 9)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1800" b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Adding a row to the table -- a MS issues a command: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SetRequest ((ipRouteDest.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11.3.3.12</a:t>
            </a: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11.3.3.12</a:t>
            </a: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           (ipRouteMetric1.11.3.3.12 = 9),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           (ipRouteNextHop.11.3.3.12 = 91.0.0.5))</a:t>
            </a:r>
          </a:p>
        </p:txBody>
      </p:sp>
      <p:grpSp>
        <p:nvGrpSpPr>
          <p:cNvPr id="448517" name="Group 5"/>
          <p:cNvGrpSpPr>
            <a:grpSpLocks/>
          </p:cNvGrpSpPr>
          <p:nvPr/>
        </p:nvGrpSpPr>
        <p:grpSpPr bwMode="auto">
          <a:xfrm>
            <a:off x="2438400" y="1295400"/>
            <a:ext cx="4343400" cy="990600"/>
            <a:chOff x="480" y="960"/>
            <a:chExt cx="2736" cy="624"/>
          </a:xfrm>
        </p:grpSpPr>
        <p:sp>
          <p:nvSpPr>
            <p:cNvPr id="448518" name="Rectangle 6"/>
            <p:cNvSpPr>
              <a:spLocks noChangeArrowheads="1"/>
            </p:cNvSpPr>
            <p:nvPr/>
          </p:nvSpPr>
          <p:spPr bwMode="auto">
            <a:xfrm>
              <a:off x="480" y="960"/>
              <a:ext cx="273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>
                  <a:latin typeface="Courier New" pitchFamily="49" charset="0"/>
                </a:rPr>
                <a:t>ipRouteDest   ipRouteMetric1  ipRouteNextHop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9.1.2.3                        3                          99.0.0.3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10.0.0.51                     5                          89.1.1.42</a:t>
              </a:r>
            </a:p>
            <a:p>
              <a:pPr marL="342900" indent="-342900" algn="just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200" b="0">
                  <a:latin typeface="Comic Sans MS" pitchFamily="66" charset="0"/>
                </a:rPr>
                <a:t>10.0.0.99                    5                          89.1.1.42</a:t>
              </a:r>
            </a:p>
          </p:txBody>
        </p:sp>
        <p:sp>
          <p:nvSpPr>
            <p:cNvPr id="448519" name="Line 7"/>
            <p:cNvSpPr>
              <a:spLocks noChangeShapeType="1"/>
            </p:cNvSpPr>
            <p:nvPr/>
          </p:nvSpPr>
          <p:spPr bwMode="auto">
            <a:xfrm flipV="1">
              <a:off x="528" y="110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8520" name="Line 8"/>
            <p:cNvSpPr>
              <a:spLocks noChangeShapeType="1"/>
            </p:cNvSpPr>
            <p:nvPr/>
          </p:nvSpPr>
          <p:spPr bwMode="auto">
            <a:xfrm>
              <a:off x="124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8521" name="Line 9"/>
            <p:cNvSpPr>
              <a:spLocks noChangeShapeType="1"/>
            </p:cNvSpPr>
            <p:nvPr/>
          </p:nvSpPr>
          <p:spPr bwMode="auto">
            <a:xfrm>
              <a:off x="2208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8522" name="Line 10"/>
          <p:cNvSpPr>
            <a:spLocks noChangeShapeType="1"/>
          </p:cNvSpPr>
          <p:nvPr/>
        </p:nvSpPr>
        <p:spPr bwMode="auto">
          <a:xfrm flipH="1">
            <a:off x="6400800" y="3810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523" name="Text Box 11"/>
          <p:cNvSpPr txBox="1">
            <a:spLocks noChangeArrowheads="1"/>
          </p:cNvSpPr>
          <p:nvPr/>
        </p:nvSpPr>
        <p:spPr bwMode="auto">
          <a:xfrm>
            <a:off x="7135813" y="3365500"/>
            <a:ext cx="19319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Comic Sans MS" pitchFamily="66" charset="0"/>
              </a:rPr>
              <a:t>Index of the new </a:t>
            </a:r>
          </a:p>
          <a:p>
            <a:r>
              <a:rPr lang="en-US" sz="1600" b="0">
                <a:latin typeface="Comic Sans MS" pitchFamily="66" charset="0"/>
              </a:rPr>
              <a:t>object instance in </a:t>
            </a:r>
          </a:p>
          <a:p>
            <a:r>
              <a:rPr lang="en-US" sz="1600" b="0">
                <a:latin typeface="Comic Sans MS" pitchFamily="66" charset="0"/>
              </a:rPr>
              <a:t>the table</a:t>
            </a:r>
          </a:p>
        </p:txBody>
      </p:sp>
      <p:sp>
        <p:nvSpPr>
          <p:cNvPr id="448524" name="Line 12"/>
          <p:cNvSpPr>
            <a:spLocks noChangeShapeType="1"/>
          </p:cNvSpPr>
          <p:nvPr/>
        </p:nvSpPr>
        <p:spPr bwMode="auto">
          <a:xfrm flipV="1">
            <a:off x="2590800" y="4343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525" name="Text Box 13"/>
          <p:cNvSpPr txBox="1">
            <a:spLocks noChangeArrowheads="1"/>
          </p:cNvSpPr>
          <p:nvPr/>
        </p:nvSpPr>
        <p:spPr bwMode="auto">
          <a:xfrm>
            <a:off x="533400" y="5210175"/>
            <a:ext cx="2351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Comic Sans MS" pitchFamily="66" charset="0"/>
              </a:rPr>
              <a:t>But this is currently </a:t>
            </a:r>
          </a:p>
          <a:p>
            <a:r>
              <a:rPr lang="en-US" sz="1600" b="0">
                <a:latin typeface="Comic Sans MS" pitchFamily="66" charset="0"/>
              </a:rPr>
              <a:t>unknown for the agent!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GetRequest PDU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343400" cy="4648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000"/>
              <a:t>Sender includes the following fields: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PDU Type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request-id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Variable-bindings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1600"/>
              <a:t>A list of object instances whose values are requested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/>
              <a:t>SNMP dictates that a scalar object is identified by its OBJECT-IDENTIFIER concatenated with 0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/>
              <a:t>e.g., </a:t>
            </a: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sysDescr.0</a:t>
            </a:r>
            <a:r>
              <a:rPr lang="en-US" sz="1800"/>
              <a:t>: distinguishes between the object type and an instance of the object</a:t>
            </a:r>
          </a:p>
        </p:txBody>
      </p:sp>
      <p:grpSp>
        <p:nvGrpSpPr>
          <p:cNvPr id="436228" name="Group 4"/>
          <p:cNvGrpSpPr>
            <a:grpSpLocks/>
          </p:cNvGrpSpPr>
          <p:nvPr/>
        </p:nvGrpSpPr>
        <p:grpSpPr bwMode="auto">
          <a:xfrm>
            <a:off x="5029200" y="1144588"/>
            <a:ext cx="4095750" cy="3492500"/>
            <a:chOff x="3002" y="913"/>
            <a:chExt cx="2588" cy="2209"/>
          </a:xfrm>
        </p:grpSpPr>
        <p:sp>
          <p:nvSpPr>
            <p:cNvPr id="436229" name="Rectangle 5"/>
            <p:cNvSpPr>
              <a:spLocks noChangeArrowheads="1"/>
            </p:cNvSpPr>
            <p:nvPr/>
          </p:nvSpPr>
          <p:spPr bwMode="auto">
            <a:xfrm>
              <a:off x="4697" y="1930"/>
              <a:ext cx="89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0" name="Rectangle 6"/>
            <p:cNvSpPr>
              <a:spLocks noChangeArrowheads="1"/>
            </p:cNvSpPr>
            <p:nvPr/>
          </p:nvSpPr>
          <p:spPr bwMode="auto">
            <a:xfrm>
              <a:off x="4735" y="1963"/>
              <a:ext cx="8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sysServices (7)</a:t>
              </a:r>
              <a:endParaRPr lang="en-US" b="0"/>
            </a:p>
          </p:txBody>
        </p:sp>
        <p:sp>
          <p:nvSpPr>
            <p:cNvPr id="436231" name="Rectangle 7"/>
            <p:cNvSpPr>
              <a:spLocks noChangeArrowheads="1"/>
            </p:cNvSpPr>
            <p:nvPr/>
          </p:nvSpPr>
          <p:spPr bwMode="auto">
            <a:xfrm>
              <a:off x="4519" y="2108"/>
              <a:ext cx="89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2" name="Rectangle 8"/>
            <p:cNvSpPr>
              <a:spLocks noChangeArrowheads="1"/>
            </p:cNvSpPr>
            <p:nvPr/>
          </p:nvSpPr>
          <p:spPr bwMode="auto">
            <a:xfrm>
              <a:off x="4559" y="2141"/>
              <a:ext cx="81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sysLocation (6)</a:t>
              </a:r>
              <a:endParaRPr lang="en-US" b="0"/>
            </a:p>
          </p:txBody>
        </p:sp>
        <p:sp>
          <p:nvSpPr>
            <p:cNvPr id="436233" name="Rectangle 9"/>
            <p:cNvSpPr>
              <a:spLocks noChangeArrowheads="1"/>
            </p:cNvSpPr>
            <p:nvPr/>
          </p:nvSpPr>
          <p:spPr bwMode="auto">
            <a:xfrm>
              <a:off x="3002" y="1930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4" name="Rectangle 10"/>
            <p:cNvSpPr>
              <a:spLocks noChangeArrowheads="1"/>
            </p:cNvSpPr>
            <p:nvPr/>
          </p:nvSpPr>
          <p:spPr bwMode="auto">
            <a:xfrm>
              <a:off x="3016" y="1963"/>
              <a:ext cx="77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  sysDescr (1)</a:t>
              </a:r>
              <a:endParaRPr lang="en-US" b="0"/>
            </a:p>
          </p:txBody>
        </p:sp>
        <p:sp>
          <p:nvSpPr>
            <p:cNvPr id="436235" name="Rectangle 11"/>
            <p:cNvSpPr>
              <a:spLocks noChangeArrowheads="1"/>
            </p:cNvSpPr>
            <p:nvPr/>
          </p:nvSpPr>
          <p:spPr bwMode="auto">
            <a:xfrm>
              <a:off x="3895" y="913"/>
              <a:ext cx="714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36" name="Rectangle 12"/>
            <p:cNvSpPr>
              <a:spLocks noChangeArrowheads="1"/>
            </p:cNvSpPr>
            <p:nvPr/>
          </p:nvSpPr>
          <p:spPr bwMode="auto">
            <a:xfrm>
              <a:off x="4064" y="946"/>
              <a:ext cx="3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system</a:t>
              </a:r>
              <a:endParaRPr lang="en-US" b="0"/>
            </a:p>
          </p:txBody>
        </p:sp>
        <p:sp>
          <p:nvSpPr>
            <p:cNvPr id="436237" name="Rectangle 13"/>
            <p:cNvSpPr>
              <a:spLocks noChangeArrowheads="1"/>
            </p:cNvSpPr>
            <p:nvPr/>
          </p:nvSpPr>
          <p:spPr bwMode="auto">
            <a:xfrm>
              <a:off x="4012" y="1089"/>
              <a:ext cx="4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(mib-2 1)</a:t>
              </a:r>
              <a:endParaRPr lang="en-US" b="0"/>
            </a:p>
          </p:txBody>
        </p:sp>
        <p:sp>
          <p:nvSpPr>
            <p:cNvPr id="436238" name="Line 14"/>
            <p:cNvSpPr>
              <a:spLocks noChangeShapeType="1"/>
            </p:cNvSpPr>
            <p:nvPr/>
          </p:nvSpPr>
          <p:spPr bwMode="auto">
            <a:xfrm flipV="1">
              <a:off x="3804" y="1270"/>
              <a:ext cx="448" cy="6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39" name="Line 15"/>
            <p:cNvSpPr>
              <a:spLocks noChangeShapeType="1"/>
            </p:cNvSpPr>
            <p:nvPr/>
          </p:nvSpPr>
          <p:spPr bwMode="auto">
            <a:xfrm flipV="1">
              <a:off x="3983" y="1270"/>
              <a:ext cx="269" cy="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0" name="Rectangle 16"/>
            <p:cNvSpPr>
              <a:spLocks noChangeArrowheads="1"/>
            </p:cNvSpPr>
            <p:nvPr/>
          </p:nvSpPr>
          <p:spPr bwMode="auto">
            <a:xfrm>
              <a:off x="3181" y="2108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41" name="Rectangle 17"/>
            <p:cNvSpPr>
              <a:spLocks noChangeArrowheads="1"/>
            </p:cNvSpPr>
            <p:nvPr/>
          </p:nvSpPr>
          <p:spPr bwMode="auto">
            <a:xfrm>
              <a:off x="3271" y="2069"/>
              <a:ext cx="6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sysObjectId</a:t>
              </a:r>
              <a:endParaRPr lang="en-US" b="0"/>
            </a:p>
          </p:txBody>
        </p:sp>
        <p:sp>
          <p:nvSpPr>
            <p:cNvPr id="436242" name="Rectangle 18"/>
            <p:cNvSpPr>
              <a:spLocks noChangeArrowheads="1"/>
            </p:cNvSpPr>
            <p:nvPr/>
          </p:nvSpPr>
          <p:spPr bwMode="auto">
            <a:xfrm>
              <a:off x="3506" y="2213"/>
              <a:ext cx="1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(2)</a:t>
              </a:r>
              <a:endParaRPr lang="en-US" b="0"/>
            </a:p>
          </p:txBody>
        </p:sp>
        <p:sp>
          <p:nvSpPr>
            <p:cNvPr id="436243" name="Rectangle 19"/>
            <p:cNvSpPr>
              <a:spLocks noChangeArrowheads="1"/>
            </p:cNvSpPr>
            <p:nvPr/>
          </p:nvSpPr>
          <p:spPr bwMode="auto">
            <a:xfrm>
              <a:off x="3359" y="2287"/>
              <a:ext cx="80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44" name="Rectangle 20"/>
            <p:cNvSpPr>
              <a:spLocks noChangeArrowheads="1"/>
            </p:cNvSpPr>
            <p:nvPr/>
          </p:nvSpPr>
          <p:spPr bwMode="auto">
            <a:xfrm>
              <a:off x="3373" y="2320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sysUpTime (3)</a:t>
              </a:r>
              <a:endParaRPr lang="en-US" b="0"/>
            </a:p>
          </p:txBody>
        </p:sp>
        <p:sp>
          <p:nvSpPr>
            <p:cNvPr id="436245" name="Line 21"/>
            <p:cNvSpPr>
              <a:spLocks noChangeShapeType="1"/>
            </p:cNvSpPr>
            <p:nvPr/>
          </p:nvSpPr>
          <p:spPr bwMode="auto">
            <a:xfrm flipH="1">
              <a:off x="4162" y="1270"/>
              <a:ext cx="90" cy="10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6" name="Line 22"/>
            <p:cNvSpPr>
              <a:spLocks noChangeShapeType="1"/>
            </p:cNvSpPr>
            <p:nvPr/>
          </p:nvSpPr>
          <p:spPr bwMode="auto">
            <a:xfrm flipV="1">
              <a:off x="4252" y="1270"/>
              <a:ext cx="1" cy="11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7" name="Line 23"/>
            <p:cNvSpPr>
              <a:spLocks noChangeShapeType="1"/>
            </p:cNvSpPr>
            <p:nvPr/>
          </p:nvSpPr>
          <p:spPr bwMode="auto">
            <a:xfrm flipH="1" flipV="1">
              <a:off x="4252" y="1270"/>
              <a:ext cx="88" cy="10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8" name="Rectangle 24"/>
            <p:cNvSpPr>
              <a:spLocks noChangeArrowheads="1"/>
            </p:cNvSpPr>
            <p:nvPr/>
          </p:nvSpPr>
          <p:spPr bwMode="auto">
            <a:xfrm>
              <a:off x="4340" y="2287"/>
              <a:ext cx="89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49" name="Rectangle 25"/>
            <p:cNvSpPr>
              <a:spLocks noChangeArrowheads="1"/>
            </p:cNvSpPr>
            <p:nvPr/>
          </p:nvSpPr>
          <p:spPr bwMode="auto">
            <a:xfrm>
              <a:off x="4450" y="2320"/>
              <a:ext cx="6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sysName (5)</a:t>
              </a:r>
              <a:endParaRPr lang="en-US" b="0"/>
            </a:p>
          </p:txBody>
        </p:sp>
        <p:sp>
          <p:nvSpPr>
            <p:cNvPr id="436250" name="Line 26"/>
            <p:cNvSpPr>
              <a:spLocks noChangeShapeType="1"/>
            </p:cNvSpPr>
            <p:nvPr/>
          </p:nvSpPr>
          <p:spPr bwMode="auto">
            <a:xfrm>
              <a:off x="4252" y="1270"/>
              <a:ext cx="267" cy="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51" name="Line 27"/>
            <p:cNvSpPr>
              <a:spLocks noChangeShapeType="1"/>
            </p:cNvSpPr>
            <p:nvPr/>
          </p:nvSpPr>
          <p:spPr bwMode="auto">
            <a:xfrm>
              <a:off x="4252" y="1270"/>
              <a:ext cx="445" cy="6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52" name="Rectangle 28"/>
            <p:cNvSpPr>
              <a:spLocks noChangeArrowheads="1"/>
            </p:cNvSpPr>
            <p:nvPr/>
          </p:nvSpPr>
          <p:spPr bwMode="auto">
            <a:xfrm>
              <a:off x="3850" y="2465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53" name="Rectangle 29"/>
            <p:cNvSpPr>
              <a:spLocks noChangeArrowheads="1"/>
            </p:cNvSpPr>
            <p:nvPr/>
          </p:nvSpPr>
          <p:spPr bwMode="auto">
            <a:xfrm>
              <a:off x="3866" y="2570"/>
              <a:ext cx="7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sysContact (4)</a:t>
              </a:r>
              <a:endParaRPr lang="en-US" b="0"/>
            </a:p>
          </p:txBody>
        </p:sp>
        <p:sp>
          <p:nvSpPr>
            <p:cNvPr id="436254" name="Rectangle 30"/>
            <p:cNvSpPr>
              <a:spLocks noChangeArrowheads="1"/>
            </p:cNvSpPr>
            <p:nvPr/>
          </p:nvSpPr>
          <p:spPr bwMode="auto">
            <a:xfrm>
              <a:off x="3888" y="2977"/>
              <a:ext cx="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1500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457200" y="3124200"/>
            <a:ext cx="807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 dirty="0" smtClean="0">
                <a:latin typeface="Comic Sans MS" pitchFamily="66" charset="0"/>
              </a:rPr>
              <a:t>Two </a:t>
            </a:r>
            <a:r>
              <a:rPr lang="en-US" sz="1800" b="0" dirty="0">
                <a:latin typeface="Comic Sans MS" pitchFamily="66" charset="0"/>
              </a:rPr>
              <a:t>ways for the agent to handle the request: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 dirty="0">
                <a:latin typeface="Comic Sans MS" pitchFamily="66" charset="0"/>
              </a:rPr>
              <a:t>1)- reject the operation with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error-status</a:t>
            </a:r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noSuchName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 dirty="0">
                <a:latin typeface="Comic Sans MS" pitchFamily="66" charset="0"/>
              </a:rPr>
              <a:t>2)- recognize the operation (as creation of a new row) and check whether the operation can be accepted (i.e., all values are correct, no syntax error, etc..)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 dirty="0">
                <a:latin typeface="Comic Sans MS" pitchFamily="66" charset="0"/>
              </a:rPr>
              <a:t>	2.1)- if NO, then return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error-status</a:t>
            </a:r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badValue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 dirty="0">
                <a:latin typeface="Comic Sans MS" pitchFamily="66" charset="0"/>
              </a:rPr>
              <a:t>	2.2)- if YES, then new row is created and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dirty="0" err="1">
                <a:solidFill>
                  <a:schemeClr val="accent2"/>
                </a:solidFill>
                <a:latin typeface="Courier New" pitchFamily="49" charset="0"/>
              </a:rPr>
              <a:t>GetResponse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((ipRouteDest.11.3.3.12 = 11.3.3.12),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        (ipRouteMetric1.11.3.3.</a:t>
            </a:r>
            <a:r>
              <a:rPr lang="en-US" sz="1800" dirty="0">
                <a:solidFill>
                  <a:srgbClr val="0033CC"/>
                </a:solidFill>
                <a:latin typeface="Courier New" pitchFamily="49" charset="0"/>
              </a:rPr>
              <a:t>12 = 9),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dirty="0">
                <a:solidFill>
                  <a:srgbClr val="0033CC"/>
                </a:solidFill>
                <a:latin typeface="Courier New" pitchFamily="49" charset="0"/>
              </a:rPr>
              <a:t>            (ipRouteNextHop.11.3.3.12 = 91.0.0.5))</a:t>
            </a:r>
          </a:p>
        </p:txBody>
      </p:sp>
      <p:grpSp>
        <p:nvGrpSpPr>
          <p:cNvPr id="449555" name="Group 19"/>
          <p:cNvGrpSpPr>
            <a:grpSpLocks/>
          </p:cNvGrpSpPr>
          <p:nvPr/>
        </p:nvGrpSpPr>
        <p:grpSpPr bwMode="auto">
          <a:xfrm>
            <a:off x="2362200" y="1905000"/>
            <a:ext cx="6096000" cy="2590800"/>
            <a:chOff x="1488" y="1200"/>
            <a:chExt cx="3840" cy="1632"/>
          </a:xfrm>
        </p:grpSpPr>
        <p:sp>
          <p:nvSpPr>
            <p:cNvPr id="449550" name="Oval 14"/>
            <p:cNvSpPr>
              <a:spLocks noChangeArrowheads="1"/>
            </p:cNvSpPr>
            <p:nvPr/>
          </p:nvSpPr>
          <p:spPr bwMode="auto">
            <a:xfrm>
              <a:off x="1488" y="1200"/>
              <a:ext cx="2832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2" name="Rectangle 16"/>
            <p:cNvSpPr>
              <a:spLocks noChangeArrowheads="1"/>
            </p:cNvSpPr>
            <p:nvPr/>
          </p:nvSpPr>
          <p:spPr bwMode="auto">
            <a:xfrm>
              <a:off x="3408" y="1920"/>
              <a:ext cx="19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0">
                  <a:latin typeface="Comic Sans MS" pitchFamily="66" charset="0"/>
                </a:rPr>
                <a:t>If only this argument is passed, </a:t>
              </a:r>
            </a:p>
            <a:p>
              <a:r>
                <a:rPr lang="en-US" sz="1400" b="0">
                  <a:latin typeface="Comic Sans MS" pitchFamily="66" charset="0"/>
                </a:rPr>
                <a:t>then the agent may accept or not; </a:t>
              </a:r>
            </a:p>
            <a:p>
              <a:r>
                <a:rPr lang="en-US" sz="1400" b="0">
                  <a:latin typeface="Comic Sans MS" pitchFamily="66" charset="0"/>
                </a:rPr>
                <a:t>if it accepts to create the row, </a:t>
              </a:r>
            </a:p>
            <a:p>
              <a:r>
                <a:rPr lang="en-US" sz="1400" b="0">
                  <a:latin typeface="Comic Sans MS" pitchFamily="66" charset="0"/>
                </a:rPr>
                <a:t>then the other objects are assigned </a:t>
              </a:r>
            </a:p>
            <a:p>
              <a:r>
                <a:rPr lang="en-US" sz="1400" b="0">
                  <a:latin typeface="Comic Sans MS" pitchFamily="66" charset="0"/>
                </a:rPr>
                <a:t>default values</a:t>
              </a:r>
            </a:p>
          </p:txBody>
        </p:sp>
        <p:sp>
          <p:nvSpPr>
            <p:cNvPr id="449554" name="Line 18"/>
            <p:cNvSpPr>
              <a:spLocks noChangeShapeType="1"/>
            </p:cNvSpPr>
            <p:nvPr/>
          </p:nvSpPr>
          <p:spPr bwMode="auto">
            <a:xfrm flipH="1" flipV="1">
              <a:off x="3552" y="1344"/>
              <a:ext cx="57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SetRequest-PDU-example</a:t>
            </a:r>
            <a:endParaRPr lang="en-US" sz="3600"/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457200" y="15240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Adding a row to the table -- a MS issues a command: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SetRequest ((ipRouteDest.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11.3.3.12</a:t>
            </a: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11.3.3.12</a:t>
            </a: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           (ipRouteMetric1.11.3.3.12 = 9),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            (ipRouteNextHop.11.3.3.12 = 91.0.0.5))</a:t>
            </a:r>
          </a:p>
        </p:txBody>
      </p:sp>
      <p:sp>
        <p:nvSpPr>
          <p:cNvPr id="449551" name="Text Box 15"/>
          <p:cNvSpPr txBox="1">
            <a:spLocks noChangeArrowheads="1"/>
          </p:cNvSpPr>
          <p:nvPr/>
        </p:nvSpPr>
        <p:spPr bwMode="auto">
          <a:xfrm>
            <a:off x="442913" y="2632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SetRequest-PDU-example</a:t>
            </a:r>
            <a:endParaRPr lang="en-US" sz="3600"/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457200" y="15240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Row Deletion: 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SetRequest (ipRouteMetric1.7.3.5.3 = invalid)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>
                <a:solidFill>
                  <a:srgbClr val="0033CC"/>
                </a:solidFill>
                <a:latin typeface="Courier New" pitchFamily="49" charset="0"/>
              </a:rPr>
              <a:t>GetResponse (ipRouteMetric1. 7.3.5.3 = invalid)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	Some other tables may/may not allow any operation to be done on its columnar objects – check RFCs for more details</a:t>
            </a: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457200" y="3505200"/>
            <a:ext cx="8077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Performing an action: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1800" b="0">
                <a:latin typeface="Comic Sans MS" pitchFamily="66" charset="0"/>
              </a:rPr>
              <a:t>	SNMP can </a:t>
            </a:r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read</a:t>
            </a:r>
            <a:r>
              <a:rPr lang="en-US" sz="1800" b="0">
                <a:latin typeface="Comic Sans MS" pitchFamily="66" charset="0"/>
              </a:rPr>
              <a:t> and </a:t>
            </a:r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set</a:t>
            </a:r>
            <a:r>
              <a:rPr lang="en-US" sz="1800" b="0">
                <a:latin typeface="Comic Sans MS" pitchFamily="66" charset="0"/>
              </a:rPr>
              <a:t> values of objects. SNMP can also issue commands to perform certain actions: example, a device may have a flag “reBoot”, if it is set by the manager, then the device will reboot.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GetRequest PDU</a:t>
            </a:r>
          </a:p>
        </p:txBody>
      </p:sp>
      <p:sp>
        <p:nvSpPr>
          <p:cNvPr id="416771" name="Line 3"/>
          <p:cNvSpPr>
            <a:spLocks noChangeShapeType="1"/>
          </p:cNvSpPr>
          <p:nvPr/>
        </p:nvSpPr>
        <p:spPr bwMode="auto">
          <a:xfrm>
            <a:off x="7086600" y="1963738"/>
            <a:ext cx="1588" cy="3429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 flipH="1">
            <a:off x="1566863" y="2017713"/>
            <a:ext cx="3175" cy="3352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6773" name="Group 5"/>
          <p:cNvGrpSpPr>
            <a:grpSpLocks/>
          </p:cNvGrpSpPr>
          <p:nvPr/>
        </p:nvGrpSpPr>
        <p:grpSpPr bwMode="auto">
          <a:xfrm>
            <a:off x="1570038" y="2178050"/>
            <a:ext cx="5495925" cy="179388"/>
            <a:chOff x="1229" y="1335"/>
            <a:chExt cx="3461" cy="113"/>
          </a:xfrm>
        </p:grpSpPr>
        <p:sp>
          <p:nvSpPr>
            <p:cNvPr id="416774" name="Line 6"/>
            <p:cNvSpPr>
              <a:spLocks noChangeShapeType="1"/>
            </p:cNvSpPr>
            <p:nvPr/>
          </p:nvSpPr>
          <p:spPr bwMode="auto">
            <a:xfrm>
              <a:off x="1229" y="1362"/>
              <a:ext cx="3427" cy="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75" name="Freeform 7"/>
            <p:cNvSpPr>
              <a:spLocks/>
            </p:cNvSpPr>
            <p:nvPr/>
          </p:nvSpPr>
          <p:spPr bwMode="auto">
            <a:xfrm>
              <a:off x="4651" y="1400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1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1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76" name="Rectangle 8"/>
            <p:cNvSpPr>
              <a:spLocks noChangeArrowheads="1"/>
            </p:cNvSpPr>
            <p:nvPr/>
          </p:nvSpPr>
          <p:spPr bwMode="auto">
            <a:xfrm>
              <a:off x="2473" y="1335"/>
              <a:ext cx="975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77" name="Rectangle 9"/>
            <p:cNvSpPr>
              <a:spLocks noChangeArrowheads="1"/>
            </p:cNvSpPr>
            <p:nvPr/>
          </p:nvSpPr>
          <p:spPr bwMode="auto">
            <a:xfrm>
              <a:off x="2478" y="1338"/>
              <a:ext cx="98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(sysDescr.0)</a:t>
              </a:r>
              <a:endParaRPr lang="en-US" sz="1800" b="0"/>
            </a:p>
          </p:txBody>
        </p:sp>
      </p:grpSp>
      <p:grpSp>
        <p:nvGrpSpPr>
          <p:cNvPr id="416778" name="Group 10"/>
          <p:cNvGrpSpPr>
            <a:grpSpLocks/>
          </p:cNvGrpSpPr>
          <p:nvPr/>
        </p:nvGrpSpPr>
        <p:grpSpPr bwMode="auto">
          <a:xfrm>
            <a:off x="1566863" y="2376488"/>
            <a:ext cx="5499100" cy="179387"/>
            <a:chOff x="1226" y="1460"/>
            <a:chExt cx="3464" cy="113"/>
          </a:xfrm>
        </p:grpSpPr>
        <p:sp>
          <p:nvSpPr>
            <p:cNvPr id="416779" name="Freeform 11"/>
            <p:cNvSpPr>
              <a:spLocks/>
            </p:cNvSpPr>
            <p:nvPr/>
          </p:nvSpPr>
          <p:spPr bwMode="auto">
            <a:xfrm>
              <a:off x="1260" y="1484"/>
              <a:ext cx="3430" cy="63"/>
            </a:xfrm>
            <a:custGeom>
              <a:avLst/>
              <a:gdLst>
                <a:gd name="T0" fmla="*/ 0 w 3430"/>
                <a:gd name="T1" fmla="*/ 63 h 63"/>
                <a:gd name="T2" fmla="*/ 686 w 3430"/>
                <a:gd name="T3" fmla="*/ 38 h 63"/>
                <a:gd name="T4" fmla="*/ 1372 w 3430"/>
                <a:gd name="T5" fmla="*/ 19 h 63"/>
                <a:gd name="T6" fmla="*/ 2058 w 3430"/>
                <a:gd name="T7" fmla="*/ 7 h 63"/>
                <a:gd name="T8" fmla="*/ 2744 w 3430"/>
                <a:gd name="T9" fmla="*/ 0 h 63"/>
                <a:gd name="T10" fmla="*/ 3430 w 3430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30" h="63">
                  <a:moveTo>
                    <a:pt x="0" y="63"/>
                  </a:moveTo>
                  <a:lnTo>
                    <a:pt x="686" y="38"/>
                  </a:lnTo>
                  <a:lnTo>
                    <a:pt x="1372" y="19"/>
                  </a:lnTo>
                  <a:lnTo>
                    <a:pt x="2058" y="7"/>
                  </a:lnTo>
                  <a:lnTo>
                    <a:pt x="2744" y="0"/>
                  </a:lnTo>
                  <a:lnTo>
                    <a:pt x="343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0" name="Freeform 12"/>
            <p:cNvSpPr>
              <a:spLocks/>
            </p:cNvSpPr>
            <p:nvPr/>
          </p:nvSpPr>
          <p:spPr bwMode="auto">
            <a:xfrm>
              <a:off x="1226" y="1527"/>
              <a:ext cx="39" cy="39"/>
            </a:xfrm>
            <a:custGeom>
              <a:avLst/>
              <a:gdLst>
                <a:gd name="T0" fmla="*/ 37 w 39"/>
                <a:gd name="T1" fmla="*/ 0 h 39"/>
                <a:gd name="T2" fmla="*/ 0 w 39"/>
                <a:gd name="T3" fmla="*/ 22 h 39"/>
                <a:gd name="T4" fmla="*/ 39 w 39"/>
                <a:gd name="T5" fmla="*/ 39 h 39"/>
                <a:gd name="T6" fmla="*/ 37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37" y="0"/>
                  </a:moveTo>
                  <a:lnTo>
                    <a:pt x="0" y="22"/>
                  </a:lnTo>
                  <a:lnTo>
                    <a:pt x="39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1" name="Rectangle 13"/>
            <p:cNvSpPr>
              <a:spLocks noChangeArrowheads="1"/>
            </p:cNvSpPr>
            <p:nvPr/>
          </p:nvSpPr>
          <p:spPr bwMode="auto">
            <a:xfrm>
              <a:off x="1385" y="1460"/>
              <a:ext cx="1500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2" name="Rectangle 14"/>
            <p:cNvSpPr>
              <a:spLocks noChangeArrowheads="1"/>
            </p:cNvSpPr>
            <p:nvPr/>
          </p:nvSpPr>
          <p:spPr bwMode="auto">
            <a:xfrm>
              <a:off x="1390" y="1463"/>
              <a:ext cx="152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(sysDescr .0= "SunOS" )</a:t>
              </a:r>
              <a:endParaRPr lang="en-US" sz="1800" b="0"/>
            </a:p>
          </p:txBody>
        </p:sp>
      </p:grpSp>
      <p:grpSp>
        <p:nvGrpSpPr>
          <p:cNvPr id="416783" name="Group 15"/>
          <p:cNvGrpSpPr>
            <a:grpSpLocks/>
          </p:cNvGrpSpPr>
          <p:nvPr/>
        </p:nvGrpSpPr>
        <p:grpSpPr bwMode="auto">
          <a:xfrm>
            <a:off x="1570038" y="2582863"/>
            <a:ext cx="5495925" cy="179387"/>
            <a:chOff x="1229" y="1590"/>
            <a:chExt cx="3461" cy="113"/>
          </a:xfrm>
        </p:grpSpPr>
        <p:sp>
          <p:nvSpPr>
            <p:cNvPr id="416784" name="Freeform 16"/>
            <p:cNvSpPr>
              <a:spLocks/>
            </p:cNvSpPr>
            <p:nvPr/>
          </p:nvSpPr>
          <p:spPr bwMode="auto">
            <a:xfrm>
              <a:off x="1229" y="1619"/>
              <a:ext cx="3427" cy="57"/>
            </a:xfrm>
            <a:custGeom>
              <a:avLst/>
              <a:gdLst>
                <a:gd name="T0" fmla="*/ 0 w 3427"/>
                <a:gd name="T1" fmla="*/ 0 h 57"/>
                <a:gd name="T2" fmla="*/ 857 w 3427"/>
                <a:gd name="T3" fmla="*/ 7 h 57"/>
                <a:gd name="T4" fmla="*/ 1714 w 3427"/>
                <a:gd name="T5" fmla="*/ 19 h 57"/>
                <a:gd name="T6" fmla="*/ 2570 w 3427"/>
                <a:gd name="T7" fmla="*/ 36 h 57"/>
                <a:gd name="T8" fmla="*/ 3427 w 342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7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0" y="36"/>
                  </a:lnTo>
                  <a:lnTo>
                    <a:pt x="3427" y="5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5" name="Freeform 17"/>
            <p:cNvSpPr>
              <a:spLocks/>
            </p:cNvSpPr>
            <p:nvPr/>
          </p:nvSpPr>
          <p:spPr bwMode="auto">
            <a:xfrm>
              <a:off x="4651" y="1657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0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0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6" name="Rectangle 18"/>
            <p:cNvSpPr>
              <a:spLocks noChangeArrowheads="1"/>
            </p:cNvSpPr>
            <p:nvPr/>
          </p:nvSpPr>
          <p:spPr bwMode="auto">
            <a:xfrm>
              <a:off x="2894" y="1590"/>
              <a:ext cx="1083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87" name="Rectangle 19"/>
            <p:cNvSpPr>
              <a:spLocks noChangeArrowheads="1"/>
            </p:cNvSpPr>
            <p:nvPr/>
          </p:nvSpPr>
          <p:spPr bwMode="auto">
            <a:xfrm>
              <a:off x="2899" y="1593"/>
              <a:ext cx="1098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(sysObjectID.0)</a:t>
              </a:r>
              <a:endParaRPr lang="en-US" sz="1800" b="0"/>
            </a:p>
          </p:txBody>
        </p:sp>
      </p:grpSp>
      <p:grpSp>
        <p:nvGrpSpPr>
          <p:cNvPr id="416788" name="Group 20"/>
          <p:cNvGrpSpPr>
            <a:grpSpLocks/>
          </p:cNvGrpSpPr>
          <p:nvPr/>
        </p:nvGrpSpPr>
        <p:grpSpPr bwMode="auto">
          <a:xfrm>
            <a:off x="1570038" y="2784475"/>
            <a:ext cx="5495925" cy="179388"/>
            <a:chOff x="1229" y="1717"/>
            <a:chExt cx="3461" cy="113"/>
          </a:xfrm>
        </p:grpSpPr>
        <p:sp>
          <p:nvSpPr>
            <p:cNvPr id="416789" name="Freeform 21"/>
            <p:cNvSpPr>
              <a:spLocks/>
            </p:cNvSpPr>
            <p:nvPr/>
          </p:nvSpPr>
          <p:spPr bwMode="auto">
            <a:xfrm>
              <a:off x="1263" y="1741"/>
              <a:ext cx="3427" cy="70"/>
            </a:xfrm>
            <a:custGeom>
              <a:avLst/>
              <a:gdLst>
                <a:gd name="T0" fmla="*/ 0 w 3427"/>
                <a:gd name="T1" fmla="*/ 70 h 70"/>
                <a:gd name="T2" fmla="*/ 857 w 3427"/>
                <a:gd name="T3" fmla="*/ 44 h 70"/>
                <a:gd name="T4" fmla="*/ 1713 w 3427"/>
                <a:gd name="T5" fmla="*/ 25 h 70"/>
                <a:gd name="T6" fmla="*/ 2570 w 3427"/>
                <a:gd name="T7" fmla="*/ 10 h 70"/>
                <a:gd name="T8" fmla="*/ 3427 w 3427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70">
                  <a:moveTo>
                    <a:pt x="0" y="70"/>
                  </a:moveTo>
                  <a:lnTo>
                    <a:pt x="857" y="44"/>
                  </a:lnTo>
                  <a:lnTo>
                    <a:pt x="1713" y="25"/>
                  </a:lnTo>
                  <a:lnTo>
                    <a:pt x="2570" y="1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0" name="Freeform 22"/>
            <p:cNvSpPr>
              <a:spLocks/>
            </p:cNvSpPr>
            <p:nvPr/>
          </p:nvSpPr>
          <p:spPr bwMode="auto">
            <a:xfrm>
              <a:off x="1229" y="1790"/>
              <a:ext cx="41" cy="40"/>
            </a:xfrm>
            <a:custGeom>
              <a:avLst/>
              <a:gdLst>
                <a:gd name="T0" fmla="*/ 39 w 41"/>
                <a:gd name="T1" fmla="*/ 0 h 40"/>
                <a:gd name="T2" fmla="*/ 0 w 41"/>
                <a:gd name="T3" fmla="*/ 21 h 40"/>
                <a:gd name="T4" fmla="*/ 41 w 41"/>
                <a:gd name="T5" fmla="*/ 40 h 40"/>
                <a:gd name="T6" fmla="*/ 39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39" y="0"/>
                  </a:moveTo>
                  <a:lnTo>
                    <a:pt x="0" y="21"/>
                  </a:lnTo>
                  <a:lnTo>
                    <a:pt x="41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1" name="Rectangle 23"/>
            <p:cNvSpPr>
              <a:spLocks noChangeArrowheads="1"/>
            </p:cNvSpPr>
            <p:nvPr/>
          </p:nvSpPr>
          <p:spPr bwMode="auto">
            <a:xfrm>
              <a:off x="1537" y="1717"/>
              <a:ext cx="2202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2" name="Rectangle 24"/>
            <p:cNvSpPr>
              <a:spLocks noChangeArrowheads="1"/>
            </p:cNvSpPr>
            <p:nvPr/>
          </p:nvSpPr>
          <p:spPr bwMode="auto">
            <a:xfrm>
              <a:off x="1542" y="1720"/>
              <a:ext cx="2237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 sysObjectID.0=enterprises.11.2.3.10.1.2 )</a:t>
              </a:r>
              <a:endParaRPr lang="en-US" sz="1800" b="0"/>
            </a:p>
          </p:txBody>
        </p:sp>
      </p:grpSp>
      <p:grpSp>
        <p:nvGrpSpPr>
          <p:cNvPr id="416793" name="Group 25"/>
          <p:cNvGrpSpPr>
            <a:grpSpLocks/>
          </p:cNvGrpSpPr>
          <p:nvPr/>
        </p:nvGrpSpPr>
        <p:grpSpPr bwMode="auto">
          <a:xfrm>
            <a:off x="1566863" y="2990850"/>
            <a:ext cx="5499100" cy="2982913"/>
            <a:chOff x="1226" y="1847"/>
            <a:chExt cx="3464" cy="1879"/>
          </a:xfrm>
        </p:grpSpPr>
        <p:sp>
          <p:nvSpPr>
            <p:cNvPr id="416794" name="Rectangle 26"/>
            <p:cNvSpPr>
              <a:spLocks noChangeArrowheads="1"/>
            </p:cNvSpPr>
            <p:nvPr/>
          </p:nvSpPr>
          <p:spPr bwMode="auto">
            <a:xfrm>
              <a:off x="2067" y="3553"/>
              <a:ext cx="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1800" b="0"/>
            </a:p>
          </p:txBody>
        </p:sp>
        <p:sp>
          <p:nvSpPr>
            <p:cNvPr id="416795" name="Freeform 27"/>
            <p:cNvSpPr>
              <a:spLocks/>
            </p:cNvSpPr>
            <p:nvPr/>
          </p:nvSpPr>
          <p:spPr bwMode="auto">
            <a:xfrm>
              <a:off x="1229" y="1876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7 h 56"/>
                <a:gd name="T4" fmla="*/ 1714 w 3427"/>
                <a:gd name="T5" fmla="*/ 19 h 56"/>
                <a:gd name="T6" fmla="*/ 2570 w 3427"/>
                <a:gd name="T7" fmla="*/ 36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0" y="36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6" name="Freeform 28"/>
            <p:cNvSpPr>
              <a:spLocks/>
            </p:cNvSpPr>
            <p:nvPr/>
          </p:nvSpPr>
          <p:spPr bwMode="auto">
            <a:xfrm>
              <a:off x="4651" y="1914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0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0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7" name="Rectangle 29"/>
            <p:cNvSpPr>
              <a:spLocks noChangeArrowheads="1"/>
            </p:cNvSpPr>
            <p:nvPr/>
          </p:nvSpPr>
          <p:spPr bwMode="auto">
            <a:xfrm>
              <a:off x="2911" y="1847"/>
              <a:ext cx="1050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98" name="Rectangle 30"/>
            <p:cNvSpPr>
              <a:spLocks noChangeArrowheads="1"/>
            </p:cNvSpPr>
            <p:nvPr/>
          </p:nvSpPr>
          <p:spPr bwMode="auto">
            <a:xfrm>
              <a:off x="2916" y="1850"/>
              <a:ext cx="1065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(sysUpTime.0)</a:t>
              </a:r>
              <a:endParaRPr lang="en-US" sz="1800" b="0"/>
            </a:p>
          </p:txBody>
        </p:sp>
        <p:sp>
          <p:nvSpPr>
            <p:cNvPr id="416799" name="Freeform 31"/>
            <p:cNvSpPr>
              <a:spLocks/>
            </p:cNvSpPr>
            <p:nvPr/>
          </p:nvSpPr>
          <p:spPr bwMode="auto">
            <a:xfrm>
              <a:off x="1263" y="1997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0" name="Freeform 32"/>
            <p:cNvSpPr>
              <a:spLocks/>
            </p:cNvSpPr>
            <p:nvPr/>
          </p:nvSpPr>
          <p:spPr bwMode="auto">
            <a:xfrm>
              <a:off x="1229" y="2047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1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1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1" name="Rectangle 33"/>
            <p:cNvSpPr>
              <a:spLocks noChangeArrowheads="1"/>
            </p:cNvSpPr>
            <p:nvPr/>
          </p:nvSpPr>
          <p:spPr bwMode="auto">
            <a:xfrm>
              <a:off x="1272" y="1979"/>
              <a:ext cx="1646" cy="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2" name="Rectangle 34"/>
            <p:cNvSpPr>
              <a:spLocks noChangeArrowheads="1"/>
            </p:cNvSpPr>
            <p:nvPr/>
          </p:nvSpPr>
          <p:spPr bwMode="auto">
            <a:xfrm>
              <a:off x="1277" y="1982"/>
              <a:ext cx="1675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(sysUpTime.0=2247349530)</a:t>
              </a:r>
              <a:endParaRPr lang="en-US" sz="1800" b="0"/>
            </a:p>
          </p:txBody>
        </p:sp>
        <p:sp>
          <p:nvSpPr>
            <p:cNvPr id="416803" name="Freeform 35"/>
            <p:cNvSpPr>
              <a:spLocks/>
            </p:cNvSpPr>
            <p:nvPr/>
          </p:nvSpPr>
          <p:spPr bwMode="auto">
            <a:xfrm>
              <a:off x="1226" y="2126"/>
              <a:ext cx="3430" cy="63"/>
            </a:xfrm>
            <a:custGeom>
              <a:avLst/>
              <a:gdLst>
                <a:gd name="T0" fmla="*/ 0 w 3430"/>
                <a:gd name="T1" fmla="*/ 0 h 63"/>
                <a:gd name="T2" fmla="*/ 857 w 3430"/>
                <a:gd name="T3" fmla="*/ 7 h 63"/>
                <a:gd name="T4" fmla="*/ 1714 w 3430"/>
                <a:gd name="T5" fmla="*/ 19 h 63"/>
                <a:gd name="T6" fmla="*/ 2573 w 3430"/>
                <a:gd name="T7" fmla="*/ 37 h 63"/>
                <a:gd name="T8" fmla="*/ 3430 w 3430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0" h="63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3" y="37"/>
                  </a:lnTo>
                  <a:lnTo>
                    <a:pt x="3430" y="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4" name="Freeform 36"/>
            <p:cNvSpPr>
              <a:spLocks/>
            </p:cNvSpPr>
            <p:nvPr/>
          </p:nvSpPr>
          <p:spPr bwMode="auto">
            <a:xfrm>
              <a:off x="4649" y="2168"/>
              <a:ext cx="41" cy="40"/>
            </a:xfrm>
            <a:custGeom>
              <a:avLst/>
              <a:gdLst>
                <a:gd name="T0" fmla="*/ 2 w 41"/>
                <a:gd name="T1" fmla="*/ 0 h 40"/>
                <a:gd name="T2" fmla="*/ 41 w 41"/>
                <a:gd name="T3" fmla="*/ 23 h 40"/>
                <a:gd name="T4" fmla="*/ 0 w 41"/>
                <a:gd name="T5" fmla="*/ 40 h 40"/>
                <a:gd name="T6" fmla="*/ 2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2" y="0"/>
                  </a:moveTo>
                  <a:lnTo>
                    <a:pt x="41" y="23"/>
                  </a:lnTo>
                  <a:lnTo>
                    <a:pt x="0" y="4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5" name="Rectangle 37"/>
            <p:cNvSpPr>
              <a:spLocks noChangeArrowheads="1"/>
            </p:cNvSpPr>
            <p:nvPr/>
          </p:nvSpPr>
          <p:spPr bwMode="auto">
            <a:xfrm>
              <a:off x="3041" y="2102"/>
              <a:ext cx="1047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6" name="Rectangle 38"/>
            <p:cNvSpPr>
              <a:spLocks noChangeArrowheads="1"/>
            </p:cNvSpPr>
            <p:nvPr/>
          </p:nvSpPr>
          <p:spPr bwMode="auto">
            <a:xfrm>
              <a:off x="3046" y="2105"/>
              <a:ext cx="1059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(sysContact.0)</a:t>
              </a:r>
              <a:endParaRPr lang="en-US" sz="1800" b="0"/>
            </a:p>
          </p:txBody>
        </p:sp>
        <p:sp>
          <p:nvSpPr>
            <p:cNvPr id="416807" name="Freeform 39"/>
            <p:cNvSpPr>
              <a:spLocks/>
            </p:cNvSpPr>
            <p:nvPr/>
          </p:nvSpPr>
          <p:spPr bwMode="auto">
            <a:xfrm>
              <a:off x="1263" y="2254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8" name="Freeform 40"/>
            <p:cNvSpPr>
              <a:spLocks/>
            </p:cNvSpPr>
            <p:nvPr/>
          </p:nvSpPr>
          <p:spPr bwMode="auto">
            <a:xfrm>
              <a:off x="1229" y="2304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0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0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09" name="Rectangle 41"/>
            <p:cNvSpPr>
              <a:spLocks noChangeArrowheads="1"/>
            </p:cNvSpPr>
            <p:nvPr/>
          </p:nvSpPr>
          <p:spPr bwMode="auto">
            <a:xfrm>
              <a:off x="1470" y="2235"/>
              <a:ext cx="1249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0" name="Rectangle 42"/>
            <p:cNvSpPr>
              <a:spLocks noChangeArrowheads="1"/>
            </p:cNvSpPr>
            <p:nvPr/>
          </p:nvSpPr>
          <p:spPr bwMode="auto">
            <a:xfrm>
              <a:off x="1476" y="2238"/>
              <a:ext cx="1265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(sysContact.0=" ")</a:t>
              </a:r>
              <a:endParaRPr lang="en-US" sz="1800" b="0"/>
            </a:p>
          </p:txBody>
        </p:sp>
        <p:sp>
          <p:nvSpPr>
            <p:cNvPr id="416811" name="Freeform 43"/>
            <p:cNvSpPr>
              <a:spLocks/>
            </p:cNvSpPr>
            <p:nvPr/>
          </p:nvSpPr>
          <p:spPr bwMode="auto">
            <a:xfrm>
              <a:off x="1229" y="2389"/>
              <a:ext cx="3427" cy="57"/>
            </a:xfrm>
            <a:custGeom>
              <a:avLst/>
              <a:gdLst>
                <a:gd name="T0" fmla="*/ 0 w 3427"/>
                <a:gd name="T1" fmla="*/ 0 h 57"/>
                <a:gd name="T2" fmla="*/ 857 w 3427"/>
                <a:gd name="T3" fmla="*/ 5 h 57"/>
                <a:gd name="T4" fmla="*/ 1714 w 3427"/>
                <a:gd name="T5" fmla="*/ 16 h 57"/>
                <a:gd name="T6" fmla="*/ 2570 w 3427"/>
                <a:gd name="T7" fmla="*/ 33 h 57"/>
                <a:gd name="T8" fmla="*/ 3427 w 342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7">
                  <a:moveTo>
                    <a:pt x="0" y="0"/>
                  </a:moveTo>
                  <a:lnTo>
                    <a:pt x="857" y="5"/>
                  </a:lnTo>
                  <a:lnTo>
                    <a:pt x="1714" y="16"/>
                  </a:lnTo>
                  <a:lnTo>
                    <a:pt x="2570" y="33"/>
                  </a:lnTo>
                  <a:lnTo>
                    <a:pt x="3427" y="5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2" name="Freeform 44"/>
            <p:cNvSpPr>
              <a:spLocks/>
            </p:cNvSpPr>
            <p:nvPr/>
          </p:nvSpPr>
          <p:spPr bwMode="auto">
            <a:xfrm>
              <a:off x="4649" y="2425"/>
              <a:ext cx="41" cy="40"/>
            </a:xfrm>
            <a:custGeom>
              <a:avLst/>
              <a:gdLst>
                <a:gd name="T0" fmla="*/ 2 w 41"/>
                <a:gd name="T1" fmla="*/ 0 h 40"/>
                <a:gd name="T2" fmla="*/ 41 w 41"/>
                <a:gd name="T3" fmla="*/ 22 h 40"/>
                <a:gd name="T4" fmla="*/ 0 w 41"/>
                <a:gd name="T5" fmla="*/ 40 h 40"/>
                <a:gd name="T6" fmla="*/ 2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2" y="0"/>
                  </a:moveTo>
                  <a:lnTo>
                    <a:pt x="41" y="22"/>
                  </a:lnTo>
                  <a:lnTo>
                    <a:pt x="0" y="4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3" name="Rectangle 45"/>
            <p:cNvSpPr>
              <a:spLocks noChangeArrowheads="1"/>
            </p:cNvSpPr>
            <p:nvPr/>
          </p:nvSpPr>
          <p:spPr bwMode="auto">
            <a:xfrm>
              <a:off x="3077" y="2360"/>
              <a:ext cx="977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4" name="Rectangle 46"/>
            <p:cNvSpPr>
              <a:spLocks noChangeArrowheads="1"/>
            </p:cNvSpPr>
            <p:nvPr/>
          </p:nvSpPr>
          <p:spPr bwMode="auto">
            <a:xfrm>
              <a:off x="3082" y="2363"/>
              <a:ext cx="991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(sysName.0)</a:t>
              </a:r>
              <a:endParaRPr lang="en-US" sz="1800" b="0"/>
            </a:p>
          </p:txBody>
        </p:sp>
        <p:sp>
          <p:nvSpPr>
            <p:cNvPr id="416815" name="Freeform 47"/>
            <p:cNvSpPr>
              <a:spLocks/>
            </p:cNvSpPr>
            <p:nvPr/>
          </p:nvSpPr>
          <p:spPr bwMode="auto">
            <a:xfrm>
              <a:off x="1263" y="2511"/>
              <a:ext cx="3427" cy="68"/>
            </a:xfrm>
            <a:custGeom>
              <a:avLst/>
              <a:gdLst>
                <a:gd name="T0" fmla="*/ 0 w 3427"/>
                <a:gd name="T1" fmla="*/ 68 h 68"/>
                <a:gd name="T2" fmla="*/ 686 w 3427"/>
                <a:gd name="T3" fmla="*/ 41 h 68"/>
                <a:gd name="T4" fmla="*/ 1371 w 3427"/>
                <a:gd name="T5" fmla="*/ 20 h 68"/>
                <a:gd name="T6" fmla="*/ 2057 w 3427"/>
                <a:gd name="T7" fmla="*/ 7 h 68"/>
                <a:gd name="T8" fmla="*/ 2741 w 3427"/>
                <a:gd name="T9" fmla="*/ 0 h 68"/>
                <a:gd name="T10" fmla="*/ 3427 w 3427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8">
                  <a:moveTo>
                    <a:pt x="0" y="68"/>
                  </a:moveTo>
                  <a:lnTo>
                    <a:pt x="686" y="41"/>
                  </a:lnTo>
                  <a:lnTo>
                    <a:pt x="1371" y="20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6" name="Freeform 48"/>
            <p:cNvSpPr>
              <a:spLocks/>
            </p:cNvSpPr>
            <p:nvPr/>
          </p:nvSpPr>
          <p:spPr bwMode="auto">
            <a:xfrm>
              <a:off x="1229" y="2560"/>
              <a:ext cx="41" cy="40"/>
            </a:xfrm>
            <a:custGeom>
              <a:avLst/>
              <a:gdLst>
                <a:gd name="T0" fmla="*/ 39 w 41"/>
                <a:gd name="T1" fmla="*/ 0 h 40"/>
                <a:gd name="T2" fmla="*/ 0 w 41"/>
                <a:gd name="T3" fmla="*/ 21 h 40"/>
                <a:gd name="T4" fmla="*/ 41 w 41"/>
                <a:gd name="T5" fmla="*/ 40 h 40"/>
                <a:gd name="T6" fmla="*/ 39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39" y="0"/>
                  </a:moveTo>
                  <a:lnTo>
                    <a:pt x="0" y="21"/>
                  </a:lnTo>
                  <a:lnTo>
                    <a:pt x="41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7" name="Rectangle 49"/>
            <p:cNvSpPr>
              <a:spLocks noChangeArrowheads="1"/>
            </p:cNvSpPr>
            <p:nvPr/>
          </p:nvSpPr>
          <p:spPr bwMode="auto">
            <a:xfrm>
              <a:off x="1412" y="2492"/>
              <a:ext cx="1365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18" name="Rectangle 50"/>
            <p:cNvSpPr>
              <a:spLocks noChangeArrowheads="1"/>
            </p:cNvSpPr>
            <p:nvPr/>
          </p:nvSpPr>
          <p:spPr bwMode="auto">
            <a:xfrm>
              <a:off x="1417" y="2495"/>
              <a:ext cx="1388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(sysName.0="noc1 ")</a:t>
              </a:r>
              <a:endParaRPr lang="en-US" sz="1800" b="0"/>
            </a:p>
          </p:txBody>
        </p:sp>
        <p:sp>
          <p:nvSpPr>
            <p:cNvPr id="416819" name="Freeform 51"/>
            <p:cNvSpPr>
              <a:spLocks/>
            </p:cNvSpPr>
            <p:nvPr/>
          </p:nvSpPr>
          <p:spPr bwMode="auto">
            <a:xfrm>
              <a:off x="1229" y="2646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5 h 56"/>
                <a:gd name="T4" fmla="*/ 1714 w 3427"/>
                <a:gd name="T5" fmla="*/ 15 h 56"/>
                <a:gd name="T6" fmla="*/ 2570 w 3427"/>
                <a:gd name="T7" fmla="*/ 32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5"/>
                  </a:lnTo>
                  <a:lnTo>
                    <a:pt x="1714" y="15"/>
                  </a:lnTo>
                  <a:lnTo>
                    <a:pt x="2570" y="32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0" name="Freeform 52"/>
            <p:cNvSpPr>
              <a:spLocks/>
            </p:cNvSpPr>
            <p:nvPr/>
          </p:nvSpPr>
          <p:spPr bwMode="auto">
            <a:xfrm>
              <a:off x="4649" y="2682"/>
              <a:ext cx="41" cy="39"/>
            </a:xfrm>
            <a:custGeom>
              <a:avLst/>
              <a:gdLst>
                <a:gd name="T0" fmla="*/ 2 w 41"/>
                <a:gd name="T1" fmla="*/ 0 h 39"/>
                <a:gd name="T2" fmla="*/ 41 w 41"/>
                <a:gd name="T3" fmla="*/ 22 h 39"/>
                <a:gd name="T4" fmla="*/ 0 w 41"/>
                <a:gd name="T5" fmla="*/ 39 h 39"/>
                <a:gd name="T6" fmla="*/ 2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2" y="0"/>
                  </a:moveTo>
                  <a:lnTo>
                    <a:pt x="41" y="22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1" name="Rectangle 53"/>
            <p:cNvSpPr>
              <a:spLocks noChangeArrowheads="1"/>
            </p:cNvSpPr>
            <p:nvPr/>
          </p:nvSpPr>
          <p:spPr bwMode="auto">
            <a:xfrm>
              <a:off x="3027" y="2617"/>
              <a:ext cx="1078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2" name="Rectangle 54"/>
            <p:cNvSpPr>
              <a:spLocks noChangeArrowheads="1"/>
            </p:cNvSpPr>
            <p:nvPr/>
          </p:nvSpPr>
          <p:spPr bwMode="auto">
            <a:xfrm>
              <a:off x="3032" y="2620"/>
              <a:ext cx="1089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(sysLocation.0)</a:t>
              </a:r>
              <a:endParaRPr lang="en-US" sz="1800" b="0"/>
            </a:p>
          </p:txBody>
        </p:sp>
        <p:sp>
          <p:nvSpPr>
            <p:cNvPr id="416823" name="Freeform 55"/>
            <p:cNvSpPr>
              <a:spLocks/>
            </p:cNvSpPr>
            <p:nvPr/>
          </p:nvSpPr>
          <p:spPr bwMode="auto">
            <a:xfrm>
              <a:off x="1263" y="2767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2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2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4" name="Freeform 56"/>
            <p:cNvSpPr>
              <a:spLocks/>
            </p:cNvSpPr>
            <p:nvPr/>
          </p:nvSpPr>
          <p:spPr bwMode="auto">
            <a:xfrm>
              <a:off x="1229" y="2817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1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1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5" name="Rectangle 57"/>
            <p:cNvSpPr>
              <a:spLocks noChangeArrowheads="1"/>
            </p:cNvSpPr>
            <p:nvPr/>
          </p:nvSpPr>
          <p:spPr bwMode="auto">
            <a:xfrm>
              <a:off x="1455" y="2749"/>
              <a:ext cx="1280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6" name="Rectangle 58"/>
            <p:cNvSpPr>
              <a:spLocks noChangeArrowheads="1"/>
            </p:cNvSpPr>
            <p:nvPr/>
          </p:nvSpPr>
          <p:spPr bwMode="auto">
            <a:xfrm>
              <a:off x="1460" y="2752"/>
              <a:ext cx="1295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(sysLocation.0=" ")</a:t>
              </a:r>
              <a:endParaRPr lang="en-US" sz="1800" b="0"/>
            </a:p>
          </p:txBody>
        </p:sp>
        <p:sp>
          <p:nvSpPr>
            <p:cNvPr id="416827" name="Freeform 59"/>
            <p:cNvSpPr>
              <a:spLocks/>
            </p:cNvSpPr>
            <p:nvPr/>
          </p:nvSpPr>
          <p:spPr bwMode="auto">
            <a:xfrm>
              <a:off x="1229" y="2903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5 h 56"/>
                <a:gd name="T4" fmla="*/ 1714 w 3427"/>
                <a:gd name="T5" fmla="*/ 15 h 56"/>
                <a:gd name="T6" fmla="*/ 2570 w 3427"/>
                <a:gd name="T7" fmla="*/ 32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5"/>
                  </a:lnTo>
                  <a:lnTo>
                    <a:pt x="1714" y="15"/>
                  </a:lnTo>
                  <a:lnTo>
                    <a:pt x="2570" y="32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8" name="Freeform 60"/>
            <p:cNvSpPr>
              <a:spLocks/>
            </p:cNvSpPr>
            <p:nvPr/>
          </p:nvSpPr>
          <p:spPr bwMode="auto">
            <a:xfrm>
              <a:off x="4649" y="2939"/>
              <a:ext cx="41" cy="39"/>
            </a:xfrm>
            <a:custGeom>
              <a:avLst/>
              <a:gdLst>
                <a:gd name="T0" fmla="*/ 2 w 41"/>
                <a:gd name="T1" fmla="*/ 0 h 39"/>
                <a:gd name="T2" fmla="*/ 41 w 41"/>
                <a:gd name="T3" fmla="*/ 22 h 39"/>
                <a:gd name="T4" fmla="*/ 0 w 41"/>
                <a:gd name="T5" fmla="*/ 39 h 39"/>
                <a:gd name="T6" fmla="*/ 2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2" y="0"/>
                  </a:moveTo>
                  <a:lnTo>
                    <a:pt x="41" y="22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29" name="Rectangle 61"/>
            <p:cNvSpPr>
              <a:spLocks noChangeArrowheads="1"/>
            </p:cNvSpPr>
            <p:nvPr/>
          </p:nvSpPr>
          <p:spPr bwMode="auto">
            <a:xfrm>
              <a:off x="3026" y="2874"/>
              <a:ext cx="1081" cy="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30" name="Rectangle 62"/>
            <p:cNvSpPr>
              <a:spLocks noChangeArrowheads="1"/>
            </p:cNvSpPr>
            <p:nvPr/>
          </p:nvSpPr>
          <p:spPr bwMode="auto">
            <a:xfrm>
              <a:off x="3031" y="2877"/>
              <a:ext cx="109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(sysServices.0)</a:t>
              </a:r>
              <a:endParaRPr lang="en-US" sz="1800" b="0"/>
            </a:p>
          </p:txBody>
        </p:sp>
        <p:sp>
          <p:nvSpPr>
            <p:cNvPr id="416831" name="Freeform 63"/>
            <p:cNvSpPr>
              <a:spLocks/>
            </p:cNvSpPr>
            <p:nvPr/>
          </p:nvSpPr>
          <p:spPr bwMode="auto">
            <a:xfrm>
              <a:off x="1263" y="3024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32" name="Freeform 64"/>
            <p:cNvSpPr>
              <a:spLocks/>
            </p:cNvSpPr>
            <p:nvPr/>
          </p:nvSpPr>
          <p:spPr bwMode="auto">
            <a:xfrm>
              <a:off x="1229" y="3074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0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0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33" name="Rectangle 65"/>
            <p:cNvSpPr>
              <a:spLocks noChangeArrowheads="1"/>
            </p:cNvSpPr>
            <p:nvPr/>
          </p:nvSpPr>
          <p:spPr bwMode="auto">
            <a:xfrm>
              <a:off x="1448" y="3005"/>
              <a:ext cx="1294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34" name="Rectangle 66"/>
            <p:cNvSpPr>
              <a:spLocks noChangeArrowheads="1"/>
            </p:cNvSpPr>
            <p:nvPr/>
          </p:nvSpPr>
          <p:spPr bwMode="auto">
            <a:xfrm>
              <a:off x="1453" y="3008"/>
              <a:ext cx="1312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(sysServices.0=72)</a:t>
              </a:r>
              <a:endParaRPr lang="en-US" sz="1800" b="0"/>
            </a:p>
          </p:txBody>
        </p:sp>
      </p:grpSp>
      <p:sp>
        <p:nvSpPr>
          <p:cNvPr id="416835" name="Rectangle 67"/>
          <p:cNvSpPr>
            <a:spLocks noChangeArrowheads="1"/>
          </p:cNvSpPr>
          <p:nvPr/>
        </p:nvSpPr>
        <p:spPr bwMode="auto">
          <a:xfrm>
            <a:off x="1066800" y="1506538"/>
            <a:ext cx="1020763" cy="4079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836" name="Rectangle 68"/>
          <p:cNvSpPr>
            <a:spLocks noChangeArrowheads="1"/>
          </p:cNvSpPr>
          <p:nvPr/>
        </p:nvSpPr>
        <p:spPr bwMode="auto">
          <a:xfrm>
            <a:off x="1306513" y="1544638"/>
            <a:ext cx="5524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Manager</a:t>
            </a:r>
            <a:endParaRPr lang="en-US" sz="1800" b="0"/>
          </a:p>
        </p:txBody>
      </p:sp>
      <p:sp>
        <p:nvSpPr>
          <p:cNvPr id="416837" name="Rectangle 69"/>
          <p:cNvSpPr>
            <a:spLocks noChangeArrowheads="1"/>
          </p:cNvSpPr>
          <p:nvPr/>
        </p:nvSpPr>
        <p:spPr bwMode="auto">
          <a:xfrm>
            <a:off x="1331913" y="1708150"/>
            <a:ext cx="5032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sp>
        <p:nvSpPr>
          <p:cNvPr id="416838" name="Rectangle 70"/>
          <p:cNvSpPr>
            <a:spLocks noChangeArrowheads="1"/>
          </p:cNvSpPr>
          <p:nvPr/>
        </p:nvSpPr>
        <p:spPr bwMode="auto">
          <a:xfrm>
            <a:off x="6602413" y="1479550"/>
            <a:ext cx="1019175" cy="4079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839" name="Rectangle 71"/>
          <p:cNvSpPr>
            <a:spLocks noChangeArrowheads="1"/>
          </p:cNvSpPr>
          <p:nvPr/>
        </p:nvSpPr>
        <p:spPr bwMode="auto">
          <a:xfrm>
            <a:off x="6934200" y="1517650"/>
            <a:ext cx="3667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Agent</a:t>
            </a:r>
            <a:endParaRPr lang="en-US" sz="1800" b="0"/>
          </a:p>
        </p:txBody>
      </p:sp>
      <p:sp>
        <p:nvSpPr>
          <p:cNvPr id="416840" name="Rectangle 72"/>
          <p:cNvSpPr>
            <a:spLocks noChangeArrowheads="1"/>
          </p:cNvSpPr>
          <p:nvPr/>
        </p:nvSpPr>
        <p:spPr bwMode="auto">
          <a:xfrm>
            <a:off x="6865938" y="1681163"/>
            <a:ext cx="5048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grpSp>
        <p:nvGrpSpPr>
          <p:cNvPr id="416841" name="Group 73"/>
          <p:cNvGrpSpPr>
            <a:grpSpLocks/>
          </p:cNvGrpSpPr>
          <p:nvPr/>
        </p:nvGrpSpPr>
        <p:grpSpPr bwMode="auto">
          <a:xfrm>
            <a:off x="3403600" y="1092200"/>
            <a:ext cx="3454400" cy="1219200"/>
            <a:chOff x="2392" y="864"/>
            <a:chExt cx="2176" cy="768"/>
          </a:xfrm>
        </p:grpSpPr>
        <p:sp>
          <p:nvSpPr>
            <p:cNvPr id="416842" name="Text Box 74"/>
            <p:cNvSpPr txBox="1">
              <a:spLocks noChangeArrowheads="1"/>
            </p:cNvSpPr>
            <p:nvPr/>
          </p:nvSpPr>
          <p:spPr bwMode="auto">
            <a:xfrm>
              <a:off x="2496" y="864"/>
              <a:ext cx="2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rgbClr val="FF0000"/>
                  </a:solidFill>
                </a:rPr>
                <a:t>.0 indicates that the scalar value </a:t>
              </a:r>
            </a:p>
            <a:p>
              <a:r>
                <a:rPr lang="en-US" sz="1200" b="0">
                  <a:solidFill>
                    <a:srgbClr val="FF0000"/>
                  </a:solidFill>
                </a:rPr>
                <a:t>should be retrieved (scalar objects only)</a:t>
              </a:r>
            </a:p>
          </p:txBody>
        </p:sp>
        <p:sp>
          <p:nvSpPr>
            <p:cNvPr id="416843" name="Oval 75"/>
            <p:cNvSpPr>
              <a:spLocks noChangeArrowheads="1"/>
            </p:cNvSpPr>
            <p:nvPr/>
          </p:nvSpPr>
          <p:spPr bwMode="auto">
            <a:xfrm>
              <a:off x="3320" y="1536"/>
              <a:ext cx="192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44" name="Freeform 76"/>
            <p:cNvSpPr>
              <a:spLocks/>
            </p:cNvSpPr>
            <p:nvPr/>
          </p:nvSpPr>
          <p:spPr bwMode="auto">
            <a:xfrm>
              <a:off x="2392" y="1008"/>
              <a:ext cx="1168" cy="536"/>
            </a:xfrm>
            <a:custGeom>
              <a:avLst/>
              <a:gdLst>
                <a:gd name="T0" fmla="*/ 1064 w 1168"/>
                <a:gd name="T1" fmla="*/ 528 h 536"/>
                <a:gd name="T2" fmla="*/ 1016 w 1168"/>
                <a:gd name="T3" fmla="*/ 480 h 536"/>
                <a:gd name="T4" fmla="*/ 152 w 1168"/>
                <a:gd name="T5" fmla="*/ 192 h 536"/>
                <a:gd name="T6" fmla="*/ 104 w 1168"/>
                <a:gd name="T7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8" h="536">
                  <a:moveTo>
                    <a:pt x="1064" y="528"/>
                  </a:moveTo>
                  <a:cubicBezTo>
                    <a:pt x="1116" y="532"/>
                    <a:pt x="1168" y="536"/>
                    <a:pt x="1016" y="480"/>
                  </a:cubicBezTo>
                  <a:cubicBezTo>
                    <a:pt x="864" y="424"/>
                    <a:pt x="304" y="272"/>
                    <a:pt x="152" y="192"/>
                  </a:cubicBezTo>
                  <a:cubicBezTo>
                    <a:pt x="0" y="112"/>
                    <a:pt x="52" y="56"/>
                    <a:pt x="10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846" name="Rectangle 78"/>
          <p:cNvSpPr>
            <a:spLocks noChangeArrowheads="1"/>
          </p:cNvSpPr>
          <p:nvPr/>
        </p:nvSpPr>
        <p:spPr bwMode="auto">
          <a:xfrm>
            <a:off x="152400" y="5638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n-US" sz="2000" b="0">
                <a:latin typeface="Comic Sans MS" pitchFamily="66" charset="0"/>
              </a:rPr>
              <a:t>	The manager could have used only one message to obtain the values of all objects under system group: using “variable binding list”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GetRequest PDU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524000"/>
            <a:ext cx="4343400" cy="4876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000">
                <a:solidFill>
                  <a:srgbClr val="FF0000"/>
                </a:solidFill>
              </a:rPr>
              <a:t>Get Request is atomic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/>
              <a:t>Either all values (of all variables provided in the binding list) retrieved or none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error</a:t>
            </a:r>
            <a:r>
              <a:rPr lang="en-US" sz="2000"/>
              <a:t> message is generated if at least one of the variables could not be found/returned;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error-status</a:t>
            </a:r>
            <a:r>
              <a:rPr lang="en-US" sz="200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noSuchName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tooBig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genErr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error-index: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/>
              <a:t>indicate the problem object (i.e., variable in binding list that caused the problem)</a:t>
            </a:r>
          </a:p>
        </p:txBody>
      </p:sp>
      <p:sp>
        <p:nvSpPr>
          <p:cNvPr id="437279" name="Rectangle 31"/>
          <p:cNvSpPr>
            <a:spLocks noChangeArrowheads="1"/>
          </p:cNvSpPr>
          <p:nvPr/>
        </p:nvSpPr>
        <p:spPr bwMode="auto">
          <a:xfrm>
            <a:off x="4495800" y="1524000"/>
            <a:ext cx="4343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sz="2000" b="0">
                <a:solidFill>
                  <a:srgbClr val="FF0000"/>
                </a:solidFill>
                <a:latin typeface="Comic Sans MS" pitchFamily="66" charset="0"/>
              </a:rPr>
              <a:t>With SNMP, only leaf objects in the MIB can be retrieved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en-US" sz="1800" b="0">
                <a:latin typeface="Comic Sans MS" pitchFamily="66" charset="0"/>
              </a:rPr>
              <a:t>e.g.  it is not possible to retrieve an entire row of a table by simply accessing the Entry Object (e.g., ipRouteEntry)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en-US" sz="1800" b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800" b="0">
                <a:latin typeface="Comic Sans MS" pitchFamily="66" charset="0"/>
              </a:rPr>
              <a:t>the management stations has to include each object instance (in the row) in the binding list</a:t>
            </a:r>
          </a:p>
          <a:p>
            <a:pPr marL="1143000" lvl="2" indent="-228600" algn="just">
              <a:spcBef>
                <a:spcPct val="20000"/>
              </a:spcBef>
              <a:buClr>
                <a:schemeClr val="accent2"/>
              </a:buClr>
              <a:buFontTx/>
              <a:buChar char="o"/>
            </a:pPr>
            <a:r>
              <a:rPr lang="en-US" sz="1600" b="0">
                <a:latin typeface="Comic Sans MS" pitchFamily="66" charset="0"/>
              </a:rPr>
              <a:t>By including the complete object identifier and respecting the rule of indexing!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GetRequest PDU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0"/>
            <a:ext cx="8382000" cy="1981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>
                <a:latin typeface="Courier New" pitchFamily="49" charset="0"/>
              </a:rPr>
              <a:t>GetRequest (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ipRouteDest</a:t>
            </a:r>
            <a:r>
              <a:rPr lang="en-US" sz="2000" b="1"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2000" b="1">
                <a:latin typeface="Courier New" pitchFamily="49" charset="0"/>
              </a:rPr>
              <a:t>,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ipRouteMetric1</a:t>
            </a:r>
            <a:r>
              <a:rPr lang="en-US" sz="2000" b="1"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2000" b="1">
                <a:latin typeface="Courier New" pitchFamily="49" charset="0"/>
              </a:rPr>
              <a:t>,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ipRouteNextHop</a:t>
            </a:r>
            <a:r>
              <a:rPr lang="en-US" sz="2000" b="1">
                <a:latin typeface="Courier New" pitchFamily="49" charset="0"/>
              </a:rPr>
              <a:t>. 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</a:rPr>
              <a:t>9.1.2.3</a:t>
            </a:r>
            <a:r>
              <a:rPr lang="en-US" sz="2000" b="1">
                <a:latin typeface="Courier New" pitchFamily="49" charset="0"/>
              </a:rPr>
              <a:t> )</a:t>
            </a: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762000" y="1524000"/>
            <a:ext cx="7315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ipRouteDest   ipRouteMetric1  ipRouteNextHop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000" b="0">
              <a:latin typeface="Comic Sans MS" pitchFamily="66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000" b="0">
                <a:latin typeface="Comic Sans MS" pitchFamily="66" charset="0"/>
              </a:rPr>
              <a:t>9.1.2.3                        3                          99.0.0.3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000" b="0">
                <a:latin typeface="Comic Sans MS" pitchFamily="66" charset="0"/>
              </a:rPr>
              <a:t>10.0.0.51                     5                          89.1.1.42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000" b="0">
                <a:latin typeface="Comic Sans MS" pitchFamily="66" charset="0"/>
              </a:rPr>
              <a:t>10.0.0.99                    5                          89.1.1.42</a:t>
            </a:r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>
            <a:off x="685800" y="2057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2743200" y="1676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53340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1" name="AutoShape 9"/>
          <p:cNvSpPr>
            <a:spLocks noChangeArrowheads="1"/>
          </p:cNvSpPr>
          <p:nvPr/>
        </p:nvSpPr>
        <p:spPr bwMode="auto">
          <a:xfrm>
            <a:off x="1219200" y="35052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8282" name="Text Box 10"/>
          <p:cNvSpPr txBox="1">
            <a:spLocks noChangeArrowheads="1"/>
          </p:cNvSpPr>
          <p:nvPr/>
        </p:nvSpPr>
        <p:spPr bwMode="auto">
          <a:xfrm>
            <a:off x="762000" y="3962400"/>
            <a:ext cx="1579563" cy="346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solidFill>
                  <a:srgbClr val="FF3300"/>
                </a:solidFill>
                <a:latin typeface="Comic Sans MS" pitchFamily="66" charset="0"/>
              </a:rPr>
              <a:t>Index of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GetNextRequest PDU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800600" cy="4648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/>
              <a:t>PDU format: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/>
              <a:t>same as GetReqest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/>
              <a:t>Difference: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/>
              <a:t>each variable in the binding list refers to an object instance next in the lexicographic order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GetNextRequest (sysDescr.0)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return the value of the object instance of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sym typeface="Wingdings" pitchFamily="2" charset="2"/>
              </a:rPr>
              <a:t>sysObjectId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>
                <a:solidFill>
                  <a:srgbClr val="FF3300"/>
                </a:solidFill>
                <a:sym typeface="Wingdings" pitchFamily="2" charset="2"/>
              </a:rPr>
              <a:t>Advantages</a:t>
            </a:r>
            <a:r>
              <a:rPr lang="en-US" sz="2000">
                <a:sym typeface="Wingdings" pitchFamily="2" charset="2"/>
              </a:rPr>
              <a:t>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/>
              <a:t>Allows a network manager to discover a MIB structure dynamically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/>
              <a:t>Efficient way for searching through tables whose entries are unknown</a:t>
            </a:r>
          </a:p>
        </p:txBody>
      </p:sp>
      <p:grpSp>
        <p:nvGrpSpPr>
          <p:cNvPr id="439300" name="Group 4"/>
          <p:cNvGrpSpPr>
            <a:grpSpLocks/>
          </p:cNvGrpSpPr>
          <p:nvPr/>
        </p:nvGrpSpPr>
        <p:grpSpPr bwMode="auto">
          <a:xfrm>
            <a:off x="5029200" y="1144588"/>
            <a:ext cx="4095750" cy="3492500"/>
            <a:chOff x="3002" y="913"/>
            <a:chExt cx="2588" cy="2209"/>
          </a:xfrm>
        </p:grpSpPr>
        <p:sp>
          <p:nvSpPr>
            <p:cNvPr id="439301" name="Rectangle 5"/>
            <p:cNvSpPr>
              <a:spLocks noChangeArrowheads="1"/>
            </p:cNvSpPr>
            <p:nvPr/>
          </p:nvSpPr>
          <p:spPr bwMode="auto">
            <a:xfrm>
              <a:off x="4697" y="1930"/>
              <a:ext cx="89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02" name="Rectangle 6"/>
            <p:cNvSpPr>
              <a:spLocks noChangeArrowheads="1"/>
            </p:cNvSpPr>
            <p:nvPr/>
          </p:nvSpPr>
          <p:spPr bwMode="auto">
            <a:xfrm>
              <a:off x="4735" y="1963"/>
              <a:ext cx="8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sysServices (7)</a:t>
              </a:r>
              <a:endParaRPr lang="en-US" b="0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4519" y="2108"/>
              <a:ext cx="89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04" name="Rectangle 8"/>
            <p:cNvSpPr>
              <a:spLocks noChangeArrowheads="1"/>
            </p:cNvSpPr>
            <p:nvPr/>
          </p:nvSpPr>
          <p:spPr bwMode="auto">
            <a:xfrm>
              <a:off x="4559" y="2141"/>
              <a:ext cx="81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sysLocation (6)</a:t>
              </a:r>
              <a:endParaRPr lang="en-US" b="0"/>
            </a:p>
          </p:txBody>
        </p:sp>
        <p:sp>
          <p:nvSpPr>
            <p:cNvPr id="439305" name="Rectangle 9"/>
            <p:cNvSpPr>
              <a:spLocks noChangeArrowheads="1"/>
            </p:cNvSpPr>
            <p:nvPr/>
          </p:nvSpPr>
          <p:spPr bwMode="auto">
            <a:xfrm>
              <a:off x="3002" y="1930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06" name="Rectangle 10"/>
            <p:cNvSpPr>
              <a:spLocks noChangeArrowheads="1"/>
            </p:cNvSpPr>
            <p:nvPr/>
          </p:nvSpPr>
          <p:spPr bwMode="auto">
            <a:xfrm>
              <a:off x="3016" y="1963"/>
              <a:ext cx="77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  sysDescr (1)</a:t>
              </a:r>
              <a:endParaRPr lang="en-US" b="0"/>
            </a:p>
          </p:txBody>
        </p:sp>
        <p:sp>
          <p:nvSpPr>
            <p:cNvPr id="439307" name="Rectangle 11"/>
            <p:cNvSpPr>
              <a:spLocks noChangeArrowheads="1"/>
            </p:cNvSpPr>
            <p:nvPr/>
          </p:nvSpPr>
          <p:spPr bwMode="auto">
            <a:xfrm>
              <a:off x="3895" y="913"/>
              <a:ext cx="714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08" name="Rectangle 12"/>
            <p:cNvSpPr>
              <a:spLocks noChangeArrowheads="1"/>
            </p:cNvSpPr>
            <p:nvPr/>
          </p:nvSpPr>
          <p:spPr bwMode="auto">
            <a:xfrm>
              <a:off x="4064" y="946"/>
              <a:ext cx="3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system</a:t>
              </a:r>
              <a:endParaRPr lang="en-US" b="0"/>
            </a:p>
          </p:txBody>
        </p:sp>
        <p:sp>
          <p:nvSpPr>
            <p:cNvPr id="439309" name="Rectangle 13"/>
            <p:cNvSpPr>
              <a:spLocks noChangeArrowheads="1"/>
            </p:cNvSpPr>
            <p:nvPr/>
          </p:nvSpPr>
          <p:spPr bwMode="auto">
            <a:xfrm>
              <a:off x="4012" y="1089"/>
              <a:ext cx="4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(mib-2 1)</a:t>
              </a:r>
              <a:endParaRPr lang="en-US" b="0"/>
            </a:p>
          </p:txBody>
        </p:sp>
        <p:sp>
          <p:nvSpPr>
            <p:cNvPr id="439310" name="Line 14"/>
            <p:cNvSpPr>
              <a:spLocks noChangeShapeType="1"/>
            </p:cNvSpPr>
            <p:nvPr/>
          </p:nvSpPr>
          <p:spPr bwMode="auto">
            <a:xfrm flipV="1">
              <a:off x="3804" y="1270"/>
              <a:ext cx="448" cy="6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1" name="Line 15"/>
            <p:cNvSpPr>
              <a:spLocks noChangeShapeType="1"/>
            </p:cNvSpPr>
            <p:nvPr/>
          </p:nvSpPr>
          <p:spPr bwMode="auto">
            <a:xfrm flipV="1">
              <a:off x="3983" y="1270"/>
              <a:ext cx="269" cy="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2" name="Rectangle 16"/>
            <p:cNvSpPr>
              <a:spLocks noChangeArrowheads="1"/>
            </p:cNvSpPr>
            <p:nvPr/>
          </p:nvSpPr>
          <p:spPr bwMode="auto">
            <a:xfrm>
              <a:off x="3181" y="2108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3" name="Rectangle 17"/>
            <p:cNvSpPr>
              <a:spLocks noChangeArrowheads="1"/>
            </p:cNvSpPr>
            <p:nvPr/>
          </p:nvSpPr>
          <p:spPr bwMode="auto">
            <a:xfrm>
              <a:off x="3271" y="2069"/>
              <a:ext cx="6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sysObjectId</a:t>
              </a:r>
              <a:endParaRPr lang="en-US" b="0"/>
            </a:p>
          </p:txBody>
        </p:sp>
        <p:sp>
          <p:nvSpPr>
            <p:cNvPr id="439314" name="Rectangle 18"/>
            <p:cNvSpPr>
              <a:spLocks noChangeArrowheads="1"/>
            </p:cNvSpPr>
            <p:nvPr/>
          </p:nvSpPr>
          <p:spPr bwMode="auto">
            <a:xfrm>
              <a:off x="3506" y="2213"/>
              <a:ext cx="1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(2)</a:t>
              </a:r>
              <a:endParaRPr lang="en-US" b="0"/>
            </a:p>
          </p:txBody>
        </p:sp>
        <p:sp>
          <p:nvSpPr>
            <p:cNvPr id="439315" name="Rectangle 19"/>
            <p:cNvSpPr>
              <a:spLocks noChangeArrowheads="1"/>
            </p:cNvSpPr>
            <p:nvPr/>
          </p:nvSpPr>
          <p:spPr bwMode="auto">
            <a:xfrm>
              <a:off x="3359" y="2287"/>
              <a:ext cx="80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Rectangle 20"/>
            <p:cNvSpPr>
              <a:spLocks noChangeArrowheads="1"/>
            </p:cNvSpPr>
            <p:nvPr/>
          </p:nvSpPr>
          <p:spPr bwMode="auto">
            <a:xfrm>
              <a:off x="3373" y="2320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sysUpTime (3)</a:t>
              </a:r>
              <a:endParaRPr lang="en-US" b="0"/>
            </a:p>
          </p:txBody>
        </p:sp>
        <p:sp>
          <p:nvSpPr>
            <p:cNvPr id="439317" name="Line 21"/>
            <p:cNvSpPr>
              <a:spLocks noChangeShapeType="1"/>
            </p:cNvSpPr>
            <p:nvPr/>
          </p:nvSpPr>
          <p:spPr bwMode="auto">
            <a:xfrm flipH="1">
              <a:off x="4162" y="1270"/>
              <a:ext cx="90" cy="10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8" name="Line 22"/>
            <p:cNvSpPr>
              <a:spLocks noChangeShapeType="1"/>
            </p:cNvSpPr>
            <p:nvPr/>
          </p:nvSpPr>
          <p:spPr bwMode="auto">
            <a:xfrm flipV="1">
              <a:off x="4252" y="1270"/>
              <a:ext cx="1" cy="11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9" name="Line 23"/>
            <p:cNvSpPr>
              <a:spLocks noChangeShapeType="1"/>
            </p:cNvSpPr>
            <p:nvPr/>
          </p:nvSpPr>
          <p:spPr bwMode="auto">
            <a:xfrm flipH="1" flipV="1">
              <a:off x="4252" y="1270"/>
              <a:ext cx="88" cy="101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20" name="Rectangle 24"/>
            <p:cNvSpPr>
              <a:spLocks noChangeArrowheads="1"/>
            </p:cNvSpPr>
            <p:nvPr/>
          </p:nvSpPr>
          <p:spPr bwMode="auto">
            <a:xfrm>
              <a:off x="4340" y="2287"/>
              <a:ext cx="893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21" name="Rectangle 25"/>
            <p:cNvSpPr>
              <a:spLocks noChangeArrowheads="1"/>
            </p:cNvSpPr>
            <p:nvPr/>
          </p:nvSpPr>
          <p:spPr bwMode="auto">
            <a:xfrm>
              <a:off x="4450" y="2320"/>
              <a:ext cx="6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sysName (5)</a:t>
              </a:r>
              <a:endParaRPr lang="en-US" b="0"/>
            </a:p>
          </p:txBody>
        </p:sp>
        <p:sp>
          <p:nvSpPr>
            <p:cNvPr id="439322" name="Line 26"/>
            <p:cNvSpPr>
              <a:spLocks noChangeShapeType="1"/>
            </p:cNvSpPr>
            <p:nvPr/>
          </p:nvSpPr>
          <p:spPr bwMode="auto">
            <a:xfrm>
              <a:off x="4252" y="1270"/>
              <a:ext cx="267" cy="83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23" name="Line 27"/>
            <p:cNvSpPr>
              <a:spLocks noChangeShapeType="1"/>
            </p:cNvSpPr>
            <p:nvPr/>
          </p:nvSpPr>
          <p:spPr bwMode="auto">
            <a:xfrm>
              <a:off x="4252" y="1270"/>
              <a:ext cx="445" cy="66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24" name="Rectangle 28"/>
            <p:cNvSpPr>
              <a:spLocks noChangeArrowheads="1"/>
            </p:cNvSpPr>
            <p:nvPr/>
          </p:nvSpPr>
          <p:spPr bwMode="auto">
            <a:xfrm>
              <a:off x="3850" y="2465"/>
              <a:ext cx="802" cy="35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25" name="Rectangle 29"/>
            <p:cNvSpPr>
              <a:spLocks noChangeArrowheads="1"/>
            </p:cNvSpPr>
            <p:nvPr/>
          </p:nvSpPr>
          <p:spPr bwMode="auto">
            <a:xfrm>
              <a:off x="3866" y="2570"/>
              <a:ext cx="7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sysContact (4)</a:t>
              </a:r>
              <a:endParaRPr lang="en-US" b="0"/>
            </a:p>
          </p:txBody>
        </p:sp>
        <p:sp>
          <p:nvSpPr>
            <p:cNvPr id="439326" name="Rectangle 30"/>
            <p:cNvSpPr>
              <a:spLocks noChangeArrowheads="1"/>
            </p:cNvSpPr>
            <p:nvPr/>
          </p:nvSpPr>
          <p:spPr bwMode="auto">
            <a:xfrm>
              <a:off x="3888" y="2977"/>
              <a:ext cx="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1500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794" name="Group 2"/>
          <p:cNvGrpSpPr>
            <a:grpSpLocks/>
          </p:cNvGrpSpPr>
          <p:nvPr/>
        </p:nvGrpSpPr>
        <p:grpSpPr bwMode="auto">
          <a:xfrm>
            <a:off x="3200400" y="5448300"/>
            <a:ext cx="3906838" cy="882650"/>
            <a:chOff x="2016" y="3432"/>
            <a:chExt cx="2461" cy="556"/>
          </a:xfrm>
        </p:grpSpPr>
        <p:sp>
          <p:nvSpPr>
            <p:cNvPr id="417795" name="Oval 3"/>
            <p:cNvSpPr>
              <a:spLocks noChangeArrowheads="1"/>
            </p:cNvSpPr>
            <p:nvPr/>
          </p:nvSpPr>
          <p:spPr bwMode="auto">
            <a:xfrm>
              <a:off x="2016" y="3432"/>
              <a:ext cx="624" cy="2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6" name="Text Box 4"/>
            <p:cNvSpPr txBox="1">
              <a:spLocks noChangeArrowheads="1"/>
            </p:cNvSpPr>
            <p:nvPr/>
          </p:nvSpPr>
          <p:spPr bwMode="auto">
            <a:xfrm>
              <a:off x="2880" y="3700"/>
              <a:ext cx="15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mic Sans MS" pitchFamily="66" charset="0"/>
                </a:rPr>
                <a:t>Error message: no object next </a:t>
              </a:r>
            </a:p>
            <a:p>
              <a:r>
                <a:rPr lang="en-US" sz="1200">
                  <a:solidFill>
                    <a:srgbClr val="FF0000"/>
                  </a:solidFill>
                  <a:latin typeface="Comic Sans MS" pitchFamily="66" charset="0"/>
                </a:rPr>
                <a:t>to sysServices</a:t>
              </a:r>
            </a:p>
          </p:txBody>
        </p:sp>
        <p:sp>
          <p:nvSpPr>
            <p:cNvPr id="417797" name="Line 5"/>
            <p:cNvSpPr>
              <a:spLocks noChangeShapeType="1"/>
            </p:cNvSpPr>
            <p:nvPr/>
          </p:nvSpPr>
          <p:spPr bwMode="auto">
            <a:xfrm>
              <a:off x="2544" y="3648"/>
              <a:ext cx="336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7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GetNextRequest PDU</a:t>
            </a:r>
          </a:p>
        </p:txBody>
      </p:sp>
      <p:sp>
        <p:nvSpPr>
          <p:cNvPr id="417799" name="Line 7"/>
          <p:cNvSpPr>
            <a:spLocks noChangeShapeType="1"/>
          </p:cNvSpPr>
          <p:nvPr/>
        </p:nvSpPr>
        <p:spPr bwMode="auto">
          <a:xfrm flipH="1">
            <a:off x="7467600" y="1855788"/>
            <a:ext cx="0" cy="4132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 flipH="1">
            <a:off x="1930400" y="1949450"/>
            <a:ext cx="0" cy="4038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7801" name="Group 9"/>
          <p:cNvGrpSpPr>
            <a:grpSpLocks/>
          </p:cNvGrpSpPr>
          <p:nvPr/>
        </p:nvGrpSpPr>
        <p:grpSpPr bwMode="auto">
          <a:xfrm>
            <a:off x="1951038" y="2070100"/>
            <a:ext cx="5495925" cy="179388"/>
            <a:chOff x="1229" y="1335"/>
            <a:chExt cx="3461" cy="113"/>
          </a:xfrm>
        </p:grpSpPr>
        <p:sp>
          <p:nvSpPr>
            <p:cNvPr id="417802" name="Line 10"/>
            <p:cNvSpPr>
              <a:spLocks noChangeShapeType="1"/>
            </p:cNvSpPr>
            <p:nvPr/>
          </p:nvSpPr>
          <p:spPr bwMode="auto">
            <a:xfrm>
              <a:off x="1229" y="1362"/>
              <a:ext cx="3427" cy="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03" name="Freeform 11"/>
            <p:cNvSpPr>
              <a:spLocks/>
            </p:cNvSpPr>
            <p:nvPr/>
          </p:nvSpPr>
          <p:spPr bwMode="auto">
            <a:xfrm>
              <a:off x="4651" y="1400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1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1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04" name="Rectangle 12"/>
            <p:cNvSpPr>
              <a:spLocks noChangeArrowheads="1"/>
            </p:cNvSpPr>
            <p:nvPr/>
          </p:nvSpPr>
          <p:spPr bwMode="auto">
            <a:xfrm>
              <a:off x="2473" y="1335"/>
              <a:ext cx="975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05" name="Rectangle 13"/>
            <p:cNvSpPr>
              <a:spLocks noChangeArrowheads="1"/>
            </p:cNvSpPr>
            <p:nvPr/>
          </p:nvSpPr>
          <p:spPr bwMode="auto">
            <a:xfrm>
              <a:off x="2478" y="1338"/>
              <a:ext cx="9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GetRequest (sysDescr.0)</a:t>
              </a:r>
              <a:endParaRPr lang="en-US" sz="1800" b="0"/>
            </a:p>
          </p:txBody>
        </p:sp>
      </p:grpSp>
      <p:grpSp>
        <p:nvGrpSpPr>
          <p:cNvPr id="417806" name="Group 14"/>
          <p:cNvGrpSpPr>
            <a:grpSpLocks/>
          </p:cNvGrpSpPr>
          <p:nvPr/>
        </p:nvGrpSpPr>
        <p:grpSpPr bwMode="auto">
          <a:xfrm>
            <a:off x="1947863" y="2268538"/>
            <a:ext cx="5499100" cy="179387"/>
            <a:chOff x="1226" y="1460"/>
            <a:chExt cx="3464" cy="113"/>
          </a:xfrm>
        </p:grpSpPr>
        <p:sp>
          <p:nvSpPr>
            <p:cNvPr id="417807" name="Freeform 15"/>
            <p:cNvSpPr>
              <a:spLocks/>
            </p:cNvSpPr>
            <p:nvPr/>
          </p:nvSpPr>
          <p:spPr bwMode="auto">
            <a:xfrm>
              <a:off x="1260" y="1484"/>
              <a:ext cx="3430" cy="63"/>
            </a:xfrm>
            <a:custGeom>
              <a:avLst/>
              <a:gdLst>
                <a:gd name="T0" fmla="*/ 0 w 3430"/>
                <a:gd name="T1" fmla="*/ 63 h 63"/>
                <a:gd name="T2" fmla="*/ 686 w 3430"/>
                <a:gd name="T3" fmla="*/ 38 h 63"/>
                <a:gd name="T4" fmla="*/ 1372 w 3430"/>
                <a:gd name="T5" fmla="*/ 19 h 63"/>
                <a:gd name="T6" fmla="*/ 2058 w 3430"/>
                <a:gd name="T7" fmla="*/ 7 h 63"/>
                <a:gd name="T8" fmla="*/ 2744 w 3430"/>
                <a:gd name="T9" fmla="*/ 0 h 63"/>
                <a:gd name="T10" fmla="*/ 3430 w 3430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30" h="63">
                  <a:moveTo>
                    <a:pt x="0" y="63"/>
                  </a:moveTo>
                  <a:lnTo>
                    <a:pt x="686" y="38"/>
                  </a:lnTo>
                  <a:lnTo>
                    <a:pt x="1372" y="19"/>
                  </a:lnTo>
                  <a:lnTo>
                    <a:pt x="2058" y="7"/>
                  </a:lnTo>
                  <a:lnTo>
                    <a:pt x="2744" y="0"/>
                  </a:lnTo>
                  <a:lnTo>
                    <a:pt x="343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08" name="Freeform 16"/>
            <p:cNvSpPr>
              <a:spLocks/>
            </p:cNvSpPr>
            <p:nvPr/>
          </p:nvSpPr>
          <p:spPr bwMode="auto">
            <a:xfrm>
              <a:off x="1226" y="1527"/>
              <a:ext cx="39" cy="39"/>
            </a:xfrm>
            <a:custGeom>
              <a:avLst/>
              <a:gdLst>
                <a:gd name="T0" fmla="*/ 37 w 39"/>
                <a:gd name="T1" fmla="*/ 0 h 39"/>
                <a:gd name="T2" fmla="*/ 0 w 39"/>
                <a:gd name="T3" fmla="*/ 22 h 39"/>
                <a:gd name="T4" fmla="*/ 39 w 39"/>
                <a:gd name="T5" fmla="*/ 39 h 39"/>
                <a:gd name="T6" fmla="*/ 37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37" y="0"/>
                  </a:moveTo>
                  <a:lnTo>
                    <a:pt x="0" y="22"/>
                  </a:lnTo>
                  <a:lnTo>
                    <a:pt x="39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09" name="Rectangle 17"/>
            <p:cNvSpPr>
              <a:spLocks noChangeArrowheads="1"/>
            </p:cNvSpPr>
            <p:nvPr/>
          </p:nvSpPr>
          <p:spPr bwMode="auto">
            <a:xfrm>
              <a:off x="1385" y="1460"/>
              <a:ext cx="1500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10" name="Rectangle 18"/>
            <p:cNvSpPr>
              <a:spLocks noChangeArrowheads="1"/>
            </p:cNvSpPr>
            <p:nvPr/>
          </p:nvSpPr>
          <p:spPr bwMode="auto">
            <a:xfrm>
              <a:off x="1390" y="1463"/>
              <a:ext cx="15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(sysDescr .0= "SunOS" )</a:t>
              </a:r>
              <a:endParaRPr lang="en-US" sz="1800" b="0"/>
            </a:p>
          </p:txBody>
        </p:sp>
      </p:grpSp>
      <p:grpSp>
        <p:nvGrpSpPr>
          <p:cNvPr id="417811" name="Group 19"/>
          <p:cNvGrpSpPr>
            <a:grpSpLocks/>
          </p:cNvGrpSpPr>
          <p:nvPr/>
        </p:nvGrpSpPr>
        <p:grpSpPr bwMode="auto">
          <a:xfrm>
            <a:off x="1951038" y="2474913"/>
            <a:ext cx="5508625" cy="236537"/>
            <a:chOff x="1229" y="1771"/>
            <a:chExt cx="3469" cy="149"/>
          </a:xfrm>
        </p:grpSpPr>
        <p:sp>
          <p:nvSpPr>
            <p:cNvPr id="417812" name="Freeform 20"/>
            <p:cNvSpPr>
              <a:spLocks/>
            </p:cNvSpPr>
            <p:nvPr/>
          </p:nvSpPr>
          <p:spPr bwMode="auto">
            <a:xfrm>
              <a:off x="1229" y="1824"/>
              <a:ext cx="3427" cy="57"/>
            </a:xfrm>
            <a:custGeom>
              <a:avLst/>
              <a:gdLst>
                <a:gd name="T0" fmla="*/ 0 w 3427"/>
                <a:gd name="T1" fmla="*/ 0 h 57"/>
                <a:gd name="T2" fmla="*/ 857 w 3427"/>
                <a:gd name="T3" fmla="*/ 7 h 57"/>
                <a:gd name="T4" fmla="*/ 1714 w 3427"/>
                <a:gd name="T5" fmla="*/ 19 h 57"/>
                <a:gd name="T6" fmla="*/ 2570 w 3427"/>
                <a:gd name="T7" fmla="*/ 36 h 57"/>
                <a:gd name="T8" fmla="*/ 3427 w 342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7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0" y="36"/>
                  </a:lnTo>
                  <a:lnTo>
                    <a:pt x="3427" y="5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13" name="Freeform 21"/>
            <p:cNvSpPr>
              <a:spLocks/>
            </p:cNvSpPr>
            <p:nvPr/>
          </p:nvSpPr>
          <p:spPr bwMode="auto">
            <a:xfrm>
              <a:off x="4659" y="1857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0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0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14" name="Rectangle 22"/>
            <p:cNvSpPr>
              <a:spLocks noChangeArrowheads="1"/>
            </p:cNvSpPr>
            <p:nvPr/>
          </p:nvSpPr>
          <p:spPr bwMode="auto">
            <a:xfrm>
              <a:off x="2870" y="1771"/>
              <a:ext cx="1186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15" name="Rectangle 23"/>
            <p:cNvSpPr>
              <a:spLocks noChangeArrowheads="1"/>
            </p:cNvSpPr>
            <p:nvPr/>
          </p:nvSpPr>
          <p:spPr bwMode="auto">
            <a:xfrm>
              <a:off x="2880" y="1776"/>
              <a:ext cx="11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(sysDescr.0)</a:t>
              </a:r>
            </a:p>
          </p:txBody>
        </p:sp>
      </p:grpSp>
      <p:grpSp>
        <p:nvGrpSpPr>
          <p:cNvPr id="417816" name="Group 24"/>
          <p:cNvGrpSpPr>
            <a:grpSpLocks/>
          </p:cNvGrpSpPr>
          <p:nvPr/>
        </p:nvGrpSpPr>
        <p:grpSpPr bwMode="auto">
          <a:xfrm>
            <a:off x="1951038" y="2711450"/>
            <a:ext cx="5495925" cy="179388"/>
            <a:chOff x="1229" y="1717"/>
            <a:chExt cx="3461" cy="113"/>
          </a:xfrm>
        </p:grpSpPr>
        <p:sp>
          <p:nvSpPr>
            <p:cNvPr id="417817" name="Freeform 25"/>
            <p:cNvSpPr>
              <a:spLocks/>
            </p:cNvSpPr>
            <p:nvPr/>
          </p:nvSpPr>
          <p:spPr bwMode="auto">
            <a:xfrm>
              <a:off x="1263" y="1741"/>
              <a:ext cx="3427" cy="70"/>
            </a:xfrm>
            <a:custGeom>
              <a:avLst/>
              <a:gdLst>
                <a:gd name="T0" fmla="*/ 0 w 3427"/>
                <a:gd name="T1" fmla="*/ 70 h 70"/>
                <a:gd name="T2" fmla="*/ 857 w 3427"/>
                <a:gd name="T3" fmla="*/ 44 h 70"/>
                <a:gd name="T4" fmla="*/ 1713 w 3427"/>
                <a:gd name="T5" fmla="*/ 25 h 70"/>
                <a:gd name="T6" fmla="*/ 2570 w 3427"/>
                <a:gd name="T7" fmla="*/ 10 h 70"/>
                <a:gd name="T8" fmla="*/ 3427 w 3427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70">
                  <a:moveTo>
                    <a:pt x="0" y="70"/>
                  </a:moveTo>
                  <a:lnTo>
                    <a:pt x="857" y="44"/>
                  </a:lnTo>
                  <a:lnTo>
                    <a:pt x="1713" y="25"/>
                  </a:lnTo>
                  <a:lnTo>
                    <a:pt x="2570" y="1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18" name="Freeform 26"/>
            <p:cNvSpPr>
              <a:spLocks/>
            </p:cNvSpPr>
            <p:nvPr/>
          </p:nvSpPr>
          <p:spPr bwMode="auto">
            <a:xfrm>
              <a:off x="1229" y="1790"/>
              <a:ext cx="41" cy="40"/>
            </a:xfrm>
            <a:custGeom>
              <a:avLst/>
              <a:gdLst>
                <a:gd name="T0" fmla="*/ 39 w 41"/>
                <a:gd name="T1" fmla="*/ 0 h 40"/>
                <a:gd name="T2" fmla="*/ 0 w 41"/>
                <a:gd name="T3" fmla="*/ 21 h 40"/>
                <a:gd name="T4" fmla="*/ 41 w 41"/>
                <a:gd name="T5" fmla="*/ 40 h 40"/>
                <a:gd name="T6" fmla="*/ 39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39" y="0"/>
                  </a:moveTo>
                  <a:lnTo>
                    <a:pt x="0" y="21"/>
                  </a:lnTo>
                  <a:lnTo>
                    <a:pt x="41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19" name="Rectangle 27"/>
            <p:cNvSpPr>
              <a:spLocks noChangeArrowheads="1"/>
            </p:cNvSpPr>
            <p:nvPr/>
          </p:nvSpPr>
          <p:spPr bwMode="auto">
            <a:xfrm>
              <a:off x="1537" y="1717"/>
              <a:ext cx="2202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20" name="Rectangle 28"/>
            <p:cNvSpPr>
              <a:spLocks noChangeArrowheads="1"/>
            </p:cNvSpPr>
            <p:nvPr/>
          </p:nvSpPr>
          <p:spPr bwMode="auto">
            <a:xfrm>
              <a:off x="1542" y="1720"/>
              <a:ext cx="22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 sysObjectID.0=enterprises.11.2.3.10.1.2 )</a:t>
              </a:r>
              <a:endParaRPr lang="en-US" sz="1800" b="0"/>
            </a:p>
          </p:txBody>
        </p:sp>
      </p:grpSp>
      <p:sp>
        <p:nvSpPr>
          <p:cNvPr id="417821" name="Rectangle 29"/>
          <p:cNvSpPr>
            <a:spLocks noChangeArrowheads="1"/>
          </p:cNvSpPr>
          <p:nvPr/>
        </p:nvSpPr>
        <p:spPr bwMode="auto">
          <a:xfrm>
            <a:off x="2971800" y="6461125"/>
            <a:ext cx="3092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Get-Next-Request Operation for System Group</a:t>
            </a:r>
            <a:endParaRPr lang="en-US" sz="1800" b="0"/>
          </a:p>
        </p:txBody>
      </p:sp>
      <p:sp>
        <p:nvSpPr>
          <p:cNvPr id="417822" name="Rectangle 30"/>
          <p:cNvSpPr>
            <a:spLocks noChangeArrowheads="1"/>
          </p:cNvSpPr>
          <p:nvPr/>
        </p:nvSpPr>
        <p:spPr bwMode="auto">
          <a:xfrm>
            <a:off x="1447800" y="1398588"/>
            <a:ext cx="1020763" cy="4079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23" name="Rectangle 31"/>
          <p:cNvSpPr>
            <a:spLocks noChangeArrowheads="1"/>
          </p:cNvSpPr>
          <p:nvPr/>
        </p:nvSpPr>
        <p:spPr bwMode="auto">
          <a:xfrm>
            <a:off x="1687513" y="1436688"/>
            <a:ext cx="552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Manager</a:t>
            </a:r>
            <a:endParaRPr lang="en-US" sz="1800" b="0"/>
          </a:p>
        </p:txBody>
      </p:sp>
      <p:sp>
        <p:nvSpPr>
          <p:cNvPr id="417824" name="Rectangle 32"/>
          <p:cNvSpPr>
            <a:spLocks noChangeArrowheads="1"/>
          </p:cNvSpPr>
          <p:nvPr/>
        </p:nvSpPr>
        <p:spPr bwMode="auto">
          <a:xfrm>
            <a:off x="1712913" y="1600200"/>
            <a:ext cx="5032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sp>
        <p:nvSpPr>
          <p:cNvPr id="417825" name="Rectangle 33"/>
          <p:cNvSpPr>
            <a:spLocks noChangeArrowheads="1"/>
          </p:cNvSpPr>
          <p:nvPr/>
        </p:nvSpPr>
        <p:spPr bwMode="auto">
          <a:xfrm>
            <a:off x="6983413" y="1371600"/>
            <a:ext cx="1019175" cy="4079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26" name="Rectangle 34"/>
          <p:cNvSpPr>
            <a:spLocks noChangeArrowheads="1"/>
          </p:cNvSpPr>
          <p:nvPr/>
        </p:nvSpPr>
        <p:spPr bwMode="auto">
          <a:xfrm>
            <a:off x="7315200" y="1409700"/>
            <a:ext cx="3667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Agent</a:t>
            </a:r>
            <a:endParaRPr lang="en-US" sz="1800" b="0"/>
          </a:p>
        </p:txBody>
      </p:sp>
      <p:sp>
        <p:nvSpPr>
          <p:cNvPr id="417827" name="Rectangle 35"/>
          <p:cNvSpPr>
            <a:spLocks noChangeArrowheads="1"/>
          </p:cNvSpPr>
          <p:nvPr/>
        </p:nvSpPr>
        <p:spPr bwMode="auto">
          <a:xfrm>
            <a:off x="7246938" y="1573213"/>
            <a:ext cx="504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grpSp>
        <p:nvGrpSpPr>
          <p:cNvPr id="417828" name="Group 36"/>
          <p:cNvGrpSpPr>
            <a:grpSpLocks/>
          </p:cNvGrpSpPr>
          <p:nvPr/>
        </p:nvGrpSpPr>
        <p:grpSpPr bwMode="auto">
          <a:xfrm>
            <a:off x="1947863" y="2940050"/>
            <a:ext cx="5519737" cy="2770188"/>
            <a:chOff x="1226" y="2064"/>
            <a:chExt cx="3478" cy="1745"/>
          </a:xfrm>
        </p:grpSpPr>
        <p:sp>
          <p:nvSpPr>
            <p:cNvPr id="417829" name="Freeform 37"/>
            <p:cNvSpPr>
              <a:spLocks/>
            </p:cNvSpPr>
            <p:nvPr/>
          </p:nvSpPr>
          <p:spPr bwMode="auto">
            <a:xfrm>
              <a:off x="1229" y="2129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7 h 56"/>
                <a:gd name="T4" fmla="*/ 1714 w 3427"/>
                <a:gd name="T5" fmla="*/ 19 h 56"/>
                <a:gd name="T6" fmla="*/ 2570 w 3427"/>
                <a:gd name="T7" fmla="*/ 36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0" y="36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30" name="Freeform 38"/>
            <p:cNvSpPr>
              <a:spLocks/>
            </p:cNvSpPr>
            <p:nvPr/>
          </p:nvSpPr>
          <p:spPr bwMode="auto">
            <a:xfrm>
              <a:off x="4651" y="2167"/>
              <a:ext cx="39" cy="39"/>
            </a:xfrm>
            <a:custGeom>
              <a:avLst/>
              <a:gdLst>
                <a:gd name="T0" fmla="*/ 0 w 39"/>
                <a:gd name="T1" fmla="*/ 0 h 39"/>
                <a:gd name="T2" fmla="*/ 39 w 39"/>
                <a:gd name="T3" fmla="*/ 20 h 39"/>
                <a:gd name="T4" fmla="*/ 0 w 39"/>
                <a:gd name="T5" fmla="*/ 39 h 39"/>
                <a:gd name="T6" fmla="*/ 0 w 3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9">
                  <a:moveTo>
                    <a:pt x="0" y="0"/>
                  </a:moveTo>
                  <a:lnTo>
                    <a:pt x="39" y="20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31" name="Rectangle 39"/>
            <p:cNvSpPr>
              <a:spLocks noChangeArrowheads="1"/>
            </p:cNvSpPr>
            <p:nvPr/>
          </p:nvSpPr>
          <p:spPr bwMode="auto">
            <a:xfrm>
              <a:off x="2688" y="2064"/>
              <a:ext cx="1273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32" name="Rectangle 40"/>
            <p:cNvSpPr>
              <a:spLocks noChangeArrowheads="1"/>
            </p:cNvSpPr>
            <p:nvPr/>
          </p:nvSpPr>
          <p:spPr bwMode="auto">
            <a:xfrm>
              <a:off x="2704" y="2096"/>
              <a:ext cx="12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(sysObjectID.0)</a:t>
              </a:r>
            </a:p>
          </p:txBody>
        </p:sp>
        <p:sp>
          <p:nvSpPr>
            <p:cNvPr id="417833" name="Freeform 41"/>
            <p:cNvSpPr>
              <a:spLocks/>
            </p:cNvSpPr>
            <p:nvPr/>
          </p:nvSpPr>
          <p:spPr bwMode="auto">
            <a:xfrm>
              <a:off x="1263" y="2250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34" name="Freeform 42"/>
            <p:cNvSpPr>
              <a:spLocks/>
            </p:cNvSpPr>
            <p:nvPr/>
          </p:nvSpPr>
          <p:spPr bwMode="auto">
            <a:xfrm>
              <a:off x="1229" y="2300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1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1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35" name="Rectangle 43"/>
            <p:cNvSpPr>
              <a:spLocks noChangeArrowheads="1"/>
            </p:cNvSpPr>
            <p:nvPr/>
          </p:nvSpPr>
          <p:spPr bwMode="auto">
            <a:xfrm>
              <a:off x="1272" y="2232"/>
              <a:ext cx="1646" cy="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36" name="Rectangle 44"/>
            <p:cNvSpPr>
              <a:spLocks noChangeArrowheads="1"/>
            </p:cNvSpPr>
            <p:nvPr/>
          </p:nvSpPr>
          <p:spPr bwMode="auto">
            <a:xfrm>
              <a:off x="1293" y="2235"/>
              <a:ext cx="16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(sysUpTime.0=2247349530)</a:t>
              </a:r>
              <a:endParaRPr lang="en-US" sz="1800" b="0"/>
            </a:p>
          </p:txBody>
        </p:sp>
        <p:sp>
          <p:nvSpPr>
            <p:cNvPr id="417837" name="Freeform 45"/>
            <p:cNvSpPr>
              <a:spLocks/>
            </p:cNvSpPr>
            <p:nvPr/>
          </p:nvSpPr>
          <p:spPr bwMode="auto">
            <a:xfrm>
              <a:off x="1226" y="2424"/>
              <a:ext cx="3430" cy="63"/>
            </a:xfrm>
            <a:custGeom>
              <a:avLst/>
              <a:gdLst>
                <a:gd name="T0" fmla="*/ 0 w 3430"/>
                <a:gd name="T1" fmla="*/ 0 h 63"/>
                <a:gd name="T2" fmla="*/ 857 w 3430"/>
                <a:gd name="T3" fmla="*/ 7 h 63"/>
                <a:gd name="T4" fmla="*/ 1714 w 3430"/>
                <a:gd name="T5" fmla="*/ 19 h 63"/>
                <a:gd name="T6" fmla="*/ 2573 w 3430"/>
                <a:gd name="T7" fmla="*/ 37 h 63"/>
                <a:gd name="T8" fmla="*/ 3430 w 3430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0" h="63">
                  <a:moveTo>
                    <a:pt x="0" y="0"/>
                  </a:moveTo>
                  <a:lnTo>
                    <a:pt x="857" y="7"/>
                  </a:lnTo>
                  <a:lnTo>
                    <a:pt x="1714" y="19"/>
                  </a:lnTo>
                  <a:lnTo>
                    <a:pt x="2573" y="37"/>
                  </a:lnTo>
                  <a:lnTo>
                    <a:pt x="3430" y="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38" name="Freeform 46"/>
            <p:cNvSpPr>
              <a:spLocks/>
            </p:cNvSpPr>
            <p:nvPr/>
          </p:nvSpPr>
          <p:spPr bwMode="auto">
            <a:xfrm>
              <a:off x="4649" y="2466"/>
              <a:ext cx="41" cy="40"/>
            </a:xfrm>
            <a:custGeom>
              <a:avLst/>
              <a:gdLst>
                <a:gd name="T0" fmla="*/ 2 w 41"/>
                <a:gd name="T1" fmla="*/ 0 h 40"/>
                <a:gd name="T2" fmla="*/ 41 w 41"/>
                <a:gd name="T3" fmla="*/ 23 h 40"/>
                <a:gd name="T4" fmla="*/ 0 w 41"/>
                <a:gd name="T5" fmla="*/ 40 h 40"/>
                <a:gd name="T6" fmla="*/ 2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2" y="0"/>
                  </a:moveTo>
                  <a:lnTo>
                    <a:pt x="41" y="23"/>
                  </a:lnTo>
                  <a:lnTo>
                    <a:pt x="0" y="4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39" name="Rectangle 47"/>
            <p:cNvSpPr>
              <a:spLocks noChangeArrowheads="1"/>
            </p:cNvSpPr>
            <p:nvPr/>
          </p:nvSpPr>
          <p:spPr bwMode="auto">
            <a:xfrm>
              <a:off x="2832" y="2400"/>
              <a:ext cx="1256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40" name="Rectangle 48"/>
            <p:cNvSpPr>
              <a:spLocks noChangeArrowheads="1"/>
            </p:cNvSpPr>
            <p:nvPr/>
          </p:nvSpPr>
          <p:spPr bwMode="auto">
            <a:xfrm>
              <a:off x="2840" y="2400"/>
              <a:ext cx="124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(sysUpTime.0)</a:t>
              </a:r>
            </a:p>
          </p:txBody>
        </p:sp>
        <p:sp>
          <p:nvSpPr>
            <p:cNvPr id="417841" name="Freeform 49"/>
            <p:cNvSpPr>
              <a:spLocks/>
            </p:cNvSpPr>
            <p:nvPr/>
          </p:nvSpPr>
          <p:spPr bwMode="auto">
            <a:xfrm>
              <a:off x="1263" y="2546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42" name="Freeform 50"/>
            <p:cNvSpPr>
              <a:spLocks/>
            </p:cNvSpPr>
            <p:nvPr/>
          </p:nvSpPr>
          <p:spPr bwMode="auto">
            <a:xfrm>
              <a:off x="1229" y="2596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0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0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43" name="Rectangle 51"/>
            <p:cNvSpPr>
              <a:spLocks noChangeArrowheads="1"/>
            </p:cNvSpPr>
            <p:nvPr/>
          </p:nvSpPr>
          <p:spPr bwMode="auto">
            <a:xfrm>
              <a:off x="1470" y="2527"/>
              <a:ext cx="1249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44" name="Rectangle 52"/>
            <p:cNvSpPr>
              <a:spLocks noChangeArrowheads="1"/>
            </p:cNvSpPr>
            <p:nvPr/>
          </p:nvSpPr>
          <p:spPr bwMode="auto">
            <a:xfrm>
              <a:off x="1476" y="2530"/>
              <a:ext cx="126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(sysContact.0=" ")</a:t>
              </a:r>
              <a:endParaRPr lang="en-US" sz="1800" b="0"/>
            </a:p>
          </p:txBody>
        </p:sp>
        <p:sp>
          <p:nvSpPr>
            <p:cNvPr id="417845" name="Freeform 53"/>
            <p:cNvSpPr>
              <a:spLocks/>
            </p:cNvSpPr>
            <p:nvPr/>
          </p:nvSpPr>
          <p:spPr bwMode="auto">
            <a:xfrm>
              <a:off x="1229" y="2700"/>
              <a:ext cx="3427" cy="57"/>
            </a:xfrm>
            <a:custGeom>
              <a:avLst/>
              <a:gdLst>
                <a:gd name="T0" fmla="*/ 0 w 3427"/>
                <a:gd name="T1" fmla="*/ 0 h 57"/>
                <a:gd name="T2" fmla="*/ 857 w 3427"/>
                <a:gd name="T3" fmla="*/ 5 h 57"/>
                <a:gd name="T4" fmla="*/ 1714 w 3427"/>
                <a:gd name="T5" fmla="*/ 16 h 57"/>
                <a:gd name="T6" fmla="*/ 2570 w 3427"/>
                <a:gd name="T7" fmla="*/ 33 h 57"/>
                <a:gd name="T8" fmla="*/ 3427 w 342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7">
                  <a:moveTo>
                    <a:pt x="0" y="0"/>
                  </a:moveTo>
                  <a:lnTo>
                    <a:pt x="857" y="5"/>
                  </a:lnTo>
                  <a:lnTo>
                    <a:pt x="1714" y="16"/>
                  </a:lnTo>
                  <a:lnTo>
                    <a:pt x="2570" y="33"/>
                  </a:lnTo>
                  <a:lnTo>
                    <a:pt x="3427" y="5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46" name="Freeform 54"/>
            <p:cNvSpPr>
              <a:spLocks/>
            </p:cNvSpPr>
            <p:nvPr/>
          </p:nvSpPr>
          <p:spPr bwMode="auto">
            <a:xfrm>
              <a:off x="4649" y="2736"/>
              <a:ext cx="41" cy="40"/>
            </a:xfrm>
            <a:custGeom>
              <a:avLst/>
              <a:gdLst>
                <a:gd name="T0" fmla="*/ 2 w 41"/>
                <a:gd name="T1" fmla="*/ 0 h 40"/>
                <a:gd name="T2" fmla="*/ 41 w 41"/>
                <a:gd name="T3" fmla="*/ 22 h 40"/>
                <a:gd name="T4" fmla="*/ 0 w 41"/>
                <a:gd name="T5" fmla="*/ 40 h 40"/>
                <a:gd name="T6" fmla="*/ 2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2" y="0"/>
                  </a:moveTo>
                  <a:lnTo>
                    <a:pt x="41" y="22"/>
                  </a:lnTo>
                  <a:lnTo>
                    <a:pt x="0" y="4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47" name="Rectangle 55"/>
            <p:cNvSpPr>
              <a:spLocks noChangeArrowheads="1"/>
            </p:cNvSpPr>
            <p:nvPr/>
          </p:nvSpPr>
          <p:spPr bwMode="auto">
            <a:xfrm>
              <a:off x="2832" y="2688"/>
              <a:ext cx="1222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48" name="Rectangle 56"/>
            <p:cNvSpPr>
              <a:spLocks noChangeArrowheads="1"/>
            </p:cNvSpPr>
            <p:nvPr/>
          </p:nvSpPr>
          <p:spPr bwMode="auto">
            <a:xfrm>
              <a:off x="2832" y="2678"/>
              <a:ext cx="12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(sysContact.0)</a:t>
              </a:r>
            </a:p>
          </p:txBody>
        </p:sp>
        <p:sp>
          <p:nvSpPr>
            <p:cNvPr id="417849" name="Freeform 57"/>
            <p:cNvSpPr>
              <a:spLocks/>
            </p:cNvSpPr>
            <p:nvPr/>
          </p:nvSpPr>
          <p:spPr bwMode="auto">
            <a:xfrm>
              <a:off x="1263" y="2834"/>
              <a:ext cx="3427" cy="68"/>
            </a:xfrm>
            <a:custGeom>
              <a:avLst/>
              <a:gdLst>
                <a:gd name="T0" fmla="*/ 0 w 3427"/>
                <a:gd name="T1" fmla="*/ 68 h 68"/>
                <a:gd name="T2" fmla="*/ 686 w 3427"/>
                <a:gd name="T3" fmla="*/ 41 h 68"/>
                <a:gd name="T4" fmla="*/ 1371 w 3427"/>
                <a:gd name="T5" fmla="*/ 20 h 68"/>
                <a:gd name="T6" fmla="*/ 2057 w 3427"/>
                <a:gd name="T7" fmla="*/ 7 h 68"/>
                <a:gd name="T8" fmla="*/ 2741 w 3427"/>
                <a:gd name="T9" fmla="*/ 0 h 68"/>
                <a:gd name="T10" fmla="*/ 3427 w 3427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8">
                  <a:moveTo>
                    <a:pt x="0" y="68"/>
                  </a:moveTo>
                  <a:lnTo>
                    <a:pt x="686" y="41"/>
                  </a:lnTo>
                  <a:lnTo>
                    <a:pt x="1371" y="20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50" name="Freeform 58"/>
            <p:cNvSpPr>
              <a:spLocks/>
            </p:cNvSpPr>
            <p:nvPr/>
          </p:nvSpPr>
          <p:spPr bwMode="auto">
            <a:xfrm>
              <a:off x="1229" y="2883"/>
              <a:ext cx="41" cy="40"/>
            </a:xfrm>
            <a:custGeom>
              <a:avLst/>
              <a:gdLst>
                <a:gd name="T0" fmla="*/ 39 w 41"/>
                <a:gd name="T1" fmla="*/ 0 h 40"/>
                <a:gd name="T2" fmla="*/ 0 w 41"/>
                <a:gd name="T3" fmla="*/ 21 h 40"/>
                <a:gd name="T4" fmla="*/ 41 w 41"/>
                <a:gd name="T5" fmla="*/ 40 h 40"/>
                <a:gd name="T6" fmla="*/ 39 w 41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40">
                  <a:moveTo>
                    <a:pt x="39" y="0"/>
                  </a:moveTo>
                  <a:lnTo>
                    <a:pt x="0" y="21"/>
                  </a:lnTo>
                  <a:lnTo>
                    <a:pt x="41" y="4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51" name="Rectangle 59"/>
            <p:cNvSpPr>
              <a:spLocks noChangeArrowheads="1"/>
            </p:cNvSpPr>
            <p:nvPr/>
          </p:nvSpPr>
          <p:spPr bwMode="auto">
            <a:xfrm>
              <a:off x="1412" y="2815"/>
              <a:ext cx="1365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52" name="Rectangle 60"/>
            <p:cNvSpPr>
              <a:spLocks noChangeArrowheads="1"/>
            </p:cNvSpPr>
            <p:nvPr/>
          </p:nvSpPr>
          <p:spPr bwMode="auto">
            <a:xfrm>
              <a:off x="1417" y="2818"/>
              <a:ext cx="13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(sysName.0="noc1 ")</a:t>
              </a:r>
              <a:endParaRPr lang="en-US" sz="1800" b="0"/>
            </a:p>
          </p:txBody>
        </p:sp>
        <p:sp>
          <p:nvSpPr>
            <p:cNvPr id="417853" name="Freeform 61"/>
            <p:cNvSpPr>
              <a:spLocks/>
            </p:cNvSpPr>
            <p:nvPr/>
          </p:nvSpPr>
          <p:spPr bwMode="auto">
            <a:xfrm>
              <a:off x="1229" y="2988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5 h 56"/>
                <a:gd name="T4" fmla="*/ 1714 w 3427"/>
                <a:gd name="T5" fmla="*/ 15 h 56"/>
                <a:gd name="T6" fmla="*/ 2570 w 3427"/>
                <a:gd name="T7" fmla="*/ 32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5"/>
                  </a:lnTo>
                  <a:lnTo>
                    <a:pt x="1714" y="15"/>
                  </a:lnTo>
                  <a:lnTo>
                    <a:pt x="2570" y="32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54" name="Freeform 62"/>
            <p:cNvSpPr>
              <a:spLocks/>
            </p:cNvSpPr>
            <p:nvPr/>
          </p:nvSpPr>
          <p:spPr bwMode="auto">
            <a:xfrm>
              <a:off x="4649" y="3024"/>
              <a:ext cx="41" cy="39"/>
            </a:xfrm>
            <a:custGeom>
              <a:avLst/>
              <a:gdLst>
                <a:gd name="T0" fmla="*/ 2 w 41"/>
                <a:gd name="T1" fmla="*/ 0 h 39"/>
                <a:gd name="T2" fmla="*/ 41 w 41"/>
                <a:gd name="T3" fmla="*/ 22 h 39"/>
                <a:gd name="T4" fmla="*/ 0 w 41"/>
                <a:gd name="T5" fmla="*/ 39 h 39"/>
                <a:gd name="T6" fmla="*/ 2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2" y="0"/>
                  </a:moveTo>
                  <a:lnTo>
                    <a:pt x="41" y="22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55" name="Rectangle 63"/>
            <p:cNvSpPr>
              <a:spLocks noChangeArrowheads="1"/>
            </p:cNvSpPr>
            <p:nvPr/>
          </p:nvSpPr>
          <p:spPr bwMode="auto">
            <a:xfrm>
              <a:off x="2688" y="2932"/>
              <a:ext cx="1417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56" name="Rectangle 64"/>
            <p:cNvSpPr>
              <a:spLocks noChangeArrowheads="1"/>
            </p:cNvSpPr>
            <p:nvPr/>
          </p:nvSpPr>
          <p:spPr bwMode="auto">
            <a:xfrm>
              <a:off x="2812" y="2966"/>
              <a:ext cx="117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(sysName.0)</a:t>
              </a:r>
            </a:p>
          </p:txBody>
        </p:sp>
        <p:sp>
          <p:nvSpPr>
            <p:cNvPr id="417857" name="Freeform 65"/>
            <p:cNvSpPr>
              <a:spLocks/>
            </p:cNvSpPr>
            <p:nvPr/>
          </p:nvSpPr>
          <p:spPr bwMode="auto">
            <a:xfrm>
              <a:off x="1263" y="3121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2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2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58" name="Freeform 66"/>
            <p:cNvSpPr>
              <a:spLocks/>
            </p:cNvSpPr>
            <p:nvPr/>
          </p:nvSpPr>
          <p:spPr bwMode="auto">
            <a:xfrm>
              <a:off x="1229" y="3171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1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1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59" name="Rectangle 67"/>
            <p:cNvSpPr>
              <a:spLocks noChangeArrowheads="1"/>
            </p:cNvSpPr>
            <p:nvPr/>
          </p:nvSpPr>
          <p:spPr bwMode="auto">
            <a:xfrm>
              <a:off x="1455" y="3103"/>
              <a:ext cx="1280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60" name="Rectangle 68"/>
            <p:cNvSpPr>
              <a:spLocks noChangeArrowheads="1"/>
            </p:cNvSpPr>
            <p:nvPr/>
          </p:nvSpPr>
          <p:spPr bwMode="auto">
            <a:xfrm>
              <a:off x="1460" y="3106"/>
              <a:ext cx="12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(sysLocation.0=" ")</a:t>
              </a:r>
              <a:endParaRPr lang="en-US" sz="1800" b="0"/>
            </a:p>
          </p:txBody>
        </p:sp>
        <p:sp>
          <p:nvSpPr>
            <p:cNvPr id="417861" name="Freeform 69"/>
            <p:cNvSpPr>
              <a:spLocks/>
            </p:cNvSpPr>
            <p:nvPr/>
          </p:nvSpPr>
          <p:spPr bwMode="auto">
            <a:xfrm>
              <a:off x="1229" y="3293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5 h 56"/>
                <a:gd name="T4" fmla="*/ 1714 w 3427"/>
                <a:gd name="T5" fmla="*/ 15 h 56"/>
                <a:gd name="T6" fmla="*/ 2570 w 3427"/>
                <a:gd name="T7" fmla="*/ 32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5"/>
                  </a:lnTo>
                  <a:lnTo>
                    <a:pt x="1714" y="15"/>
                  </a:lnTo>
                  <a:lnTo>
                    <a:pt x="2570" y="32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62" name="Freeform 70"/>
            <p:cNvSpPr>
              <a:spLocks/>
            </p:cNvSpPr>
            <p:nvPr/>
          </p:nvSpPr>
          <p:spPr bwMode="auto">
            <a:xfrm>
              <a:off x="4649" y="3329"/>
              <a:ext cx="41" cy="39"/>
            </a:xfrm>
            <a:custGeom>
              <a:avLst/>
              <a:gdLst>
                <a:gd name="T0" fmla="*/ 2 w 41"/>
                <a:gd name="T1" fmla="*/ 0 h 39"/>
                <a:gd name="T2" fmla="*/ 41 w 41"/>
                <a:gd name="T3" fmla="*/ 22 h 39"/>
                <a:gd name="T4" fmla="*/ 0 w 41"/>
                <a:gd name="T5" fmla="*/ 39 h 39"/>
                <a:gd name="T6" fmla="*/ 2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2" y="0"/>
                  </a:moveTo>
                  <a:lnTo>
                    <a:pt x="41" y="22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63" name="Rectangle 71"/>
            <p:cNvSpPr>
              <a:spLocks noChangeArrowheads="1"/>
            </p:cNvSpPr>
            <p:nvPr/>
          </p:nvSpPr>
          <p:spPr bwMode="auto">
            <a:xfrm>
              <a:off x="2832" y="3264"/>
              <a:ext cx="1275" cy="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64" name="Rectangle 72"/>
            <p:cNvSpPr>
              <a:spLocks noChangeArrowheads="1"/>
            </p:cNvSpPr>
            <p:nvPr/>
          </p:nvSpPr>
          <p:spPr bwMode="auto">
            <a:xfrm>
              <a:off x="2848" y="3264"/>
              <a:ext cx="127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(sysLocation.0)</a:t>
              </a:r>
            </a:p>
          </p:txBody>
        </p:sp>
        <p:sp>
          <p:nvSpPr>
            <p:cNvPr id="417865" name="Freeform 73"/>
            <p:cNvSpPr>
              <a:spLocks/>
            </p:cNvSpPr>
            <p:nvPr/>
          </p:nvSpPr>
          <p:spPr bwMode="auto">
            <a:xfrm>
              <a:off x="1263" y="3427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66" name="Freeform 74"/>
            <p:cNvSpPr>
              <a:spLocks/>
            </p:cNvSpPr>
            <p:nvPr/>
          </p:nvSpPr>
          <p:spPr bwMode="auto">
            <a:xfrm>
              <a:off x="1229" y="3477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0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0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67" name="Rectangle 75"/>
            <p:cNvSpPr>
              <a:spLocks noChangeArrowheads="1"/>
            </p:cNvSpPr>
            <p:nvPr/>
          </p:nvSpPr>
          <p:spPr bwMode="auto">
            <a:xfrm>
              <a:off x="1448" y="3408"/>
              <a:ext cx="1294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68" name="Rectangle 76"/>
            <p:cNvSpPr>
              <a:spLocks noChangeArrowheads="1"/>
            </p:cNvSpPr>
            <p:nvPr/>
          </p:nvSpPr>
          <p:spPr bwMode="auto">
            <a:xfrm>
              <a:off x="1453" y="3411"/>
              <a:ext cx="13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(sysServices.0=72)</a:t>
              </a:r>
              <a:endParaRPr lang="en-US" sz="1800" b="0"/>
            </a:p>
          </p:txBody>
        </p:sp>
        <p:sp>
          <p:nvSpPr>
            <p:cNvPr id="417869" name="Freeform 77"/>
            <p:cNvSpPr>
              <a:spLocks/>
            </p:cNvSpPr>
            <p:nvPr/>
          </p:nvSpPr>
          <p:spPr bwMode="auto">
            <a:xfrm>
              <a:off x="1243" y="3581"/>
              <a:ext cx="3427" cy="56"/>
            </a:xfrm>
            <a:custGeom>
              <a:avLst/>
              <a:gdLst>
                <a:gd name="T0" fmla="*/ 0 w 3427"/>
                <a:gd name="T1" fmla="*/ 0 h 56"/>
                <a:gd name="T2" fmla="*/ 857 w 3427"/>
                <a:gd name="T3" fmla="*/ 5 h 56"/>
                <a:gd name="T4" fmla="*/ 1714 w 3427"/>
                <a:gd name="T5" fmla="*/ 15 h 56"/>
                <a:gd name="T6" fmla="*/ 2570 w 3427"/>
                <a:gd name="T7" fmla="*/ 32 h 56"/>
                <a:gd name="T8" fmla="*/ 3427 w 3427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7" h="56">
                  <a:moveTo>
                    <a:pt x="0" y="0"/>
                  </a:moveTo>
                  <a:lnTo>
                    <a:pt x="857" y="5"/>
                  </a:lnTo>
                  <a:lnTo>
                    <a:pt x="1714" y="15"/>
                  </a:lnTo>
                  <a:lnTo>
                    <a:pt x="2570" y="32"/>
                  </a:lnTo>
                  <a:lnTo>
                    <a:pt x="3427" y="5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70" name="Freeform 78"/>
            <p:cNvSpPr>
              <a:spLocks/>
            </p:cNvSpPr>
            <p:nvPr/>
          </p:nvSpPr>
          <p:spPr bwMode="auto">
            <a:xfrm>
              <a:off x="4663" y="3617"/>
              <a:ext cx="41" cy="39"/>
            </a:xfrm>
            <a:custGeom>
              <a:avLst/>
              <a:gdLst>
                <a:gd name="T0" fmla="*/ 2 w 41"/>
                <a:gd name="T1" fmla="*/ 0 h 39"/>
                <a:gd name="T2" fmla="*/ 41 w 41"/>
                <a:gd name="T3" fmla="*/ 22 h 39"/>
                <a:gd name="T4" fmla="*/ 0 w 41"/>
                <a:gd name="T5" fmla="*/ 39 h 39"/>
                <a:gd name="T6" fmla="*/ 2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2" y="0"/>
                  </a:moveTo>
                  <a:lnTo>
                    <a:pt x="41" y="22"/>
                  </a:lnTo>
                  <a:lnTo>
                    <a:pt x="0" y="3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71" name="Rectangle 79"/>
            <p:cNvSpPr>
              <a:spLocks noChangeArrowheads="1"/>
            </p:cNvSpPr>
            <p:nvPr/>
          </p:nvSpPr>
          <p:spPr bwMode="auto">
            <a:xfrm>
              <a:off x="2846" y="3552"/>
              <a:ext cx="1275" cy="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72" name="Rectangle 80"/>
            <p:cNvSpPr>
              <a:spLocks noChangeArrowheads="1"/>
            </p:cNvSpPr>
            <p:nvPr/>
          </p:nvSpPr>
          <p:spPr bwMode="auto">
            <a:xfrm>
              <a:off x="2862" y="3552"/>
              <a:ext cx="1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GetNextRequest (sysServices.0)</a:t>
              </a:r>
            </a:p>
          </p:txBody>
        </p:sp>
        <p:sp>
          <p:nvSpPr>
            <p:cNvPr id="417873" name="Freeform 81"/>
            <p:cNvSpPr>
              <a:spLocks/>
            </p:cNvSpPr>
            <p:nvPr/>
          </p:nvSpPr>
          <p:spPr bwMode="auto">
            <a:xfrm>
              <a:off x="1277" y="3715"/>
              <a:ext cx="3427" cy="69"/>
            </a:xfrm>
            <a:custGeom>
              <a:avLst/>
              <a:gdLst>
                <a:gd name="T0" fmla="*/ 0 w 3427"/>
                <a:gd name="T1" fmla="*/ 69 h 69"/>
                <a:gd name="T2" fmla="*/ 686 w 3427"/>
                <a:gd name="T3" fmla="*/ 41 h 69"/>
                <a:gd name="T4" fmla="*/ 1371 w 3427"/>
                <a:gd name="T5" fmla="*/ 21 h 69"/>
                <a:gd name="T6" fmla="*/ 2057 w 3427"/>
                <a:gd name="T7" fmla="*/ 7 h 69"/>
                <a:gd name="T8" fmla="*/ 2741 w 3427"/>
                <a:gd name="T9" fmla="*/ 0 h 69"/>
                <a:gd name="T10" fmla="*/ 3427 w 342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7" h="69">
                  <a:moveTo>
                    <a:pt x="0" y="69"/>
                  </a:moveTo>
                  <a:lnTo>
                    <a:pt x="686" y="41"/>
                  </a:lnTo>
                  <a:lnTo>
                    <a:pt x="1371" y="21"/>
                  </a:lnTo>
                  <a:lnTo>
                    <a:pt x="2057" y="7"/>
                  </a:lnTo>
                  <a:lnTo>
                    <a:pt x="2741" y="0"/>
                  </a:lnTo>
                  <a:lnTo>
                    <a:pt x="34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74" name="Freeform 82"/>
            <p:cNvSpPr>
              <a:spLocks/>
            </p:cNvSpPr>
            <p:nvPr/>
          </p:nvSpPr>
          <p:spPr bwMode="auto">
            <a:xfrm>
              <a:off x="1243" y="3765"/>
              <a:ext cx="41" cy="39"/>
            </a:xfrm>
            <a:custGeom>
              <a:avLst/>
              <a:gdLst>
                <a:gd name="T0" fmla="*/ 39 w 41"/>
                <a:gd name="T1" fmla="*/ 0 h 39"/>
                <a:gd name="T2" fmla="*/ 0 w 41"/>
                <a:gd name="T3" fmla="*/ 20 h 39"/>
                <a:gd name="T4" fmla="*/ 41 w 41"/>
                <a:gd name="T5" fmla="*/ 39 h 39"/>
                <a:gd name="T6" fmla="*/ 39 w 4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9">
                  <a:moveTo>
                    <a:pt x="39" y="0"/>
                  </a:moveTo>
                  <a:lnTo>
                    <a:pt x="0" y="20"/>
                  </a:lnTo>
                  <a:lnTo>
                    <a:pt x="41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75" name="Rectangle 83"/>
            <p:cNvSpPr>
              <a:spLocks noChangeArrowheads="1"/>
            </p:cNvSpPr>
            <p:nvPr/>
          </p:nvSpPr>
          <p:spPr bwMode="auto">
            <a:xfrm>
              <a:off x="1462" y="3696"/>
              <a:ext cx="1294" cy="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76" name="Rectangle 84"/>
            <p:cNvSpPr>
              <a:spLocks noChangeArrowheads="1"/>
            </p:cNvSpPr>
            <p:nvPr/>
          </p:nvSpPr>
          <p:spPr bwMode="auto">
            <a:xfrm>
              <a:off x="1467" y="3699"/>
              <a:ext cx="115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GetResponse (noSuchName)</a:t>
              </a:r>
              <a:endParaRPr lang="en-US" sz="1800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Freeform 2"/>
          <p:cNvSpPr>
            <a:spLocks/>
          </p:cNvSpPr>
          <p:nvPr/>
        </p:nvSpPr>
        <p:spPr bwMode="auto">
          <a:xfrm>
            <a:off x="5435600" y="2120900"/>
            <a:ext cx="2984500" cy="3670300"/>
          </a:xfrm>
          <a:custGeom>
            <a:avLst/>
            <a:gdLst>
              <a:gd name="T0" fmla="*/ 752 w 1880"/>
              <a:gd name="T1" fmla="*/ 248 h 2312"/>
              <a:gd name="T2" fmla="*/ 752 w 1880"/>
              <a:gd name="T3" fmla="*/ 632 h 2312"/>
              <a:gd name="T4" fmla="*/ 704 w 1880"/>
              <a:gd name="T5" fmla="*/ 824 h 2312"/>
              <a:gd name="T6" fmla="*/ 512 w 1880"/>
              <a:gd name="T7" fmla="*/ 968 h 2312"/>
              <a:gd name="T8" fmla="*/ 80 w 1880"/>
              <a:gd name="T9" fmla="*/ 1256 h 2312"/>
              <a:gd name="T10" fmla="*/ 32 w 1880"/>
              <a:gd name="T11" fmla="*/ 1544 h 2312"/>
              <a:gd name="T12" fmla="*/ 32 w 1880"/>
              <a:gd name="T13" fmla="*/ 1928 h 2312"/>
              <a:gd name="T14" fmla="*/ 80 w 1880"/>
              <a:gd name="T15" fmla="*/ 2168 h 2312"/>
              <a:gd name="T16" fmla="*/ 224 w 1880"/>
              <a:gd name="T17" fmla="*/ 2264 h 2312"/>
              <a:gd name="T18" fmla="*/ 848 w 1880"/>
              <a:gd name="T19" fmla="*/ 2312 h 2312"/>
              <a:gd name="T20" fmla="*/ 1568 w 1880"/>
              <a:gd name="T21" fmla="*/ 2264 h 2312"/>
              <a:gd name="T22" fmla="*/ 1808 w 1880"/>
              <a:gd name="T23" fmla="*/ 2120 h 2312"/>
              <a:gd name="T24" fmla="*/ 1856 w 1880"/>
              <a:gd name="T25" fmla="*/ 1640 h 2312"/>
              <a:gd name="T26" fmla="*/ 1856 w 1880"/>
              <a:gd name="T27" fmla="*/ 1256 h 2312"/>
              <a:gd name="T28" fmla="*/ 1712 w 1880"/>
              <a:gd name="T29" fmla="*/ 1112 h 2312"/>
              <a:gd name="T30" fmla="*/ 1472 w 1880"/>
              <a:gd name="T31" fmla="*/ 968 h 2312"/>
              <a:gd name="T32" fmla="*/ 1232 w 1880"/>
              <a:gd name="T33" fmla="*/ 872 h 2312"/>
              <a:gd name="T34" fmla="*/ 1184 w 1880"/>
              <a:gd name="T35" fmla="*/ 728 h 2312"/>
              <a:gd name="T36" fmla="*/ 1184 w 1880"/>
              <a:gd name="T37" fmla="*/ 488 h 2312"/>
              <a:gd name="T38" fmla="*/ 1184 w 1880"/>
              <a:gd name="T39" fmla="*/ 152 h 2312"/>
              <a:gd name="T40" fmla="*/ 1136 w 1880"/>
              <a:gd name="T41" fmla="*/ 56 h 2312"/>
              <a:gd name="T42" fmla="*/ 992 w 1880"/>
              <a:gd name="T43" fmla="*/ 8 h 2312"/>
              <a:gd name="T44" fmla="*/ 896 w 1880"/>
              <a:gd name="T45" fmla="*/ 8 h 2312"/>
              <a:gd name="T46" fmla="*/ 800 w 1880"/>
              <a:gd name="T47" fmla="*/ 56 h 2312"/>
              <a:gd name="T48" fmla="*/ 752 w 1880"/>
              <a:gd name="T49" fmla="*/ 104 h 2312"/>
              <a:gd name="T50" fmla="*/ 752 w 1880"/>
              <a:gd name="T51" fmla="*/ 248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80" h="2312">
                <a:moveTo>
                  <a:pt x="752" y="248"/>
                </a:moveTo>
                <a:cubicBezTo>
                  <a:pt x="752" y="336"/>
                  <a:pt x="760" y="536"/>
                  <a:pt x="752" y="632"/>
                </a:cubicBezTo>
                <a:cubicBezTo>
                  <a:pt x="744" y="728"/>
                  <a:pt x="744" y="768"/>
                  <a:pt x="704" y="824"/>
                </a:cubicBezTo>
                <a:cubicBezTo>
                  <a:pt x="664" y="880"/>
                  <a:pt x="616" y="896"/>
                  <a:pt x="512" y="968"/>
                </a:cubicBezTo>
                <a:cubicBezTo>
                  <a:pt x="408" y="1040"/>
                  <a:pt x="160" y="1160"/>
                  <a:pt x="80" y="1256"/>
                </a:cubicBezTo>
                <a:cubicBezTo>
                  <a:pt x="0" y="1352"/>
                  <a:pt x="40" y="1432"/>
                  <a:pt x="32" y="1544"/>
                </a:cubicBezTo>
                <a:cubicBezTo>
                  <a:pt x="24" y="1656"/>
                  <a:pt x="24" y="1824"/>
                  <a:pt x="32" y="1928"/>
                </a:cubicBezTo>
                <a:cubicBezTo>
                  <a:pt x="40" y="2032"/>
                  <a:pt x="48" y="2112"/>
                  <a:pt x="80" y="2168"/>
                </a:cubicBezTo>
                <a:cubicBezTo>
                  <a:pt x="112" y="2224"/>
                  <a:pt x="96" y="2240"/>
                  <a:pt x="224" y="2264"/>
                </a:cubicBezTo>
                <a:cubicBezTo>
                  <a:pt x="352" y="2288"/>
                  <a:pt x="624" y="2312"/>
                  <a:pt x="848" y="2312"/>
                </a:cubicBezTo>
                <a:cubicBezTo>
                  <a:pt x="1072" y="2312"/>
                  <a:pt x="1408" y="2296"/>
                  <a:pt x="1568" y="2264"/>
                </a:cubicBezTo>
                <a:cubicBezTo>
                  <a:pt x="1728" y="2232"/>
                  <a:pt x="1760" y="2224"/>
                  <a:pt x="1808" y="2120"/>
                </a:cubicBezTo>
                <a:cubicBezTo>
                  <a:pt x="1856" y="2016"/>
                  <a:pt x="1848" y="1784"/>
                  <a:pt x="1856" y="1640"/>
                </a:cubicBezTo>
                <a:cubicBezTo>
                  <a:pt x="1864" y="1496"/>
                  <a:pt x="1880" y="1344"/>
                  <a:pt x="1856" y="1256"/>
                </a:cubicBezTo>
                <a:cubicBezTo>
                  <a:pt x="1832" y="1168"/>
                  <a:pt x="1776" y="1160"/>
                  <a:pt x="1712" y="1112"/>
                </a:cubicBezTo>
                <a:cubicBezTo>
                  <a:pt x="1648" y="1064"/>
                  <a:pt x="1552" y="1008"/>
                  <a:pt x="1472" y="968"/>
                </a:cubicBezTo>
                <a:cubicBezTo>
                  <a:pt x="1392" y="928"/>
                  <a:pt x="1280" y="912"/>
                  <a:pt x="1232" y="872"/>
                </a:cubicBezTo>
                <a:cubicBezTo>
                  <a:pt x="1184" y="832"/>
                  <a:pt x="1192" y="792"/>
                  <a:pt x="1184" y="728"/>
                </a:cubicBezTo>
                <a:cubicBezTo>
                  <a:pt x="1176" y="664"/>
                  <a:pt x="1184" y="584"/>
                  <a:pt x="1184" y="488"/>
                </a:cubicBezTo>
                <a:cubicBezTo>
                  <a:pt x="1184" y="392"/>
                  <a:pt x="1192" y="224"/>
                  <a:pt x="1184" y="152"/>
                </a:cubicBezTo>
                <a:cubicBezTo>
                  <a:pt x="1176" y="80"/>
                  <a:pt x="1168" y="80"/>
                  <a:pt x="1136" y="56"/>
                </a:cubicBezTo>
                <a:cubicBezTo>
                  <a:pt x="1104" y="32"/>
                  <a:pt x="1032" y="16"/>
                  <a:pt x="992" y="8"/>
                </a:cubicBezTo>
                <a:cubicBezTo>
                  <a:pt x="952" y="0"/>
                  <a:pt x="928" y="0"/>
                  <a:pt x="896" y="8"/>
                </a:cubicBezTo>
                <a:cubicBezTo>
                  <a:pt x="864" y="16"/>
                  <a:pt x="824" y="40"/>
                  <a:pt x="800" y="56"/>
                </a:cubicBezTo>
                <a:cubicBezTo>
                  <a:pt x="776" y="72"/>
                  <a:pt x="760" y="72"/>
                  <a:pt x="752" y="104"/>
                </a:cubicBezTo>
                <a:cubicBezTo>
                  <a:pt x="744" y="136"/>
                  <a:pt x="752" y="160"/>
                  <a:pt x="752" y="248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7620000" y="22860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4724400" y="227330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Generalized Case</a:t>
            </a:r>
          </a:p>
        </p:txBody>
      </p:sp>
      <p:grpSp>
        <p:nvGrpSpPr>
          <p:cNvPr id="418822" name="Group 6"/>
          <p:cNvGrpSpPr>
            <a:grpSpLocks/>
          </p:cNvGrpSpPr>
          <p:nvPr/>
        </p:nvGrpSpPr>
        <p:grpSpPr bwMode="auto">
          <a:xfrm>
            <a:off x="4959350" y="1371600"/>
            <a:ext cx="3117850" cy="4057650"/>
            <a:chOff x="1160" y="877"/>
            <a:chExt cx="1964" cy="2556"/>
          </a:xfrm>
        </p:grpSpPr>
        <p:sp>
          <p:nvSpPr>
            <p:cNvPr id="418823" name="Freeform 7"/>
            <p:cNvSpPr>
              <a:spLocks/>
            </p:cNvSpPr>
            <p:nvPr/>
          </p:nvSpPr>
          <p:spPr bwMode="auto">
            <a:xfrm>
              <a:off x="2025" y="877"/>
              <a:ext cx="217" cy="216"/>
            </a:xfrm>
            <a:custGeom>
              <a:avLst/>
              <a:gdLst>
                <a:gd name="T0" fmla="*/ 0 w 217"/>
                <a:gd name="T1" fmla="*/ 108 h 216"/>
                <a:gd name="T2" fmla="*/ 4 w 217"/>
                <a:gd name="T3" fmla="*/ 79 h 216"/>
                <a:gd name="T4" fmla="*/ 15 w 217"/>
                <a:gd name="T5" fmla="*/ 54 h 216"/>
                <a:gd name="T6" fmla="*/ 33 w 217"/>
                <a:gd name="T7" fmla="*/ 31 h 216"/>
                <a:gd name="T8" fmla="*/ 56 w 217"/>
                <a:gd name="T9" fmla="*/ 14 h 216"/>
                <a:gd name="T10" fmla="*/ 81 w 217"/>
                <a:gd name="T11" fmla="*/ 4 h 216"/>
                <a:gd name="T12" fmla="*/ 109 w 217"/>
                <a:gd name="T13" fmla="*/ 0 h 216"/>
                <a:gd name="T14" fmla="*/ 136 w 217"/>
                <a:gd name="T15" fmla="*/ 4 h 216"/>
                <a:gd name="T16" fmla="*/ 163 w 217"/>
                <a:gd name="T17" fmla="*/ 14 h 216"/>
                <a:gd name="T18" fmla="*/ 184 w 217"/>
                <a:gd name="T19" fmla="*/ 31 h 216"/>
                <a:gd name="T20" fmla="*/ 202 w 217"/>
                <a:gd name="T21" fmla="*/ 54 h 216"/>
                <a:gd name="T22" fmla="*/ 213 w 217"/>
                <a:gd name="T23" fmla="*/ 79 h 216"/>
                <a:gd name="T24" fmla="*/ 217 w 217"/>
                <a:gd name="T25" fmla="*/ 108 h 216"/>
                <a:gd name="T26" fmla="*/ 213 w 217"/>
                <a:gd name="T27" fmla="*/ 135 h 216"/>
                <a:gd name="T28" fmla="*/ 202 w 217"/>
                <a:gd name="T29" fmla="*/ 162 h 216"/>
                <a:gd name="T30" fmla="*/ 184 w 217"/>
                <a:gd name="T31" fmla="*/ 185 h 216"/>
                <a:gd name="T32" fmla="*/ 163 w 217"/>
                <a:gd name="T33" fmla="*/ 202 h 216"/>
                <a:gd name="T34" fmla="*/ 136 w 217"/>
                <a:gd name="T35" fmla="*/ 212 h 216"/>
                <a:gd name="T36" fmla="*/ 109 w 217"/>
                <a:gd name="T37" fmla="*/ 216 h 216"/>
                <a:gd name="T38" fmla="*/ 81 w 217"/>
                <a:gd name="T39" fmla="*/ 212 h 216"/>
                <a:gd name="T40" fmla="*/ 56 w 217"/>
                <a:gd name="T41" fmla="*/ 202 h 216"/>
                <a:gd name="T42" fmla="*/ 33 w 217"/>
                <a:gd name="T43" fmla="*/ 185 h 216"/>
                <a:gd name="T44" fmla="*/ 15 w 217"/>
                <a:gd name="T45" fmla="*/ 162 h 216"/>
                <a:gd name="T46" fmla="*/ 4 w 217"/>
                <a:gd name="T47" fmla="*/ 135 h 216"/>
                <a:gd name="T48" fmla="*/ 0 w 217"/>
                <a:gd name="T49" fmla="*/ 10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6">
                  <a:moveTo>
                    <a:pt x="0" y="108"/>
                  </a:moveTo>
                  <a:lnTo>
                    <a:pt x="4" y="79"/>
                  </a:lnTo>
                  <a:lnTo>
                    <a:pt x="15" y="54"/>
                  </a:lnTo>
                  <a:lnTo>
                    <a:pt x="33" y="31"/>
                  </a:lnTo>
                  <a:lnTo>
                    <a:pt x="56" y="14"/>
                  </a:lnTo>
                  <a:lnTo>
                    <a:pt x="81" y="4"/>
                  </a:lnTo>
                  <a:lnTo>
                    <a:pt x="109" y="0"/>
                  </a:lnTo>
                  <a:lnTo>
                    <a:pt x="136" y="4"/>
                  </a:lnTo>
                  <a:lnTo>
                    <a:pt x="163" y="14"/>
                  </a:lnTo>
                  <a:lnTo>
                    <a:pt x="184" y="31"/>
                  </a:lnTo>
                  <a:lnTo>
                    <a:pt x="202" y="54"/>
                  </a:lnTo>
                  <a:lnTo>
                    <a:pt x="213" y="79"/>
                  </a:lnTo>
                  <a:lnTo>
                    <a:pt x="217" y="108"/>
                  </a:lnTo>
                  <a:lnTo>
                    <a:pt x="213" y="135"/>
                  </a:lnTo>
                  <a:lnTo>
                    <a:pt x="202" y="162"/>
                  </a:lnTo>
                  <a:lnTo>
                    <a:pt x="184" y="185"/>
                  </a:lnTo>
                  <a:lnTo>
                    <a:pt x="163" y="202"/>
                  </a:lnTo>
                  <a:lnTo>
                    <a:pt x="136" y="212"/>
                  </a:lnTo>
                  <a:lnTo>
                    <a:pt x="109" y="216"/>
                  </a:lnTo>
                  <a:lnTo>
                    <a:pt x="81" y="212"/>
                  </a:lnTo>
                  <a:lnTo>
                    <a:pt x="56" y="202"/>
                  </a:lnTo>
                  <a:lnTo>
                    <a:pt x="33" y="185"/>
                  </a:lnTo>
                  <a:lnTo>
                    <a:pt x="15" y="162"/>
                  </a:lnTo>
                  <a:lnTo>
                    <a:pt x="4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24" name="Freeform 8"/>
            <p:cNvSpPr>
              <a:spLocks/>
            </p:cNvSpPr>
            <p:nvPr/>
          </p:nvSpPr>
          <p:spPr bwMode="auto">
            <a:xfrm>
              <a:off x="2313" y="1454"/>
              <a:ext cx="217" cy="215"/>
            </a:xfrm>
            <a:custGeom>
              <a:avLst/>
              <a:gdLst>
                <a:gd name="T0" fmla="*/ 0 w 217"/>
                <a:gd name="T1" fmla="*/ 107 h 215"/>
                <a:gd name="T2" fmla="*/ 4 w 217"/>
                <a:gd name="T3" fmla="*/ 79 h 215"/>
                <a:gd name="T4" fmla="*/ 16 w 217"/>
                <a:gd name="T5" fmla="*/ 54 h 215"/>
                <a:gd name="T6" fmla="*/ 33 w 217"/>
                <a:gd name="T7" fmla="*/ 31 h 215"/>
                <a:gd name="T8" fmla="*/ 56 w 217"/>
                <a:gd name="T9" fmla="*/ 13 h 215"/>
                <a:gd name="T10" fmla="*/ 81 w 217"/>
                <a:gd name="T11" fmla="*/ 4 h 215"/>
                <a:gd name="T12" fmla="*/ 110 w 217"/>
                <a:gd name="T13" fmla="*/ 0 h 215"/>
                <a:gd name="T14" fmla="*/ 137 w 217"/>
                <a:gd name="T15" fmla="*/ 4 h 215"/>
                <a:gd name="T16" fmla="*/ 164 w 217"/>
                <a:gd name="T17" fmla="*/ 13 h 215"/>
                <a:gd name="T18" fmla="*/ 185 w 217"/>
                <a:gd name="T19" fmla="*/ 31 h 215"/>
                <a:gd name="T20" fmla="*/ 202 w 217"/>
                <a:gd name="T21" fmla="*/ 54 h 215"/>
                <a:gd name="T22" fmla="*/ 213 w 217"/>
                <a:gd name="T23" fmla="*/ 79 h 215"/>
                <a:gd name="T24" fmla="*/ 217 w 217"/>
                <a:gd name="T25" fmla="*/ 107 h 215"/>
                <a:gd name="T26" fmla="*/ 213 w 217"/>
                <a:gd name="T27" fmla="*/ 134 h 215"/>
                <a:gd name="T28" fmla="*/ 202 w 217"/>
                <a:gd name="T29" fmla="*/ 161 h 215"/>
                <a:gd name="T30" fmla="*/ 185 w 217"/>
                <a:gd name="T31" fmla="*/ 184 h 215"/>
                <a:gd name="T32" fmla="*/ 164 w 217"/>
                <a:gd name="T33" fmla="*/ 202 h 215"/>
                <a:gd name="T34" fmla="*/ 137 w 217"/>
                <a:gd name="T35" fmla="*/ 211 h 215"/>
                <a:gd name="T36" fmla="*/ 110 w 217"/>
                <a:gd name="T37" fmla="*/ 215 h 215"/>
                <a:gd name="T38" fmla="*/ 81 w 217"/>
                <a:gd name="T39" fmla="*/ 211 h 215"/>
                <a:gd name="T40" fmla="*/ 56 w 217"/>
                <a:gd name="T41" fmla="*/ 202 h 215"/>
                <a:gd name="T42" fmla="*/ 33 w 217"/>
                <a:gd name="T43" fmla="*/ 184 h 215"/>
                <a:gd name="T44" fmla="*/ 16 w 217"/>
                <a:gd name="T45" fmla="*/ 161 h 215"/>
                <a:gd name="T46" fmla="*/ 4 w 217"/>
                <a:gd name="T47" fmla="*/ 134 h 215"/>
                <a:gd name="T48" fmla="*/ 0 w 217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7"/>
                  </a:moveTo>
                  <a:lnTo>
                    <a:pt x="4" y="79"/>
                  </a:lnTo>
                  <a:lnTo>
                    <a:pt x="16" y="54"/>
                  </a:lnTo>
                  <a:lnTo>
                    <a:pt x="33" y="31"/>
                  </a:lnTo>
                  <a:lnTo>
                    <a:pt x="56" y="13"/>
                  </a:lnTo>
                  <a:lnTo>
                    <a:pt x="81" y="4"/>
                  </a:lnTo>
                  <a:lnTo>
                    <a:pt x="110" y="0"/>
                  </a:lnTo>
                  <a:lnTo>
                    <a:pt x="137" y="4"/>
                  </a:lnTo>
                  <a:lnTo>
                    <a:pt x="164" y="13"/>
                  </a:lnTo>
                  <a:lnTo>
                    <a:pt x="185" y="31"/>
                  </a:lnTo>
                  <a:lnTo>
                    <a:pt x="202" y="54"/>
                  </a:lnTo>
                  <a:lnTo>
                    <a:pt x="213" y="79"/>
                  </a:lnTo>
                  <a:lnTo>
                    <a:pt x="217" y="107"/>
                  </a:lnTo>
                  <a:lnTo>
                    <a:pt x="213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4" y="202"/>
                  </a:lnTo>
                  <a:lnTo>
                    <a:pt x="137" y="211"/>
                  </a:lnTo>
                  <a:lnTo>
                    <a:pt x="110" y="215"/>
                  </a:lnTo>
                  <a:lnTo>
                    <a:pt x="81" y="211"/>
                  </a:lnTo>
                  <a:lnTo>
                    <a:pt x="56" y="202"/>
                  </a:lnTo>
                  <a:lnTo>
                    <a:pt x="33" y="184"/>
                  </a:lnTo>
                  <a:lnTo>
                    <a:pt x="16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25" name="Rectangle 9"/>
            <p:cNvSpPr>
              <a:spLocks noChangeArrowheads="1"/>
            </p:cNvSpPr>
            <p:nvPr/>
          </p:nvSpPr>
          <p:spPr bwMode="auto">
            <a:xfrm>
              <a:off x="2392" y="1502"/>
              <a:ext cx="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sz="1800" b="0"/>
            </a:p>
          </p:txBody>
        </p:sp>
        <p:sp>
          <p:nvSpPr>
            <p:cNvPr id="418826" name="Freeform 10"/>
            <p:cNvSpPr>
              <a:spLocks/>
            </p:cNvSpPr>
            <p:nvPr/>
          </p:nvSpPr>
          <p:spPr bwMode="auto">
            <a:xfrm>
              <a:off x="2890" y="1454"/>
              <a:ext cx="217" cy="215"/>
            </a:xfrm>
            <a:custGeom>
              <a:avLst/>
              <a:gdLst>
                <a:gd name="T0" fmla="*/ 0 w 217"/>
                <a:gd name="T1" fmla="*/ 107 h 215"/>
                <a:gd name="T2" fmla="*/ 3 w 217"/>
                <a:gd name="T3" fmla="*/ 79 h 215"/>
                <a:gd name="T4" fmla="*/ 15 w 217"/>
                <a:gd name="T5" fmla="*/ 54 h 215"/>
                <a:gd name="T6" fmla="*/ 32 w 217"/>
                <a:gd name="T7" fmla="*/ 31 h 215"/>
                <a:gd name="T8" fmla="*/ 55 w 217"/>
                <a:gd name="T9" fmla="*/ 13 h 215"/>
                <a:gd name="T10" fmla="*/ 80 w 217"/>
                <a:gd name="T11" fmla="*/ 4 h 215"/>
                <a:gd name="T12" fmla="*/ 109 w 217"/>
                <a:gd name="T13" fmla="*/ 0 h 215"/>
                <a:gd name="T14" fmla="*/ 136 w 217"/>
                <a:gd name="T15" fmla="*/ 4 h 215"/>
                <a:gd name="T16" fmla="*/ 163 w 217"/>
                <a:gd name="T17" fmla="*/ 13 h 215"/>
                <a:gd name="T18" fmla="*/ 184 w 217"/>
                <a:gd name="T19" fmla="*/ 31 h 215"/>
                <a:gd name="T20" fmla="*/ 201 w 217"/>
                <a:gd name="T21" fmla="*/ 54 h 215"/>
                <a:gd name="T22" fmla="*/ 213 w 217"/>
                <a:gd name="T23" fmla="*/ 79 h 215"/>
                <a:gd name="T24" fmla="*/ 217 w 217"/>
                <a:gd name="T25" fmla="*/ 107 h 215"/>
                <a:gd name="T26" fmla="*/ 213 w 217"/>
                <a:gd name="T27" fmla="*/ 134 h 215"/>
                <a:gd name="T28" fmla="*/ 201 w 217"/>
                <a:gd name="T29" fmla="*/ 161 h 215"/>
                <a:gd name="T30" fmla="*/ 184 w 217"/>
                <a:gd name="T31" fmla="*/ 184 h 215"/>
                <a:gd name="T32" fmla="*/ 163 w 217"/>
                <a:gd name="T33" fmla="*/ 202 h 215"/>
                <a:gd name="T34" fmla="*/ 136 w 217"/>
                <a:gd name="T35" fmla="*/ 211 h 215"/>
                <a:gd name="T36" fmla="*/ 109 w 217"/>
                <a:gd name="T37" fmla="*/ 215 h 215"/>
                <a:gd name="T38" fmla="*/ 80 w 217"/>
                <a:gd name="T39" fmla="*/ 211 h 215"/>
                <a:gd name="T40" fmla="*/ 55 w 217"/>
                <a:gd name="T41" fmla="*/ 202 h 215"/>
                <a:gd name="T42" fmla="*/ 32 w 217"/>
                <a:gd name="T43" fmla="*/ 184 h 215"/>
                <a:gd name="T44" fmla="*/ 15 w 217"/>
                <a:gd name="T45" fmla="*/ 161 h 215"/>
                <a:gd name="T46" fmla="*/ 3 w 217"/>
                <a:gd name="T47" fmla="*/ 134 h 215"/>
                <a:gd name="T48" fmla="*/ 0 w 217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7"/>
                  </a:moveTo>
                  <a:lnTo>
                    <a:pt x="3" y="79"/>
                  </a:lnTo>
                  <a:lnTo>
                    <a:pt x="15" y="54"/>
                  </a:lnTo>
                  <a:lnTo>
                    <a:pt x="32" y="31"/>
                  </a:lnTo>
                  <a:lnTo>
                    <a:pt x="55" y="13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6" y="4"/>
                  </a:lnTo>
                  <a:lnTo>
                    <a:pt x="163" y="13"/>
                  </a:lnTo>
                  <a:lnTo>
                    <a:pt x="184" y="31"/>
                  </a:lnTo>
                  <a:lnTo>
                    <a:pt x="201" y="54"/>
                  </a:lnTo>
                  <a:lnTo>
                    <a:pt x="213" y="79"/>
                  </a:lnTo>
                  <a:lnTo>
                    <a:pt x="217" y="107"/>
                  </a:lnTo>
                  <a:lnTo>
                    <a:pt x="213" y="134"/>
                  </a:lnTo>
                  <a:lnTo>
                    <a:pt x="201" y="161"/>
                  </a:lnTo>
                  <a:lnTo>
                    <a:pt x="184" y="184"/>
                  </a:lnTo>
                  <a:lnTo>
                    <a:pt x="163" y="202"/>
                  </a:lnTo>
                  <a:lnTo>
                    <a:pt x="136" y="211"/>
                  </a:lnTo>
                  <a:lnTo>
                    <a:pt x="109" y="215"/>
                  </a:lnTo>
                  <a:lnTo>
                    <a:pt x="80" y="211"/>
                  </a:lnTo>
                  <a:lnTo>
                    <a:pt x="55" y="202"/>
                  </a:lnTo>
                  <a:lnTo>
                    <a:pt x="32" y="184"/>
                  </a:lnTo>
                  <a:lnTo>
                    <a:pt x="15" y="161"/>
                  </a:lnTo>
                  <a:lnTo>
                    <a:pt x="3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27" name="Rectangle 11"/>
            <p:cNvSpPr>
              <a:spLocks noChangeArrowheads="1"/>
            </p:cNvSpPr>
            <p:nvPr/>
          </p:nvSpPr>
          <p:spPr bwMode="auto">
            <a:xfrm>
              <a:off x="2968" y="1502"/>
              <a:ext cx="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Z</a:t>
              </a:r>
              <a:endParaRPr lang="en-US" sz="1800" b="0"/>
            </a:p>
          </p:txBody>
        </p:sp>
        <p:sp>
          <p:nvSpPr>
            <p:cNvPr id="418828" name="Freeform 12"/>
            <p:cNvSpPr>
              <a:spLocks/>
            </p:cNvSpPr>
            <p:nvPr/>
          </p:nvSpPr>
          <p:spPr bwMode="auto">
            <a:xfrm>
              <a:off x="1160" y="1454"/>
              <a:ext cx="217" cy="215"/>
            </a:xfrm>
            <a:custGeom>
              <a:avLst/>
              <a:gdLst>
                <a:gd name="T0" fmla="*/ 0 w 217"/>
                <a:gd name="T1" fmla="*/ 107 h 215"/>
                <a:gd name="T2" fmla="*/ 4 w 217"/>
                <a:gd name="T3" fmla="*/ 79 h 215"/>
                <a:gd name="T4" fmla="*/ 16 w 217"/>
                <a:gd name="T5" fmla="*/ 54 h 215"/>
                <a:gd name="T6" fmla="*/ 33 w 217"/>
                <a:gd name="T7" fmla="*/ 31 h 215"/>
                <a:gd name="T8" fmla="*/ 56 w 217"/>
                <a:gd name="T9" fmla="*/ 13 h 215"/>
                <a:gd name="T10" fmla="*/ 81 w 217"/>
                <a:gd name="T11" fmla="*/ 4 h 215"/>
                <a:gd name="T12" fmla="*/ 110 w 217"/>
                <a:gd name="T13" fmla="*/ 0 h 215"/>
                <a:gd name="T14" fmla="*/ 137 w 217"/>
                <a:gd name="T15" fmla="*/ 4 h 215"/>
                <a:gd name="T16" fmla="*/ 164 w 217"/>
                <a:gd name="T17" fmla="*/ 13 h 215"/>
                <a:gd name="T18" fmla="*/ 185 w 217"/>
                <a:gd name="T19" fmla="*/ 31 h 215"/>
                <a:gd name="T20" fmla="*/ 202 w 217"/>
                <a:gd name="T21" fmla="*/ 54 h 215"/>
                <a:gd name="T22" fmla="*/ 214 w 217"/>
                <a:gd name="T23" fmla="*/ 79 h 215"/>
                <a:gd name="T24" fmla="*/ 217 w 217"/>
                <a:gd name="T25" fmla="*/ 107 h 215"/>
                <a:gd name="T26" fmla="*/ 214 w 217"/>
                <a:gd name="T27" fmla="*/ 134 h 215"/>
                <a:gd name="T28" fmla="*/ 202 w 217"/>
                <a:gd name="T29" fmla="*/ 161 h 215"/>
                <a:gd name="T30" fmla="*/ 185 w 217"/>
                <a:gd name="T31" fmla="*/ 184 h 215"/>
                <a:gd name="T32" fmla="*/ 164 w 217"/>
                <a:gd name="T33" fmla="*/ 202 h 215"/>
                <a:gd name="T34" fmla="*/ 137 w 217"/>
                <a:gd name="T35" fmla="*/ 211 h 215"/>
                <a:gd name="T36" fmla="*/ 110 w 217"/>
                <a:gd name="T37" fmla="*/ 215 h 215"/>
                <a:gd name="T38" fmla="*/ 81 w 217"/>
                <a:gd name="T39" fmla="*/ 211 h 215"/>
                <a:gd name="T40" fmla="*/ 56 w 217"/>
                <a:gd name="T41" fmla="*/ 202 h 215"/>
                <a:gd name="T42" fmla="*/ 33 w 217"/>
                <a:gd name="T43" fmla="*/ 184 h 215"/>
                <a:gd name="T44" fmla="*/ 16 w 217"/>
                <a:gd name="T45" fmla="*/ 161 h 215"/>
                <a:gd name="T46" fmla="*/ 4 w 217"/>
                <a:gd name="T47" fmla="*/ 134 h 215"/>
                <a:gd name="T48" fmla="*/ 0 w 217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7"/>
                  </a:moveTo>
                  <a:lnTo>
                    <a:pt x="4" y="79"/>
                  </a:lnTo>
                  <a:lnTo>
                    <a:pt x="16" y="54"/>
                  </a:lnTo>
                  <a:lnTo>
                    <a:pt x="33" y="31"/>
                  </a:lnTo>
                  <a:lnTo>
                    <a:pt x="56" y="13"/>
                  </a:lnTo>
                  <a:lnTo>
                    <a:pt x="81" y="4"/>
                  </a:lnTo>
                  <a:lnTo>
                    <a:pt x="110" y="0"/>
                  </a:lnTo>
                  <a:lnTo>
                    <a:pt x="137" y="4"/>
                  </a:lnTo>
                  <a:lnTo>
                    <a:pt x="164" y="13"/>
                  </a:lnTo>
                  <a:lnTo>
                    <a:pt x="185" y="31"/>
                  </a:lnTo>
                  <a:lnTo>
                    <a:pt x="202" y="54"/>
                  </a:lnTo>
                  <a:lnTo>
                    <a:pt x="214" y="79"/>
                  </a:lnTo>
                  <a:lnTo>
                    <a:pt x="217" y="107"/>
                  </a:lnTo>
                  <a:lnTo>
                    <a:pt x="214" y="134"/>
                  </a:lnTo>
                  <a:lnTo>
                    <a:pt x="202" y="161"/>
                  </a:lnTo>
                  <a:lnTo>
                    <a:pt x="185" y="184"/>
                  </a:lnTo>
                  <a:lnTo>
                    <a:pt x="164" y="202"/>
                  </a:lnTo>
                  <a:lnTo>
                    <a:pt x="137" y="211"/>
                  </a:lnTo>
                  <a:lnTo>
                    <a:pt x="110" y="215"/>
                  </a:lnTo>
                  <a:lnTo>
                    <a:pt x="81" y="211"/>
                  </a:lnTo>
                  <a:lnTo>
                    <a:pt x="56" y="202"/>
                  </a:lnTo>
                  <a:lnTo>
                    <a:pt x="33" y="184"/>
                  </a:lnTo>
                  <a:lnTo>
                    <a:pt x="16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29" name="Rectangle 13"/>
            <p:cNvSpPr>
              <a:spLocks noChangeArrowheads="1"/>
            </p:cNvSpPr>
            <p:nvPr/>
          </p:nvSpPr>
          <p:spPr bwMode="auto">
            <a:xfrm>
              <a:off x="1237" y="1502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sz="1800" b="0"/>
            </a:p>
          </p:txBody>
        </p:sp>
        <p:sp>
          <p:nvSpPr>
            <p:cNvPr id="418830" name="Freeform 14"/>
            <p:cNvSpPr>
              <a:spLocks/>
            </p:cNvSpPr>
            <p:nvPr/>
          </p:nvSpPr>
          <p:spPr bwMode="auto">
            <a:xfrm>
              <a:off x="1737" y="1454"/>
              <a:ext cx="217" cy="215"/>
            </a:xfrm>
            <a:custGeom>
              <a:avLst/>
              <a:gdLst>
                <a:gd name="T0" fmla="*/ 0 w 217"/>
                <a:gd name="T1" fmla="*/ 107 h 215"/>
                <a:gd name="T2" fmla="*/ 4 w 217"/>
                <a:gd name="T3" fmla="*/ 79 h 215"/>
                <a:gd name="T4" fmla="*/ 15 w 217"/>
                <a:gd name="T5" fmla="*/ 54 h 215"/>
                <a:gd name="T6" fmla="*/ 32 w 217"/>
                <a:gd name="T7" fmla="*/ 31 h 215"/>
                <a:gd name="T8" fmla="*/ 55 w 217"/>
                <a:gd name="T9" fmla="*/ 13 h 215"/>
                <a:gd name="T10" fmla="*/ 80 w 217"/>
                <a:gd name="T11" fmla="*/ 4 h 215"/>
                <a:gd name="T12" fmla="*/ 109 w 217"/>
                <a:gd name="T13" fmla="*/ 0 h 215"/>
                <a:gd name="T14" fmla="*/ 136 w 217"/>
                <a:gd name="T15" fmla="*/ 4 h 215"/>
                <a:gd name="T16" fmla="*/ 163 w 217"/>
                <a:gd name="T17" fmla="*/ 13 h 215"/>
                <a:gd name="T18" fmla="*/ 184 w 217"/>
                <a:gd name="T19" fmla="*/ 31 h 215"/>
                <a:gd name="T20" fmla="*/ 201 w 217"/>
                <a:gd name="T21" fmla="*/ 54 h 215"/>
                <a:gd name="T22" fmla="*/ 213 w 217"/>
                <a:gd name="T23" fmla="*/ 79 h 215"/>
                <a:gd name="T24" fmla="*/ 217 w 217"/>
                <a:gd name="T25" fmla="*/ 107 h 215"/>
                <a:gd name="T26" fmla="*/ 213 w 217"/>
                <a:gd name="T27" fmla="*/ 134 h 215"/>
                <a:gd name="T28" fmla="*/ 201 w 217"/>
                <a:gd name="T29" fmla="*/ 161 h 215"/>
                <a:gd name="T30" fmla="*/ 184 w 217"/>
                <a:gd name="T31" fmla="*/ 184 h 215"/>
                <a:gd name="T32" fmla="*/ 163 w 217"/>
                <a:gd name="T33" fmla="*/ 202 h 215"/>
                <a:gd name="T34" fmla="*/ 136 w 217"/>
                <a:gd name="T35" fmla="*/ 211 h 215"/>
                <a:gd name="T36" fmla="*/ 109 w 217"/>
                <a:gd name="T37" fmla="*/ 215 h 215"/>
                <a:gd name="T38" fmla="*/ 80 w 217"/>
                <a:gd name="T39" fmla="*/ 211 h 215"/>
                <a:gd name="T40" fmla="*/ 55 w 217"/>
                <a:gd name="T41" fmla="*/ 202 h 215"/>
                <a:gd name="T42" fmla="*/ 32 w 217"/>
                <a:gd name="T43" fmla="*/ 184 h 215"/>
                <a:gd name="T44" fmla="*/ 15 w 217"/>
                <a:gd name="T45" fmla="*/ 161 h 215"/>
                <a:gd name="T46" fmla="*/ 4 w 217"/>
                <a:gd name="T47" fmla="*/ 134 h 215"/>
                <a:gd name="T48" fmla="*/ 0 w 217"/>
                <a:gd name="T49" fmla="*/ 1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7"/>
                  </a:moveTo>
                  <a:lnTo>
                    <a:pt x="4" y="79"/>
                  </a:lnTo>
                  <a:lnTo>
                    <a:pt x="15" y="54"/>
                  </a:lnTo>
                  <a:lnTo>
                    <a:pt x="32" y="31"/>
                  </a:lnTo>
                  <a:lnTo>
                    <a:pt x="55" y="13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6" y="4"/>
                  </a:lnTo>
                  <a:lnTo>
                    <a:pt x="163" y="13"/>
                  </a:lnTo>
                  <a:lnTo>
                    <a:pt x="184" y="31"/>
                  </a:lnTo>
                  <a:lnTo>
                    <a:pt x="201" y="54"/>
                  </a:lnTo>
                  <a:lnTo>
                    <a:pt x="213" y="79"/>
                  </a:lnTo>
                  <a:lnTo>
                    <a:pt x="217" y="107"/>
                  </a:lnTo>
                  <a:lnTo>
                    <a:pt x="213" y="134"/>
                  </a:lnTo>
                  <a:lnTo>
                    <a:pt x="201" y="161"/>
                  </a:lnTo>
                  <a:lnTo>
                    <a:pt x="184" y="184"/>
                  </a:lnTo>
                  <a:lnTo>
                    <a:pt x="163" y="202"/>
                  </a:lnTo>
                  <a:lnTo>
                    <a:pt x="136" y="211"/>
                  </a:lnTo>
                  <a:lnTo>
                    <a:pt x="109" y="215"/>
                  </a:lnTo>
                  <a:lnTo>
                    <a:pt x="80" y="211"/>
                  </a:lnTo>
                  <a:lnTo>
                    <a:pt x="55" y="202"/>
                  </a:lnTo>
                  <a:lnTo>
                    <a:pt x="32" y="184"/>
                  </a:lnTo>
                  <a:lnTo>
                    <a:pt x="15" y="161"/>
                  </a:lnTo>
                  <a:lnTo>
                    <a:pt x="4" y="134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31" name="Rectangle 15"/>
            <p:cNvSpPr>
              <a:spLocks noChangeArrowheads="1"/>
            </p:cNvSpPr>
            <p:nvPr/>
          </p:nvSpPr>
          <p:spPr bwMode="auto">
            <a:xfrm>
              <a:off x="1814" y="1502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0"/>
            </a:p>
          </p:txBody>
        </p:sp>
        <p:sp>
          <p:nvSpPr>
            <p:cNvPr id="418832" name="Freeform 16"/>
            <p:cNvSpPr>
              <a:spLocks/>
            </p:cNvSpPr>
            <p:nvPr/>
          </p:nvSpPr>
          <p:spPr bwMode="auto">
            <a:xfrm>
              <a:off x="1666" y="2607"/>
              <a:ext cx="251" cy="249"/>
            </a:xfrm>
            <a:custGeom>
              <a:avLst/>
              <a:gdLst>
                <a:gd name="T0" fmla="*/ 0 w 251"/>
                <a:gd name="T1" fmla="*/ 125 h 249"/>
                <a:gd name="T2" fmla="*/ 3 w 251"/>
                <a:gd name="T3" fmla="*/ 96 h 249"/>
                <a:gd name="T4" fmla="*/ 13 w 251"/>
                <a:gd name="T5" fmla="*/ 67 h 249"/>
                <a:gd name="T6" fmla="*/ 30 w 251"/>
                <a:gd name="T7" fmla="*/ 42 h 249"/>
                <a:gd name="T8" fmla="*/ 53 w 251"/>
                <a:gd name="T9" fmla="*/ 21 h 249"/>
                <a:gd name="T10" fmla="*/ 80 w 251"/>
                <a:gd name="T11" fmla="*/ 7 h 249"/>
                <a:gd name="T12" fmla="*/ 111 w 251"/>
                <a:gd name="T13" fmla="*/ 0 h 249"/>
                <a:gd name="T14" fmla="*/ 140 w 251"/>
                <a:gd name="T15" fmla="*/ 0 h 249"/>
                <a:gd name="T16" fmla="*/ 171 w 251"/>
                <a:gd name="T17" fmla="*/ 7 h 249"/>
                <a:gd name="T18" fmla="*/ 198 w 251"/>
                <a:gd name="T19" fmla="*/ 21 h 249"/>
                <a:gd name="T20" fmla="*/ 221 w 251"/>
                <a:gd name="T21" fmla="*/ 42 h 249"/>
                <a:gd name="T22" fmla="*/ 238 w 251"/>
                <a:gd name="T23" fmla="*/ 67 h 249"/>
                <a:gd name="T24" fmla="*/ 247 w 251"/>
                <a:gd name="T25" fmla="*/ 96 h 249"/>
                <a:gd name="T26" fmla="*/ 251 w 251"/>
                <a:gd name="T27" fmla="*/ 125 h 249"/>
                <a:gd name="T28" fmla="*/ 247 w 251"/>
                <a:gd name="T29" fmla="*/ 155 h 249"/>
                <a:gd name="T30" fmla="*/ 238 w 251"/>
                <a:gd name="T31" fmla="*/ 184 h 249"/>
                <a:gd name="T32" fmla="*/ 221 w 251"/>
                <a:gd name="T33" fmla="*/ 209 h 249"/>
                <a:gd name="T34" fmla="*/ 198 w 251"/>
                <a:gd name="T35" fmla="*/ 228 h 249"/>
                <a:gd name="T36" fmla="*/ 171 w 251"/>
                <a:gd name="T37" fmla="*/ 244 h 249"/>
                <a:gd name="T38" fmla="*/ 140 w 251"/>
                <a:gd name="T39" fmla="*/ 249 h 249"/>
                <a:gd name="T40" fmla="*/ 111 w 251"/>
                <a:gd name="T41" fmla="*/ 249 h 249"/>
                <a:gd name="T42" fmla="*/ 80 w 251"/>
                <a:gd name="T43" fmla="*/ 244 h 249"/>
                <a:gd name="T44" fmla="*/ 53 w 251"/>
                <a:gd name="T45" fmla="*/ 228 h 249"/>
                <a:gd name="T46" fmla="*/ 30 w 251"/>
                <a:gd name="T47" fmla="*/ 209 h 249"/>
                <a:gd name="T48" fmla="*/ 13 w 251"/>
                <a:gd name="T49" fmla="*/ 184 h 249"/>
                <a:gd name="T50" fmla="*/ 3 w 251"/>
                <a:gd name="T51" fmla="*/ 155 h 249"/>
                <a:gd name="T52" fmla="*/ 0 w 251"/>
                <a:gd name="T53" fmla="*/ 12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249">
                  <a:moveTo>
                    <a:pt x="0" y="125"/>
                  </a:moveTo>
                  <a:lnTo>
                    <a:pt x="3" y="96"/>
                  </a:lnTo>
                  <a:lnTo>
                    <a:pt x="13" y="67"/>
                  </a:lnTo>
                  <a:lnTo>
                    <a:pt x="30" y="42"/>
                  </a:lnTo>
                  <a:lnTo>
                    <a:pt x="53" y="21"/>
                  </a:lnTo>
                  <a:lnTo>
                    <a:pt x="80" y="7"/>
                  </a:lnTo>
                  <a:lnTo>
                    <a:pt x="111" y="0"/>
                  </a:lnTo>
                  <a:lnTo>
                    <a:pt x="140" y="0"/>
                  </a:lnTo>
                  <a:lnTo>
                    <a:pt x="171" y="7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8" y="67"/>
                  </a:lnTo>
                  <a:lnTo>
                    <a:pt x="247" y="96"/>
                  </a:lnTo>
                  <a:lnTo>
                    <a:pt x="251" y="125"/>
                  </a:lnTo>
                  <a:lnTo>
                    <a:pt x="247" y="155"/>
                  </a:lnTo>
                  <a:lnTo>
                    <a:pt x="238" y="184"/>
                  </a:lnTo>
                  <a:lnTo>
                    <a:pt x="221" y="209"/>
                  </a:lnTo>
                  <a:lnTo>
                    <a:pt x="198" y="228"/>
                  </a:lnTo>
                  <a:lnTo>
                    <a:pt x="171" y="244"/>
                  </a:lnTo>
                  <a:lnTo>
                    <a:pt x="140" y="249"/>
                  </a:lnTo>
                  <a:lnTo>
                    <a:pt x="111" y="249"/>
                  </a:lnTo>
                  <a:lnTo>
                    <a:pt x="80" y="244"/>
                  </a:lnTo>
                  <a:lnTo>
                    <a:pt x="53" y="228"/>
                  </a:lnTo>
                  <a:lnTo>
                    <a:pt x="30" y="209"/>
                  </a:lnTo>
                  <a:lnTo>
                    <a:pt x="13" y="184"/>
                  </a:lnTo>
                  <a:lnTo>
                    <a:pt x="3" y="15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33" name="Rectangle 17"/>
            <p:cNvSpPr>
              <a:spLocks noChangeArrowheads="1"/>
            </p:cNvSpPr>
            <p:nvPr/>
          </p:nvSpPr>
          <p:spPr bwMode="auto">
            <a:xfrm>
              <a:off x="1725" y="2672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1.1</a:t>
              </a:r>
              <a:endParaRPr lang="en-US" sz="1800" b="0"/>
            </a:p>
          </p:txBody>
        </p:sp>
        <p:sp>
          <p:nvSpPr>
            <p:cNvPr id="418834" name="Line 18"/>
            <p:cNvSpPr>
              <a:spLocks noChangeShapeType="1"/>
            </p:cNvSpPr>
            <p:nvPr/>
          </p:nvSpPr>
          <p:spPr bwMode="auto">
            <a:xfrm flipH="1">
              <a:off x="1270" y="1093"/>
              <a:ext cx="864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5" name="Line 19"/>
            <p:cNvSpPr>
              <a:spLocks noChangeShapeType="1"/>
            </p:cNvSpPr>
            <p:nvPr/>
          </p:nvSpPr>
          <p:spPr bwMode="auto">
            <a:xfrm flipH="1">
              <a:off x="1846" y="1093"/>
              <a:ext cx="288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6" name="Line 20"/>
            <p:cNvSpPr>
              <a:spLocks noChangeShapeType="1"/>
            </p:cNvSpPr>
            <p:nvPr/>
          </p:nvSpPr>
          <p:spPr bwMode="auto">
            <a:xfrm>
              <a:off x="2134" y="1093"/>
              <a:ext cx="289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7" name="Line 21"/>
            <p:cNvSpPr>
              <a:spLocks noChangeShapeType="1"/>
            </p:cNvSpPr>
            <p:nvPr/>
          </p:nvSpPr>
          <p:spPr bwMode="auto">
            <a:xfrm>
              <a:off x="2134" y="1093"/>
              <a:ext cx="865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8" name="Line 22"/>
            <p:cNvSpPr>
              <a:spLocks noChangeShapeType="1"/>
            </p:cNvSpPr>
            <p:nvPr/>
          </p:nvSpPr>
          <p:spPr bwMode="auto">
            <a:xfrm>
              <a:off x="1792" y="2858"/>
              <a:ext cx="1" cy="3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39" name="Line 23"/>
            <p:cNvSpPr>
              <a:spLocks noChangeShapeType="1"/>
            </p:cNvSpPr>
            <p:nvPr/>
          </p:nvSpPr>
          <p:spPr bwMode="auto">
            <a:xfrm>
              <a:off x="2423" y="2245"/>
              <a:ext cx="576" cy="3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0" name="Line 24"/>
            <p:cNvSpPr>
              <a:spLocks noChangeShapeType="1"/>
            </p:cNvSpPr>
            <p:nvPr/>
          </p:nvSpPr>
          <p:spPr bwMode="auto">
            <a:xfrm>
              <a:off x="2423" y="1669"/>
              <a:ext cx="1" cy="3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1" name="Line 25"/>
            <p:cNvSpPr>
              <a:spLocks noChangeShapeType="1"/>
            </p:cNvSpPr>
            <p:nvPr/>
          </p:nvSpPr>
          <p:spPr bwMode="auto">
            <a:xfrm flipH="1">
              <a:off x="1792" y="2245"/>
              <a:ext cx="631" cy="3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2" name="Line 26"/>
            <p:cNvSpPr>
              <a:spLocks noChangeShapeType="1"/>
            </p:cNvSpPr>
            <p:nvPr/>
          </p:nvSpPr>
          <p:spPr bwMode="auto">
            <a:xfrm>
              <a:off x="2423" y="2245"/>
              <a:ext cx="1" cy="3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3" name="Freeform 27"/>
            <p:cNvSpPr>
              <a:spLocks/>
            </p:cNvSpPr>
            <p:nvPr/>
          </p:nvSpPr>
          <p:spPr bwMode="auto">
            <a:xfrm>
              <a:off x="2313" y="2030"/>
              <a:ext cx="217" cy="215"/>
            </a:xfrm>
            <a:custGeom>
              <a:avLst/>
              <a:gdLst>
                <a:gd name="T0" fmla="*/ 0 w 217"/>
                <a:gd name="T1" fmla="*/ 108 h 215"/>
                <a:gd name="T2" fmla="*/ 4 w 217"/>
                <a:gd name="T3" fmla="*/ 79 h 215"/>
                <a:gd name="T4" fmla="*/ 16 w 217"/>
                <a:gd name="T5" fmla="*/ 54 h 215"/>
                <a:gd name="T6" fmla="*/ 33 w 217"/>
                <a:gd name="T7" fmla="*/ 31 h 215"/>
                <a:gd name="T8" fmla="*/ 56 w 217"/>
                <a:gd name="T9" fmla="*/ 14 h 215"/>
                <a:gd name="T10" fmla="*/ 81 w 217"/>
                <a:gd name="T11" fmla="*/ 4 h 215"/>
                <a:gd name="T12" fmla="*/ 110 w 217"/>
                <a:gd name="T13" fmla="*/ 0 h 215"/>
                <a:gd name="T14" fmla="*/ 137 w 217"/>
                <a:gd name="T15" fmla="*/ 4 h 215"/>
                <a:gd name="T16" fmla="*/ 164 w 217"/>
                <a:gd name="T17" fmla="*/ 14 h 215"/>
                <a:gd name="T18" fmla="*/ 185 w 217"/>
                <a:gd name="T19" fmla="*/ 31 h 215"/>
                <a:gd name="T20" fmla="*/ 202 w 217"/>
                <a:gd name="T21" fmla="*/ 54 h 215"/>
                <a:gd name="T22" fmla="*/ 213 w 217"/>
                <a:gd name="T23" fmla="*/ 79 h 215"/>
                <a:gd name="T24" fmla="*/ 217 w 217"/>
                <a:gd name="T25" fmla="*/ 108 h 215"/>
                <a:gd name="T26" fmla="*/ 213 w 217"/>
                <a:gd name="T27" fmla="*/ 135 h 215"/>
                <a:gd name="T28" fmla="*/ 202 w 217"/>
                <a:gd name="T29" fmla="*/ 162 h 215"/>
                <a:gd name="T30" fmla="*/ 185 w 217"/>
                <a:gd name="T31" fmla="*/ 185 h 215"/>
                <a:gd name="T32" fmla="*/ 164 w 217"/>
                <a:gd name="T33" fmla="*/ 202 h 215"/>
                <a:gd name="T34" fmla="*/ 137 w 217"/>
                <a:gd name="T35" fmla="*/ 212 h 215"/>
                <a:gd name="T36" fmla="*/ 110 w 217"/>
                <a:gd name="T37" fmla="*/ 215 h 215"/>
                <a:gd name="T38" fmla="*/ 81 w 217"/>
                <a:gd name="T39" fmla="*/ 212 h 215"/>
                <a:gd name="T40" fmla="*/ 56 w 217"/>
                <a:gd name="T41" fmla="*/ 202 h 215"/>
                <a:gd name="T42" fmla="*/ 33 w 217"/>
                <a:gd name="T43" fmla="*/ 185 h 215"/>
                <a:gd name="T44" fmla="*/ 16 w 217"/>
                <a:gd name="T45" fmla="*/ 162 h 215"/>
                <a:gd name="T46" fmla="*/ 4 w 217"/>
                <a:gd name="T47" fmla="*/ 135 h 215"/>
                <a:gd name="T48" fmla="*/ 0 w 217"/>
                <a:gd name="T49" fmla="*/ 108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5">
                  <a:moveTo>
                    <a:pt x="0" y="108"/>
                  </a:moveTo>
                  <a:lnTo>
                    <a:pt x="4" y="79"/>
                  </a:lnTo>
                  <a:lnTo>
                    <a:pt x="16" y="54"/>
                  </a:lnTo>
                  <a:lnTo>
                    <a:pt x="33" y="31"/>
                  </a:lnTo>
                  <a:lnTo>
                    <a:pt x="56" y="14"/>
                  </a:lnTo>
                  <a:lnTo>
                    <a:pt x="81" y="4"/>
                  </a:lnTo>
                  <a:lnTo>
                    <a:pt x="110" y="0"/>
                  </a:lnTo>
                  <a:lnTo>
                    <a:pt x="137" y="4"/>
                  </a:lnTo>
                  <a:lnTo>
                    <a:pt x="164" y="14"/>
                  </a:lnTo>
                  <a:lnTo>
                    <a:pt x="185" y="31"/>
                  </a:lnTo>
                  <a:lnTo>
                    <a:pt x="202" y="54"/>
                  </a:lnTo>
                  <a:lnTo>
                    <a:pt x="213" y="79"/>
                  </a:lnTo>
                  <a:lnTo>
                    <a:pt x="217" y="108"/>
                  </a:lnTo>
                  <a:lnTo>
                    <a:pt x="213" y="135"/>
                  </a:lnTo>
                  <a:lnTo>
                    <a:pt x="202" y="162"/>
                  </a:lnTo>
                  <a:lnTo>
                    <a:pt x="185" y="185"/>
                  </a:lnTo>
                  <a:lnTo>
                    <a:pt x="164" y="202"/>
                  </a:lnTo>
                  <a:lnTo>
                    <a:pt x="137" y="212"/>
                  </a:lnTo>
                  <a:lnTo>
                    <a:pt x="110" y="215"/>
                  </a:lnTo>
                  <a:lnTo>
                    <a:pt x="81" y="212"/>
                  </a:lnTo>
                  <a:lnTo>
                    <a:pt x="56" y="202"/>
                  </a:lnTo>
                  <a:lnTo>
                    <a:pt x="33" y="185"/>
                  </a:lnTo>
                  <a:lnTo>
                    <a:pt x="16" y="162"/>
                  </a:lnTo>
                  <a:lnTo>
                    <a:pt x="4" y="135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44" name="Rectangle 28"/>
            <p:cNvSpPr>
              <a:spLocks noChangeArrowheads="1"/>
            </p:cNvSpPr>
            <p:nvPr/>
          </p:nvSpPr>
          <p:spPr bwMode="auto">
            <a:xfrm>
              <a:off x="2390" y="2079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sz="1800" b="0"/>
            </a:p>
          </p:txBody>
        </p:sp>
        <p:sp>
          <p:nvSpPr>
            <p:cNvPr id="418845" name="Freeform 29"/>
            <p:cNvSpPr>
              <a:spLocks/>
            </p:cNvSpPr>
            <p:nvPr/>
          </p:nvSpPr>
          <p:spPr bwMode="auto">
            <a:xfrm>
              <a:off x="2296" y="2607"/>
              <a:ext cx="252" cy="249"/>
            </a:xfrm>
            <a:custGeom>
              <a:avLst/>
              <a:gdLst>
                <a:gd name="T0" fmla="*/ 0 w 252"/>
                <a:gd name="T1" fmla="*/ 125 h 249"/>
                <a:gd name="T2" fmla="*/ 4 w 252"/>
                <a:gd name="T3" fmla="*/ 96 h 249"/>
                <a:gd name="T4" fmla="*/ 15 w 252"/>
                <a:gd name="T5" fmla="*/ 67 h 249"/>
                <a:gd name="T6" fmla="*/ 33 w 252"/>
                <a:gd name="T7" fmla="*/ 42 h 249"/>
                <a:gd name="T8" fmla="*/ 54 w 252"/>
                <a:gd name="T9" fmla="*/ 21 h 249"/>
                <a:gd name="T10" fmla="*/ 81 w 252"/>
                <a:gd name="T11" fmla="*/ 7 h 249"/>
                <a:gd name="T12" fmla="*/ 111 w 252"/>
                <a:gd name="T13" fmla="*/ 0 h 249"/>
                <a:gd name="T14" fmla="*/ 142 w 252"/>
                <a:gd name="T15" fmla="*/ 0 h 249"/>
                <a:gd name="T16" fmla="*/ 171 w 252"/>
                <a:gd name="T17" fmla="*/ 7 h 249"/>
                <a:gd name="T18" fmla="*/ 198 w 252"/>
                <a:gd name="T19" fmla="*/ 21 h 249"/>
                <a:gd name="T20" fmla="*/ 221 w 252"/>
                <a:gd name="T21" fmla="*/ 42 h 249"/>
                <a:gd name="T22" fmla="*/ 238 w 252"/>
                <a:gd name="T23" fmla="*/ 67 h 249"/>
                <a:gd name="T24" fmla="*/ 248 w 252"/>
                <a:gd name="T25" fmla="*/ 96 h 249"/>
                <a:gd name="T26" fmla="*/ 252 w 252"/>
                <a:gd name="T27" fmla="*/ 125 h 249"/>
                <a:gd name="T28" fmla="*/ 248 w 252"/>
                <a:gd name="T29" fmla="*/ 155 h 249"/>
                <a:gd name="T30" fmla="*/ 238 w 252"/>
                <a:gd name="T31" fmla="*/ 184 h 249"/>
                <a:gd name="T32" fmla="*/ 221 w 252"/>
                <a:gd name="T33" fmla="*/ 209 h 249"/>
                <a:gd name="T34" fmla="*/ 198 w 252"/>
                <a:gd name="T35" fmla="*/ 228 h 249"/>
                <a:gd name="T36" fmla="*/ 171 w 252"/>
                <a:gd name="T37" fmla="*/ 244 h 249"/>
                <a:gd name="T38" fmla="*/ 142 w 252"/>
                <a:gd name="T39" fmla="*/ 249 h 249"/>
                <a:gd name="T40" fmla="*/ 111 w 252"/>
                <a:gd name="T41" fmla="*/ 249 h 249"/>
                <a:gd name="T42" fmla="*/ 81 w 252"/>
                <a:gd name="T43" fmla="*/ 244 h 249"/>
                <a:gd name="T44" fmla="*/ 54 w 252"/>
                <a:gd name="T45" fmla="*/ 228 h 249"/>
                <a:gd name="T46" fmla="*/ 33 w 252"/>
                <a:gd name="T47" fmla="*/ 209 h 249"/>
                <a:gd name="T48" fmla="*/ 15 w 252"/>
                <a:gd name="T49" fmla="*/ 184 h 249"/>
                <a:gd name="T50" fmla="*/ 4 w 252"/>
                <a:gd name="T51" fmla="*/ 155 h 249"/>
                <a:gd name="T52" fmla="*/ 0 w 252"/>
                <a:gd name="T53" fmla="*/ 12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2" h="249">
                  <a:moveTo>
                    <a:pt x="0" y="125"/>
                  </a:moveTo>
                  <a:lnTo>
                    <a:pt x="4" y="96"/>
                  </a:lnTo>
                  <a:lnTo>
                    <a:pt x="15" y="67"/>
                  </a:lnTo>
                  <a:lnTo>
                    <a:pt x="33" y="42"/>
                  </a:lnTo>
                  <a:lnTo>
                    <a:pt x="54" y="21"/>
                  </a:lnTo>
                  <a:lnTo>
                    <a:pt x="81" y="7"/>
                  </a:lnTo>
                  <a:lnTo>
                    <a:pt x="111" y="0"/>
                  </a:lnTo>
                  <a:lnTo>
                    <a:pt x="142" y="0"/>
                  </a:lnTo>
                  <a:lnTo>
                    <a:pt x="171" y="7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8" y="67"/>
                  </a:lnTo>
                  <a:lnTo>
                    <a:pt x="248" y="96"/>
                  </a:lnTo>
                  <a:lnTo>
                    <a:pt x="252" y="125"/>
                  </a:lnTo>
                  <a:lnTo>
                    <a:pt x="248" y="155"/>
                  </a:lnTo>
                  <a:lnTo>
                    <a:pt x="238" y="184"/>
                  </a:lnTo>
                  <a:lnTo>
                    <a:pt x="221" y="209"/>
                  </a:lnTo>
                  <a:lnTo>
                    <a:pt x="198" y="228"/>
                  </a:lnTo>
                  <a:lnTo>
                    <a:pt x="171" y="244"/>
                  </a:lnTo>
                  <a:lnTo>
                    <a:pt x="142" y="249"/>
                  </a:lnTo>
                  <a:lnTo>
                    <a:pt x="111" y="249"/>
                  </a:lnTo>
                  <a:lnTo>
                    <a:pt x="81" y="244"/>
                  </a:lnTo>
                  <a:lnTo>
                    <a:pt x="54" y="228"/>
                  </a:lnTo>
                  <a:lnTo>
                    <a:pt x="33" y="209"/>
                  </a:lnTo>
                  <a:lnTo>
                    <a:pt x="15" y="184"/>
                  </a:lnTo>
                  <a:lnTo>
                    <a:pt x="4" y="15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46" name="Rectangle 30"/>
            <p:cNvSpPr>
              <a:spLocks noChangeArrowheads="1"/>
            </p:cNvSpPr>
            <p:nvPr/>
          </p:nvSpPr>
          <p:spPr bwMode="auto">
            <a:xfrm>
              <a:off x="2355" y="2672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2.1</a:t>
              </a:r>
              <a:endParaRPr lang="en-US" sz="1800" b="0"/>
            </a:p>
          </p:txBody>
        </p:sp>
        <p:sp>
          <p:nvSpPr>
            <p:cNvPr id="418847" name="Line 31"/>
            <p:cNvSpPr>
              <a:spLocks noChangeShapeType="1"/>
            </p:cNvSpPr>
            <p:nvPr/>
          </p:nvSpPr>
          <p:spPr bwMode="auto">
            <a:xfrm>
              <a:off x="2423" y="2858"/>
              <a:ext cx="1" cy="3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48" name="Freeform 32"/>
            <p:cNvSpPr>
              <a:spLocks/>
            </p:cNvSpPr>
            <p:nvPr/>
          </p:nvSpPr>
          <p:spPr bwMode="auto">
            <a:xfrm>
              <a:off x="2872" y="2607"/>
              <a:ext cx="252" cy="249"/>
            </a:xfrm>
            <a:custGeom>
              <a:avLst/>
              <a:gdLst>
                <a:gd name="T0" fmla="*/ 0 w 252"/>
                <a:gd name="T1" fmla="*/ 125 h 249"/>
                <a:gd name="T2" fmla="*/ 4 w 252"/>
                <a:gd name="T3" fmla="*/ 96 h 249"/>
                <a:gd name="T4" fmla="*/ 16 w 252"/>
                <a:gd name="T5" fmla="*/ 67 h 249"/>
                <a:gd name="T6" fmla="*/ 33 w 252"/>
                <a:gd name="T7" fmla="*/ 42 h 249"/>
                <a:gd name="T8" fmla="*/ 54 w 252"/>
                <a:gd name="T9" fmla="*/ 21 h 249"/>
                <a:gd name="T10" fmla="*/ 81 w 252"/>
                <a:gd name="T11" fmla="*/ 7 h 249"/>
                <a:gd name="T12" fmla="*/ 112 w 252"/>
                <a:gd name="T13" fmla="*/ 0 h 249"/>
                <a:gd name="T14" fmla="*/ 143 w 252"/>
                <a:gd name="T15" fmla="*/ 0 h 249"/>
                <a:gd name="T16" fmla="*/ 171 w 252"/>
                <a:gd name="T17" fmla="*/ 7 h 249"/>
                <a:gd name="T18" fmla="*/ 198 w 252"/>
                <a:gd name="T19" fmla="*/ 21 h 249"/>
                <a:gd name="T20" fmla="*/ 221 w 252"/>
                <a:gd name="T21" fmla="*/ 42 h 249"/>
                <a:gd name="T22" fmla="*/ 239 w 252"/>
                <a:gd name="T23" fmla="*/ 67 h 249"/>
                <a:gd name="T24" fmla="*/ 248 w 252"/>
                <a:gd name="T25" fmla="*/ 96 h 249"/>
                <a:gd name="T26" fmla="*/ 252 w 252"/>
                <a:gd name="T27" fmla="*/ 125 h 249"/>
                <a:gd name="T28" fmla="*/ 248 w 252"/>
                <a:gd name="T29" fmla="*/ 155 h 249"/>
                <a:gd name="T30" fmla="*/ 239 w 252"/>
                <a:gd name="T31" fmla="*/ 184 h 249"/>
                <a:gd name="T32" fmla="*/ 221 w 252"/>
                <a:gd name="T33" fmla="*/ 209 h 249"/>
                <a:gd name="T34" fmla="*/ 198 w 252"/>
                <a:gd name="T35" fmla="*/ 228 h 249"/>
                <a:gd name="T36" fmla="*/ 171 w 252"/>
                <a:gd name="T37" fmla="*/ 244 h 249"/>
                <a:gd name="T38" fmla="*/ 143 w 252"/>
                <a:gd name="T39" fmla="*/ 249 h 249"/>
                <a:gd name="T40" fmla="*/ 112 w 252"/>
                <a:gd name="T41" fmla="*/ 249 h 249"/>
                <a:gd name="T42" fmla="*/ 81 w 252"/>
                <a:gd name="T43" fmla="*/ 244 h 249"/>
                <a:gd name="T44" fmla="*/ 54 w 252"/>
                <a:gd name="T45" fmla="*/ 228 h 249"/>
                <a:gd name="T46" fmla="*/ 33 w 252"/>
                <a:gd name="T47" fmla="*/ 209 h 249"/>
                <a:gd name="T48" fmla="*/ 16 w 252"/>
                <a:gd name="T49" fmla="*/ 184 h 249"/>
                <a:gd name="T50" fmla="*/ 4 w 252"/>
                <a:gd name="T51" fmla="*/ 155 h 249"/>
                <a:gd name="T52" fmla="*/ 0 w 252"/>
                <a:gd name="T53" fmla="*/ 12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2" h="249">
                  <a:moveTo>
                    <a:pt x="0" y="125"/>
                  </a:moveTo>
                  <a:lnTo>
                    <a:pt x="4" y="96"/>
                  </a:lnTo>
                  <a:lnTo>
                    <a:pt x="16" y="67"/>
                  </a:lnTo>
                  <a:lnTo>
                    <a:pt x="33" y="42"/>
                  </a:lnTo>
                  <a:lnTo>
                    <a:pt x="54" y="21"/>
                  </a:lnTo>
                  <a:lnTo>
                    <a:pt x="81" y="7"/>
                  </a:lnTo>
                  <a:lnTo>
                    <a:pt x="112" y="0"/>
                  </a:lnTo>
                  <a:lnTo>
                    <a:pt x="143" y="0"/>
                  </a:lnTo>
                  <a:lnTo>
                    <a:pt x="171" y="7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9" y="67"/>
                  </a:lnTo>
                  <a:lnTo>
                    <a:pt x="248" y="96"/>
                  </a:lnTo>
                  <a:lnTo>
                    <a:pt x="252" y="125"/>
                  </a:lnTo>
                  <a:lnTo>
                    <a:pt x="248" y="155"/>
                  </a:lnTo>
                  <a:lnTo>
                    <a:pt x="239" y="184"/>
                  </a:lnTo>
                  <a:lnTo>
                    <a:pt x="221" y="209"/>
                  </a:lnTo>
                  <a:lnTo>
                    <a:pt x="198" y="228"/>
                  </a:lnTo>
                  <a:lnTo>
                    <a:pt x="171" y="244"/>
                  </a:lnTo>
                  <a:lnTo>
                    <a:pt x="143" y="249"/>
                  </a:lnTo>
                  <a:lnTo>
                    <a:pt x="112" y="249"/>
                  </a:lnTo>
                  <a:lnTo>
                    <a:pt x="81" y="244"/>
                  </a:lnTo>
                  <a:lnTo>
                    <a:pt x="54" y="228"/>
                  </a:lnTo>
                  <a:lnTo>
                    <a:pt x="33" y="209"/>
                  </a:lnTo>
                  <a:lnTo>
                    <a:pt x="16" y="184"/>
                  </a:lnTo>
                  <a:lnTo>
                    <a:pt x="4" y="15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49" name="Rectangle 33"/>
            <p:cNvSpPr>
              <a:spLocks noChangeArrowheads="1"/>
            </p:cNvSpPr>
            <p:nvPr/>
          </p:nvSpPr>
          <p:spPr bwMode="auto">
            <a:xfrm>
              <a:off x="2932" y="2672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3.1</a:t>
              </a:r>
              <a:endParaRPr lang="en-US" sz="1800" b="0"/>
            </a:p>
          </p:txBody>
        </p:sp>
        <p:sp>
          <p:nvSpPr>
            <p:cNvPr id="418850" name="Line 34"/>
            <p:cNvSpPr>
              <a:spLocks noChangeShapeType="1"/>
            </p:cNvSpPr>
            <p:nvPr/>
          </p:nvSpPr>
          <p:spPr bwMode="auto">
            <a:xfrm>
              <a:off x="2999" y="2858"/>
              <a:ext cx="1" cy="3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51" name="Freeform 35"/>
            <p:cNvSpPr>
              <a:spLocks/>
            </p:cNvSpPr>
            <p:nvPr/>
          </p:nvSpPr>
          <p:spPr bwMode="auto">
            <a:xfrm>
              <a:off x="1666" y="3183"/>
              <a:ext cx="251" cy="250"/>
            </a:xfrm>
            <a:custGeom>
              <a:avLst/>
              <a:gdLst>
                <a:gd name="T0" fmla="*/ 0 w 251"/>
                <a:gd name="T1" fmla="*/ 125 h 250"/>
                <a:gd name="T2" fmla="*/ 3 w 251"/>
                <a:gd name="T3" fmla="*/ 96 h 250"/>
                <a:gd name="T4" fmla="*/ 13 w 251"/>
                <a:gd name="T5" fmla="*/ 67 h 250"/>
                <a:gd name="T6" fmla="*/ 30 w 251"/>
                <a:gd name="T7" fmla="*/ 42 h 250"/>
                <a:gd name="T8" fmla="*/ 53 w 251"/>
                <a:gd name="T9" fmla="*/ 21 h 250"/>
                <a:gd name="T10" fmla="*/ 80 w 251"/>
                <a:gd name="T11" fmla="*/ 8 h 250"/>
                <a:gd name="T12" fmla="*/ 111 w 251"/>
                <a:gd name="T13" fmla="*/ 0 h 250"/>
                <a:gd name="T14" fmla="*/ 140 w 251"/>
                <a:gd name="T15" fmla="*/ 0 h 250"/>
                <a:gd name="T16" fmla="*/ 171 w 251"/>
                <a:gd name="T17" fmla="*/ 8 h 250"/>
                <a:gd name="T18" fmla="*/ 198 w 251"/>
                <a:gd name="T19" fmla="*/ 21 h 250"/>
                <a:gd name="T20" fmla="*/ 221 w 251"/>
                <a:gd name="T21" fmla="*/ 42 h 250"/>
                <a:gd name="T22" fmla="*/ 238 w 251"/>
                <a:gd name="T23" fmla="*/ 67 h 250"/>
                <a:gd name="T24" fmla="*/ 247 w 251"/>
                <a:gd name="T25" fmla="*/ 96 h 250"/>
                <a:gd name="T26" fmla="*/ 251 w 251"/>
                <a:gd name="T27" fmla="*/ 125 h 250"/>
                <a:gd name="T28" fmla="*/ 247 w 251"/>
                <a:gd name="T29" fmla="*/ 156 h 250"/>
                <a:gd name="T30" fmla="*/ 238 w 251"/>
                <a:gd name="T31" fmla="*/ 185 h 250"/>
                <a:gd name="T32" fmla="*/ 221 w 251"/>
                <a:gd name="T33" fmla="*/ 210 h 250"/>
                <a:gd name="T34" fmla="*/ 198 w 251"/>
                <a:gd name="T35" fmla="*/ 229 h 250"/>
                <a:gd name="T36" fmla="*/ 171 w 251"/>
                <a:gd name="T37" fmla="*/ 244 h 250"/>
                <a:gd name="T38" fmla="*/ 140 w 251"/>
                <a:gd name="T39" fmla="*/ 250 h 250"/>
                <a:gd name="T40" fmla="*/ 111 w 251"/>
                <a:gd name="T41" fmla="*/ 250 h 250"/>
                <a:gd name="T42" fmla="*/ 80 w 251"/>
                <a:gd name="T43" fmla="*/ 244 h 250"/>
                <a:gd name="T44" fmla="*/ 53 w 251"/>
                <a:gd name="T45" fmla="*/ 229 h 250"/>
                <a:gd name="T46" fmla="*/ 30 w 251"/>
                <a:gd name="T47" fmla="*/ 210 h 250"/>
                <a:gd name="T48" fmla="*/ 13 w 251"/>
                <a:gd name="T49" fmla="*/ 185 h 250"/>
                <a:gd name="T50" fmla="*/ 3 w 251"/>
                <a:gd name="T51" fmla="*/ 156 h 250"/>
                <a:gd name="T52" fmla="*/ 0 w 251"/>
                <a:gd name="T53" fmla="*/ 12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250">
                  <a:moveTo>
                    <a:pt x="0" y="125"/>
                  </a:moveTo>
                  <a:lnTo>
                    <a:pt x="3" y="96"/>
                  </a:lnTo>
                  <a:lnTo>
                    <a:pt x="13" y="67"/>
                  </a:lnTo>
                  <a:lnTo>
                    <a:pt x="30" y="42"/>
                  </a:lnTo>
                  <a:lnTo>
                    <a:pt x="53" y="21"/>
                  </a:lnTo>
                  <a:lnTo>
                    <a:pt x="80" y="8"/>
                  </a:lnTo>
                  <a:lnTo>
                    <a:pt x="111" y="0"/>
                  </a:lnTo>
                  <a:lnTo>
                    <a:pt x="140" y="0"/>
                  </a:lnTo>
                  <a:lnTo>
                    <a:pt x="171" y="8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8" y="67"/>
                  </a:lnTo>
                  <a:lnTo>
                    <a:pt x="247" y="96"/>
                  </a:lnTo>
                  <a:lnTo>
                    <a:pt x="251" y="125"/>
                  </a:lnTo>
                  <a:lnTo>
                    <a:pt x="247" y="156"/>
                  </a:lnTo>
                  <a:lnTo>
                    <a:pt x="238" y="185"/>
                  </a:lnTo>
                  <a:lnTo>
                    <a:pt x="221" y="210"/>
                  </a:lnTo>
                  <a:lnTo>
                    <a:pt x="198" y="229"/>
                  </a:lnTo>
                  <a:lnTo>
                    <a:pt x="171" y="244"/>
                  </a:lnTo>
                  <a:lnTo>
                    <a:pt x="140" y="250"/>
                  </a:lnTo>
                  <a:lnTo>
                    <a:pt x="111" y="250"/>
                  </a:lnTo>
                  <a:lnTo>
                    <a:pt x="80" y="244"/>
                  </a:lnTo>
                  <a:lnTo>
                    <a:pt x="53" y="229"/>
                  </a:lnTo>
                  <a:lnTo>
                    <a:pt x="30" y="210"/>
                  </a:lnTo>
                  <a:lnTo>
                    <a:pt x="13" y="185"/>
                  </a:lnTo>
                  <a:lnTo>
                    <a:pt x="3" y="15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52" name="Rectangle 36"/>
            <p:cNvSpPr>
              <a:spLocks noChangeArrowheads="1"/>
            </p:cNvSpPr>
            <p:nvPr/>
          </p:nvSpPr>
          <p:spPr bwMode="auto">
            <a:xfrm>
              <a:off x="1725" y="3249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1.2</a:t>
              </a:r>
              <a:endParaRPr lang="en-US" sz="1800" b="0"/>
            </a:p>
          </p:txBody>
        </p:sp>
        <p:sp>
          <p:nvSpPr>
            <p:cNvPr id="418853" name="Freeform 37"/>
            <p:cNvSpPr>
              <a:spLocks/>
            </p:cNvSpPr>
            <p:nvPr/>
          </p:nvSpPr>
          <p:spPr bwMode="auto">
            <a:xfrm>
              <a:off x="2296" y="3183"/>
              <a:ext cx="252" cy="250"/>
            </a:xfrm>
            <a:custGeom>
              <a:avLst/>
              <a:gdLst>
                <a:gd name="T0" fmla="*/ 0 w 252"/>
                <a:gd name="T1" fmla="*/ 125 h 250"/>
                <a:gd name="T2" fmla="*/ 4 w 252"/>
                <a:gd name="T3" fmla="*/ 96 h 250"/>
                <a:gd name="T4" fmla="*/ 15 w 252"/>
                <a:gd name="T5" fmla="*/ 67 h 250"/>
                <a:gd name="T6" fmla="*/ 33 w 252"/>
                <a:gd name="T7" fmla="*/ 42 h 250"/>
                <a:gd name="T8" fmla="*/ 54 w 252"/>
                <a:gd name="T9" fmla="*/ 21 h 250"/>
                <a:gd name="T10" fmla="*/ 81 w 252"/>
                <a:gd name="T11" fmla="*/ 8 h 250"/>
                <a:gd name="T12" fmla="*/ 111 w 252"/>
                <a:gd name="T13" fmla="*/ 0 h 250"/>
                <a:gd name="T14" fmla="*/ 142 w 252"/>
                <a:gd name="T15" fmla="*/ 0 h 250"/>
                <a:gd name="T16" fmla="*/ 171 w 252"/>
                <a:gd name="T17" fmla="*/ 8 h 250"/>
                <a:gd name="T18" fmla="*/ 198 w 252"/>
                <a:gd name="T19" fmla="*/ 21 h 250"/>
                <a:gd name="T20" fmla="*/ 221 w 252"/>
                <a:gd name="T21" fmla="*/ 42 h 250"/>
                <a:gd name="T22" fmla="*/ 238 w 252"/>
                <a:gd name="T23" fmla="*/ 67 h 250"/>
                <a:gd name="T24" fmla="*/ 248 w 252"/>
                <a:gd name="T25" fmla="*/ 96 h 250"/>
                <a:gd name="T26" fmla="*/ 252 w 252"/>
                <a:gd name="T27" fmla="*/ 125 h 250"/>
                <a:gd name="T28" fmla="*/ 248 w 252"/>
                <a:gd name="T29" fmla="*/ 156 h 250"/>
                <a:gd name="T30" fmla="*/ 238 w 252"/>
                <a:gd name="T31" fmla="*/ 185 h 250"/>
                <a:gd name="T32" fmla="*/ 221 w 252"/>
                <a:gd name="T33" fmla="*/ 210 h 250"/>
                <a:gd name="T34" fmla="*/ 198 w 252"/>
                <a:gd name="T35" fmla="*/ 229 h 250"/>
                <a:gd name="T36" fmla="*/ 171 w 252"/>
                <a:gd name="T37" fmla="*/ 244 h 250"/>
                <a:gd name="T38" fmla="*/ 142 w 252"/>
                <a:gd name="T39" fmla="*/ 250 h 250"/>
                <a:gd name="T40" fmla="*/ 111 w 252"/>
                <a:gd name="T41" fmla="*/ 250 h 250"/>
                <a:gd name="T42" fmla="*/ 81 w 252"/>
                <a:gd name="T43" fmla="*/ 244 h 250"/>
                <a:gd name="T44" fmla="*/ 54 w 252"/>
                <a:gd name="T45" fmla="*/ 229 h 250"/>
                <a:gd name="T46" fmla="*/ 33 w 252"/>
                <a:gd name="T47" fmla="*/ 210 h 250"/>
                <a:gd name="T48" fmla="*/ 15 w 252"/>
                <a:gd name="T49" fmla="*/ 185 h 250"/>
                <a:gd name="T50" fmla="*/ 4 w 252"/>
                <a:gd name="T51" fmla="*/ 156 h 250"/>
                <a:gd name="T52" fmla="*/ 0 w 252"/>
                <a:gd name="T53" fmla="*/ 12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2" h="250">
                  <a:moveTo>
                    <a:pt x="0" y="125"/>
                  </a:moveTo>
                  <a:lnTo>
                    <a:pt x="4" y="96"/>
                  </a:lnTo>
                  <a:lnTo>
                    <a:pt x="15" y="67"/>
                  </a:lnTo>
                  <a:lnTo>
                    <a:pt x="33" y="42"/>
                  </a:lnTo>
                  <a:lnTo>
                    <a:pt x="54" y="21"/>
                  </a:lnTo>
                  <a:lnTo>
                    <a:pt x="81" y="8"/>
                  </a:lnTo>
                  <a:lnTo>
                    <a:pt x="111" y="0"/>
                  </a:lnTo>
                  <a:lnTo>
                    <a:pt x="142" y="0"/>
                  </a:lnTo>
                  <a:lnTo>
                    <a:pt x="171" y="8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8" y="67"/>
                  </a:lnTo>
                  <a:lnTo>
                    <a:pt x="248" y="96"/>
                  </a:lnTo>
                  <a:lnTo>
                    <a:pt x="252" y="125"/>
                  </a:lnTo>
                  <a:lnTo>
                    <a:pt x="248" y="156"/>
                  </a:lnTo>
                  <a:lnTo>
                    <a:pt x="238" y="185"/>
                  </a:lnTo>
                  <a:lnTo>
                    <a:pt x="221" y="210"/>
                  </a:lnTo>
                  <a:lnTo>
                    <a:pt x="198" y="229"/>
                  </a:lnTo>
                  <a:lnTo>
                    <a:pt x="171" y="244"/>
                  </a:lnTo>
                  <a:lnTo>
                    <a:pt x="142" y="250"/>
                  </a:lnTo>
                  <a:lnTo>
                    <a:pt x="111" y="250"/>
                  </a:lnTo>
                  <a:lnTo>
                    <a:pt x="81" y="244"/>
                  </a:lnTo>
                  <a:lnTo>
                    <a:pt x="54" y="229"/>
                  </a:lnTo>
                  <a:lnTo>
                    <a:pt x="33" y="210"/>
                  </a:lnTo>
                  <a:lnTo>
                    <a:pt x="15" y="185"/>
                  </a:lnTo>
                  <a:lnTo>
                    <a:pt x="4" y="15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54" name="Rectangle 38"/>
            <p:cNvSpPr>
              <a:spLocks noChangeArrowheads="1"/>
            </p:cNvSpPr>
            <p:nvPr/>
          </p:nvSpPr>
          <p:spPr bwMode="auto">
            <a:xfrm>
              <a:off x="2355" y="3249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2.2</a:t>
              </a:r>
              <a:endParaRPr lang="en-US" sz="1800" b="0"/>
            </a:p>
          </p:txBody>
        </p:sp>
        <p:sp>
          <p:nvSpPr>
            <p:cNvPr id="418855" name="Freeform 39"/>
            <p:cNvSpPr>
              <a:spLocks/>
            </p:cNvSpPr>
            <p:nvPr/>
          </p:nvSpPr>
          <p:spPr bwMode="auto">
            <a:xfrm>
              <a:off x="2872" y="3183"/>
              <a:ext cx="252" cy="250"/>
            </a:xfrm>
            <a:custGeom>
              <a:avLst/>
              <a:gdLst>
                <a:gd name="T0" fmla="*/ 0 w 252"/>
                <a:gd name="T1" fmla="*/ 125 h 250"/>
                <a:gd name="T2" fmla="*/ 4 w 252"/>
                <a:gd name="T3" fmla="*/ 96 h 250"/>
                <a:gd name="T4" fmla="*/ 16 w 252"/>
                <a:gd name="T5" fmla="*/ 67 h 250"/>
                <a:gd name="T6" fmla="*/ 33 w 252"/>
                <a:gd name="T7" fmla="*/ 42 h 250"/>
                <a:gd name="T8" fmla="*/ 54 w 252"/>
                <a:gd name="T9" fmla="*/ 21 h 250"/>
                <a:gd name="T10" fmla="*/ 81 w 252"/>
                <a:gd name="T11" fmla="*/ 8 h 250"/>
                <a:gd name="T12" fmla="*/ 112 w 252"/>
                <a:gd name="T13" fmla="*/ 0 h 250"/>
                <a:gd name="T14" fmla="*/ 143 w 252"/>
                <a:gd name="T15" fmla="*/ 0 h 250"/>
                <a:gd name="T16" fmla="*/ 171 w 252"/>
                <a:gd name="T17" fmla="*/ 8 h 250"/>
                <a:gd name="T18" fmla="*/ 198 w 252"/>
                <a:gd name="T19" fmla="*/ 21 h 250"/>
                <a:gd name="T20" fmla="*/ 221 w 252"/>
                <a:gd name="T21" fmla="*/ 42 h 250"/>
                <a:gd name="T22" fmla="*/ 239 w 252"/>
                <a:gd name="T23" fmla="*/ 67 h 250"/>
                <a:gd name="T24" fmla="*/ 248 w 252"/>
                <a:gd name="T25" fmla="*/ 96 h 250"/>
                <a:gd name="T26" fmla="*/ 252 w 252"/>
                <a:gd name="T27" fmla="*/ 125 h 250"/>
                <a:gd name="T28" fmla="*/ 248 w 252"/>
                <a:gd name="T29" fmla="*/ 156 h 250"/>
                <a:gd name="T30" fmla="*/ 239 w 252"/>
                <a:gd name="T31" fmla="*/ 185 h 250"/>
                <a:gd name="T32" fmla="*/ 221 w 252"/>
                <a:gd name="T33" fmla="*/ 210 h 250"/>
                <a:gd name="T34" fmla="*/ 198 w 252"/>
                <a:gd name="T35" fmla="*/ 229 h 250"/>
                <a:gd name="T36" fmla="*/ 171 w 252"/>
                <a:gd name="T37" fmla="*/ 244 h 250"/>
                <a:gd name="T38" fmla="*/ 143 w 252"/>
                <a:gd name="T39" fmla="*/ 250 h 250"/>
                <a:gd name="T40" fmla="*/ 112 w 252"/>
                <a:gd name="T41" fmla="*/ 250 h 250"/>
                <a:gd name="T42" fmla="*/ 81 w 252"/>
                <a:gd name="T43" fmla="*/ 244 h 250"/>
                <a:gd name="T44" fmla="*/ 54 w 252"/>
                <a:gd name="T45" fmla="*/ 229 h 250"/>
                <a:gd name="T46" fmla="*/ 33 w 252"/>
                <a:gd name="T47" fmla="*/ 210 h 250"/>
                <a:gd name="T48" fmla="*/ 16 w 252"/>
                <a:gd name="T49" fmla="*/ 185 h 250"/>
                <a:gd name="T50" fmla="*/ 4 w 252"/>
                <a:gd name="T51" fmla="*/ 156 h 250"/>
                <a:gd name="T52" fmla="*/ 0 w 252"/>
                <a:gd name="T53" fmla="*/ 12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2" h="250">
                  <a:moveTo>
                    <a:pt x="0" y="125"/>
                  </a:moveTo>
                  <a:lnTo>
                    <a:pt x="4" y="96"/>
                  </a:lnTo>
                  <a:lnTo>
                    <a:pt x="16" y="67"/>
                  </a:lnTo>
                  <a:lnTo>
                    <a:pt x="33" y="42"/>
                  </a:lnTo>
                  <a:lnTo>
                    <a:pt x="54" y="21"/>
                  </a:lnTo>
                  <a:lnTo>
                    <a:pt x="81" y="8"/>
                  </a:lnTo>
                  <a:lnTo>
                    <a:pt x="112" y="0"/>
                  </a:lnTo>
                  <a:lnTo>
                    <a:pt x="143" y="0"/>
                  </a:lnTo>
                  <a:lnTo>
                    <a:pt x="171" y="8"/>
                  </a:lnTo>
                  <a:lnTo>
                    <a:pt x="198" y="21"/>
                  </a:lnTo>
                  <a:lnTo>
                    <a:pt x="221" y="42"/>
                  </a:lnTo>
                  <a:lnTo>
                    <a:pt x="239" y="67"/>
                  </a:lnTo>
                  <a:lnTo>
                    <a:pt x="248" y="96"/>
                  </a:lnTo>
                  <a:lnTo>
                    <a:pt x="252" y="125"/>
                  </a:lnTo>
                  <a:lnTo>
                    <a:pt x="248" y="156"/>
                  </a:lnTo>
                  <a:lnTo>
                    <a:pt x="239" y="185"/>
                  </a:lnTo>
                  <a:lnTo>
                    <a:pt x="221" y="210"/>
                  </a:lnTo>
                  <a:lnTo>
                    <a:pt x="198" y="229"/>
                  </a:lnTo>
                  <a:lnTo>
                    <a:pt x="171" y="244"/>
                  </a:lnTo>
                  <a:lnTo>
                    <a:pt x="143" y="250"/>
                  </a:lnTo>
                  <a:lnTo>
                    <a:pt x="112" y="250"/>
                  </a:lnTo>
                  <a:lnTo>
                    <a:pt x="81" y="244"/>
                  </a:lnTo>
                  <a:lnTo>
                    <a:pt x="54" y="229"/>
                  </a:lnTo>
                  <a:lnTo>
                    <a:pt x="33" y="210"/>
                  </a:lnTo>
                  <a:lnTo>
                    <a:pt x="16" y="185"/>
                  </a:lnTo>
                  <a:lnTo>
                    <a:pt x="4" y="15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56" name="Rectangle 40"/>
            <p:cNvSpPr>
              <a:spLocks noChangeArrowheads="1"/>
            </p:cNvSpPr>
            <p:nvPr/>
          </p:nvSpPr>
          <p:spPr bwMode="auto">
            <a:xfrm>
              <a:off x="2932" y="3249"/>
              <a:ext cx="13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3.2</a:t>
              </a:r>
              <a:endParaRPr lang="en-US" sz="1800" b="0"/>
            </a:p>
          </p:txBody>
        </p:sp>
      </p:grpSp>
      <p:sp>
        <p:nvSpPr>
          <p:cNvPr id="418857" name="Rectangle 41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4114800" cy="3581400"/>
          </a:xfrm>
          <a:noFill/>
          <a:ln/>
        </p:spPr>
        <p:txBody>
          <a:bodyPr/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de-DE" sz="2000"/>
              <a:t> A sample MIB that contains both scalar values and </a:t>
            </a:r>
            <a:r>
              <a:rPr lang="de-DE" sz="2000">
                <a:solidFill>
                  <a:srgbClr val="FF0000"/>
                </a:solidFill>
              </a:rPr>
              <a:t>aggregate objects</a:t>
            </a:r>
            <a:endParaRPr lang="de-DE" sz="2000"/>
          </a:p>
          <a:p>
            <a:pPr algn="l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de-DE" sz="2000"/>
              <a:t> Retrieving scalar as well as aggregate objects using get-request and get-next-request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sz="3600"/>
              <a:t>Generalized Case</a:t>
            </a: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6519863" y="3856038"/>
            <a:ext cx="592137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6602413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T.E.1.1</a:t>
            </a:r>
            <a:endParaRPr lang="en-US" sz="1800" b="0"/>
          </a:p>
        </p:txBody>
      </p:sp>
      <p:sp>
        <p:nvSpPr>
          <p:cNvPr id="419845" name="Line 5"/>
          <p:cNvSpPr>
            <a:spLocks noChangeShapeType="1"/>
          </p:cNvSpPr>
          <p:nvPr/>
        </p:nvSpPr>
        <p:spPr bwMode="auto">
          <a:xfrm>
            <a:off x="7505700" y="2968625"/>
            <a:ext cx="1588" cy="1984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6" name="Freeform 6"/>
          <p:cNvSpPr>
            <a:spLocks/>
          </p:cNvSpPr>
          <p:nvPr/>
        </p:nvSpPr>
        <p:spPr bwMode="auto">
          <a:xfrm>
            <a:off x="6813550" y="3560763"/>
            <a:ext cx="692150" cy="295275"/>
          </a:xfrm>
          <a:custGeom>
            <a:avLst/>
            <a:gdLst>
              <a:gd name="T0" fmla="*/ 436 w 436"/>
              <a:gd name="T1" fmla="*/ 0 h 186"/>
              <a:gd name="T2" fmla="*/ 436 w 436"/>
              <a:gd name="T3" fmla="*/ 93 h 186"/>
              <a:gd name="T4" fmla="*/ 217 w 436"/>
              <a:gd name="T5" fmla="*/ 93 h 186"/>
              <a:gd name="T6" fmla="*/ 0 w 436"/>
              <a:gd name="T7" fmla="*/ 93 h 186"/>
              <a:gd name="T8" fmla="*/ 0 w 436"/>
              <a:gd name="T9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" h="186">
                <a:moveTo>
                  <a:pt x="436" y="0"/>
                </a:moveTo>
                <a:lnTo>
                  <a:pt x="436" y="93"/>
                </a:lnTo>
                <a:lnTo>
                  <a:pt x="217" y="93"/>
                </a:lnTo>
                <a:lnTo>
                  <a:pt x="0" y="93"/>
                </a:lnTo>
                <a:lnTo>
                  <a:pt x="0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7" name="Freeform 7"/>
          <p:cNvSpPr>
            <a:spLocks/>
          </p:cNvSpPr>
          <p:nvPr/>
        </p:nvSpPr>
        <p:spPr bwMode="auto">
          <a:xfrm>
            <a:off x="7505700" y="3560763"/>
            <a:ext cx="1588" cy="295275"/>
          </a:xfrm>
          <a:custGeom>
            <a:avLst/>
            <a:gdLst>
              <a:gd name="T0" fmla="*/ 0 h 186"/>
              <a:gd name="T1" fmla="*/ 93 h 186"/>
              <a:gd name="T2" fmla="*/ 186 h 18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86">
                <a:moveTo>
                  <a:pt x="0" y="0"/>
                </a:moveTo>
                <a:lnTo>
                  <a:pt x="0" y="93"/>
                </a:lnTo>
                <a:lnTo>
                  <a:pt x="0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8" name="Rectangle 8"/>
          <p:cNvSpPr>
            <a:spLocks noChangeArrowheads="1"/>
          </p:cNvSpPr>
          <p:nvPr/>
        </p:nvSpPr>
        <p:spPr bwMode="auto">
          <a:xfrm>
            <a:off x="7208838" y="38560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49" name="Rectangle 9"/>
          <p:cNvSpPr>
            <a:spLocks noChangeArrowheads="1"/>
          </p:cNvSpPr>
          <p:nvPr/>
        </p:nvSpPr>
        <p:spPr bwMode="auto">
          <a:xfrm>
            <a:off x="7289800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T.E.2.1</a:t>
            </a:r>
            <a:endParaRPr lang="en-US" sz="1800" b="0"/>
          </a:p>
        </p:txBody>
      </p:sp>
      <p:sp>
        <p:nvSpPr>
          <p:cNvPr id="419850" name="Rectangle 10"/>
          <p:cNvSpPr>
            <a:spLocks noChangeArrowheads="1"/>
          </p:cNvSpPr>
          <p:nvPr/>
        </p:nvSpPr>
        <p:spPr bwMode="auto">
          <a:xfrm>
            <a:off x="7900988" y="38560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51" name="Rectangle 11"/>
          <p:cNvSpPr>
            <a:spLocks noChangeArrowheads="1"/>
          </p:cNvSpPr>
          <p:nvPr/>
        </p:nvSpPr>
        <p:spPr bwMode="auto">
          <a:xfrm>
            <a:off x="7981950" y="39687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T.E.3.1</a:t>
            </a:r>
            <a:endParaRPr lang="en-US" sz="1800" b="0"/>
          </a:p>
        </p:txBody>
      </p:sp>
      <p:sp>
        <p:nvSpPr>
          <p:cNvPr id="419852" name="Rectangle 12"/>
          <p:cNvSpPr>
            <a:spLocks noChangeArrowheads="1"/>
          </p:cNvSpPr>
          <p:nvPr/>
        </p:nvSpPr>
        <p:spPr bwMode="auto">
          <a:xfrm>
            <a:off x="6519863" y="4351338"/>
            <a:ext cx="592137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53" name="Rectangle 13"/>
          <p:cNvSpPr>
            <a:spLocks noChangeArrowheads="1"/>
          </p:cNvSpPr>
          <p:nvPr/>
        </p:nvSpPr>
        <p:spPr bwMode="auto">
          <a:xfrm>
            <a:off x="6602413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T.E.1.2</a:t>
            </a:r>
            <a:endParaRPr lang="en-US" sz="1800" b="0"/>
          </a:p>
        </p:txBody>
      </p:sp>
      <p:sp>
        <p:nvSpPr>
          <p:cNvPr id="419854" name="Rectangle 14"/>
          <p:cNvSpPr>
            <a:spLocks noChangeArrowheads="1"/>
          </p:cNvSpPr>
          <p:nvPr/>
        </p:nvSpPr>
        <p:spPr bwMode="auto">
          <a:xfrm>
            <a:off x="7208838" y="43513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55" name="Rectangle 15"/>
          <p:cNvSpPr>
            <a:spLocks noChangeArrowheads="1"/>
          </p:cNvSpPr>
          <p:nvPr/>
        </p:nvSpPr>
        <p:spPr bwMode="auto">
          <a:xfrm>
            <a:off x="7289800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T.E.2.2</a:t>
            </a:r>
            <a:endParaRPr lang="en-US" sz="1800" b="0"/>
          </a:p>
        </p:txBody>
      </p:sp>
      <p:sp>
        <p:nvSpPr>
          <p:cNvPr id="419856" name="Rectangle 16"/>
          <p:cNvSpPr>
            <a:spLocks noChangeArrowheads="1"/>
          </p:cNvSpPr>
          <p:nvPr/>
        </p:nvSpPr>
        <p:spPr bwMode="auto">
          <a:xfrm>
            <a:off x="7900988" y="4351338"/>
            <a:ext cx="593725" cy="3952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57" name="Rectangle 17"/>
          <p:cNvSpPr>
            <a:spLocks noChangeArrowheads="1"/>
          </p:cNvSpPr>
          <p:nvPr/>
        </p:nvSpPr>
        <p:spPr bwMode="auto">
          <a:xfrm>
            <a:off x="7981950" y="4464050"/>
            <a:ext cx="406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T.E.3.2</a:t>
            </a:r>
            <a:endParaRPr lang="en-US" sz="1800" b="0"/>
          </a:p>
        </p:txBody>
      </p:sp>
      <p:sp>
        <p:nvSpPr>
          <p:cNvPr id="419858" name="Rectangle 18"/>
          <p:cNvSpPr>
            <a:spLocks noChangeArrowheads="1"/>
          </p:cNvSpPr>
          <p:nvPr/>
        </p:nvSpPr>
        <p:spPr bwMode="auto">
          <a:xfrm>
            <a:off x="7208838" y="3167063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59" name="Rectangle 19"/>
          <p:cNvSpPr>
            <a:spLocks noChangeArrowheads="1"/>
          </p:cNvSpPr>
          <p:nvPr/>
        </p:nvSpPr>
        <p:spPr bwMode="auto">
          <a:xfrm>
            <a:off x="7461250" y="3279775"/>
            <a:ext cx="841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b="0"/>
          </a:p>
        </p:txBody>
      </p:sp>
      <p:sp>
        <p:nvSpPr>
          <p:cNvPr id="419860" name="Rectangle 20"/>
          <p:cNvSpPr>
            <a:spLocks noChangeArrowheads="1"/>
          </p:cNvSpPr>
          <p:nvPr/>
        </p:nvSpPr>
        <p:spPr bwMode="auto">
          <a:xfrm>
            <a:off x="7208838" y="2574925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61" name="Rectangle 21"/>
          <p:cNvSpPr>
            <a:spLocks noChangeArrowheads="1"/>
          </p:cNvSpPr>
          <p:nvPr/>
        </p:nvSpPr>
        <p:spPr bwMode="auto">
          <a:xfrm>
            <a:off x="7466013" y="2687638"/>
            <a:ext cx="77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T</a:t>
            </a:r>
            <a:endParaRPr lang="en-US" sz="1800" b="0"/>
          </a:p>
        </p:txBody>
      </p:sp>
      <p:sp>
        <p:nvSpPr>
          <p:cNvPr id="419862" name="Freeform 22"/>
          <p:cNvSpPr>
            <a:spLocks/>
          </p:cNvSpPr>
          <p:nvPr/>
        </p:nvSpPr>
        <p:spPr bwMode="auto">
          <a:xfrm>
            <a:off x="7505700" y="3560763"/>
            <a:ext cx="690563" cy="295275"/>
          </a:xfrm>
          <a:custGeom>
            <a:avLst/>
            <a:gdLst>
              <a:gd name="T0" fmla="*/ 0 w 435"/>
              <a:gd name="T1" fmla="*/ 0 h 186"/>
              <a:gd name="T2" fmla="*/ 0 w 435"/>
              <a:gd name="T3" fmla="*/ 93 h 186"/>
              <a:gd name="T4" fmla="*/ 217 w 435"/>
              <a:gd name="T5" fmla="*/ 93 h 186"/>
              <a:gd name="T6" fmla="*/ 435 w 435"/>
              <a:gd name="T7" fmla="*/ 93 h 186"/>
              <a:gd name="T8" fmla="*/ 435 w 435"/>
              <a:gd name="T9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186">
                <a:moveTo>
                  <a:pt x="0" y="0"/>
                </a:moveTo>
                <a:lnTo>
                  <a:pt x="0" y="93"/>
                </a:lnTo>
                <a:lnTo>
                  <a:pt x="217" y="93"/>
                </a:lnTo>
                <a:lnTo>
                  <a:pt x="435" y="93"/>
                </a:lnTo>
                <a:lnTo>
                  <a:pt x="435" y="18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3" name="Rectangle 23"/>
          <p:cNvSpPr>
            <a:spLocks noChangeArrowheads="1"/>
          </p:cNvSpPr>
          <p:nvPr/>
        </p:nvSpPr>
        <p:spPr bwMode="auto">
          <a:xfrm>
            <a:off x="7208838" y="4943475"/>
            <a:ext cx="593725" cy="3952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64" name="Rectangle 24"/>
          <p:cNvSpPr>
            <a:spLocks noChangeArrowheads="1"/>
          </p:cNvSpPr>
          <p:nvPr/>
        </p:nvSpPr>
        <p:spPr bwMode="auto">
          <a:xfrm>
            <a:off x="7466013" y="5056188"/>
            <a:ext cx="77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Z</a:t>
            </a:r>
            <a:endParaRPr lang="en-US" sz="1800" b="0"/>
          </a:p>
        </p:txBody>
      </p:sp>
      <p:sp>
        <p:nvSpPr>
          <p:cNvPr id="419865" name="Rectangle 25"/>
          <p:cNvSpPr>
            <a:spLocks noChangeArrowheads="1"/>
          </p:cNvSpPr>
          <p:nvPr/>
        </p:nvSpPr>
        <p:spPr bwMode="auto">
          <a:xfrm>
            <a:off x="7208838" y="1390650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66" name="Rectangle 26"/>
          <p:cNvSpPr>
            <a:spLocks noChangeArrowheads="1"/>
          </p:cNvSpPr>
          <p:nvPr/>
        </p:nvSpPr>
        <p:spPr bwMode="auto">
          <a:xfrm>
            <a:off x="7459663" y="1503363"/>
            <a:ext cx="920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A</a:t>
            </a:r>
            <a:endParaRPr lang="en-US" sz="1800" b="0"/>
          </a:p>
        </p:txBody>
      </p:sp>
      <p:sp>
        <p:nvSpPr>
          <p:cNvPr id="419867" name="Rectangle 27"/>
          <p:cNvSpPr>
            <a:spLocks noChangeArrowheads="1"/>
          </p:cNvSpPr>
          <p:nvPr/>
        </p:nvSpPr>
        <p:spPr bwMode="auto">
          <a:xfrm>
            <a:off x="7208838" y="1982788"/>
            <a:ext cx="593725" cy="3937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68" name="Rectangle 28"/>
          <p:cNvSpPr>
            <a:spLocks noChangeArrowheads="1"/>
          </p:cNvSpPr>
          <p:nvPr/>
        </p:nvSpPr>
        <p:spPr bwMode="auto">
          <a:xfrm>
            <a:off x="7459663" y="2095500"/>
            <a:ext cx="920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B</a:t>
            </a:r>
            <a:endParaRPr lang="en-US" sz="1800" b="0"/>
          </a:p>
        </p:txBody>
      </p:sp>
      <p:sp>
        <p:nvSpPr>
          <p:cNvPr id="419869" name="Line 29"/>
          <p:cNvSpPr>
            <a:spLocks noChangeShapeType="1"/>
          </p:cNvSpPr>
          <p:nvPr/>
        </p:nvSpPr>
        <p:spPr bwMode="auto">
          <a:xfrm flipH="1">
            <a:off x="1485900" y="2057400"/>
            <a:ext cx="0" cy="4038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0" name="Line 30"/>
          <p:cNvSpPr>
            <a:spLocks noChangeShapeType="1"/>
          </p:cNvSpPr>
          <p:nvPr/>
        </p:nvSpPr>
        <p:spPr bwMode="auto">
          <a:xfrm>
            <a:off x="1509713" y="2376488"/>
            <a:ext cx="3895725" cy="98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1" name="Freeform 31"/>
          <p:cNvSpPr>
            <a:spLocks/>
          </p:cNvSpPr>
          <p:nvPr/>
        </p:nvSpPr>
        <p:spPr bwMode="auto">
          <a:xfrm>
            <a:off x="5397500" y="2443163"/>
            <a:ext cx="61913" cy="60325"/>
          </a:xfrm>
          <a:custGeom>
            <a:avLst/>
            <a:gdLst>
              <a:gd name="T0" fmla="*/ 0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0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0" y="0"/>
                </a:moveTo>
                <a:lnTo>
                  <a:pt x="38" y="20"/>
                </a:lnTo>
                <a:lnTo>
                  <a:pt x="0" y="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2" name="Rectangle 32"/>
          <p:cNvSpPr>
            <a:spLocks noChangeArrowheads="1"/>
          </p:cNvSpPr>
          <p:nvPr/>
        </p:nvSpPr>
        <p:spPr bwMode="auto">
          <a:xfrm>
            <a:off x="2982913" y="2336800"/>
            <a:ext cx="1006475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3" name="Rectangle 33"/>
          <p:cNvSpPr>
            <a:spLocks noChangeArrowheads="1"/>
          </p:cNvSpPr>
          <p:nvPr/>
        </p:nvSpPr>
        <p:spPr bwMode="auto">
          <a:xfrm>
            <a:off x="2989263" y="2343150"/>
            <a:ext cx="9477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 A )</a:t>
            </a:r>
            <a:endParaRPr lang="en-US" sz="1800" b="0"/>
          </a:p>
        </p:txBody>
      </p:sp>
      <p:sp>
        <p:nvSpPr>
          <p:cNvPr id="419874" name="Freeform 34"/>
          <p:cNvSpPr>
            <a:spLocks/>
          </p:cNvSpPr>
          <p:nvPr/>
        </p:nvSpPr>
        <p:spPr bwMode="auto">
          <a:xfrm>
            <a:off x="1563688" y="2574925"/>
            <a:ext cx="3895725" cy="93663"/>
          </a:xfrm>
          <a:custGeom>
            <a:avLst/>
            <a:gdLst>
              <a:gd name="T0" fmla="*/ 0 w 2454"/>
              <a:gd name="T1" fmla="*/ 59 h 59"/>
              <a:gd name="T2" fmla="*/ 491 w 2454"/>
              <a:gd name="T3" fmla="*/ 36 h 59"/>
              <a:gd name="T4" fmla="*/ 980 w 2454"/>
              <a:gd name="T5" fmla="*/ 18 h 59"/>
              <a:gd name="T6" fmla="*/ 1471 w 2454"/>
              <a:gd name="T7" fmla="*/ 6 h 59"/>
              <a:gd name="T8" fmla="*/ 1963 w 2454"/>
              <a:gd name="T9" fmla="*/ 0 h 59"/>
              <a:gd name="T10" fmla="*/ 2454 w 2454"/>
              <a:gd name="T1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59">
                <a:moveTo>
                  <a:pt x="0" y="59"/>
                </a:moveTo>
                <a:lnTo>
                  <a:pt x="491" y="36"/>
                </a:lnTo>
                <a:lnTo>
                  <a:pt x="980" y="18"/>
                </a:lnTo>
                <a:lnTo>
                  <a:pt x="1471" y="6"/>
                </a:lnTo>
                <a:lnTo>
                  <a:pt x="1963" y="0"/>
                </a:lnTo>
                <a:lnTo>
                  <a:pt x="24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5" name="Freeform 35"/>
          <p:cNvSpPr>
            <a:spLocks/>
          </p:cNvSpPr>
          <p:nvPr/>
        </p:nvSpPr>
        <p:spPr bwMode="auto">
          <a:xfrm>
            <a:off x="1511300" y="2636838"/>
            <a:ext cx="61913" cy="61912"/>
          </a:xfrm>
          <a:custGeom>
            <a:avLst/>
            <a:gdLst>
              <a:gd name="T0" fmla="*/ 36 w 38"/>
              <a:gd name="T1" fmla="*/ 0 h 39"/>
              <a:gd name="T2" fmla="*/ 0 w 38"/>
              <a:gd name="T3" fmla="*/ 22 h 39"/>
              <a:gd name="T4" fmla="*/ 38 w 38"/>
              <a:gd name="T5" fmla="*/ 39 h 39"/>
              <a:gd name="T6" fmla="*/ 36 w 38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9">
                <a:moveTo>
                  <a:pt x="36" y="0"/>
                </a:moveTo>
                <a:lnTo>
                  <a:pt x="0" y="22"/>
                </a:lnTo>
                <a:lnTo>
                  <a:pt x="38" y="39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6" name="Rectangle 36"/>
          <p:cNvSpPr>
            <a:spLocks noChangeArrowheads="1"/>
          </p:cNvSpPr>
          <p:nvPr/>
        </p:nvSpPr>
        <p:spPr bwMode="auto">
          <a:xfrm>
            <a:off x="1992313" y="2535238"/>
            <a:ext cx="1111250" cy="173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7" name="Rectangle 37"/>
          <p:cNvSpPr>
            <a:spLocks noChangeArrowheads="1"/>
          </p:cNvSpPr>
          <p:nvPr/>
        </p:nvSpPr>
        <p:spPr bwMode="auto">
          <a:xfrm>
            <a:off x="2000250" y="2540000"/>
            <a:ext cx="10461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A )</a:t>
            </a:r>
            <a:endParaRPr lang="en-US" sz="1800" b="0"/>
          </a:p>
        </p:txBody>
      </p:sp>
      <p:sp>
        <p:nvSpPr>
          <p:cNvPr id="419878" name="Freeform 38"/>
          <p:cNvSpPr>
            <a:spLocks/>
          </p:cNvSpPr>
          <p:nvPr/>
        </p:nvSpPr>
        <p:spPr bwMode="auto">
          <a:xfrm>
            <a:off x="1509713" y="2771775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8 h 60"/>
              <a:gd name="T4" fmla="*/ 1227 w 2454"/>
              <a:gd name="T5" fmla="*/ 22 h 60"/>
              <a:gd name="T6" fmla="*/ 1840 w 2454"/>
              <a:gd name="T7" fmla="*/ 38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8"/>
                </a:lnTo>
                <a:lnTo>
                  <a:pt x="1227" y="22"/>
                </a:lnTo>
                <a:lnTo>
                  <a:pt x="1840" y="38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9" name="Freeform 39"/>
          <p:cNvSpPr>
            <a:spLocks/>
          </p:cNvSpPr>
          <p:nvPr/>
        </p:nvSpPr>
        <p:spPr bwMode="auto">
          <a:xfrm>
            <a:off x="5397500" y="2836863"/>
            <a:ext cx="61913" cy="61912"/>
          </a:xfrm>
          <a:custGeom>
            <a:avLst/>
            <a:gdLst>
              <a:gd name="T0" fmla="*/ 2 w 38"/>
              <a:gd name="T1" fmla="*/ 0 h 39"/>
              <a:gd name="T2" fmla="*/ 38 w 38"/>
              <a:gd name="T3" fmla="*/ 20 h 39"/>
              <a:gd name="T4" fmla="*/ 0 w 38"/>
              <a:gd name="T5" fmla="*/ 39 h 39"/>
              <a:gd name="T6" fmla="*/ 2 w 38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9">
                <a:moveTo>
                  <a:pt x="2" y="0"/>
                </a:moveTo>
                <a:lnTo>
                  <a:pt x="38" y="20"/>
                </a:lnTo>
                <a:lnTo>
                  <a:pt x="0" y="39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0" name="Rectangle 40"/>
          <p:cNvSpPr>
            <a:spLocks noChangeArrowheads="1"/>
          </p:cNvSpPr>
          <p:nvPr/>
        </p:nvSpPr>
        <p:spPr bwMode="auto">
          <a:xfrm>
            <a:off x="3389313" y="2732088"/>
            <a:ext cx="1276350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1" name="Rectangle 41"/>
          <p:cNvSpPr>
            <a:spLocks noChangeArrowheads="1"/>
          </p:cNvSpPr>
          <p:nvPr/>
        </p:nvSpPr>
        <p:spPr bwMode="auto">
          <a:xfrm>
            <a:off x="3397250" y="2738438"/>
            <a:ext cx="947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 B )</a:t>
            </a:r>
            <a:endParaRPr lang="en-US" sz="1800" b="0"/>
          </a:p>
        </p:txBody>
      </p:sp>
      <p:sp>
        <p:nvSpPr>
          <p:cNvPr id="419882" name="Freeform 42"/>
          <p:cNvSpPr>
            <a:spLocks/>
          </p:cNvSpPr>
          <p:nvPr/>
        </p:nvSpPr>
        <p:spPr bwMode="auto">
          <a:xfrm>
            <a:off x="1562100" y="2960688"/>
            <a:ext cx="3897313" cy="103187"/>
          </a:xfrm>
          <a:custGeom>
            <a:avLst/>
            <a:gdLst>
              <a:gd name="T0" fmla="*/ 0 w 2454"/>
              <a:gd name="T1" fmla="*/ 65 h 65"/>
              <a:gd name="T2" fmla="*/ 410 w 2454"/>
              <a:gd name="T3" fmla="*/ 40 h 65"/>
              <a:gd name="T4" fmla="*/ 818 w 2454"/>
              <a:gd name="T5" fmla="*/ 22 h 65"/>
              <a:gd name="T6" fmla="*/ 1227 w 2454"/>
              <a:gd name="T7" fmla="*/ 9 h 65"/>
              <a:gd name="T8" fmla="*/ 1637 w 2454"/>
              <a:gd name="T9" fmla="*/ 2 h 65"/>
              <a:gd name="T10" fmla="*/ 2045 w 2454"/>
              <a:gd name="T11" fmla="*/ 0 h 65"/>
              <a:gd name="T12" fmla="*/ 2454 w 2454"/>
              <a:gd name="T13" fmla="*/ 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4" h="65">
                <a:moveTo>
                  <a:pt x="0" y="65"/>
                </a:moveTo>
                <a:lnTo>
                  <a:pt x="410" y="40"/>
                </a:lnTo>
                <a:lnTo>
                  <a:pt x="818" y="22"/>
                </a:lnTo>
                <a:lnTo>
                  <a:pt x="1227" y="9"/>
                </a:lnTo>
                <a:lnTo>
                  <a:pt x="1637" y="2"/>
                </a:lnTo>
                <a:lnTo>
                  <a:pt x="2045" y="0"/>
                </a:lnTo>
                <a:lnTo>
                  <a:pt x="2454" y="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3" name="Freeform 43"/>
          <p:cNvSpPr>
            <a:spLocks/>
          </p:cNvSpPr>
          <p:nvPr/>
        </p:nvSpPr>
        <p:spPr bwMode="auto">
          <a:xfrm>
            <a:off x="1509713" y="3032125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2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2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4" name="Rectangle 44"/>
          <p:cNvSpPr>
            <a:spLocks noChangeArrowheads="1"/>
          </p:cNvSpPr>
          <p:nvPr/>
        </p:nvSpPr>
        <p:spPr bwMode="auto">
          <a:xfrm>
            <a:off x="1795463" y="2928938"/>
            <a:ext cx="1111250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5" name="Rectangle 45"/>
          <p:cNvSpPr>
            <a:spLocks noChangeArrowheads="1"/>
          </p:cNvSpPr>
          <p:nvPr/>
        </p:nvSpPr>
        <p:spPr bwMode="auto">
          <a:xfrm>
            <a:off x="1801813" y="2935288"/>
            <a:ext cx="1047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B )</a:t>
            </a:r>
            <a:endParaRPr lang="en-US" sz="1800" b="0"/>
          </a:p>
        </p:txBody>
      </p:sp>
      <p:sp>
        <p:nvSpPr>
          <p:cNvPr id="419886" name="Freeform 46"/>
          <p:cNvSpPr>
            <a:spLocks/>
          </p:cNvSpPr>
          <p:nvPr/>
        </p:nvSpPr>
        <p:spPr bwMode="auto">
          <a:xfrm>
            <a:off x="1509713" y="3167063"/>
            <a:ext cx="3895725" cy="93662"/>
          </a:xfrm>
          <a:custGeom>
            <a:avLst/>
            <a:gdLst>
              <a:gd name="T0" fmla="*/ 0 w 2454"/>
              <a:gd name="T1" fmla="*/ 0 h 59"/>
              <a:gd name="T2" fmla="*/ 614 w 2454"/>
              <a:gd name="T3" fmla="*/ 8 h 59"/>
              <a:gd name="T4" fmla="*/ 1227 w 2454"/>
              <a:gd name="T5" fmla="*/ 21 h 59"/>
              <a:gd name="T6" fmla="*/ 1840 w 2454"/>
              <a:gd name="T7" fmla="*/ 38 h 59"/>
              <a:gd name="T8" fmla="*/ 2454 w 2454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59">
                <a:moveTo>
                  <a:pt x="0" y="0"/>
                </a:moveTo>
                <a:lnTo>
                  <a:pt x="614" y="8"/>
                </a:lnTo>
                <a:lnTo>
                  <a:pt x="1227" y="21"/>
                </a:lnTo>
                <a:lnTo>
                  <a:pt x="1840" y="38"/>
                </a:lnTo>
                <a:lnTo>
                  <a:pt x="2454" y="59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7" name="Freeform 47"/>
          <p:cNvSpPr>
            <a:spLocks/>
          </p:cNvSpPr>
          <p:nvPr/>
        </p:nvSpPr>
        <p:spPr bwMode="auto">
          <a:xfrm>
            <a:off x="5397500" y="3232150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8" name="Rectangle 48"/>
          <p:cNvSpPr>
            <a:spLocks noChangeArrowheads="1"/>
          </p:cNvSpPr>
          <p:nvPr/>
        </p:nvSpPr>
        <p:spPr bwMode="auto">
          <a:xfrm>
            <a:off x="3389313" y="3127375"/>
            <a:ext cx="1276350" cy="173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9" name="Rectangle 49"/>
          <p:cNvSpPr>
            <a:spLocks noChangeArrowheads="1"/>
          </p:cNvSpPr>
          <p:nvPr/>
        </p:nvSpPr>
        <p:spPr bwMode="auto">
          <a:xfrm>
            <a:off x="3397250" y="3132138"/>
            <a:ext cx="1200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(T.E.1.1)</a:t>
            </a:r>
          </a:p>
        </p:txBody>
      </p:sp>
      <p:sp>
        <p:nvSpPr>
          <p:cNvPr id="419890" name="Freeform 50"/>
          <p:cNvSpPr>
            <a:spLocks/>
          </p:cNvSpPr>
          <p:nvPr/>
        </p:nvSpPr>
        <p:spPr bwMode="auto">
          <a:xfrm>
            <a:off x="1562100" y="3360738"/>
            <a:ext cx="3897313" cy="98425"/>
          </a:xfrm>
          <a:custGeom>
            <a:avLst/>
            <a:gdLst>
              <a:gd name="T0" fmla="*/ 0 w 2454"/>
              <a:gd name="T1" fmla="*/ 62 h 62"/>
              <a:gd name="T2" fmla="*/ 491 w 2454"/>
              <a:gd name="T3" fmla="*/ 37 h 62"/>
              <a:gd name="T4" fmla="*/ 982 w 2454"/>
              <a:gd name="T5" fmla="*/ 19 h 62"/>
              <a:gd name="T6" fmla="*/ 1473 w 2454"/>
              <a:gd name="T7" fmla="*/ 7 h 62"/>
              <a:gd name="T8" fmla="*/ 1963 w 2454"/>
              <a:gd name="T9" fmla="*/ 0 h 62"/>
              <a:gd name="T10" fmla="*/ 2454 w 2454"/>
              <a:gd name="T11" fmla="*/ 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2">
                <a:moveTo>
                  <a:pt x="0" y="62"/>
                </a:moveTo>
                <a:lnTo>
                  <a:pt x="491" y="37"/>
                </a:lnTo>
                <a:lnTo>
                  <a:pt x="982" y="19"/>
                </a:lnTo>
                <a:lnTo>
                  <a:pt x="1473" y="7"/>
                </a:lnTo>
                <a:lnTo>
                  <a:pt x="1963" y="0"/>
                </a:lnTo>
                <a:lnTo>
                  <a:pt x="2454" y="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1" name="Freeform 51"/>
          <p:cNvSpPr>
            <a:spLocks/>
          </p:cNvSpPr>
          <p:nvPr/>
        </p:nvSpPr>
        <p:spPr bwMode="auto">
          <a:xfrm>
            <a:off x="1509713" y="3427413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1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1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2" name="Rectangle 52"/>
          <p:cNvSpPr>
            <a:spLocks noChangeArrowheads="1"/>
          </p:cNvSpPr>
          <p:nvPr/>
        </p:nvSpPr>
        <p:spPr bwMode="auto">
          <a:xfrm>
            <a:off x="1773238" y="3324225"/>
            <a:ext cx="1450975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3" name="Rectangle 53"/>
          <p:cNvSpPr>
            <a:spLocks noChangeArrowheads="1"/>
          </p:cNvSpPr>
          <p:nvPr/>
        </p:nvSpPr>
        <p:spPr bwMode="auto">
          <a:xfrm>
            <a:off x="1782763" y="3330575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T.E.1.1 )</a:t>
            </a:r>
            <a:endParaRPr lang="en-US" sz="1800" b="0"/>
          </a:p>
        </p:txBody>
      </p:sp>
      <p:sp>
        <p:nvSpPr>
          <p:cNvPr id="419894" name="Freeform 54"/>
          <p:cNvSpPr>
            <a:spLocks/>
          </p:cNvSpPr>
          <p:nvPr/>
        </p:nvSpPr>
        <p:spPr bwMode="auto">
          <a:xfrm>
            <a:off x="1509713" y="3560763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5 h 60"/>
              <a:gd name="T4" fmla="*/ 1227 w 2454"/>
              <a:gd name="T5" fmla="*/ 19 h 60"/>
              <a:gd name="T6" fmla="*/ 1840 w 2454"/>
              <a:gd name="T7" fmla="*/ 37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5"/>
                </a:lnTo>
                <a:lnTo>
                  <a:pt x="1227" y="19"/>
                </a:lnTo>
                <a:lnTo>
                  <a:pt x="1840" y="37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5" name="Freeform 55"/>
          <p:cNvSpPr>
            <a:spLocks/>
          </p:cNvSpPr>
          <p:nvPr/>
        </p:nvSpPr>
        <p:spPr bwMode="auto">
          <a:xfrm>
            <a:off x="5397500" y="3627438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6" name="Rectangle 56"/>
          <p:cNvSpPr>
            <a:spLocks noChangeArrowheads="1"/>
          </p:cNvSpPr>
          <p:nvPr/>
        </p:nvSpPr>
        <p:spPr bwMode="auto">
          <a:xfrm>
            <a:off x="3386138" y="3522663"/>
            <a:ext cx="1579562" cy="173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7" name="Rectangle 57"/>
          <p:cNvSpPr>
            <a:spLocks noChangeArrowheads="1"/>
          </p:cNvSpPr>
          <p:nvPr/>
        </p:nvSpPr>
        <p:spPr bwMode="auto">
          <a:xfrm>
            <a:off x="3395663" y="3527425"/>
            <a:ext cx="1200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(T.E.1.2)</a:t>
            </a:r>
            <a:endParaRPr lang="en-US" sz="1800" b="0"/>
          </a:p>
        </p:txBody>
      </p:sp>
      <p:sp>
        <p:nvSpPr>
          <p:cNvPr id="419898" name="Freeform 58"/>
          <p:cNvSpPr>
            <a:spLocks/>
          </p:cNvSpPr>
          <p:nvPr/>
        </p:nvSpPr>
        <p:spPr bwMode="auto">
          <a:xfrm>
            <a:off x="1562100" y="3756025"/>
            <a:ext cx="3897313" cy="96838"/>
          </a:xfrm>
          <a:custGeom>
            <a:avLst/>
            <a:gdLst>
              <a:gd name="T0" fmla="*/ 0 w 2454"/>
              <a:gd name="T1" fmla="*/ 61 h 61"/>
              <a:gd name="T2" fmla="*/ 491 w 2454"/>
              <a:gd name="T3" fmla="*/ 37 h 61"/>
              <a:gd name="T4" fmla="*/ 982 w 2454"/>
              <a:gd name="T5" fmla="*/ 18 h 61"/>
              <a:gd name="T6" fmla="*/ 1473 w 2454"/>
              <a:gd name="T7" fmla="*/ 7 h 61"/>
              <a:gd name="T8" fmla="*/ 1963 w 2454"/>
              <a:gd name="T9" fmla="*/ 0 h 61"/>
              <a:gd name="T10" fmla="*/ 2454 w 2454"/>
              <a:gd name="T11" fmla="*/ 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1">
                <a:moveTo>
                  <a:pt x="0" y="61"/>
                </a:moveTo>
                <a:lnTo>
                  <a:pt x="491" y="37"/>
                </a:lnTo>
                <a:lnTo>
                  <a:pt x="982" y="18"/>
                </a:lnTo>
                <a:lnTo>
                  <a:pt x="1473" y="7"/>
                </a:lnTo>
                <a:lnTo>
                  <a:pt x="1963" y="0"/>
                </a:lnTo>
                <a:lnTo>
                  <a:pt x="2454" y="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9" name="Freeform 59"/>
          <p:cNvSpPr>
            <a:spLocks/>
          </p:cNvSpPr>
          <p:nvPr/>
        </p:nvSpPr>
        <p:spPr bwMode="auto">
          <a:xfrm>
            <a:off x="1509713" y="3822700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1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1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0" name="Rectangle 60"/>
          <p:cNvSpPr>
            <a:spLocks noChangeArrowheads="1"/>
          </p:cNvSpPr>
          <p:nvPr/>
        </p:nvSpPr>
        <p:spPr bwMode="auto">
          <a:xfrm>
            <a:off x="1773238" y="3719513"/>
            <a:ext cx="1450975" cy="173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1" name="Rectangle 61"/>
          <p:cNvSpPr>
            <a:spLocks noChangeArrowheads="1"/>
          </p:cNvSpPr>
          <p:nvPr/>
        </p:nvSpPr>
        <p:spPr bwMode="auto">
          <a:xfrm>
            <a:off x="1782763" y="3724275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T.E.1.2 )</a:t>
            </a:r>
            <a:endParaRPr lang="en-US" sz="1800" b="0"/>
          </a:p>
        </p:txBody>
      </p:sp>
      <p:sp>
        <p:nvSpPr>
          <p:cNvPr id="419902" name="Freeform 62"/>
          <p:cNvSpPr>
            <a:spLocks/>
          </p:cNvSpPr>
          <p:nvPr/>
        </p:nvSpPr>
        <p:spPr bwMode="auto">
          <a:xfrm>
            <a:off x="1509713" y="3956050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5 h 60"/>
              <a:gd name="T4" fmla="*/ 1227 w 2454"/>
              <a:gd name="T5" fmla="*/ 18 h 60"/>
              <a:gd name="T6" fmla="*/ 1840 w 2454"/>
              <a:gd name="T7" fmla="*/ 37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5"/>
                </a:lnTo>
                <a:lnTo>
                  <a:pt x="1227" y="18"/>
                </a:lnTo>
                <a:lnTo>
                  <a:pt x="1840" y="37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3" name="Freeform 63"/>
          <p:cNvSpPr>
            <a:spLocks/>
          </p:cNvSpPr>
          <p:nvPr/>
        </p:nvSpPr>
        <p:spPr bwMode="auto">
          <a:xfrm>
            <a:off x="5397500" y="4022725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19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19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4" name="Rectangle 64"/>
          <p:cNvSpPr>
            <a:spLocks noChangeArrowheads="1"/>
          </p:cNvSpPr>
          <p:nvPr/>
        </p:nvSpPr>
        <p:spPr bwMode="auto">
          <a:xfrm>
            <a:off x="3386138" y="3916363"/>
            <a:ext cx="1579562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5" name="Rectangle 65"/>
          <p:cNvSpPr>
            <a:spLocks noChangeArrowheads="1"/>
          </p:cNvSpPr>
          <p:nvPr/>
        </p:nvSpPr>
        <p:spPr bwMode="auto">
          <a:xfrm>
            <a:off x="3395663" y="3922713"/>
            <a:ext cx="1200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(T.E.2.1)</a:t>
            </a:r>
            <a:endParaRPr lang="en-US" sz="1800" b="0"/>
          </a:p>
        </p:txBody>
      </p:sp>
      <p:sp>
        <p:nvSpPr>
          <p:cNvPr id="419906" name="Freeform 66"/>
          <p:cNvSpPr>
            <a:spLocks/>
          </p:cNvSpPr>
          <p:nvPr/>
        </p:nvSpPr>
        <p:spPr bwMode="auto">
          <a:xfrm>
            <a:off x="1562100" y="4151313"/>
            <a:ext cx="3897313" cy="96837"/>
          </a:xfrm>
          <a:custGeom>
            <a:avLst/>
            <a:gdLst>
              <a:gd name="T0" fmla="*/ 0 w 2454"/>
              <a:gd name="T1" fmla="*/ 61 h 61"/>
              <a:gd name="T2" fmla="*/ 491 w 2454"/>
              <a:gd name="T3" fmla="*/ 36 h 61"/>
              <a:gd name="T4" fmla="*/ 982 w 2454"/>
              <a:gd name="T5" fmla="*/ 18 h 61"/>
              <a:gd name="T6" fmla="*/ 1473 w 2454"/>
              <a:gd name="T7" fmla="*/ 6 h 61"/>
              <a:gd name="T8" fmla="*/ 1963 w 2454"/>
              <a:gd name="T9" fmla="*/ 0 h 61"/>
              <a:gd name="T10" fmla="*/ 2454 w 2454"/>
              <a:gd name="T11" fmla="*/ 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1">
                <a:moveTo>
                  <a:pt x="0" y="61"/>
                </a:moveTo>
                <a:lnTo>
                  <a:pt x="491" y="36"/>
                </a:lnTo>
                <a:lnTo>
                  <a:pt x="982" y="18"/>
                </a:lnTo>
                <a:lnTo>
                  <a:pt x="1473" y="6"/>
                </a:lnTo>
                <a:lnTo>
                  <a:pt x="1963" y="0"/>
                </a:lnTo>
                <a:lnTo>
                  <a:pt x="2454" y="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7" name="Freeform 67"/>
          <p:cNvSpPr>
            <a:spLocks/>
          </p:cNvSpPr>
          <p:nvPr/>
        </p:nvSpPr>
        <p:spPr bwMode="auto">
          <a:xfrm>
            <a:off x="1509713" y="4216400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2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2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8" name="Rectangle 68"/>
          <p:cNvSpPr>
            <a:spLocks noChangeArrowheads="1"/>
          </p:cNvSpPr>
          <p:nvPr/>
        </p:nvSpPr>
        <p:spPr bwMode="auto">
          <a:xfrm>
            <a:off x="1773238" y="4114800"/>
            <a:ext cx="1450975" cy="173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9" name="Rectangle 69"/>
          <p:cNvSpPr>
            <a:spLocks noChangeArrowheads="1"/>
          </p:cNvSpPr>
          <p:nvPr/>
        </p:nvSpPr>
        <p:spPr bwMode="auto">
          <a:xfrm>
            <a:off x="1782763" y="4119563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T.E.2.1 )</a:t>
            </a:r>
            <a:endParaRPr lang="en-US" sz="1800" b="0"/>
          </a:p>
        </p:txBody>
      </p:sp>
      <p:sp>
        <p:nvSpPr>
          <p:cNvPr id="419910" name="Freeform 70"/>
          <p:cNvSpPr>
            <a:spLocks/>
          </p:cNvSpPr>
          <p:nvPr/>
        </p:nvSpPr>
        <p:spPr bwMode="auto">
          <a:xfrm>
            <a:off x="1509713" y="4351338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5 h 60"/>
              <a:gd name="T4" fmla="*/ 1227 w 2454"/>
              <a:gd name="T5" fmla="*/ 18 h 60"/>
              <a:gd name="T6" fmla="*/ 1840 w 2454"/>
              <a:gd name="T7" fmla="*/ 36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5"/>
                </a:lnTo>
                <a:lnTo>
                  <a:pt x="1227" y="18"/>
                </a:lnTo>
                <a:lnTo>
                  <a:pt x="1840" y="36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1" name="Freeform 71"/>
          <p:cNvSpPr>
            <a:spLocks/>
          </p:cNvSpPr>
          <p:nvPr/>
        </p:nvSpPr>
        <p:spPr bwMode="auto">
          <a:xfrm>
            <a:off x="5397500" y="4416425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2" name="Rectangle 72"/>
          <p:cNvSpPr>
            <a:spLocks noChangeArrowheads="1"/>
          </p:cNvSpPr>
          <p:nvPr/>
        </p:nvSpPr>
        <p:spPr bwMode="auto">
          <a:xfrm>
            <a:off x="3386138" y="4311650"/>
            <a:ext cx="1579562" cy="173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3" name="Rectangle 73"/>
          <p:cNvSpPr>
            <a:spLocks noChangeArrowheads="1"/>
          </p:cNvSpPr>
          <p:nvPr/>
        </p:nvSpPr>
        <p:spPr bwMode="auto">
          <a:xfrm>
            <a:off x="3395663" y="4318000"/>
            <a:ext cx="1200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(T.E.2.2)</a:t>
            </a:r>
            <a:endParaRPr lang="en-US" sz="1800" b="0"/>
          </a:p>
        </p:txBody>
      </p:sp>
      <p:sp>
        <p:nvSpPr>
          <p:cNvPr id="419914" name="Freeform 74"/>
          <p:cNvSpPr>
            <a:spLocks/>
          </p:cNvSpPr>
          <p:nvPr/>
        </p:nvSpPr>
        <p:spPr bwMode="auto">
          <a:xfrm>
            <a:off x="1562100" y="4546600"/>
            <a:ext cx="3897313" cy="96838"/>
          </a:xfrm>
          <a:custGeom>
            <a:avLst/>
            <a:gdLst>
              <a:gd name="T0" fmla="*/ 0 w 2454"/>
              <a:gd name="T1" fmla="*/ 61 h 61"/>
              <a:gd name="T2" fmla="*/ 491 w 2454"/>
              <a:gd name="T3" fmla="*/ 36 h 61"/>
              <a:gd name="T4" fmla="*/ 982 w 2454"/>
              <a:gd name="T5" fmla="*/ 18 h 61"/>
              <a:gd name="T6" fmla="*/ 1473 w 2454"/>
              <a:gd name="T7" fmla="*/ 6 h 61"/>
              <a:gd name="T8" fmla="*/ 1963 w 2454"/>
              <a:gd name="T9" fmla="*/ 0 h 61"/>
              <a:gd name="T10" fmla="*/ 2454 w 2454"/>
              <a:gd name="T11" fmla="*/ 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1">
                <a:moveTo>
                  <a:pt x="0" y="61"/>
                </a:moveTo>
                <a:lnTo>
                  <a:pt x="491" y="36"/>
                </a:lnTo>
                <a:lnTo>
                  <a:pt x="982" y="18"/>
                </a:lnTo>
                <a:lnTo>
                  <a:pt x="1473" y="6"/>
                </a:lnTo>
                <a:lnTo>
                  <a:pt x="1963" y="0"/>
                </a:lnTo>
                <a:lnTo>
                  <a:pt x="2454" y="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5" name="Freeform 75"/>
          <p:cNvSpPr>
            <a:spLocks/>
          </p:cNvSpPr>
          <p:nvPr/>
        </p:nvSpPr>
        <p:spPr bwMode="auto">
          <a:xfrm>
            <a:off x="1509713" y="4611688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2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2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6" name="Rectangle 76"/>
          <p:cNvSpPr>
            <a:spLocks noChangeArrowheads="1"/>
          </p:cNvSpPr>
          <p:nvPr/>
        </p:nvSpPr>
        <p:spPr bwMode="auto">
          <a:xfrm>
            <a:off x="1773238" y="4508500"/>
            <a:ext cx="1450975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7" name="Rectangle 77"/>
          <p:cNvSpPr>
            <a:spLocks noChangeArrowheads="1"/>
          </p:cNvSpPr>
          <p:nvPr/>
        </p:nvSpPr>
        <p:spPr bwMode="auto">
          <a:xfrm>
            <a:off x="1782763" y="4514850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T.E.2.2 )</a:t>
            </a:r>
            <a:endParaRPr lang="en-US" sz="1800" b="0"/>
          </a:p>
        </p:txBody>
      </p:sp>
      <p:sp>
        <p:nvSpPr>
          <p:cNvPr id="419918" name="Freeform 78"/>
          <p:cNvSpPr>
            <a:spLocks/>
          </p:cNvSpPr>
          <p:nvPr/>
        </p:nvSpPr>
        <p:spPr bwMode="auto">
          <a:xfrm>
            <a:off x="1509713" y="4746625"/>
            <a:ext cx="3895725" cy="93663"/>
          </a:xfrm>
          <a:custGeom>
            <a:avLst/>
            <a:gdLst>
              <a:gd name="T0" fmla="*/ 0 w 2454"/>
              <a:gd name="T1" fmla="*/ 0 h 59"/>
              <a:gd name="T2" fmla="*/ 614 w 2454"/>
              <a:gd name="T3" fmla="*/ 4 h 59"/>
              <a:gd name="T4" fmla="*/ 1227 w 2454"/>
              <a:gd name="T5" fmla="*/ 18 h 59"/>
              <a:gd name="T6" fmla="*/ 1840 w 2454"/>
              <a:gd name="T7" fmla="*/ 36 h 59"/>
              <a:gd name="T8" fmla="*/ 2454 w 2454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59">
                <a:moveTo>
                  <a:pt x="0" y="0"/>
                </a:moveTo>
                <a:lnTo>
                  <a:pt x="614" y="4"/>
                </a:lnTo>
                <a:lnTo>
                  <a:pt x="1227" y="18"/>
                </a:lnTo>
                <a:lnTo>
                  <a:pt x="1840" y="36"/>
                </a:lnTo>
                <a:lnTo>
                  <a:pt x="2454" y="59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9" name="Freeform 79"/>
          <p:cNvSpPr>
            <a:spLocks/>
          </p:cNvSpPr>
          <p:nvPr/>
        </p:nvSpPr>
        <p:spPr bwMode="auto">
          <a:xfrm>
            <a:off x="5397500" y="4811713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0" name="Rectangle 80"/>
          <p:cNvSpPr>
            <a:spLocks noChangeArrowheads="1"/>
          </p:cNvSpPr>
          <p:nvPr/>
        </p:nvSpPr>
        <p:spPr bwMode="auto">
          <a:xfrm>
            <a:off x="3386138" y="4706938"/>
            <a:ext cx="1579562" cy="173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1" name="Rectangle 81"/>
          <p:cNvSpPr>
            <a:spLocks noChangeArrowheads="1"/>
          </p:cNvSpPr>
          <p:nvPr/>
        </p:nvSpPr>
        <p:spPr bwMode="auto">
          <a:xfrm>
            <a:off x="3395663" y="4711700"/>
            <a:ext cx="12334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(T.E.3.1 )</a:t>
            </a:r>
            <a:endParaRPr lang="en-US" sz="1800" b="0"/>
          </a:p>
        </p:txBody>
      </p:sp>
      <p:sp>
        <p:nvSpPr>
          <p:cNvPr id="419922" name="Freeform 82"/>
          <p:cNvSpPr>
            <a:spLocks/>
          </p:cNvSpPr>
          <p:nvPr/>
        </p:nvSpPr>
        <p:spPr bwMode="auto">
          <a:xfrm>
            <a:off x="1562100" y="4940300"/>
            <a:ext cx="3897313" cy="98425"/>
          </a:xfrm>
          <a:custGeom>
            <a:avLst/>
            <a:gdLst>
              <a:gd name="T0" fmla="*/ 0 w 2454"/>
              <a:gd name="T1" fmla="*/ 62 h 62"/>
              <a:gd name="T2" fmla="*/ 491 w 2454"/>
              <a:gd name="T3" fmla="*/ 37 h 62"/>
              <a:gd name="T4" fmla="*/ 982 w 2454"/>
              <a:gd name="T5" fmla="*/ 18 h 62"/>
              <a:gd name="T6" fmla="*/ 1473 w 2454"/>
              <a:gd name="T7" fmla="*/ 7 h 62"/>
              <a:gd name="T8" fmla="*/ 1963 w 2454"/>
              <a:gd name="T9" fmla="*/ 0 h 62"/>
              <a:gd name="T10" fmla="*/ 2454 w 2454"/>
              <a:gd name="T11" fmla="*/ 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2">
                <a:moveTo>
                  <a:pt x="0" y="62"/>
                </a:moveTo>
                <a:lnTo>
                  <a:pt x="491" y="37"/>
                </a:lnTo>
                <a:lnTo>
                  <a:pt x="982" y="18"/>
                </a:lnTo>
                <a:lnTo>
                  <a:pt x="1473" y="7"/>
                </a:lnTo>
                <a:lnTo>
                  <a:pt x="1963" y="0"/>
                </a:lnTo>
                <a:lnTo>
                  <a:pt x="2454" y="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3" name="Freeform 83"/>
          <p:cNvSpPr>
            <a:spLocks/>
          </p:cNvSpPr>
          <p:nvPr/>
        </p:nvSpPr>
        <p:spPr bwMode="auto">
          <a:xfrm>
            <a:off x="1509713" y="5006975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1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1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4" name="Rectangle 84"/>
          <p:cNvSpPr>
            <a:spLocks noChangeArrowheads="1"/>
          </p:cNvSpPr>
          <p:nvPr/>
        </p:nvSpPr>
        <p:spPr bwMode="auto">
          <a:xfrm>
            <a:off x="1773238" y="4903788"/>
            <a:ext cx="1450975" cy="173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5" name="Rectangle 85"/>
          <p:cNvSpPr>
            <a:spLocks noChangeArrowheads="1"/>
          </p:cNvSpPr>
          <p:nvPr/>
        </p:nvSpPr>
        <p:spPr bwMode="auto">
          <a:xfrm>
            <a:off x="1782763" y="4910138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T.E.3.1 )</a:t>
            </a:r>
            <a:endParaRPr lang="en-US" sz="1800" b="0"/>
          </a:p>
        </p:txBody>
      </p:sp>
      <p:sp>
        <p:nvSpPr>
          <p:cNvPr id="419926" name="Freeform 86"/>
          <p:cNvSpPr>
            <a:spLocks/>
          </p:cNvSpPr>
          <p:nvPr/>
        </p:nvSpPr>
        <p:spPr bwMode="auto">
          <a:xfrm>
            <a:off x="1509713" y="5140325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5 h 60"/>
              <a:gd name="T4" fmla="*/ 1227 w 2454"/>
              <a:gd name="T5" fmla="*/ 18 h 60"/>
              <a:gd name="T6" fmla="*/ 1840 w 2454"/>
              <a:gd name="T7" fmla="*/ 37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5"/>
                </a:lnTo>
                <a:lnTo>
                  <a:pt x="1227" y="18"/>
                </a:lnTo>
                <a:lnTo>
                  <a:pt x="1840" y="37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7" name="Freeform 87"/>
          <p:cNvSpPr>
            <a:spLocks/>
          </p:cNvSpPr>
          <p:nvPr/>
        </p:nvSpPr>
        <p:spPr bwMode="auto">
          <a:xfrm>
            <a:off x="5397500" y="5207000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8" name="Rectangle 88"/>
          <p:cNvSpPr>
            <a:spLocks noChangeArrowheads="1"/>
          </p:cNvSpPr>
          <p:nvPr/>
        </p:nvSpPr>
        <p:spPr bwMode="auto">
          <a:xfrm>
            <a:off x="3386138" y="5100638"/>
            <a:ext cx="1579562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9" name="Rectangle 89"/>
          <p:cNvSpPr>
            <a:spLocks noChangeArrowheads="1"/>
          </p:cNvSpPr>
          <p:nvPr/>
        </p:nvSpPr>
        <p:spPr bwMode="auto">
          <a:xfrm>
            <a:off x="3395663" y="5106988"/>
            <a:ext cx="12334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(T.E.3.2 )</a:t>
            </a:r>
            <a:endParaRPr lang="en-US" sz="1800" b="0"/>
          </a:p>
        </p:txBody>
      </p:sp>
      <p:sp>
        <p:nvSpPr>
          <p:cNvPr id="419930" name="Freeform 90"/>
          <p:cNvSpPr>
            <a:spLocks/>
          </p:cNvSpPr>
          <p:nvPr/>
        </p:nvSpPr>
        <p:spPr bwMode="auto">
          <a:xfrm>
            <a:off x="1562100" y="5335588"/>
            <a:ext cx="3897313" cy="96837"/>
          </a:xfrm>
          <a:custGeom>
            <a:avLst/>
            <a:gdLst>
              <a:gd name="T0" fmla="*/ 0 w 2454"/>
              <a:gd name="T1" fmla="*/ 61 h 61"/>
              <a:gd name="T2" fmla="*/ 491 w 2454"/>
              <a:gd name="T3" fmla="*/ 36 h 61"/>
              <a:gd name="T4" fmla="*/ 982 w 2454"/>
              <a:gd name="T5" fmla="*/ 18 h 61"/>
              <a:gd name="T6" fmla="*/ 1473 w 2454"/>
              <a:gd name="T7" fmla="*/ 7 h 61"/>
              <a:gd name="T8" fmla="*/ 1963 w 2454"/>
              <a:gd name="T9" fmla="*/ 0 h 61"/>
              <a:gd name="T10" fmla="*/ 2454 w 2454"/>
              <a:gd name="T11" fmla="*/ 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4" h="61">
                <a:moveTo>
                  <a:pt x="0" y="61"/>
                </a:moveTo>
                <a:lnTo>
                  <a:pt x="491" y="36"/>
                </a:lnTo>
                <a:lnTo>
                  <a:pt x="982" y="18"/>
                </a:lnTo>
                <a:lnTo>
                  <a:pt x="1473" y="7"/>
                </a:lnTo>
                <a:lnTo>
                  <a:pt x="1963" y="0"/>
                </a:lnTo>
                <a:lnTo>
                  <a:pt x="2454" y="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1" name="Freeform 91"/>
          <p:cNvSpPr>
            <a:spLocks/>
          </p:cNvSpPr>
          <p:nvPr/>
        </p:nvSpPr>
        <p:spPr bwMode="auto">
          <a:xfrm>
            <a:off x="1509713" y="5400675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2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2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2" name="Rectangle 92"/>
          <p:cNvSpPr>
            <a:spLocks noChangeArrowheads="1"/>
          </p:cNvSpPr>
          <p:nvPr/>
        </p:nvSpPr>
        <p:spPr bwMode="auto">
          <a:xfrm>
            <a:off x="1773238" y="5299075"/>
            <a:ext cx="1450975" cy="173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3" name="Rectangle 93"/>
          <p:cNvSpPr>
            <a:spLocks noChangeArrowheads="1"/>
          </p:cNvSpPr>
          <p:nvPr/>
        </p:nvSpPr>
        <p:spPr bwMode="auto">
          <a:xfrm>
            <a:off x="1782763" y="5303838"/>
            <a:ext cx="136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T.E.3.2 )</a:t>
            </a:r>
            <a:endParaRPr lang="en-US" sz="1800" b="0"/>
          </a:p>
        </p:txBody>
      </p:sp>
      <p:sp>
        <p:nvSpPr>
          <p:cNvPr id="419934" name="Freeform 94"/>
          <p:cNvSpPr>
            <a:spLocks/>
          </p:cNvSpPr>
          <p:nvPr/>
        </p:nvSpPr>
        <p:spPr bwMode="auto">
          <a:xfrm>
            <a:off x="1509713" y="5535613"/>
            <a:ext cx="3895725" cy="95250"/>
          </a:xfrm>
          <a:custGeom>
            <a:avLst/>
            <a:gdLst>
              <a:gd name="T0" fmla="*/ 0 w 2454"/>
              <a:gd name="T1" fmla="*/ 0 h 60"/>
              <a:gd name="T2" fmla="*/ 614 w 2454"/>
              <a:gd name="T3" fmla="*/ 5 h 60"/>
              <a:gd name="T4" fmla="*/ 1227 w 2454"/>
              <a:gd name="T5" fmla="*/ 18 h 60"/>
              <a:gd name="T6" fmla="*/ 1840 w 2454"/>
              <a:gd name="T7" fmla="*/ 36 h 60"/>
              <a:gd name="T8" fmla="*/ 2454 w 2454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54" h="60">
                <a:moveTo>
                  <a:pt x="0" y="0"/>
                </a:moveTo>
                <a:lnTo>
                  <a:pt x="614" y="5"/>
                </a:lnTo>
                <a:lnTo>
                  <a:pt x="1227" y="18"/>
                </a:lnTo>
                <a:lnTo>
                  <a:pt x="1840" y="36"/>
                </a:lnTo>
                <a:lnTo>
                  <a:pt x="2454" y="6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5" name="Freeform 95"/>
          <p:cNvSpPr>
            <a:spLocks/>
          </p:cNvSpPr>
          <p:nvPr/>
        </p:nvSpPr>
        <p:spPr bwMode="auto">
          <a:xfrm>
            <a:off x="5397500" y="5600700"/>
            <a:ext cx="61913" cy="60325"/>
          </a:xfrm>
          <a:custGeom>
            <a:avLst/>
            <a:gdLst>
              <a:gd name="T0" fmla="*/ 2 w 38"/>
              <a:gd name="T1" fmla="*/ 0 h 38"/>
              <a:gd name="T2" fmla="*/ 38 w 38"/>
              <a:gd name="T3" fmla="*/ 20 h 38"/>
              <a:gd name="T4" fmla="*/ 0 w 38"/>
              <a:gd name="T5" fmla="*/ 38 h 38"/>
              <a:gd name="T6" fmla="*/ 2 w 38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8">
                <a:moveTo>
                  <a:pt x="2" y="0"/>
                </a:moveTo>
                <a:lnTo>
                  <a:pt x="38" y="20"/>
                </a:lnTo>
                <a:lnTo>
                  <a:pt x="0" y="38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6" name="Rectangle 96"/>
          <p:cNvSpPr>
            <a:spLocks noChangeArrowheads="1"/>
          </p:cNvSpPr>
          <p:nvPr/>
        </p:nvSpPr>
        <p:spPr bwMode="auto">
          <a:xfrm>
            <a:off x="3386138" y="5495925"/>
            <a:ext cx="1579562" cy="173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7" name="Rectangle 97"/>
          <p:cNvSpPr>
            <a:spLocks noChangeArrowheads="1"/>
          </p:cNvSpPr>
          <p:nvPr/>
        </p:nvSpPr>
        <p:spPr bwMode="auto">
          <a:xfrm>
            <a:off x="3395663" y="5502275"/>
            <a:ext cx="904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GetRequest (Z )</a:t>
            </a:r>
            <a:endParaRPr lang="en-US" sz="1800" b="0"/>
          </a:p>
        </p:txBody>
      </p:sp>
      <p:sp>
        <p:nvSpPr>
          <p:cNvPr id="419938" name="Freeform 98"/>
          <p:cNvSpPr>
            <a:spLocks/>
          </p:cNvSpPr>
          <p:nvPr/>
        </p:nvSpPr>
        <p:spPr bwMode="auto">
          <a:xfrm>
            <a:off x="1562100" y="5724525"/>
            <a:ext cx="3897313" cy="103188"/>
          </a:xfrm>
          <a:custGeom>
            <a:avLst/>
            <a:gdLst>
              <a:gd name="T0" fmla="*/ 0 w 2454"/>
              <a:gd name="T1" fmla="*/ 65 h 65"/>
              <a:gd name="T2" fmla="*/ 410 w 2454"/>
              <a:gd name="T3" fmla="*/ 40 h 65"/>
              <a:gd name="T4" fmla="*/ 818 w 2454"/>
              <a:gd name="T5" fmla="*/ 22 h 65"/>
              <a:gd name="T6" fmla="*/ 1227 w 2454"/>
              <a:gd name="T7" fmla="*/ 9 h 65"/>
              <a:gd name="T8" fmla="*/ 1637 w 2454"/>
              <a:gd name="T9" fmla="*/ 2 h 65"/>
              <a:gd name="T10" fmla="*/ 2045 w 2454"/>
              <a:gd name="T11" fmla="*/ 0 h 65"/>
              <a:gd name="T12" fmla="*/ 2454 w 2454"/>
              <a:gd name="T13" fmla="*/ 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4" h="65">
                <a:moveTo>
                  <a:pt x="0" y="65"/>
                </a:moveTo>
                <a:lnTo>
                  <a:pt x="410" y="40"/>
                </a:lnTo>
                <a:lnTo>
                  <a:pt x="818" y="22"/>
                </a:lnTo>
                <a:lnTo>
                  <a:pt x="1227" y="9"/>
                </a:lnTo>
                <a:lnTo>
                  <a:pt x="1637" y="2"/>
                </a:lnTo>
                <a:lnTo>
                  <a:pt x="2045" y="0"/>
                </a:lnTo>
                <a:lnTo>
                  <a:pt x="2454" y="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9" name="Freeform 99"/>
          <p:cNvSpPr>
            <a:spLocks/>
          </p:cNvSpPr>
          <p:nvPr/>
        </p:nvSpPr>
        <p:spPr bwMode="auto">
          <a:xfrm>
            <a:off x="1509713" y="5795963"/>
            <a:ext cx="63500" cy="60325"/>
          </a:xfrm>
          <a:custGeom>
            <a:avLst/>
            <a:gdLst>
              <a:gd name="T0" fmla="*/ 37 w 40"/>
              <a:gd name="T1" fmla="*/ 0 h 38"/>
              <a:gd name="T2" fmla="*/ 0 w 40"/>
              <a:gd name="T3" fmla="*/ 22 h 38"/>
              <a:gd name="T4" fmla="*/ 40 w 40"/>
              <a:gd name="T5" fmla="*/ 38 h 38"/>
              <a:gd name="T6" fmla="*/ 37 w 40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38">
                <a:moveTo>
                  <a:pt x="37" y="0"/>
                </a:moveTo>
                <a:lnTo>
                  <a:pt x="0" y="22"/>
                </a:lnTo>
                <a:lnTo>
                  <a:pt x="40" y="38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0" name="Rectangle 100"/>
          <p:cNvSpPr>
            <a:spLocks noChangeArrowheads="1"/>
          </p:cNvSpPr>
          <p:nvPr/>
        </p:nvSpPr>
        <p:spPr bwMode="auto">
          <a:xfrm>
            <a:off x="1797050" y="5692775"/>
            <a:ext cx="1104900" cy="174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1" name="Rectangle 101"/>
          <p:cNvSpPr>
            <a:spLocks noChangeArrowheads="1"/>
          </p:cNvSpPr>
          <p:nvPr/>
        </p:nvSpPr>
        <p:spPr bwMode="auto">
          <a:xfrm>
            <a:off x="1804988" y="5699125"/>
            <a:ext cx="10398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GetResponse ( Z )</a:t>
            </a:r>
            <a:endParaRPr lang="en-US" sz="1800" b="0"/>
          </a:p>
        </p:txBody>
      </p:sp>
      <p:sp>
        <p:nvSpPr>
          <p:cNvPr id="419942" name="Rectangle 102"/>
          <p:cNvSpPr>
            <a:spLocks noChangeArrowheads="1"/>
          </p:cNvSpPr>
          <p:nvPr/>
        </p:nvSpPr>
        <p:spPr bwMode="auto">
          <a:xfrm>
            <a:off x="1065213" y="1562100"/>
            <a:ext cx="984250" cy="3952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3" name="Rectangle 103"/>
          <p:cNvSpPr>
            <a:spLocks noChangeArrowheads="1"/>
          </p:cNvSpPr>
          <p:nvPr/>
        </p:nvSpPr>
        <p:spPr bwMode="auto">
          <a:xfrm>
            <a:off x="1295400" y="1600200"/>
            <a:ext cx="5000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Manager</a:t>
            </a:r>
            <a:endParaRPr lang="en-US" sz="1800" b="0"/>
          </a:p>
        </p:txBody>
      </p:sp>
      <p:sp>
        <p:nvSpPr>
          <p:cNvPr id="419944" name="Rectangle 104"/>
          <p:cNvSpPr>
            <a:spLocks noChangeArrowheads="1"/>
          </p:cNvSpPr>
          <p:nvPr/>
        </p:nvSpPr>
        <p:spPr bwMode="auto">
          <a:xfrm>
            <a:off x="1319213" y="1757363"/>
            <a:ext cx="457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sp>
        <p:nvSpPr>
          <p:cNvPr id="419945" name="Rectangle 105"/>
          <p:cNvSpPr>
            <a:spLocks noChangeArrowheads="1"/>
          </p:cNvSpPr>
          <p:nvPr/>
        </p:nvSpPr>
        <p:spPr bwMode="auto">
          <a:xfrm>
            <a:off x="5014913" y="1562100"/>
            <a:ext cx="985837" cy="3952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6" name="Rectangle 106"/>
          <p:cNvSpPr>
            <a:spLocks noChangeArrowheads="1"/>
          </p:cNvSpPr>
          <p:nvPr/>
        </p:nvSpPr>
        <p:spPr bwMode="auto">
          <a:xfrm>
            <a:off x="5334000" y="1600200"/>
            <a:ext cx="3286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Agent</a:t>
            </a:r>
            <a:endParaRPr lang="en-US" sz="1800" b="0"/>
          </a:p>
        </p:txBody>
      </p:sp>
      <p:sp>
        <p:nvSpPr>
          <p:cNvPr id="419947" name="Rectangle 107"/>
          <p:cNvSpPr>
            <a:spLocks noChangeArrowheads="1"/>
          </p:cNvSpPr>
          <p:nvPr/>
        </p:nvSpPr>
        <p:spPr bwMode="auto">
          <a:xfrm>
            <a:off x="5268913" y="1757363"/>
            <a:ext cx="457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  <a:latin typeface="Arial" charset="0"/>
              </a:rPr>
              <a:t>Process</a:t>
            </a:r>
            <a:endParaRPr lang="en-US" sz="1800" b="0"/>
          </a:p>
        </p:txBody>
      </p:sp>
      <p:sp>
        <p:nvSpPr>
          <p:cNvPr id="419948" name="Line 108"/>
          <p:cNvSpPr>
            <a:spLocks noChangeShapeType="1"/>
          </p:cNvSpPr>
          <p:nvPr/>
        </p:nvSpPr>
        <p:spPr bwMode="auto">
          <a:xfrm flipH="1">
            <a:off x="5486400" y="2057400"/>
            <a:ext cx="0" cy="4038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16659</TotalTime>
  <Words>1656</Words>
  <Application>Microsoft Office PowerPoint</Application>
  <PresentationFormat>On-screen Show (4:3)</PresentationFormat>
  <Paragraphs>407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Times New Roman</vt:lpstr>
      <vt:lpstr>Comic Sans MS</vt:lpstr>
      <vt:lpstr>ZapfDingbats</vt:lpstr>
      <vt:lpstr>Verdana</vt:lpstr>
      <vt:lpstr>Wingdings</vt:lpstr>
      <vt:lpstr>Courier New</vt:lpstr>
      <vt:lpstr>Arial</vt:lpstr>
      <vt:lpstr>굴림</vt:lpstr>
      <vt:lpstr>Symbol</vt:lpstr>
      <vt:lpstr>1_Default Design</vt:lpstr>
      <vt:lpstr>Microsoft Word Document</vt:lpstr>
      <vt:lpstr>PowerPoint Presentation</vt:lpstr>
      <vt:lpstr>GetRequest PDU</vt:lpstr>
      <vt:lpstr>GetRequest PDU</vt:lpstr>
      <vt:lpstr>GetRequest PDU</vt:lpstr>
      <vt:lpstr>GetRequest PDU</vt:lpstr>
      <vt:lpstr>GetNextRequest PDU</vt:lpstr>
      <vt:lpstr>GetNextRequest PDU</vt:lpstr>
      <vt:lpstr>Generalized Case</vt:lpstr>
      <vt:lpstr>Generalized Case</vt:lpstr>
      <vt:lpstr>Generalized Case</vt:lpstr>
      <vt:lpstr>Lexicographic Ordring- example</vt:lpstr>
      <vt:lpstr>GetNextRequest PDU</vt:lpstr>
      <vt:lpstr>GetNextRequest PDU</vt:lpstr>
      <vt:lpstr>Lexicographic Ordring- example</vt:lpstr>
      <vt:lpstr>Accessing Table Values</vt:lpstr>
      <vt:lpstr>Accessing Table Values</vt:lpstr>
      <vt:lpstr>Accessing Table Values</vt:lpstr>
      <vt:lpstr>SetRequest-PDU</vt:lpstr>
      <vt:lpstr>SetRequest-PDU-example</vt:lpstr>
      <vt:lpstr>SetRequest-PDU-example</vt:lpstr>
      <vt:lpstr>SetRequest-PDU-example</vt:lpstr>
    </vt:vector>
  </TitlesOfParts>
  <Company>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Network Management Introduction and Background</dc:title>
  <dc:creator>Chadi M Assi</dc:creator>
  <cp:lastModifiedBy>Dr. Marwan Abu-Amara</cp:lastModifiedBy>
  <cp:revision>756</cp:revision>
  <dcterms:created xsi:type="dcterms:W3CDTF">2003-12-27T19:47:26Z</dcterms:created>
  <dcterms:modified xsi:type="dcterms:W3CDTF">2013-05-01T05:29:21Z</dcterms:modified>
</cp:coreProperties>
</file>