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71"/>
  </p:notesMasterIdLst>
  <p:handoutMasterIdLst>
    <p:handoutMasterId r:id="rId72"/>
  </p:handoutMasterIdLst>
  <p:sldIdLst>
    <p:sldId id="256" r:id="rId2"/>
    <p:sldId id="373" r:id="rId3"/>
    <p:sldId id="376" r:id="rId4"/>
    <p:sldId id="377" r:id="rId5"/>
    <p:sldId id="378" r:id="rId6"/>
    <p:sldId id="379" r:id="rId7"/>
    <p:sldId id="380" r:id="rId8"/>
    <p:sldId id="381" r:id="rId9"/>
    <p:sldId id="382" r:id="rId10"/>
    <p:sldId id="383" r:id="rId11"/>
    <p:sldId id="384" r:id="rId12"/>
    <p:sldId id="385" r:id="rId13"/>
    <p:sldId id="386" r:id="rId14"/>
    <p:sldId id="387" r:id="rId15"/>
    <p:sldId id="388" r:id="rId16"/>
    <p:sldId id="389" r:id="rId17"/>
    <p:sldId id="390" r:id="rId18"/>
    <p:sldId id="391" r:id="rId19"/>
    <p:sldId id="392" r:id="rId20"/>
    <p:sldId id="408" r:id="rId21"/>
    <p:sldId id="409" r:id="rId22"/>
    <p:sldId id="410" r:id="rId23"/>
    <p:sldId id="411" r:id="rId24"/>
    <p:sldId id="412" r:id="rId25"/>
    <p:sldId id="413" r:id="rId26"/>
    <p:sldId id="414" r:id="rId27"/>
    <p:sldId id="415" r:id="rId28"/>
    <p:sldId id="416" r:id="rId29"/>
    <p:sldId id="417" r:id="rId30"/>
    <p:sldId id="418" r:id="rId31"/>
    <p:sldId id="419" r:id="rId32"/>
    <p:sldId id="420" r:id="rId33"/>
    <p:sldId id="421" r:id="rId34"/>
    <p:sldId id="422" r:id="rId35"/>
    <p:sldId id="423" r:id="rId36"/>
    <p:sldId id="424" r:id="rId37"/>
    <p:sldId id="425" r:id="rId38"/>
    <p:sldId id="426" r:id="rId39"/>
    <p:sldId id="427" r:id="rId40"/>
    <p:sldId id="428" r:id="rId41"/>
    <p:sldId id="429" r:id="rId42"/>
    <p:sldId id="430" r:id="rId43"/>
    <p:sldId id="431" r:id="rId44"/>
    <p:sldId id="432" r:id="rId45"/>
    <p:sldId id="433" r:id="rId46"/>
    <p:sldId id="434" r:id="rId47"/>
    <p:sldId id="435" r:id="rId48"/>
    <p:sldId id="437" r:id="rId49"/>
    <p:sldId id="438" r:id="rId50"/>
    <p:sldId id="439" r:id="rId51"/>
    <p:sldId id="440" r:id="rId52"/>
    <p:sldId id="441" r:id="rId53"/>
    <p:sldId id="442" r:id="rId54"/>
    <p:sldId id="443" r:id="rId55"/>
    <p:sldId id="444" r:id="rId56"/>
    <p:sldId id="445" r:id="rId57"/>
    <p:sldId id="446" r:id="rId58"/>
    <p:sldId id="447" r:id="rId59"/>
    <p:sldId id="448" r:id="rId60"/>
    <p:sldId id="449" r:id="rId61"/>
    <p:sldId id="450" r:id="rId62"/>
    <p:sldId id="451" r:id="rId63"/>
    <p:sldId id="452" r:id="rId64"/>
    <p:sldId id="453" r:id="rId65"/>
    <p:sldId id="454" r:id="rId66"/>
    <p:sldId id="455" r:id="rId67"/>
    <p:sldId id="456" r:id="rId68"/>
    <p:sldId id="457" r:id="rId69"/>
    <p:sldId id="458" r:id="rId7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8049" autoAdjust="0"/>
    <p:restoredTop sz="94658" autoAdjust="0"/>
  </p:normalViewPr>
  <p:slideViewPr>
    <p:cSldViewPr>
      <p:cViewPr varScale="1">
        <p:scale>
          <a:sx n="116" d="100"/>
          <a:sy n="116" d="100"/>
        </p:scale>
        <p:origin x="22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456"/>
    </p:cViewPr>
  </p:sorterViewPr>
  <p:notesViewPr>
    <p:cSldViewPr>
      <p:cViewPr varScale="1">
        <p:scale>
          <a:sx n="57" d="100"/>
          <a:sy n="57" d="100"/>
        </p:scale>
        <p:origin x="-2034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4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4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4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4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5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5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53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image" Target="../media/image70.wmf"/><Relationship Id="rId18" Type="http://schemas.openxmlformats.org/officeDocument/2006/relationships/image" Target="../media/image75.wmf"/><Relationship Id="rId3" Type="http://schemas.openxmlformats.org/officeDocument/2006/relationships/image" Target="../media/image60.wmf"/><Relationship Id="rId21" Type="http://schemas.openxmlformats.org/officeDocument/2006/relationships/image" Target="../media/image78.wmf"/><Relationship Id="rId7" Type="http://schemas.openxmlformats.org/officeDocument/2006/relationships/image" Target="../media/image64.wmf"/><Relationship Id="rId12" Type="http://schemas.openxmlformats.org/officeDocument/2006/relationships/image" Target="../media/image69.wmf"/><Relationship Id="rId17" Type="http://schemas.openxmlformats.org/officeDocument/2006/relationships/image" Target="../media/image74.wmf"/><Relationship Id="rId2" Type="http://schemas.openxmlformats.org/officeDocument/2006/relationships/image" Target="../media/image59.wmf"/><Relationship Id="rId16" Type="http://schemas.openxmlformats.org/officeDocument/2006/relationships/image" Target="../media/image73.wmf"/><Relationship Id="rId20" Type="http://schemas.openxmlformats.org/officeDocument/2006/relationships/image" Target="../media/image77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11" Type="http://schemas.openxmlformats.org/officeDocument/2006/relationships/image" Target="../media/image68.wmf"/><Relationship Id="rId5" Type="http://schemas.openxmlformats.org/officeDocument/2006/relationships/image" Target="../media/image62.wmf"/><Relationship Id="rId15" Type="http://schemas.openxmlformats.org/officeDocument/2006/relationships/image" Target="../media/image72.wmf"/><Relationship Id="rId10" Type="http://schemas.openxmlformats.org/officeDocument/2006/relationships/image" Target="../media/image67.wmf"/><Relationship Id="rId19" Type="http://schemas.openxmlformats.org/officeDocument/2006/relationships/image" Target="../media/image76.wmf"/><Relationship Id="rId4" Type="http://schemas.openxmlformats.org/officeDocument/2006/relationships/image" Target="../media/image61.wmf"/><Relationship Id="rId9" Type="http://schemas.openxmlformats.org/officeDocument/2006/relationships/image" Target="../media/image66.wmf"/><Relationship Id="rId14" Type="http://schemas.openxmlformats.org/officeDocument/2006/relationships/image" Target="../media/image71.wmf"/></Relationships>
</file>

<file path=ppt/drawings/_rels/vmlDrawing54.v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3" Type="http://schemas.openxmlformats.org/officeDocument/2006/relationships/image" Target="../media/image64.wmf"/><Relationship Id="rId7" Type="http://schemas.openxmlformats.org/officeDocument/2006/relationships/image" Target="../media/image73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71.wmf"/><Relationship Id="rId5" Type="http://schemas.openxmlformats.org/officeDocument/2006/relationships/image" Target="../media/image70.wmf"/><Relationship Id="rId4" Type="http://schemas.openxmlformats.org/officeDocument/2006/relationships/image" Target="../media/image65.wmf"/><Relationship Id="rId9" Type="http://schemas.openxmlformats.org/officeDocument/2006/relationships/image" Target="../media/image79.wmf"/></Relationships>
</file>

<file path=ppt/drawings/_rels/vmlDrawing55.v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image" Target="../media/image60.wmf"/><Relationship Id="rId7" Type="http://schemas.openxmlformats.org/officeDocument/2006/relationships/image" Target="../media/image74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73.wmf"/><Relationship Id="rId5" Type="http://schemas.openxmlformats.org/officeDocument/2006/relationships/image" Target="../media/image71.wmf"/><Relationship Id="rId10" Type="http://schemas.openxmlformats.org/officeDocument/2006/relationships/image" Target="../media/image80.wmf"/><Relationship Id="rId4" Type="http://schemas.openxmlformats.org/officeDocument/2006/relationships/image" Target="../media/image70.wmf"/><Relationship Id="rId9" Type="http://schemas.openxmlformats.org/officeDocument/2006/relationships/image" Target="../media/image77.wmf"/></Relationships>
</file>

<file path=ppt/drawings/_rels/vmlDrawing5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1.wmf"/></Relationships>
</file>

<file path=ppt/drawings/_rels/vmlDrawing5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fld id="{899876FD-C59A-4D18-A0E2-08AA546B3C5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856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fld id="{6E47FBF0-5EB7-4849-AB30-7377E56807B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728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BBE319-CB5D-4E57-B848-CBD505901F2C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96567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598AF3-AF97-48A6-9E15-85C9AFC895EF}" type="slidenum">
              <a:rPr lang="ar-SA" smtClean="0"/>
              <a:pPr/>
              <a:t>10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84535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F6E3D9-D041-42B5-A30D-988B504A5B97}" type="slidenum">
              <a:rPr lang="ar-SA" smtClean="0"/>
              <a:pPr/>
              <a:t>11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189970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A20071-3ADB-4579-823D-010E3307670D}" type="slidenum">
              <a:rPr lang="ar-SA" smtClean="0"/>
              <a:pPr/>
              <a:t>12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314772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EDDCF6-DBEB-4B36-80DE-23AED9BABAC2}" type="slidenum">
              <a:rPr lang="ar-SA" smtClean="0"/>
              <a:pPr/>
              <a:t>13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686125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E692ED-6C94-4006-99E5-05032D51DCDC}" type="slidenum">
              <a:rPr lang="ar-SA" smtClean="0"/>
              <a:pPr/>
              <a:t>14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012789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BB8932-B120-43E5-9E49-68C1E08E56A8}" type="slidenum">
              <a:rPr lang="ar-SA" smtClean="0"/>
              <a:pPr/>
              <a:t>15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543028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14264B-A79F-44F1-B091-B0F41497C9C5}" type="slidenum">
              <a:rPr lang="ar-SA" smtClean="0"/>
              <a:pPr/>
              <a:t>16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311470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B3E8FB-28D0-43AB-ABFF-24018A312B80}" type="slidenum">
              <a:rPr lang="ar-SA" smtClean="0"/>
              <a:pPr/>
              <a:t>17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553239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1D4F30-2C11-47F7-8320-71D10E321200}" type="slidenum">
              <a:rPr lang="ar-SA" smtClean="0"/>
              <a:pPr/>
              <a:t>18</a:t>
            </a:fld>
            <a:endParaRPr 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549261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2A2A15-C0B2-4D03-9C96-A24A04837F6C}" type="slidenum">
              <a:rPr lang="ar-SA" smtClean="0"/>
              <a:pPr/>
              <a:t>19</a:t>
            </a:fld>
            <a:endParaRPr lang="en-US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53296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C184A0-D71E-4E29-8F07-953B8E7BE4A4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783151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7F53FE-EC39-4E61-8D6F-DB8519D43433}" type="slidenum">
              <a:rPr lang="ar-SA" smtClean="0"/>
              <a:pPr/>
              <a:t>20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289362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AF2E9E-A9D3-4508-B38C-30FC62DD15CC}" type="slidenum">
              <a:rPr lang="ar-SA" smtClean="0"/>
              <a:pPr/>
              <a:t>21</a:t>
            </a:fld>
            <a:endParaRPr lang="en-US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964187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7A6831-2E3A-4068-A241-FF9488B10F49}" type="slidenum">
              <a:rPr lang="ar-SA" smtClean="0"/>
              <a:pPr/>
              <a:t>22</a:t>
            </a:fld>
            <a:endParaRPr lang="en-US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37931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246165-077A-41F5-B7F5-EA115FD3A7FA}" type="slidenum">
              <a:rPr lang="ar-SA" smtClean="0"/>
              <a:pPr/>
              <a:t>23</a:t>
            </a:fld>
            <a:endParaRPr lang="en-US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258521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AA6DC6-E13F-4E9B-B7F6-677A9A623EC8}" type="slidenum">
              <a:rPr lang="ar-SA" smtClean="0"/>
              <a:pPr/>
              <a:t>24</a:t>
            </a:fld>
            <a:endParaRPr lang="en-US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736979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56E262-0DA2-4385-B61F-566503B4790E}" type="slidenum">
              <a:rPr lang="ar-SA" smtClean="0"/>
              <a:pPr/>
              <a:t>25</a:t>
            </a:fld>
            <a:endParaRPr 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0460652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463564-E356-4B45-9B6A-A659DDA2B099}" type="slidenum">
              <a:rPr lang="ar-SA" smtClean="0"/>
              <a:pPr/>
              <a:t>26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9032837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1C8A26-975E-4FD5-B42B-766C251052A9}" type="slidenum">
              <a:rPr lang="ar-SA" smtClean="0"/>
              <a:pPr/>
              <a:t>27</a:t>
            </a:fld>
            <a:endParaRPr lang="en-US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427800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2EBD90-C1C4-4B6E-BB8D-2CA0AC16DE89}" type="slidenum">
              <a:rPr lang="ar-SA" smtClean="0"/>
              <a:pPr/>
              <a:t>28</a:t>
            </a:fld>
            <a:endParaRPr lang="en-US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9090334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282B07-0346-4F0C-BEA3-24EB7911C396}" type="slidenum">
              <a:rPr lang="ar-SA" smtClean="0"/>
              <a:pPr/>
              <a:t>29</a:t>
            </a:fld>
            <a:endParaRPr lang="en-US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35397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48B0F-BD0E-43DA-B8F2-FD85A125E172}" type="slidenum">
              <a:rPr lang="ar-SA" smtClean="0"/>
              <a:pPr/>
              <a:t>3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5149309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33E0C3-773D-443D-88FE-7E1A0B820D19}" type="slidenum">
              <a:rPr lang="ar-SA" smtClean="0"/>
              <a:pPr/>
              <a:t>30</a:t>
            </a:fld>
            <a:endParaRPr lang="en-US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3775091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28BA99-8AAF-49A4-BEA8-792382F50317}" type="slidenum">
              <a:rPr lang="ar-SA" smtClean="0"/>
              <a:pPr/>
              <a:t>31</a:t>
            </a:fld>
            <a:endParaRPr lang="en-US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1666426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0CD594-F119-4A82-8DCE-51509DD366B3}" type="slidenum">
              <a:rPr lang="ar-SA" smtClean="0"/>
              <a:pPr/>
              <a:t>32</a:t>
            </a:fld>
            <a:endParaRPr lang="en-US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727073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777379-C44D-4BEC-A2CA-FD27E33DCE2C}" type="slidenum">
              <a:rPr lang="ar-SA" smtClean="0"/>
              <a:pPr/>
              <a:t>33</a:t>
            </a:fld>
            <a:endParaRPr lang="en-US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3694557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91D522-91F2-4EA9-ABA2-79C8F7F3DD73}" type="slidenum">
              <a:rPr lang="ar-SA" smtClean="0"/>
              <a:pPr/>
              <a:t>34</a:t>
            </a:fld>
            <a:endParaRPr lang="en-US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5776007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203765-F9D6-44D7-9CE6-8F06EC89417E}" type="slidenum">
              <a:rPr lang="ar-SA" smtClean="0"/>
              <a:pPr/>
              <a:t>35</a:t>
            </a:fld>
            <a:endParaRPr lang="en-US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0329529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3AD396-F909-4B65-B223-6B15A1ABB70B}" type="slidenum">
              <a:rPr lang="ar-SA" smtClean="0"/>
              <a:pPr/>
              <a:t>36</a:t>
            </a:fld>
            <a:endParaRPr lang="en-US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2714325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B2EC44-7964-4B47-8A36-BB1399010089}" type="slidenum">
              <a:rPr lang="ar-SA" smtClean="0"/>
              <a:pPr/>
              <a:t>37</a:t>
            </a:fld>
            <a:endParaRPr lang="en-US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1302435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A7F5E9-2FB5-46B5-973C-47C92238EE68}" type="slidenum">
              <a:rPr lang="ar-SA" smtClean="0"/>
              <a:pPr/>
              <a:t>38</a:t>
            </a:fld>
            <a:endParaRPr lang="en-US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2985472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EDC111-441F-48B5-BEBC-F5BD8E070BFD}" type="slidenum">
              <a:rPr lang="ar-SA" smtClean="0"/>
              <a:pPr/>
              <a:t>39</a:t>
            </a:fld>
            <a:endParaRPr lang="en-US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12964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95768E-B484-47D1-853A-8F2B6B1DF648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8163741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1596D4-086B-482A-A3C2-45A59C911AFC}" type="slidenum">
              <a:rPr lang="ar-SA" smtClean="0"/>
              <a:pPr/>
              <a:t>40</a:t>
            </a:fld>
            <a:endParaRPr lang="en-US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8717966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0BC35E-A03C-4F12-AC22-7DB22D4FC134}" type="slidenum">
              <a:rPr lang="ar-SA" smtClean="0"/>
              <a:pPr/>
              <a:t>41</a:t>
            </a:fld>
            <a:endParaRPr lang="en-US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8837971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778324-F1CA-4763-B1CD-9470956C3092}" type="slidenum">
              <a:rPr lang="ar-SA" smtClean="0"/>
              <a:pPr/>
              <a:t>42</a:t>
            </a:fld>
            <a:endParaRPr lang="en-US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2119508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257776-E400-44D5-8101-E359CC55FA92}" type="slidenum">
              <a:rPr lang="ar-SA" smtClean="0"/>
              <a:pPr/>
              <a:t>43</a:t>
            </a:fld>
            <a:endParaRPr lang="en-US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6817700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24AFC4-53A6-4061-AC43-5BA9283ED701}" type="slidenum">
              <a:rPr lang="ar-SA" smtClean="0"/>
              <a:pPr/>
              <a:t>44</a:t>
            </a:fld>
            <a:endParaRPr lang="en-US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2195039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D28F3C-6589-48D4-87DE-27A68DA02760}" type="slidenum">
              <a:rPr lang="ar-SA" smtClean="0"/>
              <a:pPr/>
              <a:t>45</a:t>
            </a:fld>
            <a:endParaRPr lang="en-US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2117130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EF7D55-F841-409B-926D-70FA6CE759B8}" type="slidenum">
              <a:rPr lang="ar-SA" smtClean="0"/>
              <a:pPr/>
              <a:t>46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8269027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41ECC6-4870-4AFE-96B3-674B90671B96}" type="slidenum">
              <a:rPr lang="ar-SA" smtClean="0"/>
              <a:pPr/>
              <a:t>47</a:t>
            </a:fld>
            <a:endParaRPr lang="en-US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0312948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BBAACF-BC52-439A-AC56-6CFF6520403E}" type="slidenum">
              <a:rPr lang="ar-SA" smtClean="0"/>
              <a:pPr/>
              <a:t>48</a:t>
            </a:fld>
            <a:endParaRPr lang="en-US" smtClean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6903335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57D080-D6AD-4700-B61D-C7F0DB6D6C33}" type="slidenum">
              <a:rPr lang="ar-SA" smtClean="0"/>
              <a:pPr/>
              <a:t>49</a:t>
            </a:fld>
            <a:endParaRPr lang="en-US" smtClean="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40777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CD21F2-3D61-4604-92AD-62EDF1B4278F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0242828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656A99-6D86-434E-834C-F963624AE2AC}" type="slidenum">
              <a:rPr lang="ar-SA" smtClean="0"/>
              <a:pPr/>
              <a:t>50</a:t>
            </a:fld>
            <a:endParaRPr lang="en-US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4516358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64A71A-E7BC-42E2-A217-37A762AB9DCE}" type="slidenum">
              <a:rPr lang="ar-SA" smtClean="0"/>
              <a:pPr/>
              <a:t>51</a:t>
            </a:fld>
            <a:endParaRPr lang="en-US" smtClean="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5314249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BC9D88-FF0E-4C77-841C-AE1D191B475B}" type="slidenum">
              <a:rPr lang="ar-SA" smtClean="0"/>
              <a:pPr/>
              <a:t>52</a:t>
            </a:fld>
            <a:endParaRPr lang="en-US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5810124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F05BFB-9D35-406F-B469-EF0C887A887A}" type="slidenum">
              <a:rPr lang="ar-SA" smtClean="0"/>
              <a:pPr/>
              <a:t>53</a:t>
            </a:fld>
            <a:endParaRPr 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68663704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C7F4B3-9D4B-4350-99EB-715E591F8B9A}" type="slidenum">
              <a:rPr lang="ar-SA" smtClean="0"/>
              <a:pPr/>
              <a:t>54</a:t>
            </a:fld>
            <a:endParaRPr lang="en-US" smtClean="0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2134221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864437-1B9F-4402-AE98-635E9E4D3B64}" type="slidenum">
              <a:rPr lang="ar-SA" smtClean="0"/>
              <a:pPr/>
              <a:t>55</a:t>
            </a:fld>
            <a:endParaRPr lang="en-US" smtClean="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62353458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956910-4125-4F0E-938E-4C89C1DEEDB8}" type="slidenum">
              <a:rPr lang="ar-SA" smtClean="0"/>
              <a:pPr/>
              <a:t>56</a:t>
            </a:fld>
            <a:endParaRPr lang="en-US" smtClean="0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43722987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98A779-DEE6-4AE4-A9C2-BD20BD89BE54}" type="slidenum">
              <a:rPr lang="ar-SA" smtClean="0"/>
              <a:pPr/>
              <a:t>57</a:t>
            </a:fld>
            <a:endParaRPr lang="en-US" smtClean="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8508180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E2A41C-98FF-4E4A-A14E-B91FD05490DB}" type="slidenum">
              <a:rPr lang="ar-SA" smtClean="0"/>
              <a:pPr/>
              <a:t>58</a:t>
            </a:fld>
            <a:endParaRPr lang="en-US" smtClean="0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21063243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ECB2DA-E241-48D5-8913-233FF5828445}" type="slidenum">
              <a:rPr lang="ar-SA" smtClean="0"/>
              <a:pPr/>
              <a:t>59</a:t>
            </a:fld>
            <a:endParaRPr lang="en-US" smtClean="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849844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358CF3-45BA-41D0-B4F0-4C85455D2185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85349795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0D0930-B8E0-47C5-84DB-1773A456B158}" type="slidenum">
              <a:rPr lang="ar-SA" smtClean="0"/>
              <a:pPr/>
              <a:t>60</a:t>
            </a:fld>
            <a:endParaRPr lang="en-US" smtClean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51710947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34144C-6671-4FCD-9BBA-FB07F08533F2}" type="slidenum">
              <a:rPr lang="ar-SA" smtClean="0"/>
              <a:pPr/>
              <a:t>61</a:t>
            </a:fld>
            <a:endParaRPr lang="en-US" smtClean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1546368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FE1C09-D3C7-404B-858A-A3F946DC16DA}" type="slidenum">
              <a:rPr lang="ar-SA" smtClean="0"/>
              <a:pPr/>
              <a:t>62</a:t>
            </a:fld>
            <a:endParaRPr lang="en-US" smtClean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44010710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50DAF7-6143-4E2A-9D3D-58230FB062EC}" type="slidenum">
              <a:rPr lang="ar-SA" smtClean="0"/>
              <a:pPr/>
              <a:t>63</a:t>
            </a:fld>
            <a:endParaRPr lang="en-US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68377211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4D327E-2E88-48FA-AA53-85AB2F9E56F5}" type="slidenum">
              <a:rPr lang="ar-SA" smtClean="0"/>
              <a:pPr/>
              <a:t>64</a:t>
            </a:fld>
            <a:endParaRPr lang="en-US" smtClean="0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24758212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842622-274F-4598-8897-67D14BADE88D}" type="slidenum">
              <a:rPr lang="ar-SA" smtClean="0"/>
              <a:pPr/>
              <a:t>65</a:t>
            </a:fld>
            <a:endParaRPr lang="en-US" smtClean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27468657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7AA95F-E812-49C2-A833-6CBD99CEE93A}" type="slidenum">
              <a:rPr lang="ar-SA" smtClean="0"/>
              <a:pPr/>
              <a:t>66</a:t>
            </a:fld>
            <a:endParaRPr lang="en-US" smtClean="0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37996634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1E7202-C132-4D09-8DDE-4928511862EC}" type="slidenum">
              <a:rPr lang="ar-SA" smtClean="0"/>
              <a:pPr/>
              <a:t>67</a:t>
            </a:fld>
            <a:endParaRPr lang="en-US" smtClean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25929608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DCCB92-1853-4084-AF8A-414C95AF8E6A}" type="slidenum">
              <a:rPr lang="ar-SA" smtClean="0"/>
              <a:pPr/>
              <a:t>68</a:t>
            </a:fld>
            <a:endParaRPr lang="en-US" smtClean="0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6409499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5F51E8-5F7D-4F30-BA42-3B8019D5B708}" type="slidenum">
              <a:rPr lang="ar-SA" smtClean="0"/>
              <a:pPr/>
              <a:t>69</a:t>
            </a:fld>
            <a:endParaRPr lang="en-US" smtClean="0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238545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4A6824-7D32-4978-A3A1-6B5E4987096B}" type="slidenum">
              <a:rPr lang="ar-SA" smtClean="0"/>
              <a:pPr/>
              <a:t>7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024027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4E3218-1E46-4733-86A6-26C47C7D8422}" type="slidenum">
              <a:rPr lang="ar-SA" smtClean="0"/>
              <a:pPr/>
              <a:t>8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29746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F678D4-6B79-4396-9C06-DDC6E0BB1B65}" type="slidenum">
              <a:rPr lang="ar-SA" smtClean="0"/>
              <a:pPr/>
              <a:t>9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85881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7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CISE301_Topic9</a:t>
            </a: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DEC87-95D8-4C2B-BB21-D89FE5ACDA8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DBA25-2A63-4874-9E1D-917EF5D3D57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62F29-2DB2-4329-963A-6CAF1391E32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5CA07-B354-48C7-8A11-29F44C34113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916D4-49AA-4C62-8BEE-D50512E42AA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9EBE8-EB67-4F43-B244-449747FCA09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CISE301_Topic9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353C1-C4D9-49B7-A187-EEFC8FA32C7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CISE301_Topic9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8BE2B-FBE9-4F99-A957-984F93FCC31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CISE301_Topic9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090D2-205C-4476-93A2-1DE53189E50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7DF27-718F-432A-9044-33CE3603BE4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34DE2-8193-4F8C-B1AB-78A5046F5C5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CISE301_Topic9</a:t>
            </a:r>
            <a:endParaRPr lang="en-US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2ED62DA2-5C04-4882-A5AF-C651626A555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9626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5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6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7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8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9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2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1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2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4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5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6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7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8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9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30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31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1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3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3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4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5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6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7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7.v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8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8.vml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9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40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5" Type="http://schemas.openxmlformats.org/officeDocument/2006/relationships/image" Target="../media/image40.wmf"/><Relationship Id="rId4" Type="http://schemas.openxmlformats.org/officeDocument/2006/relationships/oleObject" Target="../embeddings/oleObject41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1.vml"/><Relationship Id="rId5" Type="http://schemas.openxmlformats.org/officeDocument/2006/relationships/image" Target="../media/image41.wmf"/><Relationship Id="rId4" Type="http://schemas.openxmlformats.org/officeDocument/2006/relationships/oleObject" Target="../embeddings/oleObject4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2.vml"/><Relationship Id="rId5" Type="http://schemas.openxmlformats.org/officeDocument/2006/relationships/image" Target="../media/image42.wmf"/><Relationship Id="rId4" Type="http://schemas.openxmlformats.org/officeDocument/2006/relationships/oleObject" Target="../embeddings/oleObject43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3.vml"/><Relationship Id="rId5" Type="http://schemas.openxmlformats.org/officeDocument/2006/relationships/image" Target="../media/image43.wmf"/><Relationship Id="rId4" Type="http://schemas.openxmlformats.org/officeDocument/2006/relationships/oleObject" Target="../embeddings/oleObject44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4.vml"/><Relationship Id="rId5" Type="http://schemas.openxmlformats.org/officeDocument/2006/relationships/image" Target="../media/image44.wmf"/><Relationship Id="rId4" Type="http://schemas.openxmlformats.org/officeDocument/2006/relationships/oleObject" Target="../embeddings/oleObject45.bin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5.vml"/><Relationship Id="rId5" Type="http://schemas.openxmlformats.org/officeDocument/2006/relationships/image" Target="../media/image45.wmf"/><Relationship Id="rId4" Type="http://schemas.openxmlformats.org/officeDocument/2006/relationships/oleObject" Target="../embeddings/oleObject46.bin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6.vml"/><Relationship Id="rId5" Type="http://schemas.openxmlformats.org/officeDocument/2006/relationships/image" Target="../media/image46.wmf"/><Relationship Id="rId4" Type="http://schemas.openxmlformats.org/officeDocument/2006/relationships/oleObject" Target="../embeddings/oleObject47.bin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7.vml"/><Relationship Id="rId5" Type="http://schemas.openxmlformats.org/officeDocument/2006/relationships/image" Target="../media/image47.wmf"/><Relationship Id="rId4" Type="http://schemas.openxmlformats.org/officeDocument/2006/relationships/oleObject" Target="../embeddings/oleObject48.bin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8.vml"/><Relationship Id="rId5" Type="http://schemas.openxmlformats.org/officeDocument/2006/relationships/image" Target="../media/image48.wmf"/><Relationship Id="rId4" Type="http://schemas.openxmlformats.org/officeDocument/2006/relationships/oleObject" Target="../embeddings/oleObject4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9.vml"/><Relationship Id="rId5" Type="http://schemas.openxmlformats.org/officeDocument/2006/relationships/image" Target="../media/image49.wmf"/><Relationship Id="rId4" Type="http://schemas.openxmlformats.org/officeDocument/2006/relationships/oleObject" Target="../embeddings/oleObject50.bin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0.vml"/><Relationship Id="rId5" Type="http://schemas.openxmlformats.org/officeDocument/2006/relationships/image" Target="../media/image50.wmf"/><Relationship Id="rId4" Type="http://schemas.openxmlformats.org/officeDocument/2006/relationships/oleObject" Target="../embeddings/oleObject51.bin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1.vml"/><Relationship Id="rId5" Type="http://schemas.openxmlformats.org/officeDocument/2006/relationships/image" Target="../media/image51.wmf"/><Relationship Id="rId4" Type="http://schemas.openxmlformats.org/officeDocument/2006/relationships/oleObject" Target="../embeddings/oleObject52.bin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13" Type="http://schemas.openxmlformats.org/officeDocument/2006/relationships/image" Target="../media/image56.wmf"/><Relationship Id="rId3" Type="http://schemas.openxmlformats.org/officeDocument/2006/relationships/notesSlide" Target="../notesSlides/notesSlide63.xml"/><Relationship Id="rId7" Type="http://schemas.openxmlformats.org/officeDocument/2006/relationships/image" Target="../media/image53.wmf"/><Relationship Id="rId12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2.vml"/><Relationship Id="rId6" Type="http://schemas.openxmlformats.org/officeDocument/2006/relationships/oleObject" Target="../embeddings/oleObject54.bin"/><Relationship Id="rId11" Type="http://schemas.openxmlformats.org/officeDocument/2006/relationships/image" Target="../media/image55.wmf"/><Relationship Id="rId5" Type="http://schemas.openxmlformats.org/officeDocument/2006/relationships/image" Target="../media/image52.wmf"/><Relationship Id="rId15" Type="http://schemas.openxmlformats.org/officeDocument/2006/relationships/image" Target="../media/image57.wmf"/><Relationship Id="rId10" Type="http://schemas.openxmlformats.org/officeDocument/2006/relationships/oleObject" Target="../embeddings/oleObject56.bin"/><Relationship Id="rId4" Type="http://schemas.openxmlformats.org/officeDocument/2006/relationships/oleObject" Target="../embeddings/oleObject53.bin"/><Relationship Id="rId9" Type="http://schemas.openxmlformats.org/officeDocument/2006/relationships/image" Target="../media/image54.wmf"/><Relationship Id="rId14" Type="http://schemas.openxmlformats.org/officeDocument/2006/relationships/oleObject" Target="../embeddings/oleObject58.bin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2.wmf"/><Relationship Id="rId18" Type="http://schemas.openxmlformats.org/officeDocument/2006/relationships/oleObject" Target="../embeddings/oleObject66.bin"/><Relationship Id="rId26" Type="http://schemas.openxmlformats.org/officeDocument/2006/relationships/oleObject" Target="../embeddings/oleObject70.bin"/><Relationship Id="rId39" Type="http://schemas.openxmlformats.org/officeDocument/2006/relationships/image" Target="../media/image75.wmf"/><Relationship Id="rId21" Type="http://schemas.openxmlformats.org/officeDocument/2006/relationships/image" Target="../media/image66.wmf"/><Relationship Id="rId34" Type="http://schemas.openxmlformats.org/officeDocument/2006/relationships/oleObject" Target="../embeddings/oleObject74.bin"/><Relationship Id="rId42" Type="http://schemas.openxmlformats.org/officeDocument/2006/relationships/oleObject" Target="../embeddings/oleObject78.bin"/><Relationship Id="rId7" Type="http://schemas.openxmlformats.org/officeDocument/2006/relationships/image" Target="../media/image5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5.bin"/><Relationship Id="rId29" Type="http://schemas.openxmlformats.org/officeDocument/2006/relationships/image" Target="../media/image70.wmf"/><Relationship Id="rId1" Type="http://schemas.openxmlformats.org/officeDocument/2006/relationships/vmlDrawing" Target="../drawings/vmlDrawing53.vml"/><Relationship Id="rId6" Type="http://schemas.openxmlformats.org/officeDocument/2006/relationships/oleObject" Target="../embeddings/oleObject60.bin"/><Relationship Id="rId11" Type="http://schemas.openxmlformats.org/officeDocument/2006/relationships/image" Target="../media/image61.wmf"/><Relationship Id="rId24" Type="http://schemas.openxmlformats.org/officeDocument/2006/relationships/oleObject" Target="../embeddings/oleObject69.bin"/><Relationship Id="rId32" Type="http://schemas.openxmlformats.org/officeDocument/2006/relationships/oleObject" Target="../embeddings/oleObject73.bin"/><Relationship Id="rId37" Type="http://schemas.openxmlformats.org/officeDocument/2006/relationships/image" Target="../media/image74.wmf"/><Relationship Id="rId40" Type="http://schemas.openxmlformats.org/officeDocument/2006/relationships/oleObject" Target="../embeddings/oleObject77.bin"/><Relationship Id="rId45" Type="http://schemas.openxmlformats.org/officeDocument/2006/relationships/image" Target="../media/image78.wmf"/><Relationship Id="rId5" Type="http://schemas.openxmlformats.org/officeDocument/2006/relationships/image" Target="../media/image58.wmf"/><Relationship Id="rId15" Type="http://schemas.openxmlformats.org/officeDocument/2006/relationships/image" Target="../media/image63.wmf"/><Relationship Id="rId23" Type="http://schemas.openxmlformats.org/officeDocument/2006/relationships/image" Target="../media/image67.wmf"/><Relationship Id="rId28" Type="http://schemas.openxmlformats.org/officeDocument/2006/relationships/oleObject" Target="../embeddings/oleObject71.bin"/><Relationship Id="rId36" Type="http://schemas.openxmlformats.org/officeDocument/2006/relationships/oleObject" Target="../embeddings/oleObject75.bin"/><Relationship Id="rId10" Type="http://schemas.openxmlformats.org/officeDocument/2006/relationships/oleObject" Target="../embeddings/oleObject62.bin"/><Relationship Id="rId19" Type="http://schemas.openxmlformats.org/officeDocument/2006/relationships/image" Target="../media/image65.wmf"/><Relationship Id="rId31" Type="http://schemas.openxmlformats.org/officeDocument/2006/relationships/image" Target="../media/image71.wmf"/><Relationship Id="rId44" Type="http://schemas.openxmlformats.org/officeDocument/2006/relationships/oleObject" Target="../embeddings/oleObject79.bin"/><Relationship Id="rId4" Type="http://schemas.openxmlformats.org/officeDocument/2006/relationships/oleObject" Target="../embeddings/oleObject59.bin"/><Relationship Id="rId9" Type="http://schemas.openxmlformats.org/officeDocument/2006/relationships/image" Target="../media/image60.wmf"/><Relationship Id="rId14" Type="http://schemas.openxmlformats.org/officeDocument/2006/relationships/oleObject" Target="../embeddings/oleObject64.bin"/><Relationship Id="rId22" Type="http://schemas.openxmlformats.org/officeDocument/2006/relationships/oleObject" Target="../embeddings/oleObject68.bin"/><Relationship Id="rId27" Type="http://schemas.openxmlformats.org/officeDocument/2006/relationships/image" Target="../media/image69.wmf"/><Relationship Id="rId30" Type="http://schemas.openxmlformats.org/officeDocument/2006/relationships/oleObject" Target="../embeddings/oleObject72.bin"/><Relationship Id="rId35" Type="http://schemas.openxmlformats.org/officeDocument/2006/relationships/image" Target="../media/image73.wmf"/><Relationship Id="rId43" Type="http://schemas.openxmlformats.org/officeDocument/2006/relationships/image" Target="../media/image77.wmf"/><Relationship Id="rId8" Type="http://schemas.openxmlformats.org/officeDocument/2006/relationships/oleObject" Target="../embeddings/oleObject61.bin"/><Relationship Id="rId3" Type="http://schemas.openxmlformats.org/officeDocument/2006/relationships/notesSlide" Target="../notesSlides/notesSlide65.xml"/><Relationship Id="rId12" Type="http://schemas.openxmlformats.org/officeDocument/2006/relationships/oleObject" Target="../embeddings/oleObject63.bin"/><Relationship Id="rId17" Type="http://schemas.openxmlformats.org/officeDocument/2006/relationships/image" Target="../media/image64.wmf"/><Relationship Id="rId25" Type="http://schemas.openxmlformats.org/officeDocument/2006/relationships/image" Target="../media/image68.wmf"/><Relationship Id="rId33" Type="http://schemas.openxmlformats.org/officeDocument/2006/relationships/image" Target="../media/image72.wmf"/><Relationship Id="rId38" Type="http://schemas.openxmlformats.org/officeDocument/2006/relationships/oleObject" Target="../embeddings/oleObject76.bin"/><Relationship Id="rId20" Type="http://schemas.openxmlformats.org/officeDocument/2006/relationships/oleObject" Target="../embeddings/oleObject67.bin"/><Relationship Id="rId41" Type="http://schemas.openxmlformats.org/officeDocument/2006/relationships/image" Target="../media/image76.wmf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13" Type="http://schemas.openxmlformats.org/officeDocument/2006/relationships/image" Target="../media/image70.wmf"/><Relationship Id="rId18" Type="http://schemas.openxmlformats.org/officeDocument/2006/relationships/oleObject" Target="../embeddings/oleObject87.bin"/><Relationship Id="rId3" Type="http://schemas.openxmlformats.org/officeDocument/2006/relationships/notesSlide" Target="../notesSlides/notesSlide66.xml"/><Relationship Id="rId21" Type="http://schemas.openxmlformats.org/officeDocument/2006/relationships/image" Target="../media/image79.wmf"/><Relationship Id="rId7" Type="http://schemas.openxmlformats.org/officeDocument/2006/relationships/image" Target="../media/image59.wmf"/><Relationship Id="rId12" Type="http://schemas.openxmlformats.org/officeDocument/2006/relationships/oleObject" Target="../embeddings/oleObject84.bin"/><Relationship Id="rId17" Type="http://schemas.openxmlformats.org/officeDocument/2006/relationships/image" Target="../media/image7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6.bin"/><Relationship Id="rId20" Type="http://schemas.openxmlformats.org/officeDocument/2006/relationships/oleObject" Target="../embeddings/oleObject88.bin"/><Relationship Id="rId1" Type="http://schemas.openxmlformats.org/officeDocument/2006/relationships/vmlDrawing" Target="../drawings/vmlDrawing54.vml"/><Relationship Id="rId6" Type="http://schemas.openxmlformats.org/officeDocument/2006/relationships/oleObject" Target="../embeddings/oleObject81.bin"/><Relationship Id="rId11" Type="http://schemas.openxmlformats.org/officeDocument/2006/relationships/image" Target="../media/image65.wmf"/><Relationship Id="rId5" Type="http://schemas.openxmlformats.org/officeDocument/2006/relationships/image" Target="../media/image58.wmf"/><Relationship Id="rId15" Type="http://schemas.openxmlformats.org/officeDocument/2006/relationships/image" Target="../media/image71.wmf"/><Relationship Id="rId10" Type="http://schemas.openxmlformats.org/officeDocument/2006/relationships/oleObject" Target="../embeddings/oleObject83.bin"/><Relationship Id="rId19" Type="http://schemas.openxmlformats.org/officeDocument/2006/relationships/image" Target="../media/image74.wmf"/><Relationship Id="rId4" Type="http://schemas.openxmlformats.org/officeDocument/2006/relationships/oleObject" Target="../embeddings/oleObject80.bin"/><Relationship Id="rId9" Type="http://schemas.openxmlformats.org/officeDocument/2006/relationships/image" Target="../media/image64.wmf"/><Relationship Id="rId14" Type="http://schemas.openxmlformats.org/officeDocument/2006/relationships/oleObject" Target="../embeddings/oleObject85.bin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1.bin"/><Relationship Id="rId13" Type="http://schemas.openxmlformats.org/officeDocument/2006/relationships/image" Target="../media/image71.wmf"/><Relationship Id="rId18" Type="http://schemas.openxmlformats.org/officeDocument/2006/relationships/oleObject" Target="../embeddings/oleObject96.bin"/><Relationship Id="rId3" Type="http://schemas.openxmlformats.org/officeDocument/2006/relationships/notesSlide" Target="../notesSlides/notesSlide67.xml"/><Relationship Id="rId21" Type="http://schemas.openxmlformats.org/officeDocument/2006/relationships/image" Target="../media/image77.wmf"/><Relationship Id="rId7" Type="http://schemas.openxmlformats.org/officeDocument/2006/relationships/image" Target="../media/image59.wmf"/><Relationship Id="rId12" Type="http://schemas.openxmlformats.org/officeDocument/2006/relationships/oleObject" Target="../embeddings/oleObject93.bin"/><Relationship Id="rId17" Type="http://schemas.openxmlformats.org/officeDocument/2006/relationships/image" Target="../media/image7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5.bin"/><Relationship Id="rId20" Type="http://schemas.openxmlformats.org/officeDocument/2006/relationships/oleObject" Target="../embeddings/oleObject97.bin"/><Relationship Id="rId1" Type="http://schemas.openxmlformats.org/officeDocument/2006/relationships/vmlDrawing" Target="../drawings/vmlDrawing55.vml"/><Relationship Id="rId6" Type="http://schemas.openxmlformats.org/officeDocument/2006/relationships/oleObject" Target="../embeddings/oleObject90.bin"/><Relationship Id="rId11" Type="http://schemas.openxmlformats.org/officeDocument/2006/relationships/image" Target="../media/image70.wmf"/><Relationship Id="rId5" Type="http://schemas.openxmlformats.org/officeDocument/2006/relationships/image" Target="../media/image58.wmf"/><Relationship Id="rId15" Type="http://schemas.openxmlformats.org/officeDocument/2006/relationships/image" Target="../media/image73.wmf"/><Relationship Id="rId23" Type="http://schemas.openxmlformats.org/officeDocument/2006/relationships/image" Target="../media/image80.wmf"/><Relationship Id="rId10" Type="http://schemas.openxmlformats.org/officeDocument/2006/relationships/oleObject" Target="../embeddings/oleObject92.bin"/><Relationship Id="rId19" Type="http://schemas.openxmlformats.org/officeDocument/2006/relationships/image" Target="../media/image76.wmf"/><Relationship Id="rId4" Type="http://schemas.openxmlformats.org/officeDocument/2006/relationships/oleObject" Target="../embeddings/oleObject89.bin"/><Relationship Id="rId9" Type="http://schemas.openxmlformats.org/officeDocument/2006/relationships/image" Target="../media/image60.wmf"/><Relationship Id="rId14" Type="http://schemas.openxmlformats.org/officeDocument/2006/relationships/oleObject" Target="../embeddings/oleObject94.bin"/><Relationship Id="rId22" Type="http://schemas.openxmlformats.org/officeDocument/2006/relationships/oleObject" Target="../embeddings/oleObject98.bin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6.vml"/><Relationship Id="rId5" Type="http://schemas.openxmlformats.org/officeDocument/2006/relationships/image" Target="../media/image81.wmf"/><Relationship Id="rId4" Type="http://schemas.openxmlformats.org/officeDocument/2006/relationships/oleObject" Target="../embeddings/oleObject99.bin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7.vml"/><Relationship Id="rId5" Type="http://schemas.openxmlformats.org/officeDocument/2006/relationships/image" Target="../media/image82.wmf"/><Relationship Id="rId4" Type="http://schemas.openxmlformats.org/officeDocument/2006/relationships/oleObject" Target="../embeddings/oleObject10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61443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6144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D67C87-804F-409B-B468-7861786CCE71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61445" name="Rectangle 7"/>
          <p:cNvSpPr>
            <a:spLocks noChangeArrowheads="1"/>
          </p:cNvSpPr>
          <p:nvPr/>
        </p:nvSpPr>
        <p:spPr bwMode="auto">
          <a:xfrm>
            <a:off x="304800" y="685800"/>
            <a:ext cx="8458200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900" b="1" dirty="0">
                <a:solidFill>
                  <a:schemeClr val="tx2"/>
                </a:solidFill>
                <a:latin typeface="Garamond" pitchFamily="18" charset="0"/>
              </a:rPr>
              <a:t>       </a:t>
            </a:r>
            <a:r>
              <a:rPr lang="en-US" sz="3900" b="1" dirty="0" smtClean="0">
                <a:solidFill>
                  <a:schemeClr val="tx2"/>
                </a:solidFill>
                <a:latin typeface="Garamond" pitchFamily="18" charset="0"/>
              </a:rPr>
              <a:t>CISE301</a:t>
            </a:r>
            <a:r>
              <a:rPr lang="en-US" sz="3900" b="1" dirty="0">
                <a:solidFill>
                  <a:schemeClr val="tx2"/>
                </a:solidFill>
                <a:latin typeface="Garamond" pitchFamily="18" charset="0"/>
              </a:rPr>
              <a:t>: Numerical Methods</a:t>
            </a:r>
            <a:r>
              <a:rPr lang="en-US" sz="3500" b="1" dirty="0">
                <a:solidFill>
                  <a:schemeClr val="tx2"/>
                </a:solidFill>
                <a:latin typeface="Garamond" pitchFamily="18" charset="0"/>
              </a:rPr>
              <a:t/>
            </a:r>
            <a:br>
              <a:rPr lang="en-US" sz="3500" b="1" dirty="0">
                <a:solidFill>
                  <a:schemeClr val="tx2"/>
                </a:solidFill>
                <a:latin typeface="Garamond" pitchFamily="18" charset="0"/>
              </a:rPr>
            </a:br>
            <a:r>
              <a:rPr lang="en-US" sz="3500" dirty="0">
                <a:solidFill>
                  <a:schemeClr val="tx2"/>
                </a:solidFill>
                <a:latin typeface="Garamond" pitchFamily="18" charset="0"/>
              </a:rPr>
              <a:t>Topic 9</a:t>
            </a:r>
            <a:br>
              <a:rPr lang="en-US" sz="3500" dirty="0">
                <a:solidFill>
                  <a:schemeClr val="tx2"/>
                </a:solidFill>
                <a:latin typeface="Garamond" pitchFamily="18" charset="0"/>
              </a:rPr>
            </a:br>
            <a:r>
              <a:rPr lang="en-US" sz="35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3700" b="1" dirty="0">
                <a:solidFill>
                  <a:schemeClr val="tx2"/>
                </a:solidFill>
                <a:latin typeface="Garamond" pitchFamily="18" charset="0"/>
              </a:rPr>
              <a:t>Partial Differential Equations (PDEs)</a:t>
            </a:r>
            <a:r>
              <a:rPr lang="en-US" sz="3300" b="1" dirty="0">
                <a:solidFill>
                  <a:schemeClr val="tx2"/>
                </a:solidFill>
                <a:latin typeface="Garamond" pitchFamily="18" charset="0"/>
              </a:rPr>
              <a:t/>
            </a:r>
            <a:br>
              <a:rPr lang="en-US" sz="3300" b="1" dirty="0">
                <a:solidFill>
                  <a:schemeClr val="tx2"/>
                </a:solidFill>
                <a:latin typeface="Garamond" pitchFamily="18" charset="0"/>
              </a:rPr>
            </a:br>
            <a:r>
              <a:rPr lang="en-US" sz="3100" b="1" u="sng" dirty="0">
                <a:solidFill>
                  <a:schemeClr val="tx2"/>
                </a:solidFill>
                <a:latin typeface="Garamond" pitchFamily="18" charset="0"/>
              </a:rPr>
              <a:t>Lectures 37-39</a:t>
            </a:r>
          </a:p>
        </p:txBody>
      </p:sp>
      <p:sp>
        <p:nvSpPr>
          <p:cNvPr id="61446" name="Rectangle 11"/>
          <p:cNvSpPr>
            <a:spLocks noChangeArrowheads="1"/>
          </p:cNvSpPr>
          <p:nvPr/>
        </p:nvSpPr>
        <p:spPr bwMode="auto">
          <a:xfrm>
            <a:off x="457200" y="1676400"/>
            <a:ext cx="8229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Rectangle 13"/>
          <p:cNvSpPr>
            <a:spLocks noChangeArrowheads="1"/>
          </p:cNvSpPr>
          <p:nvPr/>
        </p:nvSpPr>
        <p:spPr bwMode="auto">
          <a:xfrm>
            <a:off x="228600" y="3124200"/>
            <a:ext cx="8534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4200" dirty="0"/>
              <a:t>KFUPM</a:t>
            </a: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3000" dirty="0"/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3000" dirty="0"/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700" dirty="0"/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100" dirty="0"/>
              <a:t>Read 29.1-29.2 &amp; 30.1-30.4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46FD7C-1A0C-4CFD-841A-8B17948EE4BF}" type="slidenum">
              <a:rPr lang="ar-SA" smtClean="0"/>
              <a:pPr/>
              <a:t>10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Linear Second Order PDE</a:t>
            </a:r>
            <a:br>
              <a:rPr lang="en-US" smtClean="0"/>
            </a:br>
            <a:r>
              <a:rPr lang="en-US" sz="3600" smtClean="0"/>
              <a:t>Examples (Classification)</a:t>
            </a:r>
          </a:p>
        </p:txBody>
      </p:sp>
      <p:graphicFrame>
        <p:nvGraphicFramePr>
          <p:cNvPr id="819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609600" y="1524000"/>
          <a:ext cx="6705600" cy="460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" name="Equation" r:id="rId4" imgW="2958840" imgH="2031840" progId="Equation.3">
                  <p:embed/>
                </p:oleObj>
              </mc:Choice>
              <mc:Fallback>
                <p:oleObj name="Equation" r:id="rId4" imgW="2958840" imgH="20318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524000"/>
                        <a:ext cx="6705600" cy="4603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Line 4"/>
          <p:cNvSpPr>
            <a:spLocks noChangeShapeType="1"/>
          </p:cNvSpPr>
          <p:nvPr/>
        </p:nvSpPr>
        <p:spPr bwMode="auto">
          <a:xfrm>
            <a:off x="685800" y="3962400"/>
            <a:ext cx="6629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634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634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A9FA3A-7933-483C-9C99-4BDDFFE635B7}" type="slidenum">
              <a:rPr lang="ar-SA" smtClean="0"/>
              <a:pPr/>
              <a:t>11</a:t>
            </a:fld>
            <a:endParaRPr lang="en-US" smtClean="0"/>
          </a:p>
        </p:txBody>
      </p:sp>
      <p:sp>
        <p:nvSpPr>
          <p:cNvPr id="634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6600"/>
                </a:solidFill>
              </a:rPr>
              <a:t>Classification of PDEs</a:t>
            </a:r>
          </a:p>
        </p:txBody>
      </p:sp>
      <p:sp>
        <p:nvSpPr>
          <p:cNvPr id="634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   </a:t>
            </a:r>
            <a:r>
              <a:rPr lang="en-US" smtClean="0">
                <a:solidFill>
                  <a:srgbClr val="0000FF"/>
                </a:solidFill>
              </a:rPr>
              <a:t>Linear Second order PDEs are important sets of equations that are used to model many systems in many different fields of science and engineering.</a:t>
            </a:r>
            <a:r>
              <a:rPr lang="en-US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/>
              <a:t>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</a:t>
            </a:r>
            <a:r>
              <a:rPr lang="en-US" sz="3200" smtClean="0"/>
              <a:t>Classification is important because: </a:t>
            </a:r>
          </a:p>
          <a:p>
            <a:pPr lvl="1" eaLnBrk="1" hangingPunct="1"/>
            <a:r>
              <a:rPr lang="en-US" smtClean="0"/>
              <a:t>Each category relates to specific engineering problems.</a:t>
            </a:r>
          </a:p>
          <a:p>
            <a:pPr lvl="1" eaLnBrk="1" hangingPunct="1"/>
            <a:r>
              <a:rPr lang="en-US" smtClean="0"/>
              <a:t>Different approaches are used to solve these categories.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645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645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6AD7CE-B96B-49B9-A423-A213F8ACB122}" type="slidenum">
              <a:rPr lang="ar-SA" smtClean="0"/>
              <a:pPr/>
              <a:t>12</a:t>
            </a:fld>
            <a:endParaRPr lang="en-US" smtClean="0"/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 of PDEs</a:t>
            </a:r>
          </a:p>
        </p:txBody>
      </p:sp>
      <p:sp>
        <p:nvSpPr>
          <p:cNvPr id="645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  PDEs are used to model many systems in many different fields of science and engineering.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u="sng" smtClean="0">
                <a:solidFill>
                  <a:srgbClr val="0066FF"/>
                </a:solidFill>
              </a:rPr>
              <a:t>Important Examples:</a:t>
            </a:r>
          </a:p>
          <a:p>
            <a:pPr lvl="1" eaLnBrk="1" hangingPunct="1"/>
            <a:r>
              <a:rPr lang="en-US" sz="2500" smtClean="0">
                <a:solidFill>
                  <a:srgbClr val="FF0000"/>
                </a:solidFill>
              </a:rPr>
              <a:t>Wave Equation</a:t>
            </a:r>
          </a:p>
          <a:p>
            <a:pPr lvl="1" eaLnBrk="1" hangingPunct="1"/>
            <a:r>
              <a:rPr lang="en-US" sz="2500" smtClean="0">
                <a:solidFill>
                  <a:srgbClr val="FF0000"/>
                </a:solidFill>
              </a:rPr>
              <a:t>Heat Equation</a:t>
            </a:r>
          </a:p>
          <a:p>
            <a:pPr lvl="1" eaLnBrk="1" hangingPunct="1"/>
            <a:r>
              <a:rPr lang="en-US" sz="2500" smtClean="0">
                <a:solidFill>
                  <a:srgbClr val="FF0000"/>
                </a:solidFill>
              </a:rPr>
              <a:t>Laplace Equation</a:t>
            </a:r>
          </a:p>
          <a:p>
            <a:pPr lvl="1" eaLnBrk="1" hangingPunct="1"/>
            <a:r>
              <a:rPr lang="en-US" sz="2500" smtClean="0">
                <a:solidFill>
                  <a:srgbClr val="FF0000"/>
                </a:solidFill>
              </a:rPr>
              <a:t>Biharmonic Equation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BDCE77-D1FC-439B-B4EA-3CE6265EA80E}" type="slidenum">
              <a:rPr lang="ar-SA" smtClean="0"/>
              <a:pPr/>
              <a:t>13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Heat Equation</a:t>
            </a:r>
          </a:p>
        </p:txBody>
      </p:sp>
      <p:graphicFrame>
        <p:nvGraphicFramePr>
          <p:cNvPr id="9218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762000" y="1752600"/>
          <a:ext cx="792480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name="Equation" r:id="rId4" imgW="3974760" imgH="482400" progId="Equation.3">
                  <p:embed/>
                </p:oleObj>
              </mc:Choice>
              <mc:Fallback>
                <p:oleObj name="Equation" r:id="rId4" imgW="3974760" imgH="482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752600"/>
                        <a:ext cx="7924800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685800" y="3276600"/>
            <a:ext cx="716280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The function </a:t>
            </a:r>
            <a:r>
              <a:rPr lang="en-US" sz="2800" i="1">
                <a:solidFill>
                  <a:srgbClr val="FF0000"/>
                </a:solidFill>
                <a:latin typeface="Arial" charset="0"/>
              </a:rPr>
              <a:t>u(x,y,z,t)</a:t>
            </a:r>
            <a:r>
              <a:rPr lang="en-US">
                <a:latin typeface="Arial" charset="0"/>
              </a:rPr>
              <a:t>  </a:t>
            </a:r>
            <a:r>
              <a:rPr lang="en-US" sz="2800">
                <a:latin typeface="Arial" charset="0"/>
              </a:rPr>
              <a:t>is used to represent the temperature at time </a:t>
            </a:r>
            <a:r>
              <a:rPr lang="en-US" sz="2800" i="1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800">
                <a:latin typeface="Arial" charset="0"/>
              </a:rPr>
              <a:t>  in a physical body at a point  with coordinates </a:t>
            </a:r>
            <a:r>
              <a:rPr lang="en-US" sz="2800" i="1">
                <a:solidFill>
                  <a:srgbClr val="FF0000"/>
                </a:solidFill>
                <a:latin typeface="Arial" charset="0"/>
              </a:rPr>
              <a:t>(x,y,z)</a:t>
            </a:r>
            <a:r>
              <a:rPr lang="en-US" sz="2800" i="1">
                <a:latin typeface="Arial" charset="0"/>
              </a:rPr>
              <a:t> .</a:t>
            </a:r>
            <a:r>
              <a:rPr lang="en-US" sz="2800">
                <a:latin typeface="Arial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9224" name="Rectangle 5"/>
          <p:cNvSpPr>
            <a:spLocks noChangeArrowheads="1"/>
          </p:cNvSpPr>
          <p:nvPr/>
        </p:nvSpPr>
        <p:spPr bwMode="auto">
          <a:xfrm>
            <a:off x="685800" y="1524000"/>
            <a:ext cx="8077200" cy="1524000"/>
          </a:xfrm>
          <a:prstGeom prst="rect">
            <a:avLst/>
          </a:prstGeom>
          <a:solidFill>
            <a:schemeClr val="accent1">
              <a:alpha val="2392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1024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1E83BC-C1CC-408B-AD55-34D9BB41E172}" type="slidenum">
              <a:rPr lang="ar-SA" smtClean="0"/>
              <a:pPr/>
              <a:t>14</a:t>
            </a:fld>
            <a:endParaRPr lang="en-US" smtClean="0"/>
          </a:p>
        </p:txBody>
      </p:sp>
      <p:sp>
        <p:nvSpPr>
          <p:cNvPr id="102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Simpler Heat Equation</a:t>
            </a:r>
          </a:p>
        </p:txBody>
      </p:sp>
      <p:graphicFrame>
        <p:nvGraphicFramePr>
          <p:cNvPr id="10242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838200" y="1828800"/>
          <a:ext cx="2968625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8" name="Equation" r:id="rId4" imgW="1371600" imgH="444240" progId="Equation.3">
                  <p:embed/>
                </p:oleObj>
              </mc:Choice>
              <mc:Fallback>
                <p:oleObj name="Equation" r:id="rId4" imgW="1371600" imgH="444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828800"/>
                        <a:ext cx="2968625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Text Box 4"/>
          <p:cNvSpPr txBox="1">
            <a:spLocks noChangeArrowheads="1"/>
          </p:cNvSpPr>
          <p:nvPr/>
        </p:nvSpPr>
        <p:spPr bwMode="auto">
          <a:xfrm>
            <a:off x="685800" y="3429000"/>
            <a:ext cx="7162800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dirty="0">
                <a:solidFill>
                  <a:srgbClr val="FF0000"/>
                </a:solidFill>
                <a:latin typeface="Arial" charset="0"/>
              </a:rPr>
              <a:t>u(</a:t>
            </a:r>
            <a:r>
              <a:rPr lang="en-US" sz="2800" i="1" dirty="0" err="1">
                <a:solidFill>
                  <a:srgbClr val="FF0000"/>
                </a:solidFill>
                <a:latin typeface="Arial" charset="0"/>
              </a:rPr>
              <a:t>x,t</a:t>
            </a:r>
            <a:r>
              <a:rPr lang="en-US" sz="2800" i="1" dirty="0">
                <a:solidFill>
                  <a:srgbClr val="FF0000"/>
                </a:solidFill>
                <a:latin typeface="Arial" charset="0"/>
              </a:rPr>
              <a:t>)</a:t>
            </a:r>
            <a:r>
              <a:rPr lang="en-US" dirty="0">
                <a:latin typeface="Arial" charset="0"/>
              </a:rPr>
              <a:t>  </a:t>
            </a:r>
            <a:r>
              <a:rPr lang="en-US" sz="2800" dirty="0">
                <a:latin typeface="Arial" charset="0"/>
              </a:rPr>
              <a:t>is used to represent the temperature at time </a:t>
            </a:r>
            <a:r>
              <a:rPr lang="en-US" sz="2800" i="1" dirty="0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800" dirty="0">
                <a:latin typeface="Arial" charset="0"/>
              </a:rPr>
              <a:t>  at  the  point </a:t>
            </a:r>
            <a:r>
              <a:rPr lang="en-US" sz="2800" i="1" dirty="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sz="2800" dirty="0">
                <a:latin typeface="Arial" charset="0"/>
              </a:rPr>
              <a:t> of the thin </a:t>
            </a:r>
            <a:r>
              <a:rPr lang="en-US" sz="2800" dirty="0" smtClean="0">
                <a:latin typeface="Arial" charset="0"/>
              </a:rPr>
              <a:t>rod</a:t>
            </a:r>
            <a:r>
              <a:rPr lang="en-US" sz="2800" i="1" dirty="0">
                <a:latin typeface="Arial" charset="0"/>
              </a:rPr>
              <a:t>.</a:t>
            </a:r>
            <a:r>
              <a:rPr lang="en-US" sz="2800" dirty="0">
                <a:latin typeface="Arial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US" dirty="0">
              <a:latin typeface="Arial" charset="0"/>
            </a:endParaRPr>
          </a:p>
        </p:txBody>
      </p:sp>
      <p:sp>
        <p:nvSpPr>
          <p:cNvPr id="10248" name="Rectangle 5"/>
          <p:cNvSpPr>
            <a:spLocks noChangeArrowheads="1"/>
          </p:cNvSpPr>
          <p:nvPr/>
        </p:nvSpPr>
        <p:spPr bwMode="auto">
          <a:xfrm>
            <a:off x="685800" y="1676400"/>
            <a:ext cx="7848600" cy="1524000"/>
          </a:xfrm>
          <a:prstGeom prst="rect">
            <a:avLst/>
          </a:prstGeom>
          <a:solidFill>
            <a:schemeClr val="accent1">
              <a:alpha val="2392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AutoShape 6"/>
          <p:cNvSpPr>
            <a:spLocks noChangeArrowheads="1"/>
          </p:cNvSpPr>
          <p:nvPr/>
        </p:nvSpPr>
        <p:spPr bwMode="auto">
          <a:xfrm rot="5400000">
            <a:off x="6324600" y="1295400"/>
            <a:ext cx="114300" cy="2552700"/>
          </a:xfrm>
          <a:prstGeom prst="can">
            <a:avLst>
              <a:gd name="adj" fmla="val 18187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Line 7"/>
          <p:cNvSpPr>
            <a:spLocks noChangeShapeType="1"/>
          </p:cNvSpPr>
          <p:nvPr/>
        </p:nvSpPr>
        <p:spPr bwMode="auto">
          <a:xfrm>
            <a:off x="5105400" y="28194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Text Box 8"/>
          <p:cNvSpPr txBox="1">
            <a:spLocks noChangeArrowheads="1"/>
          </p:cNvSpPr>
          <p:nvPr/>
        </p:nvSpPr>
        <p:spPr bwMode="auto">
          <a:xfrm>
            <a:off x="8229600" y="2667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9A98B5-AFE5-419F-99CD-0C5506B57019}" type="slidenum">
              <a:rPr lang="ar-SA" smtClean="0"/>
              <a:pPr/>
              <a:t>15</a:t>
            </a:fld>
            <a:endParaRPr lang="en-US" smtClean="0"/>
          </a:p>
        </p:txBody>
      </p:sp>
      <p:sp>
        <p:nvSpPr>
          <p:cNvPr id="112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Wave Equation</a:t>
            </a:r>
          </a:p>
        </p:txBody>
      </p:sp>
      <p:graphicFrame>
        <p:nvGraphicFramePr>
          <p:cNvPr id="1126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533400" y="1905000"/>
          <a:ext cx="830580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2" name="Equation" r:id="rId4" imgW="4063680" imgH="482400" progId="Equation.3">
                  <p:embed/>
                </p:oleObj>
              </mc:Choice>
              <mc:Fallback>
                <p:oleObj name="Equation" r:id="rId4" imgW="4063680" imgH="482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905000"/>
                        <a:ext cx="8305800" cy="987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685800" y="3276600"/>
            <a:ext cx="7848600" cy="242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Arial" charset="0"/>
              </a:rPr>
              <a:t>The function </a:t>
            </a:r>
            <a:r>
              <a:rPr lang="en-US" sz="2800" i="1" dirty="0">
                <a:latin typeface="Arial" charset="0"/>
              </a:rPr>
              <a:t>u(</a:t>
            </a:r>
            <a:r>
              <a:rPr lang="en-US" sz="2800" i="1" dirty="0" err="1">
                <a:latin typeface="Arial" charset="0"/>
              </a:rPr>
              <a:t>x,y,z,t</a:t>
            </a:r>
            <a:r>
              <a:rPr lang="en-US" sz="2800" i="1" dirty="0">
                <a:latin typeface="Arial" charset="0"/>
              </a:rPr>
              <a:t>)</a:t>
            </a:r>
            <a:r>
              <a:rPr lang="en-US" sz="2800" dirty="0">
                <a:latin typeface="Arial" charset="0"/>
              </a:rPr>
              <a:t> is used to represent the displacement at time </a:t>
            </a:r>
            <a:r>
              <a:rPr lang="en-US" sz="2800" i="1" dirty="0">
                <a:latin typeface="Arial" charset="0"/>
              </a:rPr>
              <a:t>t</a:t>
            </a:r>
            <a:r>
              <a:rPr lang="en-US" sz="2800" dirty="0">
                <a:latin typeface="Arial" charset="0"/>
              </a:rPr>
              <a:t> of a particle whose position at rest is </a:t>
            </a:r>
            <a:r>
              <a:rPr lang="en-US" sz="2800" i="1" dirty="0">
                <a:latin typeface="Arial" charset="0"/>
              </a:rPr>
              <a:t>(</a:t>
            </a:r>
            <a:r>
              <a:rPr lang="en-US" sz="2800" i="1" dirty="0" err="1">
                <a:latin typeface="Arial" charset="0"/>
              </a:rPr>
              <a:t>x,y,z</a:t>
            </a:r>
            <a:r>
              <a:rPr lang="en-US" sz="2800" i="1" dirty="0">
                <a:latin typeface="Arial" charset="0"/>
              </a:rPr>
              <a:t>) .</a:t>
            </a:r>
            <a:r>
              <a:rPr lang="en-US" sz="2800" dirty="0">
                <a:latin typeface="Arial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66FF"/>
                </a:solidFill>
                <a:latin typeface="Arial" charset="0"/>
              </a:rPr>
              <a:t>Used to model movement of 3D elastic body.</a:t>
            </a:r>
          </a:p>
          <a:p>
            <a:pPr>
              <a:spcBef>
                <a:spcPct val="50000"/>
              </a:spcBef>
            </a:pPr>
            <a:endParaRPr lang="en-US" dirty="0">
              <a:latin typeface="Arial" charset="0"/>
            </a:endParaRPr>
          </a:p>
        </p:txBody>
      </p:sp>
      <p:sp>
        <p:nvSpPr>
          <p:cNvPr id="11272" name="Rectangle 5"/>
          <p:cNvSpPr>
            <a:spLocks noChangeArrowheads="1"/>
          </p:cNvSpPr>
          <p:nvPr/>
        </p:nvSpPr>
        <p:spPr bwMode="auto">
          <a:xfrm>
            <a:off x="457200" y="1752600"/>
            <a:ext cx="8382000" cy="1219200"/>
          </a:xfrm>
          <a:prstGeom prst="rect">
            <a:avLst/>
          </a:prstGeom>
          <a:solidFill>
            <a:schemeClr val="accent1">
              <a:alpha val="2392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4A92EB-0B29-4F06-9DA1-348B1F41C7A7}" type="slidenum">
              <a:rPr lang="ar-SA" smtClean="0"/>
              <a:pPr/>
              <a:t>16</a:t>
            </a:fld>
            <a:endParaRPr lang="en-US" smtClean="0"/>
          </a:p>
        </p:txBody>
      </p:sp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Laplace Equation</a:t>
            </a:r>
          </a:p>
        </p:txBody>
      </p:sp>
      <p:graphicFrame>
        <p:nvGraphicFramePr>
          <p:cNvPr id="12290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111250" y="1600200"/>
          <a:ext cx="7085013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6" name="Equation" r:id="rId4" imgW="3238200" imgH="482400" progId="Equation.3">
                  <p:embed/>
                </p:oleObj>
              </mc:Choice>
              <mc:Fallback>
                <p:oleObj name="Equation" r:id="rId4" imgW="3238200" imgH="482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250" y="1600200"/>
                        <a:ext cx="7085013" cy="1108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838200" y="3243263"/>
            <a:ext cx="777240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Used to describe the steady state distribution of heat in a body.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Also used to describe the steady state distribution of electrical charge in a body.</a:t>
            </a:r>
            <a:endParaRPr lang="en-US">
              <a:latin typeface="Arial" charset="0"/>
            </a:endParaRPr>
          </a:p>
        </p:txBody>
      </p:sp>
      <p:sp>
        <p:nvSpPr>
          <p:cNvPr id="12296" name="Rectangle 5"/>
          <p:cNvSpPr>
            <a:spLocks noChangeArrowheads="1"/>
          </p:cNvSpPr>
          <p:nvPr/>
        </p:nvSpPr>
        <p:spPr bwMode="auto">
          <a:xfrm>
            <a:off x="762000" y="1524000"/>
            <a:ext cx="7696200" cy="1219200"/>
          </a:xfrm>
          <a:prstGeom prst="rect">
            <a:avLst/>
          </a:prstGeom>
          <a:solidFill>
            <a:schemeClr val="accent1">
              <a:alpha val="2392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50C8FD-54E6-451F-8162-EFB734076132}" type="slidenum">
              <a:rPr lang="ar-SA" smtClean="0"/>
              <a:pPr/>
              <a:t>17</a:t>
            </a:fld>
            <a:endParaRPr lang="en-US" smtClean="0"/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Biharmonic Equation</a:t>
            </a:r>
          </a:p>
        </p:txBody>
      </p:sp>
      <p:graphicFrame>
        <p:nvGraphicFramePr>
          <p:cNvPr id="1331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371600" y="1828800"/>
          <a:ext cx="6027738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0" name="Equation" r:id="rId4" imgW="2946240" imgH="482400" progId="Equation.3">
                  <p:embed/>
                </p:oleObj>
              </mc:Choice>
              <mc:Fallback>
                <p:oleObj name="Equation" r:id="rId4" imgW="2946240" imgH="482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828800"/>
                        <a:ext cx="6027738" cy="987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Text Box 4"/>
          <p:cNvSpPr txBox="1">
            <a:spLocks noChangeArrowheads="1"/>
          </p:cNvSpPr>
          <p:nvPr/>
        </p:nvSpPr>
        <p:spPr bwMode="auto">
          <a:xfrm>
            <a:off x="685800" y="3276600"/>
            <a:ext cx="7162800" cy="93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Used in the study of elastic stress. </a:t>
            </a:r>
          </a:p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3320" name="Rectangle 5"/>
          <p:cNvSpPr>
            <a:spLocks noChangeArrowheads="1"/>
          </p:cNvSpPr>
          <p:nvPr/>
        </p:nvSpPr>
        <p:spPr bwMode="auto">
          <a:xfrm>
            <a:off x="762000" y="1752600"/>
            <a:ext cx="7696200" cy="1219200"/>
          </a:xfrm>
          <a:prstGeom prst="rect">
            <a:avLst/>
          </a:prstGeom>
          <a:solidFill>
            <a:schemeClr val="accent1">
              <a:alpha val="2392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6A2DF2-852C-48F8-A400-357E914FE1B3}" type="slidenum">
              <a:rPr lang="ar-SA" smtClean="0"/>
              <a:pPr/>
              <a:t>18</a:t>
            </a:fld>
            <a:endParaRPr lang="en-US" smtClean="0"/>
          </a:p>
        </p:txBody>
      </p:sp>
      <p:sp>
        <p:nvSpPr>
          <p:cNvPr id="143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Boundary Conditions for PDEs</a:t>
            </a:r>
          </a:p>
        </p:txBody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057400"/>
          </a:xfrm>
        </p:spPr>
        <p:txBody>
          <a:bodyPr/>
          <a:lstStyle/>
          <a:p>
            <a:pPr eaLnBrk="1" hangingPunct="1"/>
            <a:r>
              <a:rPr lang="en-US" smtClean="0"/>
              <a:t>To uniquely specify a solution to the PDE, a set of boundary conditions are needed.</a:t>
            </a:r>
          </a:p>
          <a:p>
            <a:pPr eaLnBrk="1" hangingPunct="1"/>
            <a:r>
              <a:rPr lang="en-US" smtClean="0"/>
              <a:t>Both regular and irregular boundaries are possible.</a:t>
            </a:r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/>
        </p:nvGraphicFramePr>
        <p:xfrm>
          <a:off x="381000" y="3505200"/>
          <a:ext cx="5513388" cy="222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4" name="Equation" r:id="rId4" imgW="2705040" imgH="1091880" progId="Equation.3">
                  <p:embed/>
                </p:oleObj>
              </mc:Choice>
              <mc:Fallback>
                <p:oleObj name="Equation" r:id="rId4" imgW="2705040" imgH="1091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505200"/>
                        <a:ext cx="5513388" cy="222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4" name="Line 5"/>
          <p:cNvSpPr>
            <a:spLocks noChangeShapeType="1"/>
          </p:cNvSpPr>
          <p:nvPr/>
        </p:nvSpPr>
        <p:spPr bwMode="auto">
          <a:xfrm>
            <a:off x="7924800" y="3505200"/>
            <a:ext cx="0" cy="1676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Line 6"/>
          <p:cNvSpPr>
            <a:spLocks noChangeShapeType="1"/>
          </p:cNvSpPr>
          <p:nvPr/>
        </p:nvSpPr>
        <p:spPr bwMode="auto">
          <a:xfrm>
            <a:off x="5791200" y="51816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Line 7"/>
          <p:cNvSpPr>
            <a:spLocks noChangeShapeType="1"/>
          </p:cNvSpPr>
          <p:nvPr/>
        </p:nvSpPr>
        <p:spPr bwMode="auto">
          <a:xfrm flipV="1">
            <a:off x="6248400" y="32766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Line 8"/>
          <p:cNvSpPr>
            <a:spLocks noChangeShapeType="1"/>
          </p:cNvSpPr>
          <p:nvPr/>
        </p:nvSpPr>
        <p:spPr bwMode="auto">
          <a:xfrm>
            <a:off x="6248400" y="5181600"/>
            <a:ext cx="16764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Line 9"/>
          <p:cNvSpPr>
            <a:spLocks noChangeShapeType="1"/>
          </p:cNvSpPr>
          <p:nvPr/>
        </p:nvSpPr>
        <p:spPr bwMode="auto">
          <a:xfrm>
            <a:off x="6248400" y="3505200"/>
            <a:ext cx="0" cy="1676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9" name="Rectangle 10"/>
          <p:cNvSpPr>
            <a:spLocks noChangeArrowheads="1"/>
          </p:cNvSpPr>
          <p:nvPr/>
        </p:nvSpPr>
        <p:spPr bwMode="auto">
          <a:xfrm>
            <a:off x="6324600" y="3505200"/>
            <a:ext cx="1524000" cy="1600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region of </a:t>
            </a:r>
          </a:p>
          <a:p>
            <a:pPr algn="ctr"/>
            <a:r>
              <a:rPr lang="en-US"/>
              <a:t>interest</a:t>
            </a:r>
          </a:p>
        </p:txBody>
      </p:sp>
      <p:sp>
        <p:nvSpPr>
          <p:cNvPr id="14350" name="Freeform 11"/>
          <p:cNvSpPr>
            <a:spLocks/>
          </p:cNvSpPr>
          <p:nvPr/>
        </p:nvSpPr>
        <p:spPr bwMode="auto">
          <a:xfrm>
            <a:off x="1676400" y="4343400"/>
            <a:ext cx="4495800" cy="431800"/>
          </a:xfrm>
          <a:custGeom>
            <a:avLst/>
            <a:gdLst>
              <a:gd name="T0" fmla="*/ 0 w 2880"/>
              <a:gd name="T1" fmla="*/ 2147483647 h 320"/>
              <a:gd name="T2" fmla="*/ 2147483647 w 2880"/>
              <a:gd name="T3" fmla="*/ 2147483647 h 320"/>
              <a:gd name="T4" fmla="*/ 2147483647 w 2880"/>
              <a:gd name="T5" fmla="*/ 0 h 320"/>
              <a:gd name="T6" fmla="*/ 0 60000 65536"/>
              <a:gd name="T7" fmla="*/ 0 60000 65536"/>
              <a:gd name="T8" fmla="*/ 0 60000 65536"/>
              <a:gd name="T9" fmla="*/ 0 w 2880"/>
              <a:gd name="T10" fmla="*/ 0 h 320"/>
              <a:gd name="T11" fmla="*/ 2880 w 2880"/>
              <a:gd name="T12" fmla="*/ 320 h 3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0" h="320">
                <a:moveTo>
                  <a:pt x="0" y="192"/>
                </a:moveTo>
                <a:cubicBezTo>
                  <a:pt x="888" y="256"/>
                  <a:pt x="1776" y="320"/>
                  <a:pt x="2256" y="288"/>
                </a:cubicBezTo>
                <a:cubicBezTo>
                  <a:pt x="2736" y="256"/>
                  <a:pt x="2808" y="128"/>
                  <a:pt x="288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1" name="Freeform 12"/>
          <p:cNvSpPr>
            <a:spLocks/>
          </p:cNvSpPr>
          <p:nvPr/>
        </p:nvSpPr>
        <p:spPr bwMode="auto">
          <a:xfrm>
            <a:off x="1676400" y="4648200"/>
            <a:ext cx="6096000" cy="520700"/>
          </a:xfrm>
          <a:custGeom>
            <a:avLst/>
            <a:gdLst>
              <a:gd name="T0" fmla="*/ 0 w 3840"/>
              <a:gd name="T1" fmla="*/ 2147483647 h 328"/>
              <a:gd name="T2" fmla="*/ 2147483647 w 3840"/>
              <a:gd name="T3" fmla="*/ 2147483647 h 328"/>
              <a:gd name="T4" fmla="*/ 2147483647 w 3840"/>
              <a:gd name="T5" fmla="*/ 0 h 328"/>
              <a:gd name="T6" fmla="*/ 0 60000 65536"/>
              <a:gd name="T7" fmla="*/ 0 60000 65536"/>
              <a:gd name="T8" fmla="*/ 0 60000 65536"/>
              <a:gd name="T9" fmla="*/ 0 w 3840"/>
              <a:gd name="T10" fmla="*/ 0 h 328"/>
              <a:gd name="T11" fmla="*/ 3840 w 3840"/>
              <a:gd name="T12" fmla="*/ 328 h 3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0" h="328">
                <a:moveTo>
                  <a:pt x="0" y="240"/>
                </a:moveTo>
                <a:cubicBezTo>
                  <a:pt x="544" y="284"/>
                  <a:pt x="1088" y="328"/>
                  <a:pt x="1728" y="288"/>
                </a:cubicBezTo>
                <a:cubicBezTo>
                  <a:pt x="2368" y="248"/>
                  <a:pt x="3104" y="124"/>
                  <a:pt x="384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2" name="Freeform 13"/>
          <p:cNvSpPr>
            <a:spLocks/>
          </p:cNvSpPr>
          <p:nvPr/>
        </p:nvSpPr>
        <p:spPr bwMode="auto">
          <a:xfrm>
            <a:off x="2667000" y="5257800"/>
            <a:ext cx="4749800" cy="812800"/>
          </a:xfrm>
          <a:custGeom>
            <a:avLst/>
            <a:gdLst>
              <a:gd name="T0" fmla="*/ 0 w 2992"/>
              <a:gd name="T1" fmla="*/ 2147483647 h 512"/>
              <a:gd name="T2" fmla="*/ 2147483647 w 2992"/>
              <a:gd name="T3" fmla="*/ 2147483647 h 512"/>
              <a:gd name="T4" fmla="*/ 2147483647 w 2992"/>
              <a:gd name="T5" fmla="*/ 0 h 512"/>
              <a:gd name="T6" fmla="*/ 0 60000 65536"/>
              <a:gd name="T7" fmla="*/ 0 60000 65536"/>
              <a:gd name="T8" fmla="*/ 0 60000 65536"/>
              <a:gd name="T9" fmla="*/ 0 w 2992"/>
              <a:gd name="T10" fmla="*/ 0 h 512"/>
              <a:gd name="T11" fmla="*/ 2992 w 2992"/>
              <a:gd name="T12" fmla="*/ 512 h 5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92" h="512">
                <a:moveTo>
                  <a:pt x="0" y="192"/>
                </a:moveTo>
                <a:cubicBezTo>
                  <a:pt x="1000" y="352"/>
                  <a:pt x="2000" y="512"/>
                  <a:pt x="2496" y="480"/>
                </a:cubicBezTo>
                <a:cubicBezTo>
                  <a:pt x="2992" y="448"/>
                  <a:pt x="2984" y="224"/>
                  <a:pt x="297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3" name="Text Box 14"/>
          <p:cNvSpPr txBox="1">
            <a:spLocks noChangeArrowheads="1"/>
          </p:cNvSpPr>
          <p:nvPr/>
        </p:nvSpPr>
        <p:spPr bwMode="auto">
          <a:xfrm>
            <a:off x="8686800" y="5181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14354" name="Text Box 15"/>
          <p:cNvSpPr txBox="1">
            <a:spLocks noChangeArrowheads="1"/>
          </p:cNvSpPr>
          <p:nvPr/>
        </p:nvSpPr>
        <p:spPr bwMode="auto">
          <a:xfrm>
            <a:off x="7772400" y="5257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14355" name="Text Box 16"/>
          <p:cNvSpPr txBox="1">
            <a:spLocks noChangeArrowheads="1"/>
          </p:cNvSpPr>
          <p:nvPr/>
        </p:nvSpPr>
        <p:spPr bwMode="auto">
          <a:xfrm>
            <a:off x="5943600" y="3214688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655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655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446B9E-A1F5-4A24-BD7B-0084DEE2ECD2}" type="slidenum">
              <a:rPr lang="ar-SA" smtClean="0"/>
              <a:pPr/>
              <a:t>19</a:t>
            </a:fld>
            <a:endParaRPr lang="en-US" smtClean="0"/>
          </a:p>
        </p:txBody>
      </p:sp>
      <p:sp>
        <p:nvSpPr>
          <p:cNvPr id="655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The Solution Methods for PDEs</a:t>
            </a:r>
          </a:p>
        </p:txBody>
      </p:sp>
      <p:sp>
        <p:nvSpPr>
          <p:cNvPr id="655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Analytic solutions are possible for simple and special (idealized) cases only.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To make use of the nature of the equations, different methods are used to solve different classes of PDEs.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 methods discussed here are based on the </a:t>
            </a:r>
            <a:r>
              <a:rPr lang="en-US" smtClean="0">
                <a:solidFill>
                  <a:srgbClr val="FF0000"/>
                </a:solidFill>
              </a:rPr>
              <a:t>finite difference</a:t>
            </a:r>
            <a:r>
              <a:rPr lang="en-US" smtClean="0"/>
              <a:t> technique.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62467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6246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746EB7-93E0-48EB-A161-CFE9B8741454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6246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924800" cy="1981200"/>
          </a:xfrm>
        </p:spPr>
        <p:txBody>
          <a:bodyPr/>
          <a:lstStyle/>
          <a:p>
            <a:pPr eaLnBrk="1" hangingPunct="1"/>
            <a:r>
              <a:rPr lang="en-US" sz="4300" smtClean="0"/>
              <a:t/>
            </a:r>
            <a:br>
              <a:rPr lang="en-US" sz="4300" smtClean="0"/>
            </a:br>
            <a:r>
              <a:rPr lang="en-US" sz="5100" smtClean="0"/>
              <a:t>L</a:t>
            </a:r>
            <a:r>
              <a:rPr lang="en-US" sz="4700" smtClean="0"/>
              <a:t>ecture 37</a:t>
            </a:r>
            <a:r>
              <a:rPr lang="en-US" sz="5100" smtClean="0"/>
              <a:t/>
            </a:r>
            <a:br>
              <a:rPr lang="en-US" sz="5100" smtClean="0"/>
            </a:br>
            <a:r>
              <a:rPr lang="en-US" sz="4800" b="1" smtClean="0"/>
              <a:t>Partial Differential Equations</a:t>
            </a:r>
          </a:p>
        </p:txBody>
      </p:sp>
      <p:sp>
        <p:nvSpPr>
          <p:cNvPr id="6247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270250"/>
            <a:ext cx="7162800" cy="2209800"/>
          </a:xfrm>
          <a:noFill/>
        </p:spPr>
        <p:txBody>
          <a:bodyPr/>
          <a:lstStyle/>
          <a:p>
            <a:pPr algn="l" eaLnBrk="1" hangingPunct="1">
              <a:buFont typeface="Wingdings" pitchFamily="2" charset="2"/>
              <a:buChar char="p"/>
            </a:pPr>
            <a:r>
              <a:rPr lang="en-US" sz="2800" smtClean="0"/>
              <a:t> Partial Differential Equations (PDEs).</a:t>
            </a:r>
          </a:p>
          <a:p>
            <a:pPr algn="l" eaLnBrk="1" hangingPunct="1">
              <a:buFont typeface="Wingdings" pitchFamily="2" charset="2"/>
              <a:buChar char="p"/>
            </a:pPr>
            <a:r>
              <a:rPr lang="en-US" sz="2800" smtClean="0"/>
              <a:t> What is a PDE?</a:t>
            </a:r>
          </a:p>
          <a:p>
            <a:pPr algn="l" eaLnBrk="1" hangingPunct="1">
              <a:buFont typeface="Wingdings" pitchFamily="2" charset="2"/>
              <a:buChar char="p"/>
            </a:pPr>
            <a:r>
              <a:rPr lang="en-US" sz="2800" smtClean="0"/>
              <a:t> Examples of Important PDEs.</a:t>
            </a:r>
          </a:p>
          <a:p>
            <a:pPr algn="l" eaLnBrk="1" hangingPunct="1">
              <a:buFont typeface="Wingdings" pitchFamily="2" charset="2"/>
              <a:buChar char="p"/>
            </a:pPr>
            <a:r>
              <a:rPr lang="en-US" sz="2800" smtClean="0"/>
              <a:t> Classification of PDEs.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66563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6656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2402E1-B7B8-46A1-8896-F4E7CC3E180E}" type="slidenum">
              <a:rPr lang="ar-SA" smtClean="0"/>
              <a:pPr/>
              <a:t>20</a:t>
            </a:fld>
            <a:endParaRPr lang="en-US" smtClean="0"/>
          </a:p>
        </p:txBody>
      </p:sp>
      <p:sp>
        <p:nvSpPr>
          <p:cNvPr id="6656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700" smtClean="0"/>
              <a:t>L</a:t>
            </a:r>
            <a:r>
              <a:rPr lang="en-US" sz="5100" smtClean="0"/>
              <a:t>ecture 38</a:t>
            </a:r>
            <a:r>
              <a:rPr lang="en-US" sz="5700" smtClean="0"/>
              <a:t/>
            </a:r>
            <a:br>
              <a:rPr lang="en-US" sz="5700" smtClean="0"/>
            </a:br>
            <a:r>
              <a:rPr lang="en-US" sz="6000" b="1" smtClean="0"/>
              <a:t>Parabolic Equations</a:t>
            </a:r>
          </a:p>
        </p:txBody>
      </p:sp>
      <p:sp>
        <p:nvSpPr>
          <p:cNvPr id="6656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lnSpc>
                <a:spcPct val="90000"/>
              </a:lnSpc>
              <a:buFont typeface="Wingdings" pitchFamily="2" charset="2"/>
              <a:buChar char="p"/>
            </a:pPr>
            <a:r>
              <a:rPr lang="en-US" sz="2600" smtClean="0"/>
              <a:t>  Parabolic Equations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p"/>
            </a:pPr>
            <a:r>
              <a:rPr lang="en-US" sz="2600" smtClean="0"/>
              <a:t>  Heat Conduction Equation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p"/>
            </a:pPr>
            <a:r>
              <a:rPr lang="en-US" sz="2600" smtClean="0"/>
              <a:t>  Explicit Method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p"/>
            </a:pPr>
            <a:r>
              <a:rPr lang="en-US" sz="2600" smtClean="0"/>
              <a:t>  Implicit Method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p"/>
            </a:pPr>
            <a:r>
              <a:rPr lang="en-US" sz="2600" smtClean="0"/>
              <a:t>  Cranks Nicolson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74A44D-7080-4907-914E-E1C20EFF97D1}" type="slidenum">
              <a:rPr lang="ar-SA" smtClean="0"/>
              <a:pPr/>
              <a:t>21</a:t>
            </a:fld>
            <a:endParaRPr lang="en-US" smtClean="0"/>
          </a:p>
        </p:txBody>
      </p:sp>
      <p:sp>
        <p:nvSpPr>
          <p:cNvPr id="15366" name="Rectangle 2"/>
          <p:cNvSpPr>
            <a:spLocks noChangeArrowheads="1"/>
          </p:cNvSpPr>
          <p:nvPr/>
        </p:nvSpPr>
        <p:spPr bwMode="auto">
          <a:xfrm>
            <a:off x="2743200" y="4495800"/>
            <a:ext cx="3124200" cy="990600"/>
          </a:xfrm>
          <a:prstGeom prst="rect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smtClean="0">
                <a:solidFill>
                  <a:srgbClr val="0000FF"/>
                </a:solidFill>
              </a:rPr>
              <a:t>Parabolic</a:t>
            </a:r>
            <a:r>
              <a:rPr lang="en-US" b="1" smtClean="0">
                <a:solidFill>
                  <a:srgbClr val="0000FF"/>
                </a:solidFill>
              </a:rPr>
              <a:t> Equations</a:t>
            </a:r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1397824"/>
              </p:ext>
            </p:extLst>
          </p:nvPr>
        </p:nvGraphicFramePr>
        <p:xfrm>
          <a:off x="457200" y="1800225"/>
          <a:ext cx="8453438" cy="345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8" name="Equation" r:id="rId4" imgW="3479760" imgH="1422360" progId="Equation.DSMT4">
                  <p:embed/>
                </p:oleObj>
              </mc:Choice>
              <mc:Fallback>
                <p:oleObj name="Equation" r:id="rId4" imgW="3479760" imgH="14223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800225"/>
                        <a:ext cx="8453438" cy="3457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040BD3-FE71-46B7-8012-2656E8382CD6}" type="slidenum">
              <a:rPr lang="ar-SA" smtClean="0"/>
              <a:pPr/>
              <a:t>22</a:t>
            </a:fld>
            <a:endParaRPr lang="en-US" smtClean="0"/>
          </a:p>
        </p:txBody>
      </p:sp>
      <p:sp>
        <p:nvSpPr>
          <p:cNvPr id="163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Parabolic Problems</a:t>
            </a:r>
            <a:endParaRPr lang="en-US" sz="4000" smtClean="0"/>
          </a:p>
        </p:txBody>
      </p:sp>
      <p:graphicFrame>
        <p:nvGraphicFramePr>
          <p:cNvPr id="1638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469900" y="1881188"/>
          <a:ext cx="8432800" cy="331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2" name="Equation" r:id="rId4" imgW="4000320" imgH="1574640" progId="Equation.3">
                  <p:embed/>
                </p:oleObj>
              </mc:Choice>
              <mc:Fallback>
                <p:oleObj name="Equation" r:id="rId4" imgW="4000320" imgH="1574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1881188"/>
                        <a:ext cx="8432800" cy="3319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1" name="Line 4"/>
          <p:cNvSpPr>
            <a:spLocks noChangeShapeType="1"/>
          </p:cNvSpPr>
          <p:nvPr/>
        </p:nvSpPr>
        <p:spPr bwMode="auto">
          <a:xfrm>
            <a:off x="5867400" y="37338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Text Box 5"/>
          <p:cNvSpPr txBox="1">
            <a:spLocks noChangeArrowheads="1"/>
          </p:cNvSpPr>
          <p:nvPr/>
        </p:nvSpPr>
        <p:spPr bwMode="auto">
          <a:xfrm>
            <a:off x="7924800" y="37480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</a:t>
            </a:r>
          </a:p>
        </p:txBody>
      </p:sp>
      <p:sp>
        <p:nvSpPr>
          <p:cNvPr id="16393" name="Rectangle 6"/>
          <p:cNvSpPr>
            <a:spLocks noChangeArrowheads="1"/>
          </p:cNvSpPr>
          <p:nvPr/>
        </p:nvSpPr>
        <p:spPr bwMode="auto">
          <a:xfrm>
            <a:off x="304800" y="2819400"/>
            <a:ext cx="26670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Rectangle 7"/>
          <p:cNvSpPr>
            <a:spLocks noChangeArrowheads="1"/>
          </p:cNvSpPr>
          <p:nvPr/>
        </p:nvSpPr>
        <p:spPr bwMode="auto">
          <a:xfrm>
            <a:off x="304800" y="3276600"/>
            <a:ext cx="2667000" cy="457200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AutoShape 8"/>
          <p:cNvSpPr>
            <a:spLocks noChangeArrowheads="1"/>
          </p:cNvSpPr>
          <p:nvPr/>
        </p:nvSpPr>
        <p:spPr bwMode="auto">
          <a:xfrm rot="5400000">
            <a:off x="6819900" y="2476500"/>
            <a:ext cx="152400" cy="2209800"/>
          </a:xfrm>
          <a:prstGeom prst="can">
            <a:avLst>
              <a:gd name="adj" fmla="val 7505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Text Box 9"/>
          <p:cNvSpPr txBox="1">
            <a:spLocks noChangeArrowheads="1"/>
          </p:cNvSpPr>
          <p:nvPr/>
        </p:nvSpPr>
        <p:spPr bwMode="auto">
          <a:xfrm>
            <a:off x="5105400" y="3352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ice</a:t>
            </a:r>
          </a:p>
        </p:txBody>
      </p:sp>
      <p:sp>
        <p:nvSpPr>
          <p:cNvPr id="16397" name="Text Box 10"/>
          <p:cNvSpPr txBox="1">
            <a:spLocks noChangeArrowheads="1"/>
          </p:cNvSpPr>
          <p:nvPr/>
        </p:nvSpPr>
        <p:spPr bwMode="auto">
          <a:xfrm>
            <a:off x="8001000" y="32766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ice</a:t>
            </a:r>
          </a:p>
        </p:txBody>
      </p:sp>
      <p:sp>
        <p:nvSpPr>
          <p:cNvPr id="16398" name="Rectangle 11"/>
          <p:cNvSpPr>
            <a:spLocks noChangeArrowheads="1"/>
          </p:cNvSpPr>
          <p:nvPr/>
        </p:nvSpPr>
        <p:spPr bwMode="auto">
          <a:xfrm>
            <a:off x="5029200" y="3124200"/>
            <a:ext cx="7620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Rectangle 12"/>
          <p:cNvSpPr>
            <a:spLocks noChangeArrowheads="1"/>
          </p:cNvSpPr>
          <p:nvPr/>
        </p:nvSpPr>
        <p:spPr bwMode="auto">
          <a:xfrm>
            <a:off x="8001000" y="3124200"/>
            <a:ext cx="685800" cy="533400"/>
          </a:xfrm>
          <a:prstGeom prst="rect">
            <a:avLst/>
          </a:prstGeom>
          <a:solidFill>
            <a:schemeClr val="bg1">
              <a:alpha val="30196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CD1449-E015-4166-9736-51084890D9F2}" type="slidenum">
              <a:rPr lang="ar-SA" smtClean="0"/>
              <a:pPr/>
              <a:t>23</a:t>
            </a:fld>
            <a:endParaRPr lang="en-US" smtClean="0"/>
          </a:p>
        </p:txBody>
      </p:sp>
      <p:sp>
        <p:nvSpPr>
          <p:cNvPr id="174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First Order Partial Derivative </a:t>
            </a:r>
            <a:br>
              <a:rPr lang="en-US" sz="4000" smtClean="0"/>
            </a:br>
            <a:r>
              <a:rPr lang="en-US" sz="4000" smtClean="0"/>
              <a:t>Finite Difference</a:t>
            </a:r>
          </a:p>
        </p:txBody>
      </p:sp>
      <p:graphicFrame>
        <p:nvGraphicFramePr>
          <p:cNvPr id="17410" name="Object 3"/>
          <p:cNvGraphicFramePr>
            <a:graphicFrameLocks noChangeAspect="1"/>
          </p:cNvGraphicFramePr>
          <p:nvPr/>
        </p:nvGraphicFramePr>
        <p:xfrm>
          <a:off x="776288" y="4267200"/>
          <a:ext cx="7681912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6" name="Equation" r:id="rId4" imgW="3517560" imgH="457200" progId="Equation.3">
                  <p:embed/>
                </p:oleObj>
              </mc:Choice>
              <mc:Fallback>
                <p:oleObj name="Equation" r:id="rId4" imgW="351756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88" y="4267200"/>
                        <a:ext cx="7681912" cy="998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Rectangle 4"/>
          <p:cNvSpPr>
            <a:spLocks noChangeArrowheads="1"/>
          </p:cNvSpPr>
          <p:nvPr/>
        </p:nvSpPr>
        <p:spPr bwMode="auto">
          <a:xfrm>
            <a:off x="3352800" y="2209800"/>
            <a:ext cx="2590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>
                <a:solidFill>
                  <a:srgbClr val="FF0000"/>
                </a:solidFill>
              </a:rPr>
              <a:t>Forward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>
                <a:solidFill>
                  <a:srgbClr val="FF0000"/>
                </a:solidFill>
              </a:rPr>
              <a:t>Difference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>
                <a:solidFill>
                  <a:srgbClr val="FF0000"/>
                </a:solidFill>
              </a:rPr>
              <a:t>Method</a:t>
            </a:r>
            <a:r>
              <a:rPr lang="en-US" sz="20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7416" name="Rectangle 5"/>
          <p:cNvSpPr>
            <a:spLocks noChangeArrowheads="1"/>
          </p:cNvSpPr>
          <p:nvPr/>
        </p:nvSpPr>
        <p:spPr bwMode="auto">
          <a:xfrm>
            <a:off x="381000" y="2286000"/>
            <a:ext cx="3124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>
                <a:solidFill>
                  <a:srgbClr val="FF0000"/>
                </a:solidFill>
              </a:rPr>
              <a:t>Central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>
                <a:solidFill>
                  <a:srgbClr val="FF0000"/>
                </a:solidFill>
              </a:rPr>
              <a:t>Difference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>
                <a:solidFill>
                  <a:srgbClr val="FF0000"/>
                </a:solidFill>
              </a:rPr>
              <a:t> Method</a:t>
            </a:r>
          </a:p>
        </p:txBody>
      </p:sp>
      <p:sp>
        <p:nvSpPr>
          <p:cNvPr id="17417" name="Rectangle 6"/>
          <p:cNvSpPr>
            <a:spLocks noChangeArrowheads="1"/>
          </p:cNvSpPr>
          <p:nvPr/>
        </p:nvSpPr>
        <p:spPr bwMode="auto">
          <a:xfrm>
            <a:off x="5410200" y="2209800"/>
            <a:ext cx="3276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>
                <a:solidFill>
                  <a:srgbClr val="FF0000"/>
                </a:solidFill>
              </a:rPr>
              <a:t>Backward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>
                <a:solidFill>
                  <a:srgbClr val="FF0000"/>
                </a:solidFill>
              </a:rPr>
              <a:t>Difference    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>
                <a:solidFill>
                  <a:srgbClr val="FF0000"/>
                </a:solidFill>
              </a:rPr>
              <a:t>Method</a:t>
            </a:r>
            <a:r>
              <a:rPr lang="en-US" sz="2000"/>
              <a:t> </a:t>
            </a:r>
          </a:p>
        </p:txBody>
      </p:sp>
      <p:sp>
        <p:nvSpPr>
          <p:cNvPr id="17418" name="Rectangle 7"/>
          <p:cNvSpPr>
            <a:spLocks noChangeArrowheads="1"/>
          </p:cNvSpPr>
          <p:nvPr/>
        </p:nvSpPr>
        <p:spPr bwMode="auto">
          <a:xfrm>
            <a:off x="304800" y="1905000"/>
            <a:ext cx="3276600" cy="350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Rectangle 8"/>
          <p:cNvSpPr>
            <a:spLocks noChangeArrowheads="1"/>
          </p:cNvSpPr>
          <p:nvPr/>
        </p:nvSpPr>
        <p:spPr bwMode="auto">
          <a:xfrm>
            <a:off x="3657600" y="1905000"/>
            <a:ext cx="2209800" cy="350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Rectangle 9"/>
          <p:cNvSpPr>
            <a:spLocks noChangeArrowheads="1"/>
          </p:cNvSpPr>
          <p:nvPr/>
        </p:nvSpPr>
        <p:spPr bwMode="auto">
          <a:xfrm>
            <a:off x="5943600" y="1905000"/>
            <a:ext cx="2438400" cy="350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9FB46F-8B29-4965-96F0-970F3BB8E807}" type="slidenum">
              <a:rPr lang="ar-SA" smtClean="0"/>
              <a:pPr/>
              <a:t>24</a:t>
            </a:fld>
            <a:endParaRPr lang="en-US" smtClean="0"/>
          </a:p>
        </p:txBody>
      </p:sp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Finite Difference Methods</a:t>
            </a:r>
            <a:endParaRPr lang="en-US" sz="3600" smtClean="0"/>
          </a:p>
        </p:txBody>
      </p:sp>
      <p:graphicFrame>
        <p:nvGraphicFramePr>
          <p:cNvPr id="18434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6067412"/>
              </p:ext>
            </p:extLst>
          </p:nvPr>
        </p:nvGraphicFramePr>
        <p:xfrm>
          <a:off x="446088" y="1614488"/>
          <a:ext cx="8545512" cy="440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0" name="Equation" r:id="rId4" imgW="4800600" imgH="2476440" progId="Equation.DSMT4">
                  <p:embed/>
                </p:oleObj>
              </mc:Choice>
              <mc:Fallback>
                <p:oleObj name="Equation" r:id="rId4" imgW="4800600" imgH="24764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88" y="1614488"/>
                        <a:ext cx="8545512" cy="4408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8093DA-A0F8-4D7D-B984-334841FDA1D7}" type="slidenum">
              <a:rPr lang="ar-SA" smtClean="0"/>
              <a:pPr/>
              <a:t>25</a:t>
            </a:fld>
            <a:endParaRPr lang="en-US" smtClean="0"/>
          </a:p>
        </p:txBody>
      </p:sp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00FF"/>
                </a:solidFill>
              </a:rPr>
              <a:t>Finite Difference Methods</a:t>
            </a:r>
            <a:r>
              <a:rPr lang="en-US" sz="4000" smtClean="0">
                <a:solidFill>
                  <a:srgbClr val="0000FF"/>
                </a:solidFill>
              </a:rPr>
              <a:t/>
            </a:r>
            <a:br>
              <a:rPr lang="en-US" sz="4000" smtClean="0">
                <a:solidFill>
                  <a:srgbClr val="0000FF"/>
                </a:solidFill>
              </a:rPr>
            </a:br>
            <a:r>
              <a:rPr lang="en-US" sz="2800" smtClean="0">
                <a:solidFill>
                  <a:srgbClr val="0000FF"/>
                </a:solidFill>
              </a:rPr>
              <a:t>New Notation</a:t>
            </a:r>
            <a:endParaRPr lang="en-US" sz="2000" smtClean="0">
              <a:solidFill>
                <a:srgbClr val="0000FF"/>
              </a:solidFill>
            </a:endParaRPr>
          </a:p>
        </p:txBody>
      </p:sp>
      <p:graphicFrame>
        <p:nvGraphicFramePr>
          <p:cNvPr id="19458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685800" y="1524000"/>
          <a:ext cx="5345113" cy="455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4" name="Equation" r:id="rId4" imgW="2654280" imgH="2260440" progId="Equation.3">
                  <p:embed/>
                </p:oleObj>
              </mc:Choice>
              <mc:Fallback>
                <p:oleObj name="Equation" r:id="rId4" imgW="2654280" imgH="22604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524000"/>
                        <a:ext cx="5345113" cy="455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3" name="AutoShape 4"/>
          <p:cNvSpPr>
            <a:spLocks noChangeArrowheads="1"/>
          </p:cNvSpPr>
          <p:nvPr/>
        </p:nvSpPr>
        <p:spPr bwMode="auto">
          <a:xfrm>
            <a:off x="5410200" y="1828800"/>
            <a:ext cx="3505200" cy="1676400"/>
          </a:xfrm>
          <a:prstGeom prst="wedgeRoundRectCallout">
            <a:avLst>
              <a:gd name="adj1" fmla="val -49412"/>
              <a:gd name="adj2" fmla="val 7963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u="sng" dirty="0"/>
              <a:t>Superscript</a:t>
            </a:r>
            <a:r>
              <a:rPr lang="en-US" sz="2000" dirty="0"/>
              <a:t> for </a:t>
            </a:r>
            <a:r>
              <a:rPr lang="en-US" sz="2000" i="1" u="sng" dirty="0"/>
              <a:t>t</a:t>
            </a:r>
            <a:r>
              <a:rPr lang="en-US" sz="2000" u="sng" dirty="0"/>
              <a:t>-axis</a:t>
            </a:r>
            <a:r>
              <a:rPr lang="en-US" sz="2000" dirty="0"/>
              <a:t> </a:t>
            </a:r>
          </a:p>
          <a:p>
            <a:pPr algn="ctr"/>
            <a:r>
              <a:rPr lang="en-US" sz="2000" dirty="0"/>
              <a:t>and</a:t>
            </a:r>
          </a:p>
          <a:p>
            <a:pPr algn="ctr"/>
            <a:r>
              <a:rPr lang="en-US" sz="2000" dirty="0"/>
              <a:t>Subscript for </a:t>
            </a:r>
            <a:r>
              <a:rPr lang="en-US" sz="2000" i="1" dirty="0"/>
              <a:t>x</a:t>
            </a:r>
            <a:r>
              <a:rPr lang="en-US" sz="2000" dirty="0"/>
              <a:t>-axis</a:t>
            </a:r>
          </a:p>
          <a:p>
            <a:pPr algn="ctr"/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b="1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i="1" baseline="30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b="1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, l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x, 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∆t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D8342F-276E-49BC-A863-E81BDB3FEA25}" type="slidenum">
              <a:rPr lang="ar-SA" smtClean="0"/>
              <a:pPr/>
              <a:t>26</a:t>
            </a:fld>
            <a:endParaRPr lang="en-US" smtClean="0"/>
          </a:p>
        </p:txBody>
      </p:sp>
      <p:sp>
        <p:nvSpPr>
          <p:cNvPr id="204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Solution of the PDEs</a:t>
            </a:r>
            <a:endParaRPr lang="en-US" sz="4000" smtClean="0"/>
          </a:p>
        </p:txBody>
      </p:sp>
      <p:graphicFrame>
        <p:nvGraphicFramePr>
          <p:cNvPr id="2048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0049608"/>
              </p:ext>
            </p:extLst>
          </p:nvPr>
        </p:nvGraphicFramePr>
        <p:xfrm>
          <a:off x="1066800" y="1857375"/>
          <a:ext cx="5351462" cy="361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8" name="Equation" r:id="rId4" imgW="2971800" imgH="2006280" progId="Equation.DSMT4">
                  <p:embed/>
                </p:oleObj>
              </mc:Choice>
              <mc:Fallback>
                <p:oleObj name="Equation" r:id="rId4" imgW="2971800" imgH="20062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857375"/>
                        <a:ext cx="5351462" cy="3613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7" name="Rectangle 4"/>
          <p:cNvSpPr>
            <a:spLocks noChangeArrowheads="1"/>
          </p:cNvSpPr>
          <p:nvPr/>
        </p:nvSpPr>
        <p:spPr bwMode="auto">
          <a:xfrm>
            <a:off x="5791200" y="2971800"/>
            <a:ext cx="2133600" cy="1995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Line 5"/>
          <p:cNvSpPr>
            <a:spLocks noChangeShapeType="1"/>
          </p:cNvSpPr>
          <p:nvPr/>
        </p:nvSpPr>
        <p:spPr bwMode="auto">
          <a:xfrm>
            <a:off x="5791200" y="4951413"/>
            <a:ext cx="306705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89" name="Line 6"/>
          <p:cNvSpPr>
            <a:spLocks noChangeShapeType="1"/>
          </p:cNvSpPr>
          <p:nvPr/>
        </p:nvSpPr>
        <p:spPr bwMode="auto">
          <a:xfrm flipV="1">
            <a:off x="5791200" y="2667000"/>
            <a:ext cx="0" cy="2320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0" name="Text Box 7"/>
          <p:cNvSpPr txBox="1">
            <a:spLocks noChangeArrowheads="1"/>
          </p:cNvSpPr>
          <p:nvPr/>
        </p:nvSpPr>
        <p:spPr bwMode="auto">
          <a:xfrm>
            <a:off x="5943600" y="2514600"/>
            <a:ext cx="66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</a:t>
            </a:r>
          </a:p>
        </p:txBody>
      </p:sp>
      <p:sp>
        <p:nvSpPr>
          <p:cNvPr id="20491" name="Text Box 8"/>
          <p:cNvSpPr txBox="1">
            <a:spLocks noChangeArrowheads="1"/>
          </p:cNvSpPr>
          <p:nvPr/>
        </p:nvSpPr>
        <p:spPr bwMode="auto">
          <a:xfrm>
            <a:off x="8534400" y="45862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</a:t>
            </a:r>
          </a:p>
        </p:txBody>
      </p:sp>
      <p:sp>
        <p:nvSpPr>
          <p:cNvPr id="20492" name="Line 9"/>
          <p:cNvSpPr>
            <a:spLocks noChangeShapeType="1"/>
          </p:cNvSpPr>
          <p:nvPr/>
        </p:nvSpPr>
        <p:spPr bwMode="auto">
          <a:xfrm>
            <a:off x="7921625" y="2971800"/>
            <a:ext cx="3175" cy="19954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3" name="Line 10"/>
          <p:cNvSpPr>
            <a:spLocks noChangeShapeType="1"/>
          </p:cNvSpPr>
          <p:nvPr/>
        </p:nvSpPr>
        <p:spPr bwMode="auto">
          <a:xfrm>
            <a:off x="5791200" y="2971800"/>
            <a:ext cx="3175" cy="19954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4" name="Line 11"/>
          <p:cNvSpPr>
            <a:spLocks noChangeShapeType="1"/>
          </p:cNvSpPr>
          <p:nvPr/>
        </p:nvSpPr>
        <p:spPr bwMode="auto">
          <a:xfrm>
            <a:off x="5791200" y="4951413"/>
            <a:ext cx="2133600" cy="1587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5" name="Rectangle 12"/>
          <p:cNvSpPr>
            <a:spLocks noChangeArrowheads="1"/>
          </p:cNvSpPr>
          <p:nvPr/>
        </p:nvSpPr>
        <p:spPr bwMode="auto">
          <a:xfrm>
            <a:off x="914400" y="2514600"/>
            <a:ext cx="23622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Rectangle 13"/>
          <p:cNvSpPr>
            <a:spLocks noChangeArrowheads="1"/>
          </p:cNvSpPr>
          <p:nvPr/>
        </p:nvSpPr>
        <p:spPr bwMode="auto">
          <a:xfrm>
            <a:off x="838200" y="3429000"/>
            <a:ext cx="2286000" cy="457200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Line 14"/>
          <p:cNvSpPr>
            <a:spLocks noChangeShapeType="1"/>
          </p:cNvSpPr>
          <p:nvPr/>
        </p:nvSpPr>
        <p:spPr bwMode="auto">
          <a:xfrm>
            <a:off x="5791200" y="4572000"/>
            <a:ext cx="2133600" cy="0"/>
          </a:xfrm>
          <a:prstGeom prst="line">
            <a:avLst/>
          </a:prstGeom>
          <a:noFill/>
          <a:ln w="9525">
            <a:solidFill>
              <a:srgbClr val="99336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8" name="Line 15"/>
          <p:cNvSpPr>
            <a:spLocks noChangeShapeType="1"/>
          </p:cNvSpPr>
          <p:nvPr/>
        </p:nvSpPr>
        <p:spPr bwMode="auto">
          <a:xfrm>
            <a:off x="5791200" y="4038600"/>
            <a:ext cx="2133600" cy="0"/>
          </a:xfrm>
          <a:prstGeom prst="line">
            <a:avLst/>
          </a:prstGeom>
          <a:noFill/>
          <a:ln w="9525">
            <a:solidFill>
              <a:srgbClr val="99336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9" name="Line 16"/>
          <p:cNvSpPr>
            <a:spLocks noChangeShapeType="1"/>
          </p:cNvSpPr>
          <p:nvPr/>
        </p:nvSpPr>
        <p:spPr bwMode="auto">
          <a:xfrm>
            <a:off x="5791200" y="3505200"/>
            <a:ext cx="2133600" cy="0"/>
          </a:xfrm>
          <a:prstGeom prst="line">
            <a:avLst/>
          </a:prstGeom>
          <a:noFill/>
          <a:ln w="9525">
            <a:solidFill>
              <a:srgbClr val="99336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0" name="Line 17"/>
          <p:cNvSpPr>
            <a:spLocks noChangeShapeType="1"/>
          </p:cNvSpPr>
          <p:nvPr/>
        </p:nvSpPr>
        <p:spPr bwMode="auto">
          <a:xfrm flipV="1">
            <a:off x="6248400" y="2971800"/>
            <a:ext cx="0" cy="1905000"/>
          </a:xfrm>
          <a:prstGeom prst="line">
            <a:avLst/>
          </a:prstGeom>
          <a:noFill/>
          <a:ln w="9525">
            <a:solidFill>
              <a:srgbClr val="99336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1" name="Line 18"/>
          <p:cNvSpPr>
            <a:spLocks noChangeShapeType="1"/>
          </p:cNvSpPr>
          <p:nvPr/>
        </p:nvSpPr>
        <p:spPr bwMode="auto">
          <a:xfrm flipV="1">
            <a:off x="6858000" y="2971800"/>
            <a:ext cx="0" cy="1905000"/>
          </a:xfrm>
          <a:prstGeom prst="line">
            <a:avLst/>
          </a:prstGeom>
          <a:noFill/>
          <a:ln w="9525">
            <a:solidFill>
              <a:srgbClr val="99336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2" name="Line 19"/>
          <p:cNvSpPr>
            <a:spLocks noChangeShapeType="1"/>
          </p:cNvSpPr>
          <p:nvPr/>
        </p:nvSpPr>
        <p:spPr bwMode="auto">
          <a:xfrm flipV="1">
            <a:off x="7391400" y="2971800"/>
            <a:ext cx="0" cy="1905000"/>
          </a:xfrm>
          <a:prstGeom prst="line">
            <a:avLst/>
          </a:prstGeom>
          <a:noFill/>
          <a:ln w="9525">
            <a:solidFill>
              <a:srgbClr val="99336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675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675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295BCA-29EE-40A7-875D-85BC5AA28310}" type="slidenum">
              <a:rPr lang="ar-SA" smtClean="0"/>
              <a:pPr/>
              <a:t>27</a:t>
            </a:fld>
            <a:endParaRPr lang="en-US" smtClean="0"/>
          </a:p>
        </p:txBody>
      </p:sp>
      <p:sp>
        <p:nvSpPr>
          <p:cNvPr id="675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Solution of the Heat Equation</a:t>
            </a:r>
          </a:p>
        </p:txBody>
      </p:sp>
      <p:sp>
        <p:nvSpPr>
          <p:cNvPr id="67590" name="Text Box 3"/>
          <p:cNvSpPr txBox="1">
            <a:spLocks noChangeArrowheads="1"/>
          </p:cNvSpPr>
          <p:nvPr/>
        </p:nvSpPr>
        <p:spPr bwMode="auto">
          <a:xfrm>
            <a:off x="838200" y="1600200"/>
            <a:ext cx="76200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Arial" charset="0"/>
              </a:rPr>
              <a:t>Two solutions to the Parabolic Equation (Heat Equation) will be presented: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Arial" charset="0"/>
              </a:rPr>
              <a:t>1. Explicit </a:t>
            </a:r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Method</a:t>
            </a:r>
            <a:endParaRPr lang="en-US" sz="2800" dirty="0">
              <a:solidFill>
                <a:srgbClr val="FF0000"/>
              </a:solidFill>
              <a:latin typeface="Arial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800" dirty="0">
                <a:latin typeface="Arial" charset="0"/>
              </a:rPr>
              <a:t>    Simple, Stability Problems.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Arial" charset="0"/>
              </a:rPr>
              <a:t>2. Crank-Nicolson </a:t>
            </a:r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Method (Implicit Method)</a:t>
            </a:r>
            <a:endParaRPr lang="en-US" sz="2800" dirty="0">
              <a:solidFill>
                <a:srgbClr val="FF0000"/>
              </a:solidFill>
              <a:latin typeface="Arial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800" dirty="0">
                <a:latin typeface="Arial" charset="0"/>
              </a:rPr>
              <a:t>    Involves the solution of a Tridiagonal system of equations, Stable. </a:t>
            </a:r>
          </a:p>
          <a:p>
            <a:pPr marL="342900" indent="-342900">
              <a:spcBef>
                <a:spcPct val="50000"/>
              </a:spcBef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581DA1-0359-44CC-B2F6-18BDB575199C}" type="slidenum">
              <a:rPr lang="ar-SA" smtClean="0"/>
              <a:pPr/>
              <a:t>28</a:t>
            </a:fld>
            <a:endParaRPr lang="en-US" smtClean="0"/>
          </a:p>
        </p:txBody>
      </p:sp>
      <p:sp>
        <p:nvSpPr>
          <p:cNvPr id="215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 smtClean="0">
                <a:solidFill>
                  <a:srgbClr val="FF0000"/>
                </a:solidFill>
              </a:rPr>
              <a:t>1. Explicit Method</a:t>
            </a:r>
            <a:endParaRPr lang="en-US" sz="40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1506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3566497"/>
              </p:ext>
            </p:extLst>
          </p:nvPr>
        </p:nvGraphicFramePr>
        <p:xfrm>
          <a:off x="533400" y="1701800"/>
          <a:ext cx="7634288" cy="397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2" name="Equation" r:id="rId4" imgW="3581280" imgH="1866600" progId="Equation.DSMT4">
                  <p:embed/>
                </p:oleObj>
              </mc:Choice>
              <mc:Fallback>
                <p:oleObj name="Equation" r:id="rId4" imgW="3581280" imgH="1866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701800"/>
                        <a:ext cx="7634288" cy="3979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181269" y="1570038"/>
            <a:ext cx="159287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Centeral</a:t>
            </a:r>
            <a:r>
              <a:rPr lang="en-US" dirty="0" smtClean="0"/>
              <a:t> DD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47241" y="1992868"/>
            <a:ext cx="155375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Forward DD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4038600" y="1754704"/>
            <a:ext cx="1142669" cy="8360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6096000" y="2177534"/>
            <a:ext cx="351241" cy="41326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33400" y="2590800"/>
            <a:ext cx="4131276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903572" y="2590800"/>
            <a:ext cx="2531076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7" grpId="0" animBg="1"/>
      <p:bldP spid="1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F733E1-095D-43B8-8998-C16FE40C2776}" type="slidenum">
              <a:rPr lang="ar-SA" smtClean="0"/>
              <a:pPr/>
              <a:t>29</a:t>
            </a:fld>
            <a:endParaRPr lang="en-US" smtClean="0"/>
          </a:p>
        </p:txBody>
      </p:sp>
      <p:sp>
        <p:nvSpPr>
          <p:cNvPr id="225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 smtClean="0">
                <a:solidFill>
                  <a:srgbClr val="FF0000"/>
                </a:solidFill>
              </a:rPr>
              <a:t>1. Explicit Method</a:t>
            </a:r>
            <a:br>
              <a:rPr lang="en-US" sz="48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How Do We Compute?</a:t>
            </a:r>
            <a:endParaRPr lang="en-US" sz="29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2530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9253983"/>
              </p:ext>
            </p:extLst>
          </p:nvPr>
        </p:nvGraphicFramePr>
        <p:xfrm>
          <a:off x="609600" y="1752600"/>
          <a:ext cx="746760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6" name="Equation" r:id="rId4" imgW="3403440" imgH="406080" progId="Equation.DSMT4">
                  <p:embed/>
                </p:oleObj>
              </mc:Choice>
              <mc:Fallback>
                <p:oleObj name="Equation" r:id="rId4" imgW="3403440" imgH="4060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752600"/>
                        <a:ext cx="7467600" cy="89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5" name="Line 4"/>
          <p:cNvSpPr>
            <a:spLocks noChangeShapeType="1"/>
          </p:cNvSpPr>
          <p:nvPr/>
        </p:nvSpPr>
        <p:spPr bwMode="auto">
          <a:xfrm>
            <a:off x="1524000" y="4724400"/>
            <a:ext cx="533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6" name="Oval 5"/>
          <p:cNvSpPr>
            <a:spLocks noChangeArrowheads="1"/>
          </p:cNvSpPr>
          <p:nvPr/>
        </p:nvSpPr>
        <p:spPr bwMode="auto">
          <a:xfrm>
            <a:off x="1524000" y="4648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Oval 6"/>
          <p:cNvSpPr>
            <a:spLocks noChangeArrowheads="1"/>
          </p:cNvSpPr>
          <p:nvPr/>
        </p:nvSpPr>
        <p:spPr bwMode="auto">
          <a:xfrm>
            <a:off x="3886200" y="35814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Oval 7"/>
          <p:cNvSpPr>
            <a:spLocks noChangeArrowheads="1"/>
          </p:cNvSpPr>
          <p:nvPr/>
        </p:nvSpPr>
        <p:spPr bwMode="auto">
          <a:xfrm>
            <a:off x="6629400" y="4648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Oval 8"/>
          <p:cNvSpPr>
            <a:spLocks noChangeArrowheads="1"/>
          </p:cNvSpPr>
          <p:nvPr/>
        </p:nvSpPr>
        <p:spPr bwMode="auto">
          <a:xfrm>
            <a:off x="3962400" y="4648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Text Box 9"/>
          <p:cNvSpPr txBox="1">
            <a:spLocks noChangeArrowheads="1"/>
          </p:cNvSpPr>
          <p:nvPr/>
        </p:nvSpPr>
        <p:spPr bwMode="auto">
          <a:xfrm>
            <a:off x="1143000" y="4953000"/>
            <a:ext cx="624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u(x-h,t)                            u(x,t)                             u(x+h,t)  </a:t>
            </a:r>
          </a:p>
        </p:txBody>
      </p:sp>
      <p:sp>
        <p:nvSpPr>
          <p:cNvPr id="22541" name="Line 10"/>
          <p:cNvSpPr>
            <a:spLocks noChangeShapeType="1"/>
          </p:cNvSpPr>
          <p:nvPr/>
        </p:nvSpPr>
        <p:spPr bwMode="auto">
          <a:xfrm flipV="1">
            <a:off x="1600200" y="3733800"/>
            <a:ext cx="2209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2" name="Line 11"/>
          <p:cNvSpPr>
            <a:spLocks noChangeShapeType="1"/>
          </p:cNvSpPr>
          <p:nvPr/>
        </p:nvSpPr>
        <p:spPr bwMode="auto">
          <a:xfrm flipV="1">
            <a:off x="3962400" y="3810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3" name="Line 12"/>
          <p:cNvSpPr>
            <a:spLocks noChangeShapeType="1"/>
          </p:cNvSpPr>
          <p:nvPr/>
        </p:nvSpPr>
        <p:spPr bwMode="auto">
          <a:xfrm flipH="1" flipV="1">
            <a:off x="4114800" y="3657600"/>
            <a:ext cx="2438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4" name="Text Box 13"/>
          <p:cNvSpPr txBox="1">
            <a:spLocks noChangeArrowheads="1"/>
          </p:cNvSpPr>
          <p:nvPr/>
        </p:nvSpPr>
        <p:spPr bwMode="auto">
          <a:xfrm>
            <a:off x="3581400" y="31242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u(x,t+k)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623E0D-3194-4BCB-A02B-E9C914B7D4C3}" type="slidenum">
              <a:rPr lang="ar-SA" smtClean="0"/>
              <a:pPr/>
              <a:t>3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Partial Differential Equations</a:t>
            </a: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4138308"/>
              </p:ext>
            </p:extLst>
          </p:nvPr>
        </p:nvGraphicFramePr>
        <p:xfrm>
          <a:off x="685800" y="3240088"/>
          <a:ext cx="8077200" cy="293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4" imgW="3022560" imgH="1117440" progId="Equation.DSMT4">
                  <p:embed/>
                </p:oleObj>
              </mc:Choice>
              <mc:Fallback>
                <p:oleObj name="Equation" r:id="rId4" imgW="3022560" imgH="11174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240088"/>
                        <a:ext cx="8077200" cy="2932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Text Box 4"/>
          <p:cNvSpPr txBox="1">
            <a:spLocks noChangeArrowheads="1"/>
          </p:cNvSpPr>
          <p:nvPr/>
        </p:nvSpPr>
        <p:spPr bwMode="auto">
          <a:xfrm>
            <a:off x="838200" y="1676400"/>
            <a:ext cx="716280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A </a:t>
            </a:r>
            <a:r>
              <a:rPr lang="en-US" sz="2800">
                <a:solidFill>
                  <a:srgbClr val="FF0000"/>
                </a:solidFill>
                <a:latin typeface="Arial" charset="0"/>
              </a:rPr>
              <a:t>partial differential equation</a:t>
            </a:r>
            <a:r>
              <a:rPr lang="en-US" sz="2800">
                <a:latin typeface="Arial" charset="0"/>
              </a:rPr>
              <a:t> (</a:t>
            </a:r>
            <a:r>
              <a:rPr lang="en-US" sz="2800" b="1">
                <a:solidFill>
                  <a:srgbClr val="FF0000"/>
                </a:solidFill>
                <a:latin typeface="Arial" charset="0"/>
              </a:rPr>
              <a:t>PDE</a:t>
            </a:r>
            <a:r>
              <a:rPr lang="en-US" sz="2800">
                <a:latin typeface="Arial" charset="0"/>
              </a:rPr>
              <a:t>) is an equation that involves an unknown function and its partial derivatives. </a:t>
            </a:r>
          </a:p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032" name="Rectangle 5"/>
          <p:cNvSpPr>
            <a:spLocks noChangeArrowheads="1"/>
          </p:cNvSpPr>
          <p:nvPr/>
        </p:nvSpPr>
        <p:spPr bwMode="auto">
          <a:xfrm>
            <a:off x="685800" y="1600200"/>
            <a:ext cx="7696200" cy="1600200"/>
          </a:xfrm>
          <a:prstGeom prst="rect">
            <a:avLst/>
          </a:prstGeom>
          <a:solidFill>
            <a:schemeClr val="accent1">
              <a:alpha val="2392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207802-F59A-467F-989F-C3AC5513EC21}" type="slidenum">
              <a:rPr lang="ar-SA" smtClean="0"/>
              <a:pPr/>
              <a:t>30</a:t>
            </a:fld>
            <a:endParaRPr lang="en-US" smtClean="0"/>
          </a:p>
        </p:txBody>
      </p:sp>
      <p:sp>
        <p:nvSpPr>
          <p:cNvPr id="235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 smtClean="0">
                <a:solidFill>
                  <a:srgbClr val="FF0000"/>
                </a:solidFill>
              </a:rPr>
              <a:t>1. Explicit Method</a:t>
            </a:r>
            <a:br>
              <a:rPr lang="en-US" sz="48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How Do We Compute?</a:t>
            </a:r>
          </a:p>
        </p:txBody>
      </p:sp>
      <p:sp>
        <p:nvSpPr>
          <p:cNvPr id="23559" name="Line 4"/>
          <p:cNvSpPr>
            <a:spLocks noChangeShapeType="1"/>
          </p:cNvSpPr>
          <p:nvPr/>
        </p:nvSpPr>
        <p:spPr bwMode="auto">
          <a:xfrm>
            <a:off x="1524000" y="4724400"/>
            <a:ext cx="4114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0" name="Oval 5"/>
          <p:cNvSpPr>
            <a:spLocks noChangeArrowheads="1"/>
          </p:cNvSpPr>
          <p:nvPr/>
        </p:nvSpPr>
        <p:spPr bwMode="auto">
          <a:xfrm>
            <a:off x="1524000" y="46482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Oval 6"/>
          <p:cNvSpPr>
            <a:spLocks noChangeArrowheads="1"/>
          </p:cNvSpPr>
          <p:nvPr/>
        </p:nvSpPr>
        <p:spPr bwMode="auto">
          <a:xfrm>
            <a:off x="5562600" y="46482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887" name="Oval 7"/>
          <p:cNvSpPr>
            <a:spLocks noChangeArrowheads="1"/>
          </p:cNvSpPr>
          <p:nvPr/>
        </p:nvSpPr>
        <p:spPr bwMode="auto">
          <a:xfrm>
            <a:off x="4191000" y="4648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888" name="Oval 8"/>
          <p:cNvSpPr>
            <a:spLocks noChangeArrowheads="1"/>
          </p:cNvSpPr>
          <p:nvPr/>
        </p:nvSpPr>
        <p:spPr bwMode="auto">
          <a:xfrm>
            <a:off x="2895600" y="4648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Line 9"/>
          <p:cNvSpPr>
            <a:spLocks noChangeShapeType="1"/>
          </p:cNvSpPr>
          <p:nvPr/>
        </p:nvSpPr>
        <p:spPr bwMode="auto">
          <a:xfrm>
            <a:off x="1524000" y="52578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5" name="Oval 10"/>
          <p:cNvSpPr>
            <a:spLocks noChangeArrowheads="1"/>
          </p:cNvSpPr>
          <p:nvPr/>
        </p:nvSpPr>
        <p:spPr bwMode="auto">
          <a:xfrm>
            <a:off x="1524000" y="51816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Oval 11"/>
          <p:cNvSpPr>
            <a:spLocks noChangeArrowheads="1"/>
          </p:cNvSpPr>
          <p:nvPr/>
        </p:nvSpPr>
        <p:spPr bwMode="auto">
          <a:xfrm>
            <a:off x="55626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Oval 12"/>
          <p:cNvSpPr>
            <a:spLocks noChangeArrowheads="1"/>
          </p:cNvSpPr>
          <p:nvPr/>
        </p:nvSpPr>
        <p:spPr bwMode="auto">
          <a:xfrm>
            <a:off x="41910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Oval 13"/>
          <p:cNvSpPr>
            <a:spLocks noChangeArrowheads="1"/>
          </p:cNvSpPr>
          <p:nvPr/>
        </p:nvSpPr>
        <p:spPr bwMode="auto">
          <a:xfrm>
            <a:off x="28956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Oval 14"/>
          <p:cNvSpPr>
            <a:spLocks noChangeArrowheads="1"/>
          </p:cNvSpPr>
          <p:nvPr/>
        </p:nvSpPr>
        <p:spPr bwMode="auto">
          <a:xfrm>
            <a:off x="55626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Oval 15"/>
          <p:cNvSpPr>
            <a:spLocks noChangeArrowheads="1"/>
          </p:cNvSpPr>
          <p:nvPr/>
        </p:nvSpPr>
        <p:spPr bwMode="auto">
          <a:xfrm>
            <a:off x="5562600" y="51816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Line 16"/>
          <p:cNvSpPr>
            <a:spLocks noChangeShapeType="1"/>
          </p:cNvSpPr>
          <p:nvPr/>
        </p:nvSpPr>
        <p:spPr bwMode="auto">
          <a:xfrm>
            <a:off x="1524000" y="41148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2" name="Oval 17"/>
          <p:cNvSpPr>
            <a:spLocks noChangeArrowheads="1"/>
          </p:cNvSpPr>
          <p:nvPr/>
        </p:nvSpPr>
        <p:spPr bwMode="auto">
          <a:xfrm>
            <a:off x="1524000" y="40386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Oval 18"/>
          <p:cNvSpPr>
            <a:spLocks noChangeArrowheads="1"/>
          </p:cNvSpPr>
          <p:nvPr/>
        </p:nvSpPr>
        <p:spPr bwMode="auto">
          <a:xfrm>
            <a:off x="5562600" y="40386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899" name="Oval 19"/>
          <p:cNvSpPr>
            <a:spLocks noChangeArrowheads="1"/>
          </p:cNvSpPr>
          <p:nvPr/>
        </p:nvSpPr>
        <p:spPr bwMode="auto">
          <a:xfrm>
            <a:off x="4191000" y="40386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00" name="Oval 20"/>
          <p:cNvSpPr>
            <a:spLocks noChangeArrowheads="1"/>
          </p:cNvSpPr>
          <p:nvPr/>
        </p:nvSpPr>
        <p:spPr bwMode="auto">
          <a:xfrm>
            <a:off x="2895600" y="40386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Oval 21"/>
          <p:cNvSpPr>
            <a:spLocks noChangeArrowheads="1"/>
          </p:cNvSpPr>
          <p:nvPr/>
        </p:nvSpPr>
        <p:spPr bwMode="auto">
          <a:xfrm>
            <a:off x="5562600" y="40386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Line 22"/>
          <p:cNvSpPr>
            <a:spLocks noChangeShapeType="1"/>
          </p:cNvSpPr>
          <p:nvPr/>
        </p:nvSpPr>
        <p:spPr bwMode="auto">
          <a:xfrm>
            <a:off x="1524000" y="36576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8" name="Oval 23"/>
          <p:cNvSpPr>
            <a:spLocks noChangeArrowheads="1"/>
          </p:cNvSpPr>
          <p:nvPr/>
        </p:nvSpPr>
        <p:spPr bwMode="auto">
          <a:xfrm>
            <a:off x="1524000" y="35814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Oval 24"/>
          <p:cNvSpPr>
            <a:spLocks noChangeArrowheads="1"/>
          </p:cNvSpPr>
          <p:nvPr/>
        </p:nvSpPr>
        <p:spPr bwMode="auto">
          <a:xfrm>
            <a:off x="5562600" y="35814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05" name="Oval 25"/>
          <p:cNvSpPr>
            <a:spLocks noChangeArrowheads="1"/>
          </p:cNvSpPr>
          <p:nvPr/>
        </p:nvSpPr>
        <p:spPr bwMode="auto">
          <a:xfrm>
            <a:off x="4191000" y="35814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06" name="Oval 26"/>
          <p:cNvSpPr>
            <a:spLocks noChangeArrowheads="1"/>
          </p:cNvSpPr>
          <p:nvPr/>
        </p:nvSpPr>
        <p:spPr bwMode="auto">
          <a:xfrm>
            <a:off x="2895600" y="35814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Oval 27"/>
          <p:cNvSpPr>
            <a:spLocks noChangeArrowheads="1"/>
          </p:cNvSpPr>
          <p:nvPr/>
        </p:nvSpPr>
        <p:spPr bwMode="auto">
          <a:xfrm>
            <a:off x="5562600" y="35814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0574431"/>
              </p:ext>
            </p:extLst>
          </p:nvPr>
        </p:nvGraphicFramePr>
        <p:xfrm>
          <a:off x="609600" y="1752600"/>
          <a:ext cx="746760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0" name="Equation" r:id="rId4" imgW="3403440" imgH="406080" progId="Equation.DSMT4">
                  <p:embed/>
                </p:oleObj>
              </mc:Choice>
              <mc:Fallback>
                <p:oleObj name="Equation" r:id="rId4" imgW="340344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752600"/>
                        <a:ext cx="7467600" cy="89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46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14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46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46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46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46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887" grpId="0" animBg="1"/>
      <p:bldP spid="1146888" grpId="0" animBg="1"/>
      <p:bldP spid="1146899" grpId="0" animBg="1"/>
      <p:bldP spid="1146900" grpId="0" animBg="1"/>
      <p:bldP spid="1146905" grpId="0" animBg="1"/>
      <p:bldP spid="114690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A6716F-F22D-4E93-8E5D-24ACCE6CF580}" type="slidenum">
              <a:rPr lang="ar-SA" smtClean="0"/>
              <a:pPr/>
              <a:t>31</a:t>
            </a:fld>
            <a:endParaRPr lang="en-US" smtClean="0"/>
          </a:p>
        </p:txBody>
      </p:sp>
      <p:sp>
        <p:nvSpPr>
          <p:cNvPr id="245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 smtClean="0">
                <a:solidFill>
                  <a:srgbClr val="FF0000"/>
                </a:solidFill>
              </a:rPr>
              <a:t>1. Explicit Method</a:t>
            </a:r>
            <a:endParaRPr lang="en-US" sz="40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4578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4123690"/>
              </p:ext>
            </p:extLst>
          </p:nvPr>
        </p:nvGraphicFramePr>
        <p:xfrm>
          <a:off x="457200" y="1782763"/>
          <a:ext cx="8382000" cy="434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4" name="Equation" r:id="rId4" imgW="3403440" imgH="1765080" progId="Equation.DSMT4">
                  <p:embed/>
                </p:oleObj>
              </mc:Choice>
              <mc:Fallback>
                <p:oleObj name="Equation" r:id="rId4" imgW="3403440" imgH="17650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782763"/>
                        <a:ext cx="8382000" cy="4348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685800" y="53340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F377C4-ACCF-4B02-A184-636FA820B3B8}" type="slidenum">
              <a:rPr lang="ar-SA" smtClean="0"/>
              <a:pPr/>
              <a:t>32</a:t>
            </a:fld>
            <a:endParaRPr lang="en-US" smtClean="0"/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 smtClean="0">
                <a:solidFill>
                  <a:srgbClr val="FF0000"/>
                </a:solidFill>
              </a:rPr>
              <a:t>2. Crank-Nicolson Method</a:t>
            </a:r>
            <a:endParaRPr lang="en-US" sz="40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560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6765727"/>
              </p:ext>
            </p:extLst>
          </p:nvPr>
        </p:nvGraphicFramePr>
        <p:xfrm>
          <a:off x="925513" y="1752600"/>
          <a:ext cx="7748587" cy="410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8" name="Equation" r:id="rId4" imgW="3568680" imgH="1892160" progId="Equation.DSMT4">
                  <p:embed/>
                </p:oleObj>
              </mc:Choice>
              <mc:Fallback>
                <p:oleObj name="Equation" r:id="rId4" imgW="3568680" imgH="18921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513" y="1752600"/>
                        <a:ext cx="7748587" cy="410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266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1A6448-A5E6-403F-80B9-5C582A6853E9}" type="slidenum">
              <a:rPr lang="ar-SA" smtClean="0"/>
              <a:pPr/>
              <a:t>33</a:t>
            </a:fld>
            <a:endParaRPr lang="en-US" smtClean="0"/>
          </a:p>
        </p:txBody>
      </p:sp>
      <p:sp>
        <p:nvSpPr>
          <p:cNvPr id="266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 smtClean="0">
                <a:solidFill>
                  <a:srgbClr val="FF0000"/>
                </a:solidFill>
              </a:rPr>
              <a:t>2</a:t>
            </a:r>
            <a:r>
              <a:rPr lang="en-US" sz="4800" dirty="0">
                <a:solidFill>
                  <a:srgbClr val="FF0000"/>
                </a:solidFill>
              </a:rPr>
              <a:t>. Crank-Nicolson </a:t>
            </a:r>
            <a:r>
              <a:rPr lang="en-US" sz="4800" dirty="0" smtClean="0">
                <a:solidFill>
                  <a:srgbClr val="FF0000"/>
                </a:solidFill>
              </a:rPr>
              <a:t>Method</a:t>
            </a:r>
            <a:br>
              <a:rPr lang="en-US" sz="48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How Do We Compute?</a:t>
            </a:r>
            <a:endParaRPr lang="en-US" sz="29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6626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723292"/>
              </p:ext>
            </p:extLst>
          </p:nvPr>
        </p:nvGraphicFramePr>
        <p:xfrm>
          <a:off x="762000" y="1774825"/>
          <a:ext cx="7362825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2" name="Equation" r:id="rId4" imgW="2946240" imgH="406080" progId="Equation.DSMT4">
                  <p:embed/>
                </p:oleObj>
              </mc:Choice>
              <mc:Fallback>
                <p:oleObj name="Equation" r:id="rId4" imgW="2946240" imgH="4060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774825"/>
                        <a:ext cx="7362825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1" name="Line 4"/>
          <p:cNvSpPr>
            <a:spLocks noChangeShapeType="1"/>
          </p:cNvSpPr>
          <p:nvPr/>
        </p:nvSpPr>
        <p:spPr bwMode="auto">
          <a:xfrm>
            <a:off x="1524000" y="3886200"/>
            <a:ext cx="533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2" name="Oval 5"/>
          <p:cNvSpPr>
            <a:spLocks noChangeArrowheads="1"/>
          </p:cNvSpPr>
          <p:nvPr/>
        </p:nvSpPr>
        <p:spPr bwMode="auto">
          <a:xfrm>
            <a:off x="1524000" y="38100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Oval 6"/>
          <p:cNvSpPr>
            <a:spLocks noChangeArrowheads="1"/>
          </p:cNvSpPr>
          <p:nvPr/>
        </p:nvSpPr>
        <p:spPr bwMode="auto">
          <a:xfrm>
            <a:off x="4038600" y="52578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Oval 7"/>
          <p:cNvSpPr>
            <a:spLocks noChangeArrowheads="1"/>
          </p:cNvSpPr>
          <p:nvPr/>
        </p:nvSpPr>
        <p:spPr bwMode="auto">
          <a:xfrm>
            <a:off x="6629400" y="38100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Oval 8"/>
          <p:cNvSpPr>
            <a:spLocks noChangeArrowheads="1"/>
          </p:cNvSpPr>
          <p:nvPr/>
        </p:nvSpPr>
        <p:spPr bwMode="auto">
          <a:xfrm>
            <a:off x="4038600" y="38100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Text Box 9"/>
          <p:cNvSpPr txBox="1">
            <a:spLocks noChangeArrowheads="1"/>
          </p:cNvSpPr>
          <p:nvPr/>
        </p:nvSpPr>
        <p:spPr bwMode="auto">
          <a:xfrm>
            <a:off x="1295400" y="3276600"/>
            <a:ext cx="624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u(x-h,t)                            u(x,t)                             u(x+h,t)  </a:t>
            </a:r>
          </a:p>
        </p:txBody>
      </p:sp>
      <p:sp>
        <p:nvSpPr>
          <p:cNvPr id="26637" name="Line 10"/>
          <p:cNvSpPr>
            <a:spLocks noChangeShapeType="1"/>
          </p:cNvSpPr>
          <p:nvPr/>
        </p:nvSpPr>
        <p:spPr bwMode="auto">
          <a:xfrm>
            <a:off x="1676400" y="3962400"/>
            <a:ext cx="2133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8" name="Line 11"/>
          <p:cNvSpPr>
            <a:spLocks noChangeShapeType="1"/>
          </p:cNvSpPr>
          <p:nvPr/>
        </p:nvSpPr>
        <p:spPr bwMode="auto">
          <a:xfrm>
            <a:off x="4038600" y="4038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9" name="Line 12"/>
          <p:cNvSpPr>
            <a:spLocks noChangeShapeType="1"/>
          </p:cNvSpPr>
          <p:nvPr/>
        </p:nvSpPr>
        <p:spPr bwMode="auto">
          <a:xfrm flipH="1">
            <a:off x="4343400" y="4038600"/>
            <a:ext cx="2209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0" name="Text Box 13"/>
          <p:cNvSpPr txBox="1">
            <a:spLocks noChangeArrowheads="1"/>
          </p:cNvSpPr>
          <p:nvPr/>
        </p:nvSpPr>
        <p:spPr bwMode="auto">
          <a:xfrm>
            <a:off x="3657600" y="54864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u(x,t - 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888CF8-7909-4DE9-B6CD-751361F94DB7}" type="slidenum">
              <a:rPr lang="ar-SA" smtClean="0"/>
              <a:pPr/>
              <a:t>34</a:t>
            </a:fld>
            <a:endParaRPr lang="en-US" smtClean="0"/>
          </a:p>
        </p:txBody>
      </p:sp>
      <p:sp>
        <p:nvSpPr>
          <p:cNvPr id="276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 smtClean="0">
                <a:solidFill>
                  <a:srgbClr val="FF0000"/>
                </a:solidFill>
              </a:rPr>
              <a:t>2. Crank-Nicolson Method</a:t>
            </a:r>
            <a:endParaRPr lang="en-US" sz="40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7650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8590108"/>
              </p:ext>
            </p:extLst>
          </p:nvPr>
        </p:nvGraphicFramePr>
        <p:xfrm>
          <a:off x="485775" y="1700213"/>
          <a:ext cx="7845425" cy="373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6" name="Equation" r:id="rId4" imgW="3365280" imgH="1600200" progId="Equation.DSMT4">
                  <p:embed/>
                </p:oleObj>
              </mc:Choice>
              <mc:Fallback>
                <p:oleObj name="Equation" r:id="rId4" imgW="3365280" imgH="1600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" y="1700213"/>
                        <a:ext cx="7845425" cy="373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2867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E9311E-CEE8-498C-A33B-0C9E100B456C}" type="slidenum">
              <a:rPr lang="ar-SA" smtClean="0"/>
              <a:pPr/>
              <a:t>35</a:t>
            </a:fld>
            <a:endParaRPr lang="en-US" smtClean="0"/>
          </a:p>
        </p:txBody>
      </p:sp>
      <p:sp>
        <p:nvSpPr>
          <p:cNvPr id="286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 smtClean="0">
                <a:solidFill>
                  <a:srgbClr val="FF0000"/>
                </a:solidFill>
              </a:rPr>
              <a:t>2. Crank-Nicolson Method</a:t>
            </a:r>
            <a:endParaRPr lang="en-US" sz="40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8674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4115022"/>
              </p:ext>
            </p:extLst>
          </p:nvPr>
        </p:nvGraphicFramePr>
        <p:xfrm>
          <a:off x="533400" y="2141538"/>
          <a:ext cx="8534400" cy="169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0" name="Equation" r:id="rId4" imgW="4356000" imgH="863280" progId="Equation.DSMT4">
                  <p:embed/>
                </p:oleObj>
              </mc:Choice>
              <mc:Fallback>
                <p:oleObj name="Equation" r:id="rId4" imgW="4356000" imgH="8632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141538"/>
                        <a:ext cx="8534400" cy="169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686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686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ABB232-3542-4F43-9DCE-56C1A4FFD1AA}" type="slidenum">
              <a:rPr lang="ar-SA" smtClean="0"/>
              <a:pPr/>
              <a:t>36</a:t>
            </a:fld>
            <a:endParaRPr lang="en-US" smtClean="0"/>
          </a:p>
        </p:txBody>
      </p:sp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</a:t>
            </a:r>
          </a:p>
        </p:txBody>
      </p:sp>
      <p:sp>
        <p:nvSpPr>
          <p:cNvPr id="686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Explicit method to solve Parabolic PDEs.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Cranks-Nicholson Method.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D504AF-9B5A-4AF1-9F10-55288537A9A3}" type="slidenum">
              <a:rPr lang="ar-SA" smtClean="0"/>
              <a:pPr/>
              <a:t>37</a:t>
            </a:fld>
            <a:endParaRPr lang="en-US" smtClean="0"/>
          </a:p>
        </p:txBody>
      </p:sp>
      <p:sp>
        <p:nvSpPr>
          <p:cNvPr id="297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Heat Equation</a:t>
            </a:r>
            <a:endParaRPr lang="en-US" sz="4000" smtClean="0"/>
          </a:p>
        </p:txBody>
      </p:sp>
      <p:graphicFrame>
        <p:nvGraphicFramePr>
          <p:cNvPr id="29698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484188" y="1881188"/>
          <a:ext cx="8404225" cy="331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4" name="Equation" r:id="rId4" imgW="3987720" imgH="1574640" progId="Equation.3">
                  <p:embed/>
                </p:oleObj>
              </mc:Choice>
              <mc:Fallback>
                <p:oleObj name="Equation" r:id="rId4" imgW="3987720" imgH="1574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1881188"/>
                        <a:ext cx="8404225" cy="3319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3" name="Line 4"/>
          <p:cNvSpPr>
            <a:spLocks noChangeShapeType="1"/>
          </p:cNvSpPr>
          <p:nvPr/>
        </p:nvSpPr>
        <p:spPr bwMode="auto">
          <a:xfrm>
            <a:off x="5867400" y="37338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4" name="Text Box 5"/>
          <p:cNvSpPr txBox="1">
            <a:spLocks noChangeArrowheads="1"/>
          </p:cNvSpPr>
          <p:nvPr/>
        </p:nvSpPr>
        <p:spPr bwMode="auto">
          <a:xfrm>
            <a:off x="7924800" y="37480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</a:t>
            </a:r>
          </a:p>
        </p:txBody>
      </p:sp>
      <p:sp>
        <p:nvSpPr>
          <p:cNvPr id="29705" name="Rectangle 6"/>
          <p:cNvSpPr>
            <a:spLocks noChangeArrowheads="1"/>
          </p:cNvSpPr>
          <p:nvPr/>
        </p:nvSpPr>
        <p:spPr bwMode="auto">
          <a:xfrm>
            <a:off x="304800" y="2819400"/>
            <a:ext cx="2667000" cy="381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Rectangle 7"/>
          <p:cNvSpPr>
            <a:spLocks noChangeArrowheads="1"/>
          </p:cNvSpPr>
          <p:nvPr/>
        </p:nvSpPr>
        <p:spPr bwMode="auto">
          <a:xfrm>
            <a:off x="304800" y="3276600"/>
            <a:ext cx="2667000" cy="457200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AutoShape 8"/>
          <p:cNvSpPr>
            <a:spLocks noChangeArrowheads="1"/>
          </p:cNvSpPr>
          <p:nvPr/>
        </p:nvSpPr>
        <p:spPr bwMode="auto">
          <a:xfrm rot="5400000">
            <a:off x="6819900" y="2476500"/>
            <a:ext cx="152400" cy="2209800"/>
          </a:xfrm>
          <a:prstGeom prst="can">
            <a:avLst>
              <a:gd name="adj" fmla="val 7505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Text Box 9"/>
          <p:cNvSpPr txBox="1">
            <a:spLocks noChangeArrowheads="1"/>
          </p:cNvSpPr>
          <p:nvPr/>
        </p:nvSpPr>
        <p:spPr bwMode="auto">
          <a:xfrm>
            <a:off x="5105400" y="3352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ice</a:t>
            </a:r>
          </a:p>
        </p:txBody>
      </p:sp>
      <p:sp>
        <p:nvSpPr>
          <p:cNvPr id="29709" name="Text Box 10"/>
          <p:cNvSpPr txBox="1">
            <a:spLocks noChangeArrowheads="1"/>
          </p:cNvSpPr>
          <p:nvPr/>
        </p:nvSpPr>
        <p:spPr bwMode="auto">
          <a:xfrm>
            <a:off x="8001000" y="32766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ice</a:t>
            </a:r>
          </a:p>
        </p:txBody>
      </p:sp>
      <p:sp>
        <p:nvSpPr>
          <p:cNvPr id="29710" name="Rectangle 11"/>
          <p:cNvSpPr>
            <a:spLocks noChangeArrowheads="1"/>
          </p:cNvSpPr>
          <p:nvPr/>
        </p:nvSpPr>
        <p:spPr bwMode="auto">
          <a:xfrm>
            <a:off x="5029200" y="3124200"/>
            <a:ext cx="7620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Rectangle 12"/>
          <p:cNvSpPr>
            <a:spLocks noChangeArrowheads="1"/>
          </p:cNvSpPr>
          <p:nvPr/>
        </p:nvSpPr>
        <p:spPr bwMode="auto">
          <a:xfrm>
            <a:off x="8001000" y="3124200"/>
            <a:ext cx="685800" cy="533400"/>
          </a:xfrm>
          <a:prstGeom prst="rect">
            <a:avLst/>
          </a:prstGeom>
          <a:solidFill>
            <a:schemeClr val="bg1">
              <a:alpha val="30196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21C7DA-6E2D-4CCD-9A6D-D18C0DC637F7}" type="slidenum">
              <a:rPr lang="ar-SA" smtClean="0"/>
              <a:pPr/>
              <a:t>38</a:t>
            </a:fld>
            <a:endParaRPr lang="en-US" smtClean="0"/>
          </a:p>
        </p:txBody>
      </p:sp>
      <p:sp>
        <p:nvSpPr>
          <p:cNvPr id="307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 smtClean="0"/>
              <a:t>Example 1 (</a:t>
            </a:r>
            <a:r>
              <a:rPr lang="en-US" sz="4800" dirty="0" smtClean="0">
                <a:solidFill>
                  <a:srgbClr val="FF0000"/>
                </a:solidFill>
              </a:rPr>
              <a:t>Explicit Method</a:t>
            </a:r>
            <a:r>
              <a:rPr lang="en-US" sz="4800" dirty="0" smtClean="0"/>
              <a:t>)</a:t>
            </a:r>
            <a:endParaRPr lang="en-US" sz="4000" dirty="0" smtClean="0"/>
          </a:p>
        </p:txBody>
      </p:sp>
      <p:graphicFrame>
        <p:nvGraphicFramePr>
          <p:cNvPr id="3072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5008367"/>
              </p:ext>
            </p:extLst>
          </p:nvPr>
        </p:nvGraphicFramePr>
        <p:xfrm>
          <a:off x="609600" y="1849438"/>
          <a:ext cx="7620000" cy="410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8" name="Equation" r:id="rId4" imgW="3657600" imgH="1968480" progId="Equation.DSMT4">
                  <p:embed/>
                </p:oleObj>
              </mc:Choice>
              <mc:Fallback>
                <p:oleObj name="Equation" r:id="rId4" imgW="3657600" imgH="1968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849438"/>
                        <a:ext cx="7620000" cy="4100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3174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3174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120443-745C-424D-896F-BC8F56516787}" type="slidenum">
              <a:rPr lang="ar-SA" smtClean="0"/>
              <a:pPr/>
              <a:t>39</a:t>
            </a:fld>
            <a:endParaRPr lang="en-US" smtClean="0"/>
          </a:p>
        </p:txBody>
      </p:sp>
      <p:sp>
        <p:nvSpPr>
          <p:cNvPr id="317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Example 1 (Cont.)</a:t>
            </a:r>
            <a:endParaRPr lang="en-US" sz="4000" smtClean="0"/>
          </a:p>
        </p:txBody>
      </p:sp>
      <p:graphicFrame>
        <p:nvGraphicFramePr>
          <p:cNvPr id="31746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609600" y="1828800"/>
          <a:ext cx="8001000" cy="286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2" name="Equation" r:id="rId4" imgW="3759120" imgH="1346040" progId="Equation.3">
                  <p:embed/>
                </p:oleObj>
              </mc:Choice>
              <mc:Fallback>
                <p:oleObj name="Equation" r:id="rId4" imgW="3759120" imgH="1346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828800"/>
                        <a:ext cx="8001000" cy="2865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205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0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A6C68F-B95D-4163-B788-AF029DED7674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Notation</a:t>
            </a:r>
          </a:p>
        </p:txBody>
      </p:sp>
      <p:graphicFrame>
        <p:nvGraphicFramePr>
          <p:cNvPr id="2050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685800" y="2146300"/>
          <a:ext cx="8153400" cy="315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4" imgW="3479760" imgH="1346040" progId="Equation.3">
                  <p:embed/>
                </p:oleObj>
              </mc:Choice>
              <mc:Fallback>
                <p:oleObj name="Equation" r:id="rId4" imgW="3479760" imgH="1346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146300"/>
                        <a:ext cx="8153400" cy="3154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3277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384E8B-4B01-4FD9-B9F8-AF94474CEA5B}" type="slidenum">
              <a:rPr lang="ar-SA" smtClean="0"/>
              <a:pPr/>
              <a:t>40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Example 1</a:t>
            </a:r>
            <a:endParaRPr lang="en-US" sz="3300" smtClean="0"/>
          </a:p>
        </p:txBody>
      </p:sp>
      <p:graphicFrame>
        <p:nvGraphicFramePr>
          <p:cNvPr id="32770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914400" y="1828800"/>
          <a:ext cx="74676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6" name="Equation" r:id="rId4" imgW="2946240" imgH="203040" progId="Equation.3">
                  <p:embed/>
                </p:oleObj>
              </mc:Choice>
              <mc:Fallback>
                <p:oleObj name="Equation" r:id="rId4" imgW="294624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828800"/>
                        <a:ext cx="7467600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5" name="Line 4"/>
          <p:cNvSpPr>
            <a:spLocks noChangeShapeType="1"/>
          </p:cNvSpPr>
          <p:nvPr/>
        </p:nvSpPr>
        <p:spPr bwMode="auto">
          <a:xfrm>
            <a:off x="2286000" y="4724400"/>
            <a:ext cx="4114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6" name="Oval 5"/>
          <p:cNvSpPr>
            <a:spLocks noChangeArrowheads="1"/>
          </p:cNvSpPr>
          <p:nvPr/>
        </p:nvSpPr>
        <p:spPr bwMode="auto">
          <a:xfrm>
            <a:off x="2286000" y="46482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Oval 6"/>
          <p:cNvSpPr>
            <a:spLocks noChangeArrowheads="1"/>
          </p:cNvSpPr>
          <p:nvPr/>
        </p:nvSpPr>
        <p:spPr bwMode="auto">
          <a:xfrm>
            <a:off x="6324600" y="46482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Oval 7"/>
          <p:cNvSpPr>
            <a:spLocks noChangeArrowheads="1"/>
          </p:cNvSpPr>
          <p:nvPr/>
        </p:nvSpPr>
        <p:spPr bwMode="auto">
          <a:xfrm>
            <a:off x="4343400" y="4648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Oval 8"/>
          <p:cNvSpPr>
            <a:spLocks noChangeArrowheads="1"/>
          </p:cNvSpPr>
          <p:nvPr/>
        </p:nvSpPr>
        <p:spPr bwMode="auto">
          <a:xfrm>
            <a:off x="3276600" y="4648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Line 9"/>
          <p:cNvSpPr>
            <a:spLocks noChangeShapeType="1"/>
          </p:cNvSpPr>
          <p:nvPr/>
        </p:nvSpPr>
        <p:spPr bwMode="auto">
          <a:xfrm>
            <a:off x="2286000" y="52578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1" name="Oval 10"/>
          <p:cNvSpPr>
            <a:spLocks noChangeArrowheads="1"/>
          </p:cNvSpPr>
          <p:nvPr/>
        </p:nvSpPr>
        <p:spPr bwMode="auto">
          <a:xfrm>
            <a:off x="2286000" y="51816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Oval 11"/>
          <p:cNvSpPr>
            <a:spLocks noChangeArrowheads="1"/>
          </p:cNvSpPr>
          <p:nvPr/>
        </p:nvSpPr>
        <p:spPr bwMode="auto">
          <a:xfrm>
            <a:off x="63246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Oval 12"/>
          <p:cNvSpPr>
            <a:spLocks noChangeArrowheads="1"/>
          </p:cNvSpPr>
          <p:nvPr/>
        </p:nvSpPr>
        <p:spPr bwMode="auto">
          <a:xfrm>
            <a:off x="54102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Oval 13"/>
          <p:cNvSpPr>
            <a:spLocks noChangeArrowheads="1"/>
          </p:cNvSpPr>
          <p:nvPr/>
        </p:nvSpPr>
        <p:spPr bwMode="auto">
          <a:xfrm>
            <a:off x="32766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Oval 14"/>
          <p:cNvSpPr>
            <a:spLocks noChangeArrowheads="1"/>
          </p:cNvSpPr>
          <p:nvPr/>
        </p:nvSpPr>
        <p:spPr bwMode="auto">
          <a:xfrm>
            <a:off x="63246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Oval 15"/>
          <p:cNvSpPr>
            <a:spLocks noChangeArrowheads="1"/>
          </p:cNvSpPr>
          <p:nvPr/>
        </p:nvSpPr>
        <p:spPr bwMode="auto">
          <a:xfrm>
            <a:off x="6324600" y="51816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Line 16"/>
          <p:cNvSpPr>
            <a:spLocks noChangeShapeType="1"/>
          </p:cNvSpPr>
          <p:nvPr/>
        </p:nvSpPr>
        <p:spPr bwMode="auto">
          <a:xfrm>
            <a:off x="2286000" y="4191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8" name="Oval 17"/>
          <p:cNvSpPr>
            <a:spLocks noChangeArrowheads="1"/>
          </p:cNvSpPr>
          <p:nvPr/>
        </p:nvSpPr>
        <p:spPr bwMode="auto">
          <a:xfrm>
            <a:off x="2286000" y="41148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9" name="Oval 18"/>
          <p:cNvSpPr>
            <a:spLocks noChangeArrowheads="1"/>
          </p:cNvSpPr>
          <p:nvPr/>
        </p:nvSpPr>
        <p:spPr bwMode="auto">
          <a:xfrm>
            <a:off x="6324600" y="41148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0" name="Oval 19"/>
          <p:cNvSpPr>
            <a:spLocks noChangeArrowheads="1"/>
          </p:cNvSpPr>
          <p:nvPr/>
        </p:nvSpPr>
        <p:spPr bwMode="auto">
          <a:xfrm>
            <a:off x="5410200" y="41148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1" name="Oval 20"/>
          <p:cNvSpPr>
            <a:spLocks noChangeArrowheads="1"/>
          </p:cNvSpPr>
          <p:nvPr/>
        </p:nvSpPr>
        <p:spPr bwMode="auto">
          <a:xfrm>
            <a:off x="3276600" y="41148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2" name="Oval 21"/>
          <p:cNvSpPr>
            <a:spLocks noChangeArrowheads="1"/>
          </p:cNvSpPr>
          <p:nvPr/>
        </p:nvSpPr>
        <p:spPr bwMode="auto">
          <a:xfrm>
            <a:off x="6324600" y="41148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3" name="Line 22"/>
          <p:cNvSpPr>
            <a:spLocks noChangeShapeType="1"/>
          </p:cNvSpPr>
          <p:nvPr/>
        </p:nvSpPr>
        <p:spPr bwMode="auto">
          <a:xfrm>
            <a:off x="2286000" y="36576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4" name="Oval 23"/>
          <p:cNvSpPr>
            <a:spLocks noChangeArrowheads="1"/>
          </p:cNvSpPr>
          <p:nvPr/>
        </p:nvSpPr>
        <p:spPr bwMode="auto">
          <a:xfrm>
            <a:off x="2286000" y="35814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5" name="Oval 24"/>
          <p:cNvSpPr>
            <a:spLocks noChangeArrowheads="1"/>
          </p:cNvSpPr>
          <p:nvPr/>
        </p:nvSpPr>
        <p:spPr bwMode="auto">
          <a:xfrm>
            <a:off x="6324600" y="35814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6" name="Oval 25"/>
          <p:cNvSpPr>
            <a:spLocks noChangeArrowheads="1"/>
          </p:cNvSpPr>
          <p:nvPr/>
        </p:nvSpPr>
        <p:spPr bwMode="auto">
          <a:xfrm>
            <a:off x="5410200" y="35814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7" name="Oval 26"/>
          <p:cNvSpPr>
            <a:spLocks noChangeArrowheads="1"/>
          </p:cNvSpPr>
          <p:nvPr/>
        </p:nvSpPr>
        <p:spPr bwMode="auto">
          <a:xfrm>
            <a:off x="3276600" y="35814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8" name="Oval 27"/>
          <p:cNvSpPr>
            <a:spLocks noChangeArrowheads="1"/>
          </p:cNvSpPr>
          <p:nvPr/>
        </p:nvSpPr>
        <p:spPr bwMode="auto">
          <a:xfrm>
            <a:off x="6324600" y="35814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9" name="Oval 28"/>
          <p:cNvSpPr>
            <a:spLocks noChangeArrowheads="1"/>
          </p:cNvSpPr>
          <p:nvPr/>
        </p:nvSpPr>
        <p:spPr bwMode="auto">
          <a:xfrm>
            <a:off x="43434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0" name="Oval 29"/>
          <p:cNvSpPr>
            <a:spLocks noChangeArrowheads="1"/>
          </p:cNvSpPr>
          <p:nvPr/>
        </p:nvSpPr>
        <p:spPr bwMode="auto">
          <a:xfrm>
            <a:off x="5410200" y="4648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1" name="Oval 30"/>
          <p:cNvSpPr>
            <a:spLocks noChangeArrowheads="1"/>
          </p:cNvSpPr>
          <p:nvPr/>
        </p:nvSpPr>
        <p:spPr bwMode="auto">
          <a:xfrm>
            <a:off x="4343400" y="35814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2" name="Oval 31"/>
          <p:cNvSpPr>
            <a:spLocks noChangeArrowheads="1"/>
          </p:cNvSpPr>
          <p:nvPr/>
        </p:nvSpPr>
        <p:spPr bwMode="auto">
          <a:xfrm>
            <a:off x="4343400" y="41148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3" name="Text Box 32"/>
          <p:cNvSpPr txBox="1">
            <a:spLocks noChangeArrowheads="1"/>
          </p:cNvSpPr>
          <p:nvPr/>
        </p:nvSpPr>
        <p:spPr bwMode="auto">
          <a:xfrm>
            <a:off x="685800" y="5105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t=0</a:t>
            </a:r>
          </a:p>
        </p:txBody>
      </p:sp>
      <p:sp>
        <p:nvSpPr>
          <p:cNvPr id="32804" name="Text Box 33"/>
          <p:cNvSpPr txBox="1">
            <a:spLocks noChangeArrowheads="1"/>
          </p:cNvSpPr>
          <p:nvPr/>
        </p:nvSpPr>
        <p:spPr bwMode="auto">
          <a:xfrm>
            <a:off x="685800" y="44958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t=0.25</a:t>
            </a:r>
          </a:p>
        </p:txBody>
      </p:sp>
      <p:sp>
        <p:nvSpPr>
          <p:cNvPr id="32805" name="Text Box 34"/>
          <p:cNvSpPr txBox="1">
            <a:spLocks noChangeArrowheads="1"/>
          </p:cNvSpPr>
          <p:nvPr/>
        </p:nvSpPr>
        <p:spPr bwMode="auto">
          <a:xfrm>
            <a:off x="685800" y="3962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t=0.5</a:t>
            </a:r>
          </a:p>
        </p:txBody>
      </p:sp>
      <p:sp>
        <p:nvSpPr>
          <p:cNvPr id="32806" name="Line 35"/>
          <p:cNvSpPr>
            <a:spLocks noChangeShapeType="1"/>
          </p:cNvSpPr>
          <p:nvPr/>
        </p:nvSpPr>
        <p:spPr bwMode="auto">
          <a:xfrm>
            <a:off x="2286000" y="32004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07" name="Oval 36"/>
          <p:cNvSpPr>
            <a:spLocks noChangeArrowheads="1"/>
          </p:cNvSpPr>
          <p:nvPr/>
        </p:nvSpPr>
        <p:spPr bwMode="auto">
          <a:xfrm>
            <a:off x="2286000" y="31242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8" name="Oval 37"/>
          <p:cNvSpPr>
            <a:spLocks noChangeArrowheads="1"/>
          </p:cNvSpPr>
          <p:nvPr/>
        </p:nvSpPr>
        <p:spPr bwMode="auto">
          <a:xfrm>
            <a:off x="6324600" y="3124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9" name="Oval 38"/>
          <p:cNvSpPr>
            <a:spLocks noChangeArrowheads="1"/>
          </p:cNvSpPr>
          <p:nvPr/>
        </p:nvSpPr>
        <p:spPr bwMode="auto">
          <a:xfrm>
            <a:off x="5410200" y="3124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10" name="Oval 39"/>
          <p:cNvSpPr>
            <a:spLocks noChangeArrowheads="1"/>
          </p:cNvSpPr>
          <p:nvPr/>
        </p:nvSpPr>
        <p:spPr bwMode="auto">
          <a:xfrm>
            <a:off x="3276600" y="3124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11" name="Oval 40"/>
          <p:cNvSpPr>
            <a:spLocks noChangeArrowheads="1"/>
          </p:cNvSpPr>
          <p:nvPr/>
        </p:nvSpPr>
        <p:spPr bwMode="auto">
          <a:xfrm>
            <a:off x="6324600" y="31242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12" name="Oval 41"/>
          <p:cNvSpPr>
            <a:spLocks noChangeArrowheads="1"/>
          </p:cNvSpPr>
          <p:nvPr/>
        </p:nvSpPr>
        <p:spPr bwMode="auto">
          <a:xfrm>
            <a:off x="4343400" y="3124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13" name="Text Box 42"/>
          <p:cNvSpPr txBox="1">
            <a:spLocks noChangeArrowheads="1"/>
          </p:cNvSpPr>
          <p:nvPr/>
        </p:nvSpPr>
        <p:spPr bwMode="auto">
          <a:xfrm>
            <a:off x="685800" y="35052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t=0.75</a:t>
            </a:r>
          </a:p>
        </p:txBody>
      </p:sp>
      <p:sp>
        <p:nvSpPr>
          <p:cNvPr id="32814" name="Text Box 43"/>
          <p:cNvSpPr txBox="1">
            <a:spLocks noChangeArrowheads="1"/>
          </p:cNvSpPr>
          <p:nvPr/>
        </p:nvSpPr>
        <p:spPr bwMode="auto">
          <a:xfrm>
            <a:off x="685800" y="3048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t=1.0</a:t>
            </a:r>
          </a:p>
        </p:txBody>
      </p:sp>
      <p:sp>
        <p:nvSpPr>
          <p:cNvPr id="32815" name="Text Box 44"/>
          <p:cNvSpPr txBox="1">
            <a:spLocks noChangeArrowheads="1"/>
          </p:cNvSpPr>
          <p:nvPr/>
        </p:nvSpPr>
        <p:spPr bwMode="auto">
          <a:xfrm>
            <a:off x="2895600" y="58054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x=0.25</a:t>
            </a:r>
          </a:p>
        </p:txBody>
      </p:sp>
      <p:sp>
        <p:nvSpPr>
          <p:cNvPr id="32816" name="Text Box 45"/>
          <p:cNvSpPr txBox="1">
            <a:spLocks noChangeArrowheads="1"/>
          </p:cNvSpPr>
          <p:nvPr/>
        </p:nvSpPr>
        <p:spPr bwMode="auto">
          <a:xfrm>
            <a:off x="4038600" y="58054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x=0.5</a:t>
            </a:r>
          </a:p>
        </p:txBody>
      </p:sp>
      <p:sp>
        <p:nvSpPr>
          <p:cNvPr id="32817" name="Text Box 46"/>
          <p:cNvSpPr txBox="1">
            <a:spLocks noChangeArrowheads="1"/>
          </p:cNvSpPr>
          <p:nvPr/>
        </p:nvSpPr>
        <p:spPr bwMode="auto">
          <a:xfrm>
            <a:off x="1905000" y="57912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x=0.0</a:t>
            </a:r>
          </a:p>
        </p:txBody>
      </p:sp>
      <p:sp>
        <p:nvSpPr>
          <p:cNvPr id="32818" name="Text Box 47"/>
          <p:cNvSpPr txBox="1">
            <a:spLocks noChangeArrowheads="1"/>
          </p:cNvSpPr>
          <p:nvPr/>
        </p:nvSpPr>
        <p:spPr bwMode="auto">
          <a:xfrm>
            <a:off x="4953000" y="58054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x=0.75</a:t>
            </a:r>
          </a:p>
        </p:txBody>
      </p:sp>
      <p:sp>
        <p:nvSpPr>
          <p:cNvPr id="32819" name="Text Box 48"/>
          <p:cNvSpPr txBox="1">
            <a:spLocks noChangeArrowheads="1"/>
          </p:cNvSpPr>
          <p:nvPr/>
        </p:nvSpPr>
        <p:spPr bwMode="auto">
          <a:xfrm>
            <a:off x="6096000" y="57912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x=1.0</a:t>
            </a:r>
          </a:p>
        </p:txBody>
      </p:sp>
      <p:sp>
        <p:nvSpPr>
          <p:cNvPr id="32820" name="Text Box 49"/>
          <p:cNvSpPr txBox="1">
            <a:spLocks noChangeArrowheads="1"/>
          </p:cNvSpPr>
          <p:nvPr/>
        </p:nvSpPr>
        <p:spPr bwMode="auto">
          <a:xfrm>
            <a:off x="6477000" y="50434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2821" name="Text Box 50"/>
          <p:cNvSpPr txBox="1">
            <a:spLocks noChangeArrowheads="1"/>
          </p:cNvSpPr>
          <p:nvPr/>
        </p:nvSpPr>
        <p:spPr bwMode="auto">
          <a:xfrm>
            <a:off x="6477000" y="4572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2822" name="Text Box 51"/>
          <p:cNvSpPr txBox="1">
            <a:spLocks noChangeArrowheads="1"/>
          </p:cNvSpPr>
          <p:nvPr/>
        </p:nvSpPr>
        <p:spPr bwMode="auto">
          <a:xfrm>
            <a:off x="6477000" y="40528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2823" name="Text Box 52"/>
          <p:cNvSpPr txBox="1">
            <a:spLocks noChangeArrowheads="1"/>
          </p:cNvSpPr>
          <p:nvPr/>
        </p:nvSpPr>
        <p:spPr bwMode="auto">
          <a:xfrm>
            <a:off x="6477000" y="3443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2824" name="Text Box 53"/>
          <p:cNvSpPr txBox="1">
            <a:spLocks noChangeArrowheads="1"/>
          </p:cNvSpPr>
          <p:nvPr/>
        </p:nvSpPr>
        <p:spPr bwMode="auto">
          <a:xfrm>
            <a:off x="6477000" y="2971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2825" name="Text Box 54"/>
          <p:cNvSpPr txBox="1">
            <a:spLocks noChangeArrowheads="1"/>
          </p:cNvSpPr>
          <p:nvPr/>
        </p:nvSpPr>
        <p:spPr bwMode="auto">
          <a:xfrm>
            <a:off x="1981200" y="50434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2826" name="Text Box 55"/>
          <p:cNvSpPr txBox="1">
            <a:spLocks noChangeArrowheads="1"/>
          </p:cNvSpPr>
          <p:nvPr/>
        </p:nvSpPr>
        <p:spPr bwMode="auto">
          <a:xfrm>
            <a:off x="1981200" y="4572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2827" name="Text Box 56"/>
          <p:cNvSpPr txBox="1">
            <a:spLocks noChangeArrowheads="1"/>
          </p:cNvSpPr>
          <p:nvPr/>
        </p:nvSpPr>
        <p:spPr bwMode="auto">
          <a:xfrm>
            <a:off x="1981200" y="40528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2828" name="Text Box 57"/>
          <p:cNvSpPr txBox="1">
            <a:spLocks noChangeArrowheads="1"/>
          </p:cNvSpPr>
          <p:nvPr/>
        </p:nvSpPr>
        <p:spPr bwMode="auto">
          <a:xfrm>
            <a:off x="1981200" y="3443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2829" name="Text Box 58"/>
          <p:cNvSpPr txBox="1">
            <a:spLocks noChangeArrowheads="1"/>
          </p:cNvSpPr>
          <p:nvPr/>
        </p:nvSpPr>
        <p:spPr bwMode="auto">
          <a:xfrm>
            <a:off x="1981200" y="2971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2830" name="Text Box 59"/>
          <p:cNvSpPr txBox="1">
            <a:spLocks noChangeArrowheads="1"/>
          </p:cNvSpPr>
          <p:nvPr/>
        </p:nvSpPr>
        <p:spPr bwMode="auto">
          <a:xfrm>
            <a:off x="2667000" y="527208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Sin(0.25</a:t>
            </a:r>
            <a:r>
              <a:rPr lang="el-GR">
                <a:latin typeface="Arial" charset="0"/>
              </a:rPr>
              <a:t>π</a:t>
            </a:r>
            <a:r>
              <a:rPr lang="en-US">
                <a:latin typeface="Arial" charset="0"/>
              </a:rPr>
              <a:t>)</a:t>
            </a:r>
            <a:endParaRPr lang="el-GR">
              <a:latin typeface="Arial" charset="0"/>
            </a:endParaRPr>
          </a:p>
        </p:txBody>
      </p:sp>
      <p:sp>
        <p:nvSpPr>
          <p:cNvPr id="32831" name="Text Box 60"/>
          <p:cNvSpPr txBox="1">
            <a:spLocks noChangeArrowheads="1"/>
          </p:cNvSpPr>
          <p:nvPr/>
        </p:nvSpPr>
        <p:spPr bwMode="auto">
          <a:xfrm>
            <a:off x="3886200" y="527208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Sin(0. 5</a:t>
            </a:r>
            <a:r>
              <a:rPr lang="el-GR">
                <a:latin typeface="Arial" charset="0"/>
              </a:rPr>
              <a:t>π</a:t>
            </a:r>
            <a:r>
              <a:rPr lang="en-US">
                <a:latin typeface="Arial" charset="0"/>
              </a:rPr>
              <a:t>)</a:t>
            </a:r>
          </a:p>
        </p:txBody>
      </p:sp>
      <p:sp>
        <p:nvSpPr>
          <p:cNvPr id="32832" name="Text Box 61"/>
          <p:cNvSpPr txBox="1">
            <a:spLocks noChangeArrowheads="1"/>
          </p:cNvSpPr>
          <p:nvPr/>
        </p:nvSpPr>
        <p:spPr bwMode="auto">
          <a:xfrm>
            <a:off x="5029200" y="5272088"/>
            <a:ext cx="1447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Sin(0.75</a:t>
            </a:r>
            <a:r>
              <a:rPr lang="el-GR">
                <a:latin typeface="Arial" charset="0"/>
              </a:rPr>
              <a:t>π</a:t>
            </a:r>
            <a:r>
              <a:rPr lang="en-US">
                <a:latin typeface="Arial" charset="0"/>
              </a:rPr>
              <a:t>)</a:t>
            </a:r>
          </a:p>
        </p:txBody>
      </p:sp>
      <p:sp>
        <p:nvSpPr>
          <p:cNvPr id="32833" name="Line 62"/>
          <p:cNvSpPr>
            <a:spLocks noChangeShapeType="1"/>
          </p:cNvSpPr>
          <p:nvPr/>
        </p:nvSpPr>
        <p:spPr bwMode="auto">
          <a:xfrm flipV="1">
            <a:off x="2438400" y="48006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34" name="Line 63"/>
          <p:cNvSpPr>
            <a:spLocks noChangeShapeType="1"/>
          </p:cNvSpPr>
          <p:nvPr/>
        </p:nvSpPr>
        <p:spPr bwMode="auto">
          <a:xfrm flipV="1">
            <a:off x="32766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835" name="Line 64"/>
          <p:cNvSpPr>
            <a:spLocks noChangeShapeType="1"/>
          </p:cNvSpPr>
          <p:nvPr/>
        </p:nvSpPr>
        <p:spPr bwMode="auto">
          <a:xfrm flipH="1" flipV="1">
            <a:off x="3429000" y="48006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E1B109-EDB7-415A-A7D0-8A973CB78D73}" type="slidenum">
              <a:rPr lang="ar-SA" smtClean="0"/>
              <a:pPr/>
              <a:t>41</a:t>
            </a:fld>
            <a:endParaRPr lang="en-US" smtClean="0"/>
          </a:p>
        </p:txBody>
      </p:sp>
      <p:sp>
        <p:nvSpPr>
          <p:cNvPr id="337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Example 1</a:t>
            </a:r>
            <a:endParaRPr lang="en-US" sz="3300" smtClean="0"/>
          </a:p>
        </p:txBody>
      </p:sp>
      <p:graphicFrame>
        <p:nvGraphicFramePr>
          <p:cNvPr id="3379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762000" y="1752600"/>
          <a:ext cx="7086600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0" name="Equation" r:id="rId4" imgW="3213000" imgH="431640" progId="Equation.3">
                  <p:embed/>
                </p:oleObj>
              </mc:Choice>
              <mc:Fallback>
                <p:oleObj name="Equation" r:id="rId4" imgW="321300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752600"/>
                        <a:ext cx="7086600" cy="950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9" name="Line 4"/>
          <p:cNvSpPr>
            <a:spLocks noChangeShapeType="1"/>
          </p:cNvSpPr>
          <p:nvPr/>
        </p:nvSpPr>
        <p:spPr bwMode="auto">
          <a:xfrm>
            <a:off x="2286000" y="4724400"/>
            <a:ext cx="4114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0" name="Oval 5"/>
          <p:cNvSpPr>
            <a:spLocks noChangeArrowheads="1"/>
          </p:cNvSpPr>
          <p:nvPr/>
        </p:nvSpPr>
        <p:spPr bwMode="auto">
          <a:xfrm>
            <a:off x="2286000" y="46482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Oval 6"/>
          <p:cNvSpPr>
            <a:spLocks noChangeArrowheads="1"/>
          </p:cNvSpPr>
          <p:nvPr/>
        </p:nvSpPr>
        <p:spPr bwMode="auto">
          <a:xfrm>
            <a:off x="6324600" y="46482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Oval 7"/>
          <p:cNvSpPr>
            <a:spLocks noChangeArrowheads="1"/>
          </p:cNvSpPr>
          <p:nvPr/>
        </p:nvSpPr>
        <p:spPr bwMode="auto">
          <a:xfrm>
            <a:off x="4343400" y="4648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Oval 8"/>
          <p:cNvSpPr>
            <a:spLocks noChangeArrowheads="1"/>
          </p:cNvSpPr>
          <p:nvPr/>
        </p:nvSpPr>
        <p:spPr bwMode="auto">
          <a:xfrm>
            <a:off x="3276600" y="4648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Line 9"/>
          <p:cNvSpPr>
            <a:spLocks noChangeShapeType="1"/>
          </p:cNvSpPr>
          <p:nvPr/>
        </p:nvSpPr>
        <p:spPr bwMode="auto">
          <a:xfrm>
            <a:off x="2286000" y="52578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5" name="Oval 10"/>
          <p:cNvSpPr>
            <a:spLocks noChangeArrowheads="1"/>
          </p:cNvSpPr>
          <p:nvPr/>
        </p:nvSpPr>
        <p:spPr bwMode="auto">
          <a:xfrm>
            <a:off x="2286000" y="51816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Oval 11"/>
          <p:cNvSpPr>
            <a:spLocks noChangeArrowheads="1"/>
          </p:cNvSpPr>
          <p:nvPr/>
        </p:nvSpPr>
        <p:spPr bwMode="auto">
          <a:xfrm>
            <a:off x="63246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Oval 12"/>
          <p:cNvSpPr>
            <a:spLocks noChangeArrowheads="1"/>
          </p:cNvSpPr>
          <p:nvPr/>
        </p:nvSpPr>
        <p:spPr bwMode="auto">
          <a:xfrm>
            <a:off x="54102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Oval 13"/>
          <p:cNvSpPr>
            <a:spLocks noChangeArrowheads="1"/>
          </p:cNvSpPr>
          <p:nvPr/>
        </p:nvSpPr>
        <p:spPr bwMode="auto">
          <a:xfrm>
            <a:off x="32766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Oval 14"/>
          <p:cNvSpPr>
            <a:spLocks noChangeArrowheads="1"/>
          </p:cNvSpPr>
          <p:nvPr/>
        </p:nvSpPr>
        <p:spPr bwMode="auto">
          <a:xfrm>
            <a:off x="63246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Oval 15"/>
          <p:cNvSpPr>
            <a:spLocks noChangeArrowheads="1"/>
          </p:cNvSpPr>
          <p:nvPr/>
        </p:nvSpPr>
        <p:spPr bwMode="auto">
          <a:xfrm>
            <a:off x="6324600" y="51816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Line 16"/>
          <p:cNvSpPr>
            <a:spLocks noChangeShapeType="1"/>
          </p:cNvSpPr>
          <p:nvPr/>
        </p:nvSpPr>
        <p:spPr bwMode="auto">
          <a:xfrm>
            <a:off x="2286000" y="4191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2" name="Oval 17"/>
          <p:cNvSpPr>
            <a:spLocks noChangeArrowheads="1"/>
          </p:cNvSpPr>
          <p:nvPr/>
        </p:nvSpPr>
        <p:spPr bwMode="auto">
          <a:xfrm>
            <a:off x="2286000" y="41148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Oval 18"/>
          <p:cNvSpPr>
            <a:spLocks noChangeArrowheads="1"/>
          </p:cNvSpPr>
          <p:nvPr/>
        </p:nvSpPr>
        <p:spPr bwMode="auto">
          <a:xfrm>
            <a:off x="6324600" y="41148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4" name="Oval 19"/>
          <p:cNvSpPr>
            <a:spLocks noChangeArrowheads="1"/>
          </p:cNvSpPr>
          <p:nvPr/>
        </p:nvSpPr>
        <p:spPr bwMode="auto">
          <a:xfrm>
            <a:off x="5410200" y="41148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5" name="Oval 20"/>
          <p:cNvSpPr>
            <a:spLocks noChangeArrowheads="1"/>
          </p:cNvSpPr>
          <p:nvPr/>
        </p:nvSpPr>
        <p:spPr bwMode="auto">
          <a:xfrm>
            <a:off x="3276600" y="41148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6" name="Oval 21"/>
          <p:cNvSpPr>
            <a:spLocks noChangeArrowheads="1"/>
          </p:cNvSpPr>
          <p:nvPr/>
        </p:nvSpPr>
        <p:spPr bwMode="auto">
          <a:xfrm>
            <a:off x="6324600" y="41148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7" name="Line 22"/>
          <p:cNvSpPr>
            <a:spLocks noChangeShapeType="1"/>
          </p:cNvSpPr>
          <p:nvPr/>
        </p:nvSpPr>
        <p:spPr bwMode="auto">
          <a:xfrm>
            <a:off x="2286000" y="36576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8" name="Oval 23"/>
          <p:cNvSpPr>
            <a:spLocks noChangeArrowheads="1"/>
          </p:cNvSpPr>
          <p:nvPr/>
        </p:nvSpPr>
        <p:spPr bwMode="auto">
          <a:xfrm>
            <a:off x="2286000" y="35814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9" name="Oval 24"/>
          <p:cNvSpPr>
            <a:spLocks noChangeArrowheads="1"/>
          </p:cNvSpPr>
          <p:nvPr/>
        </p:nvSpPr>
        <p:spPr bwMode="auto">
          <a:xfrm>
            <a:off x="6324600" y="35814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0" name="Oval 25"/>
          <p:cNvSpPr>
            <a:spLocks noChangeArrowheads="1"/>
          </p:cNvSpPr>
          <p:nvPr/>
        </p:nvSpPr>
        <p:spPr bwMode="auto">
          <a:xfrm>
            <a:off x="5410200" y="35814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1" name="Oval 26"/>
          <p:cNvSpPr>
            <a:spLocks noChangeArrowheads="1"/>
          </p:cNvSpPr>
          <p:nvPr/>
        </p:nvSpPr>
        <p:spPr bwMode="auto">
          <a:xfrm>
            <a:off x="3276600" y="35814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2" name="Oval 27"/>
          <p:cNvSpPr>
            <a:spLocks noChangeArrowheads="1"/>
          </p:cNvSpPr>
          <p:nvPr/>
        </p:nvSpPr>
        <p:spPr bwMode="auto">
          <a:xfrm>
            <a:off x="6324600" y="35814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3" name="Oval 28"/>
          <p:cNvSpPr>
            <a:spLocks noChangeArrowheads="1"/>
          </p:cNvSpPr>
          <p:nvPr/>
        </p:nvSpPr>
        <p:spPr bwMode="auto">
          <a:xfrm>
            <a:off x="43434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4" name="Oval 29"/>
          <p:cNvSpPr>
            <a:spLocks noChangeArrowheads="1"/>
          </p:cNvSpPr>
          <p:nvPr/>
        </p:nvSpPr>
        <p:spPr bwMode="auto">
          <a:xfrm>
            <a:off x="5410200" y="4648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5" name="Oval 30"/>
          <p:cNvSpPr>
            <a:spLocks noChangeArrowheads="1"/>
          </p:cNvSpPr>
          <p:nvPr/>
        </p:nvSpPr>
        <p:spPr bwMode="auto">
          <a:xfrm>
            <a:off x="4343400" y="35814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6" name="Oval 31"/>
          <p:cNvSpPr>
            <a:spLocks noChangeArrowheads="1"/>
          </p:cNvSpPr>
          <p:nvPr/>
        </p:nvSpPr>
        <p:spPr bwMode="auto">
          <a:xfrm>
            <a:off x="4343400" y="41148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7" name="Text Box 32"/>
          <p:cNvSpPr txBox="1">
            <a:spLocks noChangeArrowheads="1"/>
          </p:cNvSpPr>
          <p:nvPr/>
        </p:nvSpPr>
        <p:spPr bwMode="auto">
          <a:xfrm>
            <a:off x="685800" y="5105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t=0</a:t>
            </a:r>
          </a:p>
        </p:txBody>
      </p:sp>
      <p:sp>
        <p:nvSpPr>
          <p:cNvPr id="33828" name="Text Box 33"/>
          <p:cNvSpPr txBox="1">
            <a:spLocks noChangeArrowheads="1"/>
          </p:cNvSpPr>
          <p:nvPr/>
        </p:nvSpPr>
        <p:spPr bwMode="auto">
          <a:xfrm>
            <a:off x="685800" y="44958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t=0.25</a:t>
            </a:r>
          </a:p>
        </p:txBody>
      </p:sp>
      <p:sp>
        <p:nvSpPr>
          <p:cNvPr id="33829" name="Text Box 34"/>
          <p:cNvSpPr txBox="1">
            <a:spLocks noChangeArrowheads="1"/>
          </p:cNvSpPr>
          <p:nvPr/>
        </p:nvSpPr>
        <p:spPr bwMode="auto">
          <a:xfrm>
            <a:off x="685800" y="3962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t=0.5</a:t>
            </a:r>
          </a:p>
        </p:txBody>
      </p:sp>
      <p:sp>
        <p:nvSpPr>
          <p:cNvPr id="33830" name="Line 35"/>
          <p:cNvSpPr>
            <a:spLocks noChangeShapeType="1"/>
          </p:cNvSpPr>
          <p:nvPr/>
        </p:nvSpPr>
        <p:spPr bwMode="auto">
          <a:xfrm>
            <a:off x="2286000" y="32004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31" name="Oval 36"/>
          <p:cNvSpPr>
            <a:spLocks noChangeArrowheads="1"/>
          </p:cNvSpPr>
          <p:nvPr/>
        </p:nvSpPr>
        <p:spPr bwMode="auto">
          <a:xfrm>
            <a:off x="2286000" y="31242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2" name="Oval 37"/>
          <p:cNvSpPr>
            <a:spLocks noChangeArrowheads="1"/>
          </p:cNvSpPr>
          <p:nvPr/>
        </p:nvSpPr>
        <p:spPr bwMode="auto">
          <a:xfrm>
            <a:off x="6324600" y="3124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3" name="Oval 38"/>
          <p:cNvSpPr>
            <a:spLocks noChangeArrowheads="1"/>
          </p:cNvSpPr>
          <p:nvPr/>
        </p:nvSpPr>
        <p:spPr bwMode="auto">
          <a:xfrm>
            <a:off x="5410200" y="3124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4" name="Oval 39"/>
          <p:cNvSpPr>
            <a:spLocks noChangeArrowheads="1"/>
          </p:cNvSpPr>
          <p:nvPr/>
        </p:nvSpPr>
        <p:spPr bwMode="auto">
          <a:xfrm>
            <a:off x="3276600" y="3124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5" name="Oval 40"/>
          <p:cNvSpPr>
            <a:spLocks noChangeArrowheads="1"/>
          </p:cNvSpPr>
          <p:nvPr/>
        </p:nvSpPr>
        <p:spPr bwMode="auto">
          <a:xfrm>
            <a:off x="6324600" y="31242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6" name="Oval 41"/>
          <p:cNvSpPr>
            <a:spLocks noChangeArrowheads="1"/>
          </p:cNvSpPr>
          <p:nvPr/>
        </p:nvSpPr>
        <p:spPr bwMode="auto">
          <a:xfrm>
            <a:off x="4343400" y="3124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7" name="Text Box 42"/>
          <p:cNvSpPr txBox="1">
            <a:spLocks noChangeArrowheads="1"/>
          </p:cNvSpPr>
          <p:nvPr/>
        </p:nvSpPr>
        <p:spPr bwMode="auto">
          <a:xfrm>
            <a:off x="685800" y="35052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t=0.75</a:t>
            </a:r>
          </a:p>
        </p:txBody>
      </p:sp>
      <p:sp>
        <p:nvSpPr>
          <p:cNvPr id="33838" name="Text Box 43"/>
          <p:cNvSpPr txBox="1">
            <a:spLocks noChangeArrowheads="1"/>
          </p:cNvSpPr>
          <p:nvPr/>
        </p:nvSpPr>
        <p:spPr bwMode="auto">
          <a:xfrm>
            <a:off x="685800" y="3048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t=1.0</a:t>
            </a:r>
          </a:p>
        </p:txBody>
      </p:sp>
      <p:sp>
        <p:nvSpPr>
          <p:cNvPr id="33839" name="Text Box 44"/>
          <p:cNvSpPr txBox="1">
            <a:spLocks noChangeArrowheads="1"/>
          </p:cNvSpPr>
          <p:nvPr/>
        </p:nvSpPr>
        <p:spPr bwMode="auto">
          <a:xfrm>
            <a:off x="2895600" y="58054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x=0.25</a:t>
            </a:r>
          </a:p>
        </p:txBody>
      </p:sp>
      <p:sp>
        <p:nvSpPr>
          <p:cNvPr id="33840" name="Text Box 45"/>
          <p:cNvSpPr txBox="1">
            <a:spLocks noChangeArrowheads="1"/>
          </p:cNvSpPr>
          <p:nvPr/>
        </p:nvSpPr>
        <p:spPr bwMode="auto">
          <a:xfrm>
            <a:off x="4038600" y="58054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x=0.5</a:t>
            </a:r>
          </a:p>
        </p:txBody>
      </p:sp>
      <p:sp>
        <p:nvSpPr>
          <p:cNvPr id="33841" name="Text Box 46"/>
          <p:cNvSpPr txBox="1">
            <a:spLocks noChangeArrowheads="1"/>
          </p:cNvSpPr>
          <p:nvPr/>
        </p:nvSpPr>
        <p:spPr bwMode="auto">
          <a:xfrm>
            <a:off x="1905000" y="57912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x=0.0</a:t>
            </a:r>
          </a:p>
        </p:txBody>
      </p:sp>
      <p:sp>
        <p:nvSpPr>
          <p:cNvPr id="33842" name="Text Box 47"/>
          <p:cNvSpPr txBox="1">
            <a:spLocks noChangeArrowheads="1"/>
          </p:cNvSpPr>
          <p:nvPr/>
        </p:nvSpPr>
        <p:spPr bwMode="auto">
          <a:xfrm>
            <a:off x="4953000" y="58054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x=0.75</a:t>
            </a:r>
          </a:p>
        </p:txBody>
      </p:sp>
      <p:sp>
        <p:nvSpPr>
          <p:cNvPr id="33843" name="Text Box 48"/>
          <p:cNvSpPr txBox="1">
            <a:spLocks noChangeArrowheads="1"/>
          </p:cNvSpPr>
          <p:nvPr/>
        </p:nvSpPr>
        <p:spPr bwMode="auto">
          <a:xfrm>
            <a:off x="6096000" y="57912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x=1.0</a:t>
            </a:r>
          </a:p>
        </p:txBody>
      </p:sp>
      <p:sp>
        <p:nvSpPr>
          <p:cNvPr id="33844" name="Text Box 49"/>
          <p:cNvSpPr txBox="1">
            <a:spLocks noChangeArrowheads="1"/>
          </p:cNvSpPr>
          <p:nvPr/>
        </p:nvSpPr>
        <p:spPr bwMode="auto">
          <a:xfrm>
            <a:off x="6477000" y="50434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3845" name="Text Box 50"/>
          <p:cNvSpPr txBox="1">
            <a:spLocks noChangeArrowheads="1"/>
          </p:cNvSpPr>
          <p:nvPr/>
        </p:nvSpPr>
        <p:spPr bwMode="auto">
          <a:xfrm>
            <a:off x="6477000" y="4572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3846" name="Text Box 51"/>
          <p:cNvSpPr txBox="1">
            <a:spLocks noChangeArrowheads="1"/>
          </p:cNvSpPr>
          <p:nvPr/>
        </p:nvSpPr>
        <p:spPr bwMode="auto">
          <a:xfrm>
            <a:off x="6477000" y="40528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3847" name="Text Box 52"/>
          <p:cNvSpPr txBox="1">
            <a:spLocks noChangeArrowheads="1"/>
          </p:cNvSpPr>
          <p:nvPr/>
        </p:nvSpPr>
        <p:spPr bwMode="auto">
          <a:xfrm>
            <a:off x="6477000" y="3443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3848" name="Text Box 53"/>
          <p:cNvSpPr txBox="1">
            <a:spLocks noChangeArrowheads="1"/>
          </p:cNvSpPr>
          <p:nvPr/>
        </p:nvSpPr>
        <p:spPr bwMode="auto">
          <a:xfrm>
            <a:off x="6477000" y="2971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3849" name="Text Box 54"/>
          <p:cNvSpPr txBox="1">
            <a:spLocks noChangeArrowheads="1"/>
          </p:cNvSpPr>
          <p:nvPr/>
        </p:nvSpPr>
        <p:spPr bwMode="auto">
          <a:xfrm>
            <a:off x="1981200" y="50434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3850" name="Text Box 55"/>
          <p:cNvSpPr txBox="1">
            <a:spLocks noChangeArrowheads="1"/>
          </p:cNvSpPr>
          <p:nvPr/>
        </p:nvSpPr>
        <p:spPr bwMode="auto">
          <a:xfrm>
            <a:off x="1981200" y="4572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3851" name="Text Box 56"/>
          <p:cNvSpPr txBox="1">
            <a:spLocks noChangeArrowheads="1"/>
          </p:cNvSpPr>
          <p:nvPr/>
        </p:nvSpPr>
        <p:spPr bwMode="auto">
          <a:xfrm>
            <a:off x="1981200" y="40528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3852" name="Text Box 57"/>
          <p:cNvSpPr txBox="1">
            <a:spLocks noChangeArrowheads="1"/>
          </p:cNvSpPr>
          <p:nvPr/>
        </p:nvSpPr>
        <p:spPr bwMode="auto">
          <a:xfrm>
            <a:off x="1981200" y="3443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3853" name="Text Box 58"/>
          <p:cNvSpPr txBox="1">
            <a:spLocks noChangeArrowheads="1"/>
          </p:cNvSpPr>
          <p:nvPr/>
        </p:nvSpPr>
        <p:spPr bwMode="auto">
          <a:xfrm>
            <a:off x="1981200" y="2971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3854" name="Text Box 59"/>
          <p:cNvSpPr txBox="1">
            <a:spLocks noChangeArrowheads="1"/>
          </p:cNvSpPr>
          <p:nvPr/>
        </p:nvSpPr>
        <p:spPr bwMode="auto">
          <a:xfrm>
            <a:off x="2667000" y="527208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Sin(0.25</a:t>
            </a:r>
            <a:r>
              <a:rPr lang="el-GR">
                <a:latin typeface="Arial" charset="0"/>
              </a:rPr>
              <a:t>π</a:t>
            </a:r>
            <a:r>
              <a:rPr lang="en-US">
                <a:latin typeface="Arial" charset="0"/>
              </a:rPr>
              <a:t>)</a:t>
            </a:r>
            <a:endParaRPr lang="el-GR">
              <a:latin typeface="Arial" charset="0"/>
            </a:endParaRPr>
          </a:p>
        </p:txBody>
      </p:sp>
      <p:sp>
        <p:nvSpPr>
          <p:cNvPr id="33855" name="Text Box 60"/>
          <p:cNvSpPr txBox="1">
            <a:spLocks noChangeArrowheads="1"/>
          </p:cNvSpPr>
          <p:nvPr/>
        </p:nvSpPr>
        <p:spPr bwMode="auto">
          <a:xfrm>
            <a:off x="3886200" y="527208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Sin(0. 5</a:t>
            </a:r>
            <a:r>
              <a:rPr lang="el-GR">
                <a:latin typeface="Arial" charset="0"/>
              </a:rPr>
              <a:t>π</a:t>
            </a:r>
            <a:r>
              <a:rPr lang="en-US">
                <a:latin typeface="Arial" charset="0"/>
              </a:rPr>
              <a:t>)</a:t>
            </a:r>
          </a:p>
        </p:txBody>
      </p:sp>
      <p:sp>
        <p:nvSpPr>
          <p:cNvPr id="33856" name="Text Box 61"/>
          <p:cNvSpPr txBox="1">
            <a:spLocks noChangeArrowheads="1"/>
          </p:cNvSpPr>
          <p:nvPr/>
        </p:nvSpPr>
        <p:spPr bwMode="auto">
          <a:xfrm>
            <a:off x="5029200" y="5272088"/>
            <a:ext cx="1447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Sin(0.75</a:t>
            </a:r>
            <a:r>
              <a:rPr lang="el-GR">
                <a:latin typeface="Arial" charset="0"/>
              </a:rPr>
              <a:t>π</a:t>
            </a:r>
            <a:r>
              <a:rPr lang="en-US">
                <a:latin typeface="Arial" charset="0"/>
              </a:rPr>
              <a:t>)</a:t>
            </a:r>
          </a:p>
        </p:txBody>
      </p:sp>
      <p:sp>
        <p:nvSpPr>
          <p:cNvPr id="33857" name="Line 62"/>
          <p:cNvSpPr>
            <a:spLocks noChangeShapeType="1"/>
          </p:cNvSpPr>
          <p:nvPr/>
        </p:nvSpPr>
        <p:spPr bwMode="auto">
          <a:xfrm flipV="1">
            <a:off x="2438400" y="48006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58" name="Line 63"/>
          <p:cNvSpPr>
            <a:spLocks noChangeShapeType="1"/>
          </p:cNvSpPr>
          <p:nvPr/>
        </p:nvSpPr>
        <p:spPr bwMode="auto">
          <a:xfrm flipV="1">
            <a:off x="32766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59" name="Line 64"/>
          <p:cNvSpPr>
            <a:spLocks noChangeShapeType="1"/>
          </p:cNvSpPr>
          <p:nvPr/>
        </p:nvSpPr>
        <p:spPr bwMode="auto">
          <a:xfrm flipH="1" flipV="1">
            <a:off x="3429000" y="48006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49F8A7-5ED0-45F7-A37F-02596D3642BB}" type="slidenum">
              <a:rPr lang="ar-SA" smtClean="0"/>
              <a:pPr/>
              <a:t>42</a:t>
            </a:fld>
            <a:endParaRPr lang="en-US" smtClean="0"/>
          </a:p>
        </p:txBody>
      </p:sp>
      <p:sp>
        <p:nvSpPr>
          <p:cNvPr id="348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Example 1</a:t>
            </a:r>
            <a:endParaRPr lang="en-US" sz="3300" smtClean="0"/>
          </a:p>
        </p:txBody>
      </p:sp>
      <p:graphicFrame>
        <p:nvGraphicFramePr>
          <p:cNvPr id="34818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762000" y="1830388"/>
          <a:ext cx="7086600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4" name="Equation" r:id="rId4" imgW="3848040" imgH="431640" progId="Equation.3">
                  <p:embed/>
                </p:oleObj>
              </mc:Choice>
              <mc:Fallback>
                <p:oleObj name="Equation" r:id="rId4" imgW="384804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830388"/>
                        <a:ext cx="7086600" cy="795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3" name="Line 4"/>
          <p:cNvSpPr>
            <a:spLocks noChangeShapeType="1"/>
          </p:cNvSpPr>
          <p:nvPr/>
        </p:nvSpPr>
        <p:spPr bwMode="auto">
          <a:xfrm>
            <a:off x="2286000" y="4724400"/>
            <a:ext cx="4114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4" name="Oval 5"/>
          <p:cNvSpPr>
            <a:spLocks noChangeArrowheads="1"/>
          </p:cNvSpPr>
          <p:nvPr/>
        </p:nvSpPr>
        <p:spPr bwMode="auto">
          <a:xfrm>
            <a:off x="2286000" y="46482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Oval 6"/>
          <p:cNvSpPr>
            <a:spLocks noChangeArrowheads="1"/>
          </p:cNvSpPr>
          <p:nvPr/>
        </p:nvSpPr>
        <p:spPr bwMode="auto">
          <a:xfrm>
            <a:off x="6324600" y="46482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Oval 7"/>
          <p:cNvSpPr>
            <a:spLocks noChangeArrowheads="1"/>
          </p:cNvSpPr>
          <p:nvPr/>
        </p:nvSpPr>
        <p:spPr bwMode="auto">
          <a:xfrm>
            <a:off x="4343400" y="4648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Oval 8"/>
          <p:cNvSpPr>
            <a:spLocks noChangeArrowheads="1"/>
          </p:cNvSpPr>
          <p:nvPr/>
        </p:nvSpPr>
        <p:spPr bwMode="auto">
          <a:xfrm>
            <a:off x="3276600" y="4648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8" name="Line 9"/>
          <p:cNvSpPr>
            <a:spLocks noChangeShapeType="1"/>
          </p:cNvSpPr>
          <p:nvPr/>
        </p:nvSpPr>
        <p:spPr bwMode="auto">
          <a:xfrm>
            <a:off x="2286000" y="52578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9" name="Oval 10"/>
          <p:cNvSpPr>
            <a:spLocks noChangeArrowheads="1"/>
          </p:cNvSpPr>
          <p:nvPr/>
        </p:nvSpPr>
        <p:spPr bwMode="auto">
          <a:xfrm>
            <a:off x="2286000" y="51816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Oval 11"/>
          <p:cNvSpPr>
            <a:spLocks noChangeArrowheads="1"/>
          </p:cNvSpPr>
          <p:nvPr/>
        </p:nvSpPr>
        <p:spPr bwMode="auto">
          <a:xfrm>
            <a:off x="63246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1" name="Oval 12"/>
          <p:cNvSpPr>
            <a:spLocks noChangeArrowheads="1"/>
          </p:cNvSpPr>
          <p:nvPr/>
        </p:nvSpPr>
        <p:spPr bwMode="auto">
          <a:xfrm>
            <a:off x="54102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2" name="Oval 13"/>
          <p:cNvSpPr>
            <a:spLocks noChangeArrowheads="1"/>
          </p:cNvSpPr>
          <p:nvPr/>
        </p:nvSpPr>
        <p:spPr bwMode="auto">
          <a:xfrm>
            <a:off x="32766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3" name="Oval 14"/>
          <p:cNvSpPr>
            <a:spLocks noChangeArrowheads="1"/>
          </p:cNvSpPr>
          <p:nvPr/>
        </p:nvSpPr>
        <p:spPr bwMode="auto">
          <a:xfrm>
            <a:off x="63246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4" name="Oval 15"/>
          <p:cNvSpPr>
            <a:spLocks noChangeArrowheads="1"/>
          </p:cNvSpPr>
          <p:nvPr/>
        </p:nvSpPr>
        <p:spPr bwMode="auto">
          <a:xfrm>
            <a:off x="6324600" y="51816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5" name="Line 16"/>
          <p:cNvSpPr>
            <a:spLocks noChangeShapeType="1"/>
          </p:cNvSpPr>
          <p:nvPr/>
        </p:nvSpPr>
        <p:spPr bwMode="auto">
          <a:xfrm>
            <a:off x="2286000" y="4191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6" name="Oval 17"/>
          <p:cNvSpPr>
            <a:spLocks noChangeArrowheads="1"/>
          </p:cNvSpPr>
          <p:nvPr/>
        </p:nvSpPr>
        <p:spPr bwMode="auto">
          <a:xfrm>
            <a:off x="2286000" y="41148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7" name="Oval 18"/>
          <p:cNvSpPr>
            <a:spLocks noChangeArrowheads="1"/>
          </p:cNvSpPr>
          <p:nvPr/>
        </p:nvSpPr>
        <p:spPr bwMode="auto">
          <a:xfrm>
            <a:off x="6324600" y="41148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8" name="Oval 19"/>
          <p:cNvSpPr>
            <a:spLocks noChangeArrowheads="1"/>
          </p:cNvSpPr>
          <p:nvPr/>
        </p:nvSpPr>
        <p:spPr bwMode="auto">
          <a:xfrm>
            <a:off x="5410200" y="41148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9" name="Oval 20"/>
          <p:cNvSpPr>
            <a:spLocks noChangeArrowheads="1"/>
          </p:cNvSpPr>
          <p:nvPr/>
        </p:nvSpPr>
        <p:spPr bwMode="auto">
          <a:xfrm>
            <a:off x="3276600" y="41148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0" name="Oval 21"/>
          <p:cNvSpPr>
            <a:spLocks noChangeArrowheads="1"/>
          </p:cNvSpPr>
          <p:nvPr/>
        </p:nvSpPr>
        <p:spPr bwMode="auto">
          <a:xfrm>
            <a:off x="6324600" y="41148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1" name="Line 22"/>
          <p:cNvSpPr>
            <a:spLocks noChangeShapeType="1"/>
          </p:cNvSpPr>
          <p:nvPr/>
        </p:nvSpPr>
        <p:spPr bwMode="auto">
          <a:xfrm>
            <a:off x="2286000" y="36576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2" name="Oval 23"/>
          <p:cNvSpPr>
            <a:spLocks noChangeArrowheads="1"/>
          </p:cNvSpPr>
          <p:nvPr/>
        </p:nvSpPr>
        <p:spPr bwMode="auto">
          <a:xfrm>
            <a:off x="2286000" y="35814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3" name="Oval 24"/>
          <p:cNvSpPr>
            <a:spLocks noChangeArrowheads="1"/>
          </p:cNvSpPr>
          <p:nvPr/>
        </p:nvSpPr>
        <p:spPr bwMode="auto">
          <a:xfrm>
            <a:off x="6324600" y="35814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4" name="Oval 25"/>
          <p:cNvSpPr>
            <a:spLocks noChangeArrowheads="1"/>
          </p:cNvSpPr>
          <p:nvPr/>
        </p:nvSpPr>
        <p:spPr bwMode="auto">
          <a:xfrm>
            <a:off x="5410200" y="35814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5" name="Oval 26"/>
          <p:cNvSpPr>
            <a:spLocks noChangeArrowheads="1"/>
          </p:cNvSpPr>
          <p:nvPr/>
        </p:nvSpPr>
        <p:spPr bwMode="auto">
          <a:xfrm>
            <a:off x="3276600" y="35814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6" name="Oval 27"/>
          <p:cNvSpPr>
            <a:spLocks noChangeArrowheads="1"/>
          </p:cNvSpPr>
          <p:nvPr/>
        </p:nvSpPr>
        <p:spPr bwMode="auto">
          <a:xfrm>
            <a:off x="6324600" y="35814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7" name="Oval 28"/>
          <p:cNvSpPr>
            <a:spLocks noChangeArrowheads="1"/>
          </p:cNvSpPr>
          <p:nvPr/>
        </p:nvSpPr>
        <p:spPr bwMode="auto">
          <a:xfrm>
            <a:off x="43434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8" name="Oval 29"/>
          <p:cNvSpPr>
            <a:spLocks noChangeArrowheads="1"/>
          </p:cNvSpPr>
          <p:nvPr/>
        </p:nvSpPr>
        <p:spPr bwMode="auto">
          <a:xfrm>
            <a:off x="5410200" y="4648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9" name="Oval 30"/>
          <p:cNvSpPr>
            <a:spLocks noChangeArrowheads="1"/>
          </p:cNvSpPr>
          <p:nvPr/>
        </p:nvSpPr>
        <p:spPr bwMode="auto">
          <a:xfrm>
            <a:off x="4343400" y="35814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0" name="Oval 31"/>
          <p:cNvSpPr>
            <a:spLocks noChangeArrowheads="1"/>
          </p:cNvSpPr>
          <p:nvPr/>
        </p:nvSpPr>
        <p:spPr bwMode="auto">
          <a:xfrm>
            <a:off x="4343400" y="41148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1" name="Text Box 32"/>
          <p:cNvSpPr txBox="1">
            <a:spLocks noChangeArrowheads="1"/>
          </p:cNvSpPr>
          <p:nvPr/>
        </p:nvSpPr>
        <p:spPr bwMode="auto">
          <a:xfrm>
            <a:off x="685800" y="5105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t=0</a:t>
            </a:r>
          </a:p>
        </p:txBody>
      </p:sp>
      <p:sp>
        <p:nvSpPr>
          <p:cNvPr id="34852" name="Text Box 33"/>
          <p:cNvSpPr txBox="1">
            <a:spLocks noChangeArrowheads="1"/>
          </p:cNvSpPr>
          <p:nvPr/>
        </p:nvSpPr>
        <p:spPr bwMode="auto">
          <a:xfrm>
            <a:off x="685800" y="44958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t=0.25</a:t>
            </a:r>
          </a:p>
        </p:txBody>
      </p:sp>
      <p:sp>
        <p:nvSpPr>
          <p:cNvPr id="34853" name="Text Box 34"/>
          <p:cNvSpPr txBox="1">
            <a:spLocks noChangeArrowheads="1"/>
          </p:cNvSpPr>
          <p:nvPr/>
        </p:nvSpPr>
        <p:spPr bwMode="auto">
          <a:xfrm>
            <a:off x="685800" y="3962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t=0.5</a:t>
            </a:r>
          </a:p>
        </p:txBody>
      </p:sp>
      <p:sp>
        <p:nvSpPr>
          <p:cNvPr id="34854" name="Line 35"/>
          <p:cNvSpPr>
            <a:spLocks noChangeShapeType="1"/>
          </p:cNvSpPr>
          <p:nvPr/>
        </p:nvSpPr>
        <p:spPr bwMode="auto">
          <a:xfrm>
            <a:off x="2286000" y="32004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55" name="Oval 36"/>
          <p:cNvSpPr>
            <a:spLocks noChangeArrowheads="1"/>
          </p:cNvSpPr>
          <p:nvPr/>
        </p:nvSpPr>
        <p:spPr bwMode="auto">
          <a:xfrm>
            <a:off x="2286000" y="31242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6" name="Oval 37"/>
          <p:cNvSpPr>
            <a:spLocks noChangeArrowheads="1"/>
          </p:cNvSpPr>
          <p:nvPr/>
        </p:nvSpPr>
        <p:spPr bwMode="auto">
          <a:xfrm>
            <a:off x="6324600" y="3124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7" name="Oval 38"/>
          <p:cNvSpPr>
            <a:spLocks noChangeArrowheads="1"/>
          </p:cNvSpPr>
          <p:nvPr/>
        </p:nvSpPr>
        <p:spPr bwMode="auto">
          <a:xfrm>
            <a:off x="5410200" y="3124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8" name="Oval 39"/>
          <p:cNvSpPr>
            <a:spLocks noChangeArrowheads="1"/>
          </p:cNvSpPr>
          <p:nvPr/>
        </p:nvSpPr>
        <p:spPr bwMode="auto">
          <a:xfrm>
            <a:off x="3276600" y="3124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9" name="Oval 40"/>
          <p:cNvSpPr>
            <a:spLocks noChangeArrowheads="1"/>
          </p:cNvSpPr>
          <p:nvPr/>
        </p:nvSpPr>
        <p:spPr bwMode="auto">
          <a:xfrm>
            <a:off x="6324600" y="31242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60" name="Oval 41"/>
          <p:cNvSpPr>
            <a:spLocks noChangeArrowheads="1"/>
          </p:cNvSpPr>
          <p:nvPr/>
        </p:nvSpPr>
        <p:spPr bwMode="auto">
          <a:xfrm>
            <a:off x="4343400" y="3124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61" name="Text Box 42"/>
          <p:cNvSpPr txBox="1">
            <a:spLocks noChangeArrowheads="1"/>
          </p:cNvSpPr>
          <p:nvPr/>
        </p:nvSpPr>
        <p:spPr bwMode="auto">
          <a:xfrm>
            <a:off x="685800" y="35052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t=0.75</a:t>
            </a:r>
          </a:p>
        </p:txBody>
      </p:sp>
      <p:sp>
        <p:nvSpPr>
          <p:cNvPr id="34862" name="Text Box 43"/>
          <p:cNvSpPr txBox="1">
            <a:spLocks noChangeArrowheads="1"/>
          </p:cNvSpPr>
          <p:nvPr/>
        </p:nvSpPr>
        <p:spPr bwMode="auto">
          <a:xfrm>
            <a:off x="685800" y="3048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t=1.0</a:t>
            </a:r>
          </a:p>
        </p:txBody>
      </p:sp>
      <p:sp>
        <p:nvSpPr>
          <p:cNvPr id="34863" name="Text Box 44"/>
          <p:cNvSpPr txBox="1">
            <a:spLocks noChangeArrowheads="1"/>
          </p:cNvSpPr>
          <p:nvPr/>
        </p:nvSpPr>
        <p:spPr bwMode="auto">
          <a:xfrm>
            <a:off x="2895600" y="58054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x=0.25</a:t>
            </a:r>
          </a:p>
        </p:txBody>
      </p:sp>
      <p:sp>
        <p:nvSpPr>
          <p:cNvPr id="34864" name="Text Box 45"/>
          <p:cNvSpPr txBox="1">
            <a:spLocks noChangeArrowheads="1"/>
          </p:cNvSpPr>
          <p:nvPr/>
        </p:nvSpPr>
        <p:spPr bwMode="auto">
          <a:xfrm>
            <a:off x="4038600" y="58054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x=0.5</a:t>
            </a:r>
          </a:p>
        </p:txBody>
      </p:sp>
      <p:sp>
        <p:nvSpPr>
          <p:cNvPr id="34865" name="Text Box 46"/>
          <p:cNvSpPr txBox="1">
            <a:spLocks noChangeArrowheads="1"/>
          </p:cNvSpPr>
          <p:nvPr/>
        </p:nvSpPr>
        <p:spPr bwMode="auto">
          <a:xfrm>
            <a:off x="1905000" y="57912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x=0.0</a:t>
            </a:r>
          </a:p>
        </p:txBody>
      </p:sp>
      <p:sp>
        <p:nvSpPr>
          <p:cNvPr id="34866" name="Text Box 47"/>
          <p:cNvSpPr txBox="1">
            <a:spLocks noChangeArrowheads="1"/>
          </p:cNvSpPr>
          <p:nvPr/>
        </p:nvSpPr>
        <p:spPr bwMode="auto">
          <a:xfrm>
            <a:off x="4953000" y="58054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x=0.75</a:t>
            </a:r>
          </a:p>
        </p:txBody>
      </p:sp>
      <p:sp>
        <p:nvSpPr>
          <p:cNvPr id="34867" name="Text Box 48"/>
          <p:cNvSpPr txBox="1">
            <a:spLocks noChangeArrowheads="1"/>
          </p:cNvSpPr>
          <p:nvPr/>
        </p:nvSpPr>
        <p:spPr bwMode="auto">
          <a:xfrm>
            <a:off x="6096000" y="57912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x=1.0</a:t>
            </a:r>
          </a:p>
        </p:txBody>
      </p:sp>
      <p:sp>
        <p:nvSpPr>
          <p:cNvPr id="34868" name="Text Box 49"/>
          <p:cNvSpPr txBox="1">
            <a:spLocks noChangeArrowheads="1"/>
          </p:cNvSpPr>
          <p:nvPr/>
        </p:nvSpPr>
        <p:spPr bwMode="auto">
          <a:xfrm>
            <a:off x="6477000" y="50434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4869" name="Text Box 50"/>
          <p:cNvSpPr txBox="1">
            <a:spLocks noChangeArrowheads="1"/>
          </p:cNvSpPr>
          <p:nvPr/>
        </p:nvSpPr>
        <p:spPr bwMode="auto">
          <a:xfrm>
            <a:off x="6477000" y="4572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4870" name="Text Box 51"/>
          <p:cNvSpPr txBox="1">
            <a:spLocks noChangeArrowheads="1"/>
          </p:cNvSpPr>
          <p:nvPr/>
        </p:nvSpPr>
        <p:spPr bwMode="auto">
          <a:xfrm>
            <a:off x="6477000" y="40528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4871" name="Text Box 52"/>
          <p:cNvSpPr txBox="1">
            <a:spLocks noChangeArrowheads="1"/>
          </p:cNvSpPr>
          <p:nvPr/>
        </p:nvSpPr>
        <p:spPr bwMode="auto">
          <a:xfrm>
            <a:off x="6477000" y="3443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4872" name="Text Box 53"/>
          <p:cNvSpPr txBox="1">
            <a:spLocks noChangeArrowheads="1"/>
          </p:cNvSpPr>
          <p:nvPr/>
        </p:nvSpPr>
        <p:spPr bwMode="auto">
          <a:xfrm>
            <a:off x="6477000" y="2971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4873" name="Text Box 54"/>
          <p:cNvSpPr txBox="1">
            <a:spLocks noChangeArrowheads="1"/>
          </p:cNvSpPr>
          <p:nvPr/>
        </p:nvSpPr>
        <p:spPr bwMode="auto">
          <a:xfrm>
            <a:off x="1981200" y="50434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4874" name="Text Box 55"/>
          <p:cNvSpPr txBox="1">
            <a:spLocks noChangeArrowheads="1"/>
          </p:cNvSpPr>
          <p:nvPr/>
        </p:nvSpPr>
        <p:spPr bwMode="auto">
          <a:xfrm>
            <a:off x="1981200" y="4572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4875" name="Text Box 56"/>
          <p:cNvSpPr txBox="1">
            <a:spLocks noChangeArrowheads="1"/>
          </p:cNvSpPr>
          <p:nvPr/>
        </p:nvSpPr>
        <p:spPr bwMode="auto">
          <a:xfrm>
            <a:off x="1981200" y="40528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4876" name="Text Box 57"/>
          <p:cNvSpPr txBox="1">
            <a:spLocks noChangeArrowheads="1"/>
          </p:cNvSpPr>
          <p:nvPr/>
        </p:nvSpPr>
        <p:spPr bwMode="auto">
          <a:xfrm>
            <a:off x="1981200" y="3443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4877" name="Text Box 58"/>
          <p:cNvSpPr txBox="1">
            <a:spLocks noChangeArrowheads="1"/>
          </p:cNvSpPr>
          <p:nvPr/>
        </p:nvSpPr>
        <p:spPr bwMode="auto">
          <a:xfrm>
            <a:off x="1981200" y="2971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4878" name="Text Box 59"/>
          <p:cNvSpPr txBox="1">
            <a:spLocks noChangeArrowheads="1"/>
          </p:cNvSpPr>
          <p:nvPr/>
        </p:nvSpPr>
        <p:spPr bwMode="auto">
          <a:xfrm>
            <a:off x="2667000" y="527208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Sin(0.25</a:t>
            </a:r>
            <a:r>
              <a:rPr lang="el-GR">
                <a:latin typeface="Arial" charset="0"/>
              </a:rPr>
              <a:t>π</a:t>
            </a:r>
            <a:r>
              <a:rPr lang="en-US">
                <a:latin typeface="Arial" charset="0"/>
              </a:rPr>
              <a:t>)</a:t>
            </a:r>
            <a:endParaRPr lang="el-GR">
              <a:latin typeface="Arial" charset="0"/>
            </a:endParaRPr>
          </a:p>
        </p:txBody>
      </p:sp>
      <p:sp>
        <p:nvSpPr>
          <p:cNvPr id="34879" name="Text Box 60"/>
          <p:cNvSpPr txBox="1">
            <a:spLocks noChangeArrowheads="1"/>
          </p:cNvSpPr>
          <p:nvPr/>
        </p:nvSpPr>
        <p:spPr bwMode="auto">
          <a:xfrm>
            <a:off x="3886200" y="527208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Sin(0. 5</a:t>
            </a:r>
            <a:r>
              <a:rPr lang="el-GR">
                <a:latin typeface="Arial" charset="0"/>
              </a:rPr>
              <a:t>π</a:t>
            </a:r>
            <a:r>
              <a:rPr lang="en-US">
                <a:latin typeface="Arial" charset="0"/>
              </a:rPr>
              <a:t>)</a:t>
            </a:r>
          </a:p>
        </p:txBody>
      </p:sp>
      <p:sp>
        <p:nvSpPr>
          <p:cNvPr id="34880" name="Text Box 61"/>
          <p:cNvSpPr txBox="1">
            <a:spLocks noChangeArrowheads="1"/>
          </p:cNvSpPr>
          <p:nvPr/>
        </p:nvSpPr>
        <p:spPr bwMode="auto">
          <a:xfrm>
            <a:off x="5029200" y="5272088"/>
            <a:ext cx="1447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Sin(0.75</a:t>
            </a:r>
            <a:r>
              <a:rPr lang="el-GR">
                <a:latin typeface="Arial" charset="0"/>
              </a:rPr>
              <a:t>π</a:t>
            </a:r>
            <a:r>
              <a:rPr lang="en-US">
                <a:latin typeface="Arial" charset="0"/>
              </a:rPr>
              <a:t>)</a:t>
            </a:r>
          </a:p>
        </p:txBody>
      </p:sp>
      <p:sp>
        <p:nvSpPr>
          <p:cNvPr id="34881" name="Line 62"/>
          <p:cNvSpPr>
            <a:spLocks noChangeShapeType="1"/>
          </p:cNvSpPr>
          <p:nvPr/>
        </p:nvSpPr>
        <p:spPr bwMode="auto">
          <a:xfrm flipV="1">
            <a:off x="3429000" y="48006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82" name="Line 63"/>
          <p:cNvSpPr>
            <a:spLocks noChangeShapeType="1"/>
          </p:cNvSpPr>
          <p:nvPr/>
        </p:nvSpPr>
        <p:spPr bwMode="auto">
          <a:xfrm flipV="1">
            <a:off x="43434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83" name="Line 64"/>
          <p:cNvSpPr>
            <a:spLocks noChangeShapeType="1"/>
          </p:cNvSpPr>
          <p:nvPr/>
        </p:nvSpPr>
        <p:spPr bwMode="auto">
          <a:xfrm flipH="1" flipV="1">
            <a:off x="4495800" y="48006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FD3793-B3E8-4139-A85E-3FA13B972F11}" type="slidenum">
              <a:rPr lang="ar-SA" smtClean="0"/>
              <a:pPr/>
              <a:t>43</a:t>
            </a:fld>
            <a:endParaRPr lang="en-US" smtClean="0"/>
          </a:p>
        </p:txBody>
      </p:sp>
      <p:sp>
        <p:nvSpPr>
          <p:cNvPr id="358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Remarks on Example 1</a:t>
            </a:r>
            <a:endParaRPr lang="en-US" sz="4000" smtClean="0"/>
          </a:p>
        </p:txBody>
      </p:sp>
      <p:graphicFrame>
        <p:nvGraphicFramePr>
          <p:cNvPr id="3584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3794820"/>
              </p:ext>
            </p:extLst>
          </p:nvPr>
        </p:nvGraphicFramePr>
        <p:xfrm>
          <a:off x="838200" y="1889125"/>
          <a:ext cx="7010400" cy="438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8" name="Equation" r:id="rId4" imgW="2844720" imgH="1777680" progId="Equation.DSMT4">
                  <p:embed/>
                </p:oleObj>
              </mc:Choice>
              <mc:Fallback>
                <p:oleObj name="Equation" r:id="rId4" imgW="2844720" imgH="17776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889125"/>
                        <a:ext cx="7010400" cy="438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368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2B8D18-738B-4C22-A0CA-A9041845FF04}" type="slidenum">
              <a:rPr lang="ar-SA" smtClean="0"/>
              <a:pPr/>
              <a:t>44</a:t>
            </a:fld>
            <a:endParaRPr lang="en-US" smtClean="0"/>
          </a:p>
        </p:txBody>
      </p:sp>
      <p:sp>
        <p:nvSpPr>
          <p:cNvPr id="368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Example 1</a:t>
            </a:r>
            <a:endParaRPr lang="en-US" sz="3300" smtClean="0"/>
          </a:p>
        </p:txBody>
      </p:sp>
      <p:graphicFrame>
        <p:nvGraphicFramePr>
          <p:cNvPr id="3686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762000" y="1828800"/>
          <a:ext cx="74676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2" name="Equation" r:id="rId4" imgW="3276360" imgH="203040" progId="Equation.3">
                  <p:embed/>
                </p:oleObj>
              </mc:Choice>
              <mc:Fallback>
                <p:oleObj name="Equation" r:id="rId4" imgW="327636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828800"/>
                        <a:ext cx="7467600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1" name="Line 4"/>
          <p:cNvSpPr>
            <a:spLocks noChangeShapeType="1"/>
          </p:cNvSpPr>
          <p:nvPr/>
        </p:nvSpPr>
        <p:spPr bwMode="auto">
          <a:xfrm>
            <a:off x="2286000" y="4724400"/>
            <a:ext cx="4114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2" name="Oval 5"/>
          <p:cNvSpPr>
            <a:spLocks noChangeArrowheads="1"/>
          </p:cNvSpPr>
          <p:nvPr/>
        </p:nvSpPr>
        <p:spPr bwMode="auto">
          <a:xfrm>
            <a:off x="2286000" y="46482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Oval 6"/>
          <p:cNvSpPr>
            <a:spLocks noChangeArrowheads="1"/>
          </p:cNvSpPr>
          <p:nvPr/>
        </p:nvSpPr>
        <p:spPr bwMode="auto">
          <a:xfrm>
            <a:off x="6324600" y="46482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Oval 7"/>
          <p:cNvSpPr>
            <a:spLocks noChangeArrowheads="1"/>
          </p:cNvSpPr>
          <p:nvPr/>
        </p:nvSpPr>
        <p:spPr bwMode="auto">
          <a:xfrm>
            <a:off x="4343400" y="4648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Oval 8"/>
          <p:cNvSpPr>
            <a:spLocks noChangeArrowheads="1"/>
          </p:cNvSpPr>
          <p:nvPr/>
        </p:nvSpPr>
        <p:spPr bwMode="auto">
          <a:xfrm>
            <a:off x="3276600" y="4648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Line 9"/>
          <p:cNvSpPr>
            <a:spLocks noChangeShapeType="1"/>
          </p:cNvSpPr>
          <p:nvPr/>
        </p:nvSpPr>
        <p:spPr bwMode="auto">
          <a:xfrm>
            <a:off x="2286000" y="52578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7" name="Oval 10"/>
          <p:cNvSpPr>
            <a:spLocks noChangeArrowheads="1"/>
          </p:cNvSpPr>
          <p:nvPr/>
        </p:nvSpPr>
        <p:spPr bwMode="auto">
          <a:xfrm>
            <a:off x="2286000" y="51816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Oval 11"/>
          <p:cNvSpPr>
            <a:spLocks noChangeArrowheads="1"/>
          </p:cNvSpPr>
          <p:nvPr/>
        </p:nvSpPr>
        <p:spPr bwMode="auto">
          <a:xfrm>
            <a:off x="63246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Oval 12"/>
          <p:cNvSpPr>
            <a:spLocks noChangeArrowheads="1"/>
          </p:cNvSpPr>
          <p:nvPr/>
        </p:nvSpPr>
        <p:spPr bwMode="auto">
          <a:xfrm>
            <a:off x="54102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Oval 13"/>
          <p:cNvSpPr>
            <a:spLocks noChangeArrowheads="1"/>
          </p:cNvSpPr>
          <p:nvPr/>
        </p:nvSpPr>
        <p:spPr bwMode="auto">
          <a:xfrm>
            <a:off x="32766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Oval 14"/>
          <p:cNvSpPr>
            <a:spLocks noChangeArrowheads="1"/>
          </p:cNvSpPr>
          <p:nvPr/>
        </p:nvSpPr>
        <p:spPr bwMode="auto">
          <a:xfrm>
            <a:off x="63246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Oval 15"/>
          <p:cNvSpPr>
            <a:spLocks noChangeArrowheads="1"/>
          </p:cNvSpPr>
          <p:nvPr/>
        </p:nvSpPr>
        <p:spPr bwMode="auto">
          <a:xfrm>
            <a:off x="6324600" y="51816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Line 16"/>
          <p:cNvSpPr>
            <a:spLocks noChangeShapeType="1"/>
          </p:cNvSpPr>
          <p:nvPr/>
        </p:nvSpPr>
        <p:spPr bwMode="auto">
          <a:xfrm>
            <a:off x="2286000" y="4191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84" name="Oval 17"/>
          <p:cNvSpPr>
            <a:spLocks noChangeArrowheads="1"/>
          </p:cNvSpPr>
          <p:nvPr/>
        </p:nvSpPr>
        <p:spPr bwMode="auto">
          <a:xfrm>
            <a:off x="2286000" y="41148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5" name="Oval 18"/>
          <p:cNvSpPr>
            <a:spLocks noChangeArrowheads="1"/>
          </p:cNvSpPr>
          <p:nvPr/>
        </p:nvSpPr>
        <p:spPr bwMode="auto">
          <a:xfrm>
            <a:off x="6324600" y="41148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6" name="Oval 19"/>
          <p:cNvSpPr>
            <a:spLocks noChangeArrowheads="1"/>
          </p:cNvSpPr>
          <p:nvPr/>
        </p:nvSpPr>
        <p:spPr bwMode="auto">
          <a:xfrm>
            <a:off x="5410200" y="41148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7" name="Oval 20"/>
          <p:cNvSpPr>
            <a:spLocks noChangeArrowheads="1"/>
          </p:cNvSpPr>
          <p:nvPr/>
        </p:nvSpPr>
        <p:spPr bwMode="auto">
          <a:xfrm>
            <a:off x="3276600" y="41148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8" name="Oval 21"/>
          <p:cNvSpPr>
            <a:spLocks noChangeArrowheads="1"/>
          </p:cNvSpPr>
          <p:nvPr/>
        </p:nvSpPr>
        <p:spPr bwMode="auto">
          <a:xfrm>
            <a:off x="6324600" y="41148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9" name="Line 22"/>
          <p:cNvSpPr>
            <a:spLocks noChangeShapeType="1"/>
          </p:cNvSpPr>
          <p:nvPr/>
        </p:nvSpPr>
        <p:spPr bwMode="auto">
          <a:xfrm>
            <a:off x="2286000" y="36576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90" name="Oval 23"/>
          <p:cNvSpPr>
            <a:spLocks noChangeArrowheads="1"/>
          </p:cNvSpPr>
          <p:nvPr/>
        </p:nvSpPr>
        <p:spPr bwMode="auto">
          <a:xfrm>
            <a:off x="2286000" y="35814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1" name="Oval 24"/>
          <p:cNvSpPr>
            <a:spLocks noChangeArrowheads="1"/>
          </p:cNvSpPr>
          <p:nvPr/>
        </p:nvSpPr>
        <p:spPr bwMode="auto">
          <a:xfrm>
            <a:off x="6324600" y="35814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2" name="Oval 25"/>
          <p:cNvSpPr>
            <a:spLocks noChangeArrowheads="1"/>
          </p:cNvSpPr>
          <p:nvPr/>
        </p:nvSpPr>
        <p:spPr bwMode="auto">
          <a:xfrm>
            <a:off x="5410200" y="35814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3" name="Oval 26"/>
          <p:cNvSpPr>
            <a:spLocks noChangeArrowheads="1"/>
          </p:cNvSpPr>
          <p:nvPr/>
        </p:nvSpPr>
        <p:spPr bwMode="auto">
          <a:xfrm>
            <a:off x="3276600" y="35814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4" name="Oval 27"/>
          <p:cNvSpPr>
            <a:spLocks noChangeArrowheads="1"/>
          </p:cNvSpPr>
          <p:nvPr/>
        </p:nvSpPr>
        <p:spPr bwMode="auto">
          <a:xfrm>
            <a:off x="6324600" y="35814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5" name="Oval 28"/>
          <p:cNvSpPr>
            <a:spLocks noChangeArrowheads="1"/>
          </p:cNvSpPr>
          <p:nvPr/>
        </p:nvSpPr>
        <p:spPr bwMode="auto">
          <a:xfrm>
            <a:off x="43434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6" name="Oval 29"/>
          <p:cNvSpPr>
            <a:spLocks noChangeArrowheads="1"/>
          </p:cNvSpPr>
          <p:nvPr/>
        </p:nvSpPr>
        <p:spPr bwMode="auto">
          <a:xfrm>
            <a:off x="5410200" y="4648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7" name="Oval 30"/>
          <p:cNvSpPr>
            <a:spLocks noChangeArrowheads="1"/>
          </p:cNvSpPr>
          <p:nvPr/>
        </p:nvSpPr>
        <p:spPr bwMode="auto">
          <a:xfrm>
            <a:off x="4343400" y="35814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8" name="Oval 31"/>
          <p:cNvSpPr>
            <a:spLocks noChangeArrowheads="1"/>
          </p:cNvSpPr>
          <p:nvPr/>
        </p:nvSpPr>
        <p:spPr bwMode="auto">
          <a:xfrm>
            <a:off x="4343400" y="41148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9" name="Text Box 32"/>
          <p:cNvSpPr txBox="1">
            <a:spLocks noChangeArrowheads="1"/>
          </p:cNvSpPr>
          <p:nvPr/>
        </p:nvSpPr>
        <p:spPr bwMode="auto">
          <a:xfrm>
            <a:off x="685800" y="5105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t=0</a:t>
            </a:r>
          </a:p>
        </p:txBody>
      </p:sp>
      <p:sp>
        <p:nvSpPr>
          <p:cNvPr id="36900" name="Text Box 33"/>
          <p:cNvSpPr txBox="1">
            <a:spLocks noChangeArrowheads="1"/>
          </p:cNvSpPr>
          <p:nvPr/>
        </p:nvSpPr>
        <p:spPr bwMode="auto">
          <a:xfrm>
            <a:off x="685800" y="44958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t=0.025</a:t>
            </a:r>
          </a:p>
        </p:txBody>
      </p:sp>
      <p:sp>
        <p:nvSpPr>
          <p:cNvPr id="36901" name="Text Box 34"/>
          <p:cNvSpPr txBox="1">
            <a:spLocks noChangeArrowheads="1"/>
          </p:cNvSpPr>
          <p:nvPr/>
        </p:nvSpPr>
        <p:spPr bwMode="auto">
          <a:xfrm>
            <a:off x="685800" y="3962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t=0.05</a:t>
            </a:r>
          </a:p>
        </p:txBody>
      </p:sp>
      <p:sp>
        <p:nvSpPr>
          <p:cNvPr id="36902" name="Line 35"/>
          <p:cNvSpPr>
            <a:spLocks noChangeShapeType="1"/>
          </p:cNvSpPr>
          <p:nvPr/>
        </p:nvSpPr>
        <p:spPr bwMode="auto">
          <a:xfrm>
            <a:off x="2286000" y="32004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903" name="Oval 36"/>
          <p:cNvSpPr>
            <a:spLocks noChangeArrowheads="1"/>
          </p:cNvSpPr>
          <p:nvPr/>
        </p:nvSpPr>
        <p:spPr bwMode="auto">
          <a:xfrm>
            <a:off x="2286000" y="31242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04" name="Oval 37"/>
          <p:cNvSpPr>
            <a:spLocks noChangeArrowheads="1"/>
          </p:cNvSpPr>
          <p:nvPr/>
        </p:nvSpPr>
        <p:spPr bwMode="auto">
          <a:xfrm>
            <a:off x="6324600" y="3124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05" name="Oval 38"/>
          <p:cNvSpPr>
            <a:spLocks noChangeArrowheads="1"/>
          </p:cNvSpPr>
          <p:nvPr/>
        </p:nvSpPr>
        <p:spPr bwMode="auto">
          <a:xfrm>
            <a:off x="5410200" y="3124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06" name="Oval 39"/>
          <p:cNvSpPr>
            <a:spLocks noChangeArrowheads="1"/>
          </p:cNvSpPr>
          <p:nvPr/>
        </p:nvSpPr>
        <p:spPr bwMode="auto">
          <a:xfrm>
            <a:off x="3276600" y="3124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07" name="Oval 40"/>
          <p:cNvSpPr>
            <a:spLocks noChangeArrowheads="1"/>
          </p:cNvSpPr>
          <p:nvPr/>
        </p:nvSpPr>
        <p:spPr bwMode="auto">
          <a:xfrm>
            <a:off x="6324600" y="31242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08" name="Oval 41"/>
          <p:cNvSpPr>
            <a:spLocks noChangeArrowheads="1"/>
          </p:cNvSpPr>
          <p:nvPr/>
        </p:nvSpPr>
        <p:spPr bwMode="auto">
          <a:xfrm>
            <a:off x="4343400" y="3124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09" name="Text Box 42"/>
          <p:cNvSpPr txBox="1">
            <a:spLocks noChangeArrowheads="1"/>
          </p:cNvSpPr>
          <p:nvPr/>
        </p:nvSpPr>
        <p:spPr bwMode="auto">
          <a:xfrm>
            <a:off x="685800" y="35052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t=0.075</a:t>
            </a:r>
          </a:p>
        </p:txBody>
      </p:sp>
      <p:sp>
        <p:nvSpPr>
          <p:cNvPr id="36910" name="Text Box 43"/>
          <p:cNvSpPr txBox="1">
            <a:spLocks noChangeArrowheads="1"/>
          </p:cNvSpPr>
          <p:nvPr/>
        </p:nvSpPr>
        <p:spPr bwMode="auto">
          <a:xfrm>
            <a:off x="685800" y="3048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t=0.10</a:t>
            </a:r>
          </a:p>
        </p:txBody>
      </p:sp>
      <p:sp>
        <p:nvSpPr>
          <p:cNvPr id="36911" name="Text Box 44"/>
          <p:cNvSpPr txBox="1">
            <a:spLocks noChangeArrowheads="1"/>
          </p:cNvSpPr>
          <p:nvPr/>
        </p:nvSpPr>
        <p:spPr bwMode="auto">
          <a:xfrm>
            <a:off x="2895600" y="58054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x=0.25</a:t>
            </a:r>
          </a:p>
        </p:txBody>
      </p:sp>
      <p:sp>
        <p:nvSpPr>
          <p:cNvPr id="36912" name="Text Box 45"/>
          <p:cNvSpPr txBox="1">
            <a:spLocks noChangeArrowheads="1"/>
          </p:cNvSpPr>
          <p:nvPr/>
        </p:nvSpPr>
        <p:spPr bwMode="auto">
          <a:xfrm>
            <a:off x="4038600" y="58054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x=0.5</a:t>
            </a:r>
          </a:p>
        </p:txBody>
      </p:sp>
      <p:sp>
        <p:nvSpPr>
          <p:cNvPr id="36913" name="Text Box 46"/>
          <p:cNvSpPr txBox="1">
            <a:spLocks noChangeArrowheads="1"/>
          </p:cNvSpPr>
          <p:nvPr/>
        </p:nvSpPr>
        <p:spPr bwMode="auto">
          <a:xfrm>
            <a:off x="1905000" y="57912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x=0.0</a:t>
            </a:r>
          </a:p>
        </p:txBody>
      </p:sp>
      <p:sp>
        <p:nvSpPr>
          <p:cNvPr id="36914" name="Text Box 47"/>
          <p:cNvSpPr txBox="1">
            <a:spLocks noChangeArrowheads="1"/>
          </p:cNvSpPr>
          <p:nvPr/>
        </p:nvSpPr>
        <p:spPr bwMode="auto">
          <a:xfrm>
            <a:off x="4953000" y="58054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x=0.75</a:t>
            </a:r>
          </a:p>
        </p:txBody>
      </p:sp>
      <p:sp>
        <p:nvSpPr>
          <p:cNvPr id="36915" name="Text Box 48"/>
          <p:cNvSpPr txBox="1">
            <a:spLocks noChangeArrowheads="1"/>
          </p:cNvSpPr>
          <p:nvPr/>
        </p:nvSpPr>
        <p:spPr bwMode="auto">
          <a:xfrm>
            <a:off x="6096000" y="57912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x=1.0</a:t>
            </a:r>
          </a:p>
        </p:txBody>
      </p:sp>
      <p:sp>
        <p:nvSpPr>
          <p:cNvPr id="36916" name="Text Box 49"/>
          <p:cNvSpPr txBox="1">
            <a:spLocks noChangeArrowheads="1"/>
          </p:cNvSpPr>
          <p:nvPr/>
        </p:nvSpPr>
        <p:spPr bwMode="auto">
          <a:xfrm>
            <a:off x="6477000" y="50434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6917" name="Text Box 50"/>
          <p:cNvSpPr txBox="1">
            <a:spLocks noChangeArrowheads="1"/>
          </p:cNvSpPr>
          <p:nvPr/>
        </p:nvSpPr>
        <p:spPr bwMode="auto">
          <a:xfrm>
            <a:off x="6477000" y="4572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6918" name="Text Box 51"/>
          <p:cNvSpPr txBox="1">
            <a:spLocks noChangeArrowheads="1"/>
          </p:cNvSpPr>
          <p:nvPr/>
        </p:nvSpPr>
        <p:spPr bwMode="auto">
          <a:xfrm>
            <a:off x="6477000" y="40528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6919" name="Text Box 52"/>
          <p:cNvSpPr txBox="1">
            <a:spLocks noChangeArrowheads="1"/>
          </p:cNvSpPr>
          <p:nvPr/>
        </p:nvSpPr>
        <p:spPr bwMode="auto">
          <a:xfrm>
            <a:off x="6477000" y="3443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6920" name="Text Box 53"/>
          <p:cNvSpPr txBox="1">
            <a:spLocks noChangeArrowheads="1"/>
          </p:cNvSpPr>
          <p:nvPr/>
        </p:nvSpPr>
        <p:spPr bwMode="auto">
          <a:xfrm>
            <a:off x="6477000" y="2971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6921" name="Text Box 54"/>
          <p:cNvSpPr txBox="1">
            <a:spLocks noChangeArrowheads="1"/>
          </p:cNvSpPr>
          <p:nvPr/>
        </p:nvSpPr>
        <p:spPr bwMode="auto">
          <a:xfrm>
            <a:off x="1981200" y="50434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6922" name="Text Box 55"/>
          <p:cNvSpPr txBox="1">
            <a:spLocks noChangeArrowheads="1"/>
          </p:cNvSpPr>
          <p:nvPr/>
        </p:nvSpPr>
        <p:spPr bwMode="auto">
          <a:xfrm>
            <a:off x="1981200" y="4572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6923" name="Text Box 56"/>
          <p:cNvSpPr txBox="1">
            <a:spLocks noChangeArrowheads="1"/>
          </p:cNvSpPr>
          <p:nvPr/>
        </p:nvSpPr>
        <p:spPr bwMode="auto">
          <a:xfrm>
            <a:off x="1981200" y="40528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6924" name="Text Box 57"/>
          <p:cNvSpPr txBox="1">
            <a:spLocks noChangeArrowheads="1"/>
          </p:cNvSpPr>
          <p:nvPr/>
        </p:nvSpPr>
        <p:spPr bwMode="auto">
          <a:xfrm>
            <a:off x="1981200" y="3443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6925" name="Text Box 58"/>
          <p:cNvSpPr txBox="1">
            <a:spLocks noChangeArrowheads="1"/>
          </p:cNvSpPr>
          <p:nvPr/>
        </p:nvSpPr>
        <p:spPr bwMode="auto">
          <a:xfrm>
            <a:off x="1981200" y="2971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6926" name="Text Box 59"/>
          <p:cNvSpPr txBox="1">
            <a:spLocks noChangeArrowheads="1"/>
          </p:cNvSpPr>
          <p:nvPr/>
        </p:nvSpPr>
        <p:spPr bwMode="auto">
          <a:xfrm>
            <a:off x="2667000" y="527208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Sin(0.25</a:t>
            </a:r>
            <a:r>
              <a:rPr lang="el-GR">
                <a:latin typeface="Arial" charset="0"/>
              </a:rPr>
              <a:t>π</a:t>
            </a:r>
            <a:r>
              <a:rPr lang="en-US">
                <a:latin typeface="Arial" charset="0"/>
              </a:rPr>
              <a:t>)</a:t>
            </a:r>
            <a:endParaRPr lang="el-GR">
              <a:latin typeface="Arial" charset="0"/>
            </a:endParaRPr>
          </a:p>
        </p:txBody>
      </p:sp>
      <p:sp>
        <p:nvSpPr>
          <p:cNvPr id="36927" name="Text Box 60"/>
          <p:cNvSpPr txBox="1">
            <a:spLocks noChangeArrowheads="1"/>
          </p:cNvSpPr>
          <p:nvPr/>
        </p:nvSpPr>
        <p:spPr bwMode="auto">
          <a:xfrm>
            <a:off x="3886200" y="527208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Sin(0. 5</a:t>
            </a:r>
            <a:r>
              <a:rPr lang="el-GR">
                <a:latin typeface="Arial" charset="0"/>
              </a:rPr>
              <a:t>π</a:t>
            </a:r>
            <a:r>
              <a:rPr lang="en-US">
                <a:latin typeface="Arial" charset="0"/>
              </a:rPr>
              <a:t>)</a:t>
            </a:r>
          </a:p>
        </p:txBody>
      </p:sp>
      <p:sp>
        <p:nvSpPr>
          <p:cNvPr id="36928" name="Text Box 61"/>
          <p:cNvSpPr txBox="1">
            <a:spLocks noChangeArrowheads="1"/>
          </p:cNvSpPr>
          <p:nvPr/>
        </p:nvSpPr>
        <p:spPr bwMode="auto">
          <a:xfrm>
            <a:off x="5029200" y="5272088"/>
            <a:ext cx="1447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Sin(0.75</a:t>
            </a:r>
            <a:r>
              <a:rPr lang="el-GR">
                <a:latin typeface="Arial" charset="0"/>
              </a:rPr>
              <a:t>π</a:t>
            </a:r>
            <a:r>
              <a:rPr lang="en-US">
                <a:latin typeface="Arial" charset="0"/>
              </a:rPr>
              <a:t>)</a:t>
            </a:r>
          </a:p>
        </p:txBody>
      </p:sp>
      <p:sp>
        <p:nvSpPr>
          <p:cNvPr id="36929" name="Line 62"/>
          <p:cNvSpPr>
            <a:spLocks noChangeShapeType="1"/>
          </p:cNvSpPr>
          <p:nvPr/>
        </p:nvSpPr>
        <p:spPr bwMode="auto">
          <a:xfrm flipV="1">
            <a:off x="2438400" y="48006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930" name="Line 63"/>
          <p:cNvSpPr>
            <a:spLocks noChangeShapeType="1"/>
          </p:cNvSpPr>
          <p:nvPr/>
        </p:nvSpPr>
        <p:spPr bwMode="auto">
          <a:xfrm flipV="1">
            <a:off x="32766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931" name="Line 64"/>
          <p:cNvSpPr>
            <a:spLocks noChangeShapeType="1"/>
          </p:cNvSpPr>
          <p:nvPr/>
        </p:nvSpPr>
        <p:spPr bwMode="auto">
          <a:xfrm flipH="1" flipV="1">
            <a:off x="3429000" y="48006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3789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3789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57A114-DAED-4F98-9801-D35EB17A0869}" type="slidenum">
              <a:rPr lang="ar-SA" smtClean="0"/>
              <a:pPr/>
              <a:t>45</a:t>
            </a:fld>
            <a:endParaRPr lang="en-US" smtClean="0"/>
          </a:p>
        </p:txBody>
      </p:sp>
      <p:sp>
        <p:nvSpPr>
          <p:cNvPr id="378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Example 1</a:t>
            </a:r>
            <a:endParaRPr lang="en-US" sz="3300" smtClean="0"/>
          </a:p>
        </p:txBody>
      </p:sp>
      <p:sp>
        <p:nvSpPr>
          <p:cNvPr id="37895" name="Line 3"/>
          <p:cNvSpPr>
            <a:spLocks noChangeShapeType="1"/>
          </p:cNvSpPr>
          <p:nvPr/>
        </p:nvSpPr>
        <p:spPr bwMode="auto">
          <a:xfrm>
            <a:off x="2286000" y="4724400"/>
            <a:ext cx="4114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6" name="Oval 4"/>
          <p:cNvSpPr>
            <a:spLocks noChangeArrowheads="1"/>
          </p:cNvSpPr>
          <p:nvPr/>
        </p:nvSpPr>
        <p:spPr bwMode="auto">
          <a:xfrm>
            <a:off x="2286000" y="46482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Oval 5"/>
          <p:cNvSpPr>
            <a:spLocks noChangeArrowheads="1"/>
          </p:cNvSpPr>
          <p:nvPr/>
        </p:nvSpPr>
        <p:spPr bwMode="auto">
          <a:xfrm>
            <a:off x="6324600" y="46482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Oval 6"/>
          <p:cNvSpPr>
            <a:spLocks noChangeArrowheads="1"/>
          </p:cNvSpPr>
          <p:nvPr/>
        </p:nvSpPr>
        <p:spPr bwMode="auto">
          <a:xfrm>
            <a:off x="4343400" y="4648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Oval 7"/>
          <p:cNvSpPr>
            <a:spLocks noChangeArrowheads="1"/>
          </p:cNvSpPr>
          <p:nvPr/>
        </p:nvSpPr>
        <p:spPr bwMode="auto">
          <a:xfrm>
            <a:off x="3276600" y="4648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Line 8"/>
          <p:cNvSpPr>
            <a:spLocks noChangeShapeType="1"/>
          </p:cNvSpPr>
          <p:nvPr/>
        </p:nvSpPr>
        <p:spPr bwMode="auto">
          <a:xfrm>
            <a:off x="2286000" y="52578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01" name="Oval 9"/>
          <p:cNvSpPr>
            <a:spLocks noChangeArrowheads="1"/>
          </p:cNvSpPr>
          <p:nvPr/>
        </p:nvSpPr>
        <p:spPr bwMode="auto">
          <a:xfrm>
            <a:off x="2286000" y="51816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2" name="Oval 10"/>
          <p:cNvSpPr>
            <a:spLocks noChangeArrowheads="1"/>
          </p:cNvSpPr>
          <p:nvPr/>
        </p:nvSpPr>
        <p:spPr bwMode="auto">
          <a:xfrm>
            <a:off x="63246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3" name="Oval 11"/>
          <p:cNvSpPr>
            <a:spLocks noChangeArrowheads="1"/>
          </p:cNvSpPr>
          <p:nvPr/>
        </p:nvSpPr>
        <p:spPr bwMode="auto">
          <a:xfrm>
            <a:off x="54102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Oval 12"/>
          <p:cNvSpPr>
            <a:spLocks noChangeArrowheads="1"/>
          </p:cNvSpPr>
          <p:nvPr/>
        </p:nvSpPr>
        <p:spPr bwMode="auto">
          <a:xfrm>
            <a:off x="32766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5" name="Oval 13"/>
          <p:cNvSpPr>
            <a:spLocks noChangeArrowheads="1"/>
          </p:cNvSpPr>
          <p:nvPr/>
        </p:nvSpPr>
        <p:spPr bwMode="auto">
          <a:xfrm>
            <a:off x="63246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6" name="Oval 14"/>
          <p:cNvSpPr>
            <a:spLocks noChangeArrowheads="1"/>
          </p:cNvSpPr>
          <p:nvPr/>
        </p:nvSpPr>
        <p:spPr bwMode="auto">
          <a:xfrm>
            <a:off x="6324600" y="51816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Line 15"/>
          <p:cNvSpPr>
            <a:spLocks noChangeShapeType="1"/>
          </p:cNvSpPr>
          <p:nvPr/>
        </p:nvSpPr>
        <p:spPr bwMode="auto">
          <a:xfrm>
            <a:off x="2286000" y="4191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08" name="Oval 16"/>
          <p:cNvSpPr>
            <a:spLocks noChangeArrowheads="1"/>
          </p:cNvSpPr>
          <p:nvPr/>
        </p:nvSpPr>
        <p:spPr bwMode="auto">
          <a:xfrm>
            <a:off x="2286000" y="41148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9" name="Oval 17"/>
          <p:cNvSpPr>
            <a:spLocks noChangeArrowheads="1"/>
          </p:cNvSpPr>
          <p:nvPr/>
        </p:nvSpPr>
        <p:spPr bwMode="auto">
          <a:xfrm>
            <a:off x="6324600" y="41148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Oval 18"/>
          <p:cNvSpPr>
            <a:spLocks noChangeArrowheads="1"/>
          </p:cNvSpPr>
          <p:nvPr/>
        </p:nvSpPr>
        <p:spPr bwMode="auto">
          <a:xfrm>
            <a:off x="5410200" y="41148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1" name="Oval 19"/>
          <p:cNvSpPr>
            <a:spLocks noChangeArrowheads="1"/>
          </p:cNvSpPr>
          <p:nvPr/>
        </p:nvSpPr>
        <p:spPr bwMode="auto">
          <a:xfrm>
            <a:off x="3276600" y="41148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2" name="Oval 20"/>
          <p:cNvSpPr>
            <a:spLocks noChangeArrowheads="1"/>
          </p:cNvSpPr>
          <p:nvPr/>
        </p:nvSpPr>
        <p:spPr bwMode="auto">
          <a:xfrm>
            <a:off x="6324600" y="41148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Line 21"/>
          <p:cNvSpPr>
            <a:spLocks noChangeShapeType="1"/>
          </p:cNvSpPr>
          <p:nvPr/>
        </p:nvSpPr>
        <p:spPr bwMode="auto">
          <a:xfrm>
            <a:off x="2286000" y="36576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14" name="Oval 22"/>
          <p:cNvSpPr>
            <a:spLocks noChangeArrowheads="1"/>
          </p:cNvSpPr>
          <p:nvPr/>
        </p:nvSpPr>
        <p:spPr bwMode="auto">
          <a:xfrm>
            <a:off x="2286000" y="35814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5" name="Oval 23"/>
          <p:cNvSpPr>
            <a:spLocks noChangeArrowheads="1"/>
          </p:cNvSpPr>
          <p:nvPr/>
        </p:nvSpPr>
        <p:spPr bwMode="auto">
          <a:xfrm>
            <a:off x="6324600" y="35814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Oval 24"/>
          <p:cNvSpPr>
            <a:spLocks noChangeArrowheads="1"/>
          </p:cNvSpPr>
          <p:nvPr/>
        </p:nvSpPr>
        <p:spPr bwMode="auto">
          <a:xfrm>
            <a:off x="5410200" y="35814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7" name="Oval 25"/>
          <p:cNvSpPr>
            <a:spLocks noChangeArrowheads="1"/>
          </p:cNvSpPr>
          <p:nvPr/>
        </p:nvSpPr>
        <p:spPr bwMode="auto">
          <a:xfrm>
            <a:off x="3276600" y="35814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8" name="Oval 26"/>
          <p:cNvSpPr>
            <a:spLocks noChangeArrowheads="1"/>
          </p:cNvSpPr>
          <p:nvPr/>
        </p:nvSpPr>
        <p:spPr bwMode="auto">
          <a:xfrm>
            <a:off x="6324600" y="35814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Oval 27"/>
          <p:cNvSpPr>
            <a:spLocks noChangeArrowheads="1"/>
          </p:cNvSpPr>
          <p:nvPr/>
        </p:nvSpPr>
        <p:spPr bwMode="auto">
          <a:xfrm>
            <a:off x="43434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0" name="Oval 28"/>
          <p:cNvSpPr>
            <a:spLocks noChangeArrowheads="1"/>
          </p:cNvSpPr>
          <p:nvPr/>
        </p:nvSpPr>
        <p:spPr bwMode="auto">
          <a:xfrm>
            <a:off x="5410200" y="4648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1" name="Oval 29"/>
          <p:cNvSpPr>
            <a:spLocks noChangeArrowheads="1"/>
          </p:cNvSpPr>
          <p:nvPr/>
        </p:nvSpPr>
        <p:spPr bwMode="auto">
          <a:xfrm>
            <a:off x="4343400" y="35814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Oval 30"/>
          <p:cNvSpPr>
            <a:spLocks noChangeArrowheads="1"/>
          </p:cNvSpPr>
          <p:nvPr/>
        </p:nvSpPr>
        <p:spPr bwMode="auto">
          <a:xfrm>
            <a:off x="4343400" y="41148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3" name="Text Box 31"/>
          <p:cNvSpPr txBox="1">
            <a:spLocks noChangeArrowheads="1"/>
          </p:cNvSpPr>
          <p:nvPr/>
        </p:nvSpPr>
        <p:spPr bwMode="auto">
          <a:xfrm>
            <a:off x="685800" y="5105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t=0</a:t>
            </a:r>
          </a:p>
        </p:txBody>
      </p:sp>
      <p:sp>
        <p:nvSpPr>
          <p:cNvPr id="37924" name="Text Box 32"/>
          <p:cNvSpPr txBox="1">
            <a:spLocks noChangeArrowheads="1"/>
          </p:cNvSpPr>
          <p:nvPr/>
        </p:nvSpPr>
        <p:spPr bwMode="auto">
          <a:xfrm>
            <a:off x="685800" y="44958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t=0.025</a:t>
            </a:r>
          </a:p>
        </p:txBody>
      </p:sp>
      <p:sp>
        <p:nvSpPr>
          <p:cNvPr id="37925" name="Text Box 33"/>
          <p:cNvSpPr txBox="1">
            <a:spLocks noChangeArrowheads="1"/>
          </p:cNvSpPr>
          <p:nvPr/>
        </p:nvSpPr>
        <p:spPr bwMode="auto">
          <a:xfrm>
            <a:off x="685800" y="3962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t=0.05</a:t>
            </a:r>
          </a:p>
        </p:txBody>
      </p:sp>
      <p:sp>
        <p:nvSpPr>
          <p:cNvPr id="37926" name="Line 34"/>
          <p:cNvSpPr>
            <a:spLocks noChangeShapeType="1"/>
          </p:cNvSpPr>
          <p:nvPr/>
        </p:nvSpPr>
        <p:spPr bwMode="auto">
          <a:xfrm>
            <a:off x="2286000" y="32004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27" name="Oval 35"/>
          <p:cNvSpPr>
            <a:spLocks noChangeArrowheads="1"/>
          </p:cNvSpPr>
          <p:nvPr/>
        </p:nvSpPr>
        <p:spPr bwMode="auto">
          <a:xfrm>
            <a:off x="2286000" y="31242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Oval 36"/>
          <p:cNvSpPr>
            <a:spLocks noChangeArrowheads="1"/>
          </p:cNvSpPr>
          <p:nvPr/>
        </p:nvSpPr>
        <p:spPr bwMode="auto">
          <a:xfrm>
            <a:off x="6324600" y="3124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9" name="Oval 37"/>
          <p:cNvSpPr>
            <a:spLocks noChangeArrowheads="1"/>
          </p:cNvSpPr>
          <p:nvPr/>
        </p:nvSpPr>
        <p:spPr bwMode="auto">
          <a:xfrm>
            <a:off x="5410200" y="3124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30" name="Oval 38"/>
          <p:cNvSpPr>
            <a:spLocks noChangeArrowheads="1"/>
          </p:cNvSpPr>
          <p:nvPr/>
        </p:nvSpPr>
        <p:spPr bwMode="auto">
          <a:xfrm>
            <a:off x="3276600" y="3124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Oval 39"/>
          <p:cNvSpPr>
            <a:spLocks noChangeArrowheads="1"/>
          </p:cNvSpPr>
          <p:nvPr/>
        </p:nvSpPr>
        <p:spPr bwMode="auto">
          <a:xfrm>
            <a:off x="6324600" y="31242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32" name="Oval 40"/>
          <p:cNvSpPr>
            <a:spLocks noChangeArrowheads="1"/>
          </p:cNvSpPr>
          <p:nvPr/>
        </p:nvSpPr>
        <p:spPr bwMode="auto">
          <a:xfrm>
            <a:off x="4343400" y="3124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33" name="Text Box 41"/>
          <p:cNvSpPr txBox="1">
            <a:spLocks noChangeArrowheads="1"/>
          </p:cNvSpPr>
          <p:nvPr/>
        </p:nvSpPr>
        <p:spPr bwMode="auto">
          <a:xfrm>
            <a:off x="685800" y="35052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t=0.075</a:t>
            </a:r>
          </a:p>
        </p:txBody>
      </p:sp>
      <p:sp>
        <p:nvSpPr>
          <p:cNvPr id="37934" name="Text Box 42"/>
          <p:cNvSpPr txBox="1">
            <a:spLocks noChangeArrowheads="1"/>
          </p:cNvSpPr>
          <p:nvPr/>
        </p:nvSpPr>
        <p:spPr bwMode="auto">
          <a:xfrm>
            <a:off x="685800" y="3048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t=0.10</a:t>
            </a:r>
          </a:p>
        </p:txBody>
      </p:sp>
      <p:sp>
        <p:nvSpPr>
          <p:cNvPr id="37935" name="Text Box 43"/>
          <p:cNvSpPr txBox="1">
            <a:spLocks noChangeArrowheads="1"/>
          </p:cNvSpPr>
          <p:nvPr/>
        </p:nvSpPr>
        <p:spPr bwMode="auto">
          <a:xfrm>
            <a:off x="2895600" y="58054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x=0.25</a:t>
            </a:r>
          </a:p>
        </p:txBody>
      </p:sp>
      <p:sp>
        <p:nvSpPr>
          <p:cNvPr id="37936" name="Text Box 44"/>
          <p:cNvSpPr txBox="1">
            <a:spLocks noChangeArrowheads="1"/>
          </p:cNvSpPr>
          <p:nvPr/>
        </p:nvSpPr>
        <p:spPr bwMode="auto">
          <a:xfrm>
            <a:off x="4038600" y="58054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x=0.5</a:t>
            </a:r>
          </a:p>
        </p:txBody>
      </p:sp>
      <p:sp>
        <p:nvSpPr>
          <p:cNvPr id="37937" name="Text Box 45"/>
          <p:cNvSpPr txBox="1">
            <a:spLocks noChangeArrowheads="1"/>
          </p:cNvSpPr>
          <p:nvPr/>
        </p:nvSpPr>
        <p:spPr bwMode="auto">
          <a:xfrm>
            <a:off x="1905000" y="57912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x=0.0</a:t>
            </a:r>
          </a:p>
        </p:txBody>
      </p:sp>
      <p:sp>
        <p:nvSpPr>
          <p:cNvPr id="37938" name="Text Box 46"/>
          <p:cNvSpPr txBox="1">
            <a:spLocks noChangeArrowheads="1"/>
          </p:cNvSpPr>
          <p:nvPr/>
        </p:nvSpPr>
        <p:spPr bwMode="auto">
          <a:xfrm>
            <a:off x="4953000" y="58054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x=0.75</a:t>
            </a:r>
          </a:p>
        </p:txBody>
      </p:sp>
      <p:sp>
        <p:nvSpPr>
          <p:cNvPr id="37939" name="Text Box 47"/>
          <p:cNvSpPr txBox="1">
            <a:spLocks noChangeArrowheads="1"/>
          </p:cNvSpPr>
          <p:nvPr/>
        </p:nvSpPr>
        <p:spPr bwMode="auto">
          <a:xfrm>
            <a:off x="6096000" y="57912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x=1.0</a:t>
            </a:r>
          </a:p>
        </p:txBody>
      </p:sp>
      <p:sp>
        <p:nvSpPr>
          <p:cNvPr id="37940" name="Text Box 48"/>
          <p:cNvSpPr txBox="1">
            <a:spLocks noChangeArrowheads="1"/>
          </p:cNvSpPr>
          <p:nvPr/>
        </p:nvSpPr>
        <p:spPr bwMode="auto">
          <a:xfrm>
            <a:off x="6477000" y="50434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7941" name="Text Box 49"/>
          <p:cNvSpPr txBox="1">
            <a:spLocks noChangeArrowheads="1"/>
          </p:cNvSpPr>
          <p:nvPr/>
        </p:nvSpPr>
        <p:spPr bwMode="auto">
          <a:xfrm>
            <a:off x="6477000" y="4572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7942" name="Text Box 50"/>
          <p:cNvSpPr txBox="1">
            <a:spLocks noChangeArrowheads="1"/>
          </p:cNvSpPr>
          <p:nvPr/>
        </p:nvSpPr>
        <p:spPr bwMode="auto">
          <a:xfrm>
            <a:off x="6477000" y="40528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7943" name="Text Box 51"/>
          <p:cNvSpPr txBox="1">
            <a:spLocks noChangeArrowheads="1"/>
          </p:cNvSpPr>
          <p:nvPr/>
        </p:nvSpPr>
        <p:spPr bwMode="auto">
          <a:xfrm>
            <a:off x="6477000" y="3443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7944" name="Text Box 52"/>
          <p:cNvSpPr txBox="1">
            <a:spLocks noChangeArrowheads="1"/>
          </p:cNvSpPr>
          <p:nvPr/>
        </p:nvSpPr>
        <p:spPr bwMode="auto">
          <a:xfrm>
            <a:off x="6477000" y="2971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7945" name="Text Box 53"/>
          <p:cNvSpPr txBox="1">
            <a:spLocks noChangeArrowheads="1"/>
          </p:cNvSpPr>
          <p:nvPr/>
        </p:nvSpPr>
        <p:spPr bwMode="auto">
          <a:xfrm>
            <a:off x="1981200" y="50434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7946" name="Text Box 54"/>
          <p:cNvSpPr txBox="1">
            <a:spLocks noChangeArrowheads="1"/>
          </p:cNvSpPr>
          <p:nvPr/>
        </p:nvSpPr>
        <p:spPr bwMode="auto">
          <a:xfrm>
            <a:off x="1981200" y="4572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7947" name="Text Box 55"/>
          <p:cNvSpPr txBox="1">
            <a:spLocks noChangeArrowheads="1"/>
          </p:cNvSpPr>
          <p:nvPr/>
        </p:nvSpPr>
        <p:spPr bwMode="auto">
          <a:xfrm>
            <a:off x="1981200" y="40528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7948" name="Text Box 56"/>
          <p:cNvSpPr txBox="1">
            <a:spLocks noChangeArrowheads="1"/>
          </p:cNvSpPr>
          <p:nvPr/>
        </p:nvSpPr>
        <p:spPr bwMode="auto">
          <a:xfrm>
            <a:off x="1981200" y="3443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7949" name="Text Box 57"/>
          <p:cNvSpPr txBox="1">
            <a:spLocks noChangeArrowheads="1"/>
          </p:cNvSpPr>
          <p:nvPr/>
        </p:nvSpPr>
        <p:spPr bwMode="auto">
          <a:xfrm>
            <a:off x="1981200" y="2971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7950" name="Text Box 58"/>
          <p:cNvSpPr txBox="1">
            <a:spLocks noChangeArrowheads="1"/>
          </p:cNvSpPr>
          <p:nvPr/>
        </p:nvSpPr>
        <p:spPr bwMode="auto">
          <a:xfrm>
            <a:off x="2667000" y="527208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Sin(0.25</a:t>
            </a:r>
            <a:r>
              <a:rPr lang="el-GR">
                <a:latin typeface="Arial" charset="0"/>
              </a:rPr>
              <a:t>π</a:t>
            </a:r>
            <a:r>
              <a:rPr lang="en-US">
                <a:latin typeface="Arial" charset="0"/>
              </a:rPr>
              <a:t>)</a:t>
            </a:r>
            <a:endParaRPr lang="el-GR">
              <a:latin typeface="Arial" charset="0"/>
            </a:endParaRPr>
          </a:p>
        </p:txBody>
      </p:sp>
      <p:sp>
        <p:nvSpPr>
          <p:cNvPr id="37951" name="Text Box 59"/>
          <p:cNvSpPr txBox="1">
            <a:spLocks noChangeArrowheads="1"/>
          </p:cNvSpPr>
          <p:nvPr/>
        </p:nvSpPr>
        <p:spPr bwMode="auto">
          <a:xfrm>
            <a:off x="3886200" y="527208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Sin(0. 5</a:t>
            </a:r>
            <a:r>
              <a:rPr lang="el-GR">
                <a:latin typeface="Arial" charset="0"/>
              </a:rPr>
              <a:t>π</a:t>
            </a:r>
            <a:r>
              <a:rPr lang="en-US">
                <a:latin typeface="Arial" charset="0"/>
              </a:rPr>
              <a:t>)</a:t>
            </a:r>
          </a:p>
        </p:txBody>
      </p:sp>
      <p:sp>
        <p:nvSpPr>
          <p:cNvPr id="37952" name="Text Box 60"/>
          <p:cNvSpPr txBox="1">
            <a:spLocks noChangeArrowheads="1"/>
          </p:cNvSpPr>
          <p:nvPr/>
        </p:nvSpPr>
        <p:spPr bwMode="auto">
          <a:xfrm>
            <a:off x="5029200" y="5272088"/>
            <a:ext cx="1447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Sin(0.75</a:t>
            </a:r>
            <a:r>
              <a:rPr lang="el-GR">
                <a:latin typeface="Arial" charset="0"/>
              </a:rPr>
              <a:t>π</a:t>
            </a:r>
            <a:r>
              <a:rPr lang="en-US">
                <a:latin typeface="Arial" charset="0"/>
              </a:rPr>
              <a:t>)</a:t>
            </a:r>
          </a:p>
        </p:txBody>
      </p:sp>
      <p:sp>
        <p:nvSpPr>
          <p:cNvPr id="37953" name="Line 61"/>
          <p:cNvSpPr>
            <a:spLocks noChangeShapeType="1"/>
          </p:cNvSpPr>
          <p:nvPr/>
        </p:nvSpPr>
        <p:spPr bwMode="auto">
          <a:xfrm flipV="1">
            <a:off x="2438400" y="48006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954" name="Line 62"/>
          <p:cNvSpPr>
            <a:spLocks noChangeShapeType="1"/>
          </p:cNvSpPr>
          <p:nvPr/>
        </p:nvSpPr>
        <p:spPr bwMode="auto">
          <a:xfrm flipV="1">
            <a:off x="32766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955" name="Line 63"/>
          <p:cNvSpPr>
            <a:spLocks noChangeShapeType="1"/>
          </p:cNvSpPr>
          <p:nvPr/>
        </p:nvSpPr>
        <p:spPr bwMode="auto">
          <a:xfrm flipH="1" flipV="1">
            <a:off x="3429000" y="48006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37890" name="Object 64"/>
          <p:cNvGraphicFramePr>
            <a:graphicFrameLocks noGrp="1" noChangeAspect="1"/>
          </p:cNvGraphicFramePr>
          <p:nvPr>
            <p:ph sz="half" idx="2"/>
          </p:nvPr>
        </p:nvGraphicFramePr>
        <p:xfrm>
          <a:off x="685800" y="1524000"/>
          <a:ext cx="7467600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6" name="Equation" r:id="rId4" imgW="3403440" imgH="431640" progId="Equation.3">
                  <p:embed/>
                </p:oleObj>
              </mc:Choice>
              <mc:Fallback>
                <p:oleObj name="Equation" r:id="rId4" imgW="3403440" imgH="431640" progId="Equation.3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524000"/>
                        <a:ext cx="7467600" cy="947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3891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3891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91BDD2-7539-4A22-A91A-91B044622D68}" type="slidenum">
              <a:rPr lang="ar-SA" smtClean="0"/>
              <a:pPr/>
              <a:t>46</a:t>
            </a:fld>
            <a:endParaRPr lang="en-US" smtClean="0"/>
          </a:p>
        </p:txBody>
      </p:sp>
      <p:sp>
        <p:nvSpPr>
          <p:cNvPr id="389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Example 1</a:t>
            </a:r>
            <a:endParaRPr lang="en-US" sz="3300" smtClean="0"/>
          </a:p>
        </p:txBody>
      </p:sp>
      <p:sp>
        <p:nvSpPr>
          <p:cNvPr id="38919" name="Line 3"/>
          <p:cNvSpPr>
            <a:spLocks noChangeShapeType="1"/>
          </p:cNvSpPr>
          <p:nvPr/>
        </p:nvSpPr>
        <p:spPr bwMode="auto">
          <a:xfrm>
            <a:off x="2286000" y="4724400"/>
            <a:ext cx="4114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0" name="Oval 4"/>
          <p:cNvSpPr>
            <a:spLocks noChangeArrowheads="1"/>
          </p:cNvSpPr>
          <p:nvPr/>
        </p:nvSpPr>
        <p:spPr bwMode="auto">
          <a:xfrm>
            <a:off x="2286000" y="46482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Oval 5"/>
          <p:cNvSpPr>
            <a:spLocks noChangeArrowheads="1"/>
          </p:cNvSpPr>
          <p:nvPr/>
        </p:nvSpPr>
        <p:spPr bwMode="auto">
          <a:xfrm>
            <a:off x="6324600" y="46482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79654" name="Oval 6"/>
          <p:cNvSpPr>
            <a:spLocks noChangeArrowheads="1"/>
          </p:cNvSpPr>
          <p:nvPr/>
        </p:nvSpPr>
        <p:spPr bwMode="auto">
          <a:xfrm>
            <a:off x="4343400" y="4648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79655" name="Oval 7"/>
          <p:cNvSpPr>
            <a:spLocks noChangeArrowheads="1"/>
          </p:cNvSpPr>
          <p:nvPr/>
        </p:nvSpPr>
        <p:spPr bwMode="auto">
          <a:xfrm>
            <a:off x="3276600" y="4648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Line 8"/>
          <p:cNvSpPr>
            <a:spLocks noChangeShapeType="1"/>
          </p:cNvSpPr>
          <p:nvPr/>
        </p:nvSpPr>
        <p:spPr bwMode="auto">
          <a:xfrm>
            <a:off x="2286000" y="52578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5" name="Oval 9"/>
          <p:cNvSpPr>
            <a:spLocks noChangeArrowheads="1"/>
          </p:cNvSpPr>
          <p:nvPr/>
        </p:nvSpPr>
        <p:spPr bwMode="auto">
          <a:xfrm>
            <a:off x="2286000" y="51816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6" name="Oval 10"/>
          <p:cNvSpPr>
            <a:spLocks noChangeArrowheads="1"/>
          </p:cNvSpPr>
          <p:nvPr/>
        </p:nvSpPr>
        <p:spPr bwMode="auto">
          <a:xfrm>
            <a:off x="63246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7" name="Oval 11"/>
          <p:cNvSpPr>
            <a:spLocks noChangeArrowheads="1"/>
          </p:cNvSpPr>
          <p:nvPr/>
        </p:nvSpPr>
        <p:spPr bwMode="auto">
          <a:xfrm>
            <a:off x="54102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8" name="Oval 12"/>
          <p:cNvSpPr>
            <a:spLocks noChangeArrowheads="1"/>
          </p:cNvSpPr>
          <p:nvPr/>
        </p:nvSpPr>
        <p:spPr bwMode="auto">
          <a:xfrm>
            <a:off x="32766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9" name="Oval 13"/>
          <p:cNvSpPr>
            <a:spLocks noChangeArrowheads="1"/>
          </p:cNvSpPr>
          <p:nvPr/>
        </p:nvSpPr>
        <p:spPr bwMode="auto">
          <a:xfrm>
            <a:off x="63246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0" name="Oval 14"/>
          <p:cNvSpPr>
            <a:spLocks noChangeArrowheads="1"/>
          </p:cNvSpPr>
          <p:nvPr/>
        </p:nvSpPr>
        <p:spPr bwMode="auto">
          <a:xfrm>
            <a:off x="6324600" y="51816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1" name="Line 15"/>
          <p:cNvSpPr>
            <a:spLocks noChangeShapeType="1"/>
          </p:cNvSpPr>
          <p:nvPr/>
        </p:nvSpPr>
        <p:spPr bwMode="auto">
          <a:xfrm>
            <a:off x="2286000" y="4191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32" name="Oval 16"/>
          <p:cNvSpPr>
            <a:spLocks noChangeArrowheads="1"/>
          </p:cNvSpPr>
          <p:nvPr/>
        </p:nvSpPr>
        <p:spPr bwMode="auto">
          <a:xfrm>
            <a:off x="2286000" y="41148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3" name="Oval 17"/>
          <p:cNvSpPr>
            <a:spLocks noChangeArrowheads="1"/>
          </p:cNvSpPr>
          <p:nvPr/>
        </p:nvSpPr>
        <p:spPr bwMode="auto">
          <a:xfrm>
            <a:off x="6324600" y="41148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79666" name="Oval 18"/>
          <p:cNvSpPr>
            <a:spLocks noChangeArrowheads="1"/>
          </p:cNvSpPr>
          <p:nvPr/>
        </p:nvSpPr>
        <p:spPr bwMode="auto">
          <a:xfrm>
            <a:off x="5410200" y="41148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79667" name="Oval 19"/>
          <p:cNvSpPr>
            <a:spLocks noChangeArrowheads="1"/>
          </p:cNvSpPr>
          <p:nvPr/>
        </p:nvSpPr>
        <p:spPr bwMode="auto">
          <a:xfrm>
            <a:off x="3276600" y="41148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6" name="Oval 20"/>
          <p:cNvSpPr>
            <a:spLocks noChangeArrowheads="1"/>
          </p:cNvSpPr>
          <p:nvPr/>
        </p:nvSpPr>
        <p:spPr bwMode="auto">
          <a:xfrm>
            <a:off x="6324600" y="41148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7" name="Line 21"/>
          <p:cNvSpPr>
            <a:spLocks noChangeShapeType="1"/>
          </p:cNvSpPr>
          <p:nvPr/>
        </p:nvSpPr>
        <p:spPr bwMode="auto">
          <a:xfrm>
            <a:off x="2286000" y="36576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38" name="Oval 22"/>
          <p:cNvSpPr>
            <a:spLocks noChangeArrowheads="1"/>
          </p:cNvSpPr>
          <p:nvPr/>
        </p:nvSpPr>
        <p:spPr bwMode="auto">
          <a:xfrm>
            <a:off x="2286000" y="35814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9" name="Oval 23"/>
          <p:cNvSpPr>
            <a:spLocks noChangeArrowheads="1"/>
          </p:cNvSpPr>
          <p:nvPr/>
        </p:nvSpPr>
        <p:spPr bwMode="auto">
          <a:xfrm>
            <a:off x="6324600" y="35814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79672" name="Oval 24"/>
          <p:cNvSpPr>
            <a:spLocks noChangeArrowheads="1"/>
          </p:cNvSpPr>
          <p:nvPr/>
        </p:nvSpPr>
        <p:spPr bwMode="auto">
          <a:xfrm>
            <a:off x="5410200" y="35814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79673" name="Oval 25"/>
          <p:cNvSpPr>
            <a:spLocks noChangeArrowheads="1"/>
          </p:cNvSpPr>
          <p:nvPr/>
        </p:nvSpPr>
        <p:spPr bwMode="auto">
          <a:xfrm>
            <a:off x="3276600" y="35814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2" name="Oval 26"/>
          <p:cNvSpPr>
            <a:spLocks noChangeArrowheads="1"/>
          </p:cNvSpPr>
          <p:nvPr/>
        </p:nvSpPr>
        <p:spPr bwMode="auto">
          <a:xfrm>
            <a:off x="6324600" y="35814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3" name="Oval 27"/>
          <p:cNvSpPr>
            <a:spLocks noChangeArrowheads="1"/>
          </p:cNvSpPr>
          <p:nvPr/>
        </p:nvSpPr>
        <p:spPr bwMode="auto">
          <a:xfrm>
            <a:off x="43434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79676" name="Oval 28"/>
          <p:cNvSpPr>
            <a:spLocks noChangeArrowheads="1"/>
          </p:cNvSpPr>
          <p:nvPr/>
        </p:nvSpPr>
        <p:spPr bwMode="auto">
          <a:xfrm>
            <a:off x="5410200" y="4648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79677" name="Oval 29"/>
          <p:cNvSpPr>
            <a:spLocks noChangeArrowheads="1"/>
          </p:cNvSpPr>
          <p:nvPr/>
        </p:nvSpPr>
        <p:spPr bwMode="auto">
          <a:xfrm>
            <a:off x="4343400" y="35814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79678" name="Oval 30"/>
          <p:cNvSpPr>
            <a:spLocks noChangeArrowheads="1"/>
          </p:cNvSpPr>
          <p:nvPr/>
        </p:nvSpPr>
        <p:spPr bwMode="auto">
          <a:xfrm>
            <a:off x="4343400" y="41148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7" name="Text Box 31"/>
          <p:cNvSpPr txBox="1">
            <a:spLocks noChangeArrowheads="1"/>
          </p:cNvSpPr>
          <p:nvPr/>
        </p:nvSpPr>
        <p:spPr bwMode="auto">
          <a:xfrm>
            <a:off x="685800" y="5105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t=0</a:t>
            </a:r>
          </a:p>
        </p:txBody>
      </p:sp>
      <p:sp>
        <p:nvSpPr>
          <p:cNvPr id="38948" name="Text Box 32"/>
          <p:cNvSpPr txBox="1">
            <a:spLocks noChangeArrowheads="1"/>
          </p:cNvSpPr>
          <p:nvPr/>
        </p:nvSpPr>
        <p:spPr bwMode="auto">
          <a:xfrm>
            <a:off x="685800" y="44958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t=0.025</a:t>
            </a:r>
          </a:p>
        </p:txBody>
      </p:sp>
      <p:sp>
        <p:nvSpPr>
          <p:cNvPr id="38949" name="Text Box 33"/>
          <p:cNvSpPr txBox="1">
            <a:spLocks noChangeArrowheads="1"/>
          </p:cNvSpPr>
          <p:nvPr/>
        </p:nvSpPr>
        <p:spPr bwMode="auto">
          <a:xfrm>
            <a:off x="685800" y="3962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t=0.05</a:t>
            </a:r>
          </a:p>
        </p:txBody>
      </p:sp>
      <p:sp>
        <p:nvSpPr>
          <p:cNvPr id="38950" name="Line 34"/>
          <p:cNvSpPr>
            <a:spLocks noChangeShapeType="1"/>
          </p:cNvSpPr>
          <p:nvPr/>
        </p:nvSpPr>
        <p:spPr bwMode="auto">
          <a:xfrm>
            <a:off x="2286000" y="32004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51" name="Oval 35"/>
          <p:cNvSpPr>
            <a:spLocks noChangeArrowheads="1"/>
          </p:cNvSpPr>
          <p:nvPr/>
        </p:nvSpPr>
        <p:spPr bwMode="auto">
          <a:xfrm>
            <a:off x="2286000" y="31242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2" name="Oval 36"/>
          <p:cNvSpPr>
            <a:spLocks noChangeArrowheads="1"/>
          </p:cNvSpPr>
          <p:nvPr/>
        </p:nvSpPr>
        <p:spPr bwMode="auto">
          <a:xfrm>
            <a:off x="6324600" y="3124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79685" name="Oval 37"/>
          <p:cNvSpPr>
            <a:spLocks noChangeArrowheads="1"/>
          </p:cNvSpPr>
          <p:nvPr/>
        </p:nvSpPr>
        <p:spPr bwMode="auto">
          <a:xfrm>
            <a:off x="5410200" y="3124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79686" name="Oval 38"/>
          <p:cNvSpPr>
            <a:spLocks noChangeArrowheads="1"/>
          </p:cNvSpPr>
          <p:nvPr/>
        </p:nvSpPr>
        <p:spPr bwMode="auto">
          <a:xfrm>
            <a:off x="3276600" y="3124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5" name="Oval 39"/>
          <p:cNvSpPr>
            <a:spLocks noChangeArrowheads="1"/>
          </p:cNvSpPr>
          <p:nvPr/>
        </p:nvSpPr>
        <p:spPr bwMode="auto">
          <a:xfrm>
            <a:off x="6324600" y="31242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79688" name="Oval 40"/>
          <p:cNvSpPr>
            <a:spLocks noChangeArrowheads="1"/>
          </p:cNvSpPr>
          <p:nvPr/>
        </p:nvSpPr>
        <p:spPr bwMode="auto">
          <a:xfrm>
            <a:off x="4343400" y="3124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7" name="Text Box 41"/>
          <p:cNvSpPr txBox="1">
            <a:spLocks noChangeArrowheads="1"/>
          </p:cNvSpPr>
          <p:nvPr/>
        </p:nvSpPr>
        <p:spPr bwMode="auto">
          <a:xfrm>
            <a:off x="685800" y="35052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t=0.075</a:t>
            </a:r>
          </a:p>
        </p:txBody>
      </p:sp>
      <p:sp>
        <p:nvSpPr>
          <p:cNvPr id="38958" name="Text Box 42"/>
          <p:cNvSpPr txBox="1">
            <a:spLocks noChangeArrowheads="1"/>
          </p:cNvSpPr>
          <p:nvPr/>
        </p:nvSpPr>
        <p:spPr bwMode="auto">
          <a:xfrm>
            <a:off x="685800" y="3048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t=0.10</a:t>
            </a:r>
          </a:p>
        </p:txBody>
      </p:sp>
      <p:sp>
        <p:nvSpPr>
          <p:cNvPr id="38959" name="Text Box 43"/>
          <p:cNvSpPr txBox="1">
            <a:spLocks noChangeArrowheads="1"/>
          </p:cNvSpPr>
          <p:nvPr/>
        </p:nvSpPr>
        <p:spPr bwMode="auto">
          <a:xfrm>
            <a:off x="2895600" y="58054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x=0.25</a:t>
            </a:r>
          </a:p>
        </p:txBody>
      </p:sp>
      <p:sp>
        <p:nvSpPr>
          <p:cNvPr id="38960" name="Text Box 44"/>
          <p:cNvSpPr txBox="1">
            <a:spLocks noChangeArrowheads="1"/>
          </p:cNvSpPr>
          <p:nvPr/>
        </p:nvSpPr>
        <p:spPr bwMode="auto">
          <a:xfrm>
            <a:off x="4038600" y="58054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x=0.5</a:t>
            </a:r>
          </a:p>
        </p:txBody>
      </p:sp>
      <p:sp>
        <p:nvSpPr>
          <p:cNvPr id="38961" name="Text Box 45"/>
          <p:cNvSpPr txBox="1">
            <a:spLocks noChangeArrowheads="1"/>
          </p:cNvSpPr>
          <p:nvPr/>
        </p:nvSpPr>
        <p:spPr bwMode="auto">
          <a:xfrm>
            <a:off x="1905000" y="57912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x=0.0</a:t>
            </a:r>
          </a:p>
        </p:txBody>
      </p:sp>
      <p:sp>
        <p:nvSpPr>
          <p:cNvPr id="38962" name="Text Box 46"/>
          <p:cNvSpPr txBox="1">
            <a:spLocks noChangeArrowheads="1"/>
          </p:cNvSpPr>
          <p:nvPr/>
        </p:nvSpPr>
        <p:spPr bwMode="auto">
          <a:xfrm>
            <a:off x="4953000" y="58054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x=0.75</a:t>
            </a:r>
          </a:p>
        </p:txBody>
      </p:sp>
      <p:sp>
        <p:nvSpPr>
          <p:cNvPr id="38963" name="Text Box 47"/>
          <p:cNvSpPr txBox="1">
            <a:spLocks noChangeArrowheads="1"/>
          </p:cNvSpPr>
          <p:nvPr/>
        </p:nvSpPr>
        <p:spPr bwMode="auto">
          <a:xfrm>
            <a:off x="6096000" y="57912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x=1.0</a:t>
            </a:r>
          </a:p>
        </p:txBody>
      </p:sp>
      <p:sp>
        <p:nvSpPr>
          <p:cNvPr id="38964" name="Text Box 48"/>
          <p:cNvSpPr txBox="1">
            <a:spLocks noChangeArrowheads="1"/>
          </p:cNvSpPr>
          <p:nvPr/>
        </p:nvSpPr>
        <p:spPr bwMode="auto">
          <a:xfrm>
            <a:off x="6477000" y="50434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8965" name="Text Box 49"/>
          <p:cNvSpPr txBox="1">
            <a:spLocks noChangeArrowheads="1"/>
          </p:cNvSpPr>
          <p:nvPr/>
        </p:nvSpPr>
        <p:spPr bwMode="auto">
          <a:xfrm>
            <a:off x="6477000" y="4572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8966" name="Text Box 50"/>
          <p:cNvSpPr txBox="1">
            <a:spLocks noChangeArrowheads="1"/>
          </p:cNvSpPr>
          <p:nvPr/>
        </p:nvSpPr>
        <p:spPr bwMode="auto">
          <a:xfrm>
            <a:off x="6477000" y="40528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8967" name="Text Box 51"/>
          <p:cNvSpPr txBox="1">
            <a:spLocks noChangeArrowheads="1"/>
          </p:cNvSpPr>
          <p:nvPr/>
        </p:nvSpPr>
        <p:spPr bwMode="auto">
          <a:xfrm>
            <a:off x="6477000" y="3443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8968" name="Text Box 52"/>
          <p:cNvSpPr txBox="1">
            <a:spLocks noChangeArrowheads="1"/>
          </p:cNvSpPr>
          <p:nvPr/>
        </p:nvSpPr>
        <p:spPr bwMode="auto">
          <a:xfrm>
            <a:off x="6477000" y="2971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8969" name="Text Box 53"/>
          <p:cNvSpPr txBox="1">
            <a:spLocks noChangeArrowheads="1"/>
          </p:cNvSpPr>
          <p:nvPr/>
        </p:nvSpPr>
        <p:spPr bwMode="auto">
          <a:xfrm>
            <a:off x="1981200" y="50434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8970" name="Text Box 54"/>
          <p:cNvSpPr txBox="1">
            <a:spLocks noChangeArrowheads="1"/>
          </p:cNvSpPr>
          <p:nvPr/>
        </p:nvSpPr>
        <p:spPr bwMode="auto">
          <a:xfrm>
            <a:off x="1981200" y="4572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8971" name="Text Box 55"/>
          <p:cNvSpPr txBox="1">
            <a:spLocks noChangeArrowheads="1"/>
          </p:cNvSpPr>
          <p:nvPr/>
        </p:nvSpPr>
        <p:spPr bwMode="auto">
          <a:xfrm>
            <a:off x="1981200" y="40528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8972" name="Text Box 56"/>
          <p:cNvSpPr txBox="1">
            <a:spLocks noChangeArrowheads="1"/>
          </p:cNvSpPr>
          <p:nvPr/>
        </p:nvSpPr>
        <p:spPr bwMode="auto">
          <a:xfrm>
            <a:off x="1981200" y="3443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8973" name="Text Box 57"/>
          <p:cNvSpPr txBox="1">
            <a:spLocks noChangeArrowheads="1"/>
          </p:cNvSpPr>
          <p:nvPr/>
        </p:nvSpPr>
        <p:spPr bwMode="auto">
          <a:xfrm>
            <a:off x="1981200" y="2971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38974" name="Text Box 58"/>
          <p:cNvSpPr txBox="1">
            <a:spLocks noChangeArrowheads="1"/>
          </p:cNvSpPr>
          <p:nvPr/>
        </p:nvSpPr>
        <p:spPr bwMode="auto">
          <a:xfrm>
            <a:off x="2667000" y="527208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Sin(0.25</a:t>
            </a:r>
            <a:r>
              <a:rPr lang="el-GR">
                <a:latin typeface="Arial" charset="0"/>
              </a:rPr>
              <a:t>π</a:t>
            </a:r>
            <a:r>
              <a:rPr lang="en-US">
                <a:latin typeface="Arial" charset="0"/>
              </a:rPr>
              <a:t>)</a:t>
            </a:r>
            <a:endParaRPr lang="el-GR">
              <a:latin typeface="Arial" charset="0"/>
            </a:endParaRPr>
          </a:p>
        </p:txBody>
      </p:sp>
      <p:sp>
        <p:nvSpPr>
          <p:cNvPr id="38975" name="Text Box 59"/>
          <p:cNvSpPr txBox="1">
            <a:spLocks noChangeArrowheads="1"/>
          </p:cNvSpPr>
          <p:nvPr/>
        </p:nvSpPr>
        <p:spPr bwMode="auto">
          <a:xfrm>
            <a:off x="3886200" y="527208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Sin(0. 5</a:t>
            </a:r>
            <a:r>
              <a:rPr lang="el-GR">
                <a:latin typeface="Arial" charset="0"/>
              </a:rPr>
              <a:t>π</a:t>
            </a:r>
            <a:r>
              <a:rPr lang="en-US">
                <a:latin typeface="Arial" charset="0"/>
              </a:rPr>
              <a:t>)</a:t>
            </a:r>
          </a:p>
        </p:txBody>
      </p:sp>
      <p:sp>
        <p:nvSpPr>
          <p:cNvPr id="38976" name="Text Box 60"/>
          <p:cNvSpPr txBox="1">
            <a:spLocks noChangeArrowheads="1"/>
          </p:cNvSpPr>
          <p:nvPr/>
        </p:nvSpPr>
        <p:spPr bwMode="auto">
          <a:xfrm>
            <a:off x="5029200" y="5272088"/>
            <a:ext cx="1447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Sin(0.75</a:t>
            </a:r>
            <a:r>
              <a:rPr lang="el-GR">
                <a:latin typeface="Arial" charset="0"/>
              </a:rPr>
              <a:t>π</a:t>
            </a:r>
            <a:r>
              <a:rPr lang="en-US">
                <a:latin typeface="Arial" charset="0"/>
              </a:rPr>
              <a:t>)</a:t>
            </a:r>
          </a:p>
        </p:txBody>
      </p:sp>
      <p:sp>
        <p:nvSpPr>
          <p:cNvPr id="38977" name="Line 61"/>
          <p:cNvSpPr>
            <a:spLocks noChangeShapeType="1"/>
          </p:cNvSpPr>
          <p:nvPr/>
        </p:nvSpPr>
        <p:spPr bwMode="auto">
          <a:xfrm flipV="1">
            <a:off x="3429000" y="48006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78" name="Line 62"/>
          <p:cNvSpPr>
            <a:spLocks noChangeShapeType="1"/>
          </p:cNvSpPr>
          <p:nvPr/>
        </p:nvSpPr>
        <p:spPr bwMode="auto">
          <a:xfrm flipV="1">
            <a:off x="43434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79" name="Line 63"/>
          <p:cNvSpPr>
            <a:spLocks noChangeShapeType="1"/>
          </p:cNvSpPr>
          <p:nvPr/>
        </p:nvSpPr>
        <p:spPr bwMode="auto">
          <a:xfrm flipH="1" flipV="1">
            <a:off x="4495800" y="48006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38914" name="Object 64"/>
          <p:cNvGraphicFramePr>
            <a:graphicFrameLocks noGrp="1" noChangeAspect="1"/>
          </p:cNvGraphicFramePr>
          <p:nvPr>
            <p:ph sz="half" idx="2"/>
          </p:nvPr>
        </p:nvGraphicFramePr>
        <p:xfrm>
          <a:off x="762000" y="1676400"/>
          <a:ext cx="7467600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0" name="Equation" r:id="rId4" imgW="4025880" imgH="431640" progId="Equation.3">
                  <p:embed/>
                </p:oleObj>
              </mc:Choice>
              <mc:Fallback>
                <p:oleObj name="Equation" r:id="rId4" imgW="4025880" imgH="431640" progId="Equation.3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676400"/>
                        <a:ext cx="7467600" cy="801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79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179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79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79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79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79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79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79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79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79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79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179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9654" grpId="0" animBg="1"/>
      <p:bldP spid="1179655" grpId="0" animBg="1"/>
      <p:bldP spid="1179666" grpId="0" animBg="1"/>
      <p:bldP spid="1179667" grpId="0" animBg="1"/>
      <p:bldP spid="1179672" grpId="0" animBg="1"/>
      <p:bldP spid="1179673" grpId="0" animBg="1"/>
      <p:bldP spid="1179676" grpId="0" animBg="1"/>
      <p:bldP spid="1179677" grpId="0" animBg="1"/>
      <p:bldP spid="1179678" grpId="0" animBg="1"/>
      <p:bldP spid="1179685" grpId="0" animBg="1"/>
      <p:bldP spid="1179686" grpId="0" animBg="1"/>
      <p:bldP spid="1179688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3994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399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C214B2-4691-4C9C-8478-06D17EE2A75F}" type="slidenum">
              <a:rPr lang="ar-SA" smtClean="0"/>
              <a:pPr/>
              <a:t>47</a:t>
            </a:fld>
            <a:endParaRPr lang="en-US" smtClean="0"/>
          </a:p>
        </p:txBody>
      </p:sp>
      <p:sp>
        <p:nvSpPr>
          <p:cNvPr id="399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 smtClean="0"/>
              <a:t>Example 2 (</a:t>
            </a:r>
            <a:r>
              <a:rPr lang="en-US" sz="4000" dirty="0" smtClean="0">
                <a:solidFill>
                  <a:srgbClr val="FF0000"/>
                </a:solidFill>
              </a:rPr>
              <a:t>Crank-Nicolson Method</a:t>
            </a:r>
            <a:r>
              <a:rPr lang="en-US" sz="4000" dirty="0" smtClean="0"/>
              <a:t>)</a:t>
            </a:r>
          </a:p>
        </p:txBody>
      </p:sp>
      <p:graphicFrame>
        <p:nvGraphicFramePr>
          <p:cNvPr id="39938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8462361"/>
              </p:ext>
            </p:extLst>
          </p:nvPr>
        </p:nvGraphicFramePr>
        <p:xfrm>
          <a:off x="762000" y="2065338"/>
          <a:ext cx="8077200" cy="3925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4" name="Equation" r:id="rId4" imgW="3657600" imgH="1777680" progId="Equation.DSMT4">
                  <p:embed/>
                </p:oleObj>
              </mc:Choice>
              <mc:Fallback>
                <p:oleObj name="Equation" r:id="rId4" imgW="3657600" imgH="17776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065338"/>
                        <a:ext cx="8077200" cy="3925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4096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92F384-104D-4D9C-8924-CF812D8FBC70}" type="slidenum">
              <a:rPr lang="ar-SA" smtClean="0"/>
              <a:pPr/>
              <a:t>48</a:t>
            </a:fld>
            <a:endParaRPr lang="en-US" smtClean="0"/>
          </a:p>
        </p:txBody>
      </p:sp>
      <p:sp>
        <p:nvSpPr>
          <p:cNvPr id="409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Example 2</a:t>
            </a:r>
            <a:br>
              <a:rPr lang="en-US" sz="4800" smtClean="0"/>
            </a:br>
            <a:r>
              <a:rPr lang="en-US" sz="2900" smtClean="0"/>
              <a:t>Crank-Nicolson Method</a:t>
            </a:r>
            <a:endParaRPr lang="en-US" sz="2100" smtClean="0"/>
          </a:p>
        </p:txBody>
      </p:sp>
      <p:graphicFrame>
        <p:nvGraphicFramePr>
          <p:cNvPr id="4096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6314091"/>
              </p:ext>
            </p:extLst>
          </p:nvPr>
        </p:nvGraphicFramePr>
        <p:xfrm>
          <a:off x="457200" y="1865313"/>
          <a:ext cx="8458200" cy="382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8" name="Equation" r:id="rId4" imgW="3848040" imgH="1739880" progId="Equation.DSMT4">
                  <p:embed/>
                </p:oleObj>
              </mc:Choice>
              <mc:Fallback>
                <p:oleObj name="Equation" r:id="rId4" imgW="3848040" imgH="1739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865313"/>
                        <a:ext cx="8458200" cy="3824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4198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4198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865915-18F8-4A44-B5BF-1308AF7CD04D}" type="slidenum">
              <a:rPr lang="ar-SA" smtClean="0"/>
              <a:pPr/>
              <a:t>49</a:t>
            </a:fld>
            <a:endParaRPr lang="en-US" smtClean="0"/>
          </a:p>
        </p:txBody>
      </p:sp>
      <p:sp>
        <p:nvSpPr>
          <p:cNvPr id="419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Example 2</a:t>
            </a:r>
            <a:endParaRPr lang="en-US" sz="3300" smtClean="0"/>
          </a:p>
        </p:txBody>
      </p:sp>
      <p:sp>
        <p:nvSpPr>
          <p:cNvPr id="41991" name="Line 3"/>
          <p:cNvSpPr>
            <a:spLocks noChangeShapeType="1"/>
          </p:cNvSpPr>
          <p:nvPr/>
        </p:nvSpPr>
        <p:spPr bwMode="auto">
          <a:xfrm>
            <a:off x="2286000" y="4724400"/>
            <a:ext cx="4114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2" name="Oval 4"/>
          <p:cNvSpPr>
            <a:spLocks noChangeArrowheads="1"/>
          </p:cNvSpPr>
          <p:nvPr/>
        </p:nvSpPr>
        <p:spPr bwMode="auto">
          <a:xfrm>
            <a:off x="2286000" y="46482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Oval 5"/>
          <p:cNvSpPr>
            <a:spLocks noChangeArrowheads="1"/>
          </p:cNvSpPr>
          <p:nvPr/>
        </p:nvSpPr>
        <p:spPr bwMode="auto">
          <a:xfrm>
            <a:off x="6324600" y="46482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Oval 6"/>
          <p:cNvSpPr>
            <a:spLocks noChangeArrowheads="1"/>
          </p:cNvSpPr>
          <p:nvPr/>
        </p:nvSpPr>
        <p:spPr bwMode="auto">
          <a:xfrm>
            <a:off x="4343400" y="4648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Oval 7"/>
          <p:cNvSpPr>
            <a:spLocks noChangeArrowheads="1"/>
          </p:cNvSpPr>
          <p:nvPr/>
        </p:nvSpPr>
        <p:spPr bwMode="auto">
          <a:xfrm>
            <a:off x="3276600" y="4648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Line 8"/>
          <p:cNvSpPr>
            <a:spLocks noChangeShapeType="1"/>
          </p:cNvSpPr>
          <p:nvPr/>
        </p:nvSpPr>
        <p:spPr bwMode="auto">
          <a:xfrm>
            <a:off x="2286000" y="52578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7" name="Oval 9"/>
          <p:cNvSpPr>
            <a:spLocks noChangeArrowheads="1"/>
          </p:cNvSpPr>
          <p:nvPr/>
        </p:nvSpPr>
        <p:spPr bwMode="auto">
          <a:xfrm>
            <a:off x="2286000" y="51816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Oval 10"/>
          <p:cNvSpPr>
            <a:spLocks noChangeArrowheads="1"/>
          </p:cNvSpPr>
          <p:nvPr/>
        </p:nvSpPr>
        <p:spPr bwMode="auto">
          <a:xfrm>
            <a:off x="63246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Oval 11"/>
          <p:cNvSpPr>
            <a:spLocks noChangeArrowheads="1"/>
          </p:cNvSpPr>
          <p:nvPr/>
        </p:nvSpPr>
        <p:spPr bwMode="auto">
          <a:xfrm>
            <a:off x="54102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0" name="Oval 12"/>
          <p:cNvSpPr>
            <a:spLocks noChangeArrowheads="1"/>
          </p:cNvSpPr>
          <p:nvPr/>
        </p:nvSpPr>
        <p:spPr bwMode="auto">
          <a:xfrm>
            <a:off x="32766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1" name="Oval 13"/>
          <p:cNvSpPr>
            <a:spLocks noChangeArrowheads="1"/>
          </p:cNvSpPr>
          <p:nvPr/>
        </p:nvSpPr>
        <p:spPr bwMode="auto">
          <a:xfrm>
            <a:off x="63246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2" name="Oval 14"/>
          <p:cNvSpPr>
            <a:spLocks noChangeArrowheads="1"/>
          </p:cNvSpPr>
          <p:nvPr/>
        </p:nvSpPr>
        <p:spPr bwMode="auto">
          <a:xfrm>
            <a:off x="6324600" y="51816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3" name="Line 15"/>
          <p:cNvSpPr>
            <a:spLocks noChangeShapeType="1"/>
          </p:cNvSpPr>
          <p:nvPr/>
        </p:nvSpPr>
        <p:spPr bwMode="auto">
          <a:xfrm>
            <a:off x="2286000" y="4191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4" name="Oval 16"/>
          <p:cNvSpPr>
            <a:spLocks noChangeArrowheads="1"/>
          </p:cNvSpPr>
          <p:nvPr/>
        </p:nvSpPr>
        <p:spPr bwMode="auto">
          <a:xfrm>
            <a:off x="2286000" y="41148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5" name="Oval 17"/>
          <p:cNvSpPr>
            <a:spLocks noChangeArrowheads="1"/>
          </p:cNvSpPr>
          <p:nvPr/>
        </p:nvSpPr>
        <p:spPr bwMode="auto">
          <a:xfrm>
            <a:off x="6324600" y="41148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6" name="Oval 18"/>
          <p:cNvSpPr>
            <a:spLocks noChangeArrowheads="1"/>
          </p:cNvSpPr>
          <p:nvPr/>
        </p:nvSpPr>
        <p:spPr bwMode="auto">
          <a:xfrm>
            <a:off x="5410200" y="41148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7" name="Oval 19"/>
          <p:cNvSpPr>
            <a:spLocks noChangeArrowheads="1"/>
          </p:cNvSpPr>
          <p:nvPr/>
        </p:nvSpPr>
        <p:spPr bwMode="auto">
          <a:xfrm>
            <a:off x="3276600" y="41148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8" name="Oval 20"/>
          <p:cNvSpPr>
            <a:spLocks noChangeArrowheads="1"/>
          </p:cNvSpPr>
          <p:nvPr/>
        </p:nvSpPr>
        <p:spPr bwMode="auto">
          <a:xfrm>
            <a:off x="6324600" y="41148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9" name="Line 21"/>
          <p:cNvSpPr>
            <a:spLocks noChangeShapeType="1"/>
          </p:cNvSpPr>
          <p:nvPr/>
        </p:nvSpPr>
        <p:spPr bwMode="auto">
          <a:xfrm>
            <a:off x="2286000" y="36576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10" name="Oval 22"/>
          <p:cNvSpPr>
            <a:spLocks noChangeArrowheads="1"/>
          </p:cNvSpPr>
          <p:nvPr/>
        </p:nvSpPr>
        <p:spPr bwMode="auto">
          <a:xfrm>
            <a:off x="2286000" y="35814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1" name="Oval 23"/>
          <p:cNvSpPr>
            <a:spLocks noChangeArrowheads="1"/>
          </p:cNvSpPr>
          <p:nvPr/>
        </p:nvSpPr>
        <p:spPr bwMode="auto">
          <a:xfrm>
            <a:off x="6324600" y="35814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2" name="Oval 24"/>
          <p:cNvSpPr>
            <a:spLocks noChangeArrowheads="1"/>
          </p:cNvSpPr>
          <p:nvPr/>
        </p:nvSpPr>
        <p:spPr bwMode="auto">
          <a:xfrm>
            <a:off x="5410200" y="35814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3" name="Oval 25"/>
          <p:cNvSpPr>
            <a:spLocks noChangeArrowheads="1"/>
          </p:cNvSpPr>
          <p:nvPr/>
        </p:nvSpPr>
        <p:spPr bwMode="auto">
          <a:xfrm>
            <a:off x="3276600" y="35814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4" name="Oval 26"/>
          <p:cNvSpPr>
            <a:spLocks noChangeArrowheads="1"/>
          </p:cNvSpPr>
          <p:nvPr/>
        </p:nvSpPr>
        <p:spPr bwMode="auto">
          <a:xfrm>
            <a:off x="6324600" y="35814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5" name="Oval 27"/>
          <p:cNvSpPr>
            <a:spLocks noChangeArrowheads="1"/>
          </p:cNvSpPr>
          <p:nvPr/>
        </p:nvSpPr>
        <p:spPr bwMode="auto">
          <a:xfrm>
            <a:off x="43434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6" name="Oval 28"/>
          <p:cNvSpPr>
            <a:spLocks noChangeArrowheads="1"/>
          </p:cNvSpPr>
          <p:nvPr/>
        </p:nvSpPr>
        <p:spPr bwMode="auto">
          <a:xfrm>
            <a:off x="5410200" y="4648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7" name="Oval 29"/>
          <p:cNvSpPr>
            <a:spLocks noChangeArrowheads="1"/>
          </p:cNvSpPr>
          <p:nvPr/>
        </p:nvSpPr>
        <p:spPr bwMode="auto">
          <a:xfrm>
            <a:off x="4343400" y="35814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8" name="Oval 30"/>
          <p:cNvSpPr>
            <a:spLocks noChangeArrowheads="1"/>
          </p:cNvSpPr>
          <p:nvPr/>
        </p:nvSpPr>
        <p:spPr bwMode="auto">
          <a:xfrm>
            <a:off x="4343400" y="41148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9" name="Text Box 31"/>
          <p:cNvSpPr txBox="1">
            <a:spLocks noChangeArrowheads="1"/>
          </p:cNvSpPr>
          <p:nvPr/>
        </p:nvSpPr>
        <p:spPr bwMode="auto">
          <a:xfrm>
            <a:off x="685800" y="5105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t=0</a:t>
            </a:r>
          </a:p>
        </p:txBody>
      </p:sp>
      <p:sp>
        <p:nvSpPr>
          <p:cNvPr id="42020" name="Text Box 32"/>
          <p:cNvSpPr txBox="1">
            <a:spLocks noChangeArrowheads="1"/>
          </p:cNvSpPr>
          <p:nvPr/>
        </p:nvSpPr>
        <p:spPr bwMode="auto">
          <a:xfrm>
            <a:off x="685800" y="44958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t=0.25</a:t>
            </a:r>
          </a:p>
        </p:txBody>
      </p:sp>
      <p:sp>
        <p:nvSpPr>
          <p:cNvPr id="42021" name="Text Box 33"/>
          <p:cNvSpPr txBox="1">
            <a:spLocks noChangeArrowheads="1"/>
          </p:cNvSpPr>
          <p:nvPr/>
        </p:nvSpPr>
        <p:spPr bwMode="auto">
          <a:xfrm>
            <a:off x="685800" y="3962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t=0.5</a:t>
            </a:r>
          </a:p>
        </p:txBody>
      </p:sp>
      <p:sp>
        <p:nvSpPr>
          <p:cNvPr id="42022" name="Line 34"/>
          <p:cNvSpPr>
            <a:spLocks noChangeShapeType="1"/>
          </p:cNvSpPr>
          <p:nvPr/>
        </p:nvSpPr>
        <p:spPr bwMode="auto">
          <a:xfrm>
            <a:off x="2286000" y="32004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23" name="Oval 35"/>
          <p:cNvSpPr>
            <a:spLocks noChangeArrowheads="1"/>
          </p:cNvSpPr>
          <p:nvPr/>
        </p:nvSpPr>
        <p:spPr bwMode="auto">
          <a:xfrm>
            <a:off x="2286000" y="31242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24" name="Oval 36"/>
          <p:cNvSpPr>
            <a:spLocks noChangeArrowheads="1"/>
          </p:cNvSpPr>
          <p:nvPr/>
        </p:nvSpPr>
        <p:spPr bwMode="auto">
          <a:xfrm>
            <a:off x="6324600" y="3124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25" name="Oval 37"/>
          <p:cNvSpPr>
            <a:spLocks noChangeArrowheads="1"/>
          </p:cNvSpPr>
          <p:nvPr/>
        </p:nvSpPr>
        <p:spPr bwMode="auto">
          <a:xfrm>
            <a:off x="5410200" y="3124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26" name="Oval 38"/>
          <p:cNvSpPr>
            <a:spLocks noChangeArrowheads="1"/>
          </p:cNvSpPr>
          <p:nvPr/>
        </p:nvSpPr>
        <p:spPr bwMode="auto">
          <a:xfrm>
            <a:off x="3276600" y="3124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27" name="Oval 39"/>
          <p:cNvSpPr>
            <a:spLocks noChangeArrowheads="1"/>
          </p:cNvSpPr>
          <p:nvPr/>
        </p:nvSpPr>
        <p:spPr bwMode="auto">
          <a:xfrm>
            <a:off x="6324600" y="31242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28" name="Oval 40"/>
          <p:cNvSpPr>
            <a:spLocks noChangeArrowheads="1"/>
          </p:cNvSpPr>
          <p:nvPr/>
        </p:nvSpPr>
        <p:spPr bwMode="auto">
          <a:xfrm>
            <a:off x="4343400" y="3124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29" name="Text Box 41"/>
          <p:cNvSpPr txBox="1">
            <a:spLocks noChangeArrowheads="1"/>
          </p:cNvSpPr>
          <p:nvPr/>
        </p:nvSpPr>
        <p:spPr bwMode="auto">
          <a:xfrm>
            <a:off x="685800" y="35052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t=0.75</a:t>
            </a:r>
          </a:p>
        </p:txBody>
      </p:sp>
      <p:sp>
        <p:nvSpPr>
          <p:cNvPr id="42030" name="Text Box 42"/>
          <p:cNvSpPr txBox="1">
            <a:spLocks noChangeArrowheads="1"/>
          </p:cNvSpPr>
          <p:nvPr/>
        </p:nvSpPr>
        <p:spPr bwMode="auto">
          <a:xfrm>
            <a:off x="685800" y="3048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t=1.0</a:t>
            </a:r>
          </a:p>
        </p:txBody>
      </p:sp>
      <p:sp>
        <p:nvSpPr>
          <p:cNvPr id="42031" name="Text Box 43"/>
          <p:cNvSpPr txBox="1">
            <a:spLocks noChangeArrowheads="1"/>
          </p:cNvSpPr>
          <p:nvPr/>
        </p:nvSpPr>
        <p:spPr bwMode="auto">
          <a:xfrm>
            <a:off x="2895600" y="58054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x=0.25</a:t>
            </a:r>
          </a:p>
        </p:txBody>
      </p:sp>
      <p:sp>
        <p:nvSpPr>
          <p:cNvPr id="42032" name="Text Box 44"/>
          <p:cNvSpPr txBox="1">
            <a:spLocks noChangeArrowheads="1"/>
          </p:cNvSpPr>
          <p:nvPr/>
        </p:nvSpPr>
        <p:spPr bwMode="auto">
          <a:xfrm>
            <a:off x="4038600" y="58054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x=0.5</a:t>
            </a:r>
          </a:p>
        </p:txBody>
      </p:sp>
      <p:sp>
        <p:nvSpPr>
          <p:cNvPr id="42033" name="Text Box 45"/>
          <p:cNvSpPr txBox="1">
            <a:spLocks noChangeArrowheads="1"/>
          </p:cNvSpPr>
          <p:nvPr/>
        </p:nvSpPr>
        <p:spPr bwMode="auto">
          <a:xfrm>
            <a:off x="1905000" y="57912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x=0.0</a:t>
            </a:r>
          </a:p>
        </p:txBody>
      </p:sp>
      <p:sp>
        <p:nvSpPr>
          <p:cNvPr id="42034" name="Text Box 46"/>
          <p:cNvSpPr txBox="1">
            <a:spLocks noChangeArrowheads="1"/>
          </p:cNvSpPr>
          <p:nvPr/>
        </p:nvSpPr>
        <p:spPr bwMode="auto">
          <a:xfrm>
            <a:off x="4953000" y="58054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x=0.75</a:t>
            </a:r>
          </a:p>
        </p:txBody>
      </p:sp>
      <p:sp>
        <p:nvSpPr>
          <p:cNvPr id="42035" name="Text Box 47"/>
          <p:cNvSpPr txBox="1">
            <a:spLocks noChangeArrowheads="1"/>
          </p:cNvSpPr>
          <p:nvPr/>
        </p:nvSpPr>
        <p:spPr bwMode="auto">
          <a:xfrm>
            <a:off x="6096000" y="57912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x=1.0</a:t>
            </a:r>
          </a:p>
        </p:txBody>
      </p:sp>
      <p:sp>
        <p:nvSpPr>
          <p:cNvPr id="42036" name="Text Box 48"/>
          <p:cNvSpPr txBox="1">
            <a:spLocks noChangeArrowheads="1"/>
          </p:cNvSpPr>
          <p:nvPr/>
        </p:nvSpPr>
        <p:spPr bwMode="auto">
          <a:xfrm>
            <a:off x="6477000" y="50434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42037" name="Text Box 49"/>
          <p:cNvSpPr txBox="1">
            <a:spLocks noChangeArrowheads="1"/>
          </p:cNvSpPr>
          <p:nvPr/>
        </p:nvSpPr>
        <p:spPr bwMode="auto">
          <a:xfrm>
            <a:off x="6477000" y="4572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42038" name="Text Box 50"/>
          <p:cNvSpPr txBox="1">
            <a:spLocks noChangeArrowheads="1"/>
          </p:cNvSpPr>
          <p:nvPr/>
        </p:nvSpPr>
        <p:spPr bwMode="auto">
          <a:xfrm>
            <a:off x="6477000" y="40528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42039" name="Text Box 51"/>
          <p:cNvSpPr txBox="1">
            <a:spLocks noChangeArrowheads="1"/>
          </p:cNvSpPr>
          <p:nvPr/>
        </p:nvSpPr>
        <p:spPr bwMode="auto">
          <a:xfrm>
            <a:off x="6477000" y="3443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42040" name="Text Box 52"/>
          <p:cNvSpPr txBox="1">
            <a:spLocks noChangeArrowheads="1"/>
          </p:cNvSpPr>
          <p:nvPr/>
        </p:nvSpPr>
        <p:spPr bwMode="auto">
          <a:xfrm>
            <a:off x="6477000" y="2971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42041" name="Text Box 53"/>
          <p:cNvSpPr txBox="1">
            <a:spLocks noChangeArrowheads="1"/>
          </p:cNvSpPr>
          <p:nvPr/>
        </p:nvSpPr>
        <p:spPr bwMode="auto">
          <a:xfrm>
            <a:off x="1981200" y="50434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42042" name="Text Box 54"/>
          <p:cNvSpPr txBox="1">
            <a:spLocks noChangeArrowheads="1"/>
          </p:cNvSpPr>
          <p:nvPr/>
        </p:nvSpPr>
        <p:spPr bwMode="auto">
          <a:xfrm>
            <a:off x="1981200" y="4572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42043" name="Text Box 55"/>
          <p:cNvSpPr txBox="1">
            <a:spLocks noChangeArrowheads="1"/>
          </p:cNvSpPr>
          <p:nvPr/>
        </p:nvSpPr>
        <p:spPr bwMode="auto">
          <a:xfrm>
            <a:off x="1981200" y="40528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42044" name="Text Box 56"/>
          <p:cNvSpPr txBox="1">
            <a:spLocks noChangeArrowheads="1"/>
          </p:cNvSpPr>
          <p:nvPr/>
        </p:nvSpPr>
        <p:spPr bwMode="auto">
          <a:xfrm>
            <a:off x="1981200" y="3443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42045" name="Text Box 57"/>
          <p:cNvSpPr txBox="1">
            <a:spLocks noChangeArrowheads="1"/>
          </p:cNvSpPr>
          <p:nvPr/>
        </p:nvSpPr>
        <p:spPr bwMode="auto">
          <a:xfrm>
            <a:off x="1981200" y="2971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42046" name="Text Box 58"/>
          <p:cNvSpPr txBox="1">
            <a:spLocks noChangeArrowheads="1"/>
          </p:cNvSpPr>
          <p:nvPr/>
        </p:nvSpPr>
        <p:spPr bwMode="auto">
          <a:xfrm>
            <a:off x="2667000" y="527208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Sin(0.25</a:t>
            </a:r>
            <a:r>
              <a:rPr lang="el-GR">
                <a:latin typeface="Arial" charset="0"/>
              </a:rPr>
              <a:t>π</a:t>
            </a:r>
            <a:r>
              <a:rPr lang="en-US">
                <a:latin typeface="Arial" charset="0"/>
              </a:rPr>
              <a:t>)</a:t>
            </a:r>
            <a:endParaRPr lang="el-GR">
              <a:latin typeface="Arial" charset="0"/>
            </a:endParaRPr>
          </a:p>
        </p:txBody>
      </p:sp>
      <p:sp>
        <p:nvSpPr>
          <p:cNvPr id="42047" name="Text Box 59"/>
          <p:cNvSpPr txBox="1">
            <a:spLocks noChangeArrowheads="1"/>
          </p:cNvSpPr>
          <p:nvPr/>
        </p:nvSpPr>
        <p:spPr bwMode="auto">
          <a:xfrm>
            <a:off x="3886200" y="527208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Sin(0. 5</a:t>
            </a:r>
            <a:r>
              <a:rPr lang="el-GR">
                <a:latin typeface="Arial" charset="0"/>
              </a:rPr>
              <a:t>π</a:t>
            </a:r>
            <a:r>
              <a:rPr lang="en-US">
                <a:latin typeface="Arial" charset="0"/>
              </a:rPr>
              <a:t>)</a:t>
            </a:r>
          </a:p>
        </p:txBody>
      </p:sp>
      <p:sp>
        <p:nvSpPr>
          <p:cNvPr id="42048" name="Text Box 60"/>
          <p:cNvSpPr txBox="1">
            <a:spLocks noChangeArrowheads="1"/>
          </p:cNvSpPr>
          <p:nvPr/>
        </p:nvSpPr>
        <p:spPr bwMode="auto">
          <a:xfrm>
            <a:off x="5029200" y="5272088"/>
            <a:ext cx="1447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Sin(0.75</a:t>
            </a:r>
            <a:r>
              <a:rPr lang="el-GR">
                <a:latin typeface="Arial" charset="0"/>
              </a:rPr>
              <a:t>π</a:t>
            </a:r>
            <a:r>
              <a:rPr lang="en-US">
                <a:latin typeface="Arial" charset="0"/>
              </a:rPr>
              <a:t>)</a:t>
            </a:r>
          </a:p>
        </p:txBody>
      </p:sp>
      <p:sp>
        <p:nvSpPr>
          <p:cNvPr id="42049" name="Line 61"/>
          <p:cNvSpPr>
            <a:spLocks noChangeShapeType="1"/>
          </p:cNvSpPr>
          <p:nvPr/>
        </p:nvSpPr>
        <p:spPr bwMode="auto">
          <a:xfrm>
            <a:off x="2438400" y="4800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050" name="Line 62"/>
          <p:cNvSpPr>
            <a:spLocks noChangeShapeType="1"/>
          </p:cNvSpPr>
          <p:nvPr/>
        </p:nvSpPr>
        <p:spPr bwMode="auto">
          <a:xfrm>
            <a:off x="3352800" y="487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051" name="Line 63"/>
          <p:cNvSpPr>
            <a:spLocks noChangeShapeType="1"/>
          </p:cNvSpPr>
          <p:nvPr/>
        </p:nvSpPr>
        <p:spPr bwMode="auto">
          <a:xfrm flipH="1">
            <a:off x="3505200" y="48006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1986" name="Object 6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33320523"/>
              </p:ext>
            </p:extLst>
          </p:nvPr>
        </p:nvGraphicFramePr>
        <p:xfrm>
          <a:off x="809625" y="1835150"/>
          <a:ext cx="737076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2" name="Equation" r:id="rId4" imgW="3797280" imgH="431640" progId="Equation.DSMT4">
                  <p:embed/>
                </p:oleObj>
              </mc:Choice>
              <mc:Fallback>
                <p:oleObj name="Equation" r:id="rId4" imgW="3797280" imgH="431640" progId="Equation.DSMT4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25" y="1835150"/>
                        <a:ext cx="7370763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52" name="Text Box 65"/>
          <p:cNvSpPr txBox="1">
            <a:spLocks noChangeArrowheads="1"/>
          </p:cNvSpPr>
          <p:nvPr/>
        </p:nvSpPr>
        <p:spPr bwMode="auto">
          <a:xfrm>
            <a:off x="2667000" y="4343400"/>
            <a:ext cx="480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   u1            u2             u3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307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60241B-7F38-4C58-A548-1EEF7B52C7FD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Linear PDE</a:t>
            </a:r>
            <a:br>
              <a:rPr lang="en-US" smtClean="0"/>
            </a:br>
            <a:r>
              <a:rPr lang="en-US" sz="3600" smtClean="0"/>
              <a:t>Classification</a:t>
            </a:r>
          </a:p>
        </p:txBody>
      </p:sp>
      <p:graphicFrame>
        <p:nvGraphicFramePr>
          <p:cNvPr id="3074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6251366"/>
              </p:ext>
            </p:extLst>
          </p:nvPr>
        </p:nvGraphicFramePr>
        <p:xfrm>
          <a:off x="685800" y="1524000"/>
          <a:ext cx="6048375" cy="467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Equation" r:id="rId4" imgW="2768400" imgH="2158920" progId="Equation.DSMT4">
                  <p:embed/>
                </p:oleObj>
              </mc:Choice>
              <mc:Fallback>
                <p:oleObj name="Equation" r:id="rId4" imgW="2768400" imgH="21589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524000"/>
                        <a:ext cx="6048375" cy="4679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4"/>
          <p:cNvSpPr>
            <a:spLocks noChangeArrowheads="1"/>
          </p:cNvSpPr>
          <p:nvPr/>
        </p:nvSpPr>
        <p:spPr bwMode="auto">
          <a:xfrm>
            <a:off x="304800" y="1447800"/>
            <a:ext cx="8229600" cy="9906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Line 6"/>
          <p:cNvSpPr>
            <a:spLocks noChangeShapeType="1"/>
          </p:cNvSpPr>
          <p:nvPr/>
        </p:nvSpPr>
        <p:spPr bwMode="auto">
          <a:xfrm>
            <a:off x="1600200" y="5105400"/>
            <a:ext cx="762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Line 7"/>
          <p:cNvSpPr>
            <a:spLocks noChangeShapeType="1"/>
          </p:cNvSpPr>
          <p:nvPr/>
        </p:nvSpPr>
        <p:spPr bwMode="auto">
          <a:xfrm>
            <a:off x="685800" y="5715000"/>
            <a:ext cx="762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Line 8"/>
          <p:cNvSpPr>
            <a:spLocks noChangeShapeType="1"/>
          </p:cNvSpPr>
          <p:nvPr/>
        </p:nvSpPr>
        <p:spPr bwMode="auto">
          <a:xfrm>
            <a:off x="1676400" y="6248400"/>
            <a:ext cx="990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4301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4301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BF5533-C7D9-49F1-9881-3C337E3D171B}" type="slidenum">
              <a:rPr lang="ar-SA" smtClean="0"/>
              <a:pPr/>
              <a:t>50</a:t>
            </a:fld>
            <a:endParaRPr lang="en-US" smtClean="0"/>
          </a:p>
        </p:txBody>
      </p:sp>
      <p:sp>
        <p:nvSpPr>
          <p:cNvPr id="430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Example 2</a:t>
            </a:r>
            <a:endParaRPr lang="en-US" sz="3300" smtClean="0"/>
          </a:p>
        </p:txBody>
      </p:sp>
      <p:sp>
        <p:nvSpPr>
          <p:cNvPr id="43015" name="Line 3"/>
          <p:cNvSpPr>
            <a:spLocks noChangeShapeType="1"/>
          </p:cNvSpPr>
          <p:nvPr/>
        </p:nvSpPr>
        <p:spPr bwMode="auto">
          <a:xfrm>
            <a:off x="2286000" y="4724400"/>
            <a:ext cx="4114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6" name="Oval 4"/>
          <p:cNvSpPr>
            <a:spLocks noChangeArrowheads="1"/>
          </p:cNvSpPr>
          <p:nvPr/>
        </p:nvSpPr>
        <p:spPr bwMode="auto">
          <a:xfrm>
            <a:off x="2286000" y="46482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Oval 5"/>
          <p:cNvSpPr>
            <a:spLocks noChangeArrowheads="1"/>
          </p:cNvSpPr>
          <p:nvPr/>
        </p:nvSpPr>
        <p:spPr bwMode="auto">
          <a:xfrm>
            <a:off x="6324600" y="46482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8" name="Oval 6"/>
          <p:cNvSpPr>
            <a:spLocks noChangeArrowheads="1"/>
          </p:cNvSpPr>
          <p:nvPr/>
        </p:nvSpPr>
        <p:spPr bwMode="auto">
          <a:xfrm>
            <a:off x="4343400" y="4648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9" name="Oval 7"/>
          <p:cNvSpPr>
            <a:spLocks noChangeArrowheads="1"/>
          </p:cNvSpPr>
          <p:nvPr/>
        </p:nvSpPr>
        <p:spPr bwMode="auto">
          <a:xfrm>
            <a:off x="3276600" y="4648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Line 8"/>
          <p:cNvSpPr>
            <a:spLocks noChangeShapeType="1"/>
          </p:cNvSpPr>
          <p:nvPr/>
        </p:nvSpPr>
        <p:spPr bwMode="auto">
          <a:xfrm>
            <a:off x="2286000" y="52578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21" name="Oval 9"/>
          <p:cNvSpPr>
            <a:spLocks noChangeArrowheads="1"/>
          </p:cNvSpPr>
          <p:nvPr/>
        </p:nvSpPr>
        <p:spPr bwMode="auto">
          <a:xfrm>
            <a:off x="2286000" y="51816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Oval 10"/>
          <p:cNvSpPr>
            <a:spLocks noChangeArrowheads="1"/>
          </p:cNvSpPr>
          <p:nvPr/>
        </p:nvSpPr>
        <p:spPr bwMode="auto">
          <a:xfrm>
            <a:off x="63246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3" name="Oval 11"/>
          <p:cNvSpPr>
            <a:spLocks noChangeArrowheads="1"/>
          </p:cNvSpPr>
          <p:nvPr/>
        </p:nvSpPr>
        <p:spPr bwMode="auto">
          <a:xfrm>
            <a:off x="54102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4" name="Oval 12"/>
          <p:cNvSpPr>
            <a:spLocks noChangeArrowheads="1"/>
          </p:cNvSpPr>
          <p:nvPr/>
        </p:nvSpPr>
        <p:spPr bwMode="auto">
          <a:xfrm>
            <a:off x="32766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5" name="Oval 13"/>
          <p:cNvSpPr>
            <a:spLocks noChangeArrowheads="1"/>
          </p:cNvSpPr>
          <p:nvPr/>
        </p:nvSpPr>
        <p:spPr bwMode="auto">
          <a:xfrm>
            <a:off x="63246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6" name="Oval 14"/>
          <p:cNvSpPr>
            <a:spLocks noChangeArrowheads="1"/>
          </p:cNvSpPr>
          <p:nvPr/>
        </p:nvSpPr>
        <p:spPr bwMode="auto">
          <a:xfrm>
            <a:off x="6324600" y="51816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7" name="Line 15"/>
          <p:cNvSpPr>
            <a:spLocks noChangeShapeType="1"/>
          </p:cNvSpPr>
          <p:nvPr/>
        </p:nvSpPr>
        <p:spPr bwMode="auto">
          <a:xfrm>
            <a:off x="2286000" y="4191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28" name="Oval 16"/>
          <p:cNvSpPr>
            <a:spLocks noChangeArrowheads="1"/>
          </p:cNvSpPr>
          <p:nvPr/>
        </p:nvSpPr>
        <p:spPr bwMode="auto">
          <a:xfrm>
            <a:off x="2286000" y="41148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9" name="Oval 17"/>
          <p:cNvSpPr>
            <a:spLocks noChangeArrowheads="1"/>
          </p:cNvSpPr>
          <p:nvPr/>
        </p:nvSpPr>
        <p:spPr bwMode="auto">
          <a:xfrm>
            <a:off x="6324600" y="41148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0" name="Oval 18"/>
          <p:cNvSpPr>
            <a:spLocks noChangeArrowheads="1"/>
          </p:cNvSpPr>
          <p:nvPr/>
        </p:nvSpPr>
        <p:spPr bwMode="auto">
          <a:xfrm>
            <a:off x="5410200" y="41148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1" name="Oval 19"/>
          <p:cNvSpPr>
            <a:spLocks noChangeArrowheads="1"/>
          </p:cNvSpPr>
          <p:nvPr/>
        </p:nvSpPr>
        <p:spPr bwMode="auto">
          <a:xfrm>
            <a:off x="3276600" y="41148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2" name="Oval 20"/>
          <p:cNvSpPr>
            <a:spLocks noChangeArrowheads="1"/>
          </p:cNvSpPr>
          <p:nvPr/>
        </p:nvSpPr>
        <p:spPr bwMode="auto">
          <a:xfrm>
            <a:off x="6324600" y="41148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3" name="Line 21"/>
          <p:cNvSpPr>
            <a:spLocks noChangeShapeType="1"/>
          </p:cNvSpPr>
          <p:nvPr/>
        </p:nvSpPr>
        <p:spPr bwMode="auto">
          <a:xfrm>
            <a:off x="2286000" y="36576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34" name="Oval 22"/>
          <p:cNvSpPr>
            <a:spLocks noChangeArrowheads="1"/>
          </p:cNvSpPr>
          <p:nvPr/>
        </p:nvSpPr>
        <p:spPr bwMode="auto">
          <a:xfrm>
            <a:off x="2286000" y="35814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5" name="Oval 23"/>
          <p:cNvSpPr>
            <a:spLocks noChangeArrowheads="1"/>
          </p:cNvSpPr>
          <p:nvPr/>
        </p:nvSpPr>
        <p:spPr bwMode="auto">
          <a:xfrm>
            <a:off x="6324600" y="35814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6" name="Oval 24"/>
          <p:cNvSpPr>
            <a:spLocks noChangeArrowheads="1"/>
          </p:cNvSpPr>
          <p:nvPr/>
        </p:nvSpPr>
        <p:spPr bwMode="auto">
          <a:xfrm>
            <a:off x="5410200" y="35814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7" name="Oval 25"/>
          <p:cNvSpPr>
            <a:spLocks noChangeArrowheads="1"/>
          </p:cNvSpPr>
          <p:nvPr/>
        </p:nvSpPr>
        <p:spPr bwMode="auto">
          <a:xfrm>
            <a:off x="3276600" y="35814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8" name="Oval 26"/>
          <p:cNvSpPr>
            <a:spLocks noChangeArrowheads="1"/>
          </p:cNvSpPr>
          <p:nvPr/>
        </p:nvSpPr>
        <p:spPr bwMode="auto">
          <a:xfrm>
            <a:off x="6324600" y="35814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9" name="Oval 27"/>
          <p:cNvSpPr>
            <a:spLocks noChangeArrowheads="1"/>
          </p:cNvSpPr>
          <p:nvPr/>
        </p:nvSpPr>
        <p:spPr bwMode="auto">
          <a:xfrm>
            <a:off x="43434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40" name="Oval 28"/>
          <p:cNvSpPr>
            <a:spLocks noChangeArrowheads="1"/>
          </p:cNvSpPr>
          <p:nvPr/>
        </p:nvSpPr>
        <p:spPr bwMode="auto">
          <a:xfrm>
            <a:off x="5410200" y="4648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41" name="Oval 29"/>
          <p:cNvSpPr>
            <a:spLocks noChangeArrowheads="1"/>
          </p:cNvSpPr>
          <p:nvPr/>
        </p:nvSpPr>
        <p:spPr bwMode="auto">
          <a:xfrm>
            <a:off x="4343400" y="35814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42" name="Oval 30"/>
          <p:cNvSpPr>
            <a:spLocks noChangeArrowheads="1"/>
          </p:cNvSpPr>
          <p:nvPr/>
        </p:nvSpPr>
        <p:spPr bwMode="auto">
          <a:xfrm>
            <a:off x="4343400" y="41148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43" name="Text Box 31"/>
          <p:cNvSpPr txBox="1">
            <a:spLocks noChangeArrowheads="1"/>
          </p:cNvSpPr>
          <p:nvPr/>
        </p:nvSpPr>
        <p:spPr bwMode="auto">
          <a:xfrm>
            <a:off x="685800" y="5105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t=0</a:t>
            </a:r>
          </a:p>
        </p:txBody>
      </p:sp>
      <p:sp>
        <p:nvSpPr>
          <p:cNvPr id="43044" name="Text Box 32"/>
          <p:cNvSpPr txBox="1">
            <a:spLocks noChangeArrowheads="1"/>
          </p:cNvSpPr>
          <p:nvPr/>
        </p:nvSpPr>
        <p:spPr bwMode="auto">
          <a:xfrm>
            <a:off x="685800" y="44958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t=0.25</a:t>
            </a:r>
          </a:p>
        </p:txBody>
      </p:sp>
      <p:sp>
        <p:nvSpPr>
          <p:cNvPr id="43045" name="Text Box 33"/>
          <p:cNvSpPr txBox="1">
            <a:spLocks noChangeArrowheads="1"/>
          </p:cNvSpPr>
          <p:nvPr/>
        </p:nvSpPr>
        <p:spPr bwMode="auto">
          <a:xfrm>
            <a:off x="685800" y="3962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t=0.5</a:t>
            </a:r>
          </a:p>
        </p:txBody>
      </p:sp>
      <p:sp>
        <p:nvSpPr>
          <p:cNvPr id="43046" name="Line 34"/>
          <p:cNvSpPr>
            <a:spLocks noChangeShapeType="1"/>
          </p:cNvSpPr>
          <p:nvPr/>
        </p:nvSpPr>
        <p:spPr bwMode="auto">
          <a:xfrm>
            <a:off x="2286000" y="32004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47" name="Oval 35"/>
          <p:cNvSpPr>
            <a:spLocks noChangeArrowheads="1"/>
          </p:cNvSpPr>
          <p:nvPr/>
        </p:nvSpPr>
        <p:spPr bwMode="auto">
          <a:xfrm>
            <a:off x="2286000" y="31242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48" name="Oval 36"/>
          <p:cNvSpPr>
            <a:spLocks noChangeArrowheads="1"/>
          </p:cNvSpPr>
          <p:nvPr/>
        </p:nvSpPr>
        <p:spPr bwMode="auto">
          <a:xfrm>
            <a:off x="6324600" y="3124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49" name="Oval 37"/>
          <p:cNvSpPr>
            <a:spLocks noChangeArrowheads="1"/>
          </p:cNvSpPr>
          <p:nvPr/>
        </p:nvSpPr>
        <p:spPr bwMode="auto">
          <a:xfrm>
            <a:off x="5410200" y="3124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50" name="Oval 38"/>
          <p:cNvSpPr>
            <a:spLocks noChangeArrowheads="1"/>
          </p:cNvSpPr>
          <p:nvPr/>
        </p:nvSpPr>
        <p:spPr bwMode="auto">
          <a:xfrm>
            <a:off x="3276600" y="3124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51" name="Oval 39"/>
          <p:cNvSpPr>
            <a:spLocks noChangeArrowheads="1"/>
          </p:cNvSpPr>
          <p:nvPr/>
        </p:nvSpPr>
        <p:spPr bwMode="auto">
          <a:xfrm>
            <a:off x="6324600" y="31242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52" name="Oval 40"/>
          <p:cNvSpPr>
            <a:spLocks noChangeArrowheads="1"/>
          </p:cNvSpPr>
          <p:nvPr/>
        </p:nvSpPr>
        <p:spPr bwMode="auto">
          <a:xfrm>
            <a:off x="4343400" y="3124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53" name="Text Box 41"/>
          <p:cNvSpPr txBox="1">
            <a:spLocks noChangeArrowheads="1"/>
          </p:cNvSpPr>
          <p:nvPr/>
        </p:nvSpPr>
        <p:spPr bwMode="auto">
          <a:xfrm>
            <a:off x="685800" y="35052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t=0.75</a:t>
            </a:r>
          </a:p>
        </p:txBody>
      </p:sp>
      <p:sp>
        <p:nvSpPr>
          <p:cNvPr id="43054" name="Text Box 42"/>
          <p:cNvSpPr txBox="1">
            <a:spLocks noChangeArrowheads="1"/>
          </p:cNvSpPr>
          <p:nvPr/>
        </p:nvSpPr>
        <p:spPr bwMode="auto">
          <a:xfrm>
            <a:off x="685800" y="3048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t=1.0</a:t>
            </a:r>
          </a:p>
        </p:txBody>
      </p:sp>
      <p:sp>
        <p:nvSpPr>
          <p:cNvPr id="43055" name="Text Box 43"/>
          <p:cNvSpPr txBox="1">
            <a:spLocks noChangeArrowheads="1"/>
          </p:cNvSpPr>
          <p:nvPr/>
        </p:nvSpPr>
        <p:spPr bwMode="auto">
          <a:xfrm>
            <a:off x="2895600" y="58054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x=0.25</a:t>
            </a:r>
          </a:p>
        </p:txBody>
      </p:sp>
      <p:sp>
        <p:nvSpPr>
          <p:cNvPr id="43056" name="Text Box 44"/>
          <p:cNvSpPr txBox="1">
            <a:spLocks noChangeArrowheads="1"/>
          </p:cNvSpPr>
          <p:nvPr/>
        </p:nvSpPr>
        <p:spPr bwMode="auto">
          <a:xfrm>
            <a:off x="4038600" y="58054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x=0.5</a:t>
            </a:r>
          </a:p>
        </p:txBody>
      </p:sp>
      <p:sp>
        <p:nvSpPr>
          <p:cNvPr id="43057" name="Text Box 45"/>
          <p:cNvSpPr txBox="1">
            <a:spLocks noChangeArrowheads="1"/>
          </p:cNvSpPr>
          <p:nvPr/>
        </p:nvSpPr>
        <p:spPr bwMode="auto">
          <a:xfrm>
            <a:off x="1905000" y="57912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x=0.0</a:t>
            </a:r>
          </a:p>
        </p:txBody>
      </p:sp>
      <p:sp>
        <p:nvSpPr>
          <p:cNvPr id="43058" name="Text Box 46"/>
          <p:cNvSpPr txBox="1">
            <a:spLocks noChangeArrowheads="1"/>
          </p:cNvSpPr>
          <p:nvPr/>
        </p:nvSpPr>
        <p:spPr bwMode="auto">
          <a:xfrm>
            <a:off x="4953000" y="58054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x=0.75</a:t>
            </a:r>
          </a:p>
        </p:txBody>
      </p:sp>
      <p:sp>
        <p:nvSpPr>
          <p:cNvPr id="43059" name="Text Box 47"/>
          <p:cNvSpPr txBox="1">
            <a:spLocks noChangeArrowheads="1"/>
          </p:cNvSpPr>
          <p:nvPr/>
        </p:nvSpPr>
        <p:spPr bwMode="auto">
          <a:xfrm>
            <a:off x="6096000" y="57912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x=1.0</a:t>
            </a:r>
          </a:p>
        </p:txBody>
      </p:sp>
      <p:sp>
        <p:nvSpPr>
          <p:cNvPr id="43060" name="Text Box 48"/>
          <p:cNvSpPr txBox="1">
            <a:spLocks noChangeArrowheads="1"/>
          </p:cNvSpPr>
          <p:nvPr/>
        </p:nvSpPr>
        <p:spPr bwMode="auto">
          <a:xfrm>
            <a:off x="6477000" y="50434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43061" name="Text Box 49"/>
          <p:cNvSpPr txBox="1">
            <a:spLocks noChangeArrowheads="1"/>
          </p:cNvSpPr>
          <p:nvPr/>
        </p:nvSpPr>
        <p:spPr bwMode="auto">
          <a:xfrm>
            <a:off x="6477000" y="4572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43062" name="Text Box 50"/>
          <p:cNvSpPr txBox="1">
            <a:spLocks noChangeArrowheads="1"/>
          </p:cNvSpPr>
          <p:nvPr/>
        </p:nvSpPr>
        <p:spPr bwMode="auto">
          <a:xfrm>
            <a:off x="6477000" y="40528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43063" name="Text Box 51"/>
          <p:cNvSpPr txBox="1">
            <a:spLocks noChangeArrowheads="1"/>
          </p:cNvSpPr>
          <p:nvPr/>
        </p:nvSpPr>
        <p:spPr bwMode="auto">
          <a:xfrm>
            <a:off x="6477000" y="3443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43064" name="Text Box 52"/>
          <p:cNvSpPr txBox="1">
            <a:spLocks noChangeArrowheads="1"/>
          </p:cNvSpPr>
          <p:nvPr/>
        </p:nvSpPr>
        <p:spPr bwMode="auto">
          <a:xfrm>
            <a:off x="6477000" y="2971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43065" name="Text Box 53"/>
          <p:cNvSpPr txBox="1">
            <a:spLocks noChangeArrowheads="1"/>
          </p:cNvSpPr>
          <p:nvPr/>
        </p:nvSpPr>
        <p:spPr bwMode="auto">
          <a:xfrm>
            <a:off x="1981200" y="50434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43066" name="Text Box 54"/>
          <p:cNvSpPr txBox="1">
            <a:spLocks noChangeArrowheads="1"/>
          </p:cNvSpPr>
          <p:nvPr/>
        </p:nvSpPr>
        <p:spPr bwMode="auto">
          <a:xfrm>
            <a:off x="1981200" y="4572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43067" name="Text Box 55"/>
          <p:cNvSpPr txBox="1">
            <a:spLocks noChangeArrowheads="1"/>
          </p:cNvSpPr>
          <p:nvPr/>
        </p:nvSpPr>
        <p:spPr bwMode="auto">
          <a:xfrm>
            <a:off x="1981200" y="40528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43068" name="Text Box 56"/>
          <p:cNvSpPr txBox="1">
            <a:spLocks noChangeArrowheads="1"/>
          </p:cNvSpPr>
          <p:nvPr/>
        </p:nvSpPr>
        <p:spPr bwMode="auto">
          <a:xfrm>
            <a:off x="1981200" y="3443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43069" name="Text Box 57"/>
          <p:cNvSpPr txBox="1">
            <a:spLocks noChangeArrowheads="1"/>
          </p:cNvSpPr>
          <p:nvPr/>
        </p:nvSpPr>
        <p:spPr bwMode="auto">
          <a:xfrm>
            <a:off x="1981200" y="2971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43070" name="Text Box 58"/>
          <p:cNvSpPr txBox="1">
            <a:spLocks noChangeArrowheads="1"/>
          </p:cNvSpPr>
          <p:nvPr/>
        </p:nvSpPr>
        <p:spPr bwMode="auto">
          <a:xfrm>
            <a:off x="2667000" y="527208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Sin(0.25</a:t>
            </a:r>
            <a:r>
              <a:rPr lang="el-GR">
                <a:latin typeface="Arial" charset="0"/>
              </a:rPr>
              <a:t>π</a:t>
            </a:r>
            <a:r>
              <a:rPr lang="en-US">
                <a:latin typeface="Arial" charset="0"/>
              </a:rPr>
              <a:t>)</a:t>
            </a:r>
            <a:endParaRPr lang="el-GR">
              <a:latin typeface="Arial" charset="0"/>
            </a:endParaRPr>
          </a:p>
        </p:txBody>
      </p:sp>
      <p:sp>
        <p:nvSpPr>
          <p:cNvPr id="43071" name="Text Box 59"/>
          <p:cNvSpPr txBox="1">
            <a:spLocks noChangeArrowheads="1"/>
          </p:cNvSpPr>
          <p:nvPr/>
        </p:nvSpPr>
        <p:spPr bwMode="auto">
          <a:xfrm>
            <a:off x="3886200" y="527208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Sin(0. 5</a:t>
            </a:r>
            <a:r>
              <a:rPr lang="el-GR">
                <a:latin typeface="Arial" charset="0"/>
              </a:rPr>
              <a:t>π</a:t>
            </a:r>
            <a:r>
              <a:rPr lang="en-US">
                <a:latin typeface="Arial" charset="0"/>
              </a:rPr>
              <a:t>)</a:t>
            </a:r>
          </a:p>
        </p:txBody>
      </p:sp>
      <p:sp>
        <p:nvSpPr>
          <p:cNvPr id="43072" name="Text Box 60"/>
          <p:cNvSpPr txBox="1">
            <a:spLocks noChangeArrowheads="1"/>
          </p:cNvSpPr>
          <p:nvPr/>
        </p:nvSpPr>
        <p:spPr bwMode="auto">
          <a:xfrm>
            <a:off x="5029200" y="5272088"/>
            <a:ext cx="1447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Sin(0.75</a:t>
            </a:r>
            <a:r>
              <a:rPr lang="el-GR">
                <a:latin typeface="Arial" charset="0"/>
              </a:rPr>
              <a:t>π</a:t>
            </a:r>
            <a:r>
              <a:rPr lang="en-US">
                <a:latin typeface="Arial" charset="0"/>
              </a:rPr>
              <a:t>)</a:t>
            </a:r>
          </a:p>
        </p:txBody>
      </p:sp>
      <p:sp>
        <p:nvSpPr>
          <p:cNvPr id="43073" name="Line 61"/>
          <p:cNvSpPr>
            <a:spLocks noChangeShapeType="1"/>
          </p:cNvSpPr>
          <p:nvPr/>
        </p:nvSpPr>
        <p:spPr bwMode="auto">
          <a:xfrm>
            <a:off x="3505200" y="4800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74" name="Line 62"/>
          <p:cNvSpPr>
            <a:spLocks noChangeShapeType="1"/>
          </p:cNvSpPr>
          <p:nvPr/>
        </p:nvSpPr>
        <p:spPr bwMode="auto">
          <a:xfrm>
            <a:off x="4419600" y="487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75" name="Line 63"/>
          <p:cNvSpPr>
            <a:spLocks noChangeShapeType="1"/>
          </p:cNvSpPr>
          <p:nvPr/>
        </p:nvSpPr>
        <p:spPr bwMode="auto">
          <a:xfrm flipH="1">
            <a:off x="4572000" y="48006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3010" name="Object 6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28454009"/>
              </p:ext>
            </p:extLst>
          </p:nvPr>
        </p:nvGraphicFramePr>
        <p:xfrm>
          <a:off x="762000" y="1841500"/>
          <a:ext cx="746760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6" name="Equation" r:id="rId4" imgW="3911400" imgH="431640" progId="Equation.DSMT4">
                  <p:embed/>
                </p:oleObj>
              </mc:Choice>
              <mc:Fallback>
                <p:oleObj name="Equation" r:id="rId4" imgW="3911400" imgH="431640" progId="Equation.DSMT4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841500"/>
                        <a:ext cx="7467600" cy="82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76" name="Text Box 65"/>
          <p:cNvSpPr txBox="1">
            <a:spLocks noChangeArrowheads="1"/>
          </p:cNvSpPr>
          <p:nvPr/>
        </p:nvSpPr>
        <p:spPr bwMode="auto">
          <a:xfrm>
            <a:off x="2667000" y="4343400"/>
            <a:ext cx="480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   u1            u2             u3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4403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4403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AF2CCC-3621-4404-975A-A74D9E6B2E19}" type="slidenum">
              <a:rPr lang="ar-SA" smtClean="0"/>
              <a:pPr/>
              <a:t>51</a:t>
            </a:fld>
            <a:endParaRPr lang="en-US" smtClean="0"/>
          </a:p>
        </p:txBody>
      </p:sp>
      <p:sp>
        <p:nvSpPr>
          <p:cNvPr id="440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Example 2</a:t>
            </a:r>
            <a:endParaRPr lang="en-US" sz="3300" smtClean="0"/>
          </a:p>
        </p:txBody>
      </p:sp>
      <p:sp>
        <p:nvSpPr>
          <p:cNvPr id="44039" name="Line 3"/>
          <p:cNvSpPr>
            <a:spLocks noChangeShapeType="1"/>
          </p:cNvSpPr>
          <p:nvPr/>
        </p:nvSpPr>
        <p:spPr bwMode="auto">
          <a:xfrm>
            <a:off x="2286000" y="4724400"/>
            <a:ext cx="4114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0" name="Oval 4"/>
          <p:cNvSpPr>
            <a:spLocks noChangeArrowheads="1"/>
          </p:cNvSpPr>
          <p:nvPr/>
        </p:nvSpPr>
        <p:spPr bwMode="auto">
          <a:xfrm>
            <a:off x="2286000" y="46482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Oval 5"/>
          <p:cNvSpPr>
            <a:spLocks noChangeArrowheads="1"/>
          </p:cNvSpPr>
          <p:nvPr/>
        </p:nvSpPr>
        <p:spPr bwMode="auto">
          <a:xfrm>
            <a:off x="6324600" y="46482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Oval 6"/>
          <p:cNvSpPr>
            <a:spLocks noChangeArrowheads="1"/>
          </p:cNvSpPr>
          <p:nvPr/>
        </p:nvSpPr>
        <p:spPr bwMode="auto">
          <a:xfrm>
            <a:off x="4343400" y="4648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Oval 7"/>
          <p:cNvSpPr>
            <a:spLocks noChangeArrowheads="1"/>
          </p:cNvSpPr>
          <p:nvPr/>
        </p:nvSpPr>
        <p:spPr bwMode="auto">
          <a:xfrm>
            <a:off x="3276600" y="4648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Line 8"/>
          <p:cNvSpPr>
            <a:spLocks noChangeShapeType="1"/>
          </p:cNvSpPr>
          <p:nvPr/>
        </p:nvSpPr>
        <p:spPr bwMode="auto">
          <a:xfrm>
            <a:off x="2286000" y="52578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5" name="Oval 9"/>
          <p:cNvSpPr>
            <a:spLocks noChangeArrowheads="1"/>
          </p:cNvSpPr>
          <p:nvPr/>
        </p:nvSpPr>
        <p:spPr bwMode="auto">
          <a:xfrm>
            <a:off x="2286000" y="51816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Oval 10"/>
          <p:cNvSpPr>
            <a:spLocks noChangeArrowheads="1"/>
          </p:cNvSpPr>
          <p:nvPr/>
        </p:nvSpPr>
        <p:spPr bwMode="auto">
          <a:xfrm>
            <a:off x="63246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Oval 11"/>
          <p:cNvSpPr>
            <a:spLocks noChangeArrowheads="1"/>
          </p:cNvSpPr>
          <p:nvPr/>
        </p:nvSpPr>
        <p:spPr bwMode="auto">
          <a:xfrm>
            <a:off x="54102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Oval 12"/>
          <p:cNvSpPr>
            <a:spLocks noChangeArrowheads="1"/>
          </p:cNvSpPr>
          <p:nvPr/>
        </p:nvSpPr>
        <p:spPr bwMode="auto">
          <a:xfrm>
            <a:off x="32766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Oval 13"/>
          <p:cNvSpPr>
            <a:spLocks noChangeArrowheads="1"/>
          </p:cNvSpPr>
          <p:nvPr/>
        </p:nvSpPr>
        <p:spPr bwMode="auto">
          <a:xfrm>
            <a:off x="63246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Oval 14"/>
          <p:cNvSpPr>
            <a:spLocks noChangeArrowheads="1"/>
          </p:cNvSpPr>
          <p:nvPr/>
        </p:nvSpPr>
        <p:spPr bwMode="auto">
          <a:xfrm>
            <a:off x="6324600" y="51816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Line 15"/>
          <p:cNvSpPr>
            <a:spLocks noChangeShapeType="1"/>
          </p:cNvSpPr>
          <p:nvPr/>
        </p:nvSpPr>
        <p:spPr bwMode="auto">
          <a:xfrm>
            <a:off x="2286000" y="4191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2" name="Oval 16"/>
          <p:cNvSpPr>
            <a:spLocks noChangeArrowheads="1"/>
          </p:cNvSpPr>
          <p:nvPr/>
        </p:nvSpPr>
        <p:spPr bwMode="auto">
          <a:xfrm>
            <a:off x="2286000" y="41148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3" name="Oval 17"/>
          <p:cNvSpPr>
            <a:spLocks noChangeArrowheads="1"/>
          </p:cNvSpPr>
          <p:nvPr/>
        </p:nvSpPr>
        <p:spPr bwMode="auto">
          <a:xfrm>
            <a:off x="6324600" y="41148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4" name="Oval 18"/>
          <p:cNvSpPr>
            <a:spLocks noChangeArrowheads="1"/>
          </p:cNvSpPr>
          <p:nvPr/>
        </p:nvSpPr>
        <p:spPr bwMode="auto">
          <a:xfrm>
            <a:off x="5410200" y="41148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5" name="Oval 19"/>
          <p:cNvSpPr>
            <a:spLocks noChangeArrowheads="1"/>
          </p:cNvSpPr>
          <p:nvPr/>
        </p:nvSpPr>
        <p:spPr bwMode="auto">
          <a:xfrm>
            <a:off x="3276600" y="41148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6" name="Oval 20"/>
          <p:cNvSpPr>
            <a:spLocks noChangeArrowheads="1"/>
          </p:cNvSpPr>
          <p:nvPr/>
        </p:nvSpPr>
        <p:spPr bwMode="auto">
          <a:xfrm>
            <a:off x="6324600" y="41148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7" name="Line 21"/>
          <p:cNvSpPr>
            <a:spLocks noChangeShapeType="1"/>
          </p:cNvSpPr>
          <p:nvPr/>
        </p:nvSpPr>
        <p:spPr bwMode="auto">
          <a:xfrm>
            <a:off x="2286000" y="36576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8" name="Oval 22"/>
          <p:cNvSpPr>
            <a:spLocks noChangeArrowheads="1"/>
          </p:cNvSpPr>
          <p:nvPr/>
        </p:nvSpPr>
        <p:spPr bwMode="auto">
          <a:xfrm>
            <a:off x="2286000" y="35814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9" name="Oval 23"/>
          <p:cNvSpPr>
            <a:spLocks noChangeArrowheads="1"/>
          </p:cNvSpPr>
          <p:nvPr/>
        </p:nvSpPr>
        <p:spPr bwMode="auto">
          <a:xfrm>
            <a:off x="6324600" y="35814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0" name="Oval 24"/>
          <p:cNvSpPr>
            <a:spLocks noChangeArrowheads="1"/>
          </p:cNvSpPr>
          <p:nvPr/>
        </p:nvSpPr>
        <p:spPr bwMode="auto">
          <a:xfrm>
            <a:off x="5410200" y="35814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1" name="Oval 25"/>
          <p:cNvSpPr>
            <a:spLocks noChangeArrowheads="1"/>
          </p:cNvSpPr>
          <p:nvPr/>
        </p:nvSpPr>
        <p:spPr bwMode="auto">
          <a:xfrm>
            <a:off x="3276600" y="35814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2" name="Oval 26"/>
          <p:cNvSpPr>
            <a:spLocks noChangeArrowheads="1"/>
          </p:cNvSpPr>
          <p:nvPr/>
        </p:nvSpPr>
        <p:spPr bwMode="auto">
          <a:xfrm>
            <a:off x="6324600" y="35814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3" name="Oval 27"/>
          <p:cNvSpPr>
            <a:spLocks noChangeArrowheads="1"/>
          </p:cNvSpPr>
          <p:nvPr/>
        </p:nvSpPr>
        <p:spPr bwMode="auto">
          <a:xfrm>
            <a:off x="43434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4" name="Oval 28"/>
          <p:cNvSpPr>
            <a:spLocks noChangeArrowheads="1"/>
          </p:cNvSpPr>
          <p:nvPr/>
        </p:nvSpPr>
        <p:spPr bwMode="auto">
          <a:xfrm>
            <a:off x="5410200" y="4648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5" name="Oval 29"/>
          <p:cNvSpPr>
            <a:spLocks noChangeArrowheads="1"/>
          </p:cNvSpPr>
          <p:nvPr/>
        </p:nvSpPr>
        <p:spPr bwMode="auto">
          <a:xfrm>
            <a:off x="4343400" y="35814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6" name="Oval 30"/>
          <p:cNvSpPr>
            <a:spLocks noChangeArrowheads="1"/>
          </p:cNvSpPr>
          <p:nvPr/>
        </p:nvSpPr>
        <p:spPr bwMode="auto">
          <a:xfrm>
            <a:off x="4343400" y="41148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7" name="Text Box 31"/>
          <p:cNvSpPr txBox="1">
            <a:spLocks noChangeArrowheads="1"/>
          </p:cNvSpPr>
          <p:nvPr/>
        </p:nvSpPr>
        <p:spPr bwMode="auto">
          <a:xfrm>
            <a:off x="685800" y="5105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t=0</a:t>
            </a:r>
          </a:p>
        </p:txBody>
      </p:sp>
      <p:sp>
        <p:nvSpPr>
          <p:cNvPr id="44068" name="Text Box 32"/>
          <p:cNvSpPr txBox="1">
            <a:spLocks noChangeArrowheads="1"/>
          </p:cNvSpPr>
          <p:nvPr/>
        </p:nvSpPr>
        <p:spPr bwMode="auto">
          <a:xfrm>
            <a:off x="685800" y="44958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t=0.25</a:t>
            </a:r>
          </a:p>
        </p:txBody>
      </p:sp>
      <p:sp>
        <p:nvSpPr>
          <p:cNvPr id="44069" name="Text Box 33"/>
          <p:cNvSpPr txBox="1">
            <a:spLocks noChangeArrowheads="1"/>
          </p:cNvSpPr>
          <p:nvPr/>
        </p:nvSpPr>
        <p:spPr bwMode="auto">
          <a:xfrm>
            <a:off x="685800" y="3962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t=0.5</a:t>
            </a:r>
          </a:p>
        </p:txBody>
      </p:sp>
      <p:sp>
        <p:nvSpPr>
          <p:cNvPr id="44070" name="Line 34"/>
          <p:cNvSpPr>
            <a:spLocks noChangeShapeType="1"/>
          </p:cNvSpPr>
          <p:nvPr/>
        </p:nvSpPr>
        <p:spPr bwMode="auto">
          <a:xfrm>
            <a:off x="2286000" y="32004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71" name="Oval 35"/>
          <p:cNvSpPr>
            <a:spLocks noChangeArrowheads="1"/>
          </p:cNvSpPr>
          <p:nvPr/>
        </p:nvSpPr>
        <p:spPr bwMode="auto">
          <a:xfrm>
            <a:off x="2286000" y="31242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2" name="Oval 36"/>
          <p:cNvSpPr>
            <a:spLocks noChangeArrowheads="1"/>
          </p:cNvSpPr>
          <p:nvPr/>
        </p:nvSpPr>
        <p:spPr bwMode="auto">
          <a:xfrm>
            <a:off x="6324600" y="3124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3" name="Oval 37"/>
          <p:cNvSpPr>
            <a:spLocks noChangeArrowheads="1"/>
          </p:cNvSpPr>
          <p:nvPr/>
        </p:nvSpPr>
        <p:spPr bwMode="auto">
          <a:xfrm>
            <a:off x="5410200" y="3124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4" name="Oval 38"/>
          <p:cNvSpPr>
            <a:spLocks noChangeArrowheads="1"/>
          </p:cNvSpPr>
          <p:nvPr/>
        </p:nvSpPr>
        <p:spPr bwMode="auto">
          <a:xfrm>
            <a:off x="3276600" y="3124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5" name="Oval 39"/>
          <p:cNvSpPr>
            <a:spLocks noChangeArrowheads="1"/>
          </p:cNvSpPr>
          <p:nvPr/>
        </p:nvSpPr>
        <p:spPr bwMode="auto">
          <a:xfrm>
            <a:off x="6324600" y="31242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6" name="Oval 40"/>
          <p:cNvSpPr>
            <a:spLocks noChangeArrowheads="1"/>
          </p:cNvSpPr>
          <p:nvPr/>
        </p:nvSpPr>
        <p:spPr bwMode="auto">
          <a:xfrm>
            <a:off x="4343400" y="3124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7" name="Text Box 41"/>
          <p:cNvSpPr txBox="1">
            <a:spLocks noChangeArrowheads="1"/>
          </p:cNvSpPr>
          <p:nvPr/>
        </p:nvSpPr>
        <p:spPr bwMode="auto">
          <a:xfrm>
            <a:off x="685800" y="35052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t=0.75</a:t>
            </a:r>
          </a:p>
        </p:txBody>
      </p:sp>
      <p:sp>
        <p:nvSpPr>
          <p:cNvPr id="44078" name="Text Box 42"/>
          <p:cNvSpPr txBox="1">
            <a:spLocks noChangeArrowheads="1"/>
          </p:cNvSpPr>
          <p:nvPr/>
        </p:nvSpPr>
        <p:spPr bwMode="auto">
          <a:xfrm>
            <a:off x="685800" y="3048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t=1.0</a:t>
            </a:r>
          </a:p>
        </p:txBody>
      </p:sp>
      <p:sp>
        <p:nvSpPr>
          <p:cNvPr id="44079" name="Text Box 43"/>
          <p:cNvSpPr txBox="1">
            <a:spLocks noChangeArrowheads="1"/>
          </p:cNvSpPr>
          <p:nvPr/>
        </p:nvSpPr>
        <p:spPr bwMode="auto">
          <a:xfrm>
            <a:off x="2895600" y="58054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x=0.25</a:t>
            </a:r>
          </a:p>
        </p:txBody>
      </p:sp>
      <p:sp>
        <p:nvSpPr>
          <p:cNvPr id="44080" name="Text Box 44"/>
          <p:cNvSpPr txBox="1">
            <a:spLocks noChangeArrowheads="1"/>
          </p:cNvSpPr>
          <p:nvPr/>
        </p:nvSpPr>
        <p:spPr bwMode="auto">
          <a:xfrm>
            <a:off x="4038600" y="58054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x=0.5</a:t>
            </a:r>
          </a:p>
        </p:txBody>
      </p:sp>
      <p:sp>
        <p:nvSpPr>
          <p:cNvPr id="44081" name="Text Box 45"/>
          <p:cNvSpPr txBox="1">
            <a:spLocks noChangeArrowheads="1"/>
          </p:cNvSpPr>
          <p:nvPr/>
        </p:nvSpPr>
        <p:spPr bwMode="auto">
          <a:xfrm>
            <a:off x="1905000" y="57912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x=0.0</a:t>
            </a:r>
          </a:p>
        </p:txBody>
      </p:sp>
      <p:sp>
        <p:nvSpPr>
          <p:cNvPr id="44082" name="Text Box 46"/>
          <p:cNvSpPr txBox="1">
            <a:spLocks noChangeArrowheads="1"/>
          </p:cNvSpPr>
          <p:nvPr/>
        </p:nvSpPr>
        <p:spPr bwMode="auto">
          <a:xfrm>
            <a:off x="4953000" y="58054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x=0.75</a:t>
            </a:r>
          </a:p>
        </p:txBody>
      </p:sp>
      <p:sp>
        <p:nvSpPr>
          <p:cNvPr id="44083" name="Text Box 47"/>
          <p:cNvSpPr txBox="1">
            <a:spLocks noChangeArrowheads="1"/>
          </p:cNvSpPr>
          <p:nvPr/>
        </p:nvSpPr>
        <p:spPr bwMode="auto">
          <a:xfrm>
            <a:off x="6096000" y="57912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x=1.0</a:t>
            </a:r>
          </a:p>
        </p:txBody>
      </p:sp>
      <p:sp>
        <p:nvSpPr>
          <p:cNvPr id="44084" name="Text Box 48"/>
          <p:cNvSpPr txBox="1">
            <a:spLocks noChangeArrowheads="1"/>
          </p:cNvSpPr>
          <p:nvPr/>
        </p:nvSpPr>
        <p:spPr bwMode="auto">
          <a:xfrm>
            <a:off x="6477000" y="50434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44085" name="Text Box 49"/>
          <p:cNvSpPr txBox="1">
            <a:spLocks noChangeArrowheads="1"/>
          </p:cNvSpPr>
          <p:nvPr/>
        </p:nvSpPr>
        <p:spPr bwMode="auto">
          <a:xfrm>
            <a:off x="6477000" y="4572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44086" name="Text Box 50"/>
          <p:cNvSpPr txBox="1">
            <a:spLocks noChangeArrowheads="1"/>
          </p:cNvSpPr>
          <p:nvPr/>
        </p:nvSpPr>
        <p:spPr bwMode="auto">
          <a:xfrm>
            <a:off x="6477000" y="40528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44087" name="Text Box 51"/>
          <p:cNvSpPr txBox="1">
            <a:spLocks noChangeArrowheads="1"/>
          </p:cNvSpPr>
          <p:nvPr/>
        </p:nvSpPr>
        <p:spPr bwMode="auto">
          <a:xfrm>
            <a:off x="6477000" y="3443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44088" name="Text Box 52"/>
          <p:cNvSpPr txBox="1">
            <a:spLocks noChangeArrowheads="1"/>
          </p:cNvSpPr>
          <p:nvPr/>
        </p:nvSpPr>
        <p:spPr bwMode="auto">
          <a:xfrm>
            <a:off x="6477000" y="2971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44089" name="Text Box 53"/>
          <p:cNvSpPr txBox="1">
            <a:spLocks noChangeArrowheads="1"/>
          </p:cNvSpPr>
          <p:nvPr/>
        </p:nvSpPr>
        <p:spPr bwMode="auto">
          <a:xfrm>
            <a:off x="1981200" y="50434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44090" name="Text Box 54"/>
          <p:cNvSpPr txBox="1">
            <a:spLocks noChangeArrowheads="1"/>
          </p:cNvSpPr>
          <p:nvPr/>
        </p:nvSpPr>
        <p:spPr bwMode="auto">
          <a:xfrm>
            <a:off x="1981200" y="4572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44091" name="Text Box 55"/>
          <p:cNvSpPr txBox="1">
            <a:spLocks noChangeArrowheads="1"/>
          </p:cNvSpPr>
          <p:nvPr/>
        </p:nvSpPr>
        <p:spPr bwMode="auto">
          <a:xfrm>
            <a:off x="1981200" y="40528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44092" name="Text Box 56"/>
          <p:cNvSpPr txBox="1">
            <a:spLocks noChangeArrowheads="1"/>
          </p:cNvSpPr>
          <p:nvPr/>
        </p:nvSpPr>
        <p:spPr bwMode="auto">
          <a:xfrm>
            <a:off x="1981200" y="3443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44093" name="Text Box 57"/>
          <p:cNvSpPr txBox="1">
            <a:spLocks noChangeArrowheads="1"/>
          </p:cNvSpPr>
          <p:nvPr/>
        </p:nvSpPr>
        <p:spPr bwMode="auto">
          <a:xfrm>
            <a:off x="1981200" y="2971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44094" name="Text Box 58"/>
          <p:cNvSpPr txBox="1">
            <a:spLocks noChangeArrowheads="1"/>
          </p:cNvSpPr>
          <p:nvPr/>
        </p:nvSpPr>
        <p:spPr bwMode="auto">
          <a:xfrm>
            <a:off x="2667000" y="527208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Sin(0.25</a:t>
            </a:r>
            <a:r>
              <a:rPr lang="el-GR">
                <a:latin typeface="Arial" charset="0"/>
              </a:rPr>
              <a:t>π</a:t>
            </a:r>
            <a:r>
              <a:rPr lang="en-US">
                <a:latin typeface="Arial" charset="0"/>
              </a:rPr>
              <a:t>)</a:t>
            </a:r>
            <a:endParaRPr lang="el-GR">
              <a:latin typeface="Arial" charset="0"/>
            </a:endParaRPr>
          </a:p>
        </p:txBody>
      </p:sp>
      <p:sp>
        <p:nvSpPr>
          <p:cNvPr id="44095" name="Text Box 59"/>
          <p:cNvSpPr txBox="1">
            <a:spLocks noChangeArrowheads="1"/>
          </p:cNvSpPr>
          <p:nvPr/>
        </p:nvSpPr>
        <p:spPr bwMode="auto">
          <a:xfrm>
            <a:off x="3886200" y="527208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Sin(0. 5</a:t>
            </a:r>
            <a:r>
              <a:rPr lang="el-GR">
                <a:latin typeface="Arial" charset="0"/>
              </a:rPr>
              <a:t>π</a:t>
            </a:r>
            <a:r>
              <a:rPr lang="en-US">
                <a:latin typeface="Arial" charset="0"/>
              </a:rPr>
              <a:t>)</a:t>
            </a:r>
          </a:p>
        </p:txBody>
      </p:sp>
      <p:sp>
        <p:nvSpPr>
          <p:cNvPr id="44096" name="Text Box 60"/>
          <p:cNvSpPr txBox="1">
            <a:spLocks noChangeArrowheads="1"/>
          </p:cNvSpPr>
          <p:nvPr/>
        </p:nvSpPr>
        <p:spPr bwMode="auto">
          <a:xfrm>
            <a:off x="5029200" y="5272088"/>
            <a:ext cx="1447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Sin(0.75</a:t>
            </a:r>
            <a:r>
              <a:rPr lang="el-GR">
                <a:latin typeface="Arial" charset="0"/>
              </a:rPr>
              <a:t>π</a:t>
            </a:r>
            <a:r>
              <a:rPr lang="en-US">
                <a:latin typeface="Arial" charset="0"/>
              </a:rPr>
              <a:t>)</a:t>
            </a:r>
          </a:p>
        </p:txBody>
      </p:sp>
      <p:sp>
        <p:nvSpPr>
          <p:cNvPr id="44097" name="Line 61"/>
          <p:cNvSpPr>
            <a:spLocks noChangeShapeType="1"/>
          </p:cNvSpPr>
          <p:nvPr/>
        </p:nvSpPr>
        <p:spPr bwMode="auto">
          <a:xfrm>
            <a:off x="4572000" y="4800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98" name="Line 62"/>
          <p:cNvSpPr>
            <a:spLocks noChangeShapeType="1"/>
          </p:cNvSpPr>
          <p:nvPr/>
        </p:nvSpPr>
        <p:spPr bwMode="auto">
          <a:xfrm>
            <a:off x="5410200" y="487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99" name="Line 63"/>
          <p:cNvSpPr>
            <a:spLocks noChangeShapeType="1"/>
          </p:cNvSpPr>
          <p:nvPr/>
        </p:nvSpPr>
        <p:spPr bwMode="auto">
          <a:xfrm flipH="1">
            <a:off x="5486400" y="48006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4034" name="Object 6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64704921"/>
              </p:ext>
            </p:extLst>
          </p:nvPr>
        </p:nvGraphicFramePr>
        <p:xfrm>
          <a:off x="896938" y="1841500"/>
          <a:ext cx="7197725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0" name="Equation" r:id="rId4" imgW="3771720" imgH="431640" progId="Equation.DSMT4">
                  <p:embed/>
                </p:oleObj>
              </mc:Choice>
              <mc:Fallback>
                <p:oleObj name="Equation" r:id="rId4" imgW="3771720" imgH="431640" progId="Equation.DSMT4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6938" y="1841500"/>
                        <a:ext cx="7197725" cy="82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100" name="Text Box 65"/>
          <p:cNvSpPr txBox="1">
            <a:spLocks noChangeArrowheads="1"/>
          </p:cNvSpPr>
          <p:nvPr/>
        </p:nvSpPr>
        <p:spPr bwMode="auto">
          <a:xfrm>
            <a:off x="2667000" y="4343400"/>
            <a:ext cx="480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   u1            u2             u3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4506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450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4756F9-A2B9-4955-850B-2D7D8E3529BF}" type="slidenum">
              <a:rPr lang="ar-SA" smtClean="0"/>
              <a:pPr/>
              <a:t>52</a:t>
            </a:fld>
            <a:endParaRPr lang="en-US" smtClean="0"/>
          </a:p>
        </p:txBody>
      </p:sp>
      <p:sp>
        <p:nvSpPr>
          <p:cNvPr id="450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Example 2</a:t>
            </a:r>
            <a:br>
              <a:rPr lang="en-US" sz="4800" smtClean="0"/>
            </a:br>
            <a:r>
              <a:rPr lang="en-US" sz="2900" smtClean="0"/>
              <a:t>Crank-Nicolson Method</a:t>
            </a:r>
            <a:endParaRPr lang="en-US" sz="2100" smtClean="0"/>
          </a:p>
        </p:txBody>
      </p:sp>
      <p:graphicFrame>
        <p:nvGraphicFramePr>
          <p:cNvPr id="45058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685800" y="1676400"/>
          <a:ext cx="7696200" cy="408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4" name="Equation" r:id="rId4" imgW="3492360" imgH="1854000" progId="Equation.3">
                  <p:embed/>
                </p:oleObj>
              </mc:Choice>
              <mc:Fallback>
                <p:oleObj name="Equation" r:id="rId4" imgW="3492360" imgH="1854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676400"/>
                        <a:ext cx="7696200" cy="408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4608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4608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EEEFF8-0B24-4347-99AD-26D0A8BC2E13}" type="slidenum">
              <a:rPr lang="ar-SA" smtClean="0"/>
              <a:pPr/>
              <a:t>53</a:t>
            </a:fld>
            <a:endParaRPr lang="en-US" smtClean="0"/>
          </a:p>
        </p:txBody>
      </p:sp>
      <p:sp>
        <p:nvSpPr>
          <p:cNvPr id="460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Example 2</a:t>
            </a:r>
            <a:br>
              <a:rPr lang="en-US" sz="4800" smtClean="0"/>
            </a:br>
            <a:r>
              <a:rPr lang="en-US" sz="3300" smtClean="0"/>
              <a:t>Second Row</a:t>
            </a:r>
            <a:endParaRPr lang="en-US" sz="2900" smtClean="0"/>
          </a:p>
        </p:txBody>
      </p:sp>
      <p:sp>
        <p:nvSpPr>
          <p:cNvPr id="46087" name="Line 3"/>
          <p:cNvSpPr>
            <a:spLocks noChangeShapeType="1"/>
          </p:cNvSpPr>
          <p:nvPr/>
        </p:nvSpPr>
        <p:spPr bwMode="auto">
          <a:xfrm>
            <a:off x="2286000" y="4724400"/>
            <a:ext cx="4114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88" name="Oval 4"/>
          <p:cNvSpPr>
            <a:spLocks noChangeArrowheads="1"/>
          </p:cNvSpPr>
          <p:nvPr/>
        </p:nvSpPr>
        <p:spPr bwMode="auto">
          <a:xfrm>
            <a:off x="2286000" y="46482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Oval 5"/>
          <p:cNvSpPr>
            <a:spLocks noChangeArrowheads="1"/>
          </p:cNvSpPr>
          <p:nvPr/>
        </p:nvSpPr>
        <p:spPr bwMode="auto">
          <a:xfrm>
            <a:off x="6324600" y="46482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Oval 6"/>
          <p:cNvSpPr>
            <a:spLocks noChangeArrowheads="1"/>
          </p:cNvSpPr>
          <p:nvPr/>
        </p:nvSpPr>
        <p:spPr bwMode="auto">
          <a:xfrm>
            <a:off x="4343400" y="4648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Oval 7"/>
          <p:cNvSpPr>
            <a:spLocks noChangeArrowheads="1"/>
          </p:cNvSpPr>
          <p:nvPr/>
        </p:nvSpPr>
        <p:spPr bwMode="auto">
          <a:xfrm>
            <a:off x="3276600" y="4648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Line 8"/>
          <p:cNvSpPr>
            <a:spLocks noChangeShapeType="1"/>
          </p:cNvSpPr>
          <p:nvPr/>
        </p:nvSpPr>
        <p:spPr bwMode="auto">
          <a:xfrm>
            <a:off x="2286000" y="52578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3" name="Oval 9"/>
          <p:cNvSpPr>
            <a:spLocks noChangeArrowheads="1"/>
          </p:cNvSpPr>
          <p:nvPr/>
        </p:nvSpPr>
        <p:spPr bwMode="auto">
          <a:xfrm>
            <a:off x="2286000" y="51816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Oval 10"/>
          <p:cNvSpPr>
            <a:spLocks noChangeArrowheads="1"/>
          </p:cNvSpPr>
          <p:nvPr/>
        </p:nvSpPr>
        <p:spPr bwMode="auto">
          <a:xfrm>
            <a:off x="63246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Oval 11"/>
          <p:cNvSpPr>
            <a:spLocks noChangeArrowheads="1"/>
          </p:cNvSpPr>
          <p:nvPr/>
        </p:nvSpPr>
        <p:spPr bwMode="auto">
          <a:xfrm>
            <a:off x="54102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Oval 12"/>
          <p:cNvSpPr>
            <a:spLocks noChangeArrowheads="1"/>
          </p:cNvSpPr>
          <p:nvPr/>
        </p:nvSpPr>
        <p:spPr bwMode="auto">
          <a:xfrm>
            <a:off x="32766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Oval 13"/>
          <p:cNvSpPr>
            <a:spLocks noChangeArrowheads="1"/>
          </p:cNvSpPr>
          <p:nvPr/>
        </p:nvSpPr>
        <p:spPr bwMode="auto">
          <a:xfrm>
            <a:off x="63246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8" name="Oval 14"/>
          <p:cNvSpPr>
            <a:spLocks noChangeArrowheads="1"/>
          </p:cNvSpPr>
          <p:nvPr/>
        </p:nvSpPr>
        <p:spPr bwMode="auto">
          <a:xfrm>
            <a:off x="6324600" y="51816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9" name="Line 15"/>
          <p:cNvSpPr>
            <a:spLocks noChangeShapeType="1"/>
          </p:cNvSpPr>
          <p:nvPr/>
        </p:nvSpPr>
        <p:spPr bwMode="auto">
          <a:xfrm>
            <a:off x="2286000" y="4191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00" name="Oval 16"/>
          <p:cNvSpPr>
            <a:spLocks noChangeArrowheads="1"/>
          </p:cNvSpPr>
          <p:nvPr/>
        </p:nvSpPr>
        <p:spPr bwMode="auto">
          <a:xfrm>
            <a:off x="2286000" y="41148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1" name="Oval 17"/>
          <p:cNvSpPr>
            <a:spLocks noChangeArrowheads="1"/>
          </p:cNvSpPr>
          <p:nvPr/>
        </p:nvSpPr>
        <p:spPr bwMode="auto">
          <a:xfrm>
            <a:off x="6324600" y="41148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2" name="Oval 18"/>
          <p:cNvSpPr>
            <a:spLocks noChangeArrowheads="1"/>
          </p:cNvSpPr>
          <p:nvPr/>
        </p:nvSpPr>
        <p:spPr bwMode="auto">
          <a:xfrm>
            <a:off x="5410200" y="41148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3" name="Oval 19"/>
          <p:cNvSpPr>
            <a:spLocks noChangeArrowheads="1"/>
          </p:cNvSpPr>
          <p:nvPr/>
        </p:nvSpPr>
        <p:spPr bwMode="auto">
          <a:xfrm>
            <a:off x="3276600" y="41148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4" name="Oval 20"/>
          <p:cNvSpPr>
            <a:spLocks noChangeArrowheads="1"/>
          </p:cNvSpPr>
          <p:nvPr/>
        </p:nvSpPr>
        <p:spPr bwMode="auto">
          <a:xfrm>
            <a:off x="6324600" y="41148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5" name="Line 21"/>
          <p:cNvSpPr>
            <a:spLocks noChangeShapeType="1"/>
          </p:cNvSpPr>
          <p:nvPr/>
        </p:nvSpPr>
        <p:spPr bwMode="auto">
          <a:xfrm>
            <a:off x="2286000" y="36576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06" name="Oval 22"/>
          <p:cNvSpPr>
            <a:spLocks noChangeArrowheads="1"/>
          </p:cNvSpPr>
          <p:nvPr/>
        </p:nvSpPr>
        <p:spPr bwMode="auto">
          <a:xfrm>
            <a:off x="2286000" y="35814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7" name="Oval 23"/>
          <p:cNvSpPr>
            <a:spLocks noChangeArrowheads="1"/>
          </p:cNvSpPr>
          <p:nvPr/>
        </p:nvSpPr>
        <p:spPr bwMode="auto">
          <a:xfrm>
            <a:off x="6324600" y="35814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8" name="Oval 24"/>
          <p:cNvSpPr>
            <a:spLocks noChangeArrowheads="1"/>
          </p:cNvSpPr>
          <p:nvPr/>
        </p:nvSpPr>
        <p:spPr bwMode="auto">
          <a:xfrm>
            <a:off x="5410200" y="35814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9" name="Oval 25"/>
          <p:cNvSpPr>
            <a:spLocks noChangeArrowheads="1"/>
          </p:cNvSpPr>
          <p:nvPr/>
        </p:nvSpPr>
        <p:spPr bwMode="auto">
          <a:xfrm>
            <a:off x="3276600" y="35814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0" name="Oval 26"/>
          <p:cNvSpPr>
            <a:spLocks noChangeArrowheads="1"/>
          </p:cNvSpPr>
          <p:nvPr/>
        </p:nvSpPr>
        <p:spPr bwMode="auto">
          <a:xfrm>
            <a:off x="6324600" y="35814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1" name="Oval 27"/>
          <p:cNvSpPr>
            <a:spLocks noChangeArrowheads="1"/>
          </p:cNvSpPr>
          <p:nvPr/>
        </p:nvSpPr>
        <p:spPr bwMode="auto">
          <a:xfrm>
            <a:off x="4343400" y="5181600"/>
            <a:ext cx="76200" cy="1524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2" name="Oval 28"/>
          <p:cNvSpPr>
            <a:spLocks noChangeArrowheads="1"/>
          </p:cNvSpPr>
          <p:nvPr/>
        </p:nvSpPr>
        <p:spPr bwMode="auto">
          <a:xfrm>
            <a:off x="5410200" y="4648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3" name="Oval 29"/>
          <p:cNvSpPr>
            <a:spLocks noChangeArrowheads="1"/>
          </p:cNvSpPr>
          <p:nvPr/>
        </p:nvSpPr>
        <p:spPr bwMode="auto">
          <a:xfrm>
            <a:off x="4343400" y="35814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4" name="Oval 30"/>
          <p:cNvSpPr>
            <a:spLocks noChangeArrowheads="1"/>
          </p:cNvSpPr>
          <p:nvPr/>
        </p:nvSpPr>
        <p:spPr bwMode="auto">
          <a:xfrm>
            <a:off x="4343400" y="41148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5" name="Text Box 31"/>
          <p:cNvSpPr txBox="1">
            <a:spLocks noChangeArrowheads="1"/>
          </p:cNvSpPr>
          <p:nvPr/>
        </p:nvSpPr>
        <p:spPr bwMode="auto">
          <a:xfrm>
            <a:off x="685800" y="5105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t=0</a:t>
            </a:r>
          </a:p>
        </p:txBody>
      </p:sp>
      <p:sp>
        <p:nvSpPr>
          <p:cNvPr id="46116" name="Text Box 32"/>
          <p:cNvSpPr txBox="1">
            <a:spLocks noChangeArrowheads="1"/>
          </p:cNvSpPr>
          <p:nvPr/>
        </p:nvSpPr>
        <p:spPr bwMode="auto">
          <a:xfrm>
            <a:off x="685800" y="44958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t=0.25</a:t>
            </a:r>
          </a:p>
        </p:txBody>
      </p:sp>
      <p:sp>
        <p:nvSpPr>
          <p:cNvPr id="46117" name="Text Box 33"/>
          <p:cNvSpPr txBox="1">
            <a:spLocks noChangeArrowheads="1"/>
          </p:cNvSpPr>
          <p:nvPr/>
        </p:nvSpPr>
        <p:spPr bwMode="auto">
          <a:xfrm>
            <a:off x="685800" y="3962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t=0.5</a:t>
            </a:r>
          </a:p>
        </p:txBody>
      </p:sp>
      <p:sp>
        <p:nvSpPr>
          <p:cNvPr id="46118" name="Line 34"/>
          <p:cNvSpPr>
            <a:spLocks noChangeShapeType="1"/>
          </p:cNvSpPr>
          <p:nvPr/>
        </p:nvSpPr>
        <p:spPr bwMode="auto">
          <a:xfrm>
            <a:off x="2286000" y="32004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19" name="Oval 35"/>
          <p:cNvSpPr>
            <a:spLocks noChangeArrowheads="1"/>
          </p:cNvSpPr>
          <p:nvPr/>
        </p:nvSpPr>
        <p:spPr bwMode="auto">
          <a:xfrm>
            <a:off x="2286000" y="31242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20" name="Oval 36"/>
          <p:cNvSpPr>
            <a:spLocks noChangeArrowheads="1"/>
          </p:cNvSpPr>
          <p:nvPr/>
        </p:nvSpPr>
        <p:spPr bwMode="auto">
          <a:xfrm>
            <a:off x="6324600" y="3124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21" name="Oval 37"/>
          <p:cNvSpPr>
            <a:spLocks noChangeArrowheads="1"/>
          </p:cNvSpPr>
          <p:nvPr/>
        </p:nvSpPr>
        <p:spPr bwMode="auto">
          <a:xfrm>
            <a:off x="5410200" y="3124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22" name="Oval 38"/>
          <p:cNvSpPr>
            <a:spLocks noChangeArrowheads="1"/>
          </p:cNvSpPr>
          <p:nvPr/>
        </p:nvSpPr>
        <p:spPr bwMode="auto">
          <a:xfrm>
            <a:off x="3276600" y="3124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23" name="Oval 39"/>
          <p:cNvSpPr>
            <a:spLocks noChangeArrowheads="1"/>
          </p:cNvSpPr>
          <p:nvPr/>
        </p:nvSpPr>
        <p:spPr bwMode="auto">
          <a:xfrm>
            <a:off x="6324600" y="3124200"/>
            <a:ext cx="762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24" name="Oval 40"/>
          <p:cNvSpPr>
            <a:spLocks noChangeArrowheads="1"/>
          </p:cNvSpPr>
          <p:nvPr/>
        </p:nvSpPr>
        <p:spPr bwMode="auto">
          <a:xfrm>
            <a:off x="4343400" y="31242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25" name="Text Box 41"/>
          <p:cNvSpPr txBox="1">
            <a:spLocks noChangeArrowheads="1"/>
          </p:cNvSpPr>
          <p:nvPr/>
        </p:nvSpPr>
        <p:spPr bwMode="auto">
          <a:xfrm>
            <a:off x="685800" y="35052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t=0.75</a:t>
            </a:r>
          </a:p>
        </p:txBody>
      </p:sp>
      <p:sp>
        <p:nvSpPr>
          <p:cNvPr id="46126" name="Text Box 42"/>
          <p:cNvSpPr txBox="1">
            <a:spLocks noChangeArrowheads="1"/>
          </p:cNvSpPr>
          <p:nvPr/>
        </p:nvSpPr>
        <p:spPr bwMode="auto">
          <a:xfrm>
            <a:off x="685800" y="3048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t=1.0</a:t>
            </a:r>
          </a:p>
        </p:txBody>
      </p:sp>
      <p:sp>
        <p:nvSpPr>
          <p:cNvPr id="46127" name="Text Box 43"/>
          <p:cNvSpPr txBox="1">
            <a:spLocks noChangeArrowheads="1"/>
          </p:cNvSpPr>
          <p:nvPr/>
        </p:nvSpPr>
        <p:spPr bwMode="auto">
          <a:xfrm>
            <a:off x="2895600" y="58054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x=0.25</a:t>
            </a:r>
          </a:p>
        </p:txBody>
      </p:sp>
      <p:sp>
        <p:nvSpPr>
          <p:cNvPr id="46128" name="Text Box 44"/>
          <p:cNvSpPr txBox="1">
            <a:spLocks noChangeArrowheads="1"/>
          </p:cNvSpPr>
          <p:nvPr/>
        </p:nvSpPr>
        <p:spPr bwMode="auto">
          <a:xfrm>
            <a:off x="4038600" y="58054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x=0.5</a:t>
            </a:r>
          </a:p>
        </p:txBody>
      </p:sp>
      <p:sp>
        <p:nvSpPr>
          <p:cNvPr id="46129" name="Text Box 45"/>
          <p:cNvSpPr txBox="1">
            <a:spLocks noChangeArrowheads="1"/>
          </p:cNvSpPr>
          <p:nvPr/>
        </p:nvSpPr>
        <p:spPr bwMode="auto">
          <a:xfrm>
            <a:off x="1905000" y="57912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x=0.0</a:t>
            </a:r>
          </a:p>
        </p:txBody>
      </p:sp>
      <p:sp>
        <p:nvSpPr>
          <p:cNvPr id="46130" name="Text Box 46"/>
          <p:cNvSpPr txBox="1">
            <a:spLocks noChangeArrowheads="1"/>
          </p:cNvSpPr>
          <p:nvPr/>
        </p:nvSpPr>
        <p:spPr bwMode="auto">
          <a:xfrm>
            <a:off x="4953000" y="58054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x=0.75</a:t>
            </a:r>
          </a:p>
        </p:txBody>
      </p:sp>
      <p:sp>
        <p:nvSpPr>
          <p:cNvPr id="46131" name="Text Box 47"/>
          <p:cNvSpPr txBox="1">
            <a:spLocks noChangeArrowheads="1"/>
          </p:cNvSpPr>
          <p:nvPr/>
        </p:nvSpPr>
        <p:spPr bwMode="auto">
          <a:xfrm>
            <a:off x="6096000" y="57912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x=1.0</a:t>
            </a:r>
          </a:p>
        </p:txBody>
      </p:sp>
      <p:sp>
        <p:nvSpPr>
          <p:cNvPr id="46132" name="Text Box 48"/>
          <p:cNvSpPr txBox="1">
            <a:spLocks noChangeArrowheads="1"/>
          </p:cNvSpPr>
          <p:nvPr/>
        </p:nvSpPr>
        <p:spPr bwMode="auto">
          <a:xfrm>
            <a:off x="6477000" y="50434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46133" name="Text Box 49"/>
          <p:cNvSpPr txBox="1">
            <a:spLocks noChangeArrowheads="1"/>
          </p:cNvSpPr>
          <p:nvPr/>
        </p:nvSpPr>
        <p:spPr bwMode="auto">
          <a:xfrm>
            <a:off x="6477000" y="4572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46134" name="Text Box 50"/>
          <p:cNvSpPr txBox="1">
            <a:spLocks noChangeArrowheads="1"/>
          </p:cNvSpPr>
          <p:nvPr/>
        </p:nvSpPr>
        <p:spPr bwMode="auto">
          <a:xfrm>
            <a:off x="6477000" y="40528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46135" name="Text Box 51"/>
          <p:cNvSpPr txBox="1">
            <a:spLocks noChangeArrowheads="1"/>
          </p:cNvSpPr>
          <p:nvPr/>
        </p:nvSpPr>
        <p:spPr bwMode="auto">
          <a:xfrm>
            <a:off x="6477000" y="3443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46136" name="Text Box 52"/>
          <p:cNvSpPr txBox="1">
            <a:spLocks noChangeArrowheads="1"/>
          </p:cNvSpPr>
          <p:nvPr/>
        </p:nvSpPr>
        <p:spPr bwMode="auto">
          <a:xfrm>
            <a:off x="6477000" y="2971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46137" name="Text Box 53"/>
          <p:cNvSpPr txBox="1">
            <a:spLocks noChangeArrowheads="1"/>
          </p:cNvSpPr>
          <p:nvPr/>
        </p:nvSpPr>
        <p:spPr bwMode="auto">
          <a:xfrm>
            <a:off x="1981200" y="50434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46138" name="Text Box 54"/>
          <p:cNvSpPr txBox="1">
            <a:spLocks noChangeArrowheads="1"/>
          </p:cNvSpPr>
          <p:nvPr/>
        </p:nvSpPr>
        <p:spPr bwMode="auto">
          <a:xfrm>
            <a:off x="1981200" y="4572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46139" name="Text Box 55"/>
          <p:cNvSpPr txBox="1">
            <a:spLocks noChangeArrowheads="1"/>
          </p:cNvSpPr>
          <p:nvPr/>
        </p:nvSpPr>
        <p:spPr bwMode="auto">
          <a:xfrm>
            <a:off x="1981200" y="40528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46140" name="Text Box 56"/>
          <p:cNvSpPr txBox="1">
            <a:spLocks noChangeArrowheads="1"/>
          </p:cNvSpPr>
          <p:nvPr/>
        </p:nvSpPr>
        <p:spPr bwMode="auto">
          <a:xfrm>
            <a:off x="1981200" y="3443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46141" name="Text Box 57"/>
          <p:cNvSpPr txBox="1">
            <a:spLocks noChangeArrowheads="1"/>
          </p:cNvSpPr>
          <p:nvPr/>
        </p:nvSpPr>
        <p:spPr bwMode="auto">
          <a:xfrm>
            <a:off x="1981200" y="2971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46142" name="Text Box 58"/>
          <p:cNvSpPr txBox="1">
            <a:spLocks noChangeArrowheads="1"/>
          </p:cNvSpPr>
          <p:nvPr/>
        </p:nvSpPr>
        <p:spPr bwMode="auto">
          <a:xfrm>
            <a:off x="2667000" y="527208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Sin(0.25</a:t>
            </a:r>
            <a:r>
              <a:rPr lang="el-GR">
                <a:latin typeface="Arial" charset="0"/>
              </a:rPr>
              <a:t>π</a:t>
            </a:r>
            <a:r>
              <a:rPr lang="en-US">
                <a:latin typeface="Arial" charset="0"/>
              </a:rPr>
              <a:t>)</a:t>
            </a:r>
            <a:endParaRPr lang="el-GR">
              <a:latin typeface="Arial" charset="0"/>
            </a:endParaRPr>
          </a:p>
        </p:txBody>
      </p:sp>
      <p:sp>
        <p:nvSpPr>
          <p:cNvPr id="46143" name="Text Box 59"/>
          <p:cNvSpPr txBox="1">
            <a:spLocks noChangeArrowheads="1"/>
          </p:cNvSpPr>
          <p:nvPr/>
        </p:nvSpPr>
        <p:spPr bwMode="auto">
          <a:xfrm>
            <a:off x="3886200" y="527208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Sin(0. 5</a:t>
            </a:r>
            <a:r>
              <a:rPr lang="el-GR">
                <a:latin typeface="Arial" charset="0"/>
              </a:rPr>
              <a:t>π</a:t>
            </a:r>
            <a:r>
              <a:rPr lang="en-US">
                <a:latin typeface="Arial" charset="0"/>
              </a:rPr>
              <a:t>)</a:t>
            </a:r>
          </a:p>
        </p:txBody>
      </p:sp>
      <p:sp>
        <p:nvSpPr>
          <p:cNvPr id="46144" name="Text Box 60"/>
          <p:cNvSpPr txBox="1">
            <a:spLocks noChangeArrowheads="1"/>
          </p:cNvSpPr>
          <p:nvPr/>
        </p:nvSpPr>
        <p:spPr bwMode="auto">
          <a:xfrm>
            <a:off x="5029200" y="5272088"/>
            <a:ext cx="1447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Sin(0.75</a:t>
            </a:r>
            <a:r>
              <a:rPr lang="el-GR">
                <a:latin typeface="Arial" charset="0"/>
              </a:rPr>
              <a:t>π</a:t>
            </a:r>
            <a:r>
              <a:rPr lang="en-US">
                <a:latin typeface="Arial" charset="0"/>
              </a:rPr>
              <a:t>)</a:t>
            </a:r>
          </a:p>
        </p:txBody>
      </p:sp>
      <p:sp>
        <p:nvSpPr>
          <p:cNvPr id="46145" name="Line 61"/>
          <p:cNvSpPr>
            <a:spLocks noChangeShapeType="1"/>
          </p:cNvSpPr>
          <p:nvPr/>
        </p:nvSpPr>
        <p:spPr bwMode="auto">
          <a:xfrm>
            <a:off x="2514600" y="42672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146" name="Line 62"/>
          <p:cNvSpPr>
            <a:spLocks noChangeShapeType="1"/>
          </p:cNvSpPr>
          <p:nvPr/>
        </p:nvSpPr>
        <p:spPr bwMode="auto">
          <a:xfrm>
            <a:off x="3352800" y="4267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147" name="Line 63"/>
          <p:cNvSpPr>
            <a:spLocks noChangeShapeType="1"/>
          </p:cNvSpPr>
          <p:nvPr/>
        </p:nvSpPr>
        <p:spPr bwMode="auto">
          <a:xfrm flipH="1">
            <a:off x="3429000" y="42672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6082" name="Object 64"/>
          <p:cNvGraphicFramePr>
            <a:graphicFrameLocks noGrp="1" noChangeAspect="1"/>
          </p:cNvGraphicFramePr>
          <p:nvPr>
            <p:ph sz="half" idx="2"/>
          </p:nvPr>
        </p:nvGraphicFramePr>
        <p:xfrm>
          <a:off x="908050" y="1835150"/>
          <a:ext cx="71739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8" name="Equation" r:id="rId4" imgW="3695400" imgH="431640" progId="Equation.3">
                  <p:embed/>
                </p:oleObj>
              </mc:Choice>
              <mc:Fallback>
                <p:oleObj name="Equation" r:id="rId4" imgW="3695400" imgH="431640" progId="Equation.3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8050" y="1835150"/>
                        <a:ext cx="7173913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148" name="Text Box 65"/>
          <p:cNvSpPr txBox="1">
            <a:spLocks noChangeArrowheads="1"/>
          </p:cNvSpPr>
          <p:nvPr/>
        </p:nvSpPr>
        <p:spPr bwMode="auto">
          <a:xfrm>
            <a:off x="2438400" y="4738688"/>
            <a:ext cx="4800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   0.2115    0.2991      0.2115 </a:t>
            </a:r>
          </a:p>
        </p:txBody>
      </p:sp>
      <p:sp>
        <p:nvSpPr>
          <p:cNvPr id="46149" name="Text Box 66"/>
          <p:cNvSpPr txBox="1">
            <a:spLocks noChangeArrowheads="1"/>
          </p:cNvSpPr>
          <p:nvPr/>
        </p:nvSpPr>
        <p:spPr bwMode="auto">
          <a:xfrm>
            <a:off x="2667000" y="3733800"/>
            <a:ext cx="480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   u1            u2             u3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6963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6963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750FDD-3AC6-4F30-9420-B196965D7291}" type="slidenum">
              <a:rPr lang="ar-SA" smtClean="0"/>
              <a:pPr/>
              <a:t>54</a:t>
            </a:fld>
            <a:endParaRPr lang="en-US" smtClean="0"/>
          </a:p>
        </p:txBody>
      </p:sp>
      <p:sp>
        <p:nvSpPr>
          <p:cNvPr id="696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Example 2</a:t>
            </a:r>
            <a:endParaRPr lang="en-US" sz="3300" smtClean="0"/>
          </a:p>
        </p:txBody>
      </p:sp>
      <p:sp>
        <p:nvSpPr>
          <p:cNvPr id="69638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543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The process is continued until the values of </a:t>
            </a:r>
            <a:r>
              <a:rPr lang="en-US" sz="2800" i="1">
                <a:latin typeface="Arial" charset="0"/>
              </a:rPr>
              <a:t>u(x,t)</a:t>
            </a:r>
            <a:r>
              <a:rPr lang="en-US" sz="2800">
                <a:latin typeface="Arial" charset="0"/>
              </a:rPr>
              <a:t> on the desired grid are computed.</a:t>
            </a:r>
            <a:r>
              <a:rPr lang="en-US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7065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7066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7EA95B-B5AF-4372-968C-05864CAAA97C}" type="slidenum">
              <a:rPr lang="ar-SA" smtClean="0"/>
              <a:pPr/>
              <a:t>55</a:t>
            </a:fld>
            <a:endParaRPr lang="en-US" smtClean="0"/>
          </a:p>
        </p:txBody>
      </p:sp>
      <p:sp>
        <p:nvSpPr>
          <p:cNvPr id="706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Remarks</a:t>
            </a:r>
            <a:endParaRPr lang="en-US" sz="3300" smtClean="0"/>
          </a:p>
        </p:txBody>
      </p:sp>
      <p:sp>
        <p:nvSpPr>
          <p:cNvPr id="70662" name="Text Box 3"/>
          <p:cNvSpPr txBox="1">
            <a:spLocks noChangeArrowheads="1"/>
          </p:cNvSpPr>
          <p:nvPr/>
        </p:nvSpPr>
        <p:spPr bwMode="auto">
          <a:xfrm>
            <a:off x="685800" y="1447800"/>
            <a:ext cx="8458200" cy="435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Arial" charset="0"/>
              </a:rPr>
              <a:t>The Explicit </a:t>
            </a:r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Method</a:t>
            </a:r>
            <a:endParaRPr lang="en-US" sz="2800" dirty="0">
              <a:latin typeface="Arial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Arial" charset="0"/>
              </a:rPr>
              <a:t>   One needs to select small </a:t>
            </a:r>
            <a:r>
              <a:rPr lang="en-US" sz="2800" i="1" dirty="0">
                <a:latin typeface="Arial" charset="0"/>
              </a:rPr>
              <a:t>k</a:t>
            </a:r>
            <a:r>
              <a:rPr lang="en-US" sz="2800" dirty="0">
                <a:latin typeface="Arial" charset="0"/>
              </a:rPr>
              <a:t> to ensure </a:t>
            </a:r>
            <a:r>
              <a:rPr lang="en-US" sz="2800" b="1" dirty="0">
                <a:latin typeface="Arial" charset="0"/>
              </a:rPr>
              <a:t>stability.</a:t>
            </a:r>
          </a:p>
          <a:p>
            <a:pPr marL="398463" indent="-398463">
              <a:spcBef>
                <a:spcPct val="50000"/>
              </a:spcBef>
              <a:buFontTx/>
              <a:buChar char="•"/>
            </a:pPr>
            <a:r>
              <a:rPr lang="en-US" sz="2800" dirty="0" smtClean="0">
                <a:latin typeface="Arial" charset="0"/>
              </a:rPr>
              <a:t>Computation </a:t>
            </a:r>
            <a:r>
              <a:rPr lang="en-US" sz="2800" dirty="0">
                <a:latin typeface="Arial" charset="0"/>
              </a:rPr>
              <a:t>per point is very simple but many points are needed. </a:t>
            </a:r>
          </a:p>
          <a:p>
            <a:pPr>
              <a:spcBef>
                <a:spcPct val="50000"/>
              </a:spcBef>
            </a:pPr>
            <a:endParaRPr lang="en-US" sz="900" dirty="0">
              <a:solidFill>
                <a:srgbClr val="FF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Crank-Nicolson Method</a:t>
            </a:r>
            <a:endParaRPr lang="en-US" sz="2800" dirty="0">
              <a:latin typeface="Arial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Arial" charset="0"/>
              </a:rPr>
              <a:t>    Requires the solution of a </a:t>
            </a:r>
            <a:r>
              <a:rPr lang="en-US" sz="2800" b="1" dirty="0">
                <a:latin typeface="Arial" charset="0"/>
              </a:rPr>
              <a:t>Tridiagonal </a:t>
            </a:r>
            <a:r>
              <a:rPr lang="en-US" sz="2800" dirty="0">
                <a:latin typeface="Arial" charset="0"/>
              </a:rPr>
              <a:t>system.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Arial" charset="0"/>
              </a:rPr>
              <a:t>    Stable (Larger </a:t>
            </a:r>
            <a:r>
              <a:rPr lang="en-US" sz="2800" i="1" dirty="0">
                <a:latin typeface="Arial" charset="0"/>
              </a:rPr>
              <a:t>k</a:t>
            </a:r>
            <a:r>
              <a:rPr lang="en-US" sz="2800" dirty="0">
                <a:latin typeface="Arial" charset="0"/>
              </a:rPr>
              <a:t> can be used).</a:t>
            </a:r>
            <a:r>
              <a:rPr lang="en-US" dirty="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71683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7168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882E76-E394-43C1-BA9A-A3F2EEAFF6CD}" type="slidenum">
              <a:rPr lang="ar-SA" smtClean="0"/>
              <a:pPr/>
              <a:t>56</a:t>
            </a:fld>
            <a:endParaRPr lang="en-US" smtClean="0"/>
          </a:p>
        </p:txBody>
      </p:sp>
      <p:sp>
        <p:nvSpPr>
          <p:cNvPr id="7168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700" smtClean="0"/>
              <a:t>L</a:t>
            </a:r>
            <a:r>
              <a:rPr lang="en-US" sz="5100" smtClean="0"/>
              <a:t>ecture 39</a:t>
            </a:r>
            <a:r>
              <a:rPr lang="en-US" sz="5700" smtClean="0"/>
              <a:t/>
            </a:r>
            <a:br>
              <a:rPr lang="en-US" sz="5700" smtClean="0"/>
            </a:br>
            <a:r>
              <a:rPr lang="en-US" sz="6000" b="1" smtClean="0"/>
              <a:t>Elliptic Equations</a:t>
            </a:r>
            <a:endParaRPr lang="en-US" sz="7000" smtClean="0">
              <a:solidFill>
                <a:srgbClr val="FF0000"/>
              </a:solidFill>
            </a:endParaRPr>
          </a:p>
        </p:txBody>
      </p:sp>
      <p:sp>
        <p:nvSpPr>
          <p:cNvPr id="716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buFont typeface="Wingdings" pitchFamily="2" charset="2"/>
              <a:buChar char="p"/>
            </a:pPr>
            <a:r>
              <a:rPr lang="en-US" smtClean="0"/>
              <a:t> Elliptic Equations</a:t>
            </a:r>
          </a:p>
          <a:p>
            <a:pPr algn="l" eaLnBrk="1" hangingPunct="1">
              <a:buFont typeface="Wingdings" pitchFamily="2" charset="2"/>
              <a:buChar char="p"/>
            </a:pPr>
            <a:r>
              <a:rPr lang="en-US" smtClean="0"/>
              <a:t> Laplace Equation</a:t>
            </a:r>
          </a:p>
          <a:p>
            <a:pPr algn="l" eaLnBrk="1" hangingPunct="1">
              <a:buFont typeface="Wingdings" pitchFamily="2" charset="2"/>
              <a:buChar char="p"/>
            </a:pPr>
            <a:r>
              <a:rPr lang="en-US" smtClean="0"/>
              <a:t> Solution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4710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471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13AF75-9CA0-492A-8B4D-9E4C4AD0AD5D}" type="slidenum">
              <a:rPr lang="ar-SA" smtClean="0"/>
              <a:pPr/>
              <a:t>57</a:t>
            </a:fld>
            <a:endParaRPr lang="en-US" smtClean="0"/>
          </a:p>
        </p:txBody>
      </p:sp>
      <p:sp>
        <p:nvSpPr>
          <p:cNvPr id="47110" name="Rectangle 2"/>
          <p:cNvSpPr>
            <a:spLocks noChangeArrowheads="1"/>
          </p:cNvSpPr>
          <p:nvPr/>
        </p:nvSpPr>
        <p:spPr bwMode="auto">
          <a:xfrm>
            <a:off x="2514600" y="4267200"/>
            <a:ext cx="3124200" cy="990600"/>
          </a:xfrm>
          <a:prstGeom prst="rect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</a:rPr>
              <a:t>Elliptic Equations</a:t>
            </a:r>
          </a:p>
        </p:txBody>
      </p:sp>
      <p:graphicFrame>
        <p:nvGraphicFramePr>
          <p:cNvPr id="471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2592034"/>
              </p:ext>
            </p:extLst>
          </p:nvPr>
        </p:nvGraphicFramePr>
        <p:xfrm>
          <a:off x="609600" y="1692275"/>
          <a:ext cx="8275638" cy="333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2" name="Equation" r:id="rId4" imgW="3530520" imgH="1422360" progId="Equation.DSMT4">
                  <p:embed/>
                </p:oleObj>
              </mc:Choice>
              <mc:Fallback>
                <p:oleObj name="Equation" r:id="rId4" imgW="3530520" imgH="14223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92275"/>
                        <a:ext cx="8275638" cy="333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6" name="Rectangle 5"/>
          <p:cNvSpPr>
            <a:spLocks noChangeArrowheads="1"/>
          </p:cNvSpPr>
          <p:nvPr/>
        </p:nvSpPr>
        <p:spPr bwMode="auto">
          <a:xfrm>
            <a:off x="762000" y="4191000"/>
            <a:ext cx="7772400" cy="2057400"/>
          </a:xfrm>
          <a:prstGeom prst="rect">
            <a:avLst/>
          </a:prstGeom>
          <a:solidFill>
            <a:schemeClr val="accent1">
              <a:alpha val="2392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4813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481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52A229-E863-48A4-BDBA-DB818A2EC1F4}" type="slidenum">
              <a:rPr lang="ar-SA" smtClean="0"/>
              <a:pPr/>
              <a:t>58</a:t>
            </a:fld>
            <a:endParaRPr lang="en-US" smtClean="0"/>
          </a:p>
        </p:txBody>
      </p:sp>
      <p:sp>
        <p:nvSpPr>
          <p:cNvPr id="481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</a:rPr>
              <a:t>Laplace Equation</a:t>
            </a:r>
          </a:p>
        </p:txBody>
      </p:sp>
      <p:sp>
        <p:nvSpPr>
          <p:cNvPr id="481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2590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</a:t>
            </a:r>
            <a:r>
              <a:rPr lang="en-US" smtClean="0"/>
              <a:t>Laplace equation appears in several engineering problems such as:</a:t>
            </a:r>
          </a:p>
          <a:p>
            <a:pPr lvl="1" eaLnBrk="1" hangingPunct="1"/>
            <a:r>
              <a:rPr lang="en-US" smtClean="0"/>
              <a:t>Studying the steady state distribution of heat in a body.</a:t>
            </a:r>
          </a:p>
          <a:p>
            <a:pPr lvl="1" eaLnBrk="1" hangingPunct="1"/>
            <a:r>
              <a:rPr lang="en-US" smtClean="0"/>
              <a:t>Studying the steady state distribution of electrical charge in a body.</a:t>
            </a:r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1730744"/>
              </p:ext>
            </p:extLst>
          </p:nvPr>
        </p:nvGraphicFramePr>
        <p:xfrm>
          <a:off x="1544638" y="4191000"/>
          <a:ext cx="5597525" cy="205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6" name="Equation" r:id="rId4" imgW="2577960" imgH="901440" progId="Equation.DSMT4">
                  <p:embed/>
                </p:oleObj>
              </mc:Choice>
              <mc:Fallback>
                <p:oleObj name="Equation" r:id="rId4" imgW="2577960" imgH="9014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4638" y="4191000"/>
                        <a:ext cx="5597525" cy="2054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4915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491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44FC98-F6A9-4764-87F2-320EC42B43C7}" type="slidenum">
              <a:rPr lang="ar-SA" smtClean="0"/>
              <a:pPr/>
              <a:t>59</a:t>
            </a:fld>
            <a:endParaRPr lang="en-US" smtClean="0"/>
          </a:p>
        </p:txBody>
      </p:sp>
      <p:sp>
        <p:nvSpPr>
          <p:cNvPr id="491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</a:rPr>
              <a:t>Laplace Equation</a:t>
            </a:r>
          </a:p>
        </p:txBody>
      </p:sp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1905000" y="1676400"/>
          <a:ext cx="4575175" cy="211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0" name="Equation" r:id="rId4" imgW="2108160" imgH="927000" progId="Equation.3">
                  <p:embed/>
                </p:oleObj>
              </mc:Choice>
              <mc:Fallback>
                <p:oleObj name="Equation" r:id="rId4" imgW="2108160" imgH="927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676400"/>
                        <a:ext cx="4575175" cy="211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9" name="Rectangle 4"/>
          <p:cNvSpPr>
            <a:spLocks noChangeArrowheads="1"/>
          </p:cNvSpPr>
          <p:nvPr/>
        </p:nvSpPr>
        <p:spPr bwMode="auto">
          <a:xfrm>
            <a:off x="838200" y="1524000"/>
            <a:ext cx="7772400" cy="2286000"/>
          </a:xfrm>
          <a:prstGeom prst="rect">
            <a:avLst/>
          </a:prstGeom>
          <a:solidFill>
            <a:schemeClr val="accent1">
              <a:alpha val="2392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3886200"/>
            <a:ext cx="8458200" cy="2244725"/>
          </a:xfrm>
        </p:spPr>
        <p:txBody>
          <a:bodyPr/>
          <a:lstStyle/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Temperature is a function of the position (</a:t>
            </a:r>
            <a:r>
              <a:rPr lang="en-US" sz="2400" i="1" dirty="0" smtClean="0"/>
              <a:t>x</a:t>
            </a:r>
            <a:r>
              <a:rPr lang="en-US" sz="2400" dirty="0" smtClean="0"/>
              <a:t> and </a:t>
            </a:r>
            <a:r>
              <a:rPr lang="en-US" sz="2400" i="1" dirty="0" smtClean="0"/>
              <a:t>y</a:t>
            </a:r>
            <a:r>
              <a:rPr lang="en-US" sz="2400" dirty="0" smtClean="0"/>
              <a:t>)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When no heat source is available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err="1" smtClean="0"/>
              <a:t>x,y</a:t>
            </a:r>
            <a:r>
              <a:rPr lang="en-US" sz="2400" dirty="0" smtClean="0"/>
              <a:t>)</a:t>
            </a:r>
            <a:r>
              <a:rPr lang="en-US" sz="2400" i="1" dirty="0" smtClean="0"/>
              <a:t>=0</a:t>
            </a:r>
            <a:r>
              <a:rPr lang="en-US" sz="2400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D242C9-800A-443E-89B3-D5ED8DE5612A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Representing the Solution of a PDE</a:t>
            </a:r>
            <a:br>
              <a:rPr lang="en-US" sz="4000" smtClean="0"/>
            </a:br>
            <a:r>
              <a:rPr lang="en-US" sz="4000" smtClean="0"/>
              <a:t>(Two Independent Variables)</a:t>
            </a:r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762000"/>
          </a:xfrm>
        </p:spPr>
        <p:txBody>
          <a:bodyPr/>
          <a:lstStyle/>
          <a:p>
            <a:pPr eaLnBrk="1" hangingPunct="1"/>
            <a:r>
              <a:rPr lang="en-US" smtClean="0"/>
              <a:t>Three main ways to represent the solution</a:t>
            </a:r>
          </a:p>
        </p:txBody>
      </p:sp>
      <p:sp>
        <p:nvSpPr>
          <p:cNvPr id="4104" name="Line 4"/>
          <p:cNvSpPr>
            <a:spLocks noChangeShapeType="1"/>
          </p:cNvSpPr>
          <p:nvPr/>
        </p:nvSpPr>
        <p:spPr bwMode="auto">
          <a:xfrm flipV="1">
            <a:off x="762000" y="39624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5" name="Line 5"/>
          <p:cNvSpPr>
            <a:spLocks noChangeShapeType="1"/>
          </p:cNvSpPr>
          <p:nvPr/>
        </p:nvSpPr>
        <p:spPr bwMode="auto">
          <a:xfrm flipV="1">
            <a:off x="762000" y="2514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6" name="Freeform 6"/>
          <p:cNvSpPr>
            <a:spLocks/>
          </p:cNvSpPr>
          <p:nvPr/>
        </p:nvSpPr>
        <p:spPr bwMode="auto">
          <a:xfrm>
            <a:off x="762000" y="2895600"/>
            <a:ext cx="1371600" cy="1066800"/>
          </a:xfrm>
          <a:custGeom>
            <a:avLst/>
            <a:gdLst>
              <a:gd name="T0" fmla="*/ 0 w 1680"/>
              <a:gd name="T1" fmla="*/ 2147483647 h 480"/>
              <a:gd name="T2" fmla="*/ 2147483647 w 1680"/>
              <a:gd name="T3" fmla="*/ 0 h 480"/>
              <a:gd name="T4" fmla="*/ 2147483647 w 1680"/>
              <a:gd name="T5" fmla="*/ 2147483647 h 480"/>
              <a:gd name="T6" fmla="*/ 0 60000 65536"/>
              <a:gd name="T7" fmla="*/ 0 60000 65536"/>
              <a:gd name="T8" fmla="*/ 0 60000 65536"/>
              <a:gd name="T9" fmla="*/ 0 w 1680"/>
              <a:gd name="T10" fmla="*/ 0 h 480"/>
              <a:gd name="T11" fmla="*/ 1680 w 1680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0" h="480">
                <a:moveTo>
                  <a:pt x="0" y="480"/>
                </a:moveTo>
                <a:cubicBezTo>
                  <a:pt x="244" y="240"/>
                  <a:pt x="488" y="0"/>
                  <a:pt x="768" y="0"/>
                </a:cubicBezTo>
                <a:cubicBezTo>
                  <a:pt x="1048" y="0"/>
                  <a:pt x="1364" y="240"/>
                  <a:pt x="1680" y="480"/>
                </a:cubicBezTo>
              </a:path>
            </a:pathLst>
          </a:custGeom>
          <a:noFill/>
          <a:ln w="28575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7" name="Freeform 7"/>
          <p:cNvSpPr>
            <a:spLocks/>
          </p:cNvSpPr>
          <p:nvPr/>
        </p:nvSpPr>
        <p:spPr bwMode="auto">
          <a:xfrm>
            <a:off x="762000" y="3200400"/>
            <a:ext cx="1371600" cy="685800"/>
          </a:xfrm>
          <a:custGeom>
            <a:avLst/>
            <a:gdLst>
              <a:gd name="T0" fmla="*/ 0 w 1680"/>
              <a:gd name="T1" fmla="*/ 2147483647 h 480"/>
              <a:gd name="T2" fmla="*/ 2147483647 w 1680"/>
              <a:gd name="T3" fmla="*/ 0 h 480"/>
              <a:gd name="T4" fmla="*/ 2147483647 w 1680"/>
              <a:gd name="T5" fmla="*/ 2147483647 h 480"/>
              <a:gd name="T6" fmla="*/ 0 60000 65536"/>
              <a:gd name="T7" fmla="*/ 0 60000 65536"/>
              <a:gd name="T8" fmla="*/ 0 60000 65536"/>
              <a:gd name="T9" fmla="*/ 0 w 1680"/>
              <a:gd name="T10" fmla="*/ 0 h 480"/>
              <a:gd name="T11" fmla="*/ 1680 w 1680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0" h="480">
                <a:moveTo>
                  <a:pt x="0" y="480"/>
                </a:moveTo>
                <a:cubicBezTo>
                  <a:pt x="244" y="240"/>
                  <a:pt x="488" y="0"/>
                  <a:pt x="768" y="0"/>
                </a:cubicBezTo>
                <a:cubicBezTo>
                  <a:pt x="1048" y="0"/>
                  <a:pt x="1364" y="240"/>
                  <a:pt x="1680" y="480"/>
                </a:cubicBezTo>
              </a:path>
            </a:pathLst>
          </a:custGeom>
          <a:noFill/>
          <a:ln w="19050">
            <a:solidFill>
              <a:srgbClr val="CC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8" name="Freeform 8"/>
          <p:cNvSpPr>
            <a:spLocks/>
          </p:cNvSpPr>
          <p:nvPr/>
        </p:nvSpPr>
        <p:spPr bwMode="auto">
          <a:xfrm>
            <a:off x="762000" y="2514600"/>
            <a:ext cx="1371600" cy="1447800"/>
          </a:xfrm>
          <a:custGeom>
            <a:avLst/>
            <a:gdLst>
              <a:gd name="T0" fmla="*/ 0 w 1680"/>
              <a:gd name="T1" fmla="*/ 2147483647 h 480"/>
              <a:gd name="T2" fmla="*/ 2147483647 w 1680"/>
              <a:gd name="T3" fmla="*/ 0 h 480"/>
              <a:gd name="T4" fmla="*/ 2147483647 w 1680"/>
              <a:gd name="T5" fmla="*/ 2147483647 h 480"/>
              <a:gd name="T6" fmla="*/ 0 60000 65536"/>
              <a:gd name="T7" fmla="*/ 0 60000 65536"/>
              <a:gd name="T8" fmla="*/ 0 60000 65536"/>
              <a:gd name="T9" fmla="*/ 0 w 1680"/>
              <a:gd name="T10" fmla="*/ 0 h 480"/>
              <a:gd name="T11" fmla="*/ 1680 w 1680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0" h="480">
                <a:moveTo>
                  <a:pt x="0" y="480"/>
                </a:moveTo>
                <a:cubicBezTo>
                  <a:pt x="244" y="240"/>
                  <a:pt x="488" y="0"/>
                  <a:pt x="768" y="0"/>
                </a:cubicBezTo>
                <a:cubicBezTo>
                  <a:pt x="1048" y="0"/>
                  <a:pt x="1364" y="240"/>
                  <a:pt x="1680" y="480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9" name="Line 9"/>
          <p:cNvSpPr>
            <a:spLocks noChangeShapeType="1"/>
          </p:cNvSpPr>
          <p:nvPr/>
        </p:nvSpPr>
        <p:spPr bwMode="auto">
          <a:xfrm flipV="1">
            <a:off x="3048000" y="39624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0" name="Line 10"/>
          <p:cNvSpPr>
            <a:spLocks noChangeShapeType="1"/>
          </p:cNvSpPr>
          <p:nvPr/>
        </p:nvSpPr>
        <p:spPr bwMode="auto">
          <a:xfrm flipV="1">
            <a:off x="3048000" y="2514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1" name="Text Box 11"/>
          <p:cNvSpPr txBox="1">
            <a:spLocks noChangeArrowheads="1"/>
          </p:cNvSpPr>
          <p:nvPr/>
        </p:nvSpPr>
        <p:spPr bwMode="auto">
          <a:xfrm>
            <a:off x="228600" y="4267200"/>
            <a:ext cx="25908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Different curves are used for different values of one of the independent variable</a:t>
            </a:r>
          </a:p>
        </p:txBody>
      </p:sp>
      <p:sp>
        <p:nvSpPr>
          <p:cNvPr id="4112" name="Line 12"/>
          <p:cNvSpPr>
            <a:spLocks noChangeShapeType="1"/>
          </p:cNvSpPr>
          <p:nvPr/>
        </p:nvSpPr>
        <p:spPr bwMode="auto">
          <a:xfrm flipV="1">
            <a:off x="3048000" y="2895600"/>
            <a:ext cx="1828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3" name="Line 13"/>
          <p:cNvSpPr>
            <a:spLocks noChangeShapeType="1"/>
          </p:cNvSpPr>
          <p:nvPr/>
        </p:nvSpPr>
        <p:spPr bwMode="auto">
          <a:xfrm flipV="1">
            <a:off x="4267200" y="3276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4" name="Line 14"/>
          <p:cNvSpPr>
            <a:spLocks noChangeShapeType="1"/>
          </p:cNvSpPr>
          <p:nvPr/>
        </p:nvSpPr>
        <p:spPr bwMode="auto">
          <a:xfrm flipV="1">
            <a:off x="4572000" y="32766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5" name="Line 15"/>
          <p:cNvSpPr>
            <a:spLocks noChangeShapeType="1"/>
          </p:cNvSpPr>
          <p:nvPr/>
        </p:nvSpPr>
        <p:spPr bwMode="auto">
          <a:xfrm flipV="1">
            <a:off x="3733800" y="3581400"/>
            <a:ext cx="609600" cy="381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6" name="Line 16"/>
          <p:cNvSpPr>
            <a:spLocks noChangeShapeType="1"/>
          </p:cNvSpPr>
          <p:nvPr/>
        </p:nvSpPr>
        <p:spPr bwMode="auto">
          <a:xfrm flipV="1">
            <a:off x="3657600" y="3581400"/>
            <a:ext cx="685800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7" name="Line 17"/>
          <p:cNvSpPr>
            <a:spLocks noChangeShapeType="1"/>
          </p:cNvSpPr>
          <p:nvPr/>
        </p:nvSpPr>
        <p:spPr bwMode="auto">
          <a:xfrm flipV="1">
            <a:off x="4343400" y="2667000"/>
            <a:ext cx="0" cy="9144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8" name="Text Box 18"/>
          <p:cNvSpPr txBox="1">
            <a:spLocks noChangeArrowheads="1"/>
          </p:cNvSpPr>
          <p:nvPr/>
        </p:nvSpPr>
        <p:spPr bwMode="auto">
          <a:xfrm>
            <a:off x="3505200" y="39624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x</a:t>
            </a:r>
            <a:r>
              <a:rPr lang="en-US" baseline="-25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119" name="Text Box 19"/>
          <p:cNvSpPr txBox="1">
            <a:spLocks noChangeArrowheads="1"/>
          </p:cNvSpPr>
          <p:nvPr/>
        </p:nvSpPr>
        <p:spPr bwMode="auto">
          <a:xfrm>
            <a:off x="3276600" y="32766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  <a:r>
              <a:rPr lang="en-US" baseline="-25000"/>
              <a:t>1</a:t>
            </a:r>
          </a:p>
        </p:txBody>
      </p:sp>
      <p:graphicFrame>
        <p:nvGraphicFramePr>
          <p:cNvPr id="4098" name="Object 20"/>
          <p:cNvGraphicFramePr>
            <a:graphicFrameLocks noChangeAspect="1"/>
          </p:cNvGraphicFramePr>
          <p:nvPr/>
        </p:nvGraphicFramePr>
        <p:xfrm>
          <a:off x="3352800" y="2286000"/>
          <a:ext cx="841375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Equation" r:id="rId4" imgW="507960" imgH="215640" progId="Equation.3">
                  <p:embed/>
                </p:oleObj>
              </mc:Choice>
              <mc:Fallback>
                <p:oleObj name="Equation" r:id="rId4" imgW="507960" imgH="2156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286000"/>
                        <a:ext cx="841375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0" name="Line 21"/>
          <p:cNvSpPr>
            <a:spLocks noChangeShapeType="1"/>
          </p:cNvSpPr>
          <p:nvPr/>
        </p:nvSpPr>
        <p:spPr bwMode="auto">
          <a:xfrm flipV="1">
            <a:off x="6172200" y="393065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1" name="Line 22"/>
          <p:cNvSpPr>
            <a:spLocks noChangeShapeType="1"/>
          </p:cNvSpPr>
          <p:nvPr/>
        </p:nvSpPr>
        <p:spPr bwMode="auto">
          <a:xfrm flipV="1">
            <a:off x="6172200" y="248285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22" name="Line 23"/>
          <p:cNvSpPr>
            <a:spLocks noChangeShapeType="1"/>
          </p:cNvSpPr>
          <p:nvPr/>
        </p:nvSpPr>
        <p:spPr bwMode="auto">
          <a:xfrm flipV="1">
            <a:off x="7543800" y="2819400"/>
            <a:ext cx="0" cy="1143000"/>
          </a:xfrm>
          <a:prstGeom prst="line">
            <a:avLst/>
          </a:prstGeom>
          <a:noFill/>
          <a:ln w="2857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3" name="Line 24"/>
          <p:cNvSpPr>
            <a:spLocks noChangeShapeType="1"/>
          </p:cNvSpPr>
          <p:nvPr/>
        </p:nvSpPr>
        <p:spPr bwMode="auto">
          <a:xfrm>
            <a:off x="6172200" y="2743200"/>
            <a:ext cx="1371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4" name="Text Box 25"/>
          <p:cNvSpPr txBox="1">
            <a:spLocks noChangeArrowheads="1"/>
          </p:cNvSpPr>
          <p:nvPr/>
        </p:nvSpPr>
        <p:spPr bwMode="auto">
          <a:xfrm>
            <a:off x="2971800" y="4267200"/>
            <a:ext cx="2819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Three dimensional plot of the function T(x,t)  </a:t>
            </a:r>
          </a:p>
        </p:txBody>
      </p:sp>
      <p:sp>
        <p:nvSpPr>
          <p:cNvPr id="4125" name="Text Box 26"/>
          <p:cNvSpPr txBox="1">
            <a:spLocks noChangeArrowheads="1"/>
          </p:cNvSpPr>
          <p:nvPr/>
        </p:nvSpPr>
        <p:spPr bwMode="auto">
          <a:xfrm>
            <a:off x="5867400" y="4267200"/>
            <a:ext cx="3048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CC0066"/>
                </a:solidFill>
              </a:rPr>
              <a:t>The axis represent the independent variables. The value of the function is displayed at grid points</a:t>
            </a:r>
          </a:p>
        </p:txBody>
      </p:sp>
      <p:sp>
        <p:nvSpPr>
          <p:cNvPr id="4126" name="Line 27"/>
          <p:cNvSpPr>
            <a:spLocks noChangeShapeType="1"/>
          </p:cNvSpPr>
          <p:nvPr/>
        </p:nvSpPr>
        <p:spPr bwMode="auto">
          <a:xfrm flipV="1">
            <a:off x="7010400" y="2743200"/>
            <a:ext cx="0" cy="1143000"/>
          </a:xfrm>
          <a:prstGeom prst="line">
            <a:avLst/>
          </a:prstGeom>
          <a:noFill/>
          <a:ln w="2857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7" name="Line 28"/>
          <p:cNvSpPr>
            <a:spLocks noChangeShapeType="1"/>
          </p:cNvSpPr>
          <p:nvPr/>
        </p:nvSpPr>
        <p:spPr bwMode="auto">
          <a:xfrm flipV="1">
            <a:off x="6553200" y="2743200"/>
            <a:ext cx="0" cy="1143000"/>
          </a:xfrm>
          <a:prstGeom prst="line">
            <a:avLst/>
          </a:prstGeom>
          <a:noFill/>
          <a:ln w="2857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8" name="Line 29"/>
          <p:cNvSpPr>
            <a:spLocks noChangeShapeType="1"/>
          </p:cNvSpPr>
          <p:nvPr/>
        </p:nvSpPr>
        <p:spPr bwMode="auto">
          <a:xfrm>
            <a:off x="6172200" y="3200400"/>
            <a:ext cx="1371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9" name="Line 30"/>
          <p:cNvSpPr>
            <a:spLocks noChangeShapeType="1"/>
          </p:cNvSpPr>
          <p:nvPr/>
        </p:nvSpPr>
        <p:spPr bwMode="auto">
          <a:xfrm>
            <a:off x="6172200" y="3657600"/>
            <a:ext cx="1371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0" name="Text Box 31"/>
          <p:cNvSpPr txBox="1">
            <a:spLocks noChangeArrowheads="1"/>
          </p:cNvSpPr>
          <p:nvPr/>
        </p:nvSpPr>
        <p:spPr bwMode="auto">
          <a:xfrm>
            <a:off x="7696200" y="33528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T=3.5</a:t>
            </a:r>
            <a:endParaRPr lang="en-US" baseline="-25000">
              <a:solidFill>
                <a:srgbClr val="FF0000"/>
              </a:solidFill>
            </a:endParaRPr>
          </a:p>
        </p:txBody>
      </p:sp>
      <p:sp>
        <p:nvSpPr>
          <p:cNvPr id="4131" name="AutoShape 32"/>
          <p:cNvSpPr>
            <a:spLocks noChangeArrowheads="1"/>
          </p:cNvSpPr>
          <p:nvPr/>
        </p:nvSpPr>
        <p:spPr bwMode="auto">
          <a:xfrm>
            <a:off x="7620000" y="2209800"/>
            <a:ext cx="914400" cy="457200"/>
          </a:xfrm>
          <a:prstGeom prst="wedgeRoundRectCallout">
            <a:avLst>
              <a:gd name="adj1" fmla="val -50694"/>
              <a:gd name="adj2" fmla="val 16076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/>
              <a:t>T=5.2</a:t>
            </a:r>
          </a:p>
        </p:txBody>
      </p:sp>
      <p:sp>
        <p:nvSpPr>
          <p:cNvPr id="4132" name="Freeform 33"/>
          <p:cNvSpPr>
            <a:spLocks/>
          </p:cNvSpPr>
          <p:nvPr/>
        </p:nvSpPr>
        <p:spPr bwMode="auto">
          <a:xfrm>
            <a:off x="3048000" y="2219325"/>
            <a:ext cx="2603500" cy="1514475"/>
          </a:xfrm>
          <a:custGeom>
            <a:avLst/>
            <a:gdLst>
              <a:gd name="T0" fmla="*/ 2147483647 w 1640"/>
              <a:gd name="T1" fmla="*/ 2147483647 h 954"/>
              <a:gd name="T2" fmla="*/ 2147483647 w 1640"/>
              <a:gd name="T3" fmla="*/ 2147483647 h 954"/>
              <a:gd name="T4" fmla="*/ 2147483647 w 1640"/>
              <a:gd name="T5" fmla="*/ 2147483647 h 954"/>
              <a:gd name="T6" fmla="*/ 2147483647 w 1640"/>
              <a:gd name="T7" fmla="*/ 2147483647 h 954"/>
              <a:gd name="T8" fmla="*/ 2147483647 w 1640"/>
              <a:gd name="T9" fmla="*/ 2147483647 h 954"/>
              <a:gd name="T10" fmla="*/ 2147483647 w 1640"/>
              <a:gd name="T11" fmla="*/ 2147483647 h 954"/>
              <a:gd name="T12" fmla="*/ 2147483647 w 1640"/>
              <a:gd name="T13" fmla="*/ 2147483647 h 954"/>
              <a:gd name="T14" fmla="*/ 2147483647 w 1640"/>
              <a:gd name="T15" fmla="*/ 2147483647 h 954"/>
              <a:gd name="T16" fmla="*/ 2147483647 w 1640"/>
              <a:gd name="T17" fmla="*/ 2147483647 h 954"/>
              <a:gd name="T18" fmla="*/ 2147483647 w 1640"/>
              <a:gd name="T19" fmla="*/ 2147483647 h 954"/>
              <a:gd name="T20" fmla="*/ 2147483647 w 1640"/>
              <a:gd name="T21" fmla="*/ 2147483647 h 954"/>
              <a:gd name="T22" fmla="*/ 2147483647 w 1640"/>
              <a:gd name="T23" fmla="*/ 2147483647 h 954"/>
              <a:gd name="T24" fmla="*/ 2147483647 w 1640"/>
              <a:gd name="T25" fmla="*/ 2147483647 h 954"/>
              <a:gd name="T26" fmla="*/ 2147483647 w 1640"/>
              <a:gd name="T27" fmla="*/ 2147483647 h 954"/>
              <a:gd name="T28" fmla="*/ 2147483647 w 1640"/>
              <a:gd name="T29" fmla="*/ 2147483647 h 954"/>
              <a:gd name="T30" fmla="*/ 2147483647 w 1640"/>
              <a:gd name="T31" fmla="*/ 2147483647 h 954"/>
              <a:gd name="T32" fmla="*/ 2147483647 w 1640"/>
              <a:gd name="T33" fmla="*/ 2147483647 h 954"/>
              <a:gd name="T34" fmla="*/ 2147483647 w 1640"/>
              <a:gd name="T35" fmla="*/ 2147483647 h 954"/>
              <a:gd name="T36" fmla="*/ 2147483647 w 1640"/>
              <a:gd name="T37" fmla="*/ 2147483647 h 954"/>
              <a:gd name="T38" fmla="*/ 2147483647 w 1640"/>
              <a:gd name="T39" fmla="*/ 2147483647 h 954"/>
              <a:gd name="T40" fmla="*/ 2147483647 w 1640"/>
              <a:gd name="T41" fmla="*/ 2147483647 h 954"/>
              <a:gd name="T42" fmla="*/ 2147483647 w 1640"/>
              <a:gd name="T43" fmla="*/ 2147483647 h 954"/>
              <a:gd name="T44" fmla="*/ 2147483647 w 1640"/>
              <a:gd name="T45" fmla="*/ 2147483647 h 954"/>
              <a:gd name="T46" fmla="*/ 2147483647 w 1640"/>
              <a:gd name="T47" fmla="*/ 2147483647 h 954"/>
              <a:gd name="T48" fmla="*/ 2147483647 w 1640"/>
              <a:gd name="T49" fmla="*/ 2147483647 h 954"/>
              <a:gd name="T50" fmla="*/ 2147483647 w 1640"/>
              <a:gd name="T51" fmla="*/ 2147483647 h 954"/>
              <a:gd name="T52" fmla="*/ 2147483647 w 1640"/>
              <a:gd name="T53" fmla="*/ 2147483647 h 954"/>
              <a:gd name="T54" fmla="*/ 2147483647 w 1640"/>
              <a:gd name="T55" fmla="*/ 2147483647 h 954"/>
              <a:gd name="T56" fmla="*/ 2147483647 w 1640"/>
              <a:gd name="T57" fmla="*/ 2147483647 h 954"/>
              <a:gd name="T58" fmla="*/ 2147483647 w 1640"/>
              <a:gd name="T59" fmla="*/ 2147483647 h 954"/>
              <a:gd name="T60" fmla="*/ 2147483647 w 1640"/>
              <a:gd name="T61" fmla="*/ 2147483647 h 954"/>
              <a:gd name="T62" fmla="*/ 2147483647 w 1640"/>
              <a:gd name="T63" fmla="*/ 2147483647 h 954"/>
              <a:gd name="T64" fmla="*/ 0 w 1640"/>
              <a:gd name="T65" fmla="*/ 2147483647 h 954"/>
              <a:gd name="T66" fmla="*/ 2147483647 w 1640"/>
              <a:gd name="T67" fmla="*/ 2147483647 h 954"/>
              <a:gd name="T68" fmla="*/ 2147483647 w 1640"/>
              <a:gd name="T69" fmla="*/ 2147483647 h 95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640"/>
              <a:gd name="T106" fmla="*/ 0 h 954"/>
              <a:gd name="T107" fmla="*/ 1640 w 1640"/>
              <a:gd name="T108" fmla="*/ 954 h 95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640" h="954">
                <a:moveTo>
                  <a:pt x="60" y="520"/>
                </a:moveTo>
                <a:cubicBezTo>
                  <a:pt x="31" y="534"/>
                  <a:pt x="9" y="548"/>
                  <a:pt x="69" y="498"/>
                </a:cubicBezTo>
                <a:cubicBezTo>
                  <a:pt x="104" y="469"/>
                  <a:pt x="104" y="475"/>
                  <a:pt x="145" y="464"/>
                </a:cubicBezTo>
                <a:cubicBezTo>
                  <a:pt x="177" y="442"/>
                  <a:pt x="245" y="311"/>
                  <a:pt x="298" y="385"/>
                </a:cubicBezTo>
                <a:cubicBezTo>
                  <a:pt x="378" y="370"/>
                  <a:pt x="344" y="380"/>
                  <a:pt x="400" y="362"/>
                </a:cubicBezTo>
                <a:cubicBezTo>
                  <a:pt x="462" y="308"/>
                  <a:pt x="423" y="384"/>
                  <a:pt x="477" y="367"/>
                </a:cubicBezTo>
                <a:cubicBezTo>
                  <a:pt x="537" y="286"/>
                  <a:pt x="475" y="382"/>
                  <a:pt x="533" y="339"/>
                </a:cubicBezTo>
                <a:cubicBezTo>
                  <a:pt x="622" y="272"/>
                  <a:pt x="561" y="311"/>
                  <a:pt x="672" y="246"/>
                </a:cubicBezTo>
                <a:cubicBezTo>
                  <a:pt x="913" y="139"/>
                  <a:pt x="961" y="88"/>
                  <a:pt x="1211" y="79"/>
                </a:cubicBezTo>
                <a:cubicBezTo>
                  <a:pt x="1251" y="0"/>
                  <a:pt x="1508" y="140"/>
                  <a:pt x="1567" y="158"/>
                </a:cubicBezTo>
                <a:cubicBezTo>
                  <a:pt x="1578" y="169"/>
                  <a:pt x="1589" y="183"/>
                  <a:pt x="1601" y="192"/>
                </a:cubicBezTo>
                <a:cubicBezTo>
                  <a:pt x="1612" y="201"/>
                  <a:pt x="1630" y="198"/>
                  <a:pt x="1635" y="214"/>
                </a:cubicBezTo>
                <a:cubicBezTo>
                  <a:pt x="1640" y="234"/>
                  <a:pt x="1598" y="265"/>
                  <a:pt x="1592" y="272"/>
                </a:cubicBezTo>
                <a:cubicBezTo>
                  <a:pt x="1578" y="289"/>
                  <a:pt x="1548" y="322"/>
                  <a:pt x="1527" y="339"/>
                </a:cubicBezTo>
                <a:cubicBezTo>
                  <a:pt x="1506" y="356"/>
                  <a:pt x="1487" y="356"/>
                  <a:pt x="1464" y="373"/>
                </a:cubicBezTo>
                <a:cubicBezTo>
                  <a:pt x="1440" y="423"/>
                  <a:pt x="1424" y="409"/>
                  <a:pt x="1388" y="441"/>
                </a:cubicBezTo>
                <a:cubicBezTo>
                  <a:pt x="1361" y="496"/>
                  <a:pt x="1357" y="470"/>
                  <a:pt x="1319" y="498"/>
                </a:cubicBezTo>
                <a:cubicBezTo>
                  <a:pt x="1302" y="512"/>
                  <a:pt x="1285" y="529"/>
                  <a:pt x="1269" y="543"/>
                </a:cubicBezTo>
                <a:cubicBezTo>
                  <a:pt x="1250" y="560"/>
                  <a:pt x="1222" y="556"/>
                  <a:pt x="1200" y="565"/>
                </a:cubicBezTo>
                <a:cubicBezTo>
                  <a:pt x="1161" y="618"/>
                  <a:pt x="1109" y="627"/>
                  <a:pt x="1055" y="644"/>
                </a:cubicBezTo>
                <a:cubicBezTo>
                  <a:pt x="1034" y="687"/>
                  <a:pt x="1031" y="701"/>
                  <a:pt x="1006" y="739"/>
                </a:cubicBezTo>
                <a:cubicBezTo>
                  <a:pt x="989" y="763"/>
                  <a:pt x="936" y="860"/>
                  <a:pt x="936" y="860"/>
                </a:cubicBezTo>
                <a:cubicBezTo>
                  <a:pt x="925" y="905"/>
                  <a:pt x="920" y="925"/>
                  <a:pt x="885" y="939"/>
                </a:cubicBezTo>
                <a:cubicBezTo>
                  <a:pt x="818" y="910"/>
                  <a:pt x="923" y="954"/>
                  <a:pt x="792" y="916"/>
                </a:cubicBezTo>
                <a:cubicBezTo>
                  <a:pt x="774" y="911"/>
                  <a:pt x="741" y="894"/>
                  <a:pt x="741" y="894"/>
                </a:cubicBezTo>
                <a:cubicBezTo>
                  <a:pt x="721" y="855"/>
                  <a:pt x="706" y="841"/>
                  <a:pt x="672" y="826"/>
                </a:cubicBezTo>
                <a:cubicBezTo>
                  <a:pt x="640" y="782"/>
                  <a:pt x="605" y="772"/>
                  <a:pt x="562" y="758"/>
                </a:cubicBezTo>
                <a:cubicBezTo>
                  <a:pt x="534" y="733"/>
                  <a:pt x="508" y="726"/>
                  <a:pt x="477" y="713"/>
                </a:cubicBezTo>
                <a:cubicBezTo>
                  <a:pt x="434" y="716"/>
                  <a:pt x="390" y="710"/>
                  <a:pt x="349" y="724"/>
                </a:cubicBezTo>
                <a:cubicBezTo>
                  <a:pt x="329" y="730"/>
                  <a:pt x="317" y="761"/>
                  <a:pt x="298" y="770"/>
                </a:cubicBezTo>
                <a:cubicBezTo>
                  <a:pt x="281" y="777"/>
                  <a:pt x="247" y="792"/>
                  <a:pt x="247" y="792"/>
                </a:cubicBezTo>
                <a:cubicBezTo>
                  <a:pt x="160" y="785"/>
                  <a:pt x="111" y="793"/>
                  <a:pt x="43" y="736"/>
                </a:cubicBezTo>
                <a:cubicBezTo>
                  <a:pt x="5" y="658"/>
                  <a:pt x="16" y="693"/>
                  <a:pt x="0" y="634"/>
                </a:cubicBezTo>
                <a:cubicBezTo>
                  <a:pt x="8" y="626"/>
                  <a:pt x="26" y="612"/>
                  <a:pt x="26" y="612"/>
                </a:cubicBezTo>
                <a:lnTo>
                  <a:pt x="60" y="520"/>
                </a:lnTo>
                <a:close/>
              </a:path>
            </a:pathLst>
          </a:custGeom>
          <a:solidFill>
            <a:schemeClr val="accent1">
              <a:alpha val="3098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5018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501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F95CB6-05C8-4B3B-BFB7-0CFBD3F29E25}" type="slidenum">
              <a:rPr lang="ar-SA" smtClean="0"/>
              <a:pPr/>
              <a:t>60</a:t>
            </a:fld>
            <a:endParaRPr lang="en-US" smtClean="0"/>
          </a:p>
        </p:txBody>
      </p:sp>
      <p:sp>
        <p:nvSpPr>
          <p:cNvPr id="501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</a:rPr>
              <a:t>Solution Technique</a:t>
            </a:r>
          </a:p>
        </p:txBody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10600" cy="4530725"/>
          </a:xfrm>
        </p:spPr>
        <p:txBody>
          <a:bodyPr/>
          <a:lstStyle/>
          <a:p>
            <a:pPr eaLnBrk="1" hangingPunct="1"/>
            <a:r>
              <a:rPr lang="en-US" dirty="0" smtClean="0"/>
              <a:t>A grid is used to divide the region of interest.</a:t>
            </a:r>
          </a:p>
          <a:p>
            <a:pPr eaLnBrk="1" hangingPunct="1"/>
            <a:r>
              <a:rPr lang="en-US" dirty="0" smtClean="0"/>
              <a:t>Since the PDE is satisfied at each point in the area, it must be satisfied at each point of the grid.</a:t>
            </a:r>
          </a:p>
          <a:p>
            <a:pPr eaLnBrk="1" hangingPunct="1"/>
            <a:r>
              <a:rPr lang="en-US" dirty="0" smtClean="0"/>
              <a:t>A central finite divided difference approx. is obtained at each grid point.   </a:t>
            </a:r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457200" y="5035550"/>
          <a:ext cx="84582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4" name="Equation" r:id="rId4" imgW="4114800" imgH="457200" progId="Equation.3">
                  <p:embed/>
                </p:oleObj>
              </mc:Choice>
              <mc:Fallback>
                <p:oleObj name="Equation" r:id="rId4" imgW="411480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035550"/>
                        <a:ext cx="8458200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5120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512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3FAD95-8AFE-4FC3-9E0F-56E59C650EB9}" type="slidenum">
              <a:rPr lang="ar-SA" smtClean="0"/>
              <a:pPr/>
              <a:t>61</a:t>
            </a:fld>
            <a:endParaRPr lang="en-US" smtClean="0"/>
          </a:p>
        </p:txBody>
      </p:sp>
      <p:sp>
        <p:nvSpPr>
          <p:cNvPr id="512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</a:rPr>
              <a:t>Solution Technique</a:t>
            </a:r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1219200" y="1524000"/>
          <a:ext cx="5867400" cy="470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8" name="Equation" r:id="rId4" imgW="2616120" imgH="2082600" progId="Equation.3">
                  <p:embed/>
                </p:oleObj>
              </mc:Choice>
              <mc:Fallback>
                <p:oleObj name="Equation" r:id="rId4" imgW="2616120" imgH="2082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524000"/>
                        <a:ext cx="5867400" cy="470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522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522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550E34-7DD0-48A4-97F3-9A54CF44C326}" type="slidenum">
              <a:rPr lang="ar-SA" smtClean="0"/>
              <a:pPr/>
              <a:t>62</a:t>
            </a:fld>
            <a:endParaRPr lang="en-US" smtClean="0"/>
          </a:p>
        </p:txBody>
      </p:sp>
      <p:sp>
        <p:nvSpPr>
          <p:cNvPr id="522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</a:rPr>
              <a:t>Solution Technique</a:t>
            </a:r>
          </a:p>
        </p:txBody>
      </p:sp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457200" y="1828800"/>
          <a:ext cx="8382000" cy="391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2" name="Equation" r:id="rId4" imgW="2616120" imgH="1168200" progId="Equation.3">
                  <p:embed/>
                </p:oleObj>
              </mc:Choice>
              <mc:Fallback>
                <p:oleObj name="Equation" r:id="rId4" imgW="2616120" imgH="1168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828800"/>
                        <a:ext cx="8382000" cy="3919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5325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532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1FE32D-7338-48C0-9389-2EF41519278C}" type="slidenum">
              <a:rPr lang="ar-SA" smtClean="0"/>
              <a:pPr/>
              <a:t>63</a:t>
            </a:fld>
            <a:endParaRPr lang="en-US" smtClean="0"/>
          </a:p>
        </p:txBody>
      </p:sp>
      <p:sp>
        <p:nvSpPr>
          <p:cNvPr id="532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</a:rPr>
              <a:t>Solution Technique</a:t>
            </a:r>
          </a:p>
        </p:txBody>
      </p:sp>
      <p:sp>
        <p:nvSpPr>
          <p:cNvPr id="53260" name="Line 3"/>
          <p:cNvSpPr>
            <a:spLocks noChangeShapeType="1"/>
          </p:cNvSpPr>
          <p:nvPr/>
        </p:nvSpPr>
        <p:spPr bwMode="auto">
          <a:xfrm flipV="1">
            <a:off x="2438400" y="16383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61" name="Line 4"/>
          <p:cNvSpPr>
            <a:spLocks noChangeShapeType="1"/>
          </p:cNvSpPr>
          <p:nvPr/>
        </p:nvSpPr>
        <p:spPr bwMode="auto">
          <a:xfrm flipV="1">
            <a:off x="4572000" y="17145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62" name="Line 5"/>
          <p:cNvSpPr>
            <a:spLocks noChangeShapeType="1"/>
          </p:cNvSpPr>
          <p:nvPr/>
        </p:nvSpPr>
        <p:spPr bwMode="auto">
          <a:xfrm flipV="1">
            <a:off x="7010400" y="16383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63" name="Line 6"/>
          <p:cNvSpPr>
            <a:spLocks noChangeShapeType="1"/>
          </p:cNvSpPr>
          <p:nvPr/>
        </p:nvSpPr>
        <p:spPr bwMode="auto">
          <a:xfrm>
            <a:off x="1447800" y="2247900"/>
            <a:ext cx="662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64" name="Line 7"/>
          <p:cNvSpPr>
            <a:spLocks noChangeShapeType="1"/>
          </p:cNvSpPr>
          <p:nvPr/>
        </p:nvSpPr>
        <p:spPr bwMode="auto">
          <a:xfrm>
            <a:off x="1371600" y="3467100"/>
            <a:ext cx="662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65" name="Line 8"/>
          <p:cNvSpPr>
            <a:spLocks noChangeShapeType="1"/>
          </p:cNvSpPr>
          <p:nvPr/>
        </p:nvSpPr>
        <p:spPr bwMode="auto">
          <a:xfrm>
            <a:off x="1447800" y="4686300"/>
            <a:ext cx="662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7086600" y="2705100"/>
          <a:ext cx="9144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66" name="Equation" r:id="rId4" imgW="304560" imgH="241200" progId="Equation.3">
                  <p:embed/>
                </p:oleObj>
              </mc:Choice>
              <mc:Fallback>
                <p:oleObj name="Equation" r:id="rId4" imgW="304560" imgH="24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2705100"/>
                        <a:ext cx="9144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4572000" y="2781300"/>
          <a:ext cx="6477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67" name="Equation" r:id="rId6" imgW="215640" imgH="241200" progId="Equation.3">
                  <p:embed/>
                </p:oleObj>
              </mc:Choice>
              <mc:Fallback>
                <p:oleObj name="Equation" r:id="rId6" imgW="21564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781300"/>
                        <a:ext cx="6477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2438400" y="2819400"/>
          <a:ext cx="9144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68" name="Equation" r:id="rId8" imgW="304560" imgH="241200" progId="Equation.3">
                  <p:embed/>
                </p:oleObj>
              </mc:Choice>
              <mc:Fallback>
                <p:oleObj name="Equation" r:id="rId8" imgW="30456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819400"/>
                        <a:ext cx="9144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4648200" y="1600200"/>
          <a:ext cx="9144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69" name="Equation" r:id="rId10" imgW="304560" imgH="241200" progId="Equation.3">
                  <p:embed/>
                </p:oleObj>
              </mc:Choice>
              <mc:Fallback>
                <p:oleObj name="Equation" r:id="rId10" imgW="30456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600200"/>
                        <a:ext cx="9144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4" name="Object 6"/>
          <p:cNvGraphicFramePr>
            <a:graphicFrameLocks noChangeAspect="1"/>
          </p:cNvGraphicFramePr>
          <p:nvPr/>
        </p:nvGraphicFramePr>
        <p:xfrm>
          <a:off x="4572000" y="4000500"/>
          <a:ext cx="9144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70" name="Equation" r:id="rId12" imgW="304560" imgH="241200" progId="Equation.3">
                  <p:embed/>
                </p:oleObj>
              </mc:Choice>
              <mc:Fallback>
                <p:oleObj name="Equation" r:id="rId12" imgW="30456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000500"/>
                        <a:ext cx="9144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66" name="Oval 14"/>
          <p:cNvSpPr>
            <a:spLocks noChangeArrowheads="1"/>
          </p:cNvSpPr>
          <p:nvPr/>
        </p:nvSpPr>
        <p:spPr bwMode="auto">
          <a:xfrm>
            <a:off x="4495800" y="21717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7" name="Oval 15"/>
          <p:cNvSpPr>
            <a:spLocks noChangeArrowheads="1"/>
          </p:cNvSpPr>
          <p:nvPr/>
        </p:nvSpPr>
        <p:spPr bwMode="auto">
          <a:xfrm>
            <a:off x="6934200" y="33909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8" name="Oval 16"/>
          <p:cNvSpPr>
            <a:spLocks noChangeArrowheads="1"/>
          </p:cNvSpPr>
          <p:nvPr/>
        </p:nvSpPr>
        <p:spPr bwMode="auto">
          <a:xfrm>
            <a:off x="4495800" y="46101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9" name="Oval 17"/>
          <p:cNvSpPr>
            <a:spLocks noChangeArrowheads="1"/>
          </p:cNvSpPr>
          <p:nvPr/>
        </p:nvSpPr>
        <p:spPr bwMode="auto">
          <a:xfrm>
            <a:off x="2362200" y="33909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0" name="Oval 18"/>
          <p:cNvSpPr>
            <a:spLocks noChangeArrowheads="1"/>
          </p:cNvSpPr>
          <p:nvPr/>
        </p:nvSpPr>
        <p:spPr bwMode="auto">
          <a:xfrm>
            <a:off x="4495800" y="33909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3255" name="Object 7"/>
          <p:cNvGraphicFramePr>
            <a:graphicFrameLocks noChangeAspect="1"/>
          </p:cNvGraphicFramePr>
          <p:nvPr/>
        </p:nvGraphicFramePr>
        <p:xfrm>
          <a:off x="1905000" y="5410200"/>
          <a:ext cx="549592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71" name="Equation" r:id="rId14" imgW="2197080" imgH="241200" progId="Equation.3">
                  <p:embed/>
                </p:oleObj>
              </mc:Choice>
              <mc:Fallback>
                <p:oleObj name="Equation" r:id="rId14" imgW="219708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410200"/>
                        <a:ext cx="5495925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71" name="Rectangle 20"/>
          <p:cNvSpPr>
            <a:spLocks noChangeArrowheads="1"/>
          </p:cNvSpPr>
          <p:nvPr/>
        </p:nvSpPr>
        <p:spPr bwMode="auto">
          <a:xfrm>
            <a:off x="1219200" y="5257800"/>
            <a:ext cx="7086600" cy="838200"/>
          </a:xfrm>
          <a:prstGeom prst="rect">
            <a:avLst/>
          </a:prstGeom>
          <a:noFill/>
          <a:ln w="38100">
            <a:solidFill>
              <a:srgbClr val="3399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727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727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A85964-4B8F-4ED9-B312-B0BFEFC72D70}" type="slidenum">
              <a:rPr lang="ar-SA" smtClean="0"/>
              <a:pPr/>
              <a:t>64</a:t>
            </a:fld>
            <a:endParaRPr lang="en-US" smtClean="0"/>
          </a:p>
        </p:txBody>
      </p:sp>
      <p:sp>
        <p:nvSpPr>
          <p:cNvPr id="727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727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9600" cy="2286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  It is required to determine the steady state temperature at all points of a heated sheet of metal. The edges of the sheet are kept at a constant temperature: 100, 50, 0, and 75 degrees. </a:t>
            </a:r>
          </a:p>
        </p:txBody>
      </p:sp>
      <p:sp>
        <p:nvSpPr>
          <p:cNvPr id="72711" name="Rectangle 4"/>
          <p:cNvSpPr>
            <a:spLocks noChangeArrowheads="1"/>
          </p:cNvSpPr>
          <p:nvPr/>
        </p:nvSpPr>
        <p:spPr bwMode="auto">
          <a:xfrm>
            <a:off x="4419600" y="3810000"/>
            <a:ext cx="2514600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2" name="Text Box 5"/>
          <p:cNvSpPr txBox="1">
            <a:spLocks noChangeArrowheads="1"/>
          </p:cNvSpPr>
          <p:nvPr/>
        </p:nvSpPr>
        <p:spPr bwMode="auto">
          <a:xfrm>
            <a:off x="7010400" y="4495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50</a:t>
            </a:r>
          </a:p>
        </p:txBody>
      </p:sp>
      <p:sp>
        <p:nvSpPr>
          <p:cNvPr id="72713" name="Text Box 6"/>
          <p:cNvSpPr txBox="1">
            <a:spLocks noChangeArrowheads="1"/>
          </p:cNvSpPr>
          <p:nvPr/>
        </p:nvSpPr>
        <p:spPr bwMode="auto">
          <a:xfrm rot="10832918" flipV="1">
            <a:off x="5334000" y="5715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72714" name="Text Box 7"/>
          <p:cNvSpPr txBox="1">
            <a:spLocks noChangeArrowheads="1"/>
          </p:cNvSpPr>
          <p:nvPr/>
        </p:nvSpPr>
        <p:spPr bwMode="auto">
          <a:xfrm>
            <a:off x="5181600" y="3429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100</a:t>
            </a:r>
          </a:p>
        </p:txBody>
      </p:sp>
      <p:sp>
        <p:nvSpPr>
          <p:cNvPr id="72715" name="Text Box 8"/>
          <p:cNvSpPr txBox="1">
            <a:spLocks noChangeArrowheads="1"/>
          </p:cNvSpPr>
          <p:nvPr/>
        </p:nvSpPr>
        <p:spPr bwMode="auto">
          <a:xfrm>
            <a:off x="3657600" y="4495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75</a:t>
            </a:r>
          </a:p>
        </p:txBody>
      </p:sp>
      <p:sp>
        <p:nvSpPr>
          <p:cNvPr id="72716" name="Text Box 9"/>
          <p:cNvSpPr txBox="1">
            <a:spLocks noChangeArrowheads="1"/>
          </p:cNvSpPr>
          <p:nvPr/>
        </p:nvSpPr>
        <p:spPr bwMode="auto">
          <a:xfrm>
            <a:off x="533400" y="5181600"/>
            <a:ext cx="3581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The sheet is divided to 5X5 grids.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9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5429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542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02AC9B-5F87-4D1C-A0B6-DE38CA7E60B8}" type="slidenum">
              <a:rPr lang="ar-SA" smtClean="0"/>
              <a:pPr/>
              <a:t>65</a:t>
            </a:fld>
            <a:endParaRPr lang="en-US" smtClean="0"/>
          </a:p>
        </p:txBody>
      </p:sp>
      <p:sp>
        <p:nvSpPr>
          <p:cNvPr id="54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54299" name="Rectangle 3"/>
          <p:cNvSpPr>
            <a:spLocks noChangeArrowheads="1"/>
          </p:cNvSpPr>
          <p:nvPr/>
        </p:nvSpPr>
        <p:spPr bwMode="auto">
          <a:xfrm>
            <a:off x="1371600" y="2133600"/>
            <a:ext cx="6477000" cy="32766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1752600" y="1600200"/>
          <a:ext cx="12954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30" name="Equation" r:id="rId4" imgW="596880" imgH="241200" progId="Equation.3">
                  <p:embed/>
                </p:oleObj>
              </mc:Choice>
              <mc:Fallback>
                <p:oleObj name="Equation" r:id="rId4" imgW="596880" imgH="24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600200"/>
                        <a:ext cx="1295400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00" name="Line 5"/>
          <p:cNvSpPr>
            <a:spLocks noChangeShapeType="1"/>
          </p:cNvSpPr>
          <p:nvPr/>
        </p:nvSpPr>
        <p:spPr bwMode="auto">
          <a:xfrm>
            <a:off x="1371600" y="2819400"/>
            <a:ext cx="647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01" name="Line 6"/>
          <p:cNvSpPr>
            <a:spLocks noChangeShapeType="1"/>
          </p:cNvSpPr>
          <p:nvPr/>
        </p:nvSpPr>
        <p:spPr bwMode="auto">
          <a:xfrm flipV="1">
            <a:off x="1371600" y="3657600"/>
            <a:ext cx="647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02" name="Line 7"/>
          <p:cNvSpPr>
            <a:spLocks noChangeShapeType="1"/>
          </p:cNvSpPr>
          <p:nvPr/>
        </p:nvSpPr>
        <p:spPr bwMode="auto">
          <a:xfrm>
            <a:off x="1371600" y="4572000"/>
            <a:ext cx="647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03" name="Line 8"/>
          <p:cNvSpPr>
            <a:spLocks noChangeShapeType="1"/>
          </p:cNvSpPr>
          <p:nvPr/>
        </p:nvSpPr>
        <p:spPr bwMode="auto">
          <a:xfrm>
            <a:off x="2819400" y="21336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04" name="Line 9"/>
          <p:cNvSpPr>
            <a:spLocks noChangeShapeType="1"/>
          </p:cNvSpPr>
          <p:nvPr/>
        </p:nvSpPr>
        <p:spPr bwMode="auto">
          <a:xfrm>
            <a:off x="4419600" y="21336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05" name="Line 10"/>
          <p:cNvSpPr>
            <a:spLocks noChangeShapeType="1"/>
          </p:cNvSpPr>
          <p:nvPr/>
        </p:nvSpPr>
        <p:spPr bwMode="auto">
          <a:xfrm>
            <a:off x="6096000" y="21336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3657600" y="1600200"/>
          <a:ext cx="1430338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31" name="Equation" r:id="rId6" imgW="622080" imgH="241200" progId="Equation.3">
                  <p:embed/>
                </p:oleObj>
              </mc:Choice>
              <mc:Fallback>
                <p:oleObj name="Equation" r:id="rId6" imgW="62208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600200"/>
                        <a:ext cx="1430338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5791200" y="1600200"/>
          <a:ext cx="13716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32" name="Equation" r:id="rId8" imgW="609480" imgH="241200" progId="Equation.3">
                  <p:embed/>
                </p:oleObj>
              </mc:Choice>
              <mc:Fallback>
                <p:oleObj name="Equation" r:id="rId8" imgW="60948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600200"/>
                        <a:ext cx="1371600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7" name="Object 5"/>
          <p:cNvGraphicFramePr>
            <a:graphicFrameLocks noChangeAspect="1"/>
          </p:cNvGraphicFramePr>
          <p:nvPr/>
        </p:nvGraphicFramePr>
        <p:xfrm>
          <a:off x="7915275" y="2514600"/>
          <a:ext cx="12287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33" name="Equation" r:id="rId10" imgW="545760" imgH="241200" progId="Equation.3">
                  <p:embed/>
                </p:oleObj>
              </mc:Choice>
              <mc:Fallback>
                <p:oleObj name="Equation" r:id="rId10" imgW="54576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5275" y="2514600"/>
                        <a:ext cx="1228725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8" name="Object 6"/>
          <p:cNvGraphicFramePr>
            <a:graphicFrameLocks noChangeAspect="1"/>
          </p:cNvGraphicFramePr>
          <p:nvPr/>
        </p:nvGraphicFramePr>
        <p:xfrm>
          <a:off x="7886700" y="3352800"/>
          <a:ext cx="12573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34" name="Equation" r:id="rId12" imgW="558720" imgH="241200" progId="Equation.3">
                  <p:embed/>
                </p:oleObj>
              </mc:Choice>
              <mc:Fallback>
                <p:oleObj name="Equation" r:id="rId12" imgW="55872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6700" y="3352800"/>
                        <a:ext cx="1257300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9" name="Object 7"/>
          <p:cNvGraphicFramePr>
            <a:graphicFrameLocks noChangeAspect="1"/>
          </p:cNvGraphicFramePr>
          <p:nvPr/>
        </p:nvGraphicFramePr>
        <p:xfrm>
          <a:off x="7943850" y="4343400"/>
          <a:ext cx="120015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35" name="Equation" r:id="rId14" imgW="533160" imgH="241200" progId="Equation.3">
                  <p:embed/>
                </p:oleObj>
              </mc:Choice>
              <mc:Fallback>
                <p:oleObj name="Equation" r:id="rId14" imgW="53316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3850" y="4343400"/>
                        <a:ext cx="1200150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0" name="Object 8"/>
          <p:cNvGraphicFramePr>
            <a:graphicFrameLocks noChangeAspect="1"/>
          </p:cNvGraphicFramePr>
          <p:nvPr/>
        </p:nvGraphicFramePr>
        <p:xfrm>
          <a:off x="333375" y="2479675"/>
          <a:ext cx="96202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36" name="Equation" r:id="rId16" imgW="545760" imgH="241200" progId="Equation.3">
                  <p:embed/>
                </p:oleObj>
              </mc:Choice>
              <mc:Fallback>
                <p:oleObj name="Equation" r:id="rId16" imgW="545760" imgH="241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" y="2479675"/>
                        <a:ext cx="96202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1" name="Object 9"/>
          <p:cNvGraphicFramePr>
            <a:graphicFrameLocks noChangeAspect="1"/>
          </p:cNvGraphicFramePr>
          <p:nvPr/>
        </p:nvGraphicFramePr>
        <p:xfrm>
          <a:off x="304800" y="3425825"/>
          <a:ext cx="106680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37" name="Equation" r:id="rId18" imgW="558720" imgH="241200" progId="Equation.3">
                  <p:embed/>
                </p:oleObj>
              </mc:Choice>
              <mc:Fallback>
                <p:oleObj name="Equation" r:id="rId18" imgW="558720" imgH="241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425825"/>
                        <a:ext cx="1066800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2" name="Object 10"/>
          <p:cNvGraphicFramePr>
            <a:graphicFrameLocks noChangeAspect="1"/>
          </p:cNvGraphicFramePr>
          <p:nvPr/>
        </p:nvGraphicFramePr>
        <p:xfrm>
          <a:off x="361950" y="4346575"/>
          <a:ext cx="8572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38" name="Equation" r:id="rId20" imgW="533160" imgH="241200" progId="Equation.3">
                  <p:embed/>
                </p:oleObj>
              </mc:Choice>
              <mc:Fallback>
                <p:oleObj name="Equation" r:id="rId20" imgW="533160" imgH="241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" y="4346575"/>
                        <a:ext cx="85725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3" name="Object 11"/>
          <p:cNvGraphicFramePr>
            <a:graphicFrameLocks noChangeAspect="1"/>
          </p:cNvGraphicFramePr>
          <p:nvPr/>
        </p:nvGraphicFramePr>
        <p:xfrm>
          <a:off x="2055813" y="5465763"/>
          <a:ext cx="992187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39" name="Equation" r:id="rId22" imgW="457200" imgH="241200" progId="Equation.3">
                  <p:embed/>
                </p:oleObj>
              </mc:Choice>
              <mc:Fallback>
                <p:oleObj name="Equation" r:id="rId22" imgW="457200" imgH="241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5813" y="5465763"/>
                        <a:ext cx="992187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4" name="Object 12"/>
          <p:cNvGraphicFramePr>
            <a:graphicFrameLocks noChangeAspect="1"/>
          </p:cNvGraphicFramePr>
          <p:nvPr/>
        </p:nvGraphicFramePr>
        <p:xfrm>
          <a:off x="3970338" y="5465763"/>
          <a:ext cx="1109662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40" name="Equation" r:id="rId24" imgW="482400" imgH="241200" progId="Equation.3">
                  <p:embed/>
                </p:oleObj>
              </mc:Choice>
              <mc:Fallback>
                <p:oleObj name="Equation" r:id="rId24" imgW="482400" imgH="241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0338" y="5465763"/>
                        <a:ext cx="1109662" cy="55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5" name="Object 13"/>
          <p:cNvGraphicFramePr>
            <a:graphicFrameLocks noChangeAspect="1"/>
          </p:cNvGraphicFramePr>
          <p:nvPr/>
        </p:nvGraphicFramePr>
        <p:xfrm>
          <a:off x="6100763" y="5465763"/>
          <a:ext cx="105727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41" name="Equation" r:id="rId26" imgW="469800" imgH="241200" progId="Equation.3">
                  <p:embed/>
                </p:oleObj>
              </mc:Choice>
              <mc:Fallback>
                <p:oleObj name="Equation" r:id="rId26" imgW="469800" imgH="241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0763" y="5465763"/>
                        <a:ext cx="1057275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06" name="Oval 22"/>
          <p:cNvSpPr>
            <a:spLocks noChangeArrowheads="1"/>
          </p:cNvSpPr>
          <p:nvPr/>
        </p:nvSpPr>
        <p:spPr bwMode="auto">
          <a:xfrm>
            <a:off x="2743200" y="2743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7" name="Oval 23"/>
          <p:cNvSpPr>
            <a:spLocks noChangeArrowheads="1"/>
          </p:cNvSpPr>
          <p:nvPr/>
        </p:nvSpPr>
        <p:spPr bwMode="auto">
          <a:xfrm>
            <a:off x="2743200" y="3581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8" name="Oval 24"/>
          <p:cNvSpPr>
            <a:spLocks noChangeArrowheads="1"/>
          </p:cNvSpPr>
          <p:nvPr/>
        </p:nvSpPr>
        <p:spPr bwMode="auto">
          <a:xfrm>
            <a:off x="4343400" y="3581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9" name="Oval 25"/>
          <p:cNvSpPr>
            <a:spLocks noChangeArrowheads="1"/>
          </p:cNvSpPr>
          <p:nvPr/>
        </p:nvSpPr>
        <p:spPr bwMode="auto">
          <a:xfrm>
            <a:off x="6019800" y="3581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0" name="Oval 26"/>
          <p:cNvSpPr>
            <a:spLocks noChangeArrowheads="1"/>
          </p:cNvSpPr>
          <p:nvPr/>
        </p:nvSpPr>
        <p:spPr bwMode="auto">
          <a:xfrm>
            <a:off x="6019800" y="2743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1" name="Oval 27"/>
          <p:cNvSpPr>
            <a:spLocks noChangeArrowheads="1"/>
          </p:cNvSpPr>
          <p:nvPr/>
        </p:nvSpPr>
        <p:spPr bwMode="auto">
          <a:xfrm>
            <a:off x="4343400" y="2743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2" name="Oval 28"/>
          <p:cNvSpPr>
            <a:spLocks noChangeArrowheads="1"/>
          </p:cNvSpPr>
          <p:nvPr/>
        </p:nvSpPr>
        <p:spPr bwMode="auto">
          <a:xfrm>
            <a:off x="6019800" y="4419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3" name="Oval 29"/>
          <p:cNvSpPr>
            <a:spLocks noChangeArrowheads="1"/>
          </p:cNvSpPr>
          <p:nvPr/>
        </p:nvSpPr>
        <p:spPr bwMode="auto">
          <a:xfrm>
            <a:off x="4343400" y="4419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4" name="Oval 30"/>
          <p:cNvSpPr>
            <a:spLocks noChangeArrowheads="1"/>
          </p:cNvSpPr>
          <p:nvPr/>
        </p:nvSpPr>
        <p:spPr bwMode="auto">
          <a:xfrm>
            <a:off x="2743200" y="44577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5" name="Oval 31"/>
          <p:cNvSpPr>
            <a:spLocks noChangeArrowheads="1"/>
          </p:cNvSpPr>
          <p:nvPr/>
        </p:nvSpPr>
        <p:spPr bwMode="auto">
          <a:xfrm>
            <a:off x="2743200" y="20574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6" name="Oval 32"/>
          <p:cNvSpPr>
            <a:spLocks noChangeArrowheads="1"/>
          </p:cNvSpPr>
          <p:nvPr/>
        </p:nvSpPr>
        <p:spPr bwMode="auto">
          <a:xfrm>
            <a:off x="4343400" y="53340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7" name="Oval 33"/>
          <p:cNvSpPr>
            <a:spLocks noChangeArrowheads="1"/>
          </p:cNvSpPr>
          <p:nvPr/>
        </p:nvSpPr>
        <p:spPr bwMode="auto">
          <a:xfrm>
            <a:off x="2743200" y="53340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8" name="Oval 34"/>
          <p:cNvSpPr>
            <a:spLocks noChangeArrowheads="1"/>
          </p:cNvSpPr>
          <p:nvPr/>
        </p:nvSpPr>
        <p:spPr bwMode="auto">
          <a:xfrm>
            <a:off x="6019800" y="53340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9" name="Oval 35"/>
          <p:cNvSpPr>
            <a:spLocks noChangeArrowheads="1"/>
          </p:cNvSpPr>
          <p:nvPr/>
        </p:nvSpPr>
        <p:spPr bwMode="auto">
          <a:xfrm>
            <a:off x="7772400" y="44958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0" name="Oval 36"/>
          <p:cNvSpPr>
            <a:spLocks noChangeArrowheads="1"/>
          </p:cNvSpPr>
          <p:nvPr/>
        </p:nvSpPr>
        <p:spPr bwMode="auto">
          <a:xfrm>
            <a:off x="7772400" y="35814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1" name="Oval 37"/>
          <p:cNvSpPr>
            <a:spLocks noChangeArrowheads="1"/>
          </p:cNvSpPr>
          <p:nvPr/>
        </p:nvSpPr>
        <p:spPr bwMode="auto">
          <a:xfrm>
            <a:off x="7772400" y="27432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2" name="Oval 38"/>
          <p:cNvSpPr>
            <a:spLocks noChangeArrowheads="1"/>
          </p:cNvSpPr>
          <p:nvPr/>
        </p:nvSpPr>
        <p:spPr bwMode="auto">
          <a:xfrm>
            <a:off x="6019800" y="20574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3" name="Oval 39"/>
          <p:cNvSpPr>
            <a:spLocks noChangeArrowheads="1"/>
          </p:cNvSpPr>
          <p:nvPr/>
        </p:nvSpPr>
        <p:spPr bwMode="auto">
          <a:xfrm>
            <a:off x="4343400" y="20574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4" name="Oval 40"/>
          <p:cNvSpPr>
            <a:spLocks noChangeArrowheads="1"/>
          </p:cNvSpPr>
          <p:nvPr/>
        </p:nvSpPr>
        <p:spPr bwMode="auto">
          <a:xfrm>
            <a:off x="1295400" y="44958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5" name="Oval 41"/>
          <p:cNvSpPr>
            <a:spLocks noChangeArrowheads="1"/>
          </p:cNvSpPr>
          <p:nvPr/>
        </p:nvSpPr>
        <p:spPr bwMode="auto">
          <a:xfrm>
            <a:off x="1295400" y="35814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6" name="Oval 42"/>
          <p:cNvSpPr>
            <a:spLocks noChangeArrowheads="1"/>
          </p:cNvSpPr>
          <p:nvPr/>
        </p:nvSpPr>
        <p:spPr bwMode="auto">
          <a:xfrm>
            <a:off x="1295400" y="27432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7" name="Oval 43"/>
          <p:cNvSpPr>
            <a:spLocks noChangeArrowheads="1"/>
          </p:cNvSpPr>
          <p:nvPr/>
        </p:nvSpPr>
        <p:spPr bwMode="auto">
          <a:xfrm>
            <a:off x="5867400" y="838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8" name="Oval 44"/>
          <p:cNvSpPr>
            <a:spLocks noChangeArrowheads="1"/>
          </p:cNvSpPr>
          <p:nvPr/>
        </p:nvSpPr>
        <p:spPr bwMode="auto">
          <a:xfrm>
            <a:off x="5867400" y="4572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9" name="Text Box 45"/>
          <p:cNvSpPr txBox="1">
            <a:spLocks noChangeArrowheads="1"/>
          </p:cNvSpPr>
          <p:nvPr/>
        </p:nvSpPr>
        <p:spPr bwMode="auto">
          <a:xfrm>
            <a:off x="6096000" y="304800"/>
            <a:ext cx="27432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Known</a:t>
            </a:r>
          </a:p>
          <a:p>
            <a:pPr>
              <a:spcBef>
                <a:spcPct val="50000"/>
              </a:spcBef>
            </a:pPr>
            <a:r>
              <a:rPr lang="en-US"/>
              <a:t>To be determined</a:t>
            </a:r>
          </a:p>
        </p:txBody>
      </p:sp>
      <p:graphicFrame>
        <p:nvGraphicFramePr>
          <p:cNvPr id="54286" name="Object 14"/>
          <p:cNvGraphicFramePr>
            <a:graphicFrameLocks noChangeAspect="1"/>
          </p:cNvGraphicFramePr>
          <p:nvPr/>
        </p:nvGraphicFramePr>
        <p:xfrm>
          <a:off x="2833688" y="2286000"/>
          <a:ext cx="3810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42" name="Equation" r:id="rId28" imgW="215640" imgH="241200" progId="Equation.3">
                  <p:embed/>
                </p:oleObj>
              </mc:Choice>
              <mc:Fallback>
                <p:oleObj name="Equation" r:id="rId28" imgW="215640" imgH="2412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3688" y="2286000"/>
                        <a:ext cx="381000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7" name="Object 15"/>
          <p:cNvGraphicFramePr>
            <a:graphicFrameLocks noChangeAspect="1"/>
          </p:cNvGraphicFramePr>
          <p:nvPr/>
        </p:nvGraphicFramePr>
        <p:xfrm>
          <a:off x="2830513" y="3232150"/>
          <a:ext cx="43497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43" name="Equation" r:id="rId30" imgW="228600" imgH="241200" progId="Equation.3">
                  <p:embed/>
                </p:oleObj>
              </mc:Choice>
              <mc:Fallback>
                <p:oleObj name="Equation" r:id="rId30" imgW="228600" imgH="2412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0513" y="3232150"/>
                        <a:ext cx="434975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8" name="Object 16"/>
          <p:cNvGraphicFramePr>
            <a:graphicFrameLocks noChangeAspect="1"/>
          </p:cNvGraphicFramePr>
          <p:nvPr/>
        </p:nvGraphicFramePr>
        <p:xfrm>
          <a:off x="2836863" y="4152900"/>
          <a:ext cx="32702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44" name="Equation" r:id="rId32" imgW="203040" imgH="241200" progId="Equation.3">
                  <p:embed/>
                </p:oleObj>
              </mc:Choice>
              <mc:Fallback>
                <p:oleObj name="Equation" r:id="rId32" imgW="203040" imgH="2412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6863" y="4152900"/>
                        <a:ext cx="327025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9" name="Object 17"/>
          <p:cNvGraphicFramePr>
            <a:graphicFrameLocks noChangeAspect="1"/>
          </p:cNvGraphicFramePr>
          <p:nvPr/>
        </p:nvGraphicFramePr>
        <p:xfrm>
          <a:off x="4510088" y="2362200"/>
          <a:ext cx="40322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45" name="Equation" r:id="rId34" imgW="228600" imgH="241200" progId="Equation.3">
                  <p:embed/>
                </p:oleObj>
              </mc:Choice>
              <mc:Fallback>
                <p:oleObj name="Equation" r:id="rId34" imgW="228600" imgH="2412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0088" y="2362200"/>
                        <a:ext cx="40322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90" name="Object 18"/>
          <p:cNvGraphicFramePr>
            <a:graphicFrameLocks noChangeAspect="1"/>
          </p:cNvGraphicFramePr>
          <p:nvPr/>
        </p:nvGraphicFramePr>
        <p:xfrm>
          <a:off x="4506913" y="3200400"/>
          <a:ext cx="45878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46" name="Equation" r:id="rId36" imgW="241200" imgH="241200" progId="Equation.3">
                  <p:embed/>
                </p:oleObj>
              </mc:Choice>
              <mc:Fallback>
                <p:oleObj name="Equation" r:id="rId36" imgW="241200" imgH="2412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6913" y="3200400"/>
                        <a:ext cx="458787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91" name="Object 19"/>
          <p:cNvGraphicFramePr>
            <a:graphicFrameLocks noChangeAspect="1"/>
          </p:cNvGraphicFramePr>
          <p:nvPr/>
        </p:nvGraphicFramePr>
        <p:xfrm>
          <a:off x="4503738" y="4191000"/>
          <a:ext cx="3683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47" name="Equation" r:id="rId38" imgW="228600" imgH="241200" progId="Equation.3">
                  <p:embed/>
                </p:oleObj>
              </mc:Choice>
              <mc:Fallback>
                <p:oleObj name="Equation" r:id="rId38" imgW="228600" imgH="2412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3738" y="4191000"/>
                        <a:ext cx="36830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92" name="Object 20"/>
          <p:cNvGraphicFramePr>
            <a:graphicFrameLocks noChangeAspect="1"/>
          </p:cNvGraphicFramePr>
          <p:nvPr/>
        </p:nvGraphicFramePr>
        <p:xfrm>
          <a:off x="6096000" y="2438400"/>
          <a:ext cx="40322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48" name="Equation" r:id="rId40" imgW="228600" imgH="241200" progId="Equation.3">
                  <p:embed/>
                </p:oleObj>
              </mc:Choice>
              <mc:Fallback>
                <p:oleObj name="Equation" r:id="rId40" imgW="228600" imgH="2412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438400"/>
                        <a:ext cx="40322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93" name="Object 21"/>
          <p:cNvGraphicFramePr>
            <a:graphicFrameLocks noChangeAspect="1"/>
          </p:cNvGraphicFramePr>
          <p:nvPr/>
        </p:nvGraphicFramePr>
        <p:xfrm>
          <a:off x="6172200" y="3276600"/>
          <a:ext cx="43497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49" name="Equation" r:id="rId42" imgW="228600" imgH="241200" progId="Equation.3">
                  <p:embed/>
                </p:oleObj>
              </mc:Choice>
              <mc:Fallback>
                <p:oleObj name="Equation" r:id="rId42" imgW="228600" imgH="2412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3276600"/>
                        <a:ext cx="434975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94" name="Object 22"/>
          <p:cNvGraphicFramePr>
            <a:graphicFrameLocks noChangeAspect="1"/>
          </p:cNvGraphicFramePr>
          <p:nvPr/>
        </p:nvGraphicFramePr>
        <p:xfrm>
          <a:off x="6248400" y="4191000"/>
          <a:ext cx="34766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50" name="Equation" r:id="rId44" imgW="215640" imgH="241200" progId="Equation.3">
                  <p:embed/>
                </p:oleObj>
              </mc:Choice>
              <mc:Fallback>
                <p:oleObj name="Equation" r:id="rId44" imgW="215640" imgH="2412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191000"/>
                        <a:ext cx="347663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5530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553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01D67A-118C-4480-B190-3F272A228476}" type="slidenum">
              <a:rPr lang="ar-SA" smtClean="0"/>
              <a:pPr/>
              <a:t>66</a:t>
            </a:fld>
            <a:endParaRPr lang="en-US" smtClean="0"/>
          </a:p>
        </p:txBody>
      </p:sp>
      <p:sp>
        <p:nvSpPr>
          <p:cNvPr id="553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First Equation</a:t>
            </a:r>
          </a:p>
        </p:txBody>
      </p:sp>
      <p:sp>
        <p:nvSpPr>
          <p:cNvPr id="55311" name="Rectangle 3"/>
          <p:cNvSpPr>
            <a:spLocks noChangeArrowheads="1"/>
          </p:cNvSpPr>
          <p:nvPr/>
        </p:nvSpPr>
        <p:spPr bwMode="auto">
          <a:xfrm>
            <a:off x="1371600" y="2133600"/>
            <a:ext cx="3048000" cy="15240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5298" name="Object 2"/>
          <p:cNvGraphicFramePr>
            <a:graphicFrameLocks noChangeAspect="1"/>
          </p:cNvGraphicFramePr>
          <p:nvPr/>
        </p:nvGraphicFramePr>
        <p:xfrm>
          <a:off x="1752600" y="1600200"/>
          <a:ext cx="12954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22" name="Equation" r:id="rId4" imgW="596880" imgH="241200" progId="Equation.3">
                  <p:embed/>
                </p:oleObj>
              </mc:Choice>
              <mc:Fallback>
                <p:oleObj name="Equation" r:id="rId4" imgW="596880" imgH="24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600200"/>
                        <a:ext cx="1295400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12" name="Line 5"/>
          <p:cNvSpPr>
            <a:spLocks noChangeShapeType="1"/>
          </p:cNvSpPr>
          <p:nvPr/>
        </p:nvSpPr>
        <p:spPr bwMode="auto">
          <a:xfrm>
            <a:off x="1371600" y="28194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3" name="Line 6"/>
          <p:cNvSpPr>
            <a:spLocks noChangeShapeType="1"/>
          </p:cNvSpPr>
          <p:nvPr/>
        </p:nvSpPr>
        <p:spPr bwMode="auto">
          <a:xfrm flipV="1">
            <a:off x="1371600" y="36576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4" name="Line 7"/>
          <p:cNvSpPr>
            <a:spLocks noChangeShapeType="1"/>
          </p:cNvSpPr>
          <p:nvPr/>
        </p:nvSpPr>
        <p:spPr bwMode="auto">
          <a:xfrm>
            <a:off x="2819400" y="21336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5" name="Line 8"/>
          <p:cNvSpPr>
            <a:spLocks noChangeShapeType="1"/>
          </p:cNvSpPr>
          <p:nvPr/>
        </p:nvSpPr>
        <p:spPr bwMode="auto">
          <a:xfrm>
            <a:off x="4419600" y="21336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5299" name="Object 3"/>
          <p:cNvGraphicFramePr>
            <a:graphicFrameLocks noChangeAspect="1"/>
          </p:cNvGraphicFramePr>
          <p:nvPr/>
        </p:nvGraphicFramePr>
        <p:xfrm>
          <a:off x="3657600" y="1600200"/>
          <a:ext cx="1430338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23" name="Equation" r:id="rId6" imgW="622080" imgH="241200" progId="Equation.3">
                  <p:embed/>
                </p:oleObj>
              </mc:Choice>
              <mc:Fallback>
                <p:oleObj name="Equation" r:id="rId6" imgW="62208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600200"/>
                        <a:ext cx="1430338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0" name="Object 4"/>
          <p:cNvGraphicFramePr>
            <a:graphicFrameLocks noChangeAspect="1"/>
          </p:cNvGraphicFramePr>
          <p:nvPr/>
        </p:nvGraphicFramePr>
        <p:xfrm>
          <a:off x="333375" y="2479675"/>
          <a:ext cx="96202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24" name="Equation" r:id="rId8" imgW="545760" imgH="241200" progId="Equation.3">
                  <p:embed/>
                </p:oleObj>
              </mc:Choice>
              <mc:Fallback>
                <p:oleObj name="Equation" r:id="rId8" imgW="54576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" y="2479675"/>
                        <a:ext cx="96202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1" name="Object 5"/>
          <p:cNvGraphicFramePr>
            <a:graphicFrameLocks noChangeAspect="1"/>
          </p:cNvGraphicFramePr>
          <p:nvPr/>
        </p:nvGraphicFramePr>
        <p:xfrm>
          <a:off x="304800" y="3425825"/>
          <a:ext cx="106680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25" name="Equation" r:id="rId10" imgW="558720" imgH="241200" progId="Equation.3">
                  <p:embed/>
                </p:oleObj>
              </mc:Choice>
              <mc:Fallback>
                <p:oleObj name="Equation" r:id="rId10" imgW="55872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425825"/>
                        <a:ext cx="1066800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16" name="Oval 12"/>
          <p:cNvSpPr>
            <a:spLocks noChangeArrowheads="1"/>
          </p:cNvSpPr>
          <p:nvPr/>
        </p:nvSpPr>
        <p:spPr bwMode="auto">
          <a:xfrm>
            <a:off x="2743200" y="2743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7" name="Oval 13"/>
          <p:cNvSpPr>
            <a:spLocks noChangeArrowheads="1"/>
          </p:cNvSpPr>
          <p:nvPr/>
        </p:nvSpPr>
        <p:spPr bwMode="auto">
          <a:xfrm>
            <a:off x="2743200" y="3581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8" name="Oval 14"/>
          <p:cNvSpPr>
            <a:spLocks noChangeArrowheads="1"/>
          </p:cNvSpPr>
          <p:nvPr/>
        </p:nvSpPr>
        <p:spPr bwMode="auto">
          <a:xfrm>
            <a:off x="4343400" y="3581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9" name="Oval 15"/>
          <p:cNvSpPr>
            <a:spLocks noChangeArrowheads="1"/>
          </p:cNvSpPr>
          <p:nvPr/>
        </p:nvSpPr>
        <p:spPr bwMode="auto">
          <a:xfrm>
            <a:off x="4343400" y="2743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0" name="Oval 16"/>
          <p:cNvSpPr>
            <a:spLocks noChangeArrowheads="1"/>
          </p:cNvSpPr>
          <p:nvPr/>
        </p:nvSpPr>
        <p:spPr bwMode="auto">
          <a:xfrm>
            <a:off x="2743200" y="20574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1" name="Oval 17"/>
          <p:cNvSpPr>
            <a:spLocks noChangeArrowheads="1"/>
          </p:cNvSpPr>
          <p:nvPr/>
        </p:nvSpPr>
        <p:spPr bwMode="auto">
          <a:xfrm>
            <a:off x="4343400" y="20574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2" name="Oval 18"/>
          <p:cNvSpPr>
            <a:spLocks noChangeArrowheads="1"/>
          </p:cNvSpPr>
          <p:nvPr/>
        </p:nvSpPr>
        <p:spPr bwMode="auto">
          <a:xfrm>
            <a:off x="1295400" y="35814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3" name="Oval 19"/>
          <p:cNvSpPr>
            <a:spLocks noChangeArrowheads="1"/>
          </p:cNvSpPr>
          <p:nvPr/>
        </p:nvSpPr>
        <p:spPr bwMode="auto">
          <a:xfrm>
            <a:off x="1295400" y="27432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4" name="Oval 20"/>
          <p:cNvSpPr>
            <a:spLocks noChangeArrowheads="1"/>
          </p:cNvSpPr>
          <p:nvPr/>
        </p:nvSpPr>
        <p:spPr bwMode="auto">
          <a:xfrm>
            <a:off x="5867400" y="838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5" name="Oval 21"/>
          <p:cNvSpPr>
            <a:spLocks noChangeArrowheads="1"/>
          </p:cNvSpPr>
          <p:nvPr/>
        </p:nvSpPr>
        <p:spPr bwMode="auto">
          <a:xfrm>
            <a:off x="5867400" y="4572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6" name="Text Box 22"/>
          <p:cNvSpPr txBox="1">
            <a:spLocks noChangeArrowheads="1"/>
          </p:cNvSpPr>
          <p:nvPr/>
        </p:nvSpPr>
        <p:spPr bwMode="auto">
          <a:xfrm>
            <a:off x="6096000" y="304800"/>
            <a:ext cx="27432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Known</a:t>
            </a:r>
          </a:p>
          <a:p>
            <a:pPr>
              <a:spcBef>
                <a:spcPct val="50000"/>
              </a:spcBef>
            </a:pPr>
            <a:r>
              <a:rPr lang="en-US"/>
              <a:t>To be determined</a:t>
            </a:r>
          </a:p>
        </p:txBody>
      </p:sp>
      <p:graphicFrame>
        <p:nvGraphicFramePr>
          <p:cNvPr id="55302" name="Object 6"/>
          <p:cNvGraphicFramePr>
            <a:graphicFrameLocks noChangeAspect="1"/>
          </p:cNvGraphicFramePr>
          <p:nvPr/>
        </p:nvGraphicFramePr>
        <p:xfrm>
          <a:off x="2833688" y="2286000"/>
          <a:ext cx="3810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26" name="Equation" r:id="rId12" imgW="215640" imgH="241200" progId="Equation.3">
                  <p:embed/>
                </p:oleObj>
              </mc:Choice>
              <mc:Fallback>
                <p:oleObj name="Equation" r:id="rId12" imgW="21564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3688" y="2286000"/>
                        <a:ext cx="381000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3" name="Object 7"/>
          <p:cNvGraphicFramePr>
            <a:graphicFrameLocks noChangeAspect="1"/>
          </p:cNvGraphicFramePr>
          <p:nvPr/>
        </p:nvGraphicFramePr>
        <p:xfrm>
          <a:off x="2362200" y="3200400"/>
          <a:ext cx="43497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27" name="Equation" r:id="rId14" imgW="228600" imgH="241200" progId="Equation.3">
                  <p:embed/>
                </p:oleObj>
              </mc:Choice>
              <mc:Fallback>
                <p:oleObj name="Equation" r:id="rId14" imgW="22860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200400"/>
                        <a:ext cx="434975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4" name="Object 8"/>
          <p:cNvGraphicFramePr>
            <a:graphicFrameLocks noChangeAspect="1"/>
          </p:cNvGraphicFramePr>
          <p:nvPr/>
        </p:nvGraphicFramePr>
        <p:xfrm>
          <a:off x="4510088" y="2362200"/>
          <a:ext cx="40322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28" name="Equation" r:id="rId16" imgW="228600" imgH="241200" progId="Equation.3">
                  <p:embed/>
                </p:oleObj>
              </mc:Choice>
              <mc:Fallback>
                <p:oleObj name="Equation" r:id="rId16" imgW="228600" imgH="241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0088" y="2362200"/>
                        <a:ext cx="40322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5" name="Object 9"/>
          <p:cNvGraphicFramePr>
            <a:graphicFrameLocks noChangeAspect="1"/>
          </p:cNvGraphicFramePr>
          <p:nvPr/>
        </p:nvGraphicFramePr>
        <p:xfrm>
          <a:off x="4506913" y="3200400"/>
          <a:ext cx="45878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29" name="Equation" r:id="rId18" imgW="241200" imgH="241200" progId="Equation.3">
                  <p:embed/>
                </p:oleObj>
              </mc:Choice>
              <mc:Fallback>
                <p:oleObj name="Equation" r:id="rId18" imgW="241200" imgH="241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6913" y="3200400"/>
                        <a:ext cx="458787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6" name="Object 10"/>
          <p:cNvGraphicFramePr>
            <a:graphicFrameLocks noChangeAspect="1"/>
          </p:cNvGraphicFramePr>
          <p:nvPr/>
        </p:nvGraphicFramePr>
        <p:xfrm>
          <a:off x="3470275" y="4495800"/>
          <a:ext cx="4945063" cy="1287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30" name="Equation" r:id="rId20" imgW="1854000" imgH="482400" progId="Equation.3">
                  <p:embed/>
                </p:oleObj>
              </mc:Choice>
              <mc:Fallback>
                <p:oleObj name="Equation" r:id="rId20" imgW="1854000" imgH="482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0275" y="4495800"/>
                        <a:ext cx="4945063" cy="1287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27" name="AutoShape 28"/>
          <p:cNvSpPr>
            <a:spLocks/>
          </p:cNvSpPr>
          <p:nvPr/>
        </p:nvSpPr>
        <p:spPr bwMode="auto">
          <a:xfrm>
            <a:off x="3276600" y="4343400"/>
            <a:ext cx="5486400" cy="1600200"/>
          </a:xfrm>
          <a:prstGeom prst="borderCallout1">
            <a:avLst>
              <a:gd name="adj1" fmla="val 7144"/>
              <a:gd name="adj2" fmla="val -1389"/>
              <a:gd name="adj3" fmla="val -97519"/>
              <a:gd name="adj4" fmla="val -9259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5328" name="AutoShape 29"/>
          <p:cNvSpPr>
            <a:spLocks noChangeArrowheads="1"/>
          </p:cNvSpPr>
          <p:nvPr/>
        </p:nvSpPr>
        <p:spPr bwMode="auto">
          <a:xfrm>
            <a:off x="2590800" y="2667000"/>
            <a:ext cx="381000" cy="30480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5633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563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E8F23C-2242-4FC2-9C34-0A2C06414FF6}" type="slidenum">
              <a:rPr lang="ar-SA" smtClean="0"/>
              <a:pPr/>
              <a:t>67</a:t>
            </a:fld>
            <a:endParaRPr lang="en-US" smtClean="0"/>
          </a:p>
        </p:txBody>
      </p:sp>
      <p:sp>
        <p:nvSpPr>
          <p:cNvPr id="563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Another Equation</a:t>
            </a:r>
          </a:p>
        </p:txBody>
      </p:sp>
      <p:sp>
        <p:nvSpPr>
          <p:cNvPr id="56336" name="Rectangle 3"/>
          <p:cNvSpPr>
            <a:spLocks noChangeArrowheads="1"/>
          </p:cNvSpPr>
          <p:nvPr/>
        </p:nvSpPr>
        <p:spPr bwMode="auto">
          <a:xfrm>
            <a:off x="2819400" y="2133600"/>
            <a:ext cx="3276600" cy="15240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1752600" y="1600200"/>
          <a:ext cx="12954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82" name="Equation" r:id="rId4" imgW="596880" imgH="241200" progId="Equation.3">
                  <p:embed/>
                </p:oleObj>
              </mc:Choice>
              <mc:Fallback>
                <p:oleObj name="Equation" r:id="rId4" imgW="596880" imgH="24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600200"/>
                        <a:ext cx="1295400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37" name="Line 5"/>
          <p:cNvSpPr>
            <a:spLocks noChangeShapeType="1"/>
          </p:cNvSpPr>
          <p:nvPr/>
        </p:nvSpPr>
        <p:spPr bwMode="auto">
          <a:xfrm>
            <a:off x="2057400" y="28194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8" name="Line 6"/>
          <p:cNvSpPr>
            <a:spLocks noChangeShapeType="1"/>
          </p:cNvSpPr>
          <p:nvPr/>
        </p:nvSpPr>
        <p:spPr bwMode="auto">
          <a:xfrm>
            <a:off x="2819400" y="2133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9" name="Line 7"/>
          <p:cNvSpPr>
            <a:spLocks noChangeShapeType="1"/>
          </p:cNvSpPr>
          <p:nvPr/>
        </p:nvSpPr>
        <p:spPr bwMode="auto">
          <a:xfrm>
            <a:off x="4419600" y="2133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40" name="Line 8"/>
          <p:cNvSpPr>
            <a:spLocks noChangeShapeType="1"/>
          </p:cNvSpPr>
          <p:nvPr/>
        </p:nvSpPr>
        <p:spPr bwMode="auto">
          <a:xfrm>
            <a:off x="6096000" y="2133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3657600" y="1600200"/>
          <a:ext cx="1430338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83" name="Equation" r:id="rId6" imgW="622080" imgH="241200" progId="Equation.3">
                  <p:embed/>
                </p:oleObj>
              </mc:Choice>
              <mc:Fallback>
                <p:oleObj name="Equation" r:id="rId6" imgW="62208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600200"/>
                        <a:ext cx="1430338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4" name="Object 4"/>
          <p:cNvGraphicFramePr>
            <a:graphicFrameLocks noChangeAspect="1"/>
          </p:cNvGraphicFramePr>
          <p:nvPr/>
        </p:nvGraphicFramePr>
        <p:xfrm>
          <a:off x="5791200" y="1600200"/>
          <a:ext cx="13716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84" name="Equation" r:id="rId8" imgW="609480" imgH="241200" progId="Equation.3">
                  <p:embed/>
                </p:oleObj>
              </mc:Choice>
              <mc:Fallback>
                <p:oleObj name="Equation" r:id="rId8" imgW="60948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600200"/>
                        <a:ext cx="1371600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41" name="Oval 11"/>
          <p:cNvSpPr>
            <a:spLocks noChangeArrowheads="1"/>
          </p:cNvSpPr>
          <p:nvPr/>
        </p:nvSpPr>
        <p:spPr bwMode="auto">
          <a:xfrm>
            <a:off x="2743200" y="2743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2" name="Oval 12"/>
          <p:cNvSpPr>
            <a:spLocks noChangeArrowheads="1"/>
          </p:cNvSpPr>
          <p:nvPr/>
        </p:nvSpPr>
        <p:spPr bwMode="auto">
          <a:xfrm>
            <a:off x="2743200" y="3581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3" name="Oval 13"/>
          <p:cNvSpPr>
            <a:spLocks noChangeArrowheads="1"/>
          </p:cNvSpPr>
          <p:nvPr/>
        </p:nvSpPr>
        <p:spPr bwMode="auto">
          <a:xfrm>
            <a:off x="4343400" y="3581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4" name="Oval 14"/>
          <p:cNvSpPr>
            <a:spLocks noChangeArrowheads="1"/>
          </p:cNvSpPr>
          <p:nvPr/>
        </p:nvSpPr>
        <p:spPr bwMode="auto">
          <a:xfrm>
            <a:off x="6019800" y="3581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5" name="Oval 15"/>
          <p:cNvSpPr>
            <a:spLocks noChangeArrowheads="1"/>
          </p:cNvSpPr>
          <p:nvPr/>
        </p:nvSpPr>
        <p:spPr bwMode="auto">
          <a:xfrm>
            <a:off x="6019800" y="2743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6" name="Oval 16"/>
          <p:cNvSpPr>
            <a:spLocks noChangeArrowheads="1"/>
          </p:cNvSpPr>
          <p:nvPr/>
        </p:nvSpPr>
        <p:spPr bwMode="auto">
          <a:xfrm>
            <a:off x="4343400" y="2743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7" name="Oval 17"/>
          <p:cNvSpPr>
            <a:spLocks noChangeArrowheads="1"/>
          </p:cNvSpPr>
          <p:nvPr/>
        </p:nvSpPr>
        <p:spPr bwMode="auto">
          <a:xfrm>
            <a:off x="2743200" y="20574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8" name="Oval 18"/>
          <p:cNvSpPr>
            <a:spLocks noChangeArrowheads="1"/>
          </p:cNvSpPr>
          <p:nvPr/>
        </p:nvSpPr>
        <p:spPr bwMode="auto">
          <a:xfrm>
            <a:off x="6019800" y="20574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9" name="Oval 19"/>
          <p:cNvSpPr>
            <a:spLocks noChangeArrowheads="1"/>
          </p:cNvSpPr>
          <p:nvPr/>
        </p:nvSpPr>
        <p:spPr bwMode="auto">
          <a:xfrm>
            <a:off x="4343400" y="20574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0" name="Oval 20"/>
          <p:cNvSpPr>
            <a:spLocks noChangeArrowheads="1"/>
          </p:cNvSpPr>
          <p:nvPr/>
        </p:nvSpPr>
        <p:spPr bwMode="auto">
          <a:xfrm>
            <a:off x="5867400" y="838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1" name="Oval 21"/>
          <p:cNvSpPr>
            <a:spLocks noChangeArrowheads="1"/>
          </p:cNvSpPr>
          <p:nvPr/>
        </p:nvSpPr>
        <p:spPr bwMode="auto">
          <a:xfrm>
            <a:off x="5867400" y="4572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2" name="Text Box 22"/>
          <p:cNvSpPr txBox="1">
            <a:spLocks noChangeArrowheads="1"/>
          </p:cNvSpPr>
          <p:nvPr/>
        </p:nvSpPr>
        <p:spPr bwMode="auto">
          <a:xfrm>
            <a:off x="6096000" y="304800"/>
            <a:ext cx="27432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Known</a:t>
            </a:r>
          </a:p>
          <a:p>
            <a:pPr>
              <a:spcBef>
                <a:spcPct val="50000"/>
              </a:spcBef>
            </a:pPr>
            <a:r>
              <a:rPr lang="en-US"/>
              <a:t>To be determined</a:t>
            </a:r>
          </a:p>
        </p:txBody>
      </p:sp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2833688" y="2286000"/>
          <a:ext cx="3810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85" name="Equation" r:id="rId10" imgW="215640" imgH="241200" progId="Equation.3">
                  <p:embed/>
                </p:oleObj>
              </mc:Choice>
              <mc:Fallback>
                <p:oleObj name="Equation" r:id="rId10" imgW="21564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3688" y="2286000"/>
                        <a:ext cx="381000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6" name="Object 6"/>
          <p:cNvGraphicFramePr>
            <a:graphicFrameLocks noChangeAspect="1"/>
          </p:cNvGraphicFramePr>
          <p:nvPr/>
        </p:nvGraphicFramePr>
        <p:xfrm>
          <a:off x="2830513" y="3232150"/>
          <a:ext cx="43497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86" name="Equation" r:id="rId12" imgW="228600" imgH="241200" progId="Equation.3">
                  <p:embed/>
                </p:oleObj>
              </mc:Choice>
              <mc:Fallback>
                <p:oleObj name="Equation" r:id="rId12" imgW="22860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0513" y="3232150"/>
                        <a:ext cx="434975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7" name="Object 7"/>
          <p:cNvGraphicFramePr>
            <a:graphicFrameLocks noChangeAspect="1"/>
          </p:cNvGraphicFramePr>
          <p:nvPr/>
        </p:nvGraphicFramePr>
        <p:xfrm>
          <a:off x="4510088" y="2362200"/>
          <a:ext cx="40322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87" name="Equation" r:id="rId14" imgW="228600" imgH="241200" progId="Equation.3">
                  <p:embed/>
                </p:oleObj>
              </mc:Choice>
              <mc:Fallback>
                <p:oleObj name="Equation" r:id="rId14" imgW="22860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0088" y="2362200"/>
                        <a:ext cx="40322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8" name="Object 8"/>
          <p:cNvGraphicFramePr>
            <a:graphicFrameLocks noChangeAspect="1"/>
          </p:cNvGraphicFramePr>
          <p:nvPr/>
        </p:nvGraphicFramePr>
        <p:xfrm>
          <a:off x="4506913" y="3200400"/>
          <a:ext cx="45878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88" name="Equation" r:id="rId16" imgW="241200" imgH="241200" progId="Equation.3">
                  <p:embed/>
                </p:oleObj>
              </mc:Choice>
              <mc:Fallback>
                <p:oleObj name="Equation" r:id="rId16" imgW="241200" imgH="241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6913" y="3200400"/>
                        <a:ext cx="458787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9" name="Object 9"/>
          <p:cNvGraphicFramePr>
            <a:graphicFrameLocks noChangeAspect="1"/>
          </p:cNvGraphicFramePr>
          <p:nvPr/>
        </p:nvGraphicFramePr>
        <p:xfrm>
          <a:off x="6096000" y="2438400"/>
          <a:ext cx="40322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89" name="Equation" r:id="rId18" imgW="228600" imgH="241200" progId="Equation.3">
                  <p:embed/>
                </p:oleObj>
              </mc:Choice>
              <mc:Fallback>
                <p:oleObj name="Equation" r:id="rId18" imgW="228600" imgH="241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438400"/>
                        <a:ext cx="40322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0" name="Object 10"/>
          <p:cNvGraphicFramePr>
            <a:graphicFrameLocks noChangeAspect="1"/>
          </p:cNvGraphicFramePr>
          <p:nvPr/>
        </p:nvGraphicFramePr>
        <p:xfrm>
          <a:off x="6172200" y="3276600"/>
          <a:ext cx="43497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90" name="Equation" r:id="rId20" imgW="228600" imgH="241200" progId="Equation.3">
                  <p:embed/>
                </p:oleObj>
              </mc:Choice>
              <mc:Fallback>
                <p:oleObj name="Equation" r:id="rId20" imgW="228600" imgH="241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3276600"/>
                        <a:ext cx="434975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53" name="AutoShape 29"/>
          <p:cNvSpPr>
            <a:spLocks noChangeArrowheads="1"/>
          </p:cNvSpPr>
          <p:nvPr/>
        </p:nvSpPr>
        <p:spPr bwMode="auto">
          <a:xfrm>
            <a:off x="4191000" y="2667000"/>
            <a:ext cx="381000" cy="30480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4" name="Line 30"/>
          <p:cNvSpPr>
            <a:spLocks noChangeShapeType="1"/>
          </p:cNvSpPr>
          <p:nvPr/>
        </p:nvSpPr>
        <p:spPr bwMode="auto">
          <a:xfrm>
            <a:off x="1981200" y="21336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55" name="Line 31"/>
          <p:cNvSpPr>
            <a:spLocks noChangeShapeType="1"/>
          </p:cNvSpPr>
          <p:nvPr/>
        </p:nvSpPr>
        <p:spPr bwMode="auto">
          <a:xfrm>
            <a:off x="1981200" y="36576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6331" name="Object 11"/>
          <p:cNvGraphicFramePr>
            <a:graphicFrameLocks noChangeAspect="1"/>
          </p:cNvGraphicFramePr>
          <p:nvPr/>
        </p:nvGraphicFramePr>
        <p:xfrm>
          <a:off x="1565275" y="4419600"/>
          <a:ext cx="5586413" cy="1344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91" name="Equation" r:id="rId22" imgW="2006280" imgH="482400" progId="Equation.3">
                  <p:embed/>
                </p:oleObj>
              </mc:Choice>
              <mc:Fallback>
                <p:oleObj name="Equation" r:id="rId22" imgW="2006280" imgH="482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5275" y="4419600"/>
                        <a:ext cx="5586413" cy="1344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56" name="Rectangle 33"/>
          <p:cNvSpPr>
            <a:spLocks noChangeArrowheads="1"/>
          </p:cNvSpPr>
          <p:nvPr/>
        </p:nvSpPr>
        <p:spPr bwMode="auto">
          <a:xfrm>
            <a:off x="1524000" y="4267200"/>
            <a:ext cx="61722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7" name="Line 34"/>
          <p:cNvSpPr>
            <a:spLocks noChangeShapeType="1"/>
          </p:cNvSpPr>
          <p:nvPr/>
        </p:nvSpPr>
        <p:spPr bwMode="auto">
          <a:xfrm flipH="1">
            <a:off x="3505200" y="3048000"/>
            <a:ext cx="685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5734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573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83DCF6-085C-4296-8AC7-20057A151E0E}" type="slidenum">
              <a:rPr lang="ar-SA" smtClean="0"/>
              <a:pPr/>
              <a:t>68</a:t>
            </a:fld>
            <a:endParaRPr lang="en-US" smtClean="0"/>
          </a:p>
        </p:txBody>
      </p:sp>
      <p:sp>
        <p:nvSpPr>
          <p:cNvPr id="573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00FF"/>
                </a:solidFill>
              </a:rPr>
              <a:t>Solution </a:t>
            </a:r>
            <a:br>
              <a:rPr lang="en-US" sz="4000" b="1" smtClean="0">
                <a:solidFill>
                  <a:srgbClr val="0000FF"/>
                </a:solidFill>
              </a:rPr>
            </a:br>
            <a:r>
              <a:rPr lang="en-US" sz="2800" smtClean="0">
                <a:solidFill>
                  <a:srgbClr val="0000FF"/>
                </a:solidFill>
              </a:rPr>
              <a:t>The Rest of the Equations</a:t>
            </a:r>
          </a:p>
        </p:txBody>
      </p:sp>
      <p:graphicFrame>
        <p:nvGraphicFramePr>
          <p:cNvPr id="57346" name="Object 2"/>
          <p:cNvGraphicFramePr>
            <a:graphicFrameLocks noChangeAspect="1"/>
          </p:cNvGraphicFramePr>
          <p:nvPr/>
        </p:nvGraphicFramePr>
        <p:xfrm>
          <a:off x="457200" y="1524000"/>
          <a:ext cx="7620000" cy="438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2" name="Equation" r:id="rId4" imgW="3619440" imgH="2082600" progId="Equation.3">
                  <p:embed/>
                </p:oleObj>
              </mc:Choice>
              <mc:Fallback>
                <p:oleObj name="Equation" r:id="rId4" imgW="3619440" imgH="2082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524000"/>
                        <a:ext cx="7620000" cy="438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583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B74572-9DE5-44C7-AD00-54210FD8EA47}" type="slidenum">
              <a:rPr lang="ar-SA" smtClean="0"/>
              <a:pPr/>
              <a:t>69</a:t>
            </a:fld>
            <a:endParaRPr lang="en-US" smtClean="0"/>
          </a:p>
        </p:txBody>
      </p:sp>
      <p:sp>
        <p:nvSpPr>
          <p:cNvPr id="583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Convergence and Stability of the Solution</a:t>
            </a:r>
            <a:r>
              <a:rPr lang="en-US" sz="4000" smtClean="0"/>
              <a:t> </a:t>
            </a:r>
          </a:p>
        </p:txBody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</a:rPr>
              <a:t>Convergence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FF0000"/>
                </a:solidFill>
              </a:rPr>
              <a:t>	The solutions converge means that the solution obtained using the finite difference method </a:t>
            </a:r>
            <a:r>
              <a:rPr lang="en-US" dirty="0" smtClean="0"/>
              <a:t>approaches the true solution</a:t>
            </a:r>
            <a:r>
              <a:rPr lang="en-US" dirty="0" smtClean="0">
                <a:solidFill>
                  <a:srgbClr val="FF0000"/>
                </a:solidFill>
              </a:rPr>
              <a:t> as the steps                 approach zero</a:t>
            </a:r>
            <a:r>
              <a:rPr lang="en-US" dirty="0" smtClean="0"/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</a:rPr>
              <a:t>Stability: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An algorithm is stable if the errors at each stage of the computation are </a:t>
            </a:r>
            <a:r>
              <a:rPr lang="en-US" dirty="0" smtClean="0"/>
              <a:t>not magnified</a:t>
            </a:r>
            <a:r>
              <a:rPr lang="en-US" dirty="0" smtClean="0">
                <a:solidFill>
                  <a:srgbClr val="FF0000"/>
                </a:solidFill>
              </a:rPr>
              <a:t> as the computation progresses.</a:t>
            </a:r>
          </a:p>
        </p:txBody>
      </p:sp>
      <p:graphicFrame>
        <p:nvGraphicFramePr>
          <p:cNvPr id="58370" name="Object 2"/>
          <p:cNvGraphicFramePr>
            <a:graphicFrameLocks noChangeAspect="1"/>
          </p:cNvGraphicFramePr>
          <p:nvPr/>
        </p:nvGraphicFramePr>
        <p:xfrm>
          <a:off x="2071688" y="3241675"/>
          <a:ext cx="187642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6" name="Equation" r:id="rId4" imgW="774360" imgH="203040" progId="Equation.3">
                  <p:embed/>
                </p:oleObj>
              </mc:Choice>
              <mc:Fallback>
                <p:oleObj name="Equation" r:id="rId4" imgW="77436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3241675"/>
                        <a:ext cx="1876425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512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51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83377A-E02E-4E88-8524-36492B631A1F}" type="slidenum">
              <a:rPr lang="ar-SA" smtClean="0"/>
              <a:pPr/>
              <a:t>7</a:t>
            </a:fld>
            <a:endParaRPr lang="en-US" smtClean="0"/>
          </a:p>
        </p:txBody>
      </p:sp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Heat Equation </a:t>
            </a:r>
          </a:p>
        </p:txBody>
      </p:sp>
      <p:graphicFrame>
        <p:nvGraphicFramePr>
          <p:cNvPr id="5122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914400" y="4114800"/>
          <a:ext cx="3260725" cy="175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Equation" r:id="rId4" imgW="1625400" imgH="876240" progId="Equation.3">
                  <p:embed/>
                </p:oleObj>
              </mc:Choice>
              <mc:Fallback>
                <p:oleObj name="Equation" r:id="rId4" imgW="1625400" imgH="876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114800"/>
                        <a:ext cx="3260725" cy="175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Line 4"/>
          <p:cNvSpPr>
            <a:spLocks noChangeShapeType="1"/>
          </p:cNvSpPr>
          <p:nvPr/>
        </p:nvSpPr>
        <p:spPr bwMode="auto">
          <a:xfrm>
            <a:off x="1371600" y="23622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8" name="Text Box 5"/>
          <p:cNvSpPr txBox="1">
            <a:spLocks noChangeArrowheads="1"/>
          </p:cNvSpPr>
          <p:nvPr/>
        </p:nvSpPr>
        <p:spPr bwMode="auto">
          <a:xfrm>
            <a:off x="3429000" y="23764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</a:t>
            </a:r>
          </a:p>
        </p:txBody>
      </p:sp>
      <p:sp>
        <p:nvSpPr>
          <p:cNvPr id="5129" name="AutoShape 6"/>
          <p:cNvSpPr>
            <a:spLocks noChangeArrowheads="1"/>
          </p:cNvSpPr>
          <p:nvPr/>
        </p:nvSpPr>
        <p:spPr bwMode="auto">
          <a:xfrm rot="5400000">
            <a:off x="2324100" y="1104900"/>
            <a:ext cx="152400" cy="2209800"/>
          </a:xfrm>
          <a:prstGeom prst="can">
            <a:avLst>
              <a:gd name="adj" fmla="val 7505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Text Box 7"/>
          <p:cNvSpPr txBox="1">
            <a:spLocks noChangeArrowheads="1"/>
          </p:cNvSpPr>
          <p:nvPr/>
        </p:nvSpPr>
        <p:spPr bwMode="auto">
          <a:xfrm>
            <a:off x="609600" y="1981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ice</a:t>
            </a:r>
          </a:p>
        </p:txBody>
      </p:sp>
      <p:sp>
        <p:nvSpPr>
          <p:cNvPr id="5131" name="Text Box 8"/>
          <p:cNvSpPr txBox="1">
            <a:spLocks noChangeArrowheads="1"/>
          </p:cNvSpPr>
          <p:nvPr/>
        </p:nvSpPr>
        <p:spPr bwMode="auto">
          <a:xfrm>
            <a:off x="3505200" y="19050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ice</a:t>
            </a:r>
          </a:p>
        </p:txBody>
      </p:sp>
      <p:sp>
        <p:nvSpPr>
          <p:cNvPr id="5132" name="Rectangle 9"/>
          <p:cNvSpPr>
            <a:spLocks noChangeArrowheads="1"/>
          </p:cNvSpPr>
          <p:nvPr/>
        </p:nvSpPr>
        <p:spPr bwMode="auto">
          <a:xfrm>
            <a:off x="533400" y="1752600"/>
            <a:ext cx="7620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Rectangle 10"/>
          <p:cNvSpPr>
            <a:spLocks noChangeArrowheads="1"/>
          </p:cNvSpPr>
          <p:nvPr/>
        </p:nvSpPr>
        <p:spPr bwMode="auto">
          <a:xfrm>
            <a:off x="3505200" y="1752600"/>
            <a:ext cx="685800" cy="533400"/>
          </a:xfrm>
          <a:prstGeom prst="rect">
            <a:avLst/>
          </a:prstGeom>
          <a:solidFill>
            <a:schemeClr val="bg1">
              <a:alpha val="30196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Line 11"/>
          <p:cNvSpPr>
            <a:spLocks noChangeShapeType="1"/>
          </p:cNvSpPr>
          <p:nvPr/>
        </p:nvSpPr>
        <p:spPr bwMode="auto">
          <a:xfrm flipV="1">
            <a:off x="5410200" y="42672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5" name="Line 12"/>
          <p:cNvSpPr>
            <a:spLocks noChangeShapeType="1"/>
          </p:cNvSpPr>
          <p:nvPr/>
        </p:nvSpPr>
        <p:spPr bwMode="auto">
          <a:xfrm flipV="1">
            <a:off x="5410200" y="24384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6" name="Freeform 13"/>
          <p:cNvSpPr>
            <a:spLocks/>
          </p:cNvSpPr>
          <p:nvPr/>
        </p:nvSpPr>
        <p:spPr bwMode="auto">
          <a:xfrm>
            <a:off x="5410200" y="3200400"/>
            <a:ext cx="2667000" cy="1066800"/>
          </a:xfrm>
          <a:custGeom>
            <a:avLst/>
            <a:gdLst>
              <a:gd name="T0" fmla="*/ 0 w 1680"/>
              <a:gd name="T1" fmla="*/ 2147483647 h 480"/>
              <a:gd name="T2" fmla="*/ 2147483647 w 1680"/>
              <a:gd name="T3" fmla="*/ 0 h 480"/>
              <a:gd name="T4" fmla="*/ 2147483647 w 1680"/>
              <a:gd name="T5" fmla="*/ 2147483647 h 480"/>
              <a:gd name="T6" fmla="*/ 0 60000 65536"/>
              <a:gd name="T7" fmla="*/ 0 60000 65536"/>
              <a:gd name="T8" fmla="*/ 0 60000 65536"/>
              <a:gd name="T9" fmla="*/ 0 w 1680"/>
              <a:gd name="T10" fmla="*/ 0 h 480"/>
              <a:gd name="T11" fmla="*/ 1680 w 1680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0" h="480">
                <a:moveTo>
                  <a:pt x="0" y="480"/>
                </a:moveTo>
                <a:cubicBezTo>
                  <a:pt x="244" y="240"/>
                  <a:pt x="488" y="0"/>
                  <a:pt x="768" y="0"/>
                </a:cubicBezTo>
                <a:cubicBezTo>
                  <a:pt x="1048" y="0"/>
                  <a:pt x="1364" y="240"/>
                  <a:pt x="1680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7" name="Freeform 14"/>
          <p:cNvSpPr>
            <a:spLocks/>
          </p:cNvSpPr>
          <p:nvPr/>
        </p:nvSpPr>
        <p:spPr bwMode="auto">
          <a:xfrm>
            <a:off x="5410200" y="3581400"/>
            <a:ext cx="2667000" cy="685800"/>
          </a:xfrm>
          <a:custGeom>
            <a:avLst/>
            <a:gdLst>
              <a:gd name="T0" fmla="*/ 0 w 1680"/>
              <a:gd name="T1" fmla="*/ 2147483647 h 480"/>
              <a:gd name="T2" fmla="*/ 2147483647 w 1680"/>
              <a:gd name="T3" fmla="*/ 0 h 480"/>
              <a:gd name="T4" fmla="*/ 2147483647 w 1680"/>
              <a:gd name="T5" fmla="*/ 2147483647 h 480"/>
              <a:gd name="T6" fmla="*/ 0 60000 65536"/>
              <a:gd name="T7" fmla="*/ 0 60000 65536"/>
              <a:gd name="T8" fmla="*/ 0 60000 65536"/>
              <a:gd name="T9" fmla="*/ 0 w 1680"/>
              <a:gd name="T10" fmla="*/ 0 h 480"/>
              <a:gd name="T11" fmla="*/ 1680 w 1680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0" h="480">
                <a:moveTo>
                  <a:pt x="0" y="480"/>
                </a:moveTo>
                <a:cubicBezTo>
                  <a:pt x="244" y="240"/>
                  <a:pt x="488" y="0"/>
                  <a:pt x="768" y="0"/>
                </a:cubicBezTo>
                <a:cubicBezTo>
                  <a:pt x="1048" y="0"/>
                  <a:pt x="1364" y="240"/>
                  <a:pt x="1680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8" name="Line 15"/>
          <p:cNvSpPr>
            <a:spLocks noChangeShapeType="1"/>
          </p:cNvSpPr>
          <p:nvPr/>
        </p:nvSpPr>
        <p:spPr bwMode="auto">
          <a:xfrm flipH="1">
            <a:off x="6781800" y="26670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9" name="Text Box 16"/>
          <p:cNvSpPr txBox="1">
            <a:spLocks noChangeArrowheads="1"/>
          </p:cNvSpPr>
          <p:nvPr/>
        </p:nvSpPr>
        <p:spPr bwMode="auto">
          <a:xfrm>
            <a:off x="6400800" y="205740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Temperature at different x at t=0</a:t>
            </a:r>
          </a:p>
        </p:txBody>
      </p:sp>
      <p:sp>
        <p:nvSpPr>
          <p:cNvPr id="5140" name="Text Box 17"/>
          <p:cNvSpPr txBox="1">
            <a:spLocks noChangeArrowheads="1"/>
          </p:cNvSpPr>
          <p:nvPr/>
        </p:nvSpPr>
        <p:spPr bwMode="auto">
          <a:xfrm>
            <a:off x="5943600" y="469265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Temperature at different x at t=h</a:t>
            </a:r>
          </a:p>
        </p:txBody>
      </p:sp>
      <p:sp>
        <p:nvSpPr>
          <p:cNvPr id="5141" name="Line 18"/>
          <p:cNvSpPr>
            <a:spLocks noChangeShapeType="1"/>
          </p:cNvSpPr>
          <p:nvPr/>
        </p:nvSpPr>
        <p:spPr bwMode="auto">
          <a:xfrm flipH="1" flipV="1">
            <a:off x="6477000" y="36576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42" name="Text Box 19"/>
          <p:cNvSpPr txBox="1">
            <a:spLocks noChangeArrowheads="1"/>
          </p:cNvSpPr>
          <p:nvPr/>
        </p:nvSpPr>
        <p:spPr bwMode="auto">
          <a:xfrm>
            <a:off x="4648200" y="20574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Temperature</a:t>
            </a:r>
          </a:p>
        </p:txBody>
      </p:sp>
      <p:sp>
        <p:nvSpPr>
          <p:cNvPr id="5143" name="Text Box 20"/>
          <p:cNvSpPr txBox="1">
            <a:spLocks noChangeArrowheads="1"/>
          </p:cNvSpPr>
          <p:nvPr/>
        </p:nvSpPr>
        <p:spPr bwMode="auto">
          <a:xfrm>
            <a:off x="7467600" y="4267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Position  x</a:t>
            </a:r>
          </a:p>
        </p:txBody>
      </p:sp>
      <p:sp>
        <p:nvSpPr>
          <p:cNvPr id="5144" name="Text Box 21"/>
          <p:cNvSpPr txBox="1">
            <a:spLocks noChangeArrowheads="1"/>
          </p:cNvSpPr>
          <p:nvPr/>
        </p:nvSpPr>
        <p:spPr bwMode="auto">
          <a:xfrm>
            <a:off x="838200" y="2667000"/>
            <a:ext cx="3200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Thin metal rod  insulated everywhere except at the edges. At  t =0 the rod is placed in ice </a:t>
            </a:r>
          </a:p>
        </p:txBody>
      </p:sp>
      <p:sp>
        <p:nvSpPr>
          <p:cNvPr id="1069078" name="AutoShape 22"/>
          <p:cNvSpPr>
            <a:spLocks noChangeArrowheads="1"/>
          </p:cNvSpPr>
          <p:nvPr/>
        </p:nvSpPr>
        <p:spPr bwMode="auto">
          <a:xfrm>
            <a:off x="5867400" y="685800"/>
            <a:ext cx="2438400" cy="914400"/>
          </a:xfrm>
          <a:prstGeom prst="wedgeRectCallout">
            <a:avLst>
              <a:gd name="adj1" fmla="val -20116"/>
              <a:gd name="adj2" fmla="val 9895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Different curve is used for each value of 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907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ACB663-E70E-437C-A773-DA4D6CF7B06E}" type="slidenum">
              <a:rPr lang="ar-SA" smtClean="0"/>
              <a:pPr/>
              <a:t>8</a:t>
            </a:fld>
            <a:endParaRPr lang="en-US" smtClean="0"/>
          </a:p>
        </p:txBody>
      </p:sp>
      <p:sp>
        <p:nvSpPr>
          <p:cNvPr id="61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Heat Equation</a:t>
            </a:r>
            <a:endParaRPr lang="en-US" sz="4000" smtClean="0"/>
          </a:p>
        </p:txBody>
      </p:sp>
      <p:graphicFrame>
        <p:nvGraphicFramePr>
          <p:cNvPr id="614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762000" y="3214688"/>
          <a:ext cx="3260725" cy="175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8" name="Equation" r:id="rId4" imgW="1625400" imgH="876240" progId="Equation.3">
                  <p:embed/>
                </p:oleObj>
              </mc:Choice>
              <mc:Fallback>
                <p:oleObj name="Equation" r:id="rId4" imgW="1625400" imgH="876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214688"/>
                        <a:ext cx="3260725" cy="175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Line 4"/>
          <p:cNvSpPr>
            <a:spLocks noChangeShapeType="1"/>
          </p:cNvSpPr>
          <p:nvPr/>
        </p:nvSpPr>
        <p:spPr bwMode="auto">
          <a:xfrm>
            <a:off x="1676400" y="28956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3" name="Text Box 5"/>
          <p:cNvSpPr txBox="1">
            <a:spLocks noChangeArrowheads="1"/>
          </p:cNvSpPr>
          <p:nvPr/>
        </p:nvSpPr>
        <p:spPr bwMode="auto">
          <a:xfrm>
            <a:off x="3733800" y="29098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x</a:t>
            </a:r>
          </a:p>
        </p:txBody>
      </p:sp>
      <p:sp>
        <p:nvSpPr>
          <p:cNvPr id="6154" name="AutoShape 6"/>
          <p:cNvSpPr>
            <a:spLocks noChangeArrowheads="1"/>
          </p:cNvSpPr>
          <p:nvPr/>
        </p:nvSpPr>
        <p:spPr bwMode="auto">
          <a:xfrm rot="5400000">
            <a:off x="2628900" y="1638300"/>
            <a:ext cx="152400" cy="2209800"/>
          </a:xfrm>
          <a:prstGeom prst="can">
            <a:avLst>
              <a:gd name="adj" fmla="val 7505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Text Box 7"/>
          <p:cNvSpPr txBox="1">
            <a:spLocks noChangeArrowheads="1"/>
          </p:cNvSpPr>
          <p:nvPr/>
        </p:nvSpPr>
        <p:spPr bwMode="auto">
          <a:xfrm>
            <a:off x="914400" y="2514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ice</a:t>
            </a:r>
          </a:p>
        </p:txBody>
      </p:sp>
      <p:sp>
        <p:nvSpPr>
          <p:cNvPr id="6156" name="Text Box 8"/>
          <p:cNvSpPr txBox="1">
            <a:spLocks noChangeArrowheads="1"/>
          </p:cNvSpPr>
          <p:nvPr/>
        </p:nvSpPr>
        <p:spPr bwMode="auto">
          <a:xfrm>
            <a:off x="3810000" y="24384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ice</a:t>
            </a:r>
          </a:p>
        </p:txBody>
      </p:sp>
      <p:sp>
        <p:nvSpPr>
          <p:cNvPr id="6157" name="Rectangle 9"/>
          <p:cNvSpPr>
            <a:spLocks noChangeArrowheads="1"/>
          </p:cNvSpPr>
          <p:nvPr/>
        </p:nvSpPr>
        <p:spPr bwMode="auto">
          <a:xfrm>
            <a:off x="838200" y="2286000"/>
            <a:ext cx="7620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Rectangle 10"/>
          <p:cNvSpPr>
            <a:spLocks noChangeArrowheads="1"/>
          </p:cNvSpPr>
          <p:nvPr/>
        </p:nvSpPr>
        <p:spPr bwMode="auto">
          <a:xfrm>
            <a:off x="3810000" y="2286000"/>
            <a:ext cx="685800" cy="533400"/>
          </a:xfrm>
          <a:prstGeom prst="rect">
            <a:avLst/>
          </a:prstGeom>
          <a:solidFill>
            <a:schemeClr val="bg1">
              <a:alpha val="30196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Line 11"/>
          <p:cNvSpPr>
            <a:spLocks noChangeShapeType="1"/>
          </p:cNvSpPr>
          <p:nvPr/>
        </p:nvSpPr>
        <p:spPr bwMode="auto">
          <a:xfrm flipV="1">
            <a:off x="5410200" y="42672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0" name="Line 12"/>
          <p:cNvSpPr>
            <a:spLocks noChangeShapeType="1"/>
          </p:cNvSpPr>
          <p:nvPr/>
        </p:nvSpPr>
        <p:spPr bwMode="auto">
          <a:xfrm flipV="1">
            <a:off x="5410200" y="24384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1" name="Text Box 13"/>
          <p:cNvSpPr txBox="1">
            <a:spLocks noChangeArrowheads="1"/>
          </p:cNvSpPr>
          <p:nvPr/>
        </p:nvSpPr>
        <p:spPr bwMode="auto">
          <a:xfrm>
            <a:off x="7467600" y="22098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Time t</a:t>
            </a:r>
          </a:p>
        </p:txBody>
      </p:sp>
      <p:sp>
        <p:nvSpPr>
          <p:cNvPr id="6162" name="Text Box 14"/>
          <p:cNvSpPr txBox="1">
            <a:spLocks noChangeArrowheads="1"/>
          </p:cNvSpPr>
          <p:nvPr/>
        </p:nvSpPr>
        <p:spPr bwMode="auto">
          <a:xfrm>
            <a:off x="4648200" y="2057400"/>
            <a:ext cx="1676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Temperature T(x,t)</a:t>
            </a:r>
          </a:p>
        </p:txBody>
      </p:sp>
      <p:sp>
        <p:nvSpPr>
          <p:cNvPr id="6163" name="Text Box 15"/>
          <p:cNvSpPr txBox="1">
            <a:spLocks noChangeArrowheads="1"/>
          </p:cNvSpPr>
          <p:nvPr/>
        </p:nvSpPr>
        <p:spPr bwMode="auto">
          <a:xfrm>
            <a:off x="7467600" y="4267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Position  x</a:t>
            </a:r>
          </a:p>
        </p:txBody>
      </p:sp>
      <p:sp>
        <p:nvSpPr>
          <p:cNvPr id="6164" name="Line 16"/>
          <p:cNvSpPr>
            <a:spLocks noChangeShapeType="1"/>
          </p:cNvSpPr>
          <p:nvPr/>
        </p:nvSpPr>
        <p:spPr bwMode="auto">
          <a:xfrm flipV="1">
            <a:off x="5410200" y="2514600"/>
            <a:ext cx="3048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5" name="Line 17"/>
          <p:cNvSpPr>
            <a:spLocks noChangeShapeType="1"/>
          </p:cNvSpPr>
          <p:nvPr/>
        </p:nvSpPr>
        <p:spPr bwMode="auto">
          <a:xfrm flipV="1">
            <a:off x="6629400" y="3581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6" name="Line 18"/>
          <p:cNvSpPr>
            <a:spLocks noChangeShapeType="1"/>
          </p:cNvSpPr>
          <p:nvPr/>
        </p:nvSpPr>
        <p:spPr bwMode="auto">
          <a:xfrm flipV="1">
            <a:off x="6934200" y="35814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7" name="Line 19"/>
          <p:cNvSpPr>
            <a:spLocks noChangeShapeType="1"/>
          </p:cNvSpPr>
          <p:nvPr/>
        </p:nvSpPr>
        <p:spPr bwMode="auto">
          <a:xfrm flipV="1">
            <a:off x="6096000" y="3886200"/>
            <a:ext cx="609600" cy="381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8" name="Line 20"/>
          <p:cNvSpPr>
            <a:spLocks noChangeShapeType="1"/>
          </p:cNvSpPr>
          <p:nvPr/>
        </p:nvSpPr>
        <p:spPr bwMode="auto">
          <a:xfrm flipV="1">
            <a:off x="6019800" y="3886200"/>
            <a:ext cx="685800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9" name="Line 21"/>
          <p:cNvSpPr>
            <a:spLocks noChangeShapeType="1"/>
          </p:cNvSpPr>
          <p:nvPr/>
        </p:nvSpPr>
        <p:spPr bwMode="auto">
          <a:xfrm flipV="1">
            <a:off x="6705600" y="3200400"/>
            <a:ext cx="0" cy="6858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70" name="Text Box 22"/>
          <p:cNvSpPr txBox="1">
            <a:spLocks noChangeArrowheads="1"/>
          </p:cNvSpPr>
          <p:nvPr/>
        </p:nvSpPr>
        <p:spPr bwMode="auto">
          <a:xfrm>
            <a:off x="5867400" y="42672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x</a:t>
            </a:r>
            <a:r>
              <a:rPr lang="en-US" baseline="-25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171" name="Text Box 23"/>
          <p:cNvSpPr txBox="1">
            <a:spLocks noChangeArrowheads="1"/>
          </p:cNvSpPr>
          <p:nvPr/>
        </p:nvSpPr>
        <p:spPr bwMode="auto">
          <a:xfrm>
            <a:off x="5638800" y="35814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  <a:r>
              <a:rPr lang="en-US" baseline="-25000"/>
              <a:t>1</a:t>
            </a:r>
          </a:p>
        </p:txBody>
      </p:sp>
      <p:graphicFrame>
        <p:nvGraphicFramePr>
          <p:cNvPr id="6147" name="Object 24"/>
          <p:cNvGraphicFramePr>
            <a:graphicFrameLocks noChangeAspect="1"/>
          </p:cNvGraphicFramePr>
          <p:nvPr/>
        </p:nvGraphicFramePr>
        <p:xfrm>
          <a:off x="6016625" y="2622550"/>
          <a:ext cx="841375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9" name="Equation" r:id="rId6" imgW="507960" imgH="215640" progId="Equation.3">
                  <p:embed/>
                </p:oleObj>
              </mc:Choice>
              <mc:Fallback>
                <p:oleObj name="Equation" r:id="rId6" imgW="507960" imgH="21564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6625" y="2622550"/>
                        <a:ext cx="841375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2" name="Freeform 25"/>
          <p:cNvSpPr>
            <a:spLocks/>
          </p:cNvSpPr>
          <p:nvPr/>
        </p:nvSpPr>
        <p:spPr bwMode="auto">
          <a:xfrm>
            <a:off x="5334000" y="2590800"/>
            <a:ext cx="2819400" cy="1638300"/>
          </a:xfrm>
          <a:custGeom>
            <a:avLst/>
            <a:gdLst>
              <a:gd name="T0" fmla="*/ 2147483647 w 1779"/>
              <a:gd name="T1" fmla="*/ 2147483647 h 984"/>
              <a:gd name="T2" fmla="*/ 2147483647 w 1779"/>
              <a:gd name="T3" fmla="*/ 2147483647 h 984"/>
              <a:gd name="T4" fmla="*/ 2147483647 w 1779"/>
              <a:gd name="T5" fmla="*/ 2147483647 h 984"/>
              <a:gd name="T6" fmla="*/ 2147483647 w 1779"/>
              <a:gd name="T7" fmla="*/ 2147483647 h 984"/>
              <a:gd name="T8" fmla="*/ 2147483647 w 1779"/>
              <a:gd name="T9" fmla="*/ 2147483647 h 984"/>
              <a:gd name="T10" fmla="*/ 2147483647 w 1779"/>
              <a:gd name="T11" fmla="*/ 2147483647 h 984"/>
              <a:gd name="T12" fmla="*/ 2147483647 w 1779"/>
              <a:gd name="T13" fmla="*/ 2147483647 h 984"/>
              <a:gd name="T14" fmla="*/ 2147483647 w 1779"/>
              <a:gd name="T15" fmla="*/ 2147483647 h 984"/>
              <a:gd name="T16" fmla="*/ 2147483647 w 1779"/>
              <a:gd name="T17" fmla="*/ 2147483647 h 984"/>
              <a:gd name="T18" fmla="*/ 2147483647 w 1779"/>
              <a:gd name="T19" fmla="*/ 2147483647 h 984"/>
              <a:gd name="T20" fmla="*/ 2147483647 w 1779"/>
              <a:gd name="T21" fmla="*/ 2147483647 h 984"/>
              <a:gd name="T22" fmla="*/ 2147483647 w 1779"/>
              <a:gd name="T23" fmla="*/ 2147483647 h 984"/>
              <a:gd name="T24" fmla="*/ 2147483647 w 1779"/>
              <a:gd name="T25" fmla="*/ 2147483647 h 984"/>
              <a:gd name="T26" fmla="*/ 2147483647 w 1779"/>
              <a:gd name="T27" fmla="*/ 2147483647 h 984"/>
              <a:gd name="T28" fmla="*/ 2147483647 w 1779"/>
              <a:gd name="T29" fmla="*/ 2147483647 h 984"/>
              <a:gd name="T30" fmla="*/ 2147483647 w 1779"/>
              <a:gd name="T31" fmla="*/ 2147483647 h 984"/>
              <a:gd name="T32" fmla="*/ 2147483647 w 1779"/>
              <a:gd name="T33" fmla="*/ 2147483647 h 984"/>
              <a:gd name="T34" fmla="*/ 2147483647 w 1779"/>
              <a:gd name="T35" fmla="*/ 2147483647 h 984"/>
              <a:gd name="T36" fmla="*/ 2147483647 w 1779"/>
              <a:gd name="T37" fmla="*/ 2147483647 h 984"/>
              <a:gd name="T38" fmla="*/ 2147483647 w 1779"/>
              <a:gd name="T39" fmla="*/ 2147483647 h 984"/>
              <a:gd name="T40" fmla="*/ 2147483647 w 1779"/>
              <a:gd name="T41" fmla="*/ 2147483647 h 984"/>
              <a:gd name="T42" fmla="*/ 2147483647 w 1779"/>
              <a:gd name="T43" fmla="*/ 2147483647 h 984"/>
              <a:gd name="T44" fmla="*/ 2147483647 w 1779"/>
              <a:gd name="T45" fmla="*/ 2147483647 h 984"/>
              <a:gd name="T46" fmla="*/ 2147483647 w 1779"/>
              <a:gd name="T47" fmla="*/ 2147483647 h 984"/>
              <a:gd name="T48" fmla="*/ 2147483647 w 1779"/>
              <a:gd name="T49" fmla="*/ 2147483647 h 984"/>
              <a:gd name="T50" fmla="*/ 2147483647 w 1779"/>
              <a:gd name="T51" fmla="*/ 2147483647 h 984"/>
              <a:gd name="T52" fmla="*/ 2147483647 w 1779"/>
              <a:gd name="T53" fmla="*/ 2147483647 h 984"/>
              <a:gd name="T54" fmla="*/ 2147483647 w 1779"/>
              <a:gd name="T55" fmla="*/ 2147483647 h 984"/>
              <a:gd name="T56" fmla="*/ 2147483647 w 1779"/>
              <a:gd name="T57" fmla="*/ 2147483647 h 984"/>
              <a:gd name="T58" fmla="*/ 2147483647 w 1779"/>
              <a:gd name="T59" fmla="*/ 2147483647 h 984"/>
              <a:gd name="T60" fmla="*/ 2147483647 w 1779"/>
              <a:gd name="T61" fmla="*/ 2147483647 h 984"/>
              <a:gd name="T62" fmla="*/ 2147483647 w 1779"/>
              <a:gd name="T63" fmla="*/ 2147483647 h 984"/>
              <a:gd name="T64" fmla="*/ 2147483647 w 1779"/>
              <a:gd name="T65" fmla="*/ 2147483647 h 984"/>
              <a:gd name="T66" fmla="*/ 2147483647 w 1779"/>
              <a:gd name="T67" fmla="*/ 2147483647 h 984"/>
              <a:gd name="T68" fmla="*/ 2147483647 w 1779"/>
              <a:gd name="T69" fmla="*/ 2147483647 h 984"/>
              <a:gd name="T70" fmla="*/ 2147483647 w 1779"/>
              <a:gd name="T71" fmla="*/ 2147483647 h 984"/>
              <a:gd name="T72" fmla="*/ 2147483647 w 1779"/>
              <a:gd name="T73" fmla="*/ 2147483647 h 984"/>
              <a:gd name="T74" fmla="*/ 2147483647 w 1779"/>
              <a:gd name="T75" fmla="*/ 2147483647 h 984"/>
              <a:gd name="T76" fmla="*/ 2147483647 w 1779"/>
              <a:gd name="T77" fmla="*/ 2147483647 h 984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779"/>
              <a:gd name="T118" fmla="*/ 0 h 984"/>
              <a:gd name="T119" fmla="*/ 1779 w 1779"/>
              <a:gd name="T120" fmla="*/ 984 h 984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779" h="984">
                <a:moveTo>
                  <a:pt x="60" y="504"/>
                </a:moveTo>
                <a:cubicBezTo>
                  <a:pt x="29" y="519"/>
                  <a:pt x="5" y="535"/>
                  <a:pt x="70" y="479"/>
                </a:cubicBezTo>
                <a:cubicBezTo>
                  <a:pt x="108" y="447"/>
                  <a:pt x="135" y="210"/>
                  <a:pt x="180" y="198"/>
                </a:cubicBezTo>
                <a:cubicBezTo>
                  <a:pt x="215" y="173"/>
                  <a:pt x="281" y="70"/>
                  <a:pt x="338" y="152"/>
                </a:cubicBezTo>
                <a:cubicBezTo>
                  <a:pt x="425" y="136"/>
                  <a:pt x="379" y="228"/>
                  <a:pt x="440" y="208"/>
                </a:cubicBezTo>
                <a:cubicBezTo>
                  <a:pt x="508" y="148"/>
                  <a:pt x="409" y="236"/>
                  <a:pt x="468" y="217"/>
                </a:cubicBezTo>
                <a:cubicBezTo>
                  <a:pt x="533" y="128"/>
                  <a:pt x="405" y="265"/>
                  <a:pt x="468" y="217"/>
                </a:cubicBezTo>
                <a:cubicBezTo>
                  <a:pt x="565" y="143"/>
                  <a:pt x="737" y="326"/>
                  <a:pt x="858" y="254"/>
                </a:cubicBezTo>
                <a:cubicBezTo>
                  <a:pt x="933" y="219"/>
                  <a:pt x="1032" y="161"/>
                  <a:pt x="1081" y="133"/>
                </a:cubicBezTo>
                <a:cubicBezTo>
                  <a:pt x="1130" y="105"/>
                  <a:pt x="1052" y="92"/>
                  <a:pt x="1155" y="87"/>
                </a:cubicBezTo>
                <a:cubicBezTo>
                  <a:pt x="1199" y="0"/>
                  <a:pt x="1635" y="83"/>
                  <a:pt x="1700" y="103"/>
                </a:cubicBezTo>
                <a:cubicBezTo>
                  <a:pt x="1712" y="115"/>
                  <a:pt x="1724" y="131"/>
                  <a:pt x="1737" y="141"/>
                </a:cubicBezTo>
                <a:cubicBezTo>
                  <a:pt x="1749" y="150"/>
                  <a:pt x="1768" y="147"/>
                  <a:pt x="1774" y="165"/>
                </a:cubicBezTo>
                <a:cubicBezTo>
                  <a:pt x="1779" y="187"/>
                  <a:pt x="1733" y="221"/>
                  <a:pt x="1727" y="229"/>
                </a:cubicBezTo>
                <a:cubicBezTo>
                  <a:pt x="1712" y="248"/>
                  <a:pt x="1679" y="284"/>
                  <a:pt x="1656" y="303"/>
                </a:cubicBezTo>
                <a:cubicBezTo>
                  <a:pt x="1637" y="323"/>
                  <a:pt x="1638" y="328"/>
                  <a:pt x="1610" y="347"/>
                </a:cubicBezTo>
                <a:cubicBezTo>
                  <a:pt x="1583" y="402"/>
                  <a:pt x="1606" y="381"/>
                  <a:pt x="1567" y="416"/>
                </a:cubicBezTo>
                <a:cubicBezTo>
                  <a:pt x="1538" y="477"/>
                  <a:pt x="1471" y="448"/>
                  <a:pt x="1430" y="479"/>
                </a:cubicBezTo>
                <a:cubicBezTo>
                  <a:pt x="1411" y="495"/>
                  <a:pt x="1368" y="481"/>
                  <a:pt x="1350" y="496"/>
                </a:cubicBezTo>
                <a:cubicBezTo>
                  <a:pt x="1330" y="515"/>
                  <a:pt x="1324" y="543"/>
                  <a:pt x="1300" y="553"/>
                </a:cubicBezTo>
                <a:cubicBezTo>
                  <a:pt x="1278" y="567"/>
                  <a:pt x="1270" y="560"/>
                  <a:pt x="1251" y="574"/>
                </a:cubicBezTo>
                <a:cubicBezTo>
                  <a:pt x="1232" y="588"/>
                  <a:pt x="1213" y="610"/>
                  <a:pt x="1186" y="639"/>
                </a:cubicBezTo>
                <a:cubicBezTo>
                  <a:pt x="1163" y="686"/>
                  <a:pt x="1117" y="704"/>
                  <a:pt x="1089" y="746"/>
                </a:cubicBezTo>
                <a:cubicBezTo>
                  <a:pt x="1071" y="773"/>
                  <a:pt x="1013" y="880"/>
                  <a:pt x="1013" y="880"/>
                </a:cubicBezTo>
                <a:cubicBezTo>
                  <a:pt x="1001" y="930"/>
                  <a:pt x="996" y="952"/>
                  <a:pt x="958" y="967"/>
                </a:cubicBezTo>
                <a:cubicBezTo>
                  <a:pt x="885" y="935"/>
                  <a:pt x="999" y="984"/>
                  <a:pt x="857" y="942"/>
                </a:cubicBezTo>
                <a:cubicBezTo>
                  <a:pt x="837" y="936"/>
                  <a:pt x="801" y="918"/>
                  <a:pt x="801" y="918"/>
                </a:cubicBezTo>
                <a:cubicBezTo>
                  <a:pt x="779" y="874"/>
                  <a:pt x="712" y="916"/>
                  <a:pt x="675" y="899"/>
                </a:cubicBezTo>
                <a:cubicBezTo>
                  <a:pt x="659" y="884"/>
                  <a:pt x="682" y="907"/>
                  <a:pt x="665" y="899"/>
                </a:cubicBezTo>
                <a:cubicBezTo>
                  <a:pt x="651" y="896"/>
                  <a:pt x="627" y="885"/>
                  <a:pt x="591" y="880"/>
                </a:cubicBezTo>
                <a:cubicBezTo>
                  <a:pt x="561" y="852"/>
                  <a:pt x="486" y="886"/>
                  <a:pt x="452" y="871"/>
                </a:cubicBezTo>
                <a:cubicBezTo>
                  <a:pt x="405" y="875"/>
                  <a:pt x="412" y="819"/>
                  <a:pt x="368" y="834"/>
                </a:cubicBezTo>
                <a:cubicBezTo>
                  <a:pt x="337" y="826"/>
                  <a:pt x="274" y="824"/>
                  <a:pt x="266" y="815"/>
                </a:cubicBezTo>
                <a:cubicBezTo>
                  <a:pt x="254" y="816"/>
                  <a:pt x="294" y="845"/>
                  <a:pt x="294" y="843"/>
                </a:cubicBezTo>
                <a:cubicBezTo>
                  <a:pt x="276" y="851"/>
                  <a:pt x="264" y="805"/>
                  <a:pt x="264" y="805"/>
                </a:cubicBezTo>
                <a:cubicBezTo>
                  <a:pt x="169" y="797"/>
                  <a:pt x="116" y="806"/>
                  <a:pt x="42" y="743"/>
                </a:cubicBezTo>
                <a:cubicBezTo>
                  <a:pt x="0" y="656"/>
                  <a:pt x="57" y="719"/>
                  <a:pt x="40" y="654"/>
                </a:cubicBezTo>
                <a:cubicBezTo>
                  <a:pt x="49" y="645"/>
                  <a:pt x="23" y="605"/>
                  <a:pt x="23" y="605"/>
                </a:cubicBezTo>
                <a:lnTo>
                  <a:pt x="60" y="504"/>
                </a:lnTo>
                <a:close/>
              </a:path>
            </a:pathLst>
          </a:custGeom>
          <a:solidFill>
            <a:schemeClr val="accent1">
              <a:alpha val="3098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CISE301_Topic9</a:t>
            </a: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7251D3-1995-48A8-966B-D998A274B576}" type="slidenum">
              <a:rPr lang="ar-SA" smtClean="0"/>
              <a:pPr/>
              <a:t>9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Linear Second Order PDEs</a:t>
            </a:r>
            <a:br>
              <a:rPr lang="en-US" smtClean="0"/>
            </a:br>
            <a:r>
              <a:rPr lang="en-US" sz="3600" smtClean="0"/>
              <a:t>Classification</a:t>
            </a:r>
          </a:p>
        </p:txBody>
      </p:sp>
      <p:graphicFrame>
        <p:nvGraphicFramePr>
          <p:cNvPr id="7170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2697136"/>
              </p:ext>
            </p:extLst>
          </p:nvPr>
        </p:nvGraphicFramePr>
        <p:xfrm>
          <a:off x="1028700" y="1447800"/>
          <a:ext cx="7348538" cy="439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6" name="Equation" r:id="rId4" imgW="3225600" imgH="1930320" progId="Equation.DSMT4">
                  <p:embed/>
                </p:oleObj>
              </mc:Choice>
              <mc:Fallback>
                <p:oleObj name="Equation" r:id="rId4" imgW="3225600" imgH="19303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700" y="1447800"/>
                        <a:ext cx="7348538" cy="439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Rectangle 4"/>
          <p:cNvSpPr>
            <a:spLocks noChangeArrowheads="1"/>
          </p:cNvSpPr>
          <p:nvPr/>
        </p:nvSpPr>
        <p:spPr bwMode="auto">
          <a:xfrm>
            <a:off x="1295400" y="4191000"/>
            <a:ext cx="6172200" cy="16764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15028</TotalTime>
  <Words>1603</Words>
  <Application>Microsoft Office PowerPoint</Application>
  <PresentationFormat>On-screen Show (4:3)</PresentationFormat>
  <Paragraphs>726</Paragraphs>
  <Slides>69</Slides>
  <Notes>69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69</vt:i4>
      </vt:variant>
    </vt:vector>
  </HeadingPairs>
  <TitlesOfParts>
    <vt:vector size="77" baseType="lpstr">
      <vt:lpstr>Arial</vt:lpstr>
      <vt:lpstr>Garamond</vt:lpstr>
      <vt:lpstr>Times New Roman</vt:lpstr>
      <vt:lpstr>Verdana</vt:lpstr>
      <vt:lpstr>Wingdings</vt:lpstr>
      <vt:lpstr>Level</vt:lpstr>
      <vt:lpstr>Equation</vt:lpstr>
      <vt:lpstr>MathType 5.0 Equation</vt:lpstr>
      <vt:lpstr>PowerPoint Presentation</vt:lpstr>
      <vt:lpstr> Lecture 37 Partial Differential Equations</vt:lpstr>
      <vt:lpstr>Partial Differential Equations</vt:lpstr>
      <vt:lpstr>Notation</vt:lpstr>
      <vt:lpstr>Linear PDE Classification</vt:lpstr>
      <vt:lpstr>Representing the Solution of a PDE (Two Independent Variables)</vt:lpstr>
      <vt:lpstr>Heat Equation </vt:lpstr>
      <vt:lpstr>Heat Equation</vt:lpstr>
      <vt:lpstr>Linear Second Order PDEs Classification</vt:lpstr>
      <vt:lpstr>Linear Second Order PDE Examples (Classification)</vt:lpstr>
      <vt:lpstr>Classification of PDEs</vt:lpstr>
      <vt:lpstr>Examples of PDEs</vt:lpstr>
      <vt:lpstr>Heat Equation</vt:lpstr>
      <vt:lpstr>Simpler Heat Equation</vt:lpstr>
      <vt:lpstr>Wave Equation</vt:lpstr>
      <vt:lpstr>Laplace Equation</vt:lpstr>
      <vt:lpstr>Biharmonic Equation</vt:lpstr>
      <vt:lpstr>Boundary Conditions for PDEs</vt:lpstr>
      <vt:lpstr>The Solution Methods for PDEs</vt:lpstr>
      <vt:lpstr>Lecture 38 Parabolic Equations</vt:lpstr>
      <vt:lpstr>Parabolic Equations</vt:lpstr>
      <vt:lpstr>Parabolic Problems</vt:lpstr>
      <vt:lpstr>First Order Partial Derivative  Finite Difference</vt:lpstr>
      <vt:lpstr>Finite Difference Methods</vt:lpstr>
      <vt:lpstr>Finite Difference Methods New Notation</vt:lpstr>
      <vt:lpstr>Solution of the PDEs</vt:lpstr>
      <vt:lpstr>Solution of the Heat Equation</vt:lpstr>
      <vt:lpstr>1. Explicit Method</vt:lpstr>
      <vt:lpstr>1. Explicit Method How Do We Compute?</vt:lpstr>
      <vt:lpstr>1. Explicit Method How Do We Compute?</vt:lpstr>
      <vt:lpstr>1. Explicit Method</vt:lpstr>
      <vt:lpstr>2. Crank-Nicolson Method</vt:lpstr>
      <vt:lpstr>2. Crank-Nicolson Method How Do We Compute?</vt:lpstr>
      <vt:lpstr>2. Crank-Nicolson Method</vt:lpstr>
      <vt:lpstr>2. Crank-Nicolson Method</vt:lpstr>
      <vt:lpstr>Examples</vt:lpstr>
      <vt:lpstr>Heat Equation</vt:lpstr>
      <vt:lpstr>Example 1 (Explicit Method)</vt:lpstr>
      <vt:lpstr>Example 1 (Cont.)</vt:lpstr>
      <vt:lpstr>Example 1</vt:lpstr>
      <vt:lpstr>Example 1</vt:lpstr>
      <vt:lpstr>Example 1</vt:lpstr>
      <vt:lpstr>Remarks on Example 1</vt:lpstr>
      <vt:lpstr>Example 1</vt:lpstr>
      <vt:lpstr>Example 1</vt:lpstr>
      <vt:lpstr>Example 1</vt:lpstr>
      <vt:lpstr>Example 2 (Crank-Nicolson Method)</vt:lpstr>
      <vt:lpstr>Example 2 Crank-Nicolson Method</vt:lpstr>
      <vt:lpstr>Example 2</vt:lpstr>
      <vt:lpstr>Example 2</vt:lpstr>
      <vt:lpstr>Example 2</vt:lpstr>
      <vt:lpstr>Example 2 Crank-Nicolson Method</vt:lpstr>
      <vt:lpstr>Example 2 Second Row</vt:lpstr>
      <vt:lpstr>Example 2</vt:lpstr>
      <vt:lpstr>Remarks</vt:lpstr>
      <vt:lpstr>Lecture 39 Elliptic Equations</vt:lpstr>
      <vt:lpstr>Elliptic Equations</vt:lpstr>
      <vt:lpstr>Laplace Equation</vt:lpstr>
      <vt:lpstr>Laplace Equation</vt:lpstr>
      <vt:lpstr>Solution Technique</vt:lpstr>
      <vt:lpstr>Solution Technique</vt:lpstr>
      <vt:lpstr>Solution Technique</vt:lpstr>
      <vt:lpstr>Solution Technique</vt:lpstr>
      <vt:lpstr>Example</vt:lpstr>
      <vt:lpstr>Example</vt:lpstr>
      <vt:lpstr>First Equation</vt:lpstr>
      <vt:lpstr>Another Equation</vt:lpstr>
      <vt:lpstr>Solution  The Rest of the Equations</vt:lpstr>
      <vt:lpstr>Convergence and Stability of the Solution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marwan</dc:creator>
  <cp:lastModifiedBy>Dr. Marwan Abu-Amara</cp:lastModifiedBy>
  <cp:revision>219</cp:revision>
  <dcterms:created xsi:type="dcterms:W3CDTF">2002-11-14T22:58:36Z</dcterms:created>
  <dcterms:modified xsi:type="dcterms:W3CDTF">2016-04-26T09:40:00Z</dcterms:modified>
</cp:coreProperties>
</file>