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notesMasterIdLst>
    <p:notesMasterId r:id="rId39"/>
  </p:notesMasterIdLst>
  <p:handoutMasterIdLst>
    <p:handoutMasterId r:id="rId40"/>
  </p:handoutMasterIdLst>
  <p:sldIdLst>
    <p:sldId id="256" r:id="rId2"/>
    <p:sldId id="372" r:id="rId3"/>
    <p:sldId id="373" r:id="rId4"/>
    <p:sldId id="441" r:id="rId5"/>
    <p:sldId id="400" r:id="rId6"/>
    <p:sldId id="402" r:id="rId7"/>
    <p:sldId id="403" r:id="rId8"/>
    <p:sldId id="407" r:id="rId9"/>
    <p:sldId id="408" r:id="rId10"/>
    <p:sldId id="409" r:id="rId11"/>
    <p:sldId id="410" r:id="rId12"/>
    <p:sldId id="411" r:id="rId13"/>
    <p:sldId id="412" r:id="rId14"/>
    <p:sldId id="413" r:id="rId15"/>
    <p:sldId id="414" r:id="rId16"/>
    <p:sldId id="415" r:id="rId17"/>
    <p:sldId id="416" r:id="rId18"/>
    <p:sldId id="417" r:id="rId19"/>
    <p:sldId id="418" r:id="rId20"/>
    <p:sldId id="444" r:id="rId21"/>
    <p:sldId id="419" r:id="rId22"/>
    <p:sldId id="420" r:id="rId23"/>
    <p:sldId id="442" r:id="rId24"/>
    <p:sldId id="443" r:id="rId25"/>
    <p:sldId id="427" r:id="rId26"/>
    <p:sldId id="429" r:id="rId27"/>
    <p:sldId id="430" r:id="rId28"/>
    <p:sldId id="431" r:id="rId29"/>
    <p:sldId id="432" r:id="rId30"/>
    <p:sldId id="433" r:id="rId31"/>
    <p:sldId id="434" r:id="rId32"/>
    <p:sldId id="435" r:id="rId33"/>
    <p:sldId id="436" r:id="rId34"/>
    <p:sldId id="437" r:id="rId35"/>
    <p:sldId id="438" r:id="rId36"/>
    <p:sldId id="439" r:id="rId37"/>
    <p:sldId id="440" r:id="rId38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8049" autoAdjust="0"/>
    <p:restoredTop sz="94660"/>
  </p:normalViewPr>
  <p:slideViewPr>
    <p:cSldViewPr>
      <p:cViewPr varScale="1">
        <p:scale>
          <a:sx n="116" d="100"/>
          <a:sy n="116" d="100"/>
        </p:scale>
        <p:origin x="22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04"/>
    </p:cViewPr>
  </p:sorterViewPr>
  <p:notesViewPr>
    <p:cSldViewPr>
      <p:cViewPr varScale="1">
        <p:scale>
          <a:sx n="57" d="100"/>
          <a:sy n="57" d="100"/>
        </p:scale>
        <p:origin x="-2034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10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060FC84E-8776-43E9-B4BA-0226169926E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17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39AE02D7-91BD-4D39-B0CB-417542F1314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855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7064B7-5F56-4105-9B17-3A8776A70590}" type="slidenum">
              <a:rPr lang="ar-SA"/>
              <a:pPr/>
              <a:t>1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631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32BDBF-C67E-4149-9E98-E65B1E9622E5}" type="slidenum">
              <a:rPr lang="ar-SA"/>
              <a:pPr/>
              <a:t>10</a:t>
            </a:fld>
            <a:endParaRPr 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379995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A3EE4CE-508C-45FA-832A-EDCE1BDAC15F}" type="slidenum">
              <a:rPr lang="ar-SA"/>
              <a:pPr/>
              <a:t>11</a:t>
            </a:fld>
            <a:endParaRPr lang="en-US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43887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E91F62-83AD-40B7-A110-A4CAF6EB7A76}" type="slidenum">
              <a:rPr lang="ar-SA"/>
              <a:pPr/>
              <a:t>12</a:t>
            </a:fld>
            <a:endParaRPr 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816277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48D909-7A4A-4C65-BFD3-3F328BC0E57B}" type="slidenum">
              <a:rPr lang="ar-SA"/>
              <a:pPr/>
              <a:t>13</a:t>
            </a:fld>
            <a:endParaRPr lang="en-US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96300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CF318-8601-4D93-B350-B29ACA4C53F0}" type="slidenum">
              <a:rPr lang="ar-SA"/>
              <a:pPr/>
              <a:t>14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03293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C31B9-82CC-4352-886D-70E68DF70266}" type="slidenum">
              <a:rPr lang="ar-SA"/>
              <a:pPr/>
              <a:t>15</a:t>
            </a:fld>
            <a:endParaRPr lang="en-US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017473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B963073-4BD8-4A8C-AF4D-9C32C47373E3}" type="slidenum">
              <a:rPr lang="ar-SA"/>
              <a:pPr/>
              <a:t>16</a:t>
            </a:fld>
            <a:endParaRPr lang="en-US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48581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F12F59-117D-4972-87FB-71F59FA2E365}" type="slidenum">
              <a:rPr lang="ar-SA"/>
              <a:pPr/>
              <a:t>17</a:t>
            </a:fld>
            <a:endParaRPr lang="en-US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389506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B7B184-8EB4-4258-BDD7-B3918E6479C4}" type="slidenum">
              <a:rPr lang="ar-SA"/>
              <a:pPr/>
              <a:t>18</a:t>
            </a:fld>
            <a:endParaRPr lang="en-US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34827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40574A-03F5-4736-9A1E-7E70B05E09C9}" type="slidenum">
              <a:rPr lang="ar-SA"/>
              <a:pPr/>
              <a:t>19</a:t>
            </a:fld>
            <a:endParaRPr 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7711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E30EFB-9EC1-47E3-B41C-459D5F5D9BDA}" type="slidenum">
              <a:rPr lang="ar-SA"/>
              <a:pPr/>
              <a:t>2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73100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6CF318-8601-4D93-B350-B29ACA4C53F0}" type="slidenum">
              <a:rPr lang="ar-SA"/>
              <a:pPr/>
              <a:t>20</a:t>
            </a:fld>
            <a:endParaRPr 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0764869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07D53B-C98D-4B68-96D5-DAA09B590D0F}" type="slidenum">
              <a:rPr lang="ar-SA"/>
              <a:pPr/>
              <a:t>21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7711876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2EAEF7-4AC4-4DD0-B207-65DFAE313B4D}" type="slidenum">
              <a:rPr lang="ar-SA"/>
              <a:pPr/>
              <a:t>22</a:t>
            </a:fld>
            <a:endParaRPr 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6546285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2857E0-1880-4A92-8F6F-9BB0E7B3B097}" type="slidenum">
              <a:rPr lang="ar-SA"/>
              <a:pPr/>
              <a:t>23</a:t>
            </a:fld>
            <a:endParaRPr lang="en-US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055550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8E3D17-7204-4BC9-B37C-59877E318FF5}" type="slidenum">
              <a:rPr lang="ar-SA"/>
              <a:pPr/>
              <a:t>24</a:t>
            </a:fld>
            <a:endParaRPr 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927769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A46590-7725-4FA7-A404-4142B19E1F73}" type="slidenum">
              <a:rPr lang="ar-SA"/>
              <a:pPr/>
              <a:t>25</a:t>
            </a:fld>
            <a:endParaRPr lang="en-US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0313403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782B2E-3D3C-416A-8F56-915E297987E5}" type="slidenum">
              <a:rPr lang="ar-SA"/>
              <a:pPr/>
              <a:t>26</a:t>
            </a:fld>
            <a:endParaRPr lang="en-US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91597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C92827-3D73-4DE7-BB1E-356F04BA4EA8}" type="slidenum">
              <a:rPr lang="ar-SA"/>
              <a:pPr/>
              <a:t>27</a:t>
            </a:fld>
            <a:endParaRPr lang="en-US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4572000"/>
            <a:ext cx="5854700" cy="4319588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572965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0DD9B3-D561-4515-AD3D-4B99AF365B61}" type="slidenum">
              <a:rPr lang="ar-SA"/>
              <a:pPr/>
              <a:t>28</a:t>
            </a:fld>
            <a:endParaRPr lang="en-US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0972662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678A28-374A-4A1D-AD68-270F10E23A2D}" type="slidenum">
              <a:rPr lang="ar-SA"/>
              <a:pPr/>
              <a:t>29</a:t>
            </a:fld>
            <a:endParaRPr 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731210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54DC6A-295C-4600-8224-9DCC60BA25FF}" type="slidenum">
              <a:rPr lang="ar-SA"/>
              <a:pPr/>
              <a:t>3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726462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A12B4B-3DE5-45FB-8851-3CDB8A776D23}" type="slidenum">
              <a:rPr lang="ar-SA"/>
              <a:pPr/>
              <a:t>30</a:t>
            </a:fld>
            <a:endParaRPr lang="en-US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r>
              <a:rPr lang="en-US" smtClean="0"/>
              <a:t> </a:t>
            </a:r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796703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8C69BF-883A-45CE-9E5C-81B57684D4B6}" type="slidenum">
              <a:rPr lang="ar-SA"/>
              <a:pPr/>
              <a:t>31</a:t>
            </a:fld>
            <a:endParaRPr 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3572027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DDDA8BD-4E5B-40FF-B020-0324E4B46B71}" type="slidenum">
              <a:rPr lang="ar-SA"/>
              <a:pPr/>
              <a:t>32</a:t>
            </a:fld>
            <a:endParaRPr lang="en-US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864310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BAB5C76-849F-4812-8C4A-6D3AF24F5D08}" type="slidenum">
              <a:rPr lang="ar-SA"/>
              <a:pPr/>
              <a:t>33</a:t>
            </a:fld>
            <a:endParaRPr lang="en-US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529762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DEA79E-D3CC-463D-A18D-C538090C6E3F}" type="slidenum">
              <a:rPr lang="ar-SA"/>
              <a:pPr/>
              <a:t>34</a:t>
            </a:fld>
            <a:endParaRPr lang="en-US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569367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DE897B-AB51-44D8-A30B-E2DDEC3F90D6}" type="slidenum">
              <a:rPr lang="ar-SA"/>
              <a:pPr/>
              <a:t>35</a:t>
            </a:fld>
            <a:endParaRPr 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/>
            <a:r>
              <a:rPr lang="en-US" smtClean="0"/>
              <a:t> </a:t>
            </a:r>
            <a:endParaRPr lang="ar-SA" smtClean="0"/>
          </a:p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443826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08297C-E906-408C-993A-2A90D4B479F5}" type="slidenum">
              <a:rPr lang="ar-SA"/>
              <a:pPr/>
              <a:t>36</a:t>
            </a:fld>
            <a:endParaRPr lang="en-US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lvl="1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1528099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7C80AD-6FE1-4443-AD06-74A0032F03B3}" type="slidenum">
              <a:rPr lang="ar-SA"/>
              <a:pPr/>
              <a:t>37</a:t>
            </a:fld>
            <a:endParaRPr lang="en-US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3716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FC31EED-9715-4E00-AF57-029E2B19E410}" type="slidenum">
              <a:rPr lang="ar-SA"/>
              <a:pPr/>
              <a:t>4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477665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13F37B-0052-40FC-A7E8-4D519B865FA0}" type="slidenum">
              <a:rPr lang="ar-SA"/>
              <a:pPr/>
              <a:t>5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662699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5F48DD-EFAF-4D17-9EF3-A18119D157D1}" type="slidenum">
              <a:rPr lang="ar-SA"/>
              <a:pPr/>
              <a:t>6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899037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032A0-2ED6-47E4-B5D0-743CC169BCA4}" type="slidenum">
              <a:rPr lang="ar-SA"/>
              <a:pPr/>
              <a:t>7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770551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1D31F-1279-4915-9FFF-4A62C6756203}" type="slidenum">
              <a:rPr lang="ar-SA"/>
              <a:pPr/>
              <a:t>8</a:t>
            </a:fld>
            <a:endParaRPr lang="en-US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715088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1756C85-E68D-4FE1-AFFB-070DDE29886D}" type="slidenum">
              <a:rPr lang="ar-SA"/>
              <a:pPr/>
              <a:t>9</a:t>
            </a:fld>
            <a:endParaRPr lang="en-US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0250" y="4560888"/>
            <a:ext cx="5854700" cy="4319587"/>
          </a:xfrm>
          <a:noFill/>
          <a:ln/>
        </p:spPr>
        <p:txBody>
          <a:bodyPr/>
          <a:lstStyle/>
          <a:p>
            <a:pPr marL="228600" indent="-228600"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7758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E5C0879-1575-44C9-8A32-6478FAAE40B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D239-05F7-4B46-B6BC-2FB8B26DEF8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4325F4-1652-4A4B-9B50-95A065C9C5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CC995B-F006-4DE9-BA36-D9C4EBA41FC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84B7F5-6847-42FE-A52B-29317E1A564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49F69-CB81-4B0E-84B6-AAA4653B48A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4017C7-5696-4B39-9A84-2A12DB96B69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EBFED3-9868-453F-B1C4-9191E0F771D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C555C0-6733-467C-B594-673679CE1956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C918D-0F2B-4603-A35D-157856F89F0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74BAEA-D156-47FE-B7AA-783291D556E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DC37E-C7DB-47A6-BE17-CD5CAF91B2A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34C993-A135-4FD4-9769-44AD3711EAA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3450B3-4A48-4571-863B-FA98F7FBADFC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84452C-CA51-46EB-BA4E-319E32FEF9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/>
            </a:lvl1pPr>
          </a:lstStyle>
          <a:p>
            <a:pPr>
              <a:defRPr/>
            </a:pPr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/>
            </a:lvl1pPr>
          </a:lstStyle>
          <a:p>
            <a:pPr>
              <a:defRPr/>
            </a:pPr>
            <a:r>
              <a:rPr lang="en-US" smtClean="0"/>
              <a:t>KFUPM</a:t>
            </a:r>
            <a:endParaRPr lang="en-U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4A324B6D-DC09-4366-9C7D-DB27D53B7CC3}" type="slidenum">
              <a:rPr lang="ar-SA"/>
              <a:pPr>
                <a:defRPr/>
              </a:pPr>
              <a:t>‹#›</a:t>
            </a:fld>
            <a:endParaRPr lang="en-US"/>
          </a:p>
        </p:txBody>
      </p:sp>
      <p:sp>
        <p:nvSpPr>
          <p:cNvPr id="96263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4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6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7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8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9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7.wmf"/><Relationship Id="rId4" Type="http://schemas.openxmlformats.org/officeDocument/2006/relationships/oleObject" Target="../embeddings/oleObject11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3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6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0.wmf"/><Relationship Id="rId4" Type="http://schemas.openxmlformats.org/officeDocument/2006/relationships/oleObject" Target="../embeddings/oleObject17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9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20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5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1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7" Type="http://schemas.openxmlformats.org/officeDocument/2006/relationships/image" Target="../media/image14.wmf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23.bin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5.wmf"/><Relationship Id="rId4" Type="http://schemas.openxmlformats.org/officeDocument/2006/relationships/oleObject" Target="../embeddings/oleObject24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25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5" Type="http://schemas.openxmlformats.org/officeDocument/2006/relationships/image" Target="../media/image17.wmf"/><Relationship Id="rId4" Type="http://schemas.openxmlformats.org/officeDocument/2006/relationships/oleObject" Target="../embeddings/oleObject26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27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2531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62D5E0-4C5E-4957-986C-E0859DAE9A6C}" type="slidenum">
              <a:rPr lang="ar-SA"/>
              <a:pPr/>
              <a:t>1</a:t>
            </a:fld>
            <a:endParaRPr lang="en-US"/>
          </a:p>
        </p:txBody>
      </p:sp>
      <p:sp>
        <p:nvSpPr>
          <p:cNvPr id="22533" name="Rectangle 7"/>
          <p:cNvSpPr>
            <a:spLocks noChangeArrowheads="1"/>
          </p:cNvSpPr>
          <p:nvPr/>
        </p:nvSpPr>
        <p:spPr bwMode="auto">
          <a:xfrm>
            <a:off x="304800" y="685800"/>
            <a:ext cx="8458200" cy="212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ctr"/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       </a:t>
            </a:r>
            <a:r>
              <a:rPr lang="en-US" sz="3900" b="1" dirty="0" smtClean="0">
                <a:solidFill>
                  <a:schemeClr val="tx2"/>
                </a:solidFill>
                <a:latin typeface="Garamond" pitchFamily="18" charset="0"/>
              </a:rPr>
              <a:t>CISE301</a:t>
            </a:r>
            <a:r>
              <a:rPr lang="en-US" sz="3900" b="1" dirty="0">
                <a:solidFill>
                  <a:schemeClr val="tx2"/>
                </a:solidFill>
                <a:latin typeface="Garamond" pitchFamily="18" charset="0"/>
              </a:rPr>
              <a:t>: Numerical Methods</a:t>
            </a:r>
            <a:r>
              <a:rPr lang="en-US" sz="35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5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Topic 8</a:t>
            </a:r>
            <a:br>
              <a:rPr lang="en-US" sz="3500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500" dirty="0">
                <a:solidFill>
                  <a:schemeClr val="tx2"/>
                </a:solidFill>
                <a:latin typeface="Garamond" pitchFamily="18" charset="0"/>
              </a:rPr>
              <a:t> </a:t>
            </a:r>
            <a:r>
              <a:rPr lang="en-US" sz="3700" b="1" dirty="0">
                <a:solidFill>
                  <a:schemeClr val="tx2"/>
                </a:solidFill>
                <a:latin typeface="Garamond" pitchFamily="18" charset="0"/>
              </a:rPr>
              <a:t>Ordinary Differential Equations (ODEs)</a:t>
            </a:r>
            <a:r>
              <a:rPr lang="en-US" sz="3300" b="1" dirty="0">
                <a:solidFill>
                  <a:schemeClr val="tx2"/>
                </a:solidFill>
                <a:latin typeface="Garamond" pitchFamily="18" charset="0"/>
              </a:rPr>
              <a:t/>
            </a:r>
            <a:br>
              <a:rPr lang="en-US" sz="3300" b="1" dirty="0">
                <a:solidFill>
                  <a:schemeClr val="tx2"/>
                </a:solidFill>
                <a:latin typeface="Garamond" pitchFamily="18" charset="0"/>
              </a:rPr>
            </a:br>
            <a:r>
              <a:rPr lang="en-US" sz="3100" b="1" u="sng" dirty="0">
                <a:solidFill>
                  <a:schemeClr val="tx2"/>
                </a:solidFill>
                <a:latin typeface="Garamond" pitchFamily="18" charset="0"/>
              </a:rPr>
              <a:t>Lecture 28-36</a:t>
            </a:r>
          </a:p>
        </p:txBody>
      </p:sp>
      <p:sp>
        <p:nvSpPr>
          <p:cNvPr id="22534" name="Rectangle 11"/>
          <p:cNvSpPr>
            <a:spLocks noChangeArrowheads="1"/>
          </p:cNvSpPr>
          <p:nvPr/>
        </p:nvSpPr>
        <p:spPr bwMode="auto">
          <a:xfrm>
            <a:off x="457200" y="1676400"/>
            <a:ext cx="8229600" cy="60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2535" name="Rectangle 13"/>
          <p:cNvSpPr>
            <a:spLocks noChangeArrowheads="1"/>
          </p:cNvSpPr>
          <p:nvPr/>
        </p:nvSpPr>
        <p:spPr bwMode="auto">
          <a:xfrm>
            <a:off x="228600" y="3124200"/>
            <a:ext cx="85344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4200" dirty="0"/>
              <a:t>KFUPM</a:t>
            </a:r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 algn="ctr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3000" dirty="0"/>
          </a:p>
          <a:p>
            <a:pPr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700" dirty="0"/>
          </a:p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100" dirty="0"/>
              <a:t>Read 25.1-25.4, 26-2, 27-1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076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07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C1F6BC-318E-4B65-B5BB-829E9AAE0C3E}" type="slidenum">
              <a:rPr lang="ar-SA"/>
              <a:pPr/>
              <a:t>10</a:t>
            </a:fld>
            <a:endParaRPr lang="en-US"/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Original BVP</a:t>
            </a: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546225"/>
          <a:ext cx="30622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6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46225"/>
                        <a:ext cx="3062288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9" name="Line 4"/>
          <p:cNvSpPr>
            <a:spLocks noChangeShapeType="1"/>
          </p:cNvSpPr>
          <p:nvPr/>
        </p:nvSpPr>
        <p:spPr bwMode="auto">
          <a:xfrm flipV="1">
            <a:off x="19812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0" name="Line 5"/>
          <p:cNvSpPr>
            <a:spLocks noChangeShapeType="1"/>
          </p:cNvSpPr>
          <p:nvPr/>
        </p:nvSpPr>
        <p:spPr bwMode="auto">
          <a:xfrm>
            <a:off x="1600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081" name="Text Box 6"/>
          <p:cNvSpPr txBox="1">
            <a:spLocks noChangeArrowheads="1"/>
          </p:cNvSpPr>
          <p:nvPr/>
        </p:nvSpPr>
        <p:spPr bwMode="auto">
          <a:xfrm>
            <a:off x="1752600" y="563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410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0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680A14E-F66B-4B1C-88C9-53FAB3D003EC}" type="slidenum">
              <a:rPr lang="ar-SA"/>
              <a:pPr/>
              <a:t>11</a:t>
            </a:fld>
            <a:endParaRPr lang="en-US"/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Original BVP</a:t>
            </a:r>
          </a:p>
        </p:txBody>
      </p:sp>
      <p:graphicFrame>
        <p:nvGraphicFramePr>
          <p:cNvPr id="4098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546225"/>
          <a:ext cx="30622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46225"/>
                        <a:ext cx="3062288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Line 4"/>
          <p:cNvSpPr>
            <a:spLocks noChangeShapeType="1"/>
          </p:cNvSpPr>
          <p:nvPr/>
        </p:nvSpPr>
        <p:spPr bwMode="auto">
          <a:xfrm flipV="1">
            <a:off x="19812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4" name="Line 5"/>
          <p:cNvSpPr>
            <a:spLocks noChangeShapeType="1"/>
          </p:cNvSpPr>
          <p:nvPr/>
        </p:nvSpPr>
        <p:spPr bwMode="auto">
          <a:xfrm>
            <a:off x="1600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105" name="Oval 6"/>
          <p:cNvSpPr>
            <a:spLocks noChangeArrowheads="1"/>
          </p:cNvSpPr>
          <p:nvPr/>
        </p:nvSpPr>
        <p:spPr bwMode="auto">
          <a:xfrm>
            <a:off x="19050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6" name="Oval 7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7" name="Line 8"/>
          <p:cNvSpPr>
            <a:spLocks noChangeShapeType="1"/>
          </p:cNvSpPr>
          <p:nvPr/>
        </p:nvSpPr>
        <p:spPr bwMode="auto">
          <a:xfrm flipV="1">
            <a:off x="53340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8" name="Text Box 9"/>
          <p:cNvSpPr txBox="1">
            <a:spLocks noChangeArrowheads="1"/>
          </p:cNvSpPr>
          <p:nvPr/>
        </p:nvSpPr>
        <p:spPr bwMode="auto">
          <a:xfrm>
            <a:off x="5486400" y="23622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2.0</a:t>
            </a:r>
            <a:endParaRPr lang="en-US" dirty="0"/>
          </a:p>
        </p:txBody>
      </p:sp>
      <p:sp>
        <p:nvSpPr>
          <p:cNvPr id="4109" name="Text Box 10"/>
          <p:cNvSpPr txBox="1">
            <a:spLocks noChangeArrowheads="1"/>
          </p:cNvSpPr>
          <p:nvPr/>
        </p:nvSpPr>
        <p:spPr bwMode="auto">
          <a:xfrm>
            <a:off x="1752600" y="563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512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51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1253E70-8D68-447C-80A5-D6AD986E0377}" type="slidenum">
              <a:rPr lang="ar-SA"/>
              <a:pPr/>
              <a:t>12</a:t>
            </a:fld>
            <a:endParaRPr lang="en-US"/>
          </a:p>
        </p:txBody>
      </p:sp>
      <p:sp>
        <p:nvSpPr>
          <p:cNvPr id="51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Original BVP</a:t>
            </a:r>
          </a:p>
        </p:txBody>
      </p:sp>
      <p:graphicFrame>
        <p:nvGraphicFramePr>
          <p:cNvPr id="5122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546225"/>
          <a:ext cx="30622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46225"/>
                        <a:ext cx="3062288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Line 4"/>
          <p:cNvSpPr>
            <a:spLocks noChangeShapeType="1"/>
          </p:cNvSpPr>
          <p:nvPr/>
        </p:nvSpPr>
        <p:spPr bwMode="auto">
          <a:xfrm flipV="1">
            <a:off x="19812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5"/>
          <p:cNvSpPr>
            <a:spLocks noChangeShapeType="1"/>
          </p:cNvSpPr>
          <p:nvPr/>
        </p:nvSpPr>
        <p:spPr bwMode="auto">
          <a:xfrm>
            <a:off x="1600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9" name="Oval 6"/>
          <p:cNvSpPr>
            <a:spLocks noChangeArrowheads="1"/>
          </p:cNvSpPr>
          <p:nvPr/>
        </p:nvSpPr>
        <p:spPr bwMode="auto">
          <a:xfrm>
            <a:off x="19050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Oval 7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8"/>
          <p:cNvSpPr>
            <a:spLocks noChangeShapeType="1"/>
          </p:cNvSpPr>
          <p:nvPr/>
        </p:nvSpPr>
        <p:spPr bwMode="auto">
          <a:xfrm flipV="1">
            <a:off x="53340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2" name="Text Box 9"/>
          <p:cNvSpPr txBox="1">
            <a:spLocks noChangeArrowheads="1"/>
          </p:cNvSpPr>
          <p:nvPr/>
        </p:nvSpPr>
        <p:spPr bwMode="auto">
          <a:xfrm>
            <a:off x="5486400" y="23622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2.0</a:t>
            </a:r>
            <a:endParaRPr lang="en-US" dirty="0"/>
          </a:p>
        </p:txBody>
      </p:sp>
      <p:sp>
        <p:nvSpPr>
          <p:cNvPr id="5133" name="Text Box 10"/>
          <p:cNvSpPr txBox="1">
            <a:spLocks noChangeArrowheads="1"/>
          </p:cNvSpPr>
          <p:nvPr/>
        </p:nvSpPr>
        <p:spPr bwMode="auto">
          <a:xfrm>
            <a:off x="1752600" y="563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  <p:sp>
        <p:nvSpPr>
          <p:cNvPr id="5134" name="Line 11"/>
          <p:cNvSpPr>
            <a:spLocks noChangeShapeType="1"/>
          </p:cNvSpPr>
          <p:nvPr/>
        </p:nvSpPr>
        <p:spPr bwMode="auto">
          <a:xfrm>
            <a:off x="1066800" y="2667000"/>
            <a:ext cx="838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5" name="Line 12"/>
          <p:cNvSpPr>
            <a:spLocks noChangeShapeType="1"/>
          </p:cNvSpPr>
          <p:nvPr/>
        </p:nvSpPr>
        <p:spPr bwMode="auto">
          <a:xfrm>
            <a:off x="3505200" y="25146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36" name="Oval 13"/>
          <p:cNvSpPr>
            <a:spLocks noChangeArrowheads="1"/>
          </p:cNvSpPr>
          <p:nvPr/>
        </p:nvSpPr>
        <p:spPr bwMode="auto">
          <a:xfrm>
            <a:off x="533400" y="2057400"/>
            <a:ext cx="1447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Oval 14"/>
          <p:cNvSpPr>
            <a:spLocks noChangeArrowheads="1"/>
          </p:cNvSpPr>
          <p:nvPr/>
        </p:nvSpPr>
        <p:spPr bwMode="auto">
          <a:xfrm>
            <a:off x="2133600" y="2057400"/>
            <a:ext cx="1447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6148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614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05CB555-1A3F-42C0-A29D-68CD10503600}" type="slidenum">
              <a:rPr lang="ar-SA"/>
              <a:pPr/>
              <a:t>13</a:t>
            </a:fld>
            <a:endParaRPr lang="en-US"/>
          </a:p>
        </p:txBody>
      </p:sp>
      <p:sp>
        <p:nvSpPr>
          <p:cNvPr id="61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Original BVP</a:t>
            </a:r>
          </a:p>
        </p:txBody>
      </p:sp>
      <p:graphicFrame>
        <p:nvGraphicFramePr>
          <p:cNvPr id="6146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609600" y="1546225"/>
          <a:ext cx="3062288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46225"/>
                        <a:ext cx="3062288" cy="1119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AutoShape 4"/>
          <p:cNvSpPr>
            <a:spLocks noChangeArrowheads="1"/>
          </p:cNvSpPr>
          <p:nvPr/>
        </p:nvSpPr>
        <p:spPr bwMode="auto">
          <a:xfrm rot="10800000" flipH="1">
            <a:off x="3581400" y="4800600"/>
            <a:ext cx="1676400" cy="609600"/>
          </a:xfrm>
          <a:prstGeom prst="wedgeRoundRectCallout">
            <a:avLst>
              <a:gd name="adj1" fmla="val 14394"/>
              <a:gd name="adj2" fmla="val 170051"/>
              <a:gd name="adj3" fmla="val 16667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rot="10800000"/>
          <a:lstStyle/>
          <a:p>
            <a:pPr algn="ctr"/>
            <a:r>
              <a:rPr lang="en-US"/>
              <a:t>to be determined</a:t>
            </a:r>
          </a:p>
        </p:txBody>
      </p:sp>
      <p:sp>
        <p:nvSpPr>
          <p:cNvPr id="6152" name="Line 5"/>
          <p:cNvSpPr>
            <a:spLocks noChangeShapeType="1"/>
          </p:cNvSpPr>
          <p:nvPr/>
        </p:nvSpPr>
        <p:spPr bwMode="auto">
          <a:xfrm flipV="1">
            <a:off x="1981200" y="32004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3" name="Line 6"/>
          <p:cNvSpPr>
            <a:spLocks noChangeShapeType="1"/>
          </p:cNvSpPr>
          <p:nvPr/>
        </p:nvSpPr>
        <p:spPr bwMode="auto">
          <a:xfrm>
            <a:off x="1600200" y="55626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54" name="Oval 7"/>
          <p:cNvSpPr>
            <a:spLocks noChangeArrowheads="1"/>
          </p:cNvSpPr>
          <p:nvPr/>
        </p:nvSpPr>
        <p:spPr bwMode="auto">
          <a:xfrm>
            <a:off x="1905000" y="548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5" name="Oval 8"/>
          <p:cNvSpPr>
            <a:spLocks noChangeArrowheads="1"/>
          </p:cNvSpPr>
          <p:nvPr/>
        </p:nvSpPr>
        <p:spPr bwMode="auto">
          <a:xfrm>
            <a:off x="5257800" y="3276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56" name="Line 9"/>
          <p:cNvSpPr>
            <a:spLocks noChangeShapeType="1"/>
          </p:cNvSpPr>
          <p:nvPr/>
        </p:nvSpPr>
        <p:spPr bwMode="auto">
          <a:xfrm flipV="1">
            <a:off x="5334000" y="29718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57" name="Text Box 10"/>
          <p:cNvSpPr txBox="1">
            <a:spLocks noChangeArrowheads="1"/>
          </p:cNvSpPr>
          <p:nvPr/>
        </p:nvSpPr>
        <p:spPr bwMode="auto">
          <a:xfrm>
            <a:off x="5486400" y="23622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</a:t>
            </a:r>
          </a:p>
          <a:p>
            <a:pPr>
              <a:spcBef>
                <a:spcPct val="50000"/>
              </a:spcBef>
            </a:pPr>
            <a:r>
              <a:rPr lang="en-US" dirty="0"/>
              <a:t>  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2.0</a:t>
            </a:r>
            <a:endParaRPr lang="en-US" dirty="0"/>
          </a:p>
        </p:txBody>
      </p:sp>
      <p:sp>
        <p:nvSpPr>
          <p:cNvPr id="6158" name="Text Box 11"/>
          <p:cNvSpPr txBox="1">
            <a:spLocks noChangeArrowheads="1"/>
          </p:cNvSpPr>
          <p:nvPr/>
        </p:nvSpPr>
        <p:spPr bwMode="auto">
          <a:xfrm>
            <a:off x="1752600" y="56388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  <p:sp>
        <p:nvSpPr>
          <p:cNvPr id="6159" name="Line 12"/>
          <p:cNvSpPr>
            <a:spLocks noChangeShapeType="1"/>
          </p:cNvSpPr>
          <p:nvPr/>
        </p:nvSpPr>
        <p:spPr bwMode="auto">
          <a:xfrm>
            <a:off x="1066800" y="2667000"/>
            <a:ext cx="838200" cy="2819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0" name="Line 13"/>
          <p:cNvSpPr>
            <a:spLocks noChangeShapeType="1"/>
          </p:cNvSpPr>
          <p:nvPr/>
        </p:nvSpPr>
        <p:spPr bwMode="auto">
          <a:xfrm>
            <a:off x="3505200" y="2514600"/>
            <a:ext cx="16764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161" name="Freeform 14"/>
          <p:cNvSpPr>
            <a:spLocks/>
          </p:cNvSpPr>
          <p:nvPr/>
        </p:nvSpPr>
        <p:spPr bwMode="auto">
          <a:xfrm>
            <a:off x="2057400" y="3352800"/>
            <a:ext cx="3276600" cy="2133600"/>
          </a:xfrm>
          <a:custGeom>
            <a:avLst/>
            <a:gdLst>
              <a:gd name="T0" fmla="*/ 0 w 2064"/>
              <a:gd name="T1" fmla="*/ 1344 h 1344"/>
              <a:gd name="T2" fmla="*/ 1152 w 2064"/>
              <a:gd name="T3" fmla="*/ 768 h 1344"/>
              <a:gd name="T4" fmla="*/ 2064 w 2064"/>
              <a:gd name="T5" fmla="*/ 0 h 1344"/>
              <a:gd name="T6" fmla="*/ 0 60000 65536"/>
              <a:gd name="T7" fmla="*/ 0 60000 65536"/>
              <a:gd name="T8" fmla="*/ 0 60000 65536"/>
              <a:gd name="T9" fmla="*/ 0 w 2064"/>
              <a:gd name="T10" fmla="*/ 0 h 1344"/>
              <a:gd name="T11" fmla="*/ 2064 w 2064"/>
              <a:gd name="T12" fmla="*/ 1344 h 13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64" h="1344">
                <a:moveTo>
                  <a:pt x="0" y="1344"/>
                </a:moveTo>
                <a:cubicBezTo>
                  <a:pt x="404" y="1168"/>
                  <a:pt x="808" y="992"/>
                  <a:pt x="1152" y="768"/>
                </a:cubicBezTo>
                <a:cubicBezTo>
                  <a:pt x="1496" y="544"/>
                  <a:pt x="1780" y="272"/>
                  <a:pt x="2064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162" name="Oval 15"/>
          <p:cNvSpPr>
            <a:spLocks noChangeArrowheads="1"/>
          </p:cNvSpPr>
          <p:nvPr/>
        </p:nvSpPr>
        <p:spPr bwMode="auto">
          <a:xfrm>
            <a:off x="533400" y="2057400"/>
            <a:ext cx="1447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63" name="Oval 16"/>
          <p:cNvSpPr>
            <a:spLocks noChangeArrowheads="1"/>
          </p:cNvSpPr>
          <p:nvPr/>
        </p:nvSpPr>
        <p:spPr bwMode="auto">
          <a:xfrm>
            <a:off x="2133600" y="2057400"/>
            <a:ext cx="1447800" cy="685800"/>
          </a:xfrm>
          <a:prstGeom prst="ellips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CEF619-1B01-4EE8-A5D3-C3DCE6228459}" type="slidenum">
              <a:rPr lang="ar-SA"/>
              <a:pPr/>
              <a:t>14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Step1: Convert to a System of First Order ODEs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74782473"/>
              </p:ext>
            </p:extLst>
          </p:nvPr>
        </p:nvGraphicFramePr>
        <p:xfrm>
          <a:off x="457200" y="1484313"/>
          <a:ext cx="8153400" cy="463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" imgW="3238200" imgH="1841400" progId="Equation.DSMT4">
                  <p:embed/>
                </p:oleObj>
              </mc:Choice>
              <mc:Fallback>
                <p:oleObj name="Equation" r:id="rId4" imgW="3238200" imgH="18414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84313"/>
                        <a:ext cx="8153400" cy="4635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8197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819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C476D0-2729-401A-8BF3-E98C368D98FA}" type="slidenum">
              <a:rPr lang="ar-SA"/>
              <a:pPr/>
              <a:t>15</a:t>
            </a:fld>
            <a:endParaRPr lang="en-US"/>
          </a:p>
        </p:txBody>
      </p:sp>
      <p:sp>
        <p:nvSpPr>
          <p:cNvPr id="81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Guess # 1</a:t>
            </a:r>
          </a:p>
        </p:txBody>
      </p:sp>
      <p:graphicFrame>
        <p:nvGraphicFramePr>
          <p:cNvPr id="8194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72371443"/>
              </p:ext>
            </p:extLst>
          </p:nvPr>
        </p:nvGraphicFramePr>
        <p:xfrm>
          <a:off x="533400" y="2793495"/>
          <a:ext cx="2493962" cy="1473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8" name="Equation" r:id="rId4" imgW="1117440" imgH="660240" progId="Equation.DSMT4">
                  <p:embed/>
                </p:oleObj>
              </mc:Choice>
              <mc:Fallback>
                <p:oleObj name="Equation" r:id="rId4" imgW="1117440" imgH="660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793495"/>
                        <a:ext cx="2493962" cy="147370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0" name="Line 4"/>
          <p:cNvSpPr>
            <a:spLocks noChangeShapeType="1"/>
          </p:cNvSpPr>
          <p:nvPr/>
        </p:nvSpPr>
        <p:spPr bwMode="auto">
          <a:xfrm flipV="1">
            <a:off x="4114800" y="1905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1" name="Line 5"/>
          <p:cNvSpPr>
            <a:spLocks noChangeShapeType="1"/>
          </p:cNvSpPr>
          <p:nvPr/>
        </p:nvSpPr>
        <p:spPr bwMode="auto">
          <a:xfrm>
            <a:off x="3733800" y="426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02" name="Oval 6"/>
          <p:cNvSpPr>
            <a:spLocks noChangeArrowheads="1"/>
          </p:cNvSpPr>
          <p:nvPr/>
        </p:nvSpPr>
        <p:spPr bwMode="auto">
          <a:xfrm>
            <a:off x="4038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Oval 7"/>
          <p:cNvSpPr>
            <a:spLocks noChangeArrowheads="1"/>
          </p:cNvSpPr>
          <p:nvPr/>
        </p:nvSpPr>
        <p:spPr bwMode="auto">
          <a:xfrm>
            <a:off x="7315200" y="5029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8"/>
          <p:cNvSpPr>
            <a:spLocks noChangeShapeType="1"/>
          </p:cNvSpPr>
          <p:nvPr/>
        </p:nvSpPr>
        <p:spPr bwMode="auto">
          <a:xfrm flipV="1">
            <a:off x="7391400" y="42672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205" name="Text Box 9"/>
          <p:cNvSpPr txBox="1">
            <a:spLocks noChangeArrowheads="1"/>
          </p:cNvSpPr>
          <p:nvPr/>
        </p:nvSpPr>
        <p:spPr bwMode="auto">
          <a:xfrm>
            <a:off x="7467600" y="40386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  <a:p>
            <a:pPr>
              <a:spcBef>
                <a:spcPct val="50000"/>
              </a:spcBef>
            </a:pPr>
            <a:r>
              <a:rPr lang="en-US"/>
              <a:t>-0.7688</a:t>
            </a:r>
          </a:p>
        </p:txBody>
      </p:sp>
      <p:sp>
        <p:nvSpPr>
          <p:cNvPr id="8206" name="Text Box 10"/>
          <p:cNvSpPr txBox="1">
            <a:spLocks noChangeArrowheads="1"/>
          </p:cNvSpPr>
          <p:nvPr/>
        </p:nvSpPr>
        <p:spPr bwMode="auto">
          <a:xfrm>
            <a:off x="3886200" y="4343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0                                       1       </a:t>
            </a:r>
            <a:r>
              <a:rPr lang="en-US" i="1" dirty="0"/>
              <a:t>x</a:t>
            </a:r>
          </a:p>
        </p:txBody>
      </p:sp>
      <p:graphicFrame>
        <p:nvGraphicFramePr>
          <p:cNvPr id="8195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524000"/>
          <a:ext cx="2971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6" imgW="1180800" imgH="431640" progId="Equation.3">
                  <p:embed/>
                </p:oleObj>
              </mc:Choice>
              <mc:Fallback>
                <p:oleObj name="Equation" r:id="rId6" imgW="11808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29718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7" name="Freeform 12"/>
          <p:cNvSpPr>
            <a:spLocks/>
          </p:cNvSpPr>
          <p:nvPr/>
        </p:nvSpPr>
        <p:spPr bwMode="auto">
          <a:xfrm>
            <a:off x="4114800" y="4267200"/>
            <a:ext cx="3276600" cy="838200"/>
          </a:xfrm>
          <a:custGeom>
            <a:avLst/>
            <a:gdLst>
              <a:gd name="T0" fmla="*/ 0 w 2064"/>
              <a:gd name="T1" fmla="*/ 0 h 960"/>
              <a:gd name="T2" fmla="*/ 960 w 2064"/>
              <a:gd name="T3" fmla="*/ 144 h 960"/>
              <a:gd name="T4" fmla="*/ 1584 w 2064"/>
              <a:gd name="T5" fmla="*/ 528 h 960"/>
              <a:gd name="T6" fmla="*/ 2064 w 2064"/>
              <a:gd name="T7" fmla="*/ 960 h 960"/>
              <a:gd name="T8" fmla="*/ 0 60000 65536"/>
              <a:gd name="T9" fmla="*/ 0 60000 65536"/>
              <a:gd name="T10" fmla="*/ 0 60000 65536"/>
              <a:gd name="T11" fmla="*/ 0 60000 65536"/>
              <a:gd name="T12" fmla="*/ 0 w 2064"/>
              <a:gd name="T13" fmla="*/ 0 h 960"/>
              <a:gd name="T14" fmla="*/ 2064 w 2064"/>
              <a:gd name="T15" fmla="*/ 960 h 96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64" h="960">
                <a:moveTo>
                  <a:pt x="0" y="0"/>
                </a:moveTo>
                <a:cubicBezTo>
                  <a:pt x="348" y="28"/>
                  <a:pt x="696" y="56"/>
                  <a:pt x="960" y="144"/>
                </a:cubicBezTo>
                <a:cubicBezTo>
                  <a:pt x="1224" y="232"/>
                  <a:pt x="1400" y="392"/>
                  <a:pt x="1584" y="528"/>
                </a:cubicBezTo>
                <a:cubicBezTo>
                  <a:pt x="1768" y="664"/>
                  <a:pt x="1916" y="812"/>
                  <a:pt x="2064" y="96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9221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922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EB40B2D-108C-4DE8-BEE8-478A6B429520}" type="slidenum">
              <a:rPr lang="ar-SA"/>
              <a:pPr/>
              <a:t>16</a:t>
            </a:fld>
            <a:endParaRPr lang="en-US"/>
          </a:p>
        </p:txBody>
      </p:sp>
      <p:sp>
        <p:nvSpPr>
          <p:cNvPr id="92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Guess # 2</a:t>
            </a:r>
          </a:p>
        </p:txBody>
      </p:sp>
      <p:graphicFrame>
        <p:nvGraphicFramePr>
          <p:cNvPr id="9218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868607847"/>
              </p:ext>
            </p:extLst>
          </p:nvPr>
        </p:nvGraphicFramePr>
        <p:xfrm>
          <a:off x="676275" y="2781300"/>
          <a:ext cx="2228850" cy="148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2" name="Equation" r:id="rId4" imgW="990360" imgH="660240" progId="Equation.DSMT4">
                  <p:embed/>
                </p:oleObj>
              </mc:Choice>
              <mc:Fallback>
                <p:oleObj name="Equation" r:id="rId4" imgW="990360" imgH="660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275" y="2781300"/>
                        <a:ext cx="2228850" cy="14859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24" name="Line 4"/>
          <p:cNvSpPr>
            <a:spLocks noChangeShapeType="1"/>
          </p:cNvSpPr>
          <p:nvPr/>
        </p:nvSpPr>
        <p:spPr bwMode="auto">
          <a:xfrm flipV="1">
            <a:off x="4114800" y="1905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5" name="Line 5"/>
          <p:cNvSpPr>
            <a:spLocks noChangeShapeType="1"/>
          </p:cNvSpPr>
          <p:nvPr/>
        </p:nvSpPr>
        <p:spPr bwMode="auto">
          <a:xfrm>
            <a:off x="3733800" y="426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9226" name="Oval 6"/>
          <p:cNvSpPr>
            <a:spLocks noChangeArrowheads="1"/>
          </p:cNvSpPr>
          <p:nvPr/>
        </p:nvSpPr>
        <p:spPr bwMode="auto">
          <a:xfrm>
            <a:off x="4038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Oval 7"/>
          <p:cNvSpPr>
            <a:spLocks noChangeArrowheads="1"/>
          </p:cNvSpPr>
          <p:nvPr/>
        </p:nvSpPr>
        <p:spPr bwMode="auto">
          <a:xfrm>
            <a:off x="73152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8"/>
          <p:cNvSpPr>
            <a:spLocks noChangeShapeType="1"/>
          </p:cNvSpPr>
          <p:nvPr/>
        </p:nvSpPr>
        <p:spPr bwMode="auto">
          <a:xfrm flipV="1">
            <a:off x="7391400" y="2819400"/>
            <a:ext cx="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Text Box 9"/>
          <p:cNvSpPr txBox="1">
            <a:spLocks noChangeArrowheads="1"/>
          </p:cNvSpPr>
          <p:nvPr/>
        </p:nvSpPr>
        <p:spPr bwMode="auto">
          <a:xfrm>
            <a:off x="7467600" y="1828800"/>
            <a:ext cx="12192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</a:t>
            </a:r>
          </a:p>
          <a:p>
            <a:pPr>
              <a:spcBef>
                <a:spcPct val="50000"/>
              </a:spcBef>
            </a:pPr>
            <a:r>
              <a:rPr lang="en-US"/>
              <a:t>  </a:t>
            </a:r>
          </a:p>
          <a:p>
            <a:pPr>
              <a:spcBef>
                <a:spcPct val="50000"/>
              </a:spcBef>
            </a:pPr>
            <a:r>
              <a:rPr lang="en-US"/>
              <a:t>0.99</a:t>
            </a:r>
          </a:p>
        </p:txBody>
      </p:sp>
      <p:sp>
        <p:nvSpPr>
          <p:cNvPr id="9230" name="Text Box 10"/>
          <p:cNvSpPr txBox="1">
            <a:spLocks noChangeArrowheads="1"/>
          </p:cNvSpPr>
          <p:nvPr/>
        </p:nvSpPr>
        <p:spPr bwMode="auto">
          <a:xfrm>
            <a:off x="3886200" y="4343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  <p:graphicFrame>
        <p:nvGraphicFramePr>
          <p:cNvPr id="9219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524000"/>
          <a:ext cx="2971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3" name="Equation" r:id="rId6" imgW="1180800" imgH="431640" progId="Equation.3">
                  <p:embed/>
                </p:oleObj>
              </mc:Choice>
              <mc:Fallback>
                <p:oleObj name="Equation" r:id="rId6" imgW="11808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29718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231" name="Freeform 12"/>
          <p:cNvSpPr>
            <a:spLocks/>
          </p:cNvSpPr>
          <p:nvPr/>
        </p:nvSpPr>
        <p:spPr bwMode="auto">
          <a:xfrm>
            <a:off x="4191000" y="2819400"/>
            <a:ext cx="3200400" cy="1447800"/>
          </a:xfrm>
          <a:custGeom>
            <a:avLst/>
            <a:gdLst>
              <a:gd name="T0" fmla="*/ 0 w 2016"/>
              <a:gd name="T1" fmla="*/ 912 h 912"/>
              <a:gd name="T2" fmla="*/ 1536 w 2016"/>
              <a:gd name="T3" fmla="*/ 384 h 912"/>
              <a:gd name="T4" fmla="*/ 2016 w 2016"/>
              <a:gd name="T5" fmla="*/ 0 h 912"/>
              <a:gd name="T6" fmla="*/ 0 60000 65536"/>
              <a:gd name="T7" fmla="*/ 0 60000 65536"/>
              <a:gd name="T8" fmla="*/ 0 60000 65536"/>
              <a:gd name="T9" fmla="*/ 0 w 2016"/>
              <a:gd name="T10" fmla="*/ 0 h 912"/>
              <a:gd name="T11" fmla="*/ 2016 w 2016"/>
              <a:gd name="T12" fmla="*/ 912 h 91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16" h="912">
                <a:moveTo>
                  <a:pt x="0" y="912"/>
                </a:moveTo>
                <a:cubicBezTo>
                  <a:pt x="600" y="724"/>
                  <a:pt x="1200" y="536"/>
                  <a:pt x="1536" y="384"/>
                </a:cubicBezTo>
                <a:cubicBezTo>
                  <a:pt x="1872" y="232"/>
                  <a:pt x="1944" y="116"/>
                  <a:pt x="2016" y="0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0245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246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7347166-E462-4270-87A1-D04111CF629A}" type="slidenum">
              <a:rPr lang="ar-SA"/>
              <a:pPr/>
              <a:t>17</a:t>
            </a:fld>
            <a:endParaRPr lang="en-US"/>
          </a:p>
        </p:txBody>
      </p:sp>
      <p:sp>
        <p:nvSpPr>
          <p:cNvPr id="10247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 1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Interpolation </a:t>
            </a:r>
            <a:r>
              <a:rPr lang="en-US" sz="2800" dirty="0" smtClean="0">
                <a:solidFill>
                  <a:schemeClr val="tx1"/>
                </a:solidFill>
              </a:rPr>
              <a:t>for</a:t>
            </a:r>
            <a:r>
              <a:rPr lang="en-US" sz="2800" dirty="0" smtClean="0">
                <a:solidFill>
                  <a:srgbClr val="FF0000"/>
                </a:solidFill>
              </a:rPr>
              <a:t> Guess # 3</a:t>
            </a:r>
          </a:p>
        </p:txBody>
      </p:sp>
      <p:graphicFrame>
        <p:nvGraphicFramePr>
          <p:cNvPr id="10242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1447800"/>
          <a:ext cx="37338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37338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4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2971800"/>
          <a:ext cx="762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Equation" r:id="rId6" imgW="317160" imgH="203040" progId="Equation.3">
                  <p:embed/>
                </p:oleObj>
              </mc:Choice>
              <mc:Fallback>
                <p:oleObj name="Equation" r:id="rId6" imgW="317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7620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9429" name="Group 5"/>
          <p:cNvGraphicFramePr>
            <a:graphicFrameLocks noGrp="1"/>
          </p:cNvGraphicFramePr>
          <p:nvPr>
            <p:ph sz="quarter" idx="3"/>
          </p:nvPr>
        </p:nvGraphicFramePr>
        <p:xfrm>
          <a:off x="457200" y="2971800"/>
          <a:ext cx="3962400" cy="1544638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Guess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-0.7688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6" name="Line 23"/>
          <p:cNvSpPr>
            <a:spLocks noChangeShapeType="1"/>
          </p:cNvSpPr>
          <p:nvPr/>
        </p:nvSpPr>
        <p:spPr bwMode="auto">
          <a:xfrm flipV="1">
            <a:off x="52578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7" name="Line 24"/>
          <p:cNvSpPr>
            <a:spLocks noChangeShapeType="1"/>
          </p:cNvSpPr>
          <p:nvPr/>
        </p:nvSpPr>
        <p:spPr bwMode="auto">
          <a:xfrm>
            <a:off x="4572000" y="3733800"/>
            <a:ext cx="3733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268" name="Oval 25"/>
          <p:cNvSpPr>
            <a:spLocks noChangeArrowheads="1"/>
          </p:cNvSpPr>
          <p:nvPr/>
        </p:nvSpPr>
        <p:spPr bwMode="auto">
          <a:xfrm>
            <a:off x="5181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Oval 26"/>
          <p:cNvSpPr>
            <a:spLocks noChangeArrowheads="1"/>
          </p:cNvSpPr>
          <p:nvPr/>
        </p:nvSpPr>
        <p:spPr bwMode="auto">
          <a:xfrm>
            <a:off x="6248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Text Box 27"/>
          <p:cNvSpPr txBox="1">
            <a:spLocks noChangeArrowheads="1"/>
          </p:cNvSpPr>
          <p:nvPr/>
        </p:nvSpPr>
        <p:spPr bwMode="auto">
          <a:xfrm>
            <a:off x="5562600" y="2743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0.99</a:t>
            </a:r>
          </a:p>
        </p:txBody>
      </p:sp>
      <p:sp>
        <p:nvSpPr>
          <p:cNvPr id="10271" name="Text Box 28"/>
          <p:cNvSpPr txBox="1">
            <a:spLocks noChangeArrowheads="1"/>
          </p:cNvSpPr>
          <p:nvPr/>
        </p:nvSpPr>
        <p:spPr bwMode="auto">
          <a:xfrm>
            <a:off x="5029200" y="3671887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0           1          2   y’(0)</a:t>
            </a:r>
          </a:p>
        </p:txBody>
      </p:sp>
      <p:sp>
        <p:nvSpPr>
          <p:cNvPr id="10272" name="Line 29"/>
          <p:cNvSpPr>
            <a:spLocks noChangeShapeType="1"/>
          </p:cNvSpPr>
          <p:nvPr/>
        </p:nvSpPr>
        <p:spPr bwMode="auto">
          <a:xfrm flipV="1">
            <a:off x="4876800" y="1828800"/>
            <a:ext cx="2286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73" name="Text Box 30"/>
          <p:cNvSpPr txBox="1">
            <a:spLocks noChangeArrowheads="1"/>
          </p:cNvSpPr>
          <p:nvPr/>
        </p:nvSpPr>
        <p:spPr bwMode="auto">
          <a:xfrm>
            <a:off x="5410200" y="426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-0.7688</a:t>
            </a:r>
          </a:p>
        </p:txBody>
      </p:sp>
      <p:sp>
        <p:nvSpPr>
          <p:cNvPr id="10274" name="Text Box 31"/>
          <p:cNvSpPr txBox="1">
            <a:spLocks noChangeArrowheads="1"/>
          </p:cNvSpPr>
          <p:nvPr/>
        </p:nvSpPr>
        <p:spPr bwMode="auto">
          <a:xfrm>
            <a:off x="4648200" y="1524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y(1)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Date Placeholder 6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1269" name="Footer Placeholder 7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1270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653CA37-0CB3-4CA0-80A5-B938AB088738}" type="slidenum">
              <a:rPr lang="ar-SA"/>
              <a:pPr/>
              <a:t>18</a:t>
            </a:fld>
            <a:endParaRPr lang="en-US"/>
          </a:p>
        </p:txBody>
      </p:sp>
      <p:sp>
        <p:nvSpPr>
          <p:cNvPr id="11271" name="Rectangle 2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Interpolation for Guess # 3</a:t>
            </a:r>
          </a:p>
        </p:txBody>
      </p:sp>
      <p:graphicFrame>
        <p:nvGraphicFramePr>
          <p:cNvPr id="11266" name="Object 3"/>
          <p:cNvGraphicFramePr>
            <a:graphicFrameLocks noGrp="1" noChangeAspect="1"/>
          </p:cNvGraphicFramePr>
          <p:nvPr>
            <p:ph sz="quarter" idx="1"/>
          </p:nvPr>
        </p:nvGraphicFramePr>
        <p:xfrm>
          <a:off x="381000" y="1447800"/>
          <a:ext cx="3733800" cy="1365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Equation" r:id="rId4" imgW="1180800" imgH="431640" progId="Equation.3">
                  <p:embed/>
                </p:oleObj>
              </mc:Choice>
              <mc:Fallback>
                <p:oleObj name="Equation" r:id="rId4" imgW="1180800" imgH="431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447800"/>
                        <a:ext cx="3733800" cy="1365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7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057400" y="2971800"/>
          <a:ext cx="762000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1" name="Equation" r:id="rId6" imgW="317160" imgH="203040" progId="Equation.3">
                  <p:embed/>
                </p:oleObj>
              </mc:Choice>
              <mc:Fallback>
                <p:oleObj name="Equation" r:id="rId6" imgW="317160" imgH="2030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2971800"/>
                        <a:ext cx="762000" cy="487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1477" name="Group 5"/>
          <p:cNvGraphicFramePr>
            <a:graphicFrameLocks noGrp="1"/>
          </p:cNvGraphicFramePr>
          <p:nvPr>
            <p:ph sz="quarter" idx="3"/>
          </p:nvPr>
        </p:nvGraphicFramePr>
        <p:xfrm>
          <a:off x="457200" y="2971800"/>
          <a:ext cx="3962400" cy="1544638"/>
        </p:xfrm>
        <a:graphic>
          <a:graphicData uri="http://schemas.openxmlformats.org/drawingml/2006/table">
            <a:tbl>
              <a:tblPr/>
              <a:tblGrid>
                <a:gridCol w="1320800"/>
                <a:gridCol w="1320800"/>
                <a:gridCol w="1320800"/>
              </a:tblGrid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Guess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y(1)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2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-0.7688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4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1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0.9900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290" name="Line 23"/>
          <p:cNvSpPr>
            <a:spLocks noChangeShapeType="1"/>
          </p:cNvSpPr>
          <p:nvPr/>
        </p:nvSpPr>
        <p:spPr bwMode="auto">
          <a:xfrm flipV="1">
            <a:off x="5257800" y="1600200"/>
            <a:ext cx="0" cy="3505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1" name="Line 24"/>
          <p:cNvSpPr>
            <a:spLocks noChangeShapeType="1"/>
          </p:cNvSpPr>
          <p:nvPr/>
        </p:nvSpPr>
        <p:spPr bwMode="auto">
          <a:xfrm>
            <a:off x="4648200" y="3733800"/>
            <a:ext cx="381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2" name="Oval 25"/>
          <p:cNvSpPr>
            <a:spLocks noChangeArrowheads="1"/>
          </p:cNvSpPr>
          <p:nvPr/>
        </p:nvSpPr>
        <p:spPr bwMode="auto">
          <a:xfrm>
            <a:off x="5181600" y="4343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3" name="Oval 26"/>
          <p:cNvSpPr>
            <a:spLocks noChangeArrowheads="1"/>
          </p:cNvSpPr>
          <p:nvPr/>
        </p:nvSpPr>
        <p:spPr bwMode="auto">
          <a:xfrm>
            <a:off x="6248400" y="289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94" name="Text Box 27"/>
          <p:cNvSpPr txBox="1">
            <a:spLocks noChangeArrowheads="1"/>
          </p:cNvSpPr>
          <p:nvPr/>
        </p:nvSpPr>
        <p:spPr bwMode="auto">
          <a:xfrm>
            <a:off x="5562600" y="2743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0.99</a:t>
            </a:r>
          </a:p>
        </p:txBody>
      </p:sp>
      <p:sp>
        <p:nvSpPr>
          <p:cNvPr id="11295" name="Text Box 28"/>
          <p:cNvSpPr txBox="1">
            <a:spLocks noChangeArrowheads="1"/>
          </p:cNvSpPr>
          <p:nvPr/>
        </p:nvSpPr>
        <p:spPr bwMode="auto">
          <a:xfrm>
            <a:off x="5029200" y="3671887"/>
            <a:ext cx="3505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0           1          2   y’(0)</a:t>
            </a:r>
          </a:p>
        </p:txBody>
      </p:sp>
      <p:sp>
        <p:nvSpPr>
          <p:cNvPr id="11296" name="Line 29"/>
          <p:cNvSpPr>
            <a:spLocks noChangeShapeType="1"/>
          </p:cNvSpPr>
          <p:nvPr/>
        </p:nvSpPr>
        <p:spPr bwMode="auto">
          <a:xfrm flipV="1">
            <a:off x="4876800" y="1828800"/>
            <a:ext cx="22860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97" name="Line 30"/>
          <p:cNvSpPr>
            <a:spLocks noChangeShapeType="1"/>
          </p:cNvSpPr>
          <p:nvPr/>
        </p:nvSpPr>
        <p:spPr bwMode="auto">
          <a:xfrm>
            <a:off x="5257800" y="22860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8" name="Line 31"/>
          <p:cNvSpPr>
            <a:spLocks noChangeShapeType="1"/>
          </p:cNvSpPr>
          <p:nvPr/>
        </p:nvSpPr>
        <p:spPr bwMode="auto">
          <a:xfrm>
            <a:off x="6858000" y="2286000"/>
            <a:ext cx="0" cy="1447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299" name="Text Box 32"/>
          <p:cNvSpPr txBox="1">
            <a:spLocks noChangeArrowheads="1"/>
          </p:cNvSpPr>
          <p:nvPr/>
        </p:nvSpPr>
        <p:spPr bwMode="auto">
          <a:xfrm>
            <a:off x="5410200" y="42672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-0.7688</a:t>
            </a:r>
          </a:p>
        </p:txBody>
      </p:sp>
      <p:sp>
        <p:nvSpPr>
          <p:cNvPr id="11300" name="Text Box 33"/>
          <p:cNvSpPr txBox="1">
            <a:spLocks noChangeArrowheads="1"/>
          </p:cNvSpPr>
          <p:nvPr/>
        </p:nvSpPr>
        <p:spPr bwMode="auto">
          <a:xfrm>
            <a:off x="6858000" y="3352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1.5743</a:t>
            </a:r>
          </a:p>
        </p:txBody>
      </p:sp>
      <p:sp>
        <p:nvSpPr>
          <p:cNvPr id="11301" name="Text Box 34"/>
          <p:cNvSpPr txBox="1">
            <a:spLocks noChangeArrowheads="1"/>
          </p:cNvSpPr>
          <p:nvPr/>
        </p:nvSpPr>
        <p:spPr bwMode="auto">
          <a:xfrm>
            <a:off x="4876800" y="2133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</a:t>
            </a:r>
          </a:p>
        </p:txBody>
      </p:sp>
      <p:sp>
        <p:nvSpPr>
          <p:cNvPr id="11302" name="Text Box 35"/>
          <p:cNvSpPr txBox="1">
            <a:spLocks noChangeArrowheads="1"/>
          </p:cNvSpPr>
          <p:nvPr/>
        </p:nvSpPr>
        <p:spPr bwMode="auto">
          <a:xfrm>
            <a:off x="4648200" y="1524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y(1)</a:t>
            </a:r>
          </a:p>
        </p:txBody>
      </p:sp>
      <p:sp>
        <p:nvSpPr>
          <p:cNvPr id="11303" name="AutoShape 36"/>
          <p:cNvSpPr>
            <a:spLocks noChangeArrowheads="1"/>
          </p:cNvSpPr>
          <p:nvPr/>
        </p:nvSpPr>
        <p:spPr bwMode="auto">
          <a:xfrm>
            <a:off x="7239000" y="2590800"/>
            <a:ext cx="1371600" cy="381000"/>
          </a:xfrm>
          <a:prstGeom prst="wedgeRoundRectCallout">
            <a:avLst>
              <a:gd name="adj1" fmla="val -28472"/>
              <a:gd name="adj2" fmla="val 134167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/>
              <a:t>Guess 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2293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229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A8EEF77-6542-43A9-B736-F90B972BCBC2}" type="slidenum">
              <a:rPr lang="ar-SA"/>
              <a:pPr/>
              <a:t>19</a:t>
            </a:fld>
            <a:endParaRPr lang="en-US"/>
          </a:p>
        </p:txBody>
      </p:sp>
      <p:sp>
        <p:nvSpPr>
          <p:cNvPr id="122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Example 1</a:t>
            </a:r>
            <a:br>
              <a:rPr lang="en-US" sz="4000" smtClean="0"/>
            </a:br>
            <a:r>
              <a:rPr lang="en-US" sz="4000" smtClean="0"/>
              <a:t> </a:t>
            </a:r>
            <a:r>
              <a:rPr lang="en-US" sz="2800" smtClean="0"/>
              <a:t>Guess # 3</a:t>
            </a:r>
          </a:p>
        </p:txBody>
      </p:sp>
      <p:graphicFrame>
        <p:nvGraphicFramePr>
          <p:cNvPr id="12290" name="Object 3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808674"/>
              </p:ext>
            </p:extLst>
          </p:nvPr>
        </p:nvGraphicFramePr>
        <p:xfrm>
          <a:off x="533400" y="2971800"/>
          <a:ext cx="19812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4" name="Equation" r:id="rId4" imgW="863280" imgH="431640" progId="Equation.DSMT4">
                  <p:embed/>
                </p:oleObj>
              </mc:Choice>
              <mc:Fallback>
                <p:oleObj name="Equation" r:id="rId4" imgW="863280" imgH="4316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971800"/>
                        <a:ext cx="1981200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6" name="Line 4"/>
          <p:cNvSpPr>
            <a:spLocks noChangeShapeType="1"/>
          </p:cNvSpPr>
          <p:nvPr/>
        </p:nvSpPr>
        <p:spPr bwMode="auto">
          <a:xfrm flipV="1">
            <a:off x="4114800" y="19050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7" name="Line 5"/>
          <p:cNvSpPr>
            <a:spLocks noChangeShapeType="1"/>
          </p:cNvSpPr>
          <p:nvPr/>
        </p:nvSpPr>
        <p:spPr bwMode="auto">
          <a:xfrm>
            <a:off x="3733800" y="42672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2298" name="Oval 6"/>
          <p:cNvSpPr>
            <a:spLocks noChangeArrowheads="1"/>
          </p:cNvSpPr>
          <p:nvPr/>
        </p:nvSpPr>
        <p:spPr bwMode="auto">
          <a:xfrm>
            <a:off x="4038600" y="4191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Oval 7"/>
          <p:cNvSpPr>
            <a:spLocks noChangeArrowheads="1"/>
          </p:cNvSpPr>
          <p:nvPr/>
        </p:nvSpPr>
        <p:spPr bwMode="auto">
          <a:xfrm>
            <a:off x="73914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Line 8"/>
          <p:cNvSpPr>
            <a:spLocks noChangeShapeType="1"/>
          </p:cNvSpPr>
          <p:nvPr/>
        </p:nvSpPr>
        <p:spPr bwMode="auto">
          <a:xfrm flipV="1">
            <a:off x="7467600" y="1752600"/>
            <a:ext cx="0" cy="251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1" name="Text Box 9"/>
          <p:cNvSpPr txBox="1">
            <a:spLocks noChangeArrowheads="1"/>
          </p:cNvSpPr>
          <p:nvPr/>
        </p:nvSpPr>
        <p:spPr bwMode="auto">
          <a:xfrm>
            <a:off x="7543800" y="15240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2.000</a:t>
            </a:r>
          </a:p>
        </p:txBody>
      </p:sp>
      <p:sp>
        <p:nvSpPr>
          <p:cNvPr id="12302" name="Text Box 10"/>
          <p:cNvSpPr txBox="1">
            <a:spLocks noChangeArrowheads="1"/>
          </p:cNvSpPr>
          <p:nvPr/>
        </p:nvSpPr>
        <p:spPr bwMode="auto">
          <a:xfrm>
            <a:off x="3886200" y="4343400"/>
            <a:ext cx="464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  0                                       1       x</a:t>
            </a:r>
          </a:p>
        </p:txBody>
      </p:sp>
      <p:graphicFrame>
        <p:nvGraphicFramePr>
          <p:cNvPr id="12291" name="Object 11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1524000"/>
          <a:ext cx="2971800" cy="108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35" name="Equation" r:id="rId6" imgW="1180800" imgH="431640" progId="Equation.3">
                  <p:embed/>
                </p:oleObj>
              </mc:Choice>
              <mc:Fallback>
                <p:oleObj name="Equation" r:id="rId6" imgW="1180800" imgH="431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524000"/>
                        <a:ext cx="2971800" cy="1085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03" name="Freeform 12"/>
          <p:cNvSpPr>
            <a:spLocks/>
          </p:cNvSpPr>
          <p:nvPr/>
        </p:nvSpPr>
        <p:spPr bwMode="auto">
          <a:xfrm>
            <a:off x="4114800" y="1752600"/>
            <a:ext cx="3352800" cy="2514600"/>
          </a:xfrm>
          <a:custGeom>
            <a:avLst/>
            <a:gdLst>
              <a:gd name="T0" fmla="*/ 0 w 2112"/>
              <a:gd name="T1" fmla="*/ 1584 h 1584"/>
              <a:gd name="T2" fmla="*/ 1584 w 2112"/>
              <a:gd name="T3" fmla="*/ 624 h 1584"/>
              <a:gd name="T4" fmla="*/ 2112 w 2112"/>
              <a:gd name="T5" fmla="*/ 0 h 1584"/>
              <a:gd name="T6" fmla="*/ 0 60000 65536"/>
              <a:gd name="T7" fmla="*/ 0 60000 65536"/>
              <a:gd name="T8" fmla="*/ 0 60000 65536"/>
              <a:gd name="T9" fmla="*/ 0 w 2112"/>
              <a:gd name="T10" fmla="*/ 0 h 1584"/>
              <a:gd name="T11" fmla="*/ 2112 w 2112"/>
              <a:gd name="T12" fmla="*/ 1584 h 158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12" h="1584">
                <a:moveTo>
                  <a:pt x="0" y="1584"/>
                </a:moveTo>
                <a:cubicBezTo>
                  <a:pt x="616" y="1236"/>
                  <a:pt x="1232" y="888"/>
                  <a:pt x="1584" y="624"/>
                </a:cubicBezTo>
                <a:cubicBezTo>
                  <a:pt x="1936" y="360"/>
                  <a:pt x="2024" y="180"/>
                  <a:pt x="2112" y="0"/>
                </a:cubicBezTo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304" name="Text Box 13"/>
          <p:cNvSpPr txBox="1">
            <a:spLocks noChangeArrowheads="1"/>
          </p:cNvSpPr>
          <p:nvPr/>
        </p:nvSpPr>
        <p:spPr bwMode="auto">
          <a:xfrm>
            <a:off x="4114800" y="5029200"/>
            <a:ext cx="4648200" cy="120032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Guess #3 should be used for </a:t>
            </a:r>
            <a:r>
              <a:rPr lang="en-US" sz="2400" dirty="0"/>
              <a:t>the solution to the boundary value problem.</a:t>
            </a:r>
          </a:p>
        </p:txBody>
      </p:sp>
      <p:sp>
        <p:nvSpPr>
          <p:cNvPr id="12305" name="Text Box 14"/>
          <p:cNvSpPr txBox="1">
            <a:spLocks noChangeArrowheads="1"/>
          </p:cNvSpPr>
          <p:nvPr/>
        </p:nvSpPr>
        <p:spPr bwMode="auto">
          <a:xfrm>
            <a:off x="381000" y="5181600"/>
            <a:ext cx="2514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>
                <a:sym typeface="Symbol" panose="05050102010706020507" pitchFamily="18" charset="2"/>
              </a:rPr>
              <a:t> </a:t>
            </a:r>
            <a:r>
              <a:rPr lang="en-US" sz="2400" dirty="0" smtClean="0"/>
              <a:t>y(1</a:t>
            </a:r>
            <a:r>
              <a:rPr lang="en-US" sz="2400" dirty="0"/>
              <a:t>)=2.000 </a:t>
            </a:r>
          </a:p>
        </p:txBody>
      </p:sp>
      <p:sp>
        <p:nvSpPr>
          <p:cNvPr id="12306" name="AutoShape 15"/>
          <p:cNvSpPr>
            <a:spLocks noChangeArrowheads="1"/>
          </p:cNvSpPr>
          <p:nvPr/>
        </p:nvSpPr>
        <p:spPr bwMode="auto">
          <a:xfrm>
            <a:off x="2819400" y="4953000"/>
            <a:ext cx="1219200" cy="914400"/>
          </a:xfrm>
          <a:prstGeom prst="rightArrow">
            <a:avLst>
              <a:gd name="adj1" fmla="val 40833"/>
              <a:gd name="adj2" fmla="val 2013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1D2394-0937-4B43-9DA3-FBCF367E5F1A}" type="slidenum">
              <a:rPr lang="ar-SA"/>
              <a:pPr/>
              <a:t>2</a:t>
            </a:fld>
            <a:endParaRPr lang="en-US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 of Topic 8</a:t>
            </a:r>
          </a:p>
        </p:txBody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  <a:solidFill>
            <a:srgbClr val="FFFF99"/>
          </a:solidFill>
        </p:spPr>
        <p:txBody>
          <a:bodyPr/>
          <a:lstStyle/>
          <a:p>
            <a:pPr eaLnBrk="1" hangingPunct="1"/>
            <a:r>
              <a:rPr lang="en-US" smtClean="0"/>
              <a:t>Lesson 1:	Introduction to ODEs</a:t>
            </a:r>
          </a:p>
          <a:p>
            <a:pPr eaLnBrk="1" hangingPunct="1"/>
            <a:r>
              <a:rPr lang="en-US" smtClean="0"/>
              <a:t>Lesson 2:	Taylor series methods</a:t>
            </a:r>
          </a:p>
          <a:p>
            <a:pPr eaLnBrk="1" hangingPunct="1"/>
            <a:r>
              <a:rPr lang="en-US" smtClean="0"/>
              <a:t>Lesson 3:	Midpoint and Heun’s method</a:t>
            </a:r>
          </a:p>
          <a:p>
            <a:pPr eaLnBrk="1" hangingPunct="1"/>
            <a:r>
              <a:rPr lang="en-US" smtClean="0"/>
              <a:t>Lessons 4-5: Runge-Kutta methods</a:t>
            </a:r>
          </a:p>
          <a:p>
            <a:pPr eaLnBrk="1" hangingPunct="1"/>
            <a:r>
              <a:rPr lang="en-US" smtClean="0"/>
              <a:t>Lesson 6:	Solving systems of ODEs</a:t>
            </a:r>
          </a:p>
          <a:p>
            <a:pPr eaLnBrk="1" hangingPunct="1"/>
            <a:r>
              <a:rPr lang="en-US" smtClean="0"/>
              <a:t>Lesson 7:	Multiple step Methods</a:t>
            </a:r>
          </a:p>
          <a:p>
            <a:pPr eaLnBrk="1" hangingPunct="1"/>
            <a:r>
              <a:rPr lang="en-US" b="1" smtClean="0"/>
              <a:t>Lesson 8-9:	Boundary value Problems</a:t>
            </a:r>
          </a:p>
          <a:p>
            <a:pPr eaLnBrk="1" hangingPunct="1"/>
            <a:endParaRPr lang="en-US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7172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717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CEF619-1B01-4EE8-A5D3-C3DCE6228459}" type="slidenum">
              <a:rPr lang="ar-SA"/>
              <a:pPr/>
              <a:t>20</a:t>
            </a:fld>
            <a:endParaRPr lang="en-US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Example 1</a:t>
            </a:r>
            <a:br>
              <a:rPr lang="en-US" sz="4000" dirty="0" smtClean="0"/>
            </a:br>
            <a:r>
              <a:rPr lang="en-US" sz="4000" dirty="0" smtClean="0"/>
              <a:t> </a:t>
            </a:r>
            <a:r>
              <a:rPr lang="en-US" sz="2800" dirty="0" smtClean="0"/>
              <a:t>Solution</a:t>
            </a:r>
          </a:p>
        </p:txBody>
      </p:sp>
      <p:graphicFrame>
        <p:nvGraphicFramePr>
          <p:cNvPr id="7170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357122728"/>
              </p:ext>
            </p:extLst>
          </p:nvPr>
        </p:nvGraphicFramePr>
        <p:xfrm>
          <a:off x="609600" y="1658938"/>
          <a:ext cx="8305800" cy="4284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tion" r:id="rId4" imgW="3479760" imgH="1828800" progId="Equation.DSMT4">
                  <p:embed/>
                </p:oleObj>
              </mc:Choice>
              <mc:Fallback>
                <p:oleObj name="Equation" r:id="rId4" imgW="3479760" imgH="1828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58938"/>
                        <a:ext cx="8305800" cy="42846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7366687" y="3853248"/>
            <a:ext cx="1388522" cy="3693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Guess # 3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450228" y="4037914"/>
            <a:ext cx="914400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703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277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277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695D6C-D8F4-4197-AC3F-0C76079D252B}" type="slidenum">
              <a:rPr lang="ar-SA"/>
              <a:pPr/>
              <a:t>21</a:t>
            </a:fld>
            <a:endParaRPr lang="en-US"/>
          </a:p>
        </p:txBody>
      </p:sp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Summary of the Shooting Method</a:t>
            </a:r>
          </a:p>
        </p:txBody>
      </p:sp>
      <p:sp>
        <p:nvSpPr>
          <p:cNvPr id="3277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solidFill>
            <a:srgbClr val="FFFF99"/>
          </a:solidFill>
          <a:ln>
            <a:solidFill>
              <a:srgbClr val="0000FF"/>
            </a:solidFill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Guess the unavailable values for the auxiliary conditions at one point of the independent variable.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Solve the initial value problem.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Check if the boundary conditions are satisfied, otherwise modify the guess and resolve the problem. 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mtClean="0"/>
              <a:t>Repeat (3) until the boundary conditions are satisfied.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379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379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9BD1B43-A21B-42AA-B94E-2F1D18F6E3E8}" type="slidenum">
              <a:rPr lang="ar-SA"/>
              <a:pPr/>
              <a:t>22</a:t>
            </a:fld>
            <a:endParaRPr lang="en-US"/>
          </a:p>
        </p:txBody>
      </p:sp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Properties of the Shooting Method</a:t>
            </a:r>
          </a:p>
        </p:txBody>
      </p:sp>
      <p:sp>
        <p:nvSpPr>
          <p:cNvPr id="3379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solidFill>
            <a:srgbClr val="FFFF99"/>
          </a:solidFill>
          <a:ln>
            <a:solidFill>
              <a:srgbClr val="0000FF"/>
            </a:solidFill>
          </a:ln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sz="24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Using </a:t>
            </a:r>
            <a:r>
              <a:rPr lang="en-US" sz="2400" dirty="0" smtClean="0">
                <a:solidFill>
                  <a:srgbClr val="FF0000"/>
                </a:solidFill>
              </a:rPr>
              <a:t>interpolation</a:t>
            </a:r>
            <a:r>
              <a:rPr lang="en-US" sz="2400" dirty="0" smtClean="0"/>
              <a:t> to update the guess often results in few iterations before reaching the solution.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sz="2400" dirty="0" smtClean="0"/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The method can be cumbersome for high order BVP because of the need to guess the initial condition for more than one variable.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481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5A18E9E-6F92-4991-B5C2-EAE4CBD001F0}" type="slidenum">
              <a:rPr lang="ar-SA"/>
              <a:pPr/>
              <a:t>23</a:t>
            </a:fld>
            <a:endParaRPr lang="en-US"/>
          </a:p>
        </p:txBody>
      </p:sp>
      <p:sp>
        <p:nvSpPr>
          <p:cNvPr id="348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36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4000" b="1" smtClean="0"/>
              <a:t>Lesson 9: Discretization Method</a:t>
            </a:r>
            <a:r>
              <a:rPr lang="en-US" sz="3600" b="1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95D368-B450-4E03-AA71-76394E7013D3}" type="slidenum">
              <a:rPr lang="ar-SA"/>
              <a:pPr/>
              <a:t>24</a:t>
            </a:fld>
            <a:endParaRPr lang="en-US"/>
          </a:p>
        </p:txBody>
      </p:sp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Outlines of Lesson 9 </a:t>
            </a:r>
          </a:p>
        </p:txBody>
      </p:sp>
      <p:sp>
        <p:nvSpPr>
          <p:cNvPr id="358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Discretization Method</a:t>
            </a:r>
          </a:p>
          <a:p>
            <a:pPr lvl="1" eaLnBrk="1" hangingPunct="1"/>
            <a:r>
              <a:rPr lang="en-US" smtClean="0"/>
              <a:t>Finite Difference Methods for Solving Boundary Value Problems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68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CE9317-A866-4EBD-B556-2AD831D468E9}" type="slidenum">
              <a:rPr lang="ar-SA"/>
              <a:pPr/>
              <a:t>25</a:t>
            </a:fld>
            <a:endParaRPr lang="en-US"/>
          </a:p>
        </p:txBody>
      </p:sp>
      <p:sp>
        <p:nvSpPr>
          <p:cNvPr id="368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9 </a:t>
            </a:r>
          </a:p>
        </p:txBody>
      </p:sp>
      <p:sp>
        <p:nvSpPr>
          <p:cNvPr id="368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endParaRPr lang="en-US" dirty="0" smtClean="0"/>
          </a:p>
          <a:p>
            <a:pPr marL="533400" indent="-533400" eaLnBrk="1" hangingPunct="1"/>
            <a:r>
              <a:rPr lang="en-US" dirty="0" smtClean="0"/>
              <a:t>Use the </a:t>
            </a:r>
            <a:r>
              <a:rPr lang="en-US" dirty="0" smtClean="0">
                <a:solidFill>
                  <a:srgbClr val="FF0000"/>
                </a:solidFill>
              </a:rPr>
              <a:t>finite difference method </a:t>
            </a:r>
            <a:r>
              <a:rPr lang="en-US" dirty="0" smtClean="0"/>
              <a:t>to solve BVP.</a:t>
            </a:r>
          </a:p>
          <a:p>
            <a:pPr marL="533400" indent="-533400" eaLnBrk="1" hangingPunct="1"/>
            <a:endParaRPr lang="en-US" dirty="0" smtClean="0"/>
          </a:p>
          <a:p>
            <a:pPr marL="533400" indent="-533400" eaLnBrk="1" hangingPunct="1"/>
            <a:r>
              <a:rPr lang="en-US" dirty="0" smtClean="0"/>
              <a:t>Convert linear second order boundary value problems into linear algebraic equations.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3316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3317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0B4ECC-C381-46AE-9B70-D31251436200}" type="slidenum">
              <a:rPr lang="ar-SA"/>
              <a:pPr/>
              <a:t>26</a:t>
            </a:fld>
            <a:endParaRPr lang="en-US"/>
          </a:p>
        </p:txBody>
      </p:sp>
      <p:sp>
        <p:nvSpPr>
          <p:cNvPr id="133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Solution of Boundary-Value Problems</a:t>
            </a:r>
            <a:br>
              <a:rPr lang="en-US" sz="3700" dirty="0" smtClean="0"/>
            </a:br>
            <a:r>
              <a:rPr lang="en-US" sz="37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Finite Difference Method</a:t>
            </a:r>
          </a:p>
        </p:txBody>
      </p:sp>
      <p:sp>
        <p:nvSpPr>
          <p:cNvPr id="13319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648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3314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30642354"/>
              </p:ext>
            </p:extLst>
          </p:nvPr>
        </p:nvGraphicFramePr>
        <p:xfrm>
          <a:off x="609600" y="3505200"/>
          <a:ext cx="342900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tion" r:id="rId4" imgW="1422360" imgH="672840" progId="Equation.DSMT4">
                  <p:embed/>
                </p:oleObj>
              </mc:Choice>
              <mc:Fallback>
                <p:oleObj name="Equation" r:id="rId4" imgW="142236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3429000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Line 5"/>
          <p:cNvSpPr>
            <a:spLocks noChangeShapeType="1"/>
          </p:cNvSpPr>
          <p:nvPr/>
        </p:nvSpPr>
        <p:spPr bwMode="auto">
          <a:xfrm flipV="1">
            <a:off x="5105400" y="3886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1" name="Line 6"/>
          <p:cNvSpPr>
            <a:spLocks noChangeShapeType="1"/>
          </p:cNvSpPr>
          <p:nvPr/>
        </p:nvSpPr>
        <p:spPr bwMode="auto">
          <a:xfrm flipV="1">
            <a:off x="5105400" y="5486400"/>
            <a:ext cx="297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Oval 7"/>
          <p:cNvSpPr>
            <a:spLocks noChangeArrowheads="1"/>
          </p:cNvSpPr>
          <p:nvPr/>
        </p:nvSpPr>
        <p:spPr bwMode="auto">
          <a:xfrm>
            <a:off x="5029200" y="4953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3" name="Oval 8"/>
          <p:cNvSpPr>
            <a:spLocks noChangeArrowheads="1"/>
          </p:cNvSpPr>
          <p:nvPr/>
        </p:nvSpPr>
        <p:spPr bwMode="auto">
          <a:xfrm>
            <a:off x="7772400" y="3810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24" name="Line 9"/>
          <p:cNvSpPr>
            <a:spLocks noChangeShapeType="1"/>
          </p:cNvSpPr>
          <p:nvPr/>
        </p:nvSpPr>
        <p:spPr bwMode="auto">
          <a:xfrm flipV="1">
            <a:off x="7848600" y="3886200"/>
            <a:ext cx="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5" name="Text Box 10"/>
          <p:cNvSpPr txBox="1">
            <a:spLocks noChangeArrowheads="1"/>
          </p:cNvSpPr>
          <p:nvPr/>
        </p:nvSpPr>
        <p:spPr bwMode="auto">
          <a:xfrm>
            <a:off x="7315200" y="3352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  <a:r>
              <a:rPr lang="en-US" baseline="-25000" dirty="0"/>
              <a:t>4</a:t>
            </a:r>
            <a:r>
              <a:rPr lang="en-US" dirty="0"/>
              <a:t>=0.8</a:t>
            </a:r>
          </a:p>
        </p:txBody>
      </p:sp>
      <p:sp>
        <p:nvSpPr>
          <p:cNvPr id="13326" name="Text Box 11"/>
          <p:cNvSpPr txBox="1">
            <a:spLocks noChangeArrowheads="1"/>
          </p:cNvSpPr>
          <p:nvPr/>
        </p:nvSpPr>
        <p:spPr bwMode="auto">
          <a:xfrm>
            <a:off x="4876800" y="5410200"/>
            <a:ext cx="381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sz="1400" dirty="0">
                <a:solidFill>
                  <a:srgbClr val="FF0000"/>
                </a:solidFill>
              </a:rPr>
              <a:t>0     0.25      0.5     0.75      1.0    </a:t>
            </a:r>
            <a:r>
              <a:rPr lang="en-US" sz="1400" i="1" dirty="0">
                <a:solidFill>
                  <a:srgbClr val="FF0000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sz="1400" dirty="0" smtClean="0">
                <a:solidFill>
                  <a:srgbClr val="FF0000"/>
                </a:solidFill>
              </a:rPr>
              <a:t>  </a:t>
            </a:r>
            <a:r>
              <a:rPr lang="en-US" sz="1400" i="1" dirty="0" smtClean="0">
                <a:solidFill>
                  <a:srgbClr val="FF0000"/>
                </a:solidFill>
              </a:rPr>
              <a:t>x</a:t>
            </a:r>
            <a:r>
              <a:rPr lang="en-US" sz="1400" baseline="-25000" dirty="0" smtClean="0">
                <a:solidFill>
                  <a:srgbClr val="FF0000"/>
                </a:solidFill>
              </a:rPr>
              <a:t>0</a:t>
            </a:r>
            <a:r>
              <a:rPr lang="en-US" sz="1400" dirty="0" smtClean="0">
                <a:solidFill>
                  <a:srgbClr val="FF0000"/>
                </a:solidFill>
              </a:rPr>
              <a:t>       </a:t>
            </a:r>
            <a:r>
              <a:rPr lang="en-US" sz="1400" i="1" dirty="0">
                <a:solidFill>
                  <a:srgbClr val="FF0000"/>
                </a:solidFill>
              </a:rPr>
              <a:t>x</a:t>
            </a:r>
            <a:r>
              <a:rPr lang="en-US" sz="1400" baseline="-25000" dirty="0">
                <a:solidFill>
                  <a:srgbClr val="FF0000"/>
                </a:solidFill>
              </a:rPr>
              <a:t>1</a:t>
            </a:r>
            <a:r>
              <a:rPr lang="en-US" sz="1400" dirty="0">
                <a:solidFill>
                  <a:srgbClr val="FF0000"/>
                </a:solidFill>
              </a:rPr>
              <a:t>    </a:t>
            </a:r>
            <a:r>
              <a:rPr lang="en-US" sz="1400" dirty="0" smtClean="0">
                <a:solidFill>
                  <a:srgbClr val="FF0000"/>
                </a:solidFill>
              </a:rPr>
              <a:t>     </a:t>
            </a:r>
            <a:r>
              <a:rPr lang="en-US" sz="1400" i="1" dirty="0">
                <a:solidFill>
                  <a:srgbClr val="FF0000"/>
                </a:solidFill>
              </a:rPr>
              <a:t>x</a:t>
            </a:r>
            <a:r>
              <a:rPr lang="en-US" sz="1400" baseline="-25000" dirty="0">
                <a:solidFill>
                  <a:srgbClr val="FF0000"/>
                </a:solidFill>
              </a:rPr>
              <a:t>2</a:t>
            </a:r>
            <a:r>
              <a:rPr lang="en-US" sz="1400" dirty="0">
                <a:solidFill>
                  <a:srgbClr val="FF0000"/>
                </a:solidFill>
              </a:rPr>
              <a:t>       </a:t>
            </a:r>
            <a:r>
              <a:rPr lang="en-US" sz="1400" i="1" dirty="0">
                <a:solidFill>
                  <a:srgbClr val="FF0000"/>
                </a:solidFill>
              </a:rPr>
              <a:t>x</a:t>
            </a:r>
            <a:r>
              <a:rPr lang="en-US" sz="1400" baseline="-25000" dirty="0">
                <a:solidFill>
                  <a:srgbClr val="FF0000"/>
                </a:solidFill>
              </a:rPr>
              <a:t>3</a:t>
            </a:r>
            <a:r>
              <a:rPr lang="en-US" sz="1400" dirty="0">
                <a:solidFill>
                  <a:srgbClr val="FF0000"/>
                </a:solidFill>
              </a:rPr>
              <a:t>      </a:t>
            </a:r>
            <a:r>
              <a:rPr lang="en-US" sz="1400" dirty="0" smtClean="0">
                <a:solidFill>
                  <a:srgbClr val="FF0000"/>
                </a:solidFill>
              </a:rPr>
              <a:t>   </a:t>
            </a:r>
            <a:r>
              <a:rPr lang="en-US" sz="1400" i="1" dirty="0">
                <a:solidFill>
                  <a:srgbClr val="FF0000"/>
                </a:solidFill>
              </a:rPr>
              <a:t>x</a:t>
            </a:r>
            <a:r>
              <a:rPr lang="en-US" sz="1400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3327" name="Line 12"/>
          <p:cNvSpPr>
            <a:spLocks noChangeShapeType="1"/>
          </p:cNvSpPr>
          <p:nvPr/>
        </p:nvSpPr>
        <p:spPr bwMode="auto">
          <a:xfrm flipV="1">
            <a:off x="7086600" y="396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8" name="Line 13"/>
          <p:cNvSpPr>
            <a:spLocks noChangeShapeType="1"/>
          </p:cNvSpPr>
          <p:nvPr/>
        </p:nvSpPr>
        <p:spPr bwMode="auto">
          <a:xfrm flipV="1">
            <a:off x="6400800" y="46482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29" name="Line 14"/>
          <p:cNvSpPr>
            <a:spLocks noChangeShapeType="1"/>
          </p:cNvSpPr>
          <p:nvPr/>
        </p:nvSpPr>
        <p:spPr bwMode="auto">
          <a:xfrm flipV="1">
            <a:off x="5715000" y="42672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0" name="Text Box 15"/>
          <p:cNvSpPr txBox="1">
            <a:spLocks noChangeArrowheads="1"/>
          </p:cNvSpPr>
          <p:nvPr/>
        </p:nvSpPr>
        <p:spPr bwMode="auto">
          <a:xfrm>
            <a:off x="4800600" y="3733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</a:p>
        </p:txBody>
      </p:sp>
      <p:sp>
        <p:nvSpPr>
          <p:cNvPr id="13331" name="Text Box 16"/>
          <p:cNvSpPr txBox="1">
            <a:spLocks noChangeArrowheads="1"/>
          </p:cNvSpPr>
          <p:nvPr/>
        </p:nvSpPr>
        <p:spPr bwMode="auto">
          <a:xfrm>
            <a:off x="4191000" y="4495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=0.2</a:t>
            </a:r>
          </a:p>
        </p:txBody>
      </p:sp>
      <p:sp>
        <p:nvSpPr>
          <p:cNvPr id="13332" name="Text Box 17"/>
          <p:cNvSpPr txBox="1">
            <a:spLocks noChangeArrowheads="1"/>
          </p:cNvSpPr>
          <p:nvPr/>
        </p:nvSpPr>
        <p:spPr bwMode="auto">
          <a:xfrm>
            <a:off x="5181600" y="38100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=?</a:t>
            </a:r>
          </a:p>
        </p:txBody>
      </p:sp>
      <p:sp>
        <p:nvSpPr>
          <p:cNvPr id="13333" name="Text Box 18"/>
          <p:cNvSpPr txBox="1">
            <a:spLocks noChangeArrowheads="1"/>
          </p:cNvSpPr>
          <p:nvPr/>
        </p:nvSpPr>
        <p:spPr bwMode="auto">
          <a:xfrm>
            <a:off x="5867400" y="42672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=?</a:t>
            </a:r>
          </a:p>
        </p:txBody>
      </p:sp>
      <p:sp>
        <p:nvSpPr>
          <p:cNvPr id="13334" name="Text Box 19"/>
          <p:cNvSpPr txBox="1">
            <a:spLocks noChangeArrowheads="1"/>
          </p:cNvSpPr>
          <p:nvPr/>
        </p:nvSpPr>
        <p:spPr bwMode="auto">
          <a:xfrm>
            <a:off x="6324600" y="34290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=?</a:t>
            </a:r>
          </a:p>
        </p:txBody>
      </p:sp>
      <p:sp>
        <p:nvSpPr>
          <p:cNvPr id="13335" name="Line 20"/>
          <p:cNvSpPr>
            <a:spLocks noChangeShapeType="1"/>
          </p:cNvSpPr>
          <p:nvPr/>
        </p:nvSpPr>
        <p:spPr bwMode="auto">
          <a:xfrm flipV="1">
            <a:off x="4191000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6" name="Text Box 21"/>
          <p:cNvSpPr txBox="1">
            <a:spLocks noChangeArrowheads="1"/>
          </p:cNvSpPr>
          <p:nvPr/>
        </p:nvSpPr>
        <p:spPr bwMode="auto">
          <a:xfrm>
            <a:off x="685800" y="1600200"/>
            <a:ext cx="3200400" cy="10033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Boundary-Value Problems</a:t>
            </a:r>
          </a:p>
        </p:txBody>
      </p:sp>
      <p:sp>
        <p:nvSpPr>
          <p:cNvPr id="13337" name="Text Box 22"/>
          <p:cNvSpPr txBox="1">
            <a:spLocks noChangeArrowheads="1"/>
          </p:cNvSpPr>
          <p:nvPr/>
        </p:nvSpPr>
        <p:spPr bwMode="auto">
          <a:xfrm>
            <a:off x="5486400" y="1600200"/>
            <a:ext cx="2895600" cy="10033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Algebraic Equations</a:t>
            </a:r>
          </a:p>
        </p:txBody>
      </p:sp>
      <p:sp>
        <p:nvSpPr>
          <p:cNvPr id="13338" name="AutoShape 23"/>
          <p:cNvSpPr>
            <a:spLocks noChangeArrowheads="1"/>
          </p:cNvSpPr>
          <p:nvPr/>
        </p:nvSpPr>
        <p:spPr bwMode="auto">
          <a:xfrm>
            <a:off x="3962400" y="1447800"/>
            <a:ext cx="1447800" cy="1219200"/>
          </a:xfrm>
          <a:prstGeom prst="rightArrow">
            <a:avLst>
              <a:gd name="adj1" fmla="val 68491"/>
              <a:gd name="adj2" fmla="val 122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convert</a:t>
            </a:r>
          </a:p>
        </p:txBody>
      </p:sp>
      <p:sp>
        <p:nvSpPr>
          <p:cNvPr id="13339" name="Text Box 24"/>
          <p:cNvSpPr txBox="1">
            <a:spLocks noChangeArrowheads="1"/>
          </p:cNvSpPr>
          <p:nvPr/>
        </p:nvSpPr>
        <p:spPr bwMode="auto">
          <a:xfrm>
            <a:off x="4267200" y="2743200"/>
            <a:ext cx="4191000" cy="406400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>
                <a:solidFill>
                  <a:srgbClr val="FF0000"/>
                </a:solidFill>
              </a:rPr>
              <a:t>Find the unknowns </a:t>
            </a: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</a:rPr>
              <a:t>1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>
                <a:solidFill>
                  <a:srgbClr val="FF0000"/>
                </a:solidFill>
              </a:rPr>
              <a:t>, </a:t>
            </a:r>
            <a:r>
              <a:rPr lang="en-US" sz="2000" i="1" dirty="0">
                <a:solidFill>
                  <a:srgbClr val="FF0000"/>
                </a:solidFill>
              </a:rPr>
              <a:t>y</a:t>
            </a:r>
            <a:r>
              <a:rPr lang="en-US" sz="2000" baseline="-25000" dirty="0">
                <a:solidFill>
                  <a:srgbClr val="FF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789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789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8B669A-FE13-469F-A97D-CBB3EDC7BAF7}" type="slidenum">
              <a:rPr lang="ar-SA"/>
              <a:pPr/>
              <a:t>27</a:t>
            </a:fld>
            <a:endParaRPr lang="en-US"/>
          </a:p>
        </p:txBody>
      </p:sp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dirty="0" smtClean="0"/>
              <a:t>Solution of Boundary-Value Problems</a:t>
            </a:r>
            <a:br>
              <a:rPr lang="en-US" sz="3700" dirty="0" smtClean="0"/>
            </a:br>
            <a:r>
              <a:rPr lang="en-US" sz="3700" dirty="0" smtClean="0"/>
              <a:t> </a:t>
            </a:r>
            <a:r>
              <a:rPr lang="en-US" sz="3000" dirty="0" smtClean="0">
                <a:solidFill>
                  <a:srgbClr val="FF0000"/>
                </a:solidFill>
              </a:rPr>
              <a:t>Finite Difference Method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Divide the interval into </a:t>
            </a:r>
            <a:r>
              <a:rPr lang="en-US" i="1" dirty="0" smtClean="0">
                <a:solidFill>
                  <a:srgbClr val="3333FF"/>
                </a:solidFill>
              </a:rPr>
              <a:t>n</a:t>
            </a:r>
            <a:r>
              <a:rPr lang="en-US" dirty="0" smtClean="0">
                <a:solidFill>
                  <a:srgbClr val="3333FF"/>
                </a:solidFill>
              </a:rPr>
              <a:t> intervals</a:t>
            </a:r>
            <a:r>
              <a:rPr lang="en-US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solution of the BVP is converted to the problem of determining the value of function at the base points.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Use finite approximations to replace the derivatives.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This approximation results in a set of algebraic equations.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Solve the equations to obtain the solution of the BVP.</a:t>
            </a:r>
            <a:endParaRPr lang="en-US" sz="2400" dirty="0" smtClean="0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648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4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43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A46AC4C-2B8C-4E3F-84A1-EB65E05E4407}" type="slidenum">
              <a:rPr lang="ar-SA"/>
              <a:pPr/>
              <a:t>28</a:t>
            </a:fld>
            <a:endParaRPr lang="en-US"/>
          </a:p>
        </p:txBody>
      </p:sp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FF0000"/>
                </a:solidFill>
              </a:rPr>
              <a:t>Finite Difference Method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Example</a:t>
            </a:r>
          </a:p>
        </p:txBody>
      </p:sp>
      <p:sp>
        <p:nvSpPr>
          <p:cNvPr id="14343" name="Line 4"/>
          <p:cNvSpPr>
            <a:spLocks noChangeShapeType="1"/>
          </p:cNvSpPr>
          <p:nvPr/>
        </p:nvSpPr>
        <p:spPr bwMode="auto">
          <a:xfrm flipV="1">
            <a:off x="4114800" y="2895600"/>
            <a:ext cx="0" cy="2362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4" name="Line 5"/>
          <p:cNvSpPr>
            <a:spLocks noChangeShapeType="1"/>
          </p:cNvSpPr>
          <p:nvPr/>
        </p:nvSpPr>
        <p:spPr bwMode="auto">
          <a:xfrm>
            <a:off x="3733800" y="5257800"/>
            <a:ext cx="449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4345" name="Oval 6"/>
          <p:cNvSpPr>
            <a:spLocks noChangeArrowheads="1"/>
          </p:cNvSpPr>
          <p:nvPr/>
        </p:nvSpPr>
        <p:spPr bwMode="auto">
          <a:xfrm>
            <a:off x="4038600" y="4419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6" name="Oval 7"/>
          <p:cNvSpPr>
            <a:spLocks noChangeArrowheads="1"/>
          </p:cNvSpPr>
          <p:nvPr/>
        </p:nvSpPr>
        <p:spPr bwMode="auto">
          <a:xfrm>
            <a:off x="7391400" y="29718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7" name="Line 8"/>
          <p:cNvSpPr>
            <a:spLocks noChangeShapeType="1"/>
          </p:cNvSpPr>
          <p:nvPr/>
        </p:nvSpPr>
        <p:spPr bwMode="auto">
          <a:xfrm flipV="1">
            <a:off x="7467600" y="2667000"/>
            <a:ext cx="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48" name="Text Box 9"/>
          <p:cNvSpPr txBox="1">
            <a:spLocks noChangeArrowheads="1"/>
          </p:cNvSpPr>
          <p:nvPr/>
        </p:nvSpPr>
        <p:spPr bwMode="auto">
          <a:xfrm>
            <a:off x="7620000" y="28956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  <a:r>
              <a:rPr lang="en-US" baseline="-25000" dirty="0"/>
              <a:t>4</a:t>
            </a:r>
            <a:r>
              <a:rPr lang="en-US" dirty="0"/>
              <a:t>=0.8</a:t>
            </a:r>
          </a:p>
        </p:txBody>
      </p:sp>
      <p:sp>
        <p:nvSpPr>
          <p:cNvPr id="14349" name="Text Box 10"/>
          <p:cNvSpPr txBox="1">
            <a:spLocks noChangeArrowheads="1"/>
          </p:cNvSpPr>
          <p:nvPr/>
        </p:nvSpPr>
        <p:spPr bwMode="auto">
          <a:xfrm>
            <a:off x="3810000" y="5334000"/>
            <a:ext cx="47244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  </a:t>
            </a:r>
            <a:r>
              <a:rPr lang="en-US" dirty="0">
                <a:solidFill>
                  <a:srgbClr val="FF0000"/>
                </a:solidFill>
              </a:rPr>
              <a:t>0     0.25      0.5     0.75      1.0   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</a:p>
          <a:p>
            <a:pPr>
              <a:spcBef>
                <a:spcPct val="50000"/>
              </a:spcBef>
            </a:pPr>
            <a:r>
              <a:rPr lang="en-US" i="1" dirty="0" smtClean="0">
                <a:solidFill>
                  <a:srgbClr val="FF0000"/>
                </a:solidFill>
              </a:rPr>
              <a:t>  x</a:t>
            </a:r>
            <a:r>
              <a:rPr lang="en-US" baseline="-25000" dirty="0" smtClean="0">
                <a:solidFill>
                  <a:srgbClr val="FF0000"/>
                </a:solidFill>
              </a:rPr>
              <a:t>0</a:t>
            </a:r>
            <a:r>
              <a:rPr lang="en-US" dirty="0" smtClean="0">
                <a:solidFill>
                  <a:srgbClr val="FF0000"/>
                </a:solidFill>
              </a:rPr>
              <a:t>     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     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3</a:t>
            </a:r>
            <a:r>
              <a:rPr lang="en-US" dirty="0">
                <a:solidFill>
                  <a:srgbClr val="FF0000"/>
                </a:solidFill>
              </a:rPr>
              <a:t>      </a:t>
            </a:r>
            <a:r>
              <a:rPr lang="en-US" dirty="0" smtClean="0">
                <a:solidFill>
                  <a:srgbClr val="FF0000"/>
                </a:solidFill>
              </a:rPr>
              <a:t>   </a:t>
            </a:r>
            <a:r>
              <a:rPr lang="en-US" i="1" dirty="0">
                <a:solidFill>
                  <a:srgbClr val="FF0000"/>
                </a:solidFill>
              </a:rPr>
              <a:t>x</a:t>
            </a:r>
            <a:r>
              <a:rPr lang="en-US" baseline="-25000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350" name="Line 11"/>
          <p:cNvSpPr>
            <a:spLocks noChangeShapeType="1"/>
          </p:cNvSpPr>
          <p:nvPr/>
        </p:nvSpPr>
        <p:spPr bwMode="auto">
          <a:xfrm flipV="1">
            <a:off x="6629400" y="34290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1" name="Line 12"/>
          <p:cNvSpPr>
            <a:spLocks noChangeShapeType="1"/>
          </p:cNvSpPr>
          <p:nvPr/>
        </p:nvSpPr>
        <p:spPr bwMode="auto">
          <a:xfrm flipV="1">
            <a:off x="5791200" y="40386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2" name="Line 13"/>
          <p:cNvSpPr>
            <a:spLocks noChangeShapeType="1"/>
          </p:cNvSpPr>
          <p:nvPr/>
        </p:nvSpPr>
        <p:spPr bwMode="auto">
          <a:xfrm flipV="1">
            <a:off x="4953000" y="35814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4353" name="Text Box 14"/>
          <p:cNvSpPr txBox="1">
            <a:spLocks noChangeArrowheads="1"/>
          </p:cNvSpPr>
          <p:nvPr/>
        </p:nvSpPr>
        <p:spPr bwMode="auto">
          <a:xfrm>
            <a:off x="3810000" y="2971800"/>
            <a:ext cx="121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</a:p>
        </p:txBody>
      </p:sp>
      <p:sp>
        <p:nvSpPr>
          <p:cNvPr id="14354" name="Text Box 15"/>
          <p:cNvSpPr txBox="1">
            <a:spLocks noChangeArrowheads="1"/>
          </p:cNvSpPr>
          <p:nvPr/>
        </p:nvSpPr>
        <p:spPr bwMode="auto">
          <a:xfrm>
            <a:off x="2971800" y="4357688"/>
            <a:ext cx="12192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1" dirty="0"/>
              <a:t>y</a:t>
            </a:r>
            <a:r>
              <a:rPr lang="en-US" baseline="-25000" dirty="0"/>
              <a:t>0</a:t>
            </a:r>
            <a:r>
              <a:rPr lang="en-US" dirty="0"/>
              <a:t>=0.2</a:t>
            </a:r>
          </a:p>
        </p:txBody>
      </p:sp>
      <p:sp>
        <p:nvSpPr>
          <p:cNvPr id="14355" name="Text Box 16"/>
          <p:cNvSpPr txBox="1">
            <a:spLocks noChangeArrowheads="1"/>
          </p:cNvSpPr>
          <p:nvPr/>
        </p:nvSpPr>
        <p:spPr bwMode="auto">
          <a:xfrm>
            <a:off x="381000" y="2667000"/>
            <a:ext cx="2438400" cy="34305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Divide the interval [</a:t>
            </a:r>
            <a:r>
              <a:rPr lang="en-US" dirty="0" smtClean="0"/>
              <a:t>0,1] </a:t>
            </a:r>
            <a:r>
              <a:rPr lang="en-US" dirty="0"/>
              <a:t>into </a:t>
            </a:r>
            <a:r>
              <a:rPr lang="en-US" i="1" dirty="0"/>
              <a:t>n</a:t>
            </a:r>
            <a:r>
              <a:rPr lang="en-US" dirty="0"/>
              <a:t> = 4 intervals</a:t>
            </a:r>
          </a:p>
          <a:p>
            <a:pPr>
              <a:spcBef>
                <a:spcPct val="50000"/>
              </a:spcBef>
            </a:pPr>
            <a:r>
              <a:rPr lang="en-US" dirty="0"/>
              <a:t>Base points are </a:t>
            </a:r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0</a:t>
            </a:r>
            <a:r>
              <a:rPr lang="en-US" dirty="0" smtClean="0"/>
              <a:t>=0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1</a:t>
            </a:r>
            <a:r>
              <a:rPr lang="en-US" dirty="0" smtClean="0"/>
              <a:t>=0.25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=0.5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3</a:t>
            </a:r>
            <a:r>
              <a:rPr lang="en-US" dirty="0" smtClean="0"/>
              <a:t>=0.75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4</a:t>
            </a:r>
            <a:r>
              <a:rPr lang="en-US" dirty="0" smtClean="0"/>
              <a:t>=1.0</a:t>
            </a:r>
            <a:endParaRPr lang="en-US" dirty="0"/>
          </a:p>
        </p:txBody>
      </p:sp>
      <p:sp>
        <p:nvSpPr>
          <p:cNvPr id="14356" name="Text Box 17"/>
          <p:cNvSpPr txBox="1">
            <a:spLocks noChangeArrowheads="1"/>
          </p:cNvSpPr>
          <p:nvPr/>
        </p:nvSpPr>
        <p:spPr bwMode="auto">
          <a:xfrm>
            <a:off x="4419600" y="3200400"/>
            <a:ext cx="1219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i="1" dirty="0" smtClean="0">
                <a:solidFill>
                  <a:srgbClr val="FF0000"/>
                </a:solidFill>
              </a:rPr>
              <a:t>y</a:t>
            </a:r>
            <a:r>
              <a:rPr lang="en-US" sz="2000" baseline="-25000" dirty="0" smtClean="0">
                <a:solidFill>
                  <a:srgbClr val="FF0000"/>
                </a:solidFill>
              </a:rPr>
              <a:t>1</a:t>
            </a:r>
            <a:r>
              <a:rPr lang="en-US" sz="2000" dirty="0" smtClean="0">
                <a:solidFill>
                  <a:srgbClr val="FF0000"/>
                </a:solidFill>
              </a:rPr>
              <a:t>=?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4357" name="Text Box 18"/>
          <p:cNvSpPr txBox="1">
            <a:spLocks noChangeArrowheads="1"/>
          </p:cNvSpPr>
          <p:nvPr/>
        </p:nvSpPr>
        <p:spPr bwMode="auto">
          <a:xfrm>
            <a:off x="5257800" y="35814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=?</a:t>
            </a:r>
          </a:p>
        </p:txBody>
      </p:sp>
      <p:sp>
        <p:nvSpPr>
          <p:cNvPr id="14358" name="Text Box 19"/>
          <p:cNvSpPr txBox="1">
            <a:spLocks noChangeArrowheads="1"/>
          </p:cNvSpPr>
          <p:nvPr/>
        </p:nvSpPr>
        <p:spPr bwMode="auto">
          <a:xfrm>
            <a:off x="6019800" y="28956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1" dirty="0">
                <a:solidFill>
                  <a:srgbClr val="FF0000"/>
                </a:solidFill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</a:rPr>
              <a:t>3</a:t>
            </a:r>
            <a:r>
              <a:rPr lang="en-US" sz="2400" dirty="0">
                <a:solidFill>
                  <a:srgbClr val="FF0000"/>
                </a:solidFill>
              </a:rPr>
              <a:t>=?</a:t>
            </a:r>
          </a:p>
        </p:txBody>
      </p:sp>
      <p:sp>
        <p:nvSpPr>
          <p:cNvPr id="14359" name="AutoShape 20"/>
          <p:cNvSpPr>
            <a:spLocks noChangeArrowheads="1"/>
          </p:cNvSpPr>
          <p:nvPr/>
        </p:nvSpPr>
        <p:spPr bwMode="auto">
          <a:xfrm>
            <a:off x="4419600" y="1828800"/>
            <a:ext cx="2667000" cy="1295400"/>
          </a:xfrm>
          <a:prstGeom prst="cloudCallout">
            <a:avLst>
              <a:gd name="adj1" fmla="val -14046"/>
              <a:gd name="adj2" fmla="val 29903"/>
            </a:avLst>
          </a:prstGeom>
          <a:solidFill>
            <a:srgbClr val="FF99CC">
              <a:alpha val="3098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To be determined</a:t>
            </a:r>
          </a:p>
        </p:txBody>
      </p:sp>
      <p:graphicFrame>
        <p:nvGraphicFramePr>
          <p:cNvPr id="25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58114724"/>
              </p:ext>
            </p:extLst>
          </p:nvPr>
        </p:nvGraphicFramePr>
        <p:xfrm>
          <a:off x="457200" y="1495425"/>
          <a:ext cx="32004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0" name="Equation" r:id="rId4" imgW="1409400" imgH="482400" progId="Equation.3">
                  <p:embed/>
                </p:oleObj>
              </mc:Choice>
              <mc:Fallback>
                <p:oleObj name="Equation" r:id="rId4" imgW="14094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95425"/>
                        <a:ext cx="32004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5365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5366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317675B-9341-48E9-9FCD-6285DC2D7E6A}" type="slidenum">
              <a:rPr lang="ar-SA"/>
              <a:pPr/>
              <a:t>29</a:t>
            </a:fld>
            <a:endParaRPr lang="en-US"/>
          </a:p>
        </p:txBody>
      </p:sp>
      <p:sp>
        <p:nvSpPr>
          <p:cNvPr id="153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dirty="0" smtClean="0">
                <a:solidFill>
                  <a:srgbClr val="FF0000"/>
                </a:solidFill>
              </a:rPr>
              <a:t>Finite Difference Method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2800" dirty="0" smtClean="0"/>
              <a:t>Example</a:t>
            </a:r>
          </a:p>
        </p:txBody>
      </p:sp>
      <p:graphicFrame>
        <p:nvGraphicFramePr>
          <p:cNvPr id="15362" name="Object 3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678962"/>
              </p:ext>
            </p:extLst>
          </p:nvPr>
        </p:nvGraphicFramePr>
        <p:xfrm>
          <a:off x="457200" y="1495425"/>
          <a:ext cx="32004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4" imgW="1409400" imgH="482400" progId="Equation.3">
                  <p:embed/>
                </p:oleObj>
              </mc:Choice>
              <mc:Fallback>
                <p:oleObj name="Equation" r:id="rId4" imgW="1409400" imgH="4824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495425"/>
                        <a:ext cx="3200400" cy="1095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363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895600" y="2667000"/>
          <a:ext cx="5943600" cy="3227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7" name="Equation" r:id="rId6" imgW="3555720" imgH="1981080" progId="Equation.3">
                  <p:embed/>
                </p:oleObj>
              </mc:Choice>
              <mc:Fallback>
                <p:oleObj name="Equation" r:id="rId6" imgW="3555720" imgH="19810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2667000"/>
                        <a:ext cx="5943600" cy="3227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9" name="Rectangle 6"/>
          <p:cNvSpPr>
            <a:spLocks noChangeArrowheads="1"/>
          </p:cNvSpPr>
          <p:nvPr/>
        </p:nvSpPr>
        <p:spPr bwMode="auto">
          <a:xfrm>
            <a:off x="2819400" y="2667000"/>
            <a:ext cx="6096000" cy="3429000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Text Box 16"/>
          <p:cNvSpPr txBox="1">
            <a:spLocks noChangeArrowheads="1"/>
          </p:cNvSpPr>
          <p:nvPr/>
        </p:nvSpPr>
        <p:spPr bwMode="auto">
          <a:xfrm>
            <a:off x="381000" y="2667000"/>
            <a:ext cx="2438400" cy="3430588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Divide the interval [</a:t>
            </a:r>
            <a:r>
              <a:rPr lang="en-US" dirty="0" smtClean="0"/>
              <a:t>0,1] </a:t>
            </a:r>
            <a:r>
              <a:rPr lang="en-US" dirty="0"/>
              <a:t>into </a:t>
            </a:r>
            <a:r>
              <a:rPr lang="en-US" i="1" dirty="0"/>
              <a:t>n</a:t>
            </a:r>
            <a:r>
              <a:rPr lang="en-US" dirty="0"/>
              <a:t> = 4 intervals</a:t>
            </a:r>
          </a:p>
          <a:p>
            <a:pPr>
              <a:spcBef>
                <a:spcPct val="50000"/>
              </a:spcBef>
            </a:pPr>
            <a:r>
              <a:rPr lang="en-US" dirty="0"/>
              <a:t>Base points are </a:t>
            </a:r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0</a:t>
            </a:r>
            <a:r>
              <a:rPr lang="en-US" dirty="0" smtClean="0"/>
              <a:t>=0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1</a:t>
            </a:r>
            <a:r>
              <a:rPr lang="en-US" dirty="0" smtClean="0"/>
              <a:t>=0.25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=0.5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3</a:t>
            </a:r>
            <a:r>
              <a:rPr lang="en-US" dirty="0" smtClean="0"/>
              <a:t>=0.75</a:t>
            </a:r>
            <a:endParaRPr lang="en-US" dirty="0"/>
          </a:p>
          <a:p>
            <a:pPr>
              <a:spcBef>
                <a:spcPct val="50000"/>
              </a:spcBef>
            </a:pPr>
            <a:r>
              <a:rPr lang="en-US" i="1" dirty="0" smtClean="0"/>
              <a:t>  x</a:t>
            </a:r>
            <a:r>
              <a:rPr lang="en-US" baseline="-25000" dirty="0" smtClean="0"/>
              <a:t>4</a:t>
            </a:r>
            <a:r>
              <a:rPr lang="en-US" dirty="0" smtClean="0"/>
              <a:t>=1.0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4579" name="Rectangle 5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8F51E62-C544-4971-A92B-E3516FEDB9A9}" type="slidenum">
              <a:rPr lang="ar-SA"/>
              <a:pPr/>
              <a:t>3</a:t>
            </a:fld>
            <a:endParaRPr lang="en-US"/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924800" cy="1981200"/>
          </a:xfrm>
        </p:spPr>
        <p:txBody>
          <a:bodyPr/>
          <a:lstStyle/>
          <a:p>
            <a:pPr eaLnBrk="1" hangingPunct="1"/>
            <a:r>
              <a:rPr lang="en-US" sz="4300" smtClean="0"/>
              <a:t/>
            </a:r>
            <a:br>
              <a:rPr lang="en-US" sz="4300" smtClean="0"/>
            </a:br>
            <a:r>
              <a:rPr lang="en-US" sz="5100" smtClean="0"/>
              <a:t>L</a:t>
            </a:r>
            <a:r>
              <a:rPr lang="en-US" sz="4700" smtClean="0"/>
              <a:t>ecture 35</a:t>
            </a:r>
            <a:r>
              <a:rPr lang="en-US" sz="5100" smtClean="0"/>
              <a:t/>
            </a:r>
            <a:br>
              <a:rPr lang="en-US" sz="5100" smtClean="0"/>
            </a:br>
            <a:r>
              <a:rPr lang="en-US" sz="3600" b="1" smtClean="0"/>
              <a:t>Lesson 8: Boundary Value 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638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638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A3ECB3-F32A-4573-85A7-0232815EA14F}" type="slidenum">
              <a:rPr lang="ar-SA"/>
              <a:pPr/>
              <a:t>30</a:t>
            </a:fld>
            <a:endParaRPr lang="en-US"/>
          </a:p>
        </p:txBody>
      </p:sp>
      <p:sp>
        <p:nvSpPr>
          <p:cNvPr id="163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Second Order BVP</a:t>
            </a:r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9698616"/>
              </p:ext>
            </p:extLst>
          </p:nvPr>
        </p:nvGraphicFramePr>
        <p:xfrm>
          <a:off x="574676" y="1928813"/>
          <a:ext cx="7959724" cy="36859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Equation" r:id="rId4" imgW="3708360" imgH="1714320" progId="Equation.DSMT4">
                  <p:embed/>
                </p:oleObj>
              </mc:Choice>
              <mc:Fallback>
                <p:oleObj name="Equation" r:id="rId4" imgW="3708360" imgH="171432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676" y="1928813"/>
                        <a:ext cx="7959724" cy="36859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1" name="Rectangle 4"/>
          <p:cNvSpPr>
            <a:spLocks noChangeArrowheads="1"/>
          </p:cNvSpPr>
          <p:nvPr/>
        </p:nvSpPr>
        <p:spPr bwMode="auto">
          <a:xfrm>
            <a:off x="533400" y="1524000"/>
            <a:ext cx="8001000" cy="464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674E35-4993-4DA3-B8E0-20ED79DBDDB8}" type="slidenum">
              <a:rPr lang="ar-SA"/>
              <a:pPr/>
              <a:t>31</a:t>
            </a:fld>
            <a:endParaRPr lang="en-US"/>
          </a:p>
        </p:txBody>
      </p:sp>
      <p:sp>
        <p:nvSpPr>
          <p:cNvPr id="174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Second Order BVP</a:t>
            </a:r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820290"/>
              </p:ext>
            </p:extLst>
          </p:nvPr>
        </p:nvGraphicFramePr>
        <p:xfrm>
          <a:off x="658183" y="1782763"/>
          <a:ext cx="7190417" cy="3932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Equation" r:id="rId4" imgW="3301920" imgH="1803240" progId="Equation.DSMT4">
                  <p:embed/>
                </p:oleObj>
              </mc:Choice>
              <mc:Fallback>
                <p:oleObj name="Equation" r:id="rId4" imgW="3301920" imgH="1803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183" y="1782763"/>
                        <a:ext cx="7190417" cy="393223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Rectangle 4"/>
          <p:cNvSpPr>
            <a:spLocks noChangeArrowheads="1"/>
          </p:cNvSpPr>
          <p:nvPr/>
        </p:nvSpPr>
        <p:spPr bwMode="auto">
          <a:xfrm>
            <a:off x="533400" y="1524000"/>
            <a:ext cx="7391400" cy="464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9D87316-59BF-4CB8-9A90-8311123CAB21}" type="slidenum">
              <a:rPr lang="ar-SA"/>
              <a:pPr/>
              <a:t>32</a:t>
            </a:fld>
            <a:endParaRPr lang="en-US"/>
          </a:p>
        </p:txBody>
      </p:sp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Second Order BVP</a:t>
            </a:r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685800" y="1447800"/>
          <a:ext cx="6424613" cy="449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6" name="Equation" r:id="rId4" imgW="2908080" imgH="2031840" progId="Equation.3">
                  <p:embed/>
                </p:oleObj>
              </mc:Choice>
              <mc:Fallback>
                <p:oleObj name="Equation" r:id="rId4" imgW="2908080" imgH="20318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447800"/>
                        <a:ext cx="6424613" cy="449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9" name="Rectangle 4"/>
          <p:cNvSpPr>
            <a:spLocks noChangeArrowheads="1"/>
          </p:cNvSpPr>
          <p:nvPr/>
        </p:nvSpPr>
        <p:spPr bwMode="auto">
          <a:xfrm>
            <a:off x="533400" y="1447800"/>
            <a:ext cx="7391400" cy="464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E664AB9-1037-49AB-B32C-70DFD62CC177}" type="slidenum">
              <a:rPr lang="ar-SA"/>
              <a:pPr/>
              <a:t>33</a:t>
            </a:fld>
            <a:endParaRPr lang="en-US"/>
          </a:p>
        </p:txBody>
      </p:sp>
      <p:sp>
        <p:nvSpPr>
          <p:cNvPr id="194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300" smtClean="0"/>
              <a:t>Second Order BVP</a:t>
            </a:r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0411855"/>
              </p:ext>
            </p:extLst>
          </p:nvPr>
        </p:nvGraphicFramePr>
        <p:xfrm>
          <a:off x="561975" y="1764993"/>
          <a:ext cx="7896225" cy="38738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Equation" r:id="rId4" imgW="3682800" imgH="1803240" progId="Equation.DSMT4">
                  <p:embed/>
                </p:oleObj>
              </mc:Choice>
              <mc:Fallback>
                <p:oleObj name="Equation" r:id="rId4" imgW="3682800" imgH="1803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975" y="1764993"/>
                        <a:ext cx="7896225" cy="387380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3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6482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89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8755C5-9E29-494F-95CC-0D008E992E39}" type="slidenum">
              <a:rPr lang="ar-SA"/>
              <a:pPr/>
              <a:t>34</a:t>
            </a:fld>
            <a:endParaRPr lang="en-US"/>
          </a:p>
        </p:txBody>
      </p:sp>
      <p:sp>
        <p:nvSpPr>
          <p:cNvPr id="389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89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8919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993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994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30A335-A151-45FF-BF8D-D5B4A1B24875}" type="slidenum">
              <a:rPr lang="ar-SA"/>
              <a:pPr/>
              <a:t>35</a:t>
            </a:fld>
            <a:endParaRPr lang="en-US"/>
          </a:p>
        </p:txBody>
      </p:sp>
      <p:sp>
        <p:nvSpPr>
          <p:cNvPr id="399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Summary of the Discretiztion Methods</a:t>
            </a:r>
          </a:p>
        </p:txBody>
      </p:sp>
      <p:sp>
        <p:nvSpPr>
          <p:cNvPr id="3994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  <a:solidFill>
            <a:srgbClr val="FFFF99"/>
          </a:solidFill>
          <a:ln>
            <a:solidFill>
              <a:srgbClr val="0000FF"/>
            </a:solidFill>
          </a:ln>
        </p:spPr>
        <p:txBody>
          <a:bodyPr/>
          <a:lstStyle/>
          <a:p>
            <a:pPr marL="457200" indent="-457200" eaLnBrk="1" hangingPunct="1"/>
            <a:r>
              <a:rPr lang="en-US" smtClean="0"/>
              <a:t>Select the base points.</a:t>
            </a:r>
          </a:p>
          <a:p>
            <a:pPr marL="457200" indent="-457200" eaLnBrk="1" hangingPunct="1"/>
            <a:r>
              <a:rPr lang="en-US" smtClean="0"/>
              <a:t>Divide the interval into </a:t>
            </a:r>
            <a:r>
              <a:rPr lang="en-US" i="1" smtClean="0"/>
              <a:t>n</a:t>
            </a:r>
            <a:r>
              <a:rPr lang="en-US" smtClean="0"/>
              <a:t> intervals.</a:t>
            </a:r>
          </a:p>
          <a:p>
            <a:pPr marL="457200" indent="-457200" eaLnBrk="1" hangingPunct="1"/>
            <a:r>
              <a:rPr lang="en-US" smtClean="0"/>
              <a:t>Use finite approximations to replace the derivatives.</a:t>
            </a:r>
          </a:p>
          <a:p>
            <a:pPr marL="457200" indent="-457200" eaLnBrk="1" hangingPunct="1"/>
            <a:r>
              <a:rPr lang="en-US" smtClean="0"/>
              <a:t>This approximation results in a set of algebraic equations. </a:t>
            </a:r>
          </a:p>
          <a:p>
            <a:pPr marL="457200" indent="-457200" eaLnBrk="1" hangingPunct="1"/>
            <a:r>
              <a:rPr lang="en-US" smtClean="0"/>
              <a:t>Solve the equations to obtain the solution of the BVP.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40963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0964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A1859C-D722-465B-9D4D-74060D2E23B9}" type="slidenum">
              <a:rPr lang="ar-SA"/>
              <a:pPr/>
              <a:t>36</a:t>
            </a:fld>
            <a:endParaRPr lang="en-US"/>
          </a:p>
        </p:txBody>
      </p:sp>
      <p:sp>
        <p:nvSpPr>
          <p:cNvPr id="409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700" smtClean="0"/>
              <a:t>Remarks</a:t>
            </a:r>
            <a:endParaRPr lang="en-US" sz="3000" smtClean="0"/>
          </a:p>
        </p:txBody>
      </p:sp>
      <p:sp>
        <p:nvSpPr>
          <p:cNvPr id="409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u="sng" smtClean="0"/>
              <a:t>Finite Difference Method</a:t>
            </a:r>
            <a:r>
              <a:rPr lang="en-US" sz="2000" u="sng" smtClean="0"/>
              <a:t> :</a:t>
            </a:r>
          </a:p>
          <a:p>
            <a:pPr lvl="1" eaLnBrk="1" hangingPunct="1"/>
            <a:r>
              <a:rPr lang="en-US" sz="2800" smtClean="0"/>
              <a:t>Different formulas can be used for approximating the derivatives.</a:t>
            </a:r>
          </a:p>
          <a:p>
            <a:pPr lvl="1" eaLnBrk="1" hangingPunct="1"/>
            <a:r>
              <a:rPr lang="en-US" sz="2800" smtClean="0"/>
              <a:t>Different formulas lead to different solutions. All of them are approximate solutions.</a:t>
            </a:r>
          </a:p>
          <a:p>
            <a:pPr lvl="1" eaLnBrk="1" hangingPunct="1"/>
            <a:r>
              <a:rPr lang="en-US" sz="2800" smtClean="0"/>
              <a:t>For linear second order cases, this reduces to tri-diagonal system.</a:t>
            </a:r>
            <a:endParaRPr lang="en-US" smtClean="0"/>
          </a:p>
        </p:txBody>
      </p:sp>
      <p:sp>
        <p:nvSpPr>
          <p:cNvPr id="40967" name="Rectangle 4"/>
          <p:cNvSpPr>
            <a:spLocks noChangeArrowheads="1"/>
          </p:cNvSpPr>
          <p:nvPr/>
        </p:nvSpPr>
        <p:spPr bwMode="auto">
          <a:xfrm>
            <a:off x="457200" y="1676400"/>
            <a:ext cx="8077200" cy="411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419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47E077-0468-47E5-9DE1-9ADC5370A434}" type="slidenum">
              <a:rPr lang="ar-SA"/>
              <a:pPr/>
              <a:t>37</a:t>
            </a:fld>
            <a:endParaRPr lang="en-US"/>
          </a:p>
        </p:txBody>
      </p:sp>
      <p:sp>
        <p:nvSpPr>
          <p:cNvPr id="419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Summary of Topic 8</a:t>
            </a:r>
          </a:p>
        </p:txBody>
      </p:sp>
      <p:sp>
        <p:nvSpPr>
          <p:cNvPr id="41990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57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000" b="1"/>
              <a:t>Solution of ODEs</a:t>
            </a:r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  <a:p>
            <a:pPr algn="ctr"/>
            <a:endParaRPr lang="en-US" sz="2000" b="1"/>
          </a:p>
        </p:txBody>
      </p:sp>
      <p:sp>
        <p:nvSpPr>
          <p:cNvPr id="41991" name="Rectangle 4"/>
          <p:cNvSpPr>
            <a:spLocks noChangeArrowheads="1"/>
          </p:cNvSpPr>
          <p:nvPr/>
        </p:nvSpPr>
        <p:spPr bwMode="auto">
          <a:xfrm>
            <a:off x="1066800" y="2057400"/>
            <a:ext cx="7239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Lessons 1-3:</a:t>
            </a:r>
          </a:p>
          <a:p>
            <a:pPr>
              <a:buFontTx/>
              <a:buChar char="•"/>
            </a:pPr>
            <a:r>
              <a:rPr lang="en-US" sz="1400"/>
              <a:t> Introduction to ODE, Euler Method, </a:t>
            </a:r>
          </a:p>
          <a:p>
            <a:pPr>
              <a:buFontTx/>
              <a:buChar char="•"/>
            </a:pPr>
            <a:r>
              <a:rPr lang="en-US" sz="1400"/>
              <a:t> Taylor Series methods, </a:t>
            </a:r>
          </a:p>
          <a:p>
            <a:pPr>
              <a:buFontTx/>
              <a:buChar char="•"/>
            </a:pPr>
            <a:r>
              <a:rPr lang="en-US" sz="1400"/>
              <a:t> Midpoint, Heun’s Predictor corrector methods</a:t>
            </a:r>
          </a:p>
        </p:txBody>
      </p:sp>
      <p:sp>
        <p:nvSpPr>
          <p:cNvPr id="41992" name="Rectangle 5"/>
          <p:cNvSpPr>
            <a:spLocks noChangeArrowheads="1"/>
          </p:cNvSpPr>
          <p:nvPr/>
        </p:nvSpPr>
        <p:spPr bwMode="auto">
          <a:xfrm>
            <a:off x="1066800" y="3048000"/>
            <a:ext cx="7239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Lessons 4-5:</a:t>
            </a:r>
          </a:p>
          <a:p>
            <a:pPr>
              <a:buFontTx/>
              <a:buChar char="•"/>
            </a:pPr>
            <a:r>
              <a:rPr lang="en-US" sz="1400"/>
              <a:t> Runge-Kutta Methods (concept &amp; derivation) </a:t>
            </a:r>
          </a:p>
          <a:p>
            <a:pPr>
              <a:buFontTx/>
              <a:buChar char="•"/>
            </a:pPr>
            <a:r>
              <a:rPr lang="en-US" sz="1400"/>
              <a:t> Applications of Runge-Kutta Methods To solve first order ODE</a:t>
            </a:r>
          </a:p>
        </p:txBody>
      </p:sp>
      <p:sp>
        <p:nvSpPr>
          <p:cNvPr id="41993" name="Rectangle 6"/>
          <p:cNvSpPr>
            <a:spLocks noChangeArrowheads="1"/>
          </p:cNvSpPr>
          <p:nvPr/>
        </p:nvSpPr>
        <p:spPr bwMode="auto">
          <a:xfrm>
            <a:off x="1066800" y="3810000"/>
            <a:ext cx="7239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Lessons 6:</a:t>
            </a:r>
          </a:p>
          <a:p>
            <a:pPr>
              <a:buFontTx/>
              <a:buChar char="•"/>
            </a:pPr>
            <a:r>
              <a:rPr lang="en-US" sz="1400"/>
              <a:t>Solving Systems of ODE</a:t>
            </a:r>
          </a:p>
        </p:txBody>
      </p:sp>
      <p:sp>
        <p:nvSpPr>
          <p:cNvPr id="41994" name="Rectangle 7"/>
          <p:cNvSpPr>
            <a:spLocks noChangeArrowheads="1"/>
          </p:cNvSpPr>
          <p:nvPr/>
        </p:nvSpPr>
        <p:spPr bwMode="auto">
          <a:xfrm>
            <a:off x="1066800" y="5257800"/>
            <a:ext cx="7239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Lessons 8-9:</a:t>
            </a:r>
          </a:p>
          <a:p>
            <a:pPr>
              <a:buFontTx/>
              <a:buChar char="•"/>
            </a:pPr>
            <a:r>
              <a:rPr lang="en-US" sz="1400"/>
              <a:t> Boundary Value Problems</a:t>
            </a:r>
          </a:p>
          <a:p>
            <a:pPr>
              <a:buFontTx/>
              <a:buChar char="•"/>
            </a:pPr>
            <a:r>
              <a:rPr lang="en-US" sz="1400"/>
              <a:t> Discretization method</a:t>
            </a:r>
          </a:p>
        </p:txBody>
      </p:sp>
      <p:sp>
        <p:nvSpPr>
          <p:cNvPr id="41995" name="Rectangle 8"/>
          <p:cNvSpPr>
            <a:spLocks noChangeArrowheads="1"/>
          </p:cNvSpPr>
          <p:nvPr/>
        </p:nvSpPr>
        <p:spPr bwMode="auto">
          <a:xfrm>
            <a:off x="1066800" y="4648200"/>
            <a:ext cx="7239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Lesson 7:</a:t>
            </a:r>
          </a:p>
          <a:p>
            <a:r>
              <a:rPr lang="en-US" sz="1400"/>
              <a:t>Multi-step methods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84C635-61A8-451B-80A9-0940A431CAF6}" type="slidenum">
              <a:rPr lang="ar-SA"/>
              <a:pPr/>
              <a:t>4</a:t>
            </a:fld>
            <a:endParaRPr lang="en-US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Outlines of Lesson 8 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Boundary Value Problem 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Shooting Method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Examples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5C64694-AB58-4CE9-B15A-4ED62058150F}" type="slidenum">
              <a:rPr lang="ar-SA"/>
              <a:pPr/>
              <a:t>5</a:t>
            </a:fld>
            <a:endParaRPr lang="en-US"/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Learning Objectives of Lesson 8 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 eaLnBrk="1" hangingPunct="1"/>
            <a:r>
              <a:rPr lang="en-US" sz="2400" dirty="0" smtClean="0"/>
              <a:t>Grasp the difference between initial value problems and boundary value problems.</a:t>
            </a:r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Appreciate the difficulties involved in solving the boundary value problems.</a:t>
            </a:r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Grasp the concept of the shooting method.</a:t>
            </a:r>
          </a:p>
          <a:p>
            <a:pPr marL="533400" indent="-533400" eaLnBrk="1" hangingPunct="1"/>
            <a:endParaRPr lang="en-US" sz="2400" dirty="0" smtClean="0"/>
          </a:p>
          <a:p>
            <a:pPr marL="533400" indent="-533400" eaLnBrk="1" hangingPunct="1"/>
            <a:r>
              <a:rPr lang="en-US" sz="2400" dirty="0" smtClean="0"/>
              <a:t>Use the shooting method to solve boundary value problems.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1029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1030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D2F995F-7AC0-437F-BF15-5187A234CDDE}" type="slidenum">
              <a:rPr lang="ar-SA"/>
              <a:pPr/>
              <a:t>6</a:t>
            </a:fld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Boundary-Value and </a:t>
            </a:r>
            <a:br>
              <a:rPr lang="en-US" smtClean="0"/>
            </a:br>
            <a:r>
              <a:rPr lang="en-US" smtClean="0"/>
              <a:t>Initial Value Problems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495800" y="1524000"/>
            <a:ext cx="43434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dirty="0" smtClean="0">
                <a:solidFill>
                  <a:srgbClr val="0000FF"/>
                </a:solidFill>
              </a:rPr>
              <a:t>Boundary-Value Problems</a:t>
            </a:r>
          </a:p>
          <a:p>
            <a:pPr eaLnBrk="1" hangingPunct="1">
              <a:buFont typeface="Wingdings" pitchFamily="2" charset="2"/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The auxiliary conditions are </a:t>
            </a:r>
            <a:r>
              <a:rPr lang="en-US" sz="2000" b="1" i="1" u="sng" dirty="0" smtClean="0">
                <a:solidFill>
                  <a:srgbClr val="FF0000"/>
                </a:solidFill>
              </a:rPr>
              <a:t>not</a:t>
            </a:r>
            <a:r>
              <a:rPr lang="en-US" sz="2000" dirty="0" smtClean="0">
                <a:solidFill>
                  <a:srgbClr val="FF0000"/>
                </a:solidFill>
              </a:rPr>
              <a:t> at one point of the independent variable</a:t>
            </a:r>
          </a:p>
          <a:p>
            <a:pPr eaLnBrk="1" hangingPunct="1"/>
            <a:r>
              <a:rPr lang="en-US" sz="2000" dirty="0" smtClean="0"/>
              <a:t>More difficult to solve than initial value problem</a:t>
            </a:r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181600" y="4376738"/>
          <a:ext cx="31242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Equation" r:id="rId4" imgW="1257120" imgH="457200" progId="Equation.3">
                  <p:embed/>
                </p:oleObj>
              </mc:Choice>
              <mc:Fallback>
                <p:oleObj name="Equation" r:id="rId4" imgW="12571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4376738"/>
                        <a:ext cx="3124200" cy="1165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5"/>
          <p:cNvSpPr>
            <a:spLocks noChangeArrowheads="1"/>
          </p:cNvSpPr>
          <p:nvPr/>
        </p:nvSpPr>
        <p:spPr bwMode="auto">
          <a:xfrm>
            <a:off x="4495800" y="1600200"/>
            <a:ext cx="4267200" cy="411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Rectangle 6"/>
          <p:cNvSpPr>
            <a:spLocks noChangeArrowheads="1"/>
          </p:cNvSpPr>
          <p:nvPr/>
        </p:nvSpPr>
        <p:spPr bwMode="auto">
          <a:xfrm>
            <a:off x="457200" y="1600200"/>
            <a:ext cx="3733800" cy="441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dirty="0">
                <a:solidFill>
                  <a:srgbClr val="0000FF"/>
                </a:solidFill>
              </a:rPr>
              <a:t>Initial-Value Problems</a:t>
            </a: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p"/>
            </a:pPr>
            <a:r>
              <a:rPr lang="en-US" sz="2000" dirty="0"/>
              <a:t>The auxiliary conditions are </a:t>
            </a:r>
            <a:r>
              <a:rPr lang="en-US" sz="2000" dirty="0">
                <a:solidFill>
                  <a:srgbClr val="FF0000"/>
                </a:solidFill>
              </a:rPr>
              <a:t>at one point of the </a:t>
            </a:r>
            <a:r>
              <a:rPr lang="en-US" sz="2400" dirty="0">
                <a:solidFill>
                  <a:srgbClr val="FF0000"/>
                </a:solidFill>
              </a:rPr>
              <a:t>independent variable</a:t>
            </a:r>
            <a:endParaRPr lang="en-US" sz="2000" dirty="0">
              <a:solidFill>
                <a:srgbClr val="FF0000"/>
              </a:solidFill>
            </a:endParaRPr>
          </a:p>
          <a:p>
            <a: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</p:txBody>
      </p:sp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823913" y="4446588"/>
          <a:ext cx="3154362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1" name="Equation" r:id="rId6" imgW="1269720" imgH="457200" progId="Equation.3">
                  <p:embed/>
                </p:oleObj>
              </mc:Choice>
              <mc:Fallback>
                <p:oleObj name="Equation" r:id="rId6" imgW="1269720" imgH="457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3" y="4446588"/>
                        <a:ext cx="3154362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Rectangle 8"/>
          <p:cNvSpPr>
            <a:spLocks noChangeArrowheads="1"/>
          </p:cNvSpPr>
          <p:nvPr/>
        </p:nvSpPr>
        <p:spPr bwMode="auto">
          <a:xfrm>
            <a:off x="457200" y="1592263"/>
            <a:ext cx="3810000" cy="41148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066800" y="5029200"/>
            <a:ext cx="6248400" cy="1143000"/>
            <a:chOff x="672" y="3168"/>
            <a:chExt cx="3936" cy="720"/>
          </a:xfrm>
        </p:grpSpPr>
        <p:sp>
          <p:nvSpPr>
            <p:cNvPr id="1037" name="Oval 10"/>
            <p:cNvSpPr>
              <a:spLocks noChangeArrowheads="1"/>
            </p:cNvSpPr>
            <p:nvPr/>
          </p:nvSpPr>
          <p:spPr bwMode="auto">
            <a:xfrm>
              <a:off x="672" y="3216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1"/>
            <p:cNvSpPr>
              <a:spLocks noChangeArrowheads="1"/>
            </p:cNvSpPr>
            <p:nvPr/>
          </p:nvSpPr>
          <p:spPr bwMode="auto">
            <a:xfrm>
              <a:off x="4320" y="3168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2"/>
            <p:cNvSpPr>
              <a:spLocks noChangeArrowheads="1"/>
            </p:cNvSpPr>
            <p:nvPr/>
          </p:nvSpPr>
          <p:spPr bwMode="auto">
            <a:xfrm>
              <a:off x="3408" y="3168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3"/>
            <p:cNvSpPr>
              <a:spLocks noChangeArrowheads="1"/>
            </p:cNvSpPr>
            <p:nvPr/>
          </p:nvSpPr>
          <p:spPr bwMode="auto">
            <a:xfrm>
              <a:off x="1584" y="3216"/>
              <a:ext cx="288" cy="288"/>
            </a:xfrm>
            <a:prstGeom prst="ellipse">
              <a:avLst/>
            </a:prstGeom>
            <a:solidFill>
              <a:srgbClr val="FF0000">
                <a:alpha val="54901"/>
              </a:srgbClr>
            </a:soli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AutoShape 14"/>
            <p:cNvSpPr>
              <a:spLocks/>
            </p:cNvSpPr>
            <p:nvPr/>
          </p:nvSpPr>
          <p:spPr bwMode="auto">
            <a:xfrm>
              <a:off x="960" y="3600"/>
              <a:ext cx="576" cy="240"/>
            </a:xfrm>
            <a:prstGeom prst="borderCallout1">
              <a:avLst>
                <a:gd name="adj1" fmla="val 30000"/>
                <a:gd name="adj2" fmla="val -8333"/>
                <a:gd name="adj3" fmla="val -54583"/>
                <a:gd name="adj4" fmla="val -15801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same</a:t>
              </a:r>
            </a:p>
          </p:txBody>
        </p:sp>
        <p:sp>
          <p:nvSpPr>
            <p:cNvPr id="1042" name="Line 15"/>
            <p:cNvSpPr>
              <a:spLocks noChangeShapeType="1"/>
            </p:cNvSpPr>
            <p:nvPr/>
          </p:nvSpPr>
          <p:spPr bwMode="auto">
            <a:xfrm flipH="1">
              <a:off x="1584" y="3504"/>
              <a:ext cx="144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AutoShape 16"/>
            <p:cNvSpPr>
              <a:spLocks/>
            </p:cNvSpPr>
            <p:nvPr/>
          </p:nvSpPr>
          <p:spPr bwMode="auto">
            <a:xfrm>
              <a:off x="3600" y="3648"/>
              <a:ext cx="816" cy="240"/>
            </a:xfrm>
            <a:prstGeom prst="borderCallout1">
              <a:avLst>
                <a:gd name="adj1" fmla="val 30000"/>
                <a:gd name="adj2" fmla="val -5884"/>
                <a:gd name="adj3" fmla="val -74583"/>
                <a:gd name="adj4" fmla="val -11153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different</a:t>
              </a:r>
            </a:p>
          </p:txBody>
        </p:sp>
        <p:sp>
          <p:nvSpPr>
            <p:cNvPr id="1044" name="Line 17"/>
            <p:cNvSpPr>
              <a:spLocks noChangeShapeType="1"/>
            </p:cNvSpPr>
            <p:nvPr/>
          </p:nvSpPr>
          <p:spPr bwMode="auto">
            <a:xfrm flipH="1">
              <a:off x="4464" y="3456"/>
              <a:ext cx="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7651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7652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26C0603-B6E6-4251-8674-E39AFDC2E2F1}" type="slidenum">
              <a:rPr lang="ar-SA"/>
              <a:pPr/>
              <a:t>7</a:t>
            </a:fld>
            <a:endParaRPr lang="en-US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000" smtClean="0"/>
              <a:t> 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286000"/>
            <a:ext cx="81534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6100" b="1" smtClean="0">
                <a:solidFill>
                  <a:srgbClr val="0000FF"/>
                </a:solidFill>
              </a:rPr>
              <a:t>Shooting Method</a:t>
            </a:r>
          </a:p>
        </p:txBody>
      </p:sp>
      <p:sp>
        <p:nvSpPr>
          <p:cNvPr id="27655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2362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31747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31748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C49F2E6-90ED-497E-AF2A-7E0B7EF5FCA4}" type="slidenum">
              <a:rPr lang="ar-SA"/>
              <a:pPr/>
              <a:t>8</a:t>
            </a:fld>
            <a:endParaRPr lang="en-US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534400" cy="1139825"/>
          </a:xfrm>
        </p:spPr>
        <p:txBody>
          <a:bodyPr/>
          <a:lstStyle/>
          <a:p>
            <a:pPr eaLnBrk="1" hangingPunct="1"/>
            <a:r>
              <a:rPr lang="en-US" sz="3700" dirty="0" smtClean="0"/>
              <a:t>Solution of Boundary-Value Problems (BVP)</a:t>
            </a:r>
            <a:br>
              <a:rPr lang="en-US" sz="3700" dirty="0" smtClean="0"/>
            </a:br>
            <a:r>
              <a:rPr lang="en-US" sz="3700" dirty="0" smtClean="0"/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Shooting Method</a:t>
            </a:r>
            <a:r>
              <a:rPr lang="en-US" sz="2400" dirty="0" smtClean="0"/>
              <a:t> for Boundary-Value Problems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53400" cy="4530725"/>
          </a:xfrm>
        </p:spPr>
        <p:txBody>
          <a:bodyPr/>
          <a:lstStyle/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Guess a value for the auxiliary conditions at one point of time.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Solve the initial value problem using Euler, </a:t>
            </a:r>
            <a:r>
              <a:rPr lang="en-US" sz="2400" dirty="0" err="1" smtClean="0"/>
              <a:t>Runge-Kutta</a:t>
            </a:r>
            <a:r>
              <a:rPr lang="en-US" sz="2400" dirty="0" smtClean="0"/>
              <a:t>, …</a:t>
            </a:r>
          </a:p>
          <a:p>
            <a:pPr marL="457200" indent="-457200" eaLnBrk="1" hangingPunct="1">
              <a:buFont typeface="Wingdings" pitchFamily="2" charset="2"/>
              <a:buAutoNum type="arabicPeriod"/>
            </a:pPr>
            <a:r>
              <a:rPr lang="en-US" sz="2400" dirty="0" smtClean="0"/>
              <a:t>Check if the boundary conditions are satisfied, otherwise modify the guess and resolve the problem.</a:t>
            </a:r>
          </a:p>
          <a:p>
            <a:pPr marL="457200" indent="-457200" eaLnBrk="1" hangingPunct="1"/>
            <a:r>
              <a:rPr lang="en-US" dirty="0" smtClean="0">
                <a:solidFill>
                  <a:srgbClr val="0000FF"/>
                </a:solidFill>
              </a:rPr>
              <a:t>Use </a:t>
            </a:r>
            <a:r>
              <a:rPr lang="en-US" dirty="0" smtClean="0">
                <a:solidFill>
                  <a:srgbClr val="FF0000"/>
                </a:solidFill>
              </a:rPr>
              <a:t>interpolation</a:t>
            </a:r>
            <a:r>
              <a:rPr lang="en-US" dirty="0" smtClean="0">
                <a:solidFill>
                  <a:srgbClr val="0000FF"/>
                </a:solidFill>
              </a:rPr>
              <a:t> in updating the guess.</a:t>
            </a:r>
          </a:p>
          <a:p>
            <a:pPr marL="457200" indent="-457200" eaLnBrk="1" hangingPunct="1"/>
            <a:r>
              <a:rPr lang="en-US" dirty="0" smtClean="0">
                <a:solidFill>
                  <a:srgbClr val="0000FF"/>
                </a:solidFill>
              </a:rPr>
              <a:t>It is an iterative procedure and can be efficient in solving the BVP.</a:t>
            </a:r>
          </a:p>
        </p:txBody>
      </p:sp>
      <p:sp>
        <p:nvSpPr>
          <p:cNvPr id="31751" name="Rectangle 4"/>
          <p:cNvSpPr>
            <a:spLocks noChangeArrowheads="1"/>
          </p:cNvSpPr>
          <p:nvPr/>
        </p:nvSpPr>
        <p:spPr bwMode="auto">
          <a:xfrm>
            <a:off x="457200" y="1447800"/>
            <a:ext cx="8077200" cy="45720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Date Placeholder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CISE301_Topic8L8&amp;9</a:t>
            </a:r>
            <a:endParaRPr lang="en-US"/>
          </a:p>
        </p:txBody>
      </p:sp>
      <p:sp>
        <p:nvSpPr>
          <p:cNvPr id="2052" name="Footer Placeholder 6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KFUPM</a:t>
            </a:r>
            <a:endParaRPr lang="en-US"/>
          </a:p>
        </p:txBody>
      </p:sp>
      <p:sp>
        <p:nvSpPr>
          <p:cNvPr id="2053" name="Slide Number Placeholder 7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1F013B7-B525-40D3-BBAD-2BEB08BBFE83}" type="slidenum">
              <a:rPr lang="ar-SA"/>
              <a:pPr/>
              <a:t>9</a:t>
            </a:fld>
            <a:endParaRPr lang="en-US"/>
          </a:p>
        </p:txBody>
      </p:sp>
      <p:sp>
        <p:nvSpPr>
          <p:cNvPr id="20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610600" cy="1139825"/>
          </a:xfrm>
        </p:spPr>
        <p:txBody>
          <a:bodyPr/>
          <a:lstStyle/>
          <a:p>
            <a:pPr eaLnBrk="1" hangingPunct="1"/>
            <a:r>
              <a:rPr lang="en-US" sz="3700" dirty="0" smtClean="0"/>
              <a:t>Solution of Boundary-Value Problems (BVP)</a:t>
            </a:r>
            <a:br>
              <a:rPr lang="en-US" sz="3700" dirty="0" smtClean="0"/>
            </a:br>
            <a:r>
              <a:rPr lang="en-US" sz="3700" dirty="0" smtClean="0"/>
              <a:t>  </a:t>
            </a:r>
            <a:r>
              <a:rPr lang="en-US" sz="3000" dirty="0" smtClean="0">
                <a:solidFill>
                  <a:srgbClr val="FF0000"/>
                </a:solidFill>
              </a:rPr>
              <a:t>Shooting Method</a:t>
            </a:r>
          </a:p>
        </p:txBody>
      </p:sp>
      <p:sp>
        <p:nvSpPr>
          <p:cNvPr id="2055" name="Rectangle 3"/>
          <p:cNvSpPr>
            <a:spLocks noChangeArrowheads="1"/>
          </p:cNvSpPr>
          <p:nvPr/>
        </p:nvSpPr>
        <p:spPr bwMode="auto">
          <a:xfrm>
            <a:off x="457200" y="1447800"/>
            <a:ext cx="8077200" cy="4648200"/>
          </a:xfrm>
          <a:prstGeom prst="rect">
            <a:avLst/>
          </a:prstGeom>
          <a:noFill/>
          <a:ln w="28575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50" name="Object 4"/>
          <p:cNvGraphicFramePr>
            <a:graphicFrameLocks noGrp="1" noChangeAspect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83085077"/>
              </p:ext>
            </p:extLst>
          </p:nvPr>
        </p:nvGraphicFramePr>
        <p:xfrm>
          <a:off x="609600" y="3505200"/>
          <a:ext cx="342900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" imgW="1422360" imgH="672840" progId="Equation.DSMT4">
                  <p:embed/>
                </p:oleObj>
              </mc:Choice>
              <mc:Fallback>
                <p:oleObj name="Equation" r:id="rId4" imgW="1422360" imgH="6728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505200"/>
                        <a:ext cx="3429000" cy="1622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Line 5"/>
          <p:cNvSpPr>
            <a:spLocks noChangeShapeType="1"/>
          </p:cNvSpPr>
          <p:nvPr/>
        </p:nvSpPr>
        <p:spPr bwMode="auto">
          <a:xfrm flipV="1">
            <a:off x="4191000" y="2514600"/>
            <a:ext cx="0" cy="3581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3200400" cy="10033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Boundary-Value Problem 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5486400" y="1600200"/>
            <a:ext cx="2895600" cy="1003300"/>
          </a:xfrm>
          <a:prstGeom prst="rect">
            <a:avLst/>
          </a:prstGeom>
          <a:solidFill>
            <a:srgbClr val="FFFF99"/>
          </a:solidFill>
          <a:ln w="57150" cmpd="thinThick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Initial-value Problem</a:t>
            </a:r>
          </a:p>
        </p:txBody>
      </p:sp>
      <p:sp>
        <p:nvSpPr>
          <p:cNvPr id="2059" name="AutoShape 8"/>
          <p:cNvSpPr>
            <a:spLocks noChangeArrowheads="1"/>
          </p:cNvSpPr>
          <p:nvPr/>
        </p:nvSpPr>
        <p:spPr bwMode="auto">
          <a:xfrm>
            <a:off x="3962400" y="1447800"/>
            <a:ext cx="1447800" cy="1219200"/>
          </a:xfrm>
          <a:prstGeom prst="rightArrow">
            <a:avLst>
              <a:gd name="adj1" fmla="val 68491"/>
              <a:gd name="adj2" fmla="val 1223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convert</a:t>
            </a:r>
          </a:p>
        </p:txBody>
      </p: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4267200" y="2667000"/>
            <a:ext cx="4267200" cy="2790825"/>
          </a:xfrm>
          <a:prstGeom prst="rect">
            <a:avLst/>
          </a:prstGeom>
          <a:noFill/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rgbClr val="0000FF"/>
                </a:solidFill>
              </a:rPr>
              <a:t>Convert the ODE to a system of first order ODEs.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rgbClr val="0000FF"/>
                </a:solidFill>
              </a:rPr>
              <a:t>Guess the initial conditions that are not available.</a:t>
            </a:r>
            <a:r>
              <a:rPr lang="en-US" sz="1600" b="1">
                <a:solidFill>
                  <a:srgbClr val="FF0000"/>
                </a:solidFill>
              </a:rPr>
              <a:t> 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rgbClr val="FF0000"/>
                </a:solidFill>
              </a:rPr>
              <a:t>Solve the Initial-value problem.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accent1"/>
                </a:solidFill>
              </a:rPr>
              <a:t>Check if the known boundary conditions are satisfied.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1600" b="1">
                <a:solidFill>
                  <a:schemeClr val="folHlink"/>
                </a:solidFill>
              </a:rPr>
              <a:t>If needed modify the guess and resolve the problem again.</a:t>
            </a:r>
          </a:p>
        </p:txBody>
      </p:sp>
      <p:sp>
        <p:nvSpPr>
          <p:cNvPr id="2061" name="Line 10"/>
          <p:cNvSpPr>
            <a:spLocks noChangeShapeType="1"/>
          </p:cNvSpPr>
          <p:nvPr/>
        </p:nvSpPr>
        <p:spPr bwMode="auto">
          <a:xfrm>
            <a:off x="8458200" y="5334000"/>
            <a:ext cx="228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1"/>
          <p:cNvSpPr>
            <a:spLocks noChangeShapeType="1"/>
          </p:cNvSpPr>
          <p:nvPr/>
        </p:nvSpPr>
        <p:spPr bwMode="auto">
          <a:xfrm flipV="1">
            <a:off x="8686800" y="4114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2"/>
          <p:cNvSpPr>
            <a:spLocks noChangeShapeType="1"/>
          </p:cNvSpPr>
          <p:nvPr/>
        </p:nvSpPr>
        <p:spPr bwMode="auto">
          <a:xfrm flipH="1" flipV="1">
            <a:off x="8382000" y="4114800"/>
            <a:ext cx="304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Arial"/>
      </a:majorFont>
      <a:minorFont>
        <a:latin typeface="Verdan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14962</TotalTime>
  <Words>1027</Words>
  <Application>Microsoft Office PowerPoint</Application>
  <PresentationFormat>On-screen Show (4:3)</PresentationFormat>
  <Paragraphs>384</Paragraphs>
  <Slides>37</Slides>
  <Notes>37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6" baseType="lpstr">
      <vt:lpstr>Arial</vt:lpstr>
      <vt:lpstr>Garamond</vt:lpstr>
      <vt:lpstr>Symbol</vt:lpstr>
      <vt:lpstr>Times New Roman</vt:lpstr>
      <vt:lpstr>Verdana</vt:lpstr>
      <vt:lpstr>Wingdings</vt:lpstr>
      <vt:lpstr>Level</vt:lpstr>
      <vt:lpstr>Equation</vt:lpstr>
      <vt:lpstr>MathType 5.0 Equation</vt:lpstr>
      <vt:lpstr>PowerPoint Presentation</vt:lpstr>
      <vt:lpstr>Outline of Topic 8</vt:lpstr>
      <vt:lpstr> Lecture 35 Lesson 8: Boundary Value Problems</vt:lpstr>
      <vt:lpstr>Outlines of Lesson 8 </vt:lpstr>
      <vt:lpstr>Learning Objectives of Lesson 8 </vt:lpstr>
      <vt:lpstr>Boundary-Value and  Initial Value Problems</vt:lpstr>
      <vt:lpstr> </vt:lpstr>
      <vt:lpstr>Solution of Boundary-Value Problems (BVP)  Shooting Method for Boundary-Value Problems</vt:lpstr>
      <vt:lpstr>Solution of Boundary-Value Problems (BVP)   Shooting Method</vt:lpstr>
      <vt:lpstr>Example 1  Original BVP</vt:lpstr>
      <vt:lpstr>Example 1  Original BVP</vt:lpstr>
      <vt:lpstr>Example 1  Original BVP</vt:lpstr>
      <vt:lpstr>Example 1  Original BVP</vt:lpstr>
      <vt:lpstr>Example 1  Step1: Convert to a System of First Order ODEs</vt:lpstr>
      <vt:lpstr>Example 1  Guess # 1</vt:lpstr>
      <vt:lpstr>Example 1  Guess # 2</vt:lpstr>
      <vt:lpstr>Example 1  Interpolation for Guess # 3</vt:lpstr>
      <vt:lpstr>Example 1  Interpolation for Guess # 3</vt:lpstr>
      <vt:lpstr>Example 1  Guess # 3</vt:lpstr>
      <vt:lpstr>Example 1  Solution</vt:lpstr>
      <vt:lpstr>Summary of the Shooting Method</vt:lpstr>
      <vt:lpstr>Properties of the Shooting Method</vt:lpstr>
      <vt:lpstr> Lecture 36 Lesson 9: Discretization Method </vt:lpstr>
      <vt:lpstr>Outlines of Lesson 9 </vt:lpstr>
      <vt:lpstr>Learning Objectives of Lesson 9 </vt:lpstr>
      <vt:lpstr>Solution of Boundary-Value Problems  Finite Difference Method</vt:lpstr>
      <vt:lpstr>Solution of Boundary-Value Problems  Finite Difference Method</vt:lpstr>
      <vt:lpstr>Finite Difference Method  Example</vt:lpstr>
      <vt:lpstr>Finite Difference Method  Example</vt:lpstr>
      <vt:lpstr>Second Order BVP</vt:lpstr>
      <vt:lpstr>Second Order BVP</vt:lpstr>
      <vt:lpstr>Second Order BVP</vt:lpstr>
      <vt:lpstr>Second Order BVP</vt:lpstr>
      <vt:lpstr>PowerPoint Presentation</vt:lpstr>
      <vt:lpstr>Summary of the Discretiztion Methods</vt:lpstr>
      <vt:lpstr>Remarks</vt:lpstr>
      <vt:lpstr>Summary of Topic 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marwan</dc:creator>
  <cp:lastModifiedBy>Dr. Marwan Abu-Amara</cp:lastModifiedBy>
  <cp:revision>202</cp:revision>
  <dcterms:created xsi:type="dcterms:W3CDTF">2002-11-14T22:58:36Z</dcterms:created>
  <dcterms:modified xsi:type="dcterms:W3CDTF">2016-04-24T06:14:22Z</dcterms:modified>
</cp:coreProperties>
</file>