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2"/>
  </p:notesMasterIdLst>
  <p:handoutMasterIdLst>
    <p:handoutMasterId r:id="rId53"/>
  </p:handoutMasterIdLst>
  <p:sldIdLst>
    <p:sldId id="256" r:id="rId2"/>
    <p:sldId id="372" r:id="rId3"/>
    <p:sldId id="373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29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4" r:id="rId38"/>
    <p:sldId id="415" r:id="rId39"/>
    <p:sldId id="416" r:id="rId40"/>
    <p:sldId id="417" r:id="rId41"/>
    <p:sldId id="418" r:id="rId42"/>
    <p:sldId id="419" r:id="rId43"/>
    <p:sldId id="420" r:id="rId44"/>
    <p:sldId id="421" r:id="rId45"/>
    <p:sldId id="422" r:id="rId46"/>
    <p:sldId id="423" r:id="rId47"/>
    <p:sldId id="424" r:id="rId48"/>
    <p:sldId id="426" r:id="rId49"/>
    <p:sldId id="427" r:id="rId50"/>
    <p:sldId id="428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6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8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83334262-E793-40C9-B635-0D600A7DE5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8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35E377F0-4AE3-4CD8-9247-39477ED405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85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179BE-1B26-433F-A972-F022F457A98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457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1185A-74BE-4BB3-8AC0-004B36D2E3E7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6592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7EB6A-4E31-4786-8E23-85DF7F4A45AE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4972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24991-D3EE-4FC7-A053-7710AC50DA71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7378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C92E8-ECB6-4049-89DA-621E69D5CF20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4743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C2EAD-04A6-4485-B93D-E210F6A37DCA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0555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43669-B5C1-445F-BCE0-7B49C3C589F7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5559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ECF05-C4F8-42A7-9F67-65383F4BA388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29982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DE17E-097B-4439-B1AB-4E54AA40CBAA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14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45C36-80CA-414B-9C7C-93B9A7349E95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956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211DC-0194-464B-8FC5-CB554F9365D1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781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5775B-49A6-4160-A172-C1A9D549C54A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22808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C64ED-F989-4F4C-B389-2683523890C7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4522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2D7FB-E56C-4457-9DF6-093FC8F4A8FE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664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58046-8BA0-4EF0-A1FF-5E22BB4CCC00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6882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22E5D-7A59-4A64-8484-52161491F034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9189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E6F0F-C74E-44EB-AD0A-0F6E7A942136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07929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BFE30-7DAC-4A77-89B3-2DA523F70936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6518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112E6-3344-4DE3-BABF-3E3A02F5FF3A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87175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8F993-3E29-457B-B240-13E206F1B503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5947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8CEA0-3766-4C0D-BF72-D34908C443AC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432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F444F6-5508-4DFB-9117-CBF4CB02F0F2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60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A5C69-F66D-4832-B5E3-1F4E3D6F98D5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4076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0E75F-89BA-41B1-9D95-EDEE49736F41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60425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45771-8764-4622-B2F0-23C0A599655D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0761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CEEFA-8F6B-455C-AB99-BA4234DD3B42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28914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7879E-6E77-47BD-8C8E-21E653A362C1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15680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27F88-9D4D-4974-88E0-87F1BE8DA0F9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58523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4C443-722A-4042-BBB3-87D972897631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93877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9022DA-4762-4E1F-8BA9-026C4B5858AD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4802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9F2B2-9040-4084-BB6B-AC5BE135C9B3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65023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EA5CF-AA19-4CDD-A893-F5B8B7A18BCF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20987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4B60B-618D-4507-831C-1B70850B2400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029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38D6A-C774-448E-AD04-0D8645C24E27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56318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4C822-B9DD-4D21-8E23-F9D558BFDC8D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47929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C82B0-023B-441A-BC7C-B730787CB779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72631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99DA-4915-481D-B12D-1C6D2C13B2C2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31094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D7155-2D33-4778-B282-6D30361FB749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10989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0294D-9297-4644-AD86-C53883BF0D4E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57194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3053A6-22C3-4651-A527-BC3533AA1010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45822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B033B-F9A1-4C1A-B28A-1682F0E9896E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8644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B25EA-5243-4CB5-A08B-3FA646970674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465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EC4F7-EB05-4127-B0E2-6C88D0E743DF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92844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F2769-6AAF-4B1B-8A1F-6153D51445C6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56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4EB16-54B1-467F-B597-E6D8E178E3E2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93744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BC142-4C63-407A-993C-6FD05F69B32B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570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70B01-4D24-4A0D-9DDA-A9FC76776D3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6663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D597A-052F-4F05-B1AC-B5818364786A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5117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F11E8-E066-4CBA-BBA3-E8CEE85A667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9832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233FB-8426-4E25-9C87-63930F27C912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582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0D3D-11DA-4556-BDCB-36987CB9B2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1D8A6-0DD2-468F-BD6F-162F161185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5947-BA7D-452A-91B2-9D542741D5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9AD6B-0663-4946-9FF5-AF98FAEF9C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8DCA7-668C-40B1-B504-2C938BFCBF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B8732-AF78-4C68-A60B-5DE9203617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5BAF-6BFF-4AA4-AE5E-7542D52C5B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6AA6-A121-42DE-A431-4E034CC4CF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603B-D565-4E76-904D-7077BEB772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483E-2A05-4C19-AF9D-6E946F1689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023A-478F-45A7-A2C4-24EF73628D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5467F-B0E4-4C4C-B4D7-4CB4265D65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9094-808E-4CA0-B999-D056D38DFD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E95EA7B-DF72-4A0F-A70F-8F0ECA2551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7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3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9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3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CC55E2-35BF-4DB1-95E8-5E4BCA546A01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41990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3F47F9-38DD-44B2-8650-FFB5F7169065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15950" y="1600200"/>
          <a:ext cx="815816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4" imgW="4419360" imgH="2222280" progId="Equation.3">
                  <p:embed/>
                </p:oleObj>
              </mc:Choice>
              <mc:Fallback>
                <p:oleObj name="Equation" r:id="rId4" imgW="4419360" imgH="222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600200"/>
                        <a:ext cx="8158163" cy="410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76529B-8750-406D-A8F5-427B1F6E67FA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 Series Expansion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457200" y="1447800"/>
          <a:ext cx="7010400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2577960" imgH="1650960" progId="Equation.3">
                  <p:embed/>
                </p:oleObj>
              </mc:Choice>
              <mc:Fallback>
                <p:oleObj name="Equation" r:id="rId4" imgW="2577960" imgH="1650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7010400" cy="448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6350B0-6365-4944-A68A-A5A82C913969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 Series in Two Variables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57200" y="1752600"/>
          <a:ext cx="8305800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4" imgW="4279680" imgH="1168200" progId="Equation.3">
                  <p:embed/>
                </p:oleObj>
              </mc:Choice>
              <mc:Fallback>
                <p:oleObj name="Equation" r:id="rId4" imgW="4279680" imgH="116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8305800" cy="226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4"/>
          <p:cNvSpPr>
            <a:spLocks noChangeShapeType="1"/>
          </p:cNvSpPr>
          <p:nvPr/>
        </p:nvSpPr>
        <p:spPr bwMode="auto">
          <a:xfrm>
            <a:off x="2209800" y="5715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H="1" flipV="1">
            <a:off x="2819400" y="4114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3429000" y="43434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4290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43434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H="1">
            <a:off x="28194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 flipH="1">
            <a:off x="28194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1"/>
          <p:cNvSpPr txBox="1">
            <a:spLocks noChangeArrowheads="1"/>
          </p:cNvSpPr>
          <p:nvPr/>
        </p:nvSpPr>
        <p:spPr bwMode="auto">
          <a:xfrm>
            <a:off x="3352800" y="571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6159" name="Text Box 12"/>
          <p:cNvSpPr txBox="1">
            <a:spLocks noChangeArrowheads="1"/>
          </p:cNvSpPr>
          <p:nvPr/>
        </p:nvSpPr>
        <p:spPr bwMode="auto">
          <a:xfrm>
            <a:off x="4191000" y="5715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x+h</a:t>
            </a:r>
          </a:p>
        </p:txBody>
      </p:sp>
      <p:sp>
        <p:nvSpPr>
          <p:cNvPr id="6160" name="Text Box 13"/>
          <p:cNvSpPr txBox="1">
            <a:spLocks noChangeArrowheads="1"/>
          </p:cNvSpPr>
          <p:nvPr/>
        </p:nvSpPr>
        <p:spPr bwMode="auto">
          <a:xfrm>
            <a:off x="2286000" y="487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161" name="Text Box 14"/>
          <p:cNvSpPr txBox="1">
            <a:spLocks noChangeArrowheads="1"/>
          </p:cNvSpPr>
          <p:nvPr/>
        </p:nvSpPr>
        <p:spPr bwMode="auto">
          <a:xfrm>
            <a:off x="21336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y+k</a:t>
            </a:r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 flipH="1">
            <a:off x="3429000" y="4343400"/>
            <a:ext cx="9144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ADD29-F82F-4718-851D-280825284E25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202503"/>
              </p:ext>
            </p:extLst>
          </p:nvPr>
        </p:nvGraphicFramePr>
        <p:xfrm>
          <a:off x="454025" y="1676401"/>
          <a:ext cx="8385175" cy="428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3581280" imgH="1828800" progId="Equation.DSMT4">
                  <p:embed/>
                </p:oleObj>
              </mc:Choice>
              <mc:Fallback>
                <p:oleObj name="Equation" r:id="rId4" imgW="3581280" imgH="182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676401"/>
                        <a:ext cx="8385175" cy="4284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82D3B-04AA-44AA-8C68-60B1528ACD0F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580814"/>
              </p:ext>
            </p:extLst>
          </p:nvPr>
        </p:nvGraphicFramePr>
        <p:xfrm>
          <a:off x="601663" y="1600200"/>
          <a:ext cx="8201025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4" imgW="4470120" imgH="2286000" progId="Equation.DSMT4">
                  <p:embed/>
                </p:oleObj>
              </mc:Choice>
              <mc:Fallback>
                <p:oleObj name="Equation" r:id="rId4" imgW="4470120" imgH="2286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600200"/>
                        <a:ext cx="8201025" cy="420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565150" y="2743200"/>
            <a:ext cx="7620000" cy="1524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B9BB8-1C6D-4CE2-B35A-EF9295E929D0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47663" y="1828800"/>
          <a:ext cx="8491537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4" imgW="4520880" imgH="901440" progId="Equation.3">
                  <p:embed/>
                </p:oleObj>
              </mc:Choice>
              <mc:Fallback>
                <p:oleObj name="Equation" r:id="rId4" imgW="4520880" imgH="901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828800"/>
                        <a:ext cx="8491537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2590800" y="2971800"/>
            <a:ext cx="2057400" cy="6858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5181600" y="2971800"/>
            <a:ext cx="2743200" cy="68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1600200" y="1828800"/>
            <a:ext cx="609600" cy="76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3962400" y="1828800"/>
            <a:ext cx="13716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8"/>
          <p:cNvSpPr>
            <a:spLocks noChangeArrowheads="1"/>
          </p:cNvSpPr>
          <p:nvPr/>
        </p:nvSpPr>
        <p:spPr bwMode="auto">
          <a:xfrm>
            <a:off x="1600200" y="2895600"/>
            <a:ext cx="609600" cy="76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9"/>
          <p:cNvSpPr>
            <a:spLocks noChangeArrowheads="1"/>
          </p:cNvSpPr>
          <p:nvPr/>
        </p:nvSpPr>
        <p:spPr bwMode="auto">
          <a:xfrm>
            <a:off x="2667000" y="1828800"/>
            <a:ext cx="914400" cy="762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1562100" y="4343400"/>
          <a:ext cx="47228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6" imgW="2514600" imgH="672840" progId="Equation.3">
                  <p:embed/>
                </p:oleObj>
              </mc:Choice>
              <mc:Fallback>
                <p:oleObj name="Equation" r:id="rId6" imgW="2514600" imgH="672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343400"/>
                        <a:ext cx="4722813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B3F9D-A1CD-43C7-A203-B877DC3568E4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803275" y="1905000"/>
          <a:ext cx="4794250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1726920" imgH="1066680" progId="Equation.DSMT4">
                  <p:embed/>
                </p:oleObj>
              </mc:Choice>
              <mc:Fallback>
                <p:oleObj name="Equation" r:id="rId4" imgW="1726920" imgH="1066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905000"/>
                        <a:ext cx="4794250" cy="296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A5E38-E74B-47ED-8196-581B9DAA478F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  <a:br>
              <a:rPr lang="en-US" smtClean="0"/>
            </a:br>
            <a:r>
              <a:rPr lang="en-US" sz="3200" smtClean="0"/>
              <a:t>Alternative Formula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890588" y="1905000"/>
          <a:ext cx="4618037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4" imgW="1663560" imgH="1066680" progId="Equation.DSMT4">
                  <p:embed/>
                </p:oleObj>
              </mc:Choice>
              <mc:Fallback>
                <p:oleObj name="Equation" r:id="rId4" imgW="1663560" imgH="1066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1905000"/>
                        <a:ext cx="4618037" cy="296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6C058-BA45-43F7-BBED-0273A60F8D59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  <a:br>
              <a:rPr lang="en-US" smtClean="0"/>
            </a:br>
            <a:r>
              <a:rPr lang="en-US" sz="3200" smtClean="0"/>
              <a:t>Alternative Formula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5102225" y="1962150"/>
          <a:ext cx="382746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4" imgW="1663560" imgH="1066680" progId="Equation.DSMT4">
                  <p:embed/>
                </p:oleObj>
              </mc:Choice>
              <mc:Fallback>
                <p:oleObj name="Equation" r:id="rId4" imgW="1663560" imgH="1066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5" y="1962150"/>
                        <a:ext cx="3827463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" y="1998663"/>
          <a:ext cx="38862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6" imgW="1726920" imgH="1066680" progId="Equation.DSMT4">
                  <p:embed/>
                </p:oleObj>
              </mc:Choice>
              <mc:Fallback>
                <p:oleObj name="Equation" r:id="rId6" imgW="1726920" imgH="1066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98663"/>
                        <a:ext cx="388620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DF4219-FC5E-4B24-89C9-EA17AF3837B3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  <a:br>
              <a:rPr lang="en-US" smtClean="0"/>
            </a:br>
            <a:r>
              <a:rPr lang="en-US" sz="3200" smtClean="0"/>
              <a:t>Alternative Formulas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2154238" y="3657600"/>
          <a:ext cx="474027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4" imgW="2197080" imgH="1117440" progId="Equation.DSMT4">
                  <p:embed/>
                </p:oleObj>
              </mc:Choice>
              <mc:Fallback>
                <p:oleObj name="Equation" r:id="rId4" imgW="2197080" imgH="1117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3657600"/>
                        <a:ext cx="4740275" cy="241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350199"/>
              </p:ext>
            </p:extLst>
          </p:nvPr>
        </p:nvGraphicFramePr>
        <p:xfrm>
          <a:off x="620713" y="1524000"/>
          <a:ext cx="4699000" cy="205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6" imgW="2501640" imgH="1091880" progId="Equation.DSMT4">
                  <p:embed/>
                </p:oleObj>
              </mc:Choice>
              <mc:Fallback>
                <p:oleObj name="Equation" r:id="rId6" imgW="2501640" imgH="1091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524000"/>
                        <a:ext cx="4699000" cy="205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600200" y="3657600"/>
            <a:ext cx="5562600" cy="23622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B8E81-882C-46AA-B1B9-6D900F91CE4B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smtClean="0"/>
              <a:t>Lesson 2:	Taylor series methods</a:t>
            </a:r>
          </a:p>
          <a:p>
            <a:pPr eaLnBrk="1" hangingPunct="1"/>
            <a:r>
              <a:rPr lang="en-US" smtClean="0"/>
              <a:t>Lesson 3:	Midpoint and Heun’s method</a:t>
            </a:r>
          </a:p>
          <a:p>
            <a:pPr eaLnBrk="1" hangingPunct="1"/>
            <a:r>
              <a:rPr lang="en-US" b="1" smtClean="0"/>
              <a:t>Lessons 4-5: Runge-Kutta methods</a:t>
            </a:r>
          </a:p>
          <a:p>
            <a:pPr eaLnBrk="1" hangingPunct="1"/>
            <a:r>
              <a:rPr lang="en-US" smtClean="0"/>
              <a:t>Lesson 6:	Solving systems of ODEs</a:t>
            </a:r>
          </a:p>
          <a:p>
            <a:pPr eaLnBrk="1" hangingPunct="1"/>
            <a:r>
              <a:rPr lang="en-US" smtClean="0"/>
              <a:t>Lesson 7:	Multiple step Methods</a:t>
            </a:r>
          </a:p>
          <a:p>
            <a:pPr eaLnBrk="1" hangingPunct="1"/>
            <a:r>
              <a:rPr lang="en-US" smtClean="0"/>
              <a:t>Lesson 8-9:	Boundary value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11977-4E50-4DDC-9CA8-87464BED1801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900113" y="1524000"/>
          <a:ext cx="5743575" cy="439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4" imgW="2489040" imgH="1904760" progId="Equation.DSMT4">
                  <p:embed/>
                </p:oleObj>
              </mc:Choice>
              <mc:Fallback>
                <p:oleObj name="Equation" r:id="rId4" imgW="2489040" imgH="1904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524000"/>
                        <a:ext cx="5743575" cy="439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421ECE-69D5-4767-B2BD-F266D36E5C15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Second order Runge-Kutta Method </a:t>
            </a:r>
            <a:br>
              <a:rPr lang="en-US" sz="4000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468313" y="1728788"/>
          <a:ext cx="8435975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4" imgW="3301920" imgH="457200" progId="Equation.DSMT4">
                  <p:embed/>
                </p:oleObj>
              </mc:Choice>
              <mc:Fallback>
                <p:oleObj name="Equation" r:id="rId4" imgW="33019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28788"/>
                        <a:ext cx="8435975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2BE5DC-030B-4221-90C8-9F40E576E92F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Second order Runge-Kutta Method </a:t>
            </a:r>
            <a:br>
              <a:rPr lang="en-US" sz="4000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685800" y="1741488"/>
          <a:ext cx="8305800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4" imgW="4038480" imgH="1815840" progId="Equation.DSMT4">
                  <p:embed/>
                </p:oleObj>
              </mc:Choice>
              <mc:Fallback>
                <p:oleObj name="Equation" r:id="rId4" imgW="4038480" imgH="1815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41488"/>
                        <a:ext cx="8305800" cy="373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26EFC5-B1C6-42FC-B666-1513E6C95939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Second order Runge-Kutta Method </a:t>
            </a:r>
            <a:br>
              <a:rPr lang="en-US" sz="4000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646113" y="1752600"/>
          <a:ext cx="8231187" cy="349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4" imgW="4127400" imgH="1752480" progId="Equation.3">
                  <p:embed/>
                </p:oleObj>
              </mc:Choice>
              <mc:Fallback>
                <p:oleObj name="Equation" r:id="rId4" imgW="4127400" imgH="1752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752600"/>
                        <a:ext cx="8231187" cy="349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10678-67D2-44D8-8A62-21EAAE78AE80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graphicFrame>
        <p:nvGraphicFramePr>
          <p:cNvPr id="1843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762000"/>
          <a:ext cx="6400800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1866600" imgH="685800" progId="Equation.3">
                  <p:embed/>
                </p:oleObj>
              </mc:Choice>
              <mc:Fallback>
                <p:oleObj name="Equation" r:id="rId5" imgW="18666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2000"/>
                        <a:ext cx="6400800" cy="235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70B5E-F823-4621-ACBF-A31CF7EBAF75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RK methods generate an accurate solution without the need to calculate high order derivatives.</a:t>
            </a:r>
          </a:p>
          <a:p>
            <a:pPr eaLnBrk="1" hangingPunct="1"/>
            <a:r>
              <a:rPr lang="en-US" dirty="0" smtClean="0"/>
              <a:t>Second order RK have local truncation error of order O(h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</a:p>
          <a:p>
            <a:pPr eaLnBrk="1" hangingPunct="1"/>
            <a:r>
              <a:rPr lang="en-US" dirty="0" smtClean="0"/>
              <a:t>Fourth order RK have local truncation error of order O(h</a:t>
            </a:r>
            <a:r>
              <a:rPr lang="en-US" baseline="30000" dirty="0" smtClean="0"/>
              <a:t>5</a:t>
            </a:r>
            <a:r>
              <a:rPr lang="en-US" dirty="0" smtClean="0"/>
              <a:t>).</a:t>
            </a:r>
          </a:p>
          <a:p>
            <a:pPr eaLnBrk="1" hangingPunct="1"/>
            <a:r>
              <a:rPr lang="en-US" dirty="0" smtClean="0"/>
              <a:t>N function evaluations are needed in the N</a:t>
            </a:r>
            <a:r>
              <a:rPr lang="en-US" baseline="30000" dirty="0" smtClean="0"/>
              <a:t>th</a:t>
            </a:r>
            <a:r>
              <a:rPr lang="en-US" dirty="0" smtClean="0"/>
              <a:t> order RK method.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F5CC1-1615-4EA9-8168-653C9CA4766F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32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3600" b="1" smtClean="0"/>
              <a:t>Lesson 5: Applications of Runge-Kutta Methods to Solve First Order 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7807D-BB90-45C1-ABF3-1AC290409448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5 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Use Runge-Kutta methods of different orders to solve first order ODEs.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5785C-4111-4254-A8C7-6D3421725240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709613" y="1590675"/>
          <a:ext cx="6662737" cy="4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2400120" imgH="1600200" progId="Equation.DSMT4">
                  <p:embed/>
                </p:oleObj>
              </mc:Choice>
              <mc:Fallback>
                <p:oleObj name="Equation" r:id="rId4" imgW="2400120" imgH="160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590675"/>
                        <a:ext cx="6662737" cy="444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FB7AF-0B37-4A08-B0E1-BB788A925F56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Methods</a:t>
            </a:r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7772400" y="76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RK2</a:t>
            </a:r>
            <a:endParaRPr lang="en-US" sz="2800"/>
          </a:p>
        </p:txBody>
      </p:sp>
      <p:graphicFrame>
        <p:nvGraphicFramePr>
          <p:cNvPr id="2048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33400" y="1516368"/>
          <a:ext cx="5967621" cy="305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4" imgW="2133360" imgH="1091880" progId="Equation.DSMT4">
                  <p:embed/>
                </p:oleObj>
              </mc:Choice>
              <mc:Fallback>
                <p:oleObj name="Equation" r:id="rId4" imgW="2133360" imgH="1091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16368"/>
                        <a:ext cx="5967621" cy="3055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D52B9-7D9A-4451-B38D-B249AB51B75B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31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Lesson 4: Runge-Kutta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5E44A-9057-4D95-9F2C-6CD1705A9966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Methods</a:t>
            </a:r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65150" y="1550987"/>
          <a:ext cx="5802313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4" imgW="2209680" imgH="1498320" progId="Equation.DSMT4">
                  <p:embed/>
                </p:oleObj>
              </mc:Choice>
              <mc:Fallback>
                <p:oleObj name="Equation" r:id="rId4" imgW="2209680" imgH="149832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1550987"/>
                        <a:ext cx="5802313" cy="393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7772400" y="76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RK3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E72333-0465-48AB-8E70-029EF1CC43CF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Methods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graphicFrame>
        <p:nvGraphicFramePr>
          <p:cNvPr id="2253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22325" y="1530350"/>
          <a:ext cx="5045075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4" imgW="2184120" imgH="1904760" progId="Equation.DSMT4">
                  <p:embed/>
                </p:oleObj>
              </mc:Choice>
              <mc:Fallback>
                <p:oleObj name="Equation" r:id="rId4" imgW="2184120" imgH="190476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1530350"/>
                        <a:ext cx="5045075" cy="440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7772400" y="76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RK4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27A74-0ADD-4E43-A864-CFB712B9938F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Methods</a:t>
            </a:r>
          </a:p>
        </p:txBody>
      </p:sp>
      <p:sp>
        <p:nvSpPr>
          <p:cNvPr id="51206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Higher order Runge-Kutta methods are available.</a:t>
            </a:r>
          </a:p>
          <a:p>
            <a:endParaRPr lang="en-US" sz="2400"/>
          </a:p>
          <a:p>
            <a:r>
              <a:rPr lang="en-US" sz="2400"/>
              <a:t>Higher order methods are more accurate but</a:t>
            </a:r>
          </a:p>
          <a:p>
            <a:r>
              <a:rPr lang="en-US" sz="2400"/>
              <a:t>require more calculations.</a:t>
            </a:r>
          </a:p>
          <a:p>
            <a:endParaRPr lang="en-US" sz="2400"/>
          </a:p>
          <a:p>
            <a:r>
              <a:rPr lang="en-US" sz="2400"/>
              <a:t>Fourth order is a good choice. It offers good </a:t>
            </a:r>
          </a:p>
          <a:p>
            <a:r>
              <a:rPr lang="en-US" sz="2400"/>
              <a:t>accuracy with a reasonable calculation effort. 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1AF4E-9FEF-44DF-8A6D-E8FD31F5DD9E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Fifth Order Runge-Kutta Methods</a:t>
            </a:r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graphicFrame>
        <p:nvGraphicFramePr>
          <p:cNvPr id="2355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1447800"/>
          <a:ext cx="67056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4" imgW="3771720" imgH="2679480" progId="Equation.3">
                  <p:embed/>
                </p:oleObj>
              </mc:Choice>
              <mc:Fallback>
                <p:oleObj name="Equation" r:id="rId4" imgW="3771720" imgH="267948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6705600" cy="476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458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CD0607-F0D1-4C5C-8D4C-E363E1729A92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87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Order Runge-Kutta Method</a:t>
            </a:r>
          </a:p>
        </p:txBody>
      </p:sp>
      <p:graphicFrame>
        <p:nvGraphicFramePr>
          <p:cNvPr id="2457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1524000"/>
          <a:ext cx="3471863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4" imgW="1752480" imgH="1295280" progId="Equation.3">
                  <p:embed/>
                </p:oleObj>
              </mc:Choice>
              <mc:Fallback>
                <p:oleObj name="Equation" r:id="rId4" imgW="175248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3471863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533400" y="1524000"/>
            <a:ext cx="3505200" cy="2514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03E84D-977B-440A-8FEA-FB2832C8EDE2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87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Order Runge-Kutta Method</a:t>
            </a:r>
          </a:p>
        </p:txBody>
      </p:sp>
      <p:graphicFrame>
        <p:nvGraphicFramePr>
          <p:cNvPr id="2560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1524000"/>
          <a:ext cx="3471863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4" imgW="1752480" imgH="2412720" progId="Equation.3">
                  <p:embed/>
                </p:oleObj>
              </mc:Choice>
              <mc:Fallback>
                <p:oleObj name="Equation" r:id="rId4" imgW="1752480" imgH="241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3471863" cy="477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533400" y="1524000"/>
            <a:ext cx="3505200" cy="2514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533400" y="4572000"/>
            <a:ext cx="35052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F50B6-4E6F-41DE-A373-CCF330C1DD43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87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Order Runge-Kutta Method</a:t>
            </a:r>
          </a:p>
        </p:txBody>
      </p:sp>
      <p:graphicFrame>
        <p:nvGraphicFramePr>
          <p:cNvPr id="2662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105400" y="1447800"/>
          <a:ext cx="31496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4" imgW="1549080" imgH="2400120" progId="Equation.3">
                  <p:embed/>
                </p:oleObj>
              </mc:Choice>
              <mc:Fallback>
                <p:oleObj name="Equation" r:id="rId4" imgW="1549080" imgH="240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447800"/>
                        <a:ext cx="31496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1524000"/>
          <a:ext cx="3471863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6" imgW="1752480" imgH="2412720" progId="Equation.3">
                  <p:embed/>
                </p:oleObj>
              </mc:Choice>
              <mc:Fallback>
                <p:oleObj name="Equation" r:id="rId6" imgW="1752480" imgH="241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3471863" cy="477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533400" y="1524000"/>
            <a:ext cx="3505200" cy="2514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533400" y="4572000"/>
            <a:ext cx="35052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5029200" y="1828800"/>
            <a:ext cx="35052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5029200" y="4572000"/>
            <a:ext cx="35052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76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76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64B675-3B5A-483A-8DA5-56BEAB872D9E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000" smtClean="0"/>
              <a:t>Second Order Runge-Kutta Method</a:t>
            </a:r>
          </a:p>
        </p:txBody>
      </p:sp>
      <p:graphicFrame>
        <p:nvGraphicFramePr>
          <p:cNvPr id="276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1524000"/>
          <a:ext cx="69342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4" imgW="2616120" imgH="1523880" progId="Equation.3">
                  <p:embed/>
                </p:oleObj>
              </mc:Choice>
              <mc:Fallback>
                <p:oleObj name="Equation" r:id="rId4" imgW="261612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69342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86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86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001D9-B034-4997-960E-FB362A5F32A2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86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000" smtClean="0"/>
              <a:t>Second Order Runge-Kutta Method</a:t>
            </a:r>
          </a:p>
        </p:txBody>
      </p:sp>
      <p:graphicFrame>
        <p:nvGraphicFramePr>
          <p:cNvPr id="286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4038600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4" imgW="2120760" imgH="838080" progId="Equation.3">
                  <p:embed/>
                </p:oleObj>
              </mc:Choice>
              <mc:Fallback>
                <p:oleObj name="Equation" r:id="rId4" imgW="212076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4038600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5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1524000"/>
          <a:ext cx="33528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6" imgW="1244520" imgH="685800" progId="Equation.3">
                  <p:embed/>
                </p:oleObj>
              </mc:Choice>
              <mc:Fallback>
                <p:oleObj name="Equation" r:id="rId6" imgW="124452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33528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5105400" y="1447800"/>
            <a:ext cx="3429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8"/>
          <p:cNvSpPr>
            <a:spLocks noChangeArrowheads="1"/>
          </p:cNvSpPr>
          <p:nvPr/>
        </p:nvSpPr>
        <p:spPr bwMode="auto">
          <a:xfrm>
            <a:off x="4495800" y="1524000"/>
            <a:ext cx="533400" cy="1447800"/>
          </a:xfrm>
          <a:prstGeom prst="rightArrow">
            <a:avLst>
              <a:gd name="adj1" fmla="val 73907"/>
              <a:gd name="adj2" fmla="val 34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970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970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39E0DD-5A4B-4D55-9B67-5AED17628E21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297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000" smtClean="0"/>
              <a:t>Second Order Runge-Kutta Method</a:t>
            </a:r>
          </a:p>
        </p:txBody>
      </p:sp>
      <p:graphicFrame>
        <p:nvGraphicFramePr>
          <p:cNvPr id="2969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3048000"/>
          <a:ext cx="8077200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4" imgW="3924000" imgH="1117440" progId="Equation.3">
                  <p:embed/>
                </p:oleObj>
              </mc:Choice>
              <mc:Fallback>
                <p:oleObj name="Equation" r:id="rId4" imgW="392400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8077200" cy="230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4038600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6" imgW="2120760" imgH="838080" progId="Equation.3">
                  <p:embed/>
                </p:oleObj>
              </mc:Choice>
              <mc:Fallback>
                <p:oleObj name="Equation" r:id="rId6" imgW="212076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4038600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6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7"/>
          <p:cNvSpPr>
            <a:spLocks noChangeArrowheads="1"/>
          </p:cNvSpPr>
          <p:nvPr/>
        </p:nvSpPr>
        <p:spPr bwMode="auto">
          <a:xfrm>
            <a:off x="457200" y="3048000"/>
            <a:ext cx="8077200" cy="3124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0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1524000"/>
          <a:ext cx="33528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8" imgW="1244520" imgH="685800" progId="Equation.3">
                  <p:embed/>
                </p:oleObj>
              </mc:Choice>
              <mc:Fallback>
                <p:oleObj name="Equation" r:id="rId8" imgW="124452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33528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Rectangle 9"/>
          <p:cNvSpPr>
            <a:spLocks noChangeArrowheads="1"/>
          </p:cNvSpPr>
          <p:nvPr/>
        </p:nvSpPr>
        <p:spPr bwMode="auto">
          <a:xfrm>
            <a:off x="5105400" y="1447800"/>
            <a:ext cx="3429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AutoShape 10"/>
          <p:cNvSpPr>
            <a:spLocks noChangeArrowheads="1"/>
          </p:cNvSpPr>
          <p:nvPr/>
        </p:nvSpPr>
        <p:spPr bwMode="auto">
          <a:xfrm>
            <a:off x="4495800" y="1524000"/>
            <a:ext cx="533400" cy="1447800"/>
          </a:xfrm>
          <a:prstGeom prst="rightArrow">
            <a:avLst>
              <a:gd name="adj1" fmla="val 73907"/>
              <a:gd name="adj2" fmla="val 34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4BAD8-6F61-42E9-B155-50DC40EDAC8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4 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dirty="0" smtClean="0"/>
              <a:t>To understand the motivation for using </a:t>
            </a:r>
            <a:r>
              <a:rPr lang="en-US" dirty="0" err="1" smtClean="0"/>
              <a:t>Runge-Kutta</a:t>
            </a:r>
            <a:r>
              <a:rPr lang="en-US" dirty="0" smtClean="0"/>
              <a:t> (RK) method and the basic idea used in deriving them.</a:t>
            </a:r>
          </a:p>
          <a:p>
            <a:pPr marL="533400" indent="-533400" eaLnBrk="1" hangingPunct="1"/>
            <a:r>
              <a:rPr lang="en-US" dirty="0" smtClean="0"/>
              <a:t>To get familiar with Taylor series for functions of two variables.</a:t>
            </a:r>
          </a:p>
          <a:p>
            <a:pPr marL="533400" indent="-533400" eaLnBrk="1" hangingPunct="1"/>
            <a:r>
              <a:rPr lang="en-US" dirty="0" smtClean="0"/>
              <a:t>To use RK method of order 2 to solve ODEs.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072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CF739B-B7BA-4E23-BAAD-CEE4F6574A34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07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000" smtClean="0"/>
              <a:t>Second Order Runge-Kutta Method</a:t>
            </a:r>
          </a:p>
        </p:txBody>
      </p:sp>
      <p:graphicFrame>
        <p:nvGraphicFramePr>
          <p:cNvPr id="3072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4038600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4" imgW="2120760" imgH="838080" progId="Equation.3">
                  <p:embed/>
                </p:oleObj>
              </mc:Choice>
              <mc:Fallback>
                <p:oleObj name="Equation" r:id="rId4" imgW="212076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4038600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5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23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40350" y="1524000"/>
          <a:ext cx="3033713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6" imgW="1485720" imgH="672840" progId="Equation.3">
                  <p:embed/>
                </p:oleObj>
              </mc:Choice>
              <mc:Fallback>
                <p:oleObj name="Equation" r:id="rId6" imgW="1485720" imgH="672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1524000"/>
                        <a:ext cx="3033713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7"/>
          <p:cNvSpPr>
            <a:spLocks noChangeArrowheads="1"/>
          </p:cNvSpPr>
          <p:nvPr/>
        </p:nvSpPr>
        <p:spPr bwMode="auto">
          <a:xfrm>
            <a:off x="5105400" y="1447800"/>
            <a:ext cx="3429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8"/>
          <p:cNvSpPr>
            <a:spLocks noChangeArrowheads="1"/>
          </p:cNvSpPr>
          <p:nvPr/>
        </p:nvSpPr>
        <p:spPr bwMode="auto">
          <a:xfrm flipV="1">
            <a:off x="4495800" y="1447800"/>
            <a:ext cx="609600" cy="1143000"/>
          </a:xfrm>
          <a:custGeom>
            <a:avLst/>
            <a:gdLst>
              <a:gd name="T0" fmla="*/ 12047755 w 21600"/>
              <a:gd name="T1" fmla="*/ 0 h 21600"/>
              <a:gd name="T2" fmla="*/ 12047755 w 21600"/>
              <a:gd name="T3" fmla="*/ 34044520 h 21600"/>
              <a:gd name="T4" fmla="*/ 2578241 w 21600"/>
              <a:gd name="T5" fmla="*/ 60483755 h 21600"/>
              <a:gd name="T6" fmla="*/ 17204267 w 21600"/>
              <a:gd name="T7" fmla="*/ 170222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175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175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4F330D-D364-4877-8027-22AF13FEE465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31752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17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000" smtClean="0"/>
              <a:t>Second Order Runge-Kutta Method</a:t>
            </a:r>
          </a:p>
        </p:txBody>
      </p:sp>
      <p:graphicFrame>
        <p:nvGraphicFramePr>
          <p:cNvPr id="3174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09588" y="3090863"/>
          <a:ext cx="7972425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4" imgW="4025880" imgH="1117440" progId="Equation.3">
                  <p:embed/>
                </p:oleObj>
              </mc:Choice>
              <mc:Fallback>
                <p:oleObj name="Equation" r:id="rId4" imgW="402588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90863"/>
                        <a:ext cx="7972425" cy="221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4038600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Equation" r:id="rId6" imgW="2120760" imgH="838080" progId="Equation.3">
                  <p:embed/>
                </p:oleObj>
              </mc:Choice>
              <mc:Fallback>
                <p:oleObj name="Equation" r:id="rId6" imgW="212076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4038600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6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7"/>
          <p:cNvSpPr>
            <a:spLocks noChangeArrowheads="1"/>
          </p:cNvSpPr>
          <p:nvPr/>
        </p:nvSpPr>
        <p:spPr bwMode="auto">
          <a:xfrm>
            <a:off x="457200" y="3048000"/>
            <a:ext cx="8077200" cy="3124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74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40350" y="1524000"/>
          <a:ext cx="3033713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Equation" r:id="rId8" imgW="1485720" imgH="672840" progId="Equation.3">
                  <p:embed/>
                </p:oleObj>
              </mc:Choice>
              <mc:Fallback>
                <p:oleObj name="Equation" r:id="rId8" imgW="1485720" imgH="672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1524000"/>
                        <a:ext cx="3033713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9"/>
          <p:cNvSpPr>
            <a:spLocks noChangeArrowheads="1"/>
          </p:cNvSpPr>
          <p:nvPr/>
        </p:nvSpPr>
        <p:spPr bwMode="auto">
          <a:xfrm>
            <a:off x="5105400" y="1447800"/>
            <a:ext cx="3429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utoShape 10"/>
          <p:cNvSpPr>
            <a:spLocks noChangeArrowheads="1"/>
          </p:cNvSpPr>
          <p:nvPr/>
        </p:nvSpPr>
        <p:spPr bwMode="auto">
          <a:xfrm flipV="1">
            <a:off x="4495800" y="1447800"/>
            <a:ext cx="609600" cy="1143000"/>
          </a:xfrm>
          <a:custGeom>
            <a:avLst/>
            <a:gdLst>
              <a:gd name="T0" fmla="*/ 12047755 w 21600"/>
              <a:gd name="T1" fmla="*/ 0 h 21600"/>
              <a:gd name="T2" fmla="*/ 12047755 w 21600"/>
              <a:gd name="T3" fmla="*/ 34044520 h 21600"/>
              <a:gd name="T4" fmla="*/ 2578241 w 21600"/>
              <a:gd name="T5" fmla="*/ 60483755 h 21600"/>
              <a:gd name="T6" fmla="*/ 17204267 w 21600"/>
              <a:gd name="T7" fmla="*/ 170222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277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277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216B1C-E409-404A-801C-7BACE0038F78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32775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2776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000" smtClean="0"/>
              <a:t>Summary of the solution</a:t>
            </a:r>
          </a:p>
        </p:txBody>
      </p:sp>
      <p:graphicFrame>
        <p:nvGraphicFramePr>
          <p:cNvPr id="32770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66800" y="3767138"/>
          <a:ext cx="4343400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1650960" imgH="914400" progId="Equation.3">
                  <p:embed/>
                </p:oleObj>
              </mc:Choice>
              <mc:Fallback>
                <p:oleObj name="Equation" r:id="rId4" imgW="16509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67138"/>
                        <a:ext cx="4343400" cy="240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3886200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6" imgW="2120760" imgH="838080" progId="Equation.3">
                  <p:embed/>
                </p:oleObj>
              </mc:Choice>
              <mc:Fallback>
                <p:oleObj name="Equation" r:id="rId6" imgW="212076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3886200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457200" y="1447800"/>
            <a:ext cx="50292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4023" name="Group 7"/>
          <p:cNvGraphicFramePr>
            <a:graphicFrameLocks noGrp="1"/>
          </p:cNvGraphicFramePr>
          <p:nvPr>
            <p:ph sz="quarter" idx="4"/>
          </p:nvPr>
        </p:nvGraphicFramePr>
        <p:xfrm>
          <a:off x="762000" y="3886200"/>
          <a:ext cx="4800600" cy="2189164"/>
        </p:xfrm>
        <a:graphic>
          <a:graphicData uri="http://schemas.openxmlformats.org/drawingml/2006/table">
            <a:tbl>
              <a:tblPr/>
              <a:tblGrid>
                <a:gridCol w="762000"/>
                <a:gridCol w="1828800"/>
                <a:gridCol w="220980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0" name="Text Box 29"/>
          <p:cNvSpPr txBox="1">
            <a:spLocks noChangeArrowheads="1"/>
          </p:cNvSpPr>
          <p:nvPr/>
        </p:nvSpPr>
        <p:spPr bwMode="auto">
          <a:xfrm>
            <a:off x="685800" y="32004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Summary of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F1D691-0D43-46E1-8139-9FEFD1B39277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223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1676400" y="8382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Solution after 100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57DE5C-0F5A-4445-8882-E90E103A49A5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3300" smtClean="0"/>
              <a:t>4</a:t>
            </a:r>
            <a:r>
              <a:rPr lang="en-US" sz="3300" baseline="30000" smtClean="0"/>
              <a:t>th</a:t>
            </a:r>
            <a:r>
              <a:rPr lang="en-US" sz="3300" smtClean="0"/>
              <a:t>-Order Runge-Kutta Method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534988" y="1828800"/>
          <a:ext cx="8075612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4" imgW="2463480" imgH="1091880" progId="Equation.3">
                  <p:embed/>
                </p:oleObj>
              </mc:Choice>
              <mc:Fallback>
                <p:oleObj name="Equation" r:id="rId4" imgW="246348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828800"/>
                        <a:ext cx="8075612" cy="358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5791200" y="762000"/>
            <a:ext cx="2895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See RK4 Formula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48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48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08BCD-8BA1-4B3E-8703-723EA53152A5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48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2000" smtClean="0"/>
              <a:t>Fourth Order Runge-Kutta Method</a:t>
            </a:r>
          </a:p>
        </p:txBody>
      </p:sp>
      <p:graphicFrame>
        <p:nvGraphicFramePr>
          <p:cNvPr id="3481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6738" y="1447800"/>
          <a:ext cx="381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4" imgW="2006280" imgH="838080" progId="Equation.3">
                  <p:embed/>
                </p:oleObj>
              </mc:Choice>
              <mc:Fallback>
                <p:oleObj name="Equation" r:id="rId4" imgW="200628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447800"/>
                        <a:ext cx="3819525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584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584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71386-2DA5-4C2D-886D-593A8A127E46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58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2000" smtClean="0"/>
              <a:t>Fourth Order Runge-Kutta Method</a:t>
            </a:r>
          </a:p>
        </p:txBody>
      </p:sp>
      <p:sp>
        <p:nvSpPr>
          <p:cNvPr id="35850" name="Rectangle 4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84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59438" y="1524000"/>
          <a:ext cx="2395537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4" imgW="1193760" imgH="685800" progId="Equation.3">
                  <p:embed/>
                </p:oleObj>
              </mc:Choice>
              <mc:Fallback>
                <p:oleObj name="Equation" r:id="rId4" imgW="11937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1524000"/>
                        <a:ext cx="2395537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Rectangle 6"/>
          <p:cNvSpPr>
            <a:spLocks noChangeArrowheads="1"/>
          </p:cNvSpPr>
          <p:nvPr/>
        </p:nvSpPr>
        <p:spPr bwMode="auto">
          <a:xfrm>
            <a:off x="5105400" y="1447800"/>
            <a:ext cx="3429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AutoShape 7"/>
          <p:cNvSpPr>
            <a:spLocks noChangeArrowheads="1"/>
          </p:cNvSpPr>
          <p:nvPr/>
        </p:nvSpPr>
        <p:spPr bwMode="auto">
          <a:xfrm>
            <a:off x="4495800" y="1524000"/>
            <a:ext cx="533400" cy="1447800"/>
          </a:xfrm>
          <a:prstGeom prst="rightArrow">
            <a:avLst>
              <a:gd name="adj1" fmla="val 73907"/>
              <a:gd name="adj2" fmla="val 34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843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649288" y="3048000"/>
          <a:ext cx="6900862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6" imgW="4394160" imgH="1955520" progId="Equation.3">
                  <p:embed/>
                </p:oleObj>
              </mc:Choice>
              <mc:Fallback>
                <p:oleObj name="Equation" r:id="rId6" imgW="4394160" imgH="195552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3048000"/>
                        <a:ext cx="6900862" cy="307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6738" y="1447800"/>
          <a:ext cx="381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Equation" r:id="rId8" imgW="2006280" imgH="838080" progId="Equation.3">
                  <p:embed/>
                </p:oleObj>
              </mc:Choice>
              <mc:Fallback>
                <p:oleObj name="Equation" r:id="rId8" imgW="2006280" imgH="838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447800"/>
                        <a:ext cx="3819525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Rectangle 10"/>
          <p:cNvSpPr>
            <a:spLocks noChangeArrowheads="1"/>
          </p:cNvSpPr>
          <p:nvPr/>
        </p:nvSpPr>
        <p:spPr bwMode="auto">
          <a:xfrm>
            <a:off x="5638800" y="762000"/>
            <a:ext cx="2895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See RK4 Formula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BA3FD-555D-41BC-8553-CBE9925E5893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Methods</a:t>
            </a:r>
          </a:p>
        </p:txBody>
      </p:sp>
      <p:sp>
        <p:nvSpPr>
          <p:cNvPr id="36871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graphicFrame>
        <p:nvGraphicFramePr>
          <p:cNvPr id="3686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93725" y="1517650"/>
          <a:ext cx="5045075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4" imgW="2171520" imgH="1904760" progId="Equation.3">
                  <p:embed/>
                </p:oleObj>
              </mc:Choice>
              <mc:Fallback>
                <p:oleObj name="Equation" r:id="rId4" imgW="2171520" imgH="190476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517650"/>
                        <a:ext cx="5045075" cy="442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7772400" y="76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RK4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789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789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11A984-7F0D-45E8-BCA2-828F64596411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37896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78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2000" smtClean="0"/>
              <a:t>Fourth Order Runge-Kutta Method</a:t>
            </a:r>
          </a:p>
        </p:txBody>
      </p:sp>
      <p:sp>
        <p:nvSpPr>
          <p:cNvPr id="37898" name="Rectangle 4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890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59438" y="1612900"/>
          <a:ext cx="2395537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4" imgW="1371600" imgH="685800" progId="Equation.3">
                  <p:embed/>
                </p:oleObj>
              </mc:Choice>
              <mc:Fallback>
                <p:oleObj name="Equation" r:id="rId4" imgW="13716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1612900"/>
                        <a:ext cx="2395537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Rectangle 6"/>
          <p:cNvSpPr>
            <a:spLocks noChangeArrowheads="1"/>
          </p:cNvSpPr>
          <p:nvPr/>
        </p:nvSpPr>
        <p:spPr bwMode="auto">
          <a:xfrm>
            <a:off x="5105400" y="1447800"/>
            <a:ext cx="3429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7"/>
          <p:cNvSpPr>
            <a:spLocks noChangeArrowheads="1"/>
          </p:cNvSpPr>
          <p:nvPr/>
        </p:nvSpPr>
        <p:spPr bwMode="auto">
          <a:xfrm>
            <a:off x="4495800" y="1524000"/>
            <a:ext cx="533400" cy="1447800"/>
          </a:xfrm>
          <a:prstGeom prst="rightArrow">
            <a:avLst>
              <a:gd name="adj1" fmla="val 73907"/>
              <a:gd name="adj2" fmla="val 34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891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625475" y="3100388"/>
          <a:ext cx="4403725" cy="307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6" imgW="2730240" imgH="1904760" progId="Equation.3">
                  <p:embed/>
                </p:oleObj>
              </mc:Choice>
              <mc:Fallback>
                <p:oleObj name="Equation" r:id="rId6" imgW="2730240" imgH="190476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100388"/>
                        <a:ext cx="4403725" cy="307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6738" y="1447800"/>
          <a:ext cx="381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8" imgW="2006280" imgH="838080" progId="Equation.3">
                  <p:embed/>
                </p:oleObj>
              </mc:Choice>
              <mc:Fallback>
                <p:oleObj name="Equation" r:id="rId8" imgW="2006280" imgH="838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447800"/>
                        <a:ext cx="3819525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891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891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9EDB9-3B3B-47BB-A9D2-3756ED6F3E25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38919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 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38920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2000" smtClean="0"/>
              <a:t>Summary of the solution</a:t>
            </a:r>
          </a:p>
        </p:txBody>
      </p:sp>
      <p:graphicFrame>
        <p:nvGraphicFramePr>
          <p:cNvPr id="3891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217613" y="3767138"/>
          <a:ext cx="4041775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Equation" r:id="rId4" imgW="1536480" imgH="914400" progId="Equation.3">
                  <p:embed/>
                </p:oleObj>
              </mc:Choice>
              <mc:Fallback>
                <p:oleObj name="Equation" r:id="rId4" imgW="153648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3767138"/>
                        <a:ext cx="4041775" cy="240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1975" y="1447800"/>
          <a:ext cx="3675063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Equation" r:id="rId6" imgW="2006280" imgH="838080" progId="Equation.3">
                  <p:embed/>
                </p:oleObj>
              </mc:Choice>
              <mc:Fallback>
                <p:oleObj name="Equation" r:id="rId6" imgW="200628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447800"/>
                        <a:ext cx="3675063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06" name="Group 6"/>
          <p:cNvGraphicFramePr>
            <a:graphicFrameLocks noGrp="1"/>
          </p:cNvGraphicFramePr>
          <p:nvPr>
            <p:ph sz="quarter" idx="4"/>
          </p:nvPr>
        </p:nvGraphicFramePr>
        <p:xfrm>
          <a:off x="1066800" y="3810000"/>
          <a:ext cx="4800600" cy="2222501"/>
        </p:xfrm>
        <a:graphic>
          <a:graphicData uri="http://schemas.openxmlformats.org/drawingml/2006/table">
            <a:tbl>
              <a:tblPr/>
              <a:tblGrid>
                <a:gridCol w="762000"/>
                <a:gridCol w="1828800"/>
                <a:gridCol w="22098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3" name="Text Box 28"/>
          <p:cNvSpPr txBox="1">
            <a:spLocks noChangeArrowheads="1"/>
          </p:cNvSpPr>
          <p:nvPr/>
        </p:nvSpPr>
        <p:spPr bwMode="auto">
          <a:xfrm>
            <a:off x="685800" y="32004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Summary of the solution</a:t>
            </a:r>
          </a:p>
        </p:txBody>
      </p:sp>
      <p:sp>
        <p:nvSpPr>
          <p:cNvPr id="38944" name="Rectangle 29"/>
          <p:cNvSpPr>
            <a:spLocks noChangeArrowheads="1"/>
          </p:cNvSpPr>
          <p:nvPr/>
        </p:nvSpPr>
        <p:spPr bwMode="auto">
          <a:xfrm>
            <a:off x="457200" y="1447800"/>
            <a:ext cx="39624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DA40F-D01F-4059-9844-8A37E4C5D3D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marL="533400" indent="-533400" eaLnBrk="1" hangingPunct="1"/>
            <a:r>
              <a:rPr lang="en-US" dirty="0" smtClean="0"/>
              <a:t>We seek accurate methods to solve ODEs that do not require calculating high order derivatives.</a:t>
            </a:r>
          </a:p>
          <a:p>
            <a:pPr marL="533400" indent="-533400" eaLnBrk="1" hangingPunct="1"/>
            <a:r>
              <a:rPr lang="en-US" dirty="0" smtClean="0"/>
              <a:t>The approach is to use a formula involving unknown coefficients then determine these coefficients to match as many terms of the Taylor series expansion as possible.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0327A-C2F7-4E51-BDBA-EC9221015A4C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Lessons in Topic 8</a:t>
            </a:r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Lesson 6:</a:t>
            </a:r>
          </a:p>
          <a:p>
            <a:r>
              <a:rPr lang="en-US" sz="2800"/>
              <a:t>Solving Systems of high order ODE</a:t>
            </a:r>
            <a:endParaRPr lang="en-US" sz="2400" b="1"/>
          </a:p>
          <a:p>
            <a:endParaRPr lang="en-US" sz="2400" b="1"/>
          </a:p>
          <a:p>
            <a:r>
              <a:rPr lang="en-US" sz="2800"/>
              <a:t>Lesson 7:</a:t>
            </a:r>
          </a:p>
          <a:p>
            <a:r>
              <a:rPr lang="en-US" sz="2800"/>
              <a:t>Multi-step methods</a:t>
            </a:r>
          </a:p>
          <a:p>
            <a:endParaRPr lang="en-US" sz="2800"/>
          </a:p>
          <a:p>
            <a:r>
              <a:rPr lang="en-US" sz="2800"/>
              <a:t>Lessons 8-9:</a:t>
            </a:r>
          </a:p>
          <a:p>
            <a:r>
              <a:rPr lang="en-US" sz="2800"/>
              <a:t>Methods to solve Boundary Value Problems</a:t>
            </a:r>
          </a:p>
          <a:p>
            <a:r>
              <a:rPr lang="en-US" sz="2800"/>
              <a:t> </a:t>
            </a:r>
          </a:p>
          <a:p>
            <a:endParaRPr lang="en-US" sz="2800"/>
          </a:p>
          <a:p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481424-85A0-4FDB-B2D1-BD57C17C3A75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Runge-Kutta Method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444372"/>
              </p:ext>
            </p:extLst>
          </p:nvPr>
        </p:nvGraphicFramePr>
        <p:xfrm>
          <a:off x="938213" y="1582738"/>
          <a:ext cx="7297737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2628720" imgH="1587240" progId="Equation.DSMT4">
                  <p:embed/>
                </p:oleObj>
              </mc:Choice>
              <mc:Fallback>
                <p:oleObj name="Equation" r:id="rId4" imgW="2628720" imgH="1587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1582738"/>
                        <a:ext cx="7297737" cy="441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1FAB85-2F27-4E48-8729-BB433AB38E2E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81200"/>
            <a:ext cx="8077200" cy="860425"/>
          </a:xfrm>
        </p:spPr>
        <p:txBody>
          <a:bodyPr/>
          <a:lstStyle/>
          <a:p>
            <a:pPr eaLnBrk="1" hangingPunct="1"/>
            <a:r>
              <a:rPr lang="en-US" sz="5200" dirty="0" smtClean="0"/>
              <a:t>Taylor Series in Two Variables</a:t>
            </a:r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152400" y="3276600"/>
            <a:ext cx="8839200" cy="198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000" dirty="0"/>
              <a:t>The Taylor Series discussed in </a:t>
            </a:r>
            <a:r>
              <a:rPr lang="en-US" sz="3000" dirty="0" smtClean="0"/>
              <a:t>Topic 1 </a:t>
            </a:r>
            <a:r>
              <a:rPr lang="en-US" sz="3000" dirty="0"/>
              <a:t>is extended to the 2-independent variable case.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dirty="0" smtClean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000" dirty="0" smtClean="0"/>
              <a:t>This </a:t>
            </a:r>
            <a:r>
              <a:rPr lang="en-US" sz="3000" dirty="0"/>
              <a:t>is used to prove </a:t>
            </a:r>
            <a:r>
              <a:rPr lang="en-US" sz="3000" dirty="0" smtClean="0"/>
              <a:t>the RK </a:t>
            </a:r>
            <a:r>
              <a:rPr lang="en-US" sz="3000" dirty="0"/>
              <a:t>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C71985-73BF-44A0-AC30-366EEC710FCC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 Series in One Variable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04850" y="1752600"/>
          <a:ext cx="7583488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2501640" imgH="1346040" progId="Equation.DSMT4">
                  <p:embed/>
                </p:oleObj>
              </mc:Choice>
              <mc:Fallback>
                <p:oleObj name="Equation" r:id="rId4" imgW="2501640" imgH="1346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752600"/>
                        <a:ext cx="7583488" cy="407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2667000" y="2514600"/>
            <a:ext cx="2438400" cy="1295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5943600" y="2514600"/>
            <a:ext cx="2286000" cy="12192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7"/>
          <p:cNvSpPr>
            <a:spLocks noChangeArrowheads="1"/>
          </p:cNvSpPr>
          <p:nvPr/>
        </p:nvSpPr>
        <p:spPr bwMode="auto">
          <a:xfrm>
            <a:off x="3200400" y="4495800"/>
            <a:ext cx="1676400" cy="457200"/>
          </a:xfrm>
          <a:prstGeom prst="wedgeRoundRectCallout">
            <a:avLst>
              <a:gd name="adj1" fmla="val 11269"/>
              <a:gd name="adj2" fmla="val -190972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59" name="AutoShape 8"/>
          <p:cNvSpPr>
            <a:spLocks noChangeArrowheads="1"/>
          </p:cNvSpPr>
          <p:nvPr/>
        </p:nvSpPr>
        <p:spPr bwMode="auto">
          <a:xfrm>
            <a:off x="6934200" y="4572000"/>
            <a:ext cx="1371600" cy="381000"/>
          </a:xfrm>
          <a:prstGeom prst="wedgeRoundRectCallout">
            <a:avLst>
              <a:gd name="adj1" fmla="val -21644"/>
              <a:gd name="adj2" fmla="val -240000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3200400" y="4521926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Approximation</a:t>
            </a:r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7239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Error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CISE301_Topic8L4&amp;5</a:t>
            </a:r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A185F3-B43A-4110-8B3B-93EE0693DBB6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 Series in One Variable</a:t>
            </a:r>
            <a:b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37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Another Look -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508438"/>
              </p:ext>
            </p:extLst>
          </p:nvPr>
        </p:nvGraphicFramePr>
        <p:xfrm>
          <a:off x="441325" y="1676400"/>
          <a:ext cx="8550275" cy="444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3124080" imgH="1625400" progId="Equation.DSMT4">
                  <p:embed/>
                </p:oleObj>
              </mc:Choice>
              <mc:Fallback>
                <p:oleObj name="Equation" r:id="rId4" imgW="3124080" imgH="1625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676400"/>
                        <a:ext cx="8550275" cy="444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15313</TotalTime>
  <Words>617</Words>
  <Application>Microsoft Office PowerPoint</Application>
  <PresentationFormat>On-screen Show (4:3)</PresentationFormat>
  <Paragraphs>608</Paragraphs>
  <Slides>50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Garamond</vt:lpstr>
      <vt:lpstr>Times New Roman</vt:lpstr>
      <vt:lpstr>Verdana</vt:lpstr>
      <vt:lpstr>Wingdings</vt:lpstr>
      <vt:lpstr>Level</vt:lpstr>
      <vt:lpstr>MathType 5.0 Equation</vt:lpstr>
      <vt:lpstr>Equation</vt:lpstr>
      <vt:lpstr>PowerPoint Presentation</vt:lpstr>
      <vt:lpstr>Outline of Topic 8</vt:lpstr>
      <vt:lpstr> Lecture 31 Lesson 4: Runge-Kutta Methods</vt:lpstr>
      <vt:lpstr>Learning Objectives of Lesson 4 </vt:lpstr>
      <vt:lpstr>Motivation </vt:lpstr>
      <vt:lpstr>Runge-Kutta Method</vt:lpstr>
      <vt:lpstr>Taylor Series in Two Variables</vt:lpstr>
      <vt:lpstr>Taylor Series in One Variable</vt:lpstr>
      <vt:lpstr>Taylor Series in One Variable - Another Look -</vt:lpstr>
      <vt:lpstr>Definitions</vt:lpstr>
      <vt:lpstr>Taylor Series Expansion </vt:lpstr>
      <vt:lpstr>Taylor Series in Two Variables</vt:lpstr>
      <vt:lpstr>Runge-Kutta Method</vt:lpstr>
      <vt:lpstr>Runge-Kutta Method</vt:lpstr>
      <vt:lpstr>Runge-Kutta Method</vt:lpstr>
      <vt:lpstr>Runge-Kutta Method</vt:lpstr>
      <vt:lpstr>Runge-Kutta Method Alternative Formula</vt:lpstr>
      <vt:lpstr>Runge-Kutta Method Alternative Formula</vt:lpstr>
      <vt:lpstr>Runge-Kutta Method Alternative Formulas</vt:lpstr>
      <vt:lpstr>Runge-Kutta Method</vt:lpstr>
      <vt:lpstr>Second order Runge-Kutta Method  Example</vt:lpstr>
      <vt:lpstr>Second order Runge-Kutta Method  Example</vt:lpstr>
      <vt:lpstr>Second order Runge-Kutta Method  Example</vt:lpstr>
      <vt:lpstr>PowerPoint Presentation</vt:lpstr>
      <vt:lpstr>Summary</vt:lpstr>
      <vt:lpstr> Lecture 32 Lesson 5: Applications of Runge-Kutta Methods to Solve First Order ODEs</vt:lpstr>
      <vt:lpstr>Learning Objectives of Lesson 5 </vt:lpstr>
      <vt:lpstr>Runge-Kutta Method</vt:lpstr>
      <vt:lpstr>Runge-Kutta Methods</vt:lpstr>
      <vt:lpstr>Runge-Kutta Methods</vt:lpstr>
      <vt:lpstr>Runge-Kutta Methods</vt:lpstr>
      <vt:lpstr>Runge-Kutta Methods</vt:lpstr>
      <vt:lpstr>Fifth Order Runge-Kutta Methods</vt:lpstr>
      <vt:lpstr>Second Order Runge-Kutta Method</vt:lpstr>
      <vt:lpstr>Second Order Runge-Kutta Method</vt:lpstr>
      <vt:lpstr>Second Order Runge-Kutta Method</vt:lpstr>
      <vt:lpstr>Example 1 Second Order Runge-Kutta Method</vt:lpstr>
      <vt:lpstr>Example 1 Second Order Runge-Kutta Method</vt:lpstr>
      <vt:lpstr>Example 1 Second Order Runge-Kutta Method</vt:lpstr>
      <vt:lpstr>Example 1 Second Order Runge-Kutta Method</vt:lpstr>
      <vt:lpstr>Example 1 Second Order Runge-Kutta Method</vt:lpstr>
      <vt:lpstr>Example 1 Summary of the solution</vt:lpstr>
      <vt:lpstr>PowerPoint Presentation</vt:lpstr>
      <vt:lpstr>Example 2 4th-Order Runge-Kutta Method</vt:lpstr>
      <vt:lpstr>Example 2 Fourth Order Runge-Kutta Method</vt:lpstr>
      <vt:lpstr>Example 2 Fourth Order Runge-Kutta Method</vt:lpstr>
      <vt:lpstr>Runge-Kutta Methods</vt:lpstr>
      <vt:lpstr>Example 2  Fourth Order Runge-Kutta Method</vt:lpstr>
      <vt:lpstr>Example 2 Summary of the solution</vt:lpstr>
      <vt:lpstr>Remaining Lessons in Topic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334</cp:revision>
  <dcterms:created xsi:type="dcterms:W3CDTF">2002-11-14T22:58:36Z</dcterms:created>
  <dcterms:modified xsi:type="dcterms:W3CDTF">2016-04-12T07:56:31Z</dcterms:modified>
</cp:coreProperties>
</file>