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2" r:id="rId3"/>
    <p:sldId id="373" r:id="rId4"/>
    <p:sldId id="377" r:id="rId5"/>
    <p:sldId id="378" r:id="rId6"/>
    <p:sldId id="379" r:id="rId7"/>
    <p:sldId id="380" r:id="rId8"/>
    <p:sldId id="381" r:id="rId9"/>
    <p:sldId id="382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01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8.wmf"/><Relationship Id="rId1" Type="http://schemas.openxmlformats.org/officeDocument/2006/relationships/image" Target="../media/image17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19373034-9576-4005-B73B-8FF22CF341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40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5F6837F3-BD90-46F7-B584-F1C653EEE3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90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F280F-CCEC-48A0-AA84-A9898C6693B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1548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3FEC3-B2E8-49FC-89A4-D2CF7CDB9BDF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3290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9128E-A19A-4269-A2BF-8BED4C4D99F6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1630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A30FF-4E6C-4BD3-897A-6FC4D43519F3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8662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2437F-881A-46AC-A4AB-1B42B249F001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2189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D63AA-78D6-4FF1-865C-514EE27C785F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5713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32AAB-BF2B-4B7B-899D-EE71F74481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2726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0CEEB-0046-4A77-B7AE-7C121E349803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97910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0C63D-8783-4877-B457-34D3259DA3D6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0655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F3164-2D68-4C61-B535-6B0321DE7569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1464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8DA2E-57A4-42B6-948B-B27131F7B862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950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00A71-16D8-417A-B2E1-9B3BD9EEC1B5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1829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6F0B3F-A994-4DAB-B081-EA6849FB1FE6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3261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1A1F8-11A4-45C7-B0D3-5F28EE02FF5A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8737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B65B3-1821-4462-BB27-3C6A8FD19D62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8859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DA8F3-494F-4A89-95B7-D1145888A053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7860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3B49B-8C6E-46AA-B7E5-724BED9EC217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34110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67A97-3A9D-4987-99D0-3A2EE9A40DBB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15436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EF55C-E70A-43A6-9392-49C53DA9FFE0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5073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F2493-4C7B-44D3-A9C9-2042222A1AD7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8694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D4DB6-0385-4A27-B012-2B8765BDFCEA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872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19BB2-B4EA-4570-A46D-0ED6C5E3B453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389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81525-8A72-40A9-B6B5-0C195D545628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1080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DBD95-DB73-41D6-8D4E-4866C7171603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3239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5EDA6-DAF6-4DDD-BDED-2879AE90F7B6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107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721C6-4308-4922-BF95-D61E24023B3F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59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B68D-2890-4E97-B166-97AFD9366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7E9C-829B-4935-A65A-7B662D0F47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C351C-DD3A-4237-A1F6-BDA3FAF959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EF20-D506-4FD7-8273-76471478A8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F5DCF-BAB9-422E-ABC7-EDD3221C46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568A-2E56-4775-B468-6BE391D3C1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336F0-9E90-495B-BBCD-D36F241A0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DA613-F5AD-4542-BBA5-BC7B3CAD1B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6AB0-A12C-4918-8B2A-97CB2CD8E8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F955B-4CDC-46AE-B409-D8DDB642B3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38189-9B25-42AE-AC10-973731D7BD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09E7B-CF41-42A5-9B86-8A5644A05A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CEFF4-3D9A-464E-8686-1BD425DCB5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08EF-2991-43C3-A676-1523161D72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CISE301_Topic8L3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2AD7C5B-FF02-4803-9D5D-7B57E403DF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19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19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22.wmf"/><Relationship Id="rId5" Type="http://schemas.openxmlformats.org/officeDocument/2006/relationships/image" Target="../media/image17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4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018B-F030-43C8-84E9-FE4E12A86E6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8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Ordinary Differential Equations (ODEs)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28-36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25.1-25.4, 26-2, 27-1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410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10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37807-D05A-4AF7-927E-FA80B74403EB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Midpoint Method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67000" y="4191000"/>
          <a:ext cx="45720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4" imgW="1562040" imgH="355320" progId="Equation.3">
                  <p:embed/>
                </p:oleObj>
              </mc:Choice>
              <mc:Fallback>
                <p:oleObj name="Equation" r:id="rId4" imgW="156204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45720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5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6" imgW="634680" imgH="241200" progId="Equation.3">
                  <p:embed/>
                </p:oleObj>
              </mc:Choice>
              <mc:Fallback>
                <p:oleObj name="Equation" r:id="rId6" imgW="6346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609600" y="5334000"/>
          <a:ext cx="756126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8" imgW="3441600" imgH="431640" progId="Equation.3">
                  <p:embed/>
                </p:oleObj>
              </mc:Choice>
              <mc:Fallback>
                <p:oleObj name="Equation" r:id="rId8" imgW="3441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7561263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8"/>
          <p:cNvSpPr>
            <a:spLocks noChangeShapeType="1"/>
          </p:cNvSpPr>
          <p:nvPr/>
        </p:nvSpPr>
        <p:spPr bwMode="auto">
          <a:xfrm>
            <a:off x="1143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9"/>
          <p:cNvSpPr>
            <a:spLocks noChangeShapeType="1"/>
          </p:cNvSpPr>
          <p:nvPr/>
        </p:nvSpPr>
        <p:spPr bwMode="auto">
          <a:xfrm flipV="1">
            <a:off x="16002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0"/>
          <p:cNvSpPr>
            <a:spLocks noChangeShapeType="1"/>
          </p:cNvSpPr>
          <p:nvPr/>
        </p:nvSpPr>
        <p:spPr bwMode="auto">
          <a:xfrm flipV="1">
            <a:off x="3048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457200" y="5257800"/>
            <a:ext cx="8382000" cy="1066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2"/>
          <p:cNvSpPr>
            <a:spLocks noChangeShapeType="1"/>
          </p:cNvSpPr>
          <p:nvPr/>
        </p:nvSpPr>
        <p:spPr bwMode="auto">
          <a:xfrm flipV="1">
            <a:off x="4876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13"/>
          <p:cNvSpPr>
            <a:spLocks noChangeShapeType="1"/>
          </p:cNvSpPr>
          <p:nvPr/>
        </p:nvSpPr>
        <p:spPr bwMode="auto">
          <a:xfrm flipV="1">
            <a:off x="30480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14"/>
          <p:cNvSpPr>
            <a:spLocks noChangeShapeType="1"/>
          </p:cNvSpPr>
          <p:nvPr/>
        </p:nvSpPr>
        <p:spPr bwMode="auto">
          <a:xfrm flipV="1">
            <a:off x="6781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2990850" y="5534669"/>
            <a:ext cx="228600" cy="11049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14599" y="6183868"/>
            <a:ext cx="7906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512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C86D60-3F77-4429-9485-04BC9A9E441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Midpoint Method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67000" y="4191000"/>
          <a:ext cx="45720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4" imgW="1562040" imgH="355320" progId="Equation.3">
                  <p:embed/>
                </p:oleObj>
              </mc:Choice>
              <mc:Fallback>
                <p:oleObj name="Equation" r:id="rId4" imgW="156204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45720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209800"/>
          <a:ext cx="28956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6" imgW="1206360" imgH="241200" progId="Equation.3">
                  <p:embed/>
                </p:oleObj>
              </mc:Choice>
              <mc:Fallback>
                <p:oleObj name="Equation" r:id="rId6" imgW="12063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28956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5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8" imgW="634680" imgH="241200" progId="Equation.3">
                  <p:embed/>
                </p:oleObj>
              </mc:Choice>
              <mc:Fallback>
                <p:oleObj name="Equation" r:id="rId8" imgW="6346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609600" y="5334000"/>
          <a:ext cx="756126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0" imgW="3441600" imgH="431640" progId="Equation.3">
                  <p:embed/>
                </p:oleObj>
              </mc:Choice>
              <mc:Fallback>
                <p:oleObj name="Equation" r:id="rId10" imgW="34416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7561263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9"/>
          <p:cNvSpPr>
            <a:spLocks noChangeShapeType="1"/>
          </p:cNvSpPr>
          <p:nvPr/>
        </p:nvSpPr>
        <p:spPr bwMode="auto">
          <a:xfrm>
            <a:off x="1143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0"/>
          <p:cNvSpPr>
            <a:spLocks noChangeShapeType="1"/>
          </p:cNvSpPr>
          <p:nvPr/>
        </p:nvSpPr>
        <p:spPr bwMode="auto">
          <a:xfrm flipV="1">
            <a:off x="16002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1"/>
          <p:cNvSpPr>
            <a:spLocks noChangeShapeType="1"/>
          </p:cNvSpPr>
          <p:nvPr/>
        </p:nvSpPr>
        <p:spPr bwMode="auto">
          <a:xfrm flipV="1">
            <a:off x="3048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 flipV="1">
            <a:off x="3048000" y="2819400"/>
            <a:ext cx="1828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Rectangle 13"/>
          <p:cNvSpPr>
            <a:spLocks noChangeArrowheads="1"/>
          </p:cNvSpPr>
          <p:nvPr/>
        </p:nvSpPr>
        <p:spPr bwMode="auto">
          <a:xfrm>
            <a:off x="457200" y="5257800"/>
            <a:ext cx="8382000" cy="1066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4"/>
          <p:cNvSpPr>
            <a:spLocks noChangeShapeType="1"/>
          </p:cNvSpPr>
          <p:nvPr/>
        </p:nvSpPr>
        <p:spPr bwMode="auto">
          <a:xfrm flipV="1">
            <a:off x="4876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5"/>
          <p:cNvSpPr>
            <a:spLocks noChangeShapeType="1"/>
          </p:cNvSpPr>
          <p:nvPr/>
        </p:nvSpPr>
        <p:spPr bwMode="auto">
          <a:xfrm flipV="1">
            <a:off x="30480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6"/>
          <p:cNvSpPr>
            <a:spLocks noChangeShapeType="1"/>
          </p:cNvSpPr>
          <p:nvPr/>
        </p:nvSpPr>
        <p:spPr bwMode="auto">
          <a:xfrm flipV="1">
            <a:off x="6781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Freeform 17"/>
          <p:cNvSpPr>
            <a:spLocks/>
          </p:cNvSpPr>
          <p:nvPr/>
        </p:nvSpPr>
        <p:spPr bwMode="auto">
          <a:xfrm>
            <a:off x="2286000" y="2794000"/>
            <a:ext cx="1828800" cy="177800"/>
          </a:xfrm>
          <a:custGeom>
            <a:avLst/>
            <a:gdLst>
              <a:gd name="T0" fmla="*/ 0 w 1152"/>
              <a:gd name="T1" fmla="*/ 2147483647 h 112"/>
              <a:gd name="T2" fmla="*/ 2147483647 w 1152"/>
              <a:gd name="T3" fmla="*/ 2147483647 h 112"/>
              <a:gd name="T4" fmla="*/ 2147483647 w 1152"/>
              <a:gd name="T5" fmla="*/ 2147483647 h 112"/>
              <a:gd name="T6" fmla="*/ 0 60000 65536"/>
              <a:gd name="T7" fmla="*/ 0 60000 65536"/>
              <a:gd name="T8" fmla="*/ 0 60000 65536"/>
              <a:gd name="T9" fmla="*/ 0 w 1152"/>
              <a:gd name="T10" fmla="*/ 0 h 112"/>
              <a:gd name="T11" fmla="*/ 1152 w 115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12">
                <a:moveTo>
                  <a:pt x="0" y="16"/>
                </a:moveTo>
                <a:cubicBezTo>
                  <a:pt x="312" y="8"/>
                  <a:pt x="624" y="0"/>
                  <a:pt x="816" y="16"/>
                </a:cubicBezTo>
                <a:cubicBezTo>
                  <a:pt x="1008" y="32"/>
                  <a:pt x="1080" y="72"/>
                  <a:pt x="1152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eft Brace 20"/>
          <p:cNvSpPr/>
          <p:nvPr/>
        </p:nvSpPr>
        <p:spPr>
          <a:xfrm rot="16200000">
            <a:off x="2990850" y="5534669"/>
            <a:ext cx="228600" cy="11049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714599" y="6183868"/>
            <a:ext cx="7906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615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5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9E95BA-8109-4E8A-89A0-646F343D36EA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Midpoint Method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67000" y="4191000"/>
          <a:ext cx="45720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4" imgW="1562040" imgH="355320" progId="Equation.3">
                  <p:embed/>
                </p:oleObj>
              </mc:Choice>
              <mc:Fallback>
                <p:oleObj name="Equation" r:id="rId4" imgW="156204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45720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209800"/>
          <a:ext cx="28956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6" imgW="1206360" imgH="241200" progId="Equation.3">
                  <p:embed/>
                </p:oleObj>
              </mc:Choice>
              <mc:Fallback>
                <p:oleObj name="Equation" r:id="rId6" imgW="12063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28956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5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8" imgW="634680" imgH="241200" progId="Equation.3">
                  <p:embed/>
                </p:oleObj>
              </mc:Choice>
              <mc:Fallback>
                <p:oleObj name="Equation" r:id="rId8" imgW="6346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609600" y="5334000"/>
          <a:ext cx="756126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0" imgW="3441600" imgH="431640" progId="Equation.3">
                  <p:embed/>
                </p:oleObj>
              </mc:Choice>
              <mc:Fallback>
                <p:oleObj name="Equation" r:id="rId10" imgW="34416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7561263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56" name="Rectangle 8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9"/>
          <p:cNvSpPr>
            <a:spLocks noChangeShapeType="1"/>
          </p:cNvSpPr>
          <p:nvPr/>
        </p:nvSpPr>
        <p:spPr bwMode="auto">
          <a:xfrm>
            <a:off x="1143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0"/>
          <p:cNvSpPr>
            <a:spLocks noChangeShapeType="1"/>
          </p:cNvSpPr>
          <p:nvPr/>
        </p:nvSpPr>
        <p:spPr bwMode="auto">
          <a:xfrm flipV="1">
            <a:off x="16002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 flipV="1">
            <a:off x="3048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2"/>
          <p:cNvSpPr>
            <a:spLocks noChangeShapeType="1"/>
          </p:cNvSpPr>
          <p:nvPr/>
        </p:nvSpPr>
        <p:spPr bwMode="auto">
          <a:xfrm flipV="1">
            <a:off x="3048000" y="2819400"/>
            <a:ext cx="1828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Rectangle 13"/>
          <p:cNvSpPr>
            <a:spLocks noChangeArrowheads="1"/>
          </p:cNvSpPr>
          <p:nvPr/>
        </p:nvSpPr>
        <p:spPr bwMode="auto">
          <a:xfrm>
            <a:off x="457200" y="5257800"/>
            <a:ext cx="8382000" cy="1066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4"/>
          <p:cNvSpPr>
            <a:spLocks noChangeShapeType="1"/>
          </p:cNvSpPr>
          <p:nvPr/>
        </p:nvSpPr>
        <p:spPr bwMode="auto">
          <a:xfrm flipV="1">
            <a:off x="4876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5"/>
          <p:cNvSpPr>
            <a:spLocks noChangeShapeType="1"/>
          </p:cNvSpPr>
          <p:nvPr/>
        </p:nvSpPr>
        <p:spPr bwMode="auto">
          <a:xfrm flipV="1">
            <a:off x="30480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16"/>
          <p:cNvSpPr>
            <a:spLocks noChangeShapeType="1"/>
          </p:cNvSpPr>
          <p:nvPr/>
        </p:nvSpPr>
        <p:spPr bwMode="auto">
          <a:xfrm flipV="1">
            <a:off x="6781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Freeform 17"/>
          <p:cNvSpPr>
            <a:spLocks/>
          </p:cNvSpPr>
          <p:nvPr/>
        </p:nvSpPr>
        <p:spPr bwMode="auto">
          <a:xfrm>
            <a:off x="2286000" y="2794000"/>
            <a:ext cx="1828800" cy="177800"/>
          </a:xfrm>
          <a:custGeom>
            <a:avLst/>
            <a:gdLst>
              <a:gd name="T0" fmla="*/ 0 w 1152"/>
              <a:gd name="T1" fmla="*/ 2147483647 h 112"/>
              <a:gd name="T2" fmla="*/ 2147483647 w 1152"/>
              <a:gd name="T3" fmla="*/ 2147483647 h 112"/>
              <a:gd name="T4" fmla="*/ 2147483647 w 1152"/>
              <a:gd name="T5" fmla="*/ 2147483647 h 112"/>
              <a:gd name="T6" fmla="*/ 0 60000 65536"/>
              <a:gd name="T7" fmla="*/ 0 60000 65536"/>
              <a:gd name="T8" fmla="*/ 0 60000 65536"/>
              <a:gd name="T9" fmla="*/ 0 w 1152"/>
              <a:gd name="T10" fmla="*/ 0 h 112"/>
              <a:gd name="T11" fmla="*/ 1152 w 115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12">
                <a:moveTo>
                  <a:pt x="0" y="16"/>
                </a:moveTo>
                <a:cubicBezTo>
                  <a:pt x="312" y="8"/>
                  <a:pt x="624" y="0"/>
                  <a:pt x="816" y="16"/>
                </a:cubicBezTo>
                <a:cubicBezTo>
                  <a:pt x="1008" y="32"/>
                  <a:pt x="1080" y="72"/>
                  <a:pt x="1152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18"/>
          <p:cNvSpPr>
            <a:spLocks noChangeShapeType="1"/>
          </p:cNvSpPr>
          <p:nvPr/>
        </p:nvSpPr>
        <p:spPr bwMode="auto">
          <a:xfrm flipV="1">
            <a:off x="48768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50" name="Object 1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343400" y="1981200"/>
          <a:ext cx="17097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2" imgW="825480" imgH="355320" progId="Equation.3">
                  <p:embed/>
                </p:oleObj>
              </mc:Choice>
              <mc:Fallback>
                <p:oleObj name="Equation" r:id="rId12" imgW="825480" imgH="3553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17097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eft Brace 22"/>
          <p:cNvSpPr/>
          <p:nvPr/>
        </p:nvSpPr>
        <p:spPr>
          <a:xfrm rot="16200000">
            <a:off x="2990850" y="5534669"/>
            <a:ext cx="228600" cy="11049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714599" y="6183868"/>
            <a:ext cx="7906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717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7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D2C5F1-C2F9-4203-A63B-9F048712F7AB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Midpoint Method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67000" y="4191000"/>
          <a:ext cx="45720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4" imgW="1562040" imgH="355320" progId="Equation.3">
                  <p:embed/>
                </p:oleObj>
              </mc:Choice>
              <mc:Fallback>
                <p:oleObj name="Equation" r:id="rId4" imgW="156204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45720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48400" y="1752600"/>
          <a:ext cx="2276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6" imgW="1396800" imgH="355320" progId="Equation.3">
                  <p:embed/>
                </p:oleObj>
              </mc:Choice>
              <mc:Fallback>
                <p:oleObj name="Equation" r:id="rId6" imgW="139680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22764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5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8" imgW="634680" imgH="241200" progId="Equation.3">
                  <p:embed/>
                </p:oleObj>
              </mc:Choice>
              <mc:Fallback>
                <p:oleObj name="Equation" r:id="rId8" imgW="6346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609600" y="5334000"/>
          <a:ext cx="756126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0" imgW="3441600" imgH="431640" progId="Equation.3">
                  <p:embed/>
                </p:oleObj>
              </mc:Choice>
              <mc:Fallback>
                <p:oleObj name="Equation" r:id="rId10" imgW="34416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7561263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9"/>
          <p:cNvSpPr>
            <a:spLocks noChangeShapeType="1"/>
          </p:cNvSpPr>
          <p:nvPr/>
        </p:nvSpPr>
        <p:spPr bwMode="auto">
          <a:xfrm>
            <a:off x="1143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0"/>
          <p:cNvSpPr>
            <a:spLocks noChangeShapeType="1"/>
          </p:cNvSpPr>
          <p:nvPr/>
        </p:nvSpPr>
        <p:spPr bwMode="auto">
          <a:xfrm flipV="1">
            <a:off x="16002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1"/>
          <p:cNvSpPr>
            <a:spLocks noChangeShapeType="1"/>
          </p:cNvSpPr>
          <p:nvPr/>
        </p:nvSpPr>
        <p:spPr bwMode="auto">
          <a:xfrm flipV="1">
            <a:off x="3048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2"/>
          <p:cNvSpPr>
            <a:spLocks noChangeShapeType="1"/>
          </p:cNvSpPr>
          <p:nvPr/>
        </p:nvSpPr>
        <p:spPr bwMode="auto">
          <a:xfrm flipV="1">
            <a:off x="3048000" y="2819400"/>
            <a:ext cx="1828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Rectangle 13"/>
          <p:cNvSpPr>
            <a:spLocks noChangeArrowheads="1"/>
          </p:cNvSpPr>
          <p:nvPr/>
        </p:nvSpPr>
        <p:spPr bwMode="auto">
          <a:xfrm>
            <a:off x="457200" y="5257800"/>
            <a:ext cx="8382000" cy="1066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4"/>
          <p:cNvSpPr>
            <a:spLocks noChangeShapeType="1"/>
          </p:cNvSpPr>
          <p:nvPr/>
        </p:nvSpPr>
        <p:spPr bwMode="auto">
          <a:xfrm flipV="1">
            <a:off x="4876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5"/>
          <p:cNvSpPr>
            <a:spLocks noChangeShapeType="1"/>
          </p:cNvSpPr>
          <p:nvPr/>
        </p:nvSpPr>
        <p:spPr bwMode="auto">
          <a:xfrm flipV="1">
            <a:off x="30480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16"/>
          <p:cNvSpPr>
            <a:spLocks noChangeShapeType="1"/>
          </p:cNvSpPr>
          <p:nvPr/>
        </p:nvSpPr>
        <p:spPr bwMode="auto">
          <a:xfrm flipV="1">
            <a:off x="6781800" y="4343400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Freeform 17"/>
          <p:cNvSpPr>
            <a:spLocks/>
          </p:cNvSpPr>
          <p:nvPr/>
        </p:nvSpPr>
        <p:spPr bwMode="auto">
          <a:xfrm flipH="1">
            <a:off x="6019800" y="2286000"/>
            <a:ext cx="1447800" cy="330200"/>
          </a:xfrm>
          <a:custGeom>
            <a:avLst/>
            <a:gdLst>
              <a:gd name="T0" fmla="*/ 0 w 1152"/>
              <a:gd name="T1" fmla="*/ 2147483647 h 112"/>
              <a:gd name="T2" fmla="*/ 2147483647 w 1152"/>
              <a:gd name="T3" fmla="*/ 2147483647 h 112"/>
              <a:gd name="T4" fmla="*/ 2147483647 w 1152"/>
              <a:gd name="T5" fmla="*/ 2147483647 h 112"/>
              <a:gd name="T6" fmla="*/ 0 60000 65536"/>
              <a:gd name="T7" fmla="*/ 0 60000 65536"/>
              <a:gd name="T8" fmla="*/ 0 60000 65536"/>
              <a:gd name="T9" fmla="*/ 0 w 1152"/>
              <a:gd name="T10" fmla="*/ 0 h 112"/>
              <a:gd name="T11" fmla="*/ 1152 w 115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12">
                <a:moveTo>
                  <a:pt x="0" y="16"/>
                </a:moveTo>
                <a:cubicBezTo>
                  <a:pt x="312" y="8"/>
                  <a:pt x="624" y="0"/>
                  <a:pt x="816" y="16"/>
                </a:cubicBezTo>
                <a:cubicBezTo>
                  <a:pt x="1008" y="32"/>
                  <a:pt x="1080" y="72"/>
                  <a:pt x="1152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18"/>
          <p:cNvSpPr>
            <a:spLocks noChangeShapeType="1"/>
          </p:cNvSpPr>
          <p:nvPr/>
        </p:nvSpPr>
        <p:spPr bwMode="auto">
          <a:xfrm flipV="1">
            <a:off x="48768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4" name="Object 1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343400" y="1981200"/>
          <a:ext cx="17097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12" imgW="825480" imgH="355320" progId="Equation.3">
                  <p:embed/>
                </p:oleObj>
              </mc:Choice>
              <mc:Fallback>
                <p:oleObj name="Equation" r:id="rId12" imgW="825480" imgH="3553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17097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Line 20"/>
          <p:cNvSpPr>
            <a:spLocks noChangeShapeType="1"/>
          </p:cNvSpPr>
          <p:nvPr/>
        </p:nvSpPr>
        <p:spPr bwMode="auto">
          <a:xfrm flipV="1">
            <a:off x="3048000" y="2514600"/>
            <a:ext cx="3733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eft Brace 1"/>
          <p:cNvSpPr/>
          <p:nvPr/>
        </p:nvSpPr>
        <p:spPr>
          <a:xfrm rot="16200000">
            <a:off x="2990850" y="5534669"/>
            <a:ext cx="228600" cy="11049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14599" y="6183868"/>
            <a:ext cx="7906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820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20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0A8FE-BC9E-4734-84EC-1C183707D0F0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Midpoint Method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67000" y="4191000"/>
          <a:ext cx="45720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4" imgW="1562040" imgH="355320" progId="Equation.3">
                  <p:embed/>
                </p:oleObj>
              </mc:Choice>
              <mc:Fallback>
                <p:oleObj name="Equation" r:id="rId4" imgW="156204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45720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91200" y="1752600"/>
          <a:ext cx="2895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6" imgW="1396800" imgH="355320" progId="Equation.3">
                  <p:embed/>
                </p:oleObj>
              </mc:Choice>
              <mc:Fallback>
                <p:oleObj name="Equation" r:id="rId6" imgW="139680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52600"/>
                        <a:ext cx="28956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5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8" imgW="634680" imgH="241200" progId="Equation.3">
                  <p:embed/>
                </p:oleObj>
              </mc:Choice>
              <mc:Fallback>
                <p:oleObj name="Equation" r:id="rId8" imgW="6346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609600" y="5334000"/>
          <a:ext cx="756126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0" imgW="3441600" imgH="431640" progId="Equation.3">
                  <p:embed/>
                </p:oleObj>
              </mc:Choice>
              <mc:Fallback>
                <p:oleObj name="Equation" r:id="rId10" imgW="34416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7561263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7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204" name="Rectangle 8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9"/>
          <p:cNvSpPr>
            <a:spLocks noChangeShapeType="1"/>
          </p:cNvSpPr>
          <p:nvPr/>
        </p:nvSpPr>
        <p:spPr bwMode="auto">
          <a:xfrm>
            <a:off x="1143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0"/>
          <p:cNvSpPr>
            <a:spLocks noChangeShapeType="1"/>
          </p:cNvSpPr>
          <p:nvPr/>
        </p:nvSpPr>
        <p:spPr bwMode="auto">
          <a:xfrm flipV="1">
            <a:off x="16002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1"/>
          <p:cNvSpPr>
            <a:spLocks noChangeShapeType="1"/>
          </p:cNvSpPr>
          <p:nvPr/>
        </p:nvSpPr>
        <p:spPr bwMode="auto">
          <a:xfrm flipV="1">
            <a:off x="3048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2"/>
          <p:cNvSpPr>
            <a:spLocks noChangeShapeType="1"/>
          </p:cNvSpPr>
          <p:nvPr/>
        </p:nvSpPr>
        <p:spPr bwMode="auto">
          <a:xfrm flipV="1">
            <a:off x="3048000" y="2819400"/>
            <a:ext cx="1828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3"/>
          <p:cNvSpPr>
            <a:spLocks noChangeShapeType="1"/>
          </p:cNvSpPr>
          <p:nvPr/>
        </p:nvSpPr>
        <p:spPr bwMode="auto">
          <a:xfrm flipV="1">
            <a:off x="67818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4"/>
          <p:cNvSpPr>
            <a:spLocks noChangeShapeType="1"/>
          </p:cNvSpPr>
          <p:nvPr/>
        </p:nvSpPr>
        <p:spPr bwMode="auto">
          <a:xfrm flipV="1">
            <a:off x="48768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5"/>
          <p:cNvSpPr>
            <a:spLocks noChangeShapeType="1"/>
          </p:cNvSpPr>
          <p:nvPr/>
        </p:nvSpPr>
        <p:spPr bwMode="auto">
          <a:xfrm flipV="1">
            <a:off x="3048000" y="2514600"/>
            <a:ext cx="3733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6"/>
          <p:cNvSpPr>
            <a:spLocks noChangeShapeType="1"/>
          </p:cNvSpPr>
          <p:nvPr/>
        </p:nvSpPr>
        <p:spPr bwMode="auto">
          <a:xfrm flipV="1">
            <a:off x="3048000" y="2819400"/>
            <a:ext cx="3733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198" name="Object 1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62400" y="2133600"/>
          <a:ext cx="17097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2" imgW="825480" imgH="355320" progId="Equation.3">
                  <p:embed/>
                </p:oleObj>
              </mc:Choice>
              <mc:Fallback>
                <p:oleObj name="Equation" r:id="rId12" imgW="825480" imgH="35532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33600"/>
                        <a:ext cx="17097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Rectangle 18"/>
          <p:cNvSpPr>
            <a:spLocks noChangeArrowheads="1"/>
          </p:cNvSpPr>
          <p:nvPr/>
        </p:nvSpPr>
        <p:spPr bwMode="auto">
          <a:xfrm>
            <a:off x="457200" y="5257800"/>
            <a:ext cx="8382000" cy="1066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2990850" y="5534669"/>
            <a:ext cx="228600" cy="11049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14599" y="6183868"/>
            <a:ext cx="7906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0308C7-914E-4145-A865-57A881397D27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9222" name="AutoShape 2"/>
          <p:cNvSpPr>
            <a:spLocks noChangeArrowheads="1"/>
          </p:cNvSpPr>
          <p:nvPr/>
        </p:nvSpPr>
        <p:spPr bwMode="auto">
          <a:xfrm>
            <a:off x="381000" y="1447800"/>
            <a:ext cx="8610600" cy="4800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09600" y="2362200"/>
          <a:ext cx="8077200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2755800" imgH="914400" progId="Equation.3">
                  <p:embed/>
                </p:oleObj>
              </mc:Choice>
              <mc:Fallback>
                <p:oleObj name="Equation" r:id="rId4" imgW="27558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8077200" cy="267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D0135-BDAD-4B87-BD9A-110F38031C70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35257"/>
              </p:ext>
            </p:extLst>
          </p:nvPr>
        </p:nvGraphicFramePr>
        <p:xfrm>
          <a:off x="620713" y="1655763"/>
          <a:ext cx="7138987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4" imgW="4216320" imgH="2565360" progId="Equation.DSMT4">
                  <p:embed/>
                </p:oleObj>
              </mc:Choice>
              <mc:Fallback>
                <p:oleObj name="Equation" r:id="rId4" imgW="4216320" imgH="2565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655763"/>
                        <a:ext cx="7138987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2FAD8-63D1-43DC-8157-6B601EF79EAA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Heun’s Predictor Corrector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481607-4C3A-4ABA-8195-80679BDD0A8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Heun’s Predictor Corrector Method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61857"/>
              </p:ext>
            </p:extLst>
          </p:nvPr>
        </p:nvGraphicFramePr>
        <p:xfrm>
          <a:off x="569913" y="1652588"/>
          <a:ext cx="8331200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4" imgW="4012920" imgH="1828800" progId="Equation.DSMT4">
                  <p:embed/>
                </p:oleObj>
              </mc:Choice>
              <mc:Fallback>
                <p:oleObj name="Equation" r:id="rId4" imgW="4012920" imgH="182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1652588"/>
                        <a:ext cx="8331200" cy="379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381000" y="1524000"/>
            <a:ext cx="21336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2590800" y="1524000"/>
            <a:ext cx="6400800" cy="2667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4724400"/>
            <a:ext cx="214590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 power!!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It’s just an index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543725" y="2819400"/>
            <a:ext cx="1247475" cy="19141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48200" y="3564924"/>
            <a:ext cx="1143000" cy="11594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83676" y="2610837"/>
            <a:ext cx="260049" cy="260049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11951" y="3304875"/>
            <a:ext cx="412449" cy="260049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229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BCEF34-35BA-4D79-BA32-8895A8B3B565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Heun’s Predictor Corrector</a:t>
            </a:r>
            <a:br>
              <a:rPr lang="en-US" sz="4000" smtClean="0"/>
            </a:br>
            <a:r>
              <a:rPr lang="en-US" sz="2400" smtClean="0"/>
              <a:t>(Prediction</a:t>
            </a:r>
            <a:r>
              <a:rPr lang="en-US" sz="4000" smtClean="0"/>
              <a:t>)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74913" y="4354513"/>
          <a:ext cx="4014787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4" imgW="1358640" imgH="241200" progId="Equation.3">
                  <p:embed/>
                </p:oleObj>
              </mc:Choice>
              <mc:Fallback>
                <p:oleObj name="Equation" r:id="rId4" imgW="13586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4354513"/>
                        <a:ext cx="4014787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6" imgW="634680" imgH="241200" progId="Equation.3">
                  <p:embed/>
                </p:oleObj>
              </mc:Choice>
              <mc:Fallback>
                <p:oleObj name="Equation" r:id="rId6" imgW="6346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646113" y="5337175"/>
          <a:ext cx="60229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8" imgW="2120760" imgH="266400" progId="Equation.3">
                  <p:embed/>
                </p:oleObj>
              </mc:Choice>
              <mc:Fallback>
                <p:oleObj name="Equation" r:id="rId8" imgW="212076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5337175"/>
                        <a:ext cx="60229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6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8"/>
          <p:cNvSpPr>
            <a:spLocks noChangeShapeType="1"/>
          </p:cNvSpPr>
          <p:nvPr/>
        </p:nvSpPr>
        <p:spPr bwMode="auto">
          <a:xfrm>
            <a:off x="762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9"/>
          <p:cNvSpPr>
            <a:spLocks noChangeShapeType="1"/>
          </p:cNvSpPr>
          <p:nvPr/>
        </p:nvSpPr>
        <p:spPr bwMode="auto">
          <a:xfrm flipV="1">
            <a:off x="12192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0"/>
          <p:cNvSpPr>
            <a:spLocks noChangeShapeType="1"/>
          </p:cNvSpPr>
          <p:nvPr/>
        </p:nvSpPr>
        <p:spPr bwMode="auto">
          <a:xfrm flipV="1">
            <a:off x="2667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1"/>
          <p:cNvSpPr>
            <a:spLocks noChangeShapeType="1"/>
          </p:cNvSpPr>
          <p:nvPr/>
        </p:nvSpPr>
        <p:spPr bwMode="auto">
          <a:xfrm flipV="1">
            <a:off x="2667000" y="2819400"/>
            <a:ext cx="26670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2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3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24400" y="2133600"/>
          <a:ext cx="17097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10" imgW="774360" imgH="241200" progId="Equation.3">
                  <p:embed/>
                </p:oleObj>
              </mc:Choice>
              <mc:Fallback>
                <p:oleObj name="Equation" r:id="rId10" imgW="77436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133600"/>
                        <a:ext cx="17097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Rectangle 14"/>
          <p:cNvSpPr>
            <a:spLocks noChangeArrowheads="1"/>
          </p:cNvSpPr>
          <p:nvPr/>
        </p:nvSpPr>
        <p:spPr bwMode="auto">
          <a:xfrm>
            <a:off x="457200" y="5257800"/>
            <a:ext cx="8382000" cy="1066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1017E9-D47C-408A-A7F0-C71DCF4698AF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Topic 8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Lesson 1:	Introduction to ODEs</a:t>
            </a:r>
          </a:p>
          <a:p>
            <a:pPr eaLnBrk="1" hangingPunct="1"/>
            <a:r>
              <a:rPr lang="en-US" smtClean="0"/>
              <a:t>Lesson 2:	Taylor series methods</a:t>
            </a:r>
          </a:p>
          <a:p>
            <a:pPr eaLnBrk="1" hangingPunct="1"/>
            <a:r>
              <a:rPr lang="en-US" b="1" smtClean="0"/>
              <a:t>Lesson 3:	Midpoint and Heun’s method</a:t>
            </a:r>
          </a:p>
          <a:p>
            <a:pPr eaLnBrk="1" hangingPunct="1"/>
            <a:r>
              <a:rPr lang="en-US" smtClean="0"/>
              <a:t>Lessons 4-5:	Runge-Kutta methods</a:t>
            </a:r>
          </a:p>
          <a:p>
            <a:pPr eaLnBrk="1" hangingPunct="1"/>
            <a:r>
              <a:rPr lang="en-US" smtClean="0"/>
              <a:t>Lesson 6:	Solving systems of ODEs</a:t>
            </a:r>
          </a:p>
          <a:p>
            <a:pPr eaLnBrk="1" hangingPunct="1"/>
            <a:r>
              <a:rPr lang="en-US" smtClean="0"/>
              <a:t>Lesson 7:	Multiple step Methods</a:t>
            </a:r>
          </a:p>
          <a:p>
            <a:pPr eaLnBrk="1" hangingPunct="1"/>
            <a:r>
              <a:rPr lang="en-US" smtClean="0"/>
              <a:t>Lesson 8-9:	Boundary value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332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2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0E7298-F485-4B96-B340-FEEC89BC494C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Heun’s Predictor Corrector</a:t>
            </a:r>
            <a:br>
              <a:rPr lang="en-US" smtClean="0"/>
            </a:br>
            <a:r>
              <a:rPr lang="en-US" sz="2800" smtClean="0"/>
              <a:t>(Prediction</a:t>
            </a:r>
            <a:r>
              <a:rPr lang="en-US" smtClean="0"/>
              <a:t>)</a:t>
            </a:r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74913" y="4354513"/>
          <a:ext cx="4014787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4" imgW="1358640" imgH="241200" progId="Equation.3">
                  <p:embed/>
                </p:oleObj>
              </mc:Choice>
              <mc:Fallback>
                <p:oleObj name="Equation" r:id="rId4" imgW="13586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4354513"/>
                        <a:ext cx="4014787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6" imgW="634680" imgH="241200" progId="Equation.3">
                  <p:embed/>
                </p:oleObj>
              </mc:Choice>
              <mc:Fallback>
                <p:oleObj name="Equation" r:id="rId6" imgW="6346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700088" y="5373688"/>
          <a:ext cx="59150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8" imgW="2082600" imgH="241200" progId="Equation.3">
                  <p:embed/>
                </p:oleObj>
              </mc:Choice>
              <mc:Fallback>
                <p:oleObj name="Equation" r:id="rId8" imgW="20826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5373688"/>
                        <a:ext cx="5915025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6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324" name="Rectangle 7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8"/>
          <p:cNvSpPr>
            <a:spLocks noChangeShapeType="1"/>
          </p:cNvSpPr>
          <p:nvPr/>
        </p:nvSpPr>
        <p:spPr bwMode="auto">
          <a:xfrm>
            <a:off x="762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9"/>
          <p:cNvSpPr>
            <a:spLocks noChangeShapeType="1"/>
          </p:cNvSpPr>
          <p:nvPr/>
        </p:nvSpPr>
        <p:spPr bwMode="auto">
          <a:xfrm flipV="1">
            <a:off x="12192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0"/>
          <p:cNvSpPr>
            <a:spLocks noChangeShapeType="1"/>
          </p:cNvSpPr>
          <p:nvPr/>
        </p:nvSpPr>
        <p:spPr bwMode="auto">
          <a:xfrm flipV="1">
            <a:off x="2667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1"/>
          <p:cNvSpPr>
            <a:spLocks noChangeShapeType="1"/>
          </p:cNvSpPr>
          <p:nvPr/>
        </p:nvSpPr>
        <p:spPr bwMode="auto">
          <a:xfrm flipV="1">
            <a:off x="2667000" y="2819400"/>
            <a:ext cx="26670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2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317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24400" y="2133600"/>
          <a:ext cx="17097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10" imgW="774360" imgH="241200" progId="Equation.3">
                  <p:embed/>
                </p:oleObj>
              </mc:Choice>
              <mc:Fallback>
                <p:oleObj name="Equation" r:id="rId10" imgW="77436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133600"/>
                        <a:ext cx="17097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0" name="Rectangle 14"/>
          <p:cNvSpPr>
            <a:spLocks noChangeArrowheads="1"/>
          </p:cNvSpPr>
          <p:nvPr/>
        </p:nvSpPr>
        <p:spPr bwMode="auto">
          <a:xfrm>
            <a:off x="457200" y="5257800"/>
            <a:ext cx="8382000" cy="9144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5"/>
          <p:cNvSpPr>
            <a:spLocks noChangeShapeType="1"/>
          </p:cNvSpPr>
          <p:nvPr/>
        </p:nvSpPr>
        <p:spPr bwMode="auto">
          <a:xfrm>
            <a:off x="4724400" y="2743200"/>
            <a:ext cx="26670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318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19800" y="2362200"/>
          <a:ext cx="2895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12" imgW="1333440" imgH="241200" progId="Equation.3">
                  <p:embed/>
                </p:oleObj>
              </mc:Choice>
              <mc:Fallback>
                <p:oleObj name="Equation" r:id="rId12" imgW="133344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362200"/>
                        <a:ext cx="28956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434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4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9B703-210B-416D-8F1E-3A93582EA112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434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Heun’s Predictor Corrector</a:t>
            </a:r>
            <a:br>
              <a:rPr lang="en-US" smtClean="0"/>
            </a:br>
            <a:r>
              <a:rPr lang="en-US" sz="2800" smtClean="0"/>
              <a:t>(Correction</a:t>
            </a:r>
            <a:r>
              <a:rPr lang="en-US" smtClean="0"/>
              <a:t>)</a:t>
            </a:r>
          </a:p>
        </p:txBody>
      </p:sp>
      <p:graphicFrame>
        <p:nvGraphicFramePr>
          <p:cNvPr id="1433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74913" y="4354513"/>
          <a:ext cx="4014787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4" imgW="1358640" imgH="241200" progId="Equation.3">
                  <p:embed/>
                </p:oleObj>
              </mc:Choice>
              <mc:Fallback>
                <p:oleObj name="Equation" r:id="rId4" imgW="13586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4354513"/>
                        <a:ext cx="4014787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3048000"/>
          <a:ext cx="1498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6" imgW="634680" imgH="241200" progId="Equation.3">
                  <p:embed/>
                </p:oleObj>
              </mc:Choice>
              <mc:Fallback>
                <p:oleObj name="Equation" r:id="rId6" imgW="6346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4986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5"/>
          <p:cNvSpPr txBox="1">
            <a:spLocks noChangeArrowheads="1"/>
          </p:cNvSpPr>
          <p:nvPr/>
        </p:nvSpPr>
        <p:spPr bwMode="auto">
          <a:xfrm>
            <a:off x="152400" y="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349" name="Rectangle 6"/>
          <p:cNvSpPr>
            <a:spLocks noChangeArrowheads="1"/>
          </p:cNvSpPr>
          <p:nvPr/>
        </p:nvSpPr>
        <p:spPr bwMode="auto">
          <a:xfrm>
            <a:off x="457200" y="1524000"/>
            <a:ext cx="8382000" cy="3733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7"/>
          <p:cNvSpPr>
            <a:spLocks noChangeShapeType="1"/>
          </p:cNvSpPr>
          <p:nvPr/>
        </p:nvSpPr>
        <p:spPr bwMode="auto">
          <a:xfrm>
            <a:off x="762000" y="4343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8"/>
          <p:cNvSpPr>
            <a:spLocks noChangeShapeType="1"/>
          </p:cNvSpPr>
          <p:nvPr/>
        </p:nvSpPr>
        <p:spPr bwMode="auto">
          <a:xfrm flipV="1">
            <a:off x="1066800" y="1905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9"/>
          <p:cNvSpPr>
            <a:spLocks noChangeShapeType="1"/>
          </p:cNvSpPr>
          <p:nvPr/>
        </p:nvSpPr>
        <p:spPr bwMode="auto">
          <a:xfrm flipV="1">
            <a:off x="2667000" y="3352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10"/>
          <p:cNvSpPr>
            <a:spLocks noChangeShapeType="1"/>
          </p:cNvSpPr>
          <p:nvPr/>
        </p:nvSpPr>
        <p:spPr bwMode="auto">
          <a:xfrm flipV="1">
            <a:off x="2667000" y="2819400"/>
            <a:ext cx="26670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11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0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486400" y="2286000"/>
          <a:ext cx="17097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8" imgW="774360" imgH="241200" progId="Equation.3">
                  <p:embed/>
                </p:oleObj>
              </mc:Choice>
              <mc:Fallback>
                <p:oleObj name="Equation" r:id="rId8" imgW="7743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86000"/>
                        <a:ext cx="17097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Rectangle 13"/>
          <p:cNvSpPr>
            <a:spLocks noChangeArrowheads="1"/>
          </p:cNvSpPr>
          <p:nvPr/>
        </p:nvSpPr>
        <p:spPr bwMode="auto">
          <a:xfrm>
            <a:off x="457200" y="5257800"/>
            <a:ext cx="8382000" cy="9144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1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1600200"/>
          <a:ext cx="41910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10" imgW="1955520" imgH="419040" progId="Equation.3">
                  <p:embed/>
                </p:oleObj>
              </mc:Choice>
              <mc:Fallback>
                <p:oleObj name="Equation" r:id="rId10" imgW="1955520" imgH="419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41910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Line 15"/>
          <p:cNvSpPr>
            <a:spLocks noChangeShapeType="1"/>
          </p:cNvSpPr>
          <p:nvPr/>
        </p:nvSpPr>
        <p:spPr bwMode="auto">
          <a:xfrm flipV="1">
            <a:off x="2667000" y="3200400"/>
            <a:ext cx="2667000" cy="152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2" name="Object 16"/>
          <p:cNvGraphicFramePr>
            <a:graphicFrameLocks noChangeAspect="1"/>
          </p:cNvGraphicFramePr>
          <p:nvPr/>
        </p:nvGraphicFramePr>
        <p:xfrm>
          <a:off x="5486400" y="2971800"/>
          <a:ext cx="17097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12" imgW="774360" imgH="241200" progId="Equation.3">
                  <p:embed/>
                </p:oleObj>
              </mc:Choice>
              <mc:Fallback>
                <p:oleObj name="Equation" r:id="rId12" imgW="77436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971800"/>
                        <a:ext cx="17097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Freeform 17"/>
          <p:cNvSpPr>
            <a:spLocks/>
          </p:cNvSpPr>
          <p:nvPr/>
        </p:nvSpPr>
        <p:spPr bwMode="auto">
          <a:xfrm>
            <a:off x="1752600" y="2438400"/>
            <a:ext cx="2743200" cy="762000"/>
          </a:xfrm>
          <a:custGeom>
            <a:avLst/>
            <a:gdLst>
              <a:gd name="T0" fmla="*/ 2147483647 w 1728"/>
              <a:gd name="T1" fmla="*/ 2147483647 h 480"/>
              <a:gd name="T2" fmla="*/ 2147483647 w 1728"/>
              <a:gd name="T3" fmla="*/ 2147483647 h 480"/>
              <a:gd name="T4" fmla="*/ 0 w 1728"/>
              <a:gd name="T5" fmla="*/ 0 h 480"/>
              <a:gd name="T6" fmla="*/ 0 60000 65536"/>
              <a:gd name="T7" fmla="*/ 0 60000 65536"/>
              <a:gd name="T8" fmla="*/ 0 60000 65536"/>
              <a:gd name="T9" fmla="*/ 0 w 1728"/>
              <a:gd name="T10" fmla="*/ 0 h 480"/>
              <a:gd name="T11" fmla="*/ 1728 w 172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480">
                <a:moveTo>
                  <a:pt x="1728" y="480"/>
                </a:moveTo>
                <a:cubicBezTo>
                  <a:pt x="1200" y="424"/>
                  <a:pt x="672" y="368"/>
                  <a:pt x="384" y="288"/>
                </a:cubicBezTo>
                <a:cubicBezTo>
                  <a:pt x="96" y="208"/>
                  <a:pt x="48" y="10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3" name="Object 18"/>
          <p:cNvGraphicFramePr>
            <a:graphicFrameLocks noChangeAspect="1"/>
          </p:cNvGraphicFramePr>
          <p:nvPr/>
        </p:nvGraphicFramePr>
        <p:xfrm>
          <a:off x="2006600" y="5334000"/>
          <a:ext cx="53578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14" imgW="2323800" imgH="393480" progId="Equation.3">
                  <p:embed/>
                </p:oleObj>
              </mc:Choice>
              <mc:Fallback>
                <p:oleObj name="Equation" r:id="rId14" imgW="232380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5334000"/>
                        <a:ext cx="5357813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52578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C3E596-80BA-4A93-842B-A79C390274EB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15366" name="AutoShape 2"/>
          <p:cNvSpPr>
            <a:spLocks noChangeArrowheads="1"/>
          </p:cNvSpPr>
          <p:nvPr/>
        </p:nvSpPr>
        <p:spPr bwMode="auto">
          <a:xfrm>
            <a:off x="304800" y="1447800"/>
            <a:ext cx="8610600" cy="4800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graphicFrame>
        <p:nvGraphicFramePr>
          <p:cNvPr id="1536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94831"/>
              </p:ext>
            </p:extLst>
          </p:nvPr>
        </p:nvGraphicFramePr>
        <p:xfrm>
          <a:off x="741363" y="1814513"/>
          <a:ext cx="7813675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4" imgW="2641320" imgH="1130040" progId="Equation.DSMT4">
                  <p:embed/>
                </p:oleObj>
              </mc:Choice>
              <mc:Fallback>
                <p:oleObj name="Equation" r:id="rId4" imgW="2641320" imgH="1130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1814513"/>
                        <a:ext cx="7813675" cy="334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A201F-D037-4756-ADB1-FBD609D0A31D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graphicFrame>
        <p:nvGraphicFramePr>
          <p:cNvPr id="1638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878979"/>
              </p:ext>
            </p:extLst>
          </p:nvPr>
        </p:nvGraphicFramePr>
        <p:xfrm>
          <a:off x="533400" y="1499678"/>
          <a:ext cx="7772400" cy="4672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4" imgW="4520880" imgH="2717640" progId="Equation.DSMT4">
                  <p:embed/>
                </p:oleObj>
              </mc:Choice>
              <mc:Fallback>
                <p:oleObj name="Equation" r:id="rId4" imgW="4520880" imgH="2717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99678"/>
                        <a:ext cx="7772400" cy="46725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BBB91-BD7C-4F37-A41E-752116FF741E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dirty="0" smtClean="0"/>
              <a:t>Euler, Midpoint and </a:t>
            </a:r>
            <a:r>
              <a:rPr lang="en-US" dirty="0" err="1" smtClean="0"/>
              <a:t>Heun’s</a:t>
            </a:r>
            <a:r>
              <a:rPr lang="en-US" dirty="0" smtClean="0"/>
              <a:t> methods are similar in the following sense: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Different methods use different estimates of the slope.</a:t>
            </a:r>
          </a:p>
          <a:p>
            <a:pPr eaLnBrk="1" hangingPunct="1"/>
            <a:r>
              <a:rPr lang="en-US" dirty="0" smtClean="0"/>
              <a:t>Both Midpoint and </a:t>
            </a:r>
            <a:r>
              <a:rPr lang="en-US" dirty="0" err="1" smtClean="0"/>
              <a:t>Heun’s</a:t>
            </a:r>
            <a:r>
              <a:rPr lang="en-US" dirty="0" smtClean="0"/>
              <a:t> methods are comparable in accuracy to the </a:t>
            </a:r>
            <a:r>
              <a:rPr lang="en-US" dirty="0" smtClean="0">
                <a:solidFill>
                  <a:srgbClr val="3333FF"/>
                </a:solidFill>
              </a:rPr>
              <a:t>2</a:t>
            </a:r>
            <a:r>
              <a:rPr lang="en-US" baseline="30000" dirty="0" smtClean="0">
                <a:solidFill>
                  <a:srgbClr val="3333FF"/>
                </a:solidFill>
              </a:rPr>
              <a:t>nd</a:t>
            </a:r>
            <a:r>
              <a:rPr lang="en-US" dirty="0" smtClean="0"/>
              <a:t> order </a:t>
            </a:r>
            <a:r>
              <a:rPr lang="en-US" dirty="0" smtClean="0"/>
              <a:t>Taylor series method.</a:t>
            </a:r>
          </a:p>
        </p:txBody>
      </p:sp>
      <p:graphicFrame>
        <p:nvGraphicFramePr>
          <p:cNvPr id="1741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087438" y="2590800"/>
          <a:ext cx="39957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4" imgW="1218960" imgH="228600" progId="Equation.3">
                  <p:embed/>
                </p:oleObj>
              </mc:Choice>
              <mc:Fallback>
                <p:oleObj name="Equation" r:id="rId4" imgW="1218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2590800"/>
                        <a:ext cx="39957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4D620C-2559-4AA3-B83C-470AB3E0BB1E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Comparison</a:t>
            </a:r>
          </a:p>
        </p:txBody>
      </p:sp>
      <p:graphicFrame>
        <p:nvGraphicFramePr>
          <p:cNvPr id="1843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286000"/>
          <a:ext cx="8229600" cy="379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4" imgW="4241520" imgH="1955520" progId="Equation.3">
                  <p:embed/>
                </p:oleObj>
              </mc:Choice>
              <mc:Fallback>
                <p:oleObj name="Equation" r:id="rId4" imgW="4241520" imgH="1955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8229600" cy="379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5956" name="Group 4"/>
          <p:cNvGraphicFramePr>
            <a:graphicFrameLocks noGrp="1"/>
          </p:cNvGraphicFramePr>
          <p:nvPr>
            <p:ph sz="half" idx="2"/>
          </p:nvPr>
        </p:nvGraphicFramePr>
        <p:xfrm>
          <a:off x="304800" y="1447800"/>
          <a:ext cx="8686800" cy="4776471"/>
        </p:xfrm>
        <a:graphic>
          <a:graphicData uri="http://schemas.openxmlformats.org/drawingml/2006/table">
            <a:tbl>
              <a:tblPr/>
              <a:tblGrid>
                <a:gridCol w="6324600"/>
                <a:gridCol w="1143000"/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Local truncation 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Global truncation 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98A7C9-879C-499B-B4F4-F24E290EDE2C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 this Topic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Lessons 4-5:	Runge-Kutta Methods</a:t>
            </a:r>
          </a:p>
          <a:p>
            <a:pPr eaLnBrk="1" hangingPunct="1"/>
            <a:r>
              <a:rPr lang="en-US" smtClean="0"/>
              <a:t>Lesson 6:	Systems of High order ODE</a:t>
            </a:r>
          </a:p>
          <a:p>
            <a:pPr eaLnBrk="1" hangingPunct="1"/>
            <a:r>
              <a:rPr lang="en-US" smtClean="0"/>
              <a:t>Lesson 7:	Multi-step methods</a:t>
            </a:r>
          </a:p>
          <a:p>
            <a:pPr eaLnBrk="1" hangingPunct="1"/>
            <a:r>
              <a:rPr lang="en-US" smtClean="0"/>
              <a:t>Lessons 8-9:	Boundary Value Problems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32D35-2DDC-4B5B-9D2D-7A30A94DF956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30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Lesson 3: Midpoint and Heun’s Predictor Corrector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43EAF-A6EB-410D-9D3C-5E4E26E7D899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3 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3200" smtClean="0"/>
              <a:t>To be able to solve first order differential equations using the Midpoint Method.</a:t>
            </a:r>
          </a:p>
          <a:p>
            <a:pPr marL="533400" indent="-533400" eaLnBrk="1" hangingPunct="1"/>
            <a:r>
              <a:rPr lang="en-US" sz="3200" smtClean="0"/>
              <a:t>To be able to solve first order differential equations using the Heun’s Predictor Corrector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7BFE4-A7B7-4D30-A15B-CC02A432C993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 8: Lesson 3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72762" y="1447800"/>
            <a:ext cx="8610600" cy="457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/>
              <a:t>Lesson </a:t>
            </a:r>
            <a:r>
              <a:rPr lang="en-US" sz="2800" dirty="0" smtClean="0"/>
              <a:t>3:</a:t>
            </a:r>
          </a:p>
          <a:p>
            <a:r>
              <a:rPr lang="en-US" sz="2800" dirty="0" smtClean="0"/>
              <a:t>Midpoint &amp; </a:t>
            </a:r>
            <a:r>
              <a:rPr lang="en-US" sz="2800" dirty="0" err="1" smtClean="0"/>
              <a:t>Heun’s</a:t>
            </a:r>
            <a:r>
              <a:rPr lang="en-US" sz="2800" dirty="0" smtClean="0"/>
              <a:t> Predictor-Corrector </a:t>
            </a:r>
            <a:r>
              <a:rPr lang="en-US" sz="2800" dirty="0"/>
              <a:t>Methods</a:t>
            </a:r>
          </a:p>
          <a:p>
            <a:endParaRPr lang="en-US" sz="2800" b="1" dirty="0"/>
          </a:p>
          <a:p>
            <a:pPr lvl="1">
              <a:buFontTx/>
              <a:buChar char="•"/>
            </a:pPr>
            <a:r>
              <a:rPr lang="en-US" sz="2800" dirty="0"/>
              <a:t> Review Euler Method</a:t>
            </a:r>
          </a:p>
          <a:p>
            <a:pPr lvl="1">
              <a:buFontTx/>
              <a:buChar char="•"/>
            </a:pPr>
            <a:r>
              <a:rPr lang="en-US" sz="2800" dirty="0" smtClean="0"/>
              <a:t> Midpoint Method</a:t>
            </a:r>
          </a:p>
          <a:p>
            <a:pPr lvl="1"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err="1" smtClean="0"/>
              <a:t>Heun’s</a:t>
            </a:r>
            <a:r>
              <a:rPr lang="en-US" sz="2800" dirty="0" smtClean="0"/>
              <a:t> Method</a:t>
            </a:r>
          </a:p>
          <a:p>
            <a:pPr>
              <a:buFontTx/>
              <a:buChar char="•"/>
            </a:pPr>
            <a:endParaRPr lang="en-US" sz="32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54083-F224-434A-B40A-3D5711A003CC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Euler Method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202331"/>
              </p:ext>
            </p:extLst>
          </p:nvPr>
        </p:nvGraphicFramePr>
        <p:xfrm>
          <a:off x="639763" y="1704975"/>
          <a:ext cx="7558087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2692080" imgH="1612800" progId="Equation.DSMT4">
                  <p:embed/>
                </p:oleObj>
              </mc:Choice>
              <mc:Fallback>
                <p:oleObj name="Equation" r:id="rId4" imgW="2692080" imgH="1612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704975"/>
                        <a:ext cx="7558087" cy="452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533400" y="1600200"/>
            <a:ext cx="2667000" cy="2057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3276600" y="1600200"/>
            <a:ext cx="5181600" cy="27432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05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5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C84DD5-7B9E-427C-8114-4FB1C4C9DC94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457200" y="2743200"/>
            <a:ext cx="8229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3200"/>
              <a:t>The methods proposed in this lesson have the general form: </a:t>
            </a:r>
          </a:p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3200"/>
          </a:p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3200"/>
              <a:t>For the case of Euler:</a:t>
            </a:r>
          </a:p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3200"/>
              <a:t>Different forms of     will be used for the Midpoint and Heun’s Methods.    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447800" y="3733800"/>
          <a:ext cx="2540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4" imgW="888840" imgH="241200" progId="Equation.3">
                  <p:embed/>
                </p:oleObj>
              </mc:Choice>
              <mc:Fallback>
                <p:oleObj name="Equation" r:id="rId4" imgW="8888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25400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91200" y="4343400"/>
          <a:ext cx="24384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6" imgW="799920" imgH="228600" progId="Equation.3">
                  <p:embed/>
                </p:oleObj>
              </mc:Choice>
              <mc:Fallback>
                <p:oleObj name="Equation" r:id="rId6" imgW="7999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343400"/>
                        <a:ext cx="24384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522288" y="1455738"/>
          <a:ext cx="816451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8" imgW="2908080" imgH="431640" progId="Equation.3">
                  <p:embed/>
                </p:oleObj>
              </mc:Choice>
              <mc:Fallback>
                <p:oleObj name="Equation" r:id="rId8" imgW="29080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1455738"/>
                        <a:ext cx="8164512" cy="121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457200" y="1447800"/>
            <a:ext cx="8229600" cy="1295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3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76800" y="5029200"/>
          <a:ext cx="3619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0" imgW="126720" imgH="203040" progId="Equation.3">
                  <p:embed/>
                </p:oleObj>
              </mc:Choice>
              <mc:Fallback>
                <p:oleObj name="Equation" r:id="rId10" imgW="12672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3619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3B971D-A649-41AE-BA3D-61649FF804CF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Midpoint Method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758667"/>
              </p:ext>
            </p:extLst>
          </p:nvPr>
        </p:nvGraphicFramePr>
        <p:xfrm>
          <a:off x="823913" y="1752600"/>
          <a:ext cx="6276975" cy="434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2857320" imgH="1981080" progId="Equation.DSMT4">
                  <p:embed/>
                </p:oleObj>
              </mc:Choice>
              <mc:Fallback>
                <p:oleObj name="Equation" r:id="rId4" imgW="2857320" imgH="1981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752600"/>
                        <a:ext cx="6276975" cy="434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533400" y="1524000"/>
            <a:ext cx="2514600" cy="2133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3200400" y="1524000"/>
            <a:ext cx="5181600" cy="33528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CISE301_Topic8L3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2FD0-2EE5-48D4-8FD6-B9D6342B8567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915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The midpoint can be summarized as:</a:t>
            </a:r>
          </a:p>
          <a:p>
            <a:pPr lvl="1" eaLnBrk="1" hangingPunct="1"/>
            <a:r>
              <a:rPr lang="en-US" dirty="0" smtClean="0">
                <a:solidFill>
                  <a:srgbClr val="3333FF"/>
                </a:solidFill>
              </a:rPr>
              <a:t>Euler method</a:t>
            </a:r>
            <a:r>
              <a:rPr lang="en-US" dirty="0" smtClean="0"/>
              <a:t> is used to estimate the solution </a:t>
            </a:r>
            <a:r>
              <a:rPr lang="en-US" dirty="0" smtClean="0">
                <a:solidFill>
                  <a:srgbClr val="3333FF"/>
                </a:solidFill>
              </a:rPr>
              <a:t>at the </a:t>
            </a:r>
            <a:r>
              <a:rPr lang="en-US" dirty="0" smtClean="0">
                <a:solidFill>
                  <a:srgbClr val="3333FF"/>
                </a:solidFill>
              </a:rPr>
              <a:t>midpoint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value of the rate function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</a:t>
            </a:r>
            <a:r>
              <a:rPr lang="en-US" dirty="0" smtClean="0"/>
              <a:t> at the </a:t>
            </a:r>
            <a:r>
              <a:rPr lang="en-US" dirty="0" smtClean="0"/>
              <a:t>midpoint </a:t>
            </a:r>
            <a:r>
              <a:rPr lang="en-US" dirty="0" smtClean="0"/>
              <a:t>is </a:t>
            </a:r>
            <a:r>
              <a:rPr lang="en-US" dirty="0" smtClean="0"/>
              <a:t>calculated and used </a:t>
            </a:r>
            <a:r>
              <a:rPr lang="en-US" dirty="0" smtClean="0"/>
              <a:t>to estimate </a:t>
            </a:r>
            <a:r>
              <a:rPr lang="en-US" i="1" dirty="0" smtClean="0"/>
              <a:t>y</a:t>
            </a:r>
            <a:r>
              <a:rPr lang="en-US" i="1" baseline="-25000" dirty="0" smtClean="0"/>
              <a:t>i+1</a:t>
            </a:r>
            <a:endParaRPr lang="en-US" dirty="0" smtClean="0"/>
          </a:p>
          <a:p>
            <a:pPr eaLnBrk="1" hangingPunct="1"/>
            <a:r>
              <a:rPr lang="en-US" dirty="0" smtClean="0"/>
              <a:t>Local Truncation error of order </a:t>
            </a:r>
            <a:r>
              <a:rPr lang="en-US" i="1" dirty="0" smtClean="0"/>
              <a:t>O(h</a:t>
            </a:r>
            <a:r>
              <a:rPr lang="en-US" i="1" baseline="30000" dirty="0" smtClean="0"/>
              <a:t>3</a:t>
            </a:r>
            <a:r>
              <a:rPr lang="en-US" i="1" dirty="0" smtClean="0"/>
              <a:t>)</a:t>
            </a:r>
            <a:endParaRPr lang="en-US" i="1" dirty="0" smtClean="0"/>
          </a:p>
          <a:p>
            <a:pPr eaLnBrk="1" hangingPunct="1"/>
            <a:r>
              <a:rPr lang="en-US" dirty="0" smtClean="0"/>
              <a:t>Comparable to </a:t>
            </a:r>
            <a:r>
              <a:rPr lang="en-US" dirty="0" smtClean="0">
                <a:solidFill>
                  <a:srgbClr val="3333FF"/>
                </a:solidFill>
              </a:rPr>
              <a:t>2</a:t>
            </a:r>
            <a:r>
              <a:rPr lang="en-US" baseline="30000" dirty="0" smtClean="0">
                <a:solidFill>
                  <a:srgbClr val="3333FF"/>
                </a:solidFill>
              </a:rPr>
              <a:t>nd</a:t>
            </a:r>
            <a:r>
              <a:rPr lang="en-US" dirty="0" smtClean="0"/>
              <a:t> order </a:t>
            </a:r>
            <a:r>
              <a:rPr lang="en-US" dirty="0" smtClean="0"/>
              <a:t>Taylor series </a:t>
            </a:r>
            <a:r>
              <a:rPr lang="en-US" dirty="0" smtClean="0"/>
              <a:t>method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12910</TotalTime>
  <Words>369</Words>
  <Application>Microsoft Office PowerPoint</Application>
  <PresentationFormat>On-screen Show (4:3)</PresentationFormat>
  <Paragraphs>182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Garamond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Outline of Topic 8</vt:lpstr>
      <vt:lpstr> Lecture 30 Lesson 3: Midpoint and Heun’s Predictor Corrector Methods</vt:lpstr>
      <vt:lpstr>Learning Objectives of Lesson 3 </vt:lpstr>
      <vt:lpstr>Topic 8: Lesson 3</vt:lpstr>
      <vt:lpstr>Euler Method</vt:lpstr>
      <vt:lpstr>Introduction</vt:lpstr>
      <vt:lpstr>Midpoint Method</vt:lpstr>
      <vt:lpstr>Motivation</vt:lpstr>
      <vt:lpstr>Midpoint Method</vt:lpstr>
      <vt:lpstr>Midpoint Method</vt:lpstr>
      <vt:lpstr>Midpoint Method</vt:lpstr>
      <vt:lpstr>Midpoint Method</vt:lpstr>
      <vt:lpstr>Midpoint Method</vt:lpstr>
      <vt:lpstr>Example 1</vt:lpstr>
      <vt:lpstr>Example 1</vt:lpstr>
      <vt:lpstr>Heun’s Predictor Corrector</vt:lpstr>
      <vt:lpstr>Heun’s Predictor Corrector Method</vt:lpstr>
      <vt:lpstr>Heun’s Predictor Corrector (Prediction)</vt:lpstr>
      <vt:lpstr>Heun’s Predictor Corrector (Prediction)</vt:lpstr>
      <vt:lpstr>Heun’s Predictor Corrector (Correction)</vt:lpstr>
      <vt:lpstr>Example 2</vt:lpstr>
      <vt:lpstr>Example 2</vt:lpstr>
      <vt:lpstr>Summary</vt:lpstr>
      <vt:lpstr>Comparison</vt:lpstr>
      <vt:lpstr>More in this Topic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173</cp:revision>
  <dcterms:created xsi:type="dcterms:W3CDTF">2002-11-14T22:58:36Z</dcterms:created>
  <dcterms:modified xsi:type="dcterms:W3CDTF">2016-04-12T06:49:57Z</dcterms:modified>
</cp:coreProperties>
</file>