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33"/>
  </p:notesMasterIdLst>
  <p:handoutMasterIdLst>
    <p:handoutMasterId r:id="rId34"/>
  </p:handoutMasterIdLst>
  <p:sldIdLst>
    <p:sldId id="256" r:id="rId2"/>
    <p:sldId id="372" r:id="rId3"/>
    <p:sldId id="373" r:id="rId4"/>
    <p:sldId id="375" r:id="rId5"/>
    <p:sldId id="376" r:id="rId6"/>
    <p:sldId id="377" r:id="rId7"/>
    <p:sldId id="378" r:id="rId8"/>
    <p:sldId id="379" r:id="rId9"/>
    <p:sldId id="380" r:id="rId10"/>
    <p:sldId id="381" r:id="rId11"/>
    <p:sldId id="382" r:id="rId12"/>
    <p:sldId id="383" r:id="rId13"/>
    <p:sldId id="384" r:id="rId14"/>
    <p:sldId id="385" r:id="rId15"/>
    <p:sldId id="386" r:id="rId16"/>
    <p:sldId id="387" r:id="rId17"/>
    <p:sldId id="388" r:id="rId18"/>
    <p:sldId id="389" r:id="rId19"/>
    <p:sldId id="390" r:id="rId20"/>
    <p:sldId id="391" r:id="rId21"/>
    <p:sldId id="392" r:id="rId22"/>
    <p:sldId id="393" r:id="rId23"/>
    <p:sldId id="394" r:id="rId24"/>
    <p:sldId id="395" r:id="rId25"/>
    <p:sldId id="396" r:id="rId26"/>
    <p:sldId id="397" r:id="rId27"/>
    <p:sldId id="398" r:id="rId28"/>
    <p:sldId id="399" r:id="rId29"/>
    <p:sldId id="400" r:id="rId30"/>
    <p:sldId id="401" r:id="rId31"/>
    <p:sldId id="402" r:id="rId3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8049" autoAdjust="0"/>
    <p:restoredTop sz="94660"/>
  </p:normalViewPr>
  <p:slideViewPr>
    <p:cSldViewPr>
      <p:cViewPr varScale="1">
        <p:scale>
          <a:sx n="116" d="100"/>
          <a:sy n="116" d="100"/>
        </p:scale>
        <p:origin x="22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fld id="{20B13DBA-2E82-48E9-9A5A-BD8669D3578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6235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fld id="{5F1F86B2-5BAB-4E38-A6E8-40E60719017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2657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A75608-5948-4A93-A016-724207E51F5E}" type="slidenum">
              <a:rPr lang="ar-SA" smtClean="0"/>
              <a:pPr/>
              <a:t>1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980187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C4DCE8-EEB3-46C5-A8C5-3F8278C6182F}" type="slidenum">
              <a:rPr lang="ar-SA" smtClean="0"/>
              <a:pPr/>
              <a:t>10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889300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4AAA0D-5E81-4334-88B9-2952729A67D9}" type="slidenum">
              <a:rPr lang="ar-SA" smtClean="0"/>
              <a:pPr/>
              <a:t>11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290963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4DE54A-990F-46E6-916B-E08130CE1C47}" type="slidenum">
              <a:rPr lang="ar-SA" smtClean="0"/>
              <a:pPr/>
              <a:t>12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r>
              <a:rPr lang="en-US" b="1" u="sng" smtClean="0"/>
              <a:t> 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455399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BBD154-3FD5-47EC-AC19-78703FB9B301}" type="slidenum">
              <a:rPr lang="ar-SA" smtClean="0"/>
              <a:pPr/>
              <a:t>13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669019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61B34B-DC2E-4EF6-9E21-1C8BD5B684B8}" type="slidenum">
              <a:rPr lang="ar-SA" smtClean="0"/>
              <a:pPr/>
              <a:t>14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702719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161C4E-FE3E-474E-9677-9DB872812003}" type="slidenum">
              <a:rPr lang="ar-SA" smtClean="0"/>
              <a:pPr/>
              <a:t>15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218996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F6A8E6-F82D-4831-8FCE-3C82A082EBDD}" type="slidenum">
              <a:rPr lang="ar-SA" smtClean="0"/>
              <a:pPr/>
              <a:t>16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77677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E6B9AD-A1E9-4694-A07E-F291CE650797}" type="slidenum">
              <a:rPr lang="ar-SA" smtClean="0"/>
              <a:pPr/>
              <a:t>17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757822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3BAB35-DC9C-4DE9-9562-00CE281119B1}" type="slidenum">
              <a:rPr lang="ar-SA" smtClean="0"/>
              <a:pPr/>
              <a:t>18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145161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12653E-0435-4E02-9696-A554B0CE6D09}" type="slidenum">
              <a:rPr lang="ar-SA" smtClean="0"/>
              <a:pPr/>
              <a:t>19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224479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63C6DE-0E72-4124-8A6C-F13B8FC1B93B}" type="slidenum">
              <a:rPr lang="ar-SA" smtClean="0"/>
              <a:pPr/>
              <a:t>2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5504889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997BF7-A668-4DE0-A667-461A29EBA49B}" type="slidenum">
              <a:rPr lang="ar-SA" smtClean="0"/>
              <a:pPr/>
              <a:t>20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956029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8F308A-ADDF-47F1-95B5-E1294081D3B0}" type="slidenum">
              <a:rPr lang="ar-SA" smtClean="0"/>
              <a:pPr/>
              <a:t>21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0627005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A729EA-2DA4-4737-BE6A-75F8001F0511}" type="slidenum">
              <a:rPr lang="ar-SA" smtClean="0"/>
              <a:pPr/>
              <a:t>22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8811643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80DF1E-F1BE-497F-9D95-4DEB58ADCF0B}" type="slidenum">
              <a:rPr lang="ar-SA" smtClean="0"/>
              <a:pPr/>
              <a:t>23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3470206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F09D55-9B8A-4348-989A-EDE14374FBBA}" type="slidenum">
              <a:rPr lang="ar-SA" smtClean="0"/>
              <a:pPr/>
              <a:t>24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9356186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D37045-E2E0-45C5-AD24-2BE46B7647FE}" type="slidenum">
              <a:rPr lang="ar-SA" smtClean="0"/>
              <a:pPr/>
              <a:t>25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9706825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C30845-BEBF-4E99-B56C-78F32B2C89B4}" type="slidenum">
              <a:rPr lang="ar-SA" smtClean="0"/>
              <a:pPr/>
              <a:t>26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8569642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59D2CB-D118-4F58-9A6B-66A4A0F7908F}" type="slidenum">
              <a:rPr lang="ar-SA" smtClean="0"/>
              <a:pPr/>
              <a:t>27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0252699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88CA72-CA5F-4FEE-A23E-7F64E970FD23}" type="slidenum">
              <a:rPr lang="ar-SA" smtClean="0"/>
              <a:pPr/>
              <a:t>28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3678293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1ECFF1-DAA0-48B9-90EF-EA2CF86FA301}" type="slidenum">
              <a:rPr lang="ar-SA" smtClean="0"/>
              <a:pPr/>
              <a:t>29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930853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97C403-DF8C-4A8E-95BF-C3521A375A1B}" type="slidenum">
              <a:rPr lang="ar-SA" smtClean="0"/>
              <a:pPr/>
              <a:t>3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5095696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8B1E49-1007-408A-B75F-C8DFCC8F5CD6}" type="slidenum">
              <a:rPr lang="ar-SA" smtClean="0"/>
              <a:pPr/>
              <a:t>30</a:t>
            </a:fld>
            <a:endParaRPr 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2995604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8122A6-8FCE-497C-8756-B53F58DD8E71}" type="slidenum">
              <a:rPr lang="ar-SA" smtClean="0"/>
              <a:pPr/>
              <a:t>31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062680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A6D1FD-1390-4416-95D8-1A0E6B63B1B3}" type="slidenum">
              <a:rPr lang="ar-SA" smtClean="0"/>
              <a:pPr/>
              <a:t>4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80797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E01445-E143-4FF4-B4AE-EBA065CBFCC4}" type="slidenum">
              <a:rPr lang="ar-SA" smtClean="0"/>
              <a:pPr/>
              <a:t>5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697174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53D3D6-428C-4BCD-928A-087512991C9E}" type="slidenum">
              <a:rPr lang="ar-SA" smtClean="0"/>
              <a:pPr/>
              <a:t>6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259106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5F61D5-3E01-4FA1-B215-B617AEA74B71}" type="slidenum">
              <a:rPr lang="ar-SA" smtClean="0"/>
              <a:pPr/>
              <a:t>7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766311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D32B6F-F711-4484-9773-58BC76A64E4B}" type="slidenum">
              <a:rPr lang="ar-SA" smtClean="0"/>
              <a:pPr/>
              <a:t>8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426422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A9C2A3-A94E-49EE-AC40-831B553D4155}" type="slidenum">
              <a:rPr lang="ar-SA" smtClean="0"/>
              <a:pPr/>
              <a:t>9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96459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972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CISE301_Topic8L2</a:t>
            </a: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1101F-912B-42FC-84A9-A4C0064B9CD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CISE301_Topic8L2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38D3A-7E9B-4CB1-840C-139629BC268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CISE301_Topic8L2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9508B-3DB5-476A-98B9-0F6B34D2E75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CISE301_Topic8L2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A69B3-B967-4FC3-842C-68B7EC9AAA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CISE301_Topic8L2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411B3-EBD3-45D0-88A4-559AF03F039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CISE301_Topic8L2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7E62C3-6422-4745-90DF-B3B0B9ED5E7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CISE301_Topic8L2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EA816-CB55-4442-8F3C-2554BE673DD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CISE301_Topic8L2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7C3A7-82DE-4564-8F7F-8C4CC4587DF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CISE301_Topic8L2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D27C3-1A09-4543-A426-6C7DBA3B7FB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CISE301_Topic8L2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B6F65-C8F2-4277-9323-70F7BD704BE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CISE301_Topic8L2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E7EE4F-4008-463F-BAF4-3B198622980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CISE301_Topic8L2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169345-00C6-444F-AB29-00A64104ABB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CISE301_Topic8L2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B304F-A7F9-46C9-B6C5-54F1BA7CF30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r>
              <a:rPr lang="en-US" smtClean="0"/>
              <a:t>CISE301_Topic8L2</a:t>
            </a:r>
            <a:endParaRPr lang="en-US"/>
          </a:p>
        </p:txBody>
      </p:sp>
      <p:sp>
        <p:nvSpPr>
          <p:cNvPr id="962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023D7BF1-702F-4FF3-8183-2A2B040D18E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96263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96264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6265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96266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6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7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9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10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9.png"/><Relationship Id="rId5" Type="http://schemas.openxmlformats.org/officeDocument/2006/relationships/image" Target="../media/image7.wmf"/><Relationship Id="rId4" Type="http://schemas.openxmlformats.org/officeDocument/2006/relationships/oleObject" Target="../embeddings/oleObject11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3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4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5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6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7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9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20.bin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CISE301_Topic8L2</a:t>
            </a:r>
            <a:endParaRPr lang="en-US"/>
          </a:p>
        </p:txBody>
      </p:sp>
      <p:sp>
        <p:nvSpPr>
          <p:cNvPr id="20483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23072D-D8BA-4688-BF82-53F10A6554A6}" type="slidenum">
              <a:rPr lang="ar-SA" smtClean="0"/>
              <a:pPr/>
              <a:t>1</a:t>
            </a:fld>
            <a:endParaRPr lang="en-US" smtClean="0"/>
          </a:p>
        </p:txBody>
      </p:sp>
      <p:sp>
        <p:nvSpPr>
          <p:cNvPr id="20485" name="Rectangle 7"/>
          <p:cNvSpPr>
            <a:spLocks noChangeArrowheads="1"/>
          </p:cNvSpPr>
          <p:nvPr/>
        </p:nvSpPr>
        <p:spPr bwMode="auto">
          <a:xfrm>
            <a:off x="304800" y="685800"/>
            <a:ext cx="8458200" cy="212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3900" b="1" dirty="0">
                <a:solidFill>
                  <a:schemeClr val="tx2"/>
                </a:solidFill>
                <a:latin typeface="Garamond" pitchFamily="18" charset="0"/>
              </a:rPr>
              <a:t>      </a:t>
            </a:r>
            <a:r>
              <a:rPr lang="en-US" sz="3900" b="1" dirty="0" smtClean="0">
                <a:solidFill>
                  <a:schemeClr val="tx2"/>
                </a:solidFill>
                <a:latin typeface="Garamond" pitchFamily="18" charset="0"/>
              </a:rPr>
              <a:t>CISE301</a:t>
            </a:r>
            <a:r>
              <a:rPr lang="en-US" sz="3900" b="1" dirty="0">
                <a:solidFill>
                  <a:schemeClr val="tx2"/>
                </a:solidFill>
                <a:latin typeface="Garamond" pitchFamily="18" charset="0"/>
              </a:rPr>
              <a:t>: Numerical Methods</a:t>
            </a:r>
            <a:r>
              <a:rPr lang="en-US" sz="3500" b="1" dirty="0">
                <a:solidFill>
                  <a:schemeClr val="tx2"/>
                </a:solidFill>
                <a:latin typeface="Garamond" pitchFamily="18" charset="0"/>
              </a:rPr>
              <a:t/>
            </a:r>
            <a:br>
              <a:rPr lang="en-US" sz="3500" b="1" dirty="0">
                <a:solidFill>
                  <a:schemeClr val="tx2"/>
                </a:solidFill>
                <a:latin typeface="Garamond" pitchFamily="18" charset="0"/>
              </a:rPr>
            </a:br>
            <a:r>
              <a:rPr lang="en-US" sz="3500" dirty="0">
                <a:solidFill>
                  <a:schemeClr val="tx2"/>
                </a:solidFill>
                <a:latin typeface="Garamond" pitchFamily="18" charset="0"/>
              </a:rPr>
              <a:t>Topic 8</a:t>
            </a:r>
            <a:br>
              <a:rPr lang="en-US" sz="3500" dirty="0">
                <a:solidFill>
                  <a:schemeClr val="tx2"/>
                </a:solidFill>
                <a:latin typeface="Garamond" pitchFamily="18" charset="0"/>
              </a:rPr>
            </a:br>
            <a:r>
              <a:rPr lang="en-US" sz="3500" dirty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3700" b="1" dirty="0">
                <a:solidFill>
                  <a:schemeClr val="tx2"/>
                </a:solidFill>
                <a:latin typeface="Garamond" pitchFamily="18" charset="0"/>
              </a:rPr>
              <a:t>Ordinary Differential Equations (ODEs)</a:t>
            </a:r>
            <a:r>
              <a:rPr lang="en-US" sz="3300" b="1" dirty="0">
                <a:solidFill>
                  <a:schemeClr val="tx2"/>
                </a:solidFill>
                <a:latin typeface="Garamond" pitchFamily="18" charset="0"/>
              </a:rPr>
              <a:t/>
            </a:r>
            <a:br>
              <a:rPr lang="en-US" sz="3300" b="1" dirty="0">
                <a:solidFill>
                  <a:schemeClr val="tx2"/>
                </a:solidFill>
                <a:latin typeface="Garamond" pitchFamily="18" charset="0"/>
              </a:rPr>
            </a:br>
            <a:r>
              <a:rPr lang="en-US" sz="3100" b="1" u="sng" dirty="0">
                <a:solidFill>
                  <a:schemeClr val="tx2"/>
                </a:solidFill>
                <a:latin typeface="Garamond" pitchFamily="18" charset="0"/>
              </a:rPr>
              <a:t>Lecture 28-36</a:t>
            </a:r>
          </a:p>
        </p:txBody>
      </p:sp>
      <p:sp>
        <p:nvSpPr>
          <p:cNvPr id="20486" name="Rectangle 11"/>
          <p:cNvSpPr>
            <a:spLocks noChangeArrowheads="1"/>
          </p:cNvSpPr>
          <p:nvPr/>
        </p:nvSpPr>
        <p:spPr bwMode="auto">
          <a:xfrm>
            <a:off x="457200" y="1676400"/>
            <a:ext cx="82296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Rectangle 13"/>
          <p:cNvSpPr>
            <a:spLocks noChangeArrowheads="1"/>
          </p:cNvSpPr>
          <p:nvPr/>
        </p:nvSpPr>
        <p:spPr bwMode="auto">
          <a:xfrm>
            <a:off x="228600" y="3124200"/>
            <a:ext cx="85344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4200" dirty="0"/>
              <a:t>KFUPM</a:t>
            </a:r>
          </a:p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3000" dirty="0"/>
          </a:p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3000" dirty="0"/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2700" dirty="0"/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100" dirty="0"/>
              <a:t>Read 25.1-25.4, 26-2, 27-1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CISE301_Topic8L2</a:t>
            </a:r>
            <a:endParaRPr lang="en-US"/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B233C92-EE6D-43E5-943D-9F17B88790CB}" type="slidenum">
              <a:rPr lang="ar-SA" smtClean="0"/>
              <a:pPr/>
              <a:t>10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Interpretation of Euler Method</a:t>
            </a:r>
          </a:p>
        </p:txBody>
      </p:sp>
      <p:sp>
        <p:nvSpPr>
          <p:cNvPr id="25606" name="Line 4"/>
          <p:cNvSpPr>
            <a:spLocks noChangeShapeType="1"/>
          </p:cNvSpPr>
          <p:nvPr/>
        </p:nvSpPr>
        <p:spPr bwMode="auto">
          <a:xfrm>
            <a:off x="685800" y="4495800"/>
            <a:ext cx="594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07" name="Line 5"/>
          <p:cNvSpPr>
            <a:spLocks noChangeShapeType="1"/>
          </p:cNvSpPr>
          <p:nvPr/>
        </p:nvSpPr>
        <p:spPr bwMode="auto">
          <a:xfrm flipV="1">
            <a:off x="1295400" y="15240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08" name="Line 6"/>
          <p:cNvSpPr>
            <a:spLocks noChangeShapeType="1"/>
          </p:cNvSpPr>
          <p:nvPr/>
        </p:nvSpPr>
        <p:spPr bwMode="auto">
          <a:xfrm flipV="1">
            <a:off x="1981200" y="36576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9" name="Oval 7"/>
          <p:cNvSpPr>
            <a:spLocks noChangeArrowheads="1"/>
          </p:cNvSpPr>
          <p:nvPr/>
        </p:nvSpPr>
        <p:spPr bwMode="auto">
          <a:xfrm>
            <a:off x="1905000" y="3581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Text Box 8"/>
          <p:cNvSpPr txBox="1">
            <a:spLocks noChangeArrowheads="1"/>
          </p:cNvSpPr>
          <p:nvPr/>
        </p:nvSpPr>
        <p:spPr bwMode="auto">
          <a:xfrm>
            <a:off x="1752600" y="4495800"/>
            <a:ext cx="502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x</a:t>
            </a:r>
            <a:r>
              <a:rPr lang="en-US" baseline="-25000">
                <a:solidFill>
                  <a:srgbClr val="FF0000"/>
                </a:solidFill>
              </a:rPr>
              <a:t>0</a:t>
            </a:r>
            <a:r>
              <a:rPr lang="en-US">
                <a:solidFill>
                  <a:srgbClr val="FF0000"/>
                </a:solidFill>
              </a:rPr>
              <a:t>                  x</a:t>
            </a:r>
            <a:r>
              <a:rPr lang="en-US" baseline="-25000">
                <a:solidFill>
                  <a:srgbClr val="FF0000"/>
                </a:solidFill>
              </a:rPr>
              <a:t>1</a:t>
            </a:r>
            <a:r>
              <a:rPr lang="en-US">
                <a:solidFill>
                  <a:srgbClr val="FF0000"/>
                </a:solidFill>
              </a:rPr>
              <a:t>                   x</a:t>
            </a:r>
            <a:r>
              <a:rPr lang="en-US" baseline="-25000">
                <a:solidFill>
                  <a:srgbClr val="FF0000"/>
                </a:solidFill>
              </a:rPr>
              <a:t>2</a:t>
            </a:r>
            <a:r>
              <a:rPr lang="en-US">
                <a:solidFill>
                  <a:srgbClr val="FF0000"/>
                </a:solidFill>
              </a:rPr>
              <a:t>            x</a:t>
            </a:r>
          </a:p>
        </p:txBody>
      </p:sp>
      <p:sp>
        <p:nvSpPr>
          <p:cNvPr id="25611" name="Text Box 9"/>
          <p:cNvSpPr txBox="1">
            <a:spLocks noChangeArrowheads="1"/>
          </p:cNvSpPr>
          <p:nvPr/>
        </p:nvSpPr>
        <p:spPr bwMode="auto">
          <a:xfrm>
            <a:off x="838200" y="34290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</a:t>
            </a:r>
            <a:r>
              <a:rPr lang="en-US" baseline="-25000"/>
              <a:t>0</a:t>
            </a:r>
          </a:p>
        </p:txBody>
      </p:sp>
      <p:sp>
        <p:nvSpPr>
          <p:cNvPr id="25612" name="Line 10"/>
          <p:cNvSpPr>
            <a:spLocks noChangeShapeType="1"/>
          </p:cNvSpPr>
          <p:nvPr/>
        </p:nvSpPr>
        <p:spPr bwMode="auto">
          <a:xfrm>
            <a:off x="1295400" y="3657600"/>
            <a:ext cx="533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3" name="Text Box 11"/>
          <p:cNvSpPr txBox="1">
            <a:spLocks noChangeArrowheads="1"/>
          </p:cNvSpPr>
          <p:nvPr/>
        </p:nvSpPr>
        <p:spPr bwMode="auto">
          <a:xfrm>
            <a:off x="762000" y="26670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</a:t>
            </a:r>
            <a:r>
              <a:rPr lang="en-US" baseline="-25000"/>
              <a:t>1</a:t>
            </a:r>
          </a:p>
        </p:txBody>
      </p:sp>
      <p:sp>
        <p:nvSpPr>
          <p:cNvPr id="25614" name="Text Box 12"/>
          <p:cNvSpPr txBox="1">
            <a:spLocks noChangeArrowheads="1"/>
          </p:cNvSpPr>
          <p:nvPr/>
        </p:nvSpPr>
        <p:spPr bwMode="auto">
          <a:xfrm>
            <a:off x="838200" y="15240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</a:t>
            </a:r>
            <a:r>
              <a:rPr lang="en-US" baseline="-2500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CISE301_Topic8L2</a:t>
            </a:r>
            <a:endParaRPr lang="en-US"/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29EDD5-335C-4CE7-8072-F310FB451429}" type="slidenum">
              <a:rPr lang="ar-SA" smtClean="0"/>
              <a:pPr/>
              <a:t>11</a:t>
            </a:fld>
            <a:endParaRPr lang="en-US" smtClean="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Interpretation of Euler Method</a:t>
            </a:r>
          </a:p>
        </p:txBody>
      </p:sp>
      <p:sp>
        <p:nvSpPr>
          <p:cNvPr id="26630" name="Line 4"/>
          <p:cNvSpPr>
            <a:spLocks noChangeShapeType="1"/>
          </p:cNvSpPr>
          <p:nvPr/>
        </p:nvSpPr>
        <p:spPr bwMode="auto">
          <a:xfrm>
            <a:off x="685800" y="4495800"/>
            <a:ext cx="594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31" name="Line 5"/>
          <p:cNvSpPr>
            <a:spLocks noChangeShapeType="1"/>
          </p:cNvSpPr>
          <p:nvPr/>
        </p:nvSpPr>
        <p:spPr bwMode="auto">
          <a:xfrm flipV="1">
            <a:off x="1295400" y="15240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32" name="Line 6"/>
          <p:cNvSpPr>
            <a:spLocks noChangeShapeType="1"/>
          </p:cNvSpPr>
          <p:nvPr/>
        </p:nvSpPr>
        <p:spPr bwMode="auto">
          <a:xfrm flipV="1">
            <a:off x="1981200" y="36576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3" name="Oval 7"/>
          <p:cNvSpPr>
            <a:spLocks noChangeArrowheads="1"/>
          </p:cNvSpPr>
          <p:nvPr/>
        </p:nvSpPr>
        <p:spPr bwMode="auto">
          <a:xfrm>
            <a:off x="1905000" y="3581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Oval 8"/>
          <p:cNvSpPr>
            <a:spLocks noChangeArrowheads="1"/>
          </p:cNvSpPr>
          <p:nvPr/>
        </p:nvSpPr>
        <p:spPr bwMode="auto">
          <a:xfrm>
            <a:off x="3581400" y="2971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Line 9"/>
          <p:cNvSpPr>
            <a:spLocks noChangeShapeType="1"/>
          </p:cNvSpPr>
          <p:nvPr/>
        </p:nvSpPr>
        <p:spPr bwMode="auto">
          <a:xfrm flipV="1">
            <a:off x="3657600" y="3048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6" name="Text Box 10"/>
          <p:cNvSpPr txBox="1">
            <a:spLocks noChangeArrowheads="1"/>
          </p:cNvSpPr>
          <p:nvPr/>
        </p:nvSpPr>
        <p:spPr bwMode="auto">
          <a:xfrm>
            <a:off x="2590800" y="4738688"/>
            <a:ext cx="1219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</a:t>
            </a:r>
          </a:p>
        </p:txBody>
      </p:sp>
      <p:sp>
        <p:nvSpPr>
          <p:cNvPr id="26637" name="Text Box 11"/>
          <p:cNvSpPr txBox="1">
            <a:spLocks noChangeArrowheads="1"/>
          </p:cNvSpPr>
          <p:nvPr/>
        </p:nvSpPr>
        <p:spPr bwMode="auto">
          <a:xfrm>
            <a:off x="1752600" y="4495800"/>
            <a:ext cx="502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x</a:t>
            </a:r>
            <a:r>
              <a:rPr lang="en-US" baseline="-25000">
                <a:solidFill>
                  <a:srgbClr val="FF0000"/>
                </a:solidFill>
              </a:rPr>
              <a:t>0</a:t>
            </a:r>
            <a:r>
              <a:rPr lang="en-US">
                <a:solidFill>
                  <a:srgbClr val="FF0000"/>
                </a:solidFill>
              </a:rPr>
              <a:t>                  x</a:t>
            </a:r>
            <a:r>
              <a:rPr lang="en-US" baseline="-25000">
                <a:solidFill>
                  <a:srgbClr val="FF0000"/>
                </a:solidFill>
              </a:rPr>
              <a:t>1</a:t>
            </a:r>
            <a:r>
              <a:rPr lang="en-US">
                <a:solidFill>
                  <a:srgbClr val="FF0000"/>
                </a:solidFill>
              </a:rPr>
              <a:t>                   x</a:t>
            </a:r>
            <a:r>
              <a:rPr lang="en-US" baseline="-25000">
                <a:solidFill>
                  <a:srgbClr val="FF0000"/>
                </a:solidFill>
              </a:rPr>
              <a:t>2</a:t>
            </a:r>
            <a:r>
              <a:rPr lang="en-US">
                <a:solidFill>
                  <a:srgbClr val="FF0000"/>
                </a:solidFill>
              </a:rPr>
              <a:t>            x</a:t>
            </a:r>
          </a:p>
        </p:txBody>
      </p:sp>
      <p:sp>
        <p:nvSpPr>
          <p:cNvPr id="26638" name="Text Box 12"/>
          <p:cNvSpPr txBox="1">
            <a:spLocks noChangeArrowheads="1"/>
          </p:cNvSpPr>
          <p:nvPr/>
        </p:nvSpPr>
        <p:spPr bwMode="auto">
          <a:xfrm>
            <a:off x="838200" y="34290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</a:t>
            </a:r>
            <a:r>
              <a:rPr lang="en-US" baseline="-25000"/>
              <a:t>0</a:t>
            </a:r>
          </a:p>
        </p:txBody>
      </p:sp>
      <p:sp>
        <p:nvSpPr>
          <p:cNvPr id="26639" name="Text Box 13"/>
          <p:cNvSpPr txBox="1">
            <a:spLocks noChangeArrowheads="1"/>
          </p:cNvSpPr>
          <p:nvPr/>
        </p:nvSpPr>
        <p:spPr bwMode="auto">
          <a:xfrm>
            <a:off x="6629400" y="2803525"/>
            <a:ext cx="2209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y</a:t>
            </a:r>
            <a:r>
              <a:rPr lang="en-US" sz="2000" baseline="-25000">
                <a:solidFill>
                  <a:srgbClr val="FF0000"/>
                </a:solidFill>
              </a:rPr>
              <a:t>1</a:t>
            </a:r>
            <a:r>
              <a:rPr lang="en-US" sz="2000">
                <a:solidFill>
                  <a:srgbClr val="FF0000"/>
                </a:solidFill>
              </a:rPr>
              <a:t>=y</a:t>
            </a:r>
            <a:r>
              <a:rPr lang="en-US" sz="2000" baseline="-25000">
                <a:solidFill>
                  <a:srgbClr val="FF0000"/>
                </a:solidFill>
              </a:rPr>
              <a:t>0</a:t>
            </a:r>
            <a:r>
              <a:rPr lang="en-US" sz="2000">
                <a:solidFill>
                  <a:srgbClr val="FF0000"/>
                </a:solidFill>
              </a:rPr>
              <a:t>+hf(x</a:t>
            </a:r>
            <a:r>
              <a:rPr lang="en-US" baseline="-25000">
                <a:solidFill>
                  <a:srgbClr val="FF0000"/>
                </a:solidFill>
              </a:rPr>
              <a:t>0</a:t>
            </a:r>
            <a:r>
              <a:rPr lang="en-US" sz="2000">
                <a:solidFill>
                  <a:srgbClr val="FF0000"/>
                </a:solidFill>
              </a:rPr>
              <a:t>,y</a:t>
            </a:r>
            <a:r>
              <a:rPr lang="en-US" sz="2000" baseline="-25000">
                <a:solidFill>
                  <a:srgbClr val="FF0000"/>
                </a:solidFill>
              </a:rPr>
              <a:t>0</a:t>
            </a:r>
            <a:r>
              <a:rPr lang="en-US" sz="200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26640" name="Line 14"/>
          <p:cNvSpPr>
            <a:spLocks noChangeShapeType="1"/>
          </p:cNvSpPr>
          <p:nvPr/>
        </p:nvSpPr>
        <p:spPr bwMode="auto">
          <a:xfrm flipV="1">
            <a:off x="1981200" y="3048000"/>
            <a:ext cx="167640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1" name="Line 15"/>
          <p:cNvSpPr>
            <a:spLocks noChangeShapeType="1"/>
          </p:cNvSpPr>
          <p:nvPr/>
        </p:nvSpPr>
        <p:spPr bwMode="auto">
          <a:xfrm>
            <a:off x="1981200" y="50292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42" name="AutoShape 16"/>
          <p:cNvSpPr>
            <a:spLocks noChangeArrowheads="1"/>
          </p:cNvSpPr>
          <p:nvPr/>
        </p:nvSpPr>
        <p:spPr bwMode="auto">
          <a:xfrm>
            <a:off x="1371600" y="2362200"/>
            <a:ext cx="1981200" cy="381000"/>
          </a:xfrm>
          <a:prstGeom prst="wedgeRoundRectCallout">
            <a:avLst>
              <a:gd name="adj1" fmla="val 43509"/>
              <a:gd name="adj2" fmla="val 14875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Slope=f(x</a:t>
            </a:r>
            <a:r>
              <a:rPr lang="en-US" baseline="-25000"/>
              <a:t>0</a:t>
            </a:r>
            <a:r>
              <a:rPr lang="en-US"/>
              <a:t>,y</a:t>
            </a:r>
            <a:r>
              <a:rPr lang="en-US" baseline="-25000"/>
              <a:t>0</a:t>
            </a:r>
            <a:r>
              <a:rPr lang="en-US"/>
              <a:t>)</a:t>
            </a:r>
          </a:p>
        </p:txBody>
      </p:sp>
      <p:sp>
        <p:nvSpPr>
          <p:cNvPr id="26643" name="Line 17"/>
          <p:cNvSpPr>
            <a:spLocks noChangeShapeType="1"/>
          </p:cNvSpPr>
          <p:nvPr/>
        </p:nvSpPr>
        <p:spPr bwMode="auto">
          <a:xfrm flipV="1">
            <a:off x="4038600" y="3048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44" name="Line 18"/>
          <p:cNvSpPr>
            <a:spLocks noChangeShapeType="1"/>
          </p:cNvSpPr>
          <p:nvPr/>
        </p:nvSpPr>
        <p:spPr bwMode="auto">
          <a:xfrm>
            <a:off x="1295400" y="3657600"/>
            <a:ext cx="533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5" name="Line 19"/>
          <p:cNvSpPr>
            <a:spLocks noChangeShapeType="1"/>
          </p:cNvSpPr>
          <p:nvPr/>
        </p:nvSpPr>
        <p:spPr bwMode="auto">
          <a:xfrm>
            <a:off x="1295400" y="3048000"/>
            <a:ext cx="5181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6" name="Text Box 20"/>
          <p:cNvSpPr txBox="1">
            <a:spLocks noChangeArrowheads="1"/>
          </p:cNvSpPr>
          <p:nvPr/>
        </p:nvSpPr>
        <p:spPr bwMode="auto">
          <a:xfrm>
            <a:off x="4038600" y="3124200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hf(x</a:t>
            </a:r>
            <a:r>
              <a:rPr lang="en-US" baseline="-25000">
                <a:solidFill>
                  <a:srgbClr val="FF0000"/>
                </a:solidFill>
              </a:rPr>
              <a:t>0</a:t>
            </a:r>
            <a:r>
              <a:rPr lang="en-US" sz="2000">
                <a:solidFill>
                  <a:srgbClr val="FF0000"/>
                </a:solidFill>
              </a:rPr>
              <a:t>,y</a:t>
            </a:r>
            <a:r>
              <a:rPr lang="en-US" sz="2000" baseline="-25000">
                <a:solidFill>
                  <a:srgbClr val="FF0000"/>
                </a:solidFill>
              </a:rPr>
              <a:t>0</a:t>
            </a:r>
            <a:r>
              <a:rPr lang="en-US" sz="200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26647" name="Text Box 21"/>
          <p:cNvSpPr txBox="1">
            <a:spLocks noChangeArrowheads="1"/>
          </p:cNvSpPr>
          <p:nvPr/>
        </p:nvSpPr>
        <p:spPr bwMode="auto">
          <a:xfrm>
            <a:off x="762000" y="26670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</a:t>
            </a:r>
            <a:r>
              <a:rPr lang="en-US" baseline="-25000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CISE301_Topic8L2</a:t>
            </a:r>
            <a:endParaRPr lang="en-US"/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FC8C49A-97EE-49EF-A07C-AB61DE28BE61}" type="slidenum">
              <a:rPr lang="ar-SA" smtClean="0"/>
              <a:pPr/>
              <a:t>12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Interpretation of Euler Method</a:t>
            </a:r>
          </a:p>
        </p:txBody>
      </p:sp>
      <p:sp>
        <p:nvSpPr>
          <p:cNvPr id="27654" name="Line 4"/>
          <p:cNvSpPr>
            <a:spLocks noChangeShapeType="1"/>
          </p:cNvSpPr>
          <p:nvPr/>
        </p:nvSpPr>
        <p:spPr bwMode="auto">
          <a:xfrm>
            <a:off x="685800" y="4495800"/>
            <a:ext cx="594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55" name="Line 5"/>
          <p:cNvSpPr>
            <a:spLocks noChangeShapeType="1"/>
          </p:cNvSpPr>
          <p:nvPr/>
        </p:nvSpPr>
        <p:spPr bwMode="auto">
          <a:xfrm flipV="1">
            <a:off x="1295400" y="15240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56" name="Line 6"/>
          <p:cNvSpPr>
            <a:spLocks noChangeShapeType="1"/>
          </p:cNvSpPr>
          <p:nvPr/>
        </p:nvSpPr>
        <p:spPr bwMode="auto">
          <a:xfrm flipV="1">
            <a:off x="1981200" y="36576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7" name="Oval 7"/>
          <p:cNvSpPr>
            <a:spLocks noChangeArrowheads="1"/>
          </p:cNvSpPr>
          <p:nvPr/>
        </p:nvSpPr>
        <p:spPr bwMode="auto">
          <a:xfrm>
            <a:off x="1905000" y="3581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Oval 8"/>
          <p:cNvSpPr>
            <a:spLocks noChangeArrowheads="1"/>
          </p:cNvSpPr>
          <p:nvPr/>
        </p:nvSpPr>
        <p:spPr bwMode="auto">
          <a:xfrm>
            <a:off x="3581400" y="2971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Line 9"/>
          <p:cNvSpPr>
            <a:spLocks noChangeShapeType="1"/>
          </p:cNvSpPr>
          <p:nvPr/>
        </p:nvSpPr>
        <p:spPr bwMode="auto">
          <a:xfrm flipV="1">
            <a:off x="3657600" y="3048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0" name="Text Box 10"/>
          <p:cNvSpPr txBox="1">
            <a:spLocks noChangeArrowheads="1"/>
          </p:cNvSpPr>
          <p:nvPr/>
        </p:nvSpPr>
        <p:spPr bwMode="auto">
          <a:xfrm>
            <a:off x="2590800" y="4738688"/>
            <a:ext cx="1219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</a:t>
            </a:r>
          </a:p>
        </p:txBody>
      </p:sp>
      <p:sp>
        <p:nvSpPr>
          <p:cNvPr id="27661" name="Text Box 11"/>
          <p:cNvSpPr txBox="1">
            <a:spLocks noChangeArrowheads="1"/>
          </p:cNvSpPr>
          <p:nvPr/>
        </p:nvSpPr>
        <p:spPr bwMode="auto">
          <a:xfrm>
            <a:off x="1752600" y="4495800"/>
            <a:ext cx="502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x</a:t>
            </a:r>
            <a:r>
              <a:rPr lang="en-US" baseline="-25000">
                <a:solidFill>
                  <a:srgbClr val="FF0000"/>
                </a:solidFill>
              </a:rPr>
              <a:t>0</a:t>
            </a:r>
            <a:r>
              <a:rPr lang="en-US">
                <a:solidFill>
                  <a:srgbClr val="FF0000"/>
                </a:solidFill>
              </a:rPr>
              <a:t>                  x</a:t>
            </a:r>
            <a:r>
              <a:rPr lang="en-US" baseline="-25000">
                <a:solidFill>
                  <a:srgbClr val="FF0000"/>
                </a:solidFill>
              </a:rPr>
              <a:t>1</a:t>
            </a:r>
            <a:r>
              <a:rPr lang="en-US">
                <a:solidFill>
                  <a:srgbClr val="FF0000"/>
                </a:solidFill>
              </a:rPr>
              <a:t>                   x</a:t>
            </a:r>
            <a:r>
              <a:rPr lang="en-US" baseline="-25000">
                <a:solidFill>
                  <a:srgbClr val="FF0000"/>
                </a:solidFill>
              </a:rPr>
              <a:t>2</a:t>
            </a:r>
            <a:r>
              <a:rPr lang="en-US">
                <a:solidFill>
                  <a:srgbClr val="FF0000"/>
                </a:solidFill>
              </a:rPr>
              <a:t>            x</a:t>
            </a:r>
          </a:p>
        </p:txBody>
      </p:sp>
      <p:sp>
        <p:nvSpPr>
          <p:cNvPr id="27662" name="Text Box 12"/>
          <p:cNvSpPr txBox="1">
            <a:spLocks noChangeArrowheads="1"/>
          </p:cNvSpPr>
          <p:nvPr/>
        </p:nvSpPr>
        <p:spPr bwMode="auto">
          <a:xfrm>
            <a:off x="838200" y="34290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</a:t>
            </a:r>
            <a:r>
              <a:rPr lang="en-US" baseline="-25000"/>
              <a:t>0</a:t>
            </a:r>
          </a:p>
        </p:txBody>
      </p:sp>
      <p:sp>
        <p:nvSpPr>
          <p:cNvPr id="27663" name="Text Box 13"/>
          <p:cNvSpPr txBox="1">
            <a:spLocks noChangeArrowheads="1"/>
          </p:cNvSpPr>
          <p:nvPr/>
        </p:nvSpPr>
        <p:spPr bwMode="auto">
          <a:xfrm>
            <a:off x="6629400" y="2803525"/>
            <a:ext cx="2209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y</a:t>
            </a:r>
            <a:r>
              <a:rPr lang="en-US" sz="2000" baseline="-25000">
                <a:solidFill>
                  <a:srgbClr val="FF0000"/>
                </a:solidFill>
              </a:rPr>
              <a:t>1</a:t>
            </a:r>
            <a:r>
              <a:rPr lang="en-US" sz="2000">
                <a:solidFill>
                  <a:srgbClr val="FF0000"/>
                </a:solidFill>
              </a:rPr>
              <a:t>=y</a:t>
            </a:r>
            <a:r>
              <a:rPr lang="en-US" sz="2000" baseline="-25000">
                <a:solidFill>
                  <a:srgbClr val="FF0000"/>
                </a:solidFill>
              </a:rPr>
              <a:t>0</a:t>
            </a:r>
            <a:r>
              <a:rPr lang="en-US" sz="2000">
                <a:solidFill>
                  <a:srgbClr val="FF0000"/>
                </a:solidFill>
              </a:rPr>
              <a:t>+hf(x</a:t>
            </a:r>
            <a:r>
              <a:rPr lang="en-US" baseline="-25000">
                <a:solidFill>
                  <a:srgbClr val="FF0000"/>
                </a:solidFill>
              </a:rPr>
              <a:t>0</a:t>
            </a:r>
            <a:r>
              <a:rPr lang="en-US" sz="2000">
                <a:solidFill>
                  <a:srgbClr val="FF0000"/>
                </a:solidFill>
              </a:rPr>
              <a:t>,y</a:t>
            </a:r>
            <a:r>
              <a:rPr lang="en-US" sz="2000" baseline="-25000">
                <a:solidFill>
                  <a:srgbClr val="FF0000"/>
                </a:solidFill>
              </a:rPr>
              <a:t>0</a:t>
            </a:r>
            <a:r>
              <a:rPr lang="en-US" sz="200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27664" name="Line 14"/>
          <p:cNvSpPr>
            <a:spLocks noChangeShapeType="1"/>
          </p:cNvSpPr>
          <p:nvPr/>
        </p:nvSpPr>
        <p:spPr bwMode="auto">
          <a:xfrm flipV="1">
            <a:off x="1981200" y="3048000"/>
            <a:ext cx="167640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5" name="Line 15"/>
          <p:cNvSpPr>
            <a:spLocks noChangeShapeType="1"/>
          </p:cNvSpPr>
          <p:nvPr/>
        </p:nvSpPr>
        <p:spPr bwMode="auto">
          <a:xfrm>
            <a:off x="1981200" y="50292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6" name="AutoShape 16"/>
          <p:cNvSpPr>
            <a:spLocks noChangeArrowheads="1"/>
          </p:cNvSpPr>
          <p:nvPr/>
        </p:nvSpPr>
        <p:spPr bwMode="auto">
          <a:xfrm>
            <a:off x="1371600" y="2362200"/>
            <a:ext cx="1981200" cy="381000"/>
          </a:xfrm>
          <a:prstGeom prst="wedgeRoundRectCallout">
            <a:avLst>
              <a:gd name="adj1" fmla="val 40944"/>
              <a:gd name="adj2" fmla="val 153333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Slope=f(x</a:t>
            </a:r>
            <a:r>
              <a:rPr lang="en-US" baseline="-25000"/>
              <a:t>0</a:t>
            </a:r>
            <a:r>
              <a:rPr lang="en-US"/>
              <a:t>,y</a:t>
            </a:r>
            <a:r>
              <a:rPr lang="en-US" baseline="-25000"/>
              <a:t>0</a:t>
            </a:r>
            <a:r>
              <a:rPr lang="en-US"/>
              <a:t>)</a:t>
            </a:r>
          </a:p>
        </p:txBody>
      </p:sp>
      <p:sp>
        <p:nvSpPr>
          <p:cNvPr id="27667" name="Line 17"/>
          <p:cNvSpPr>
            <a:spLocks noChangeShapeType="1"/>
          </p:cNvSpPr>
          <p:nvPr/>
        </p:nvSpPr>
        <p:spPr bwMode="auto">
          <a:xfrm flipV="1">
            <a:off x="4038600" y="3048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8" name="Line 18"/>
          <p:cNvSpPr>
            <a:spLocks noChangeShapeType="1"/>
          </p:cNvSpPr>
          <p:nvPr/>
        </p:nvSpPr>
        <p:spPr bwMode="auto">
          <a:xfrm>
            <a:off x="1295400" y="3657600"/>
            <a:ext cx="533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9" name="Line 19"/>
          <p:cNvSpPr>
            <a:spLocks noChangeShapeType="1"/>
          </p:cNvSpPr>
          <p:nvPr/>
        </p:nvSpPr>
        <p:spPr bwMode="auto">
          <a:xfrm>
            <a:off x="1295400" y="3048000"/>
            <a:ext cx="5181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0" name="Text Box 20"/>
          <p:cNvSpPr txBox="1">
            <a:spLocks noChangeArrowheads="1"/>
          </p:cNvSpPr>
          <p:nvPr/>
        </p:nvSpPr>
        <p:spPr bwMode="auto">
          <a:xfrm>
            <a:off x="4038600" y="3124200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hf(x</a:t>
            </a:r>
            <a:r>
              <a:rPr lang="en-US" baseline="-25000">
                <a:solidFill>
                  <a:srgbClr val="FF0000"/>
                </a:solidFill>
              </a:rPr>
              <a:t>0</a:t>
            </a:r>
            <a:r>
              <a:rPr lang="en-US" sz="2000">
                <a:solidFill>
                  <a:srgbClr val="FF0000"/>
                </a:solidFill>
              </a:rPr>
              <a:t>,y</a:t>
            </a:r>
            <a:r>
              <a:rPr lang="en-US" sz="2000" baseline="-25000">
                <a:solidFill>
                  <a:srgbClr val="FF0000"/>
                </a:solidFill>
              </a:rPr>
              <a:t>0</a:t>
            </a:r>
            <a:r>
              <a:rPr lang="en-US" sz="200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27671" name="Text Box 21"/>
          <p:cNvSpPr txBox="1">
            <a:spLocks noChangeArrowheads="1"/>
          </p:cNvSpPr>
          <p:nvPr/>
        </p:nvSpPr>
        <p:spPr bwMode="auto">
          <a:xfrm>
            <a:off x="762000" y="2833688"/>
            <a:ext cx="1219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</a:t>
            </a:r>
            <a:r>
              <a:rPr lang="en-US" baseline="-25000"/>
              <a:t>1</a:t>
            </a:r>
          </a:p>
        </p:txBody>
      </p:sp>
      <p:sp>
        <p:nvSpPr>
          <p:cNvPr id="27672" name="Line 22"/>
          <p:cNvSpPr>
            <a:spLocks noChangeShapeType="1"/>
          </p:cNvSpPr>
          <p:nvPr/>
        </p:nvSpPr>
        <p:spPr bwMode="auto">
          <a:xfrm flipV="1">
            <a:off x="5334000" y="17526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3" name="Text Box 23"/>
          <p:cNvSpPr txBox="1">
            <a:spLocks noChangeArrowheads="1"/>
          </p:cNvSpPr>
          <p:nvPr/>
        </p:nvSpPr>
        <p:spPr bwMode="auto">
          <a:xfrm>
            <a:off x="4343400" y="47244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</a:t>
            </a:r>
          </a:p>
        </p:txBody>
      </p:sp>
      <p:sp>
        <p:nvSpPr>
          <p:cNvPr id="27674" name="Line 24"/>
          <p:cNvSpPr>
            <a:spLocks noChangeShapeType="1"/>
          </p:cNvSpPr>
          <p:nvPr/>
        </p:nvSpPr>
        <p:spPr bwMode="auto">
          <a:xfrm>
            <a:off x="3733800" y="5014913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75" name="Line 25"/>
          <p:cNvSpPr>
            <a:spLocks noChangeShapeType="1"/>
          </p:cNvSpPr>
          <p:nvPr/>
        </p:nvSpPr>
        <p:spPr bwMode="auto">
          <a:xfrm flipV="1">
            <a:off x="3657600" y="1752600"/>
            <a:ext cx="1676400" cy="1295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6" name="Oval 26"/>
          <p:cNvSpPr>
            <a:spLocks noChangeArrowheads="1"/>
          </p:cNvSpPr>
          <p:nvPr/>
        </p:nvSpPr>
        <p:spPr bwMode="auto">
          <a:xfrm>
            <a:off x="5257800" y="1676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7" name="Line 27"/>
          <p:cNvSpPr>
            <a:spLocks noChangeShapeType="1"/>
          </p:cNvSpPr>
          <p:nvPr/>
        </p:nvSpPr>
        <p:spPr bwMode="auto">
          <a:xfrm>
            <a:off x="1295400" y="1752600"/>
            <a:ext cx="533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8" name="Text Box 28"/>
          <p:cNvSpPr txBox="1">
            <a:spLocks noChangeArrowheads="1"/>
          </p:cNvSpPr>
          <p:nvPr/>
        </p:nvSpPr>
        <p:spPr bwMode="auto">
          <a:xfrm>
            <a:off x="6553200" y="1524000"/>
            <a:ext cx="2209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y</a:t>
            </a:r>
            <a:r>
              <a:rPr lang="en-US" sz="2000" baseline="-25000">
                <a:solidFill>
                  <a:srgbClr val="FF0000"/>
                </a:solidFill>
              </a:rPr>
              <a:t>2</a:t>
            </a:r>
            <a:r>
              <a:rPr lang="en-US" sz="2000">
                <a:solidFill>
                  <a:srgbClr val="FF0000"/>
                </a:solidFill>
              </a:rPr>
              <a:t>=y</a:t>
            </a:r>
            <a:r>
              <a:rPr lang="en-US" sz="2000" baseline="-25000">
                <a:solidFill>
                  <a:srgbClr val="FF0000"/>
                </a:solidFill>
              </a:rPr>
              <a:t>1</a:t>
            </a:r>
            <a:r>
              <a:rPr lang="en-US" sz="2000">
                <a:solidFill>
                  <a:srgbClr val="FF0000"/>
                </a:solidFill>
              </a:rPr>
              <a:t>+hf(x</a:t>
            </a:r>
            <a:r>
              <a:rPr lang="en-US" baseline="-25000">
                <a:solidFill>
                  <a:srgbClr val="FF0000"/>
                </a:solidFill>
              </a:rPr>
              <a:t>1</a:t>
            </a:r>
            <a:r>
              <a:rPr lang="en-US" sz="2000">
                <a:solidFill>
                  <a:srgbClr val="FF0000"/>
                </a:solidFill>
              </a:rPr>
              <a:t>,y</a:t>
            </a:r>
            <a:r>
              <a:rPr lang="en-US" sz="2000" baseline="-25000">
                <a:solidFill>
                  <a:srgbClr val="FF0000"/>
                </a:solidFill>
              </a:rPr>
              <a:t>1</a:t>
            </a:r>
            <a:r>
              <a:rPr lang="en-US" sz="200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27679" name="AutoShape 29"/>
          <p:cNvSpPr>
            <a:spLocks noChangeArrowheads="1"/>
          </p:cNvSpPr>
          <p:nvPr/>
        </p:nvSpPr>
        <p:spPr bwMode="auto">
          <a:xfrm>
            <a:off x="2133600" y="1828800"/>
            <a:ext cx="1981200" cy="381000"/>
          </a:xfrm>
          <a:prstGeom prst="wedgeRoundRectCallout">
            <a:avLst>
              <a:gd name="adj1" fmla="val 54727"/>
              <a:gd name="adj2" fmla="val 117083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Slope=f(x</a:t>
            </a:r>
            <a:r>
              <a:rPr lang="en-US" baseline="-25000"/>
              <a:t>1</a:t>
            </a:r>
            <a:r>
              <a:rPr lang="en-US"/>
              <a:t>,y</a:t>
            </a:r>
            <a:r>
              <a:rPr lang="en-US" baseline="-25000"/>
              <a:t>1</a:t>
            </a:r>
            <a:r>
              <a:rPr lang="en-US"/>
              <a:t>)</a:t>
            </a:r>
          </a:p>
        </p:txBody>
      </p:sp>
      <p:sp>
        <p:nvSpPr>
          <p:cNvPr id="27680" name="Text Box 30"/>
          <p:cNvSpPr txBox="1">
            <a:spLocks noChangeArrowheads="1"/>
          </p:cNvSpPr>
          <p:nvPr/>
        </p:nvSpPr>
        <p:spPr bwMode="auto">
          <a:xfrm>
            <a:off x="838200" y="15240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</a:t>
            </a:r>
            <a:r>
              <a:rPr lang="en-US" baseline="-25000"/>
              <a:t>2</a:t>
            </a:r>
          </a:p>
        </p:txBody>
      </p:sp>
      <p:sp>
        <p:nvSpPr>
          <p:cNvPr id="27681" name="Line 31"/>
          <p:cNvSpPr>
            <a:spLocks noChangeShapeType="1"/>
          </p:cNvSpPr>
          <p:nvPr/>
        </p:nvSpPr>
        <p:spPr bwMode="auto">
          <a:xfrm flipV="1">
            <a:off x="5715000" y="17526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82" name="Text Box 32"/>
          <p:cNvSpPr txBox="1">
            <a:spLocks noChangeArrowheads="1"/>
          </p:cNvSpPr>
          <p:nvPr/>
        </p:nvSpPr>
        <p:spPr bwMode="auto">
          <a:xfrm>
            <a:off x="5638800" y="2133600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hf(x</a:t>
            </a:r>
            <a:r>
              <a:rPr lang="en-US" baseline="-25000">
                <a:solidFill>
                  <a:srgbClr val="FF0000"/>
                </a:solidFill>
              </a:rPr>
              <a:t>1</a:t>
            </a:r>
            <a:r>
              <a:rPr lang="en-US" sz="2000">
                <a:solidFill>
                  <a:srgbClr val="FF0000"/>
                </a:solidFill>
              </a:rPr>
              <a:t>,y</a:t>
            </a:r>
            <a:r>
              <a:rPr lang="en-US" sz="2000" baseline="-25000">
                <a:solidFill>
                  <a:srgbClr val="FF0000"/>
                </a:solidFill>
              </a:rPr>
              <a:t>1</a:t>
            </a:r>
            <a:r>
              <a:rPr lang="en-US" sz="2000">
                <a:solidFill>
                  <a:srgbClr val="FF0000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CISE301_Topic8L2</a:t>
            </a:r>
            <a:endParaRPr lang="en-US"/>
          </a:p>
        </p:txBody>
      </p:sp>
      <p:sp>
        <p:nvSpPr>
          <p:cNvPr id="512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512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12D418-579E-4ECB-83A0-1209D395A6F5}" type="slidenum">
              <a:rPr lang="ar-SA" smtClean="0"/>
              <a:pPr/>
              <a:t>13</a:t>
            </a:fld>
            <a:endParaRPr lang="en-US" smtClean="0"/>
          </a:p>
        </p:txBody>
      </p:sp>
      <p:sp>
        <p:nvSpPr>
          <p:cNvPr id="51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1</a:t>
            </a:r>
          </a:p>
        </p:txBody>
      </p:sp>
      <p:sp>
        <p:nvSpPr>
          <p:cNvPr id="51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47800"/>
            <a:ext cx="8153400" cy="4530725"/>
          </a:xfrm>
          <a:solidFill>
            <a:srgbClr val="FFFF99"/>
          </a:solidFill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Use Euler method to solve the ODE: 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to determine y(1.01), y(1.02) and y(1.03).</a:t>
            </a:r>
          </a:p>
        </p:txBody>
      </p:sp>
      <p:graphicFrame>
        <p:nvGraphicFramePr>
          <p:cNvPr id="5122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762000" y="2133600"/>
          <a:ext cx="4495800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4" imgW="1536480" imgH="393480" progId="Equation.3">
                  <p:embed/>
                </p:oleObj>
              </mc:Choice>
              <mc:Fallback>
                <p:oleObj name="Equation" r:id="rId4" imgW="153648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133600"/>
                        <a:ext cx="4495800" cy="1152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CISE301_Topic8L2</a:t>
            </a:r>
            <a:endParaRPr lang="en-US"/>
          </a:p>
        </p:txBody>
      </p:sp>
      <p:sp>
        <p:nvSpPr>
          <p:cNvPr id="6149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6150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706F48-5B12-4348-89C2-4CDD51C754E6}" type="slidenum">
              <a:rPr lang="ar-SA" smtClean="0"/>
              <a:pPr/>
              <a:t>14</a:t>
            </a:fld>
            <a:endParaRPr lang="en-US" smtClean="0"/>
          </a:p>
        </p:txBody>
      </p:sp>
      <p:sp>
        <p:nvSpPr>
          <p:cNvPr id="61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1</a:t>
            </a:r>
          </a:p>
        </p:txBody>
      </p:sp>
      <p:sp>
        <p:nvSpPr>
          <p:cNvPr id="615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447800"/>
            <a:ext cx="8305800" cy="4530725"/>
          </a:xfrm>
          <a:solidFill>
            <a:srgbClr val="FFFF99"/>
          </a:solidFill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 </a:t>
            </a:r>
          </a:p>
        </p:txBody>
      </p:sp>
      <p:graphicFrame>
        <p:nvGraphicFramePr>
          <p:cNvPr id="6146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57200" y="1447800"/>
          <a:ext cx="7924800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4" imgW="2755800" imgH="241200" progId="Equation.3">
                  <p:embed/>
                </p:oleObj>
              </mc:Choice>
              <mc:Fallback>
                <p:oleObj name="Equation" r:id="rId4" imgW="2755800" imgH="241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447800"/>
                        <a:ext cx="7924800" cy="693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3" name="Rectangle 5"/>
          <p:cNvSpPr>
            <a:spLocks noChangeArrowheads="1"/>
          </p:cNvSpPr>
          <p:nvPr/>
        </p:nvSpPr>
        <p:spPr bwMode="auto">
          <a:xfrm>
            <a:off x="381000" y="1447800"/>
            <a:ext cx="830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47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57200" y="2343150"/>
          <a:ext cx="8153400" cy="281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6" imgW="4190760" imgH="1447560" progId="Equation.3">
                  <p:embed/>
                </p:oleObj>
              </mc:Choice>
              <mc:Fallback>
                <p:oleObj name="Equation" r:id="rId6" imgW="4190760" imgH="14475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343150"/>
                        <a:ext cx="8153400" cy="281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CISE301_Topic8L2</a:t>
            </a:r>
            <a:endParaRPr lang="en-US"/>
          </a:p>
        </p:txBody>
      </p:sp>
      <p:sp>
        <p:nvSpPr>
          <p:cNvPr id="717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7173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1D1903-4D8C-4127-9FB8-586F20A299AE}" type="slidenum">
              <a:rPr lang="ar-SA" smtClean="0"/>
              <a:pPr/>
              <a:t>15</a:t>
            </a:fld>
            <a:endParaRPr lang="en-US" smtClean="0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1</a:t>
            </a:r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447800"/>
            <a:ext cx="8305800" cy="4530725"/>
          </a:xfrm>
          <a:solidFill>
            <a:srgbClr val="FFFF99"/>
          </a:solidFill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Summary of the result:</a:t>
            </a:r>
          </a:p>
        </p:txBody>
      </p:sp>
      <p:graphicFrame>
        <p:nvGraphicFramePr>
          <p:cNvPr id="7170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57200" y="1447800"/>
          <a:ext cx="7924800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4" imgW="2755800" imgH="241200" progId="Equation.3">
                  <p:embed/>
                </p:oleObj>
              </mc:Choice>
              <mc:Fallback>
                <p:oleObj name="Equation" r:id="rId4" imgW="2755800" imgH="241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447800"/>
                        <a:ext cx="7924800" cy="693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6" name="Rectangle 5"/>
          <p:cNvSpPr>
            <a:spLocks noChangeArrowheads="1"/>
          </p:cNvSpPr>
          <p:nvPr/>
        </p:nvSpPr>
        <p:spPr bwMode="auto">
          <a:xfrm>
            <a:off x="381000" y="1447800"/>
            <a:ext cx="830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81990" name="Group 6"/>
          <p:cNvGraphicFramePr>
            <a:graphicFrameLocks noGrp="1"/>
          </p:cNvGraphicFramePr>
          <p:nvPr/>
        </p:nvGraphicFramePr>
        <p:xfrm>
          <a:off x="1524000" y="2895600"/>
          <a:ext cx="6096000" cy="2565402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i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y</a:t>
                      </a:r>
                      <a:r>
                        <a:rPr kumimoji="0" lang="en-US" sz="24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i</a:t>
                      </a:r>
                      <a:endParaRPr kumimoji="0" lang="en-US" sz="24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-4.00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-3.98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1.02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-3.</a:t>
                      </a:r>
                      <a:r>
                        <a:rPr kumimoji="0" lang="ar-S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9595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1.03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-3.9394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CISE301_Topic8L2</a:t>
            </a:r>
            <a:endParaRPr lang="en-US"/>
          </a:p>
        </p:txBody>
      </p:sp>
      <p:sp>
        <p:nvSpPr>
          <p:cNvPr id="8196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8197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048FBC-0C46-4852-9365-5249329B5092}" type="slidenum">
              <a:rPr lang="ar-SA" smtClean="0"/>
              <a:pPr/>
              <a:t>16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1</a:t>
            </a:r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447800"/>
            <a:ext cx="8305800" cy="4530725"/>
          </a:xfrm>
          <a:solidFill>
            <a:srgbClr val="FFFF99"/>
          </a:solidFill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Comparison with </a:t>
            </a:r>
            <a:r>
              <a:rPr lang="en-US" sz="2400" dirty="0" smtClean="0"/>
              <a:t>true</a:t>
            </a:r>
            <a:r>
              <a:rPr lang="en-US" sz="2400" baseline="30000" dirty="0" smtClean="0"/>
              <a:t>*</a:t>
            </a:r>
            <a:r>
              <a:rPr lang="en-US" sz="2400" dirty="0" smtClean="0"/>
              <a:t> value:</a:t>
            </a:r>
          </a:p>
          <a:p>
            <a:pPr eaLnBrk="1" hangingPunct="1">
              <a:buFont typeface="Wingdings" pitchFamily="2" charset="2"/>
              <a:buNone/>
            </a:pPr>
            <a:endParaRPr lang="en-US" sz="2500" dirty="0"/>
          </a:p>
          <a:p>
            <a:pPr eaLnBrk="1" hangingPunct="1">
              <a:buFont typeface="Wingdings" pitchFamily="2" charset="2"/>
              <a:buNone/>
            </a:pPr>
            <a:endParaRPr lang="en-US" sz="2500" dirty="0" smtClean="0"/>
          </a:p>
          <a:p>
            <a:pPr eaLnBrk="1" hangingPunct="1">
              <a:buFont typeface="Wingdings" pitchFamily="2" charset="2"/>
              <a:buNone/>
            </a:pPr>
            <a:endParaRPr lang="en-US" sz="2500" dirty="0" smtClean="0"/>
          </a:p>
          <a:p>
            <a:pPr eaLnBrk="1" hangingPunct="1">
              <a:buFont typeface="Wingdings" pitchFamily="2" charset="2"/>
              <a:buNone/>
            </a:pPr>
            <a:endParaRPr lang="en-US" sz="2500" dirty="0"/>
          </a:p>
          <a:p>
            <a:pPr eaLnBrk="1" hangingPunct="1">
              <a:buFont typeface="Wingdings" pitchFamily="2" charset="2"/>
              <a:buNone/>
            </a:pPr>
            <a:endParaRPr lang="en-US" sz="2500" dirty="0" smtClean="0"/>
          </a:p>
          <a:p>
            <a:pPr eaLnBrk="1" hangingPunct="1">
              <a:buFont typeface="Wingdings" pitchFamily="2" charset="2"/>
              <a:buNone/>
            </a:pPr>
            <a:endParaRPr lang="en-US" sz="2500" dirty="0"/>
          </a:p>
          <a:p>
            <a:pPr eaLnBrk="1" hangingPunct="1">
              <a:buNone/>
            </a:pPr>
            <a:r>
              <a:rPr lang="en-US" sz="2400" baseline="30000" dirty="0" smtClean="0"/>
              <a:t>*</a:t>
            </a:r>
            <a:r>
              <a:rPr lang="en-US" sz="2400" dirty="0" smtClean="0"/>
              <a:t> true solution: </a:t>
            </a:r>
            <a:r>
              <a:rPr lang="en-US" sz="2400" i="1" dirty="0"/>
              <a:t>y</a:t>
            </a:r>
            <a:r>
              <a:rPr lang="en-US" sz="2400" dirty="0"/>
              <a:t> = </a:t>
            </a:r>
            <a:r>
              <a:rPr lang="en-US" sz="2400" i="1" dirty="0" smtClean="0"/>
              <a:t>x</a:t>
            </a:r>
            <a:r>
              <a:rPr lang="en-US" sz="2400" dirty="0" smtClean="0"/>
              <a:t> + </a:t>
            </a:r>
            <a:r>
              <a:rPr lang="en-US" sz="2400" i="1" dirty="0" smtClean="0"/>
              <a:t>x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/3 – 5.33333</a:t>
            </a:r>
            <a:endParaRPr lang="en-US" sz="2400" dirty="0"/>
          </a:p>
        </p:txBody>
      </p:sp>
      <p:graphicFrame>
        <p:nvGraphicFramePr>
          <p:cNvPr id="8194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57200" y="1447800"/>
          <a:ext cx="7924800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Equation" r:id="rId4" imgW="2755800" imgH="241200" progId="Equation.3">
                  <p:embed/>
                </p:oleObj>
              </mc:Choice>
              <mc:Fallback>
                <p:oleObj name="Equation" r:id="rId4" imgW="2755800" imgH="241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447800"/>
                        <a:ext cx="7924800" cy="693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0" name="Rectangle 5"/>
          <p:cNvSpPr>
            <a:spLocks noChangeArrowheads="1"/>
          </p:cNvSpPr>
          <p:nvPr/>
        </p:nvSpPr>
        <p:spPr bwMode="auto">
          <a:xfrm>
            <a:off x="381000" y="1447800"/>
            <a:ext cx="830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84038" name="Group 6"/>
          <p:cNvGraphicFramePr>
            <a:graphicFrameLocks noGrp="1"/>
          </p:cNvGraphicFramePr>
          <p:nvPr>
            <p:ph sz="quarter" idx="3"/>
          </p:nvPr>
        </p:nvGraphicFramePr>
        <p:xfrm>
          <a:off x="1676400" y="2895600"/>
          <a:ext cx="6858000" cy="2514602"/>
        </p:xfrm>
        <a:graphic>
          <a:graphicData uri="http://schemas.openxmlformats.org/drawingml/2006/table">
            <a:tbl>
              <a:tblPr/>
              <a:tblGrid>
                <a:gridCol w="534988"/>
                <a:gridCol w="1423987"/>
                <a:gridCol w="2582863"/>
                <a:gridCol w="2316162"/>
              </a:tblGrid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i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y</a:t>
                      </a:r>
                      <a:r>
                        <a:rPr kumimoji="0" lang="en-US" sz="24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i</a:t>
                      </a:r>
                      <a:endParaRPr kumimoji="0" lang="en-US" sz="24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True value of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y</a:t>
                      </a:r>
                      <a:r>
                        <a:rPr kumimoji="0" lang="en-US" sz="24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i</a:t>
                      </a:r>
                      <a:endParaRPr kumimoji="0" lang="en-US" sz="24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-4.00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-4.00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-3.98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-3.97990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1.02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-3.</a:t>
                      </a:r>
                      <a:r>
                        <a:rPr kumimoji="0" lang="ar-S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9595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-3.95959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1.03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-3.9394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-3.93909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CISE301_Topic8L2</a:t>
            </a:r>
            <a:endParaRPr lang="en-US"/>
          </a:p>
        </p:txBody>
      </p:sp>
      <p:sp>
        <p:nvSpPr>
          <p:cNvPr id="9220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9221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4DF5FF-4DDF-44C4-B2F5-1962ADBAADBB}" type="slidenum">
              <a:rPr lang="ar-SA" smtClean="0"/>
              <a:pPr/>
              <a:t>17</a:t>
            </a:fld>
            <a:endParaRPr lang="en-US" smtClean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1</a:t>
            </a: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447800"/>
            <a:ext cx="8305800" cy="4530725"/>
          </a:xfrm>
          <a:solidFill>
            <a:srgbClr val="FFFF99"/>
          </a:solidFill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</p:txBody>
      </p:sp>
      <p:graphicFrame>
        <p:nvGraphicFramePr>
          <p:cNvPr id="9218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57200" y="1447800"/>
          <a:ext cx="7924800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quation" r:id="rId4" imgW="2755800" imgH="241200" progId="Equation.3">
                  <p:embed/>
                </p:oleObj>
              </mc:Choice>
              <mc:Fallback>
                <p:oleObj name="Equation" r:id="rId4" imgW="2755800" imgH="241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447800"/>
                        <a:ext cx="7924800" cy="693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4" name="Rectangle 5"/>
          <p:cNvSpPr>
            <a:spLocks noChangeArrowheads="1"/>
          </p:cNvSpPr>
          <p:nvPr/>
        </p:nvSpPr>
        <p:spPr bwMode="auto">
          <a:xfrm>
            <a:off x="381000" y="1447800"/>
            <a:ext cx="830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9225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0" y="2133600"/>
            <a:ext cx="56388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6" name="Text Box 7"/>
          <p:cNvSpPr txBox="1">
            <a:spLocks noChangeArrowheads="1"/>
          </p:cNvSpPr>
          <p:nvPr/>
        </p:nvSpPr>
        <p:spPr bwMode="auto">
          <a:xfrm>
            <a:off x="457200" y="3200400"/>
            <a:ext cx="2514600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A graph of the solution of the ODE for 1&lt;x&lt;2</a:t>
            </a:r>
          </a:p>
          <a:p>
            <a:pPr>
              <a:spcBef>
                <a:spcPct val="50000"/>
              </a:spcBef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CISE301_Topic8L2</a:t>
            </a:r>
            <a:endParaRPr lang="en-US"/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780F41-E438-46F5-9B97-A143B629912A}" type="slidenum">
              <a:rPr lang="ar-SA" smtClean="0"/>
              <a:pPr/>
              <a:t>18</a:t>
            </a:fld>
            <a:endParaRPr lang="en-US" smtClean="0"/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 of Errors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696200" cy="4462463"/>
          </a:xfrm>
          <a:noFill/>
          <a:ln>
            <a:solidFill>
              <a:schemeClr val="accent2"/>
            </a:solidFill>
          </a:ln>
        </p:spPr>
        <p:txBody>
          <a:bodyPr/>
          <a:lstStyle/>
          <a:p>
            <a:pPr lvl="1" eaLnBrk="1" hangingPunct="1"/>
            <a:r>
              <a:rPr lang="en-US" smtClean="0">
                <a:solidFill>
                  <a:srgbClr val="FF0000"/>
                </a:solidFill>
              </a:rPr>
              <a:t>Local truncation error:</a:t>
            </a:r>
            <a:r>
              <a:rPr lang="en-US" smtClean="0"/>
              <a:t>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/>
              <a:t>   Error due to the use of truncated Taylor series to compute x(t+h) in one step. </a:t>
            </a:r>
          </a:p>
          <a:p>
            <a:pPr lvl="1" eaLnBrk="1" hangingPunct="1"/>
            <a:r>
              <a:rPr lang="en-US" smtClean="0">
                <a:solidFill>
                  <a:srgbClr val="FF0000"/>
                </a:solidFill>
              </a:rPr>
              <a:t>Global Truncation error: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/>
              <a:t>   Accumulated truncation over many steps.</a:t>
            </a:r>
          </a:p>
          <a:p>
            <a:pPr lvl="1" eaLnBrk="1" hangingPunct="1"/>
            <a:r>
              <a:rPr lang="en-US" smtClean="0">
                <a:solidFill>
                  <a:srgbClr val="FF0000"/>
                </a:solidFill>
              </a:rPr>
              <a:t>Round off error:</a:t>
            </a:r>
            <a:r>
              <a:rPr lang="en-US" smtClean="0"/>
              <a:t>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/>
              <a:t>   Error due to finite number of bits used in representation of numbers. This error could be accumulated and magnified in succeeding steps.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CISE301_Topic8L2</a:t>
            </a:r>
            <a:endParaRPr lang="en-US"/>
          </a:p>
        </p:txBody>
      </p:sp>
      <p:sp>
        <p:nvSpPr>
          <p:cNvPr id="1024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102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094717-0CE9-47F4-9982-64FA9A9554DB}" type="slidenum">
              <a:rPr lang="ar-SA" smtClean="0"/>
              <a:pPr/>
              <a:t>19</a:t>
            </a:fld>
            <a:endParaRPr lang="en-US" smtClean="0"/>
          </a:p>
        </p:txBody>
      </p:sp>
      <p:sp>
        <p:nvSpPr>
          <p:cNvPr id="102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Second Order Taylor Series Methods</a:t>
            </a:r>
          </a:p>
        </p:txBody>
      </p:sp>
      <p:graphicFrame>
        <p:nvGraphicFramePr>
          <p:cNvPr id="10242" name="Object 3"/>
          <p:cNvGraphicFramePr>
            <a:graphicFrameLocks noChangeAspect="1"/>
          </p:cNvGraphicFramePr>
          <p:nvPr/>
        </p:nvGraphicFramePr>
        <p:xfrm>
          <a:off x="533400" y="1447800"/>
          <a:ext cx="6705600" cy="439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Equation" r:id="rId4" imgW="2247840" imgH="1473120" progId="Equation.3">
                  <p:embed/>
                </p:oleObj>
              </mc:Choice>
              <mc:Fallback>
                <p:oleObj name="Equation" r:id="rId4" imgW="2247840" imgH="147312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447800"/>
                        <a:ext cx="6705600" cy="439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7" name="Rectangle 4"/>
          <p:cNvSpPr>
            <a:spLocks noChangeArrowheads="1"/>
          </p:cNvSpPr>
          <p:nvPr/>
        </p:nvSpPr>
        <p:spPr bwMode="auto">
          <a:xfrm>
            <a:off x="457200" y="1447800"/>
            <a:ext cx="7696200" cy="11430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CISE301_Topic8L2</a:t>
            </a:r>
            <a:endParaRPr lang="en-US"/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4AC48E-F872-4B8D-98AB-F16BB356A7D5}" type="slidenum">
              <a:rPr lang="ar-SA" smtClean="0"/>
              <a:pPr/>
              <a:t>2</a:t>
            </a:fld>
            <a:endParaRPr lang="en-US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Outline of Topic 8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en-US" smtClean="0"/>
              <a:t>Lesson 1:	Introduction to ODEs</a:t>
            </a:r>
          </a:p>
          <a:p>
            <a:pPr eaLnBrk="1" hangingPunct="1"/>
            <a:r>
              <a:rPr lang="en-US" b="1" smtClean="0"/>
              <a:t>Lesson 2:	Taylor series methods</a:t>
            </a:r>
          </a:p>
          <a:p>
            <a:pPr eaLnBrk="1" hangingPunct="1"/>
            <a:r>
              <a:rPr lang="en-US" smtClean="0"/>
              <a:t>Lesson 3:	Midpoint and Heun’s method</a:t>
            </a:r>
          </a:p>
          <a:p>
            <a:pPr eaLnBrk="1" hangingPunct="1"/>
            <a:r>
              <a:rPr lang="en-US" smtClean="0"/>
              <a:t>Lessons 4-5:	Runge-Kutta methods</a:t>
            </a:r>
          </a:p>
          <a:p>
            <a:pPr eaLnBrk="1" hangingPunct="1"/>
            <a:r>
              <a:rPr lang="en-US" smtClean="0"/>
              <a:t>Lesson 6:	Solving systems of ODEs</a:t>
            </a:r>
          </a:p>
          <a:p>
            <a:pPr eaLnBrk="1" hangingPunct="1"/>
            <a:r>
              <a:rPr lang="en-US" smtClean="0"/>
              <a:t>Lesson 7:	Multiple step Methods</a:t>
            </a:r>
          </a:p>
          <a:p>
            <a:pPr eaLnBrk="1" hangingPunct="1"/>
            <a:r>
              <a:rPr lang="en-US" smtClean="0"/>
              <a:t>Lesson 8-9:	Boundary value Problems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CISE301_Topic8L2</a:t>
            </a:r>
            <a:endParaRPr lang="en-US"/>
          </a:p>
        </p:txBody>
      </p:sp>
      <p:sp>
        <p:nvSpPr>
          <p:cNvPr id="1126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112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AF5A6A-B853-47B1-BF53-C68C7EC8BE48}" type="slidenum">
              <a:rPr lang="ar-SA" smtClean="0"/>
              <a:pPr/>
              <a:t>20</a:t>
            </a:fld>
            <a:endParaRPr lang="en-US" smtClean="0"/>
          </a:p>
        </p:txBody>
      </p:sp>
      <p:sp>
        <p:nvSpPr>
          <p:cNvPr id="112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Third Order Taylor Series Methods</a:t>
            </a:r>
          </a:p>
        </p:txBody>
      </p:sp>
      <p:graphicFrame>
        <p:nvGraphicFramePr>
          <p:cNvPr id="11266" name="Object 3"/>
          <p:cNvGraphicFramePr>
            <a:graphicFrameLocks noChangeAspect="1"/>
          </p:cNvGraphicFramePr>
          <p:nvPr/>
        </p:nvGraphicFramePr>
        <p:xfrm>
          <a:off x="533400" y="1447800"/>
          <a:ext cx="8001000" cy="433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Equation" r:id="rId4" imgW="2717640" imgH="1473120" progId="Equation.3">
                  <p:embed/>
                </p:oleObj>
              </mc:Choice>
              <mc:Fallback>
                <p:oleObj name="Equation" r:id="rId4" imgW="2717640" imgH="147312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447800"/>
                        <a:ext cx="8001000" cy="433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1" name="Rectangle 4"/>
          <p:cNvSpPr>
            <a:spLocks noChangeArrowheads="1"/>
          </p:cNvSpPr>
          <p:nvPr/>
        </p:nvSpPr>
        <p:spPr bwMode="auto">
          <a:xfrm>
            <a:off x="457200" y="1447800"/>
            <a:ext cx="7696200" cy="11430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CISE301_Topic8L2</a:t>
            </a:r>
            <a:endParaRPr lang="en-US"/>
          </a:p>
        </p:txBody>
      </p:sp>
      <p:sp>
        <p:nvSpPr>
          <p:cNvPr id="1229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122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8EFD2A-6427-4D27-82FB-F7D18B1B0928}" type="slidenum">
              <a:rPr lang="ar-SA" smtClean="0"/>
              <a:pPr/>
              <a:t>21</a:t>
            </a:fld>
            <a:endParaRPr lang="en-US" smtClean="0"/>
          </a:p>
        </p:txBody>
      </p:sp>
      <p:sp>
        <p:nvSpPr>
          <p:cNvPr id="122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High Order Taylor Series Methods</a:t>
            </a:r>
          </a:p>
        </p:txBody>
      </p:sp>
      <p:graphicFrame>
        <p:nvGraphicFramePr>
          <p:cNvPr id="12290" name="Object 3"/>
          <p:cNvGraphicFramePr>
            <a:graphicFrameLocks noChangeAspect="1"/>
          </p:cNvGraphicFramePr>
          <p:nvPr/>
        </p:nvGraphicFramePr>
        <p:xfrm>
          <a:off x="601663" y="1447800"/>
          <a:ext cx="8466137" cy="410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name="Equation" r:id="rId4" imgW="3085920" imgH="1498320" progId="Equation.3">
                  <p:embed/>
                </p:oleObj>
              </mc:Choice>
              <mc:Fallback>
                <p:oleObj name="Equation" r:id="rId4" imgW="3085920" imgH="149832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663" y="1447800"/>
                        <a:ext cx="8466137" cy="4108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5" name="Rectangle 4"/>
          <p:cNvSpPr>
            <a:spLocks noChangeArrowheads="1"/>
          </p:cNvSpPr>
          <p:nvPr/>
        </p:nvSpPr>
        <p:spPr bwMode="auto">
          <a:xfrm>
            <a:off x="457200" y="1447800"/>
            <a:ext cx="7696200" cy="11430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CISE301_Topic8L2</a:t>
            </a:r>
            <a:endParaRPr lang="en-US"/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A13CD0-30A4-4500-B2A1-C173E1094A2A}" type="slidenum">
              <a:rPr lang="ar-SA" smtClean="0"/>
              <a:pPr/>
              <a:t>22</a:t>
            </a:fld>
            <a:endParaRPr lang="en-US" smtClean="0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Higher Order Taylor Series Methods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High order Taylor series methods are more accurate than Euler method.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But, the 2</a:t>
            </a:r>
            <a:r>
              <a:rPr lang="en-US" baseline="30000" smtClean="0"/>
              <a:t>nd</a:t>
            </a:r>
            <a:r>
              <a:rPr lang="en-US" smtClean="0"/>
              <a:t>, 3</a:t>
            </a:r>
            <a:r>
              <a:rPr lang="en-US" baseline="30000" smtClean="0"/>
              <a:t>rd</a:t>
            </a:r>
            <a:r>
              <a:rPr lang="en-US" smtClean="0"/>
              <a:t>, and </a:t>
            </a:r>
            <a:r>
              <a:rPr lang="en-US" smtClean="0">
                <a:solidFill>
                  <a:srgbClr val="0000FF"/>
                </a:solidFill>
              </a:rPr>
              <a:t>higher order derivatives</a:t>
            </a:r>
            <a:r>
              <a:rPr lang="en-US" smtClean="0"/>
              <a:t> need to be derived </a:t>
            </a:r>
            <a:r>
              <a:rPr lang="en-US" smtClean="0">
                <a:solidFill>
                  <a:srgbClr val="0000FF"/>
                </a:solidFill>
              </a:rPr>
              <a:t>analytically</a:t>
            </a:r>
            <a:r>
              <a:rPr lang="en-US" smtClean="0"/>
              <a:t> which may not be easy.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CISE301_Topic8L2</a:t>
            </a:r>
            <a:endParaRPr lang="en-US"/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1331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60F297-F061-499C-997F-F360C2CF0CC2}" type="slidenum">
              <a:rPr lang="ar-SA" smtClean="0"/>
              <a:pPr/>
              <a:t>23</a:t>
            </a:fld>
            <a:endParaRPr lang="en-US" smtClean="0"/>
          </a:p>
        </p:txBody>
      </p:sp>
      <p:sp>
        <p:nvSpPr>
          <p:cNvPr id="133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Example 2</a:t>
            </a:r>
            <a:br>
              <a:rPr lang="en-US" sz="4000" smtClean="0"/>
            </a:br>
            <a:r>
              <a:rPr lang="en-US" sz="2400" smtClean="0"/>
              <a:t>Second order Taylor Series Method</a:t>
            </a:r>
          </a:p>
        </p:txBody>
      </p:sp>
      <p:graphicFrame>
        <p:nvGraphicFramePr>
          <p:cNvPr id="13314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457200" y="1679575"/>
          <a:ext cx="8077200" cy="323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7" name="Equation" r:id="rId4" imgW="3174840" imgH="1269720" progId="Equation.3">
                  <p:embed/>
                </p:oleObj>
              </mc:Choice>
              <mc:Fallback>
                <p:oleObj name="Equation" r:id="rId4" imgW="3174840" imgH="126972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679575"/>
                        <a:ext cx="8077200" cy="3230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9" name="Rectangle 4"/>
          <p:cNvSpPr>
            <a:spLocks noChangeArrowheads="1"/>
          </p:cNvSpPr>
          <p:nvPr/>
        </p:nvSpPr>
        <p:spPr bwMode="auto">
          <a:xfrm>
            <a:off x="2286000" y="3657600"/>
            <a:ext cx="4953000" cy="1600200"/>
          </a:xfrm>
          <a:prstGeom prst="rect">
            <a:avLst/>
          </a:prstGeom>
          <a:noFill/>
          <a:ln w="2857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CISE301_Topic8L2</a:t>
            </a:r>
            <a:endParaRPr lang="en-US"/>
          </a:p>
        </p:txBody>
      </p:sp>
      <p:sp>
        <p:nvSpPr>
          <p:cNvPr id="1434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143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0E3115-DBBF-44BD-B9AA-0B1EA1B172D5}" type="slidenum">
              <a:rPr lang="ar-SA" smtClean="0"/>
              <a:pPr/>
              <a:t>24</a:t>
            </a:fld>
            <a:endParaRPr lang="en-US" smtClean="0"/>
          </a:p>
        </p:txBody>
      </p:sp>
      <p:sp>
        <p:nvSpPr>
          <p:cNvPr id="14342" name="Rectangle 2"/>
          <p:cNvSpPr>
            <a:spLocks noChangeArrowheads="1"/>
          </p:cNvSpPr>
          <p:nvPr/>
        </p:nvSpPr>
        <p:spPr bwMode="auto">
          <a:xfrm>
            <a:off x="381000" y="4953000"/>
            <a:ext cx="8153400" cy="990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2</a:t>
            </a:r>
            <a:endParaRPr lang="en-US" sz="2800" smtClean="0"/>
          </a:p>
        </p:txBody>
      </p:sp>
      <p:graphicFrame>
        <p:nvGraphicFramePr>
          <p:cNvPr id="14338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681038" y="1447800"/>
          <a:ext cx="7553325" cy="446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1" name="Equation" r:id="rId4" imgW="3200400" imgH="1892160" progId="Equation.3">
                  <p:embed/>
                </p:oleObj>
              </mc:Choice>
              <mc:Fallback>
                <p:oleObj name="Equation" r:id="rId4" imgW="3200400" imgH="18921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038" y="1447800"/>
                        <a:ext cx="7553325" cy="4465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CISE301_Topic8L2</a:t>
            </a:r>
            <a:endParaRPr lang="en-US"/>
          </a:p>
        </p:txBody>
      </p:sp>
      <p:sp>
        <p:nvSpPr>
          <p:cNvPr id="15365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15366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50E1D9-2CE6-438A-AF0C-31A834584E9D}" type="slidenum">
              <a:rPr lang="ar-SA" smtClean="0"/>
              <a:pPr/>
              <a:t>25</a:t>
            </a:fld>
            <a:endParaRPr lang="en-US" smtClean="0"/>
          </a:p>
        </p:txBody>
      </p:sp>
      <p:sp>
        <p:nvSpPr>
          <p:cNvPr id="153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2</a:t>
            </a:r>
          </a:p>
        </p:txBody>
      </p:sp>
      <p:sp>
        <p:nvSpPr>
          <p:cNvPr id="1536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447800"/>
            <a:ext cx="8305800" cy="4800600"/>
          </a:xfrm>
          <a:solidFill>
            <a:srgbClr val="FFFF99"/>
          </a:solidFill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</p:txBody>
      </p:sp>
      <p:graphicFrame>
        <p:nvGraphicFramePr>
          <p:cNvPr id="15362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57200" y="1458913"/>
          <a:ext cx="7696200" cy="158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8" name="Equation" r:id="rId4" imgW="3200400" imgH="660240" progId="Equation.3">
                  <p:embed/>
                </p:oleObj>
              </mc:Choice>
              <mc:Fallback>
                <p:oleObj name="Equation" r:id="rId4" imgW="3200400" imgH="6602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458913"/>
                        <a:ext cx="7696200" cy="1589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9" name="Rectangle 5"/>
          <p:cNvSpPr>
            <a:spLocks noChangeArrowheads="1"/>
          </p:cNvSpPr>
          <p:nvPr/>
        </p:nvSpPr>
        <p:spPr bwMode="auto">
          <a:xfrm>
            <a:off x="381000" y="1447800"/>
            <a:ext cx="8305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5363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33400" y="3305175"/>
          <a:ext cx="8001000" cy="240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9" name="Equation" r:id="rId6" imgW="5918040" imgH="1777680" progId="Equation.3">
                  <p:embed/>
                </p:oleObj>
              </mc:Choice>
              <mc:Fallback>
                <p:oleObj name="Equation" r:id="rId6" imgW="5918040" imgH="17776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305175"/>
                        <a:ext cx="8001000" cy="2403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CISE301_Topic8L2</a:t>
            </a:r>
            <a:endParaRPr lang="en-US"/>
          </a:p>
        </p:txBody>
      </p:sp>
      <p:sp>
        <p:nvSpPr>
          <p:cNvPr id="16388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16389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0CBCF3-6708-4C0B-8D4D-43A5470651CA}" type="slidenum">
              <a:rPr lang="ar-SA" smtClean="0"/>
              <a:pPr/>
              <a:t>26</a:t>
            </a:fld>
            <a:endParaRPr lang="en-US" smtClean="0"/>
          </a:p>
        </p:txBody>
      </p:sp>
      <p:sp>
        <p:nvSpPr>
          <p:cNvPr id="163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1</a:t>
            </a:r>
          </a:p>
        </p:txBody>
      </p:sp>
      <p:sp>
        <p:nvSpPr>
          <p:cNvPr id="163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447800"/>
            <a:ext cx="8305800" cy="4530725"/>
          </a:xfrm>
          <a:solidFill>
            <a:srgbClr val="FFFF99"/>
          </a:solidFill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Summary of the results:</a:t>
            </a:r>
          </a:p>
        </p:txBody>
      </p:sp>
      <p:graphicFrame>
        <p:nvGraphicFramePr>
          <p:cNvPr id="16386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57200" y="1458913"/>
          <a:ext cx="7924800" cy="671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" name="Equation" r:id="rId4" imgW="2844720" imgH="241200" progId="Equation.3">
                  <p:embed/>
                </p:oleObj>
              </mc:Choice>
              <mc:Fallback>
                <p:oleObj name="Equation" r:id="rId4" imgW="2844720" imgH="241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458913"/>
                        <a:ext cx="7924800" cy="671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2" name="Rectangle 5"/>
          <p:cNvSpPr>
            <a:spLocks noChangeArrowheads="1"/>
          </p:cNvSpPr>
          <p:nvPr/>
        </p:nvSpPr>
        <p:spPr bwMode="auto">
          <a:xfrm>
            <a:off x="381000" y="1447800"/>
            <a:ext cx="8305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04518" name="Group 6"/>
          <p:cNvGraphicFramePr>
            <a:graphicFrameLocks noGrp="1"/>
          </p:cNvGraphicFramePr>
          <p:nvPr>
            <p:ph sz="quarter" idx="3"/>
          </p:nvPr>
        </p:nvGraphicFramePr>
        <p:xfrm>
          <a:off x="1676400" y="2895600"/>
          <a:ext cx="4541838" cy="2514602"/>
        </p:xfrm>
        <a:graphic>
          <a:graphicData uri="http://schemas.openxmlformats.org/drawingml/2006/table">
            <a:tbl>
              <a:tblPr/>
              <a:tblGrid>
                <a:gridCol w="534988"/>
                <a:gridCol w="1423987"/>
                <a:gridCol w="2582863"/>
              </a:tblGrid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t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0.9901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0.02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0.9807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0.03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0.9716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CISE301_Topic8L2</a:t>
            </a:r>
            <a:endParaRPr lang="en-US"/>
          </a:p>
        </p:txBody>
      </p:sp>
      <p:sp>
        <p:nvSpPr>
          <p:cNvPr id="1741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1741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AEEBCF-A5AA-43A2-8649-EFB5275F589F}" type="slidenum">
              <a:rPr lang="ar-SA" smtClean="0"/>
              <a:pPr/>
              <a:t>27</a:t>
            </a:fld>
            <a:endParaRPr lang="en-US" smtClean="0"/>
          </a:p>
        </p:txBody>
      </p:sp>
      <p:sp>
        <p:nvSpPr>
          <p:cNvPr id="174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Programming Euler Method</a:t>
            </a:r>
          </a:p>
        </p:txBody>
      </p:sp>
      <p:sp>
        <p:nvSpPr>
          <p:cNvPr id="174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47800"/>
            <a:ext cx="8077200" cy="4530725"/>
          </a:xfrm>
          <a:solidFill>
            <a:srgbClr val="FFFF99"/>
          </a:solidFill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Write a MATLAB program to implement Euler method to solve: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graphicFrame>
        <p:nvGraphicFramePr>
          <p:cNvPr id="17410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838200" y="2819400"/>
          <a:ext cx="7086600" cy="316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3" name="Equation" r:id="rId4" imgW="1930320" imgH="863280" progId="Equation.3">
                  <p:embed/>
                </p:oleObj>
              </mc:Choice>
              <mc:Fallback>
                <p:oleObj name="Equation" r:id="rId4" imgW="1930320" imgH="8632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819400"/>
                        <a:ext cx="7086600" cy="3167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CISE301_Topic8L2</a:t>
            </a:r>
            <a:endParaRPr lang="en-US"/>
          </a:p>
        </p:txBody>
      </p:sp>
      <p:sp>
        <p:nvSpPr>
          <p:cNvPr id="3072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3072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DED395-7828-4E4A-83A4-A85FF3E5DBDF}" type="slidenum">
              <a:rPr lang="ar-SA" smtClean="0"/>
              <a:pPr/>
              <a:t>28</a:t>
            </a:fld>
            <a:endParaRPr lang="en-US" smtClean="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Programming Euler Method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47800"/>
            <a:ext cx="8077200" cy="4530725"/>
          </a:xfrm>
          <a:solidFill>
            <a:srgbClr val="FFFF99"/>
          </a:solidFill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f=inline('1-2*v^2-t','t','v')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h=0.01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t=0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v=1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T(1)=t;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V(1)=v;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for i=1:100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    </a:t>
            </a:r>
            <a:r>
              <a:rPr lang="en-US" sz="2000" smtClean="0">
                <a:solidFill>
                  <a:srgbClr val="FF0000"/>
                </a:solidFill>
              </a:rPr>
              <a:t>v=v+h*f(t,v)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    t=t+h;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    </a:t>
            </a:r>
            <a:r>
              <a:rPr lang="en-US" sz="2000" smtClean="0">
                <a:solidFill>
                  <a:srgbClr val="008000"/>
                </a:solidFill>
              </a:rPr>
              <a:t>T(i+1)=t;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>
                <a:solidFill>
                  <a:srgbClr val="008000"/>
                </a:solidFill>
              </a:rPr>
              <a:t>    V(i+1)=v;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CISE301_Topic8L2</a:t>
            </a:r>
            <a:endParaRPr lang="en-US"/>
          </a:p>
        </p:txBody>
      </p:sp>
      <p:sp>
        <p:nvSpPr>
          <p:cNvPr id="3174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3174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200A84-3DEB-4A15-AE86-F208F00DCBF6}" type="slidenum">
              <a:rPr lang="ar-SA" smtClean="0"/>
              <a:pPr/>
              <a:t>29</a:t>
            </a:fld>
            <a:endParaRPr lang="en-US" smtClean="0"/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Programming Euler Method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47800"/>
            <a:ext cx="8077200" cy="4530725"/>
          </a:xfrm>
          <a:solidFill>
            <a:srgbClr val="FFFF99"/>
          </a:solidFill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f=inline('1-2*v^2-t','t','v')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h=0.01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t=0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v=1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T(1)=t;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V(1)=v;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for i=1:100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    </a:t>
            </a:r>
            <a:r>
              <a:rPr lang="en-US" sz="2000" smtClean="0">
                <a:solidFill>
                  <a:srgbClr val="FF0000"/>
                </a:solidFill>
              </a:rPr>
              <a:t>v=v+h*f(t,v)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    t=t+h;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    </a:t>
            </a:r>
            <a:r>
              <a:rPr lang="en-US" sz="2000" smtClean="0">
                <a:solidFill>
                  <a:srgbClr val="008000"/>
                </a:solidFill>
              </a:rPr>
              <a:t>T(i+1)=t;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>
                <a:solidFill>
                  <a:srgbClr val="008000"/>
                </a:solidFill>
              </a:rPr>
              <a:t>    V(i+1)=v;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end</a:t>
            </a:r>
          </a:p>
        </p:txBody>
      </p:sp>
      <p:sp>
        <p:nvSpPr>
          <p:cNvPr id="31751" name="AutoShape 4"/>
          <p:cNvSpPr>
            <a:spLocks/>
          </p:cNvSpPr>
          <p:nvPr/>
        </p:nvSpPr>
        <p:spPr bwMode="auto">
          <a:xfrm>
            <a:off x="5715000" y="1752600"/>
            <a:ext cx="2743200" cy="457200"/>
          </a:xfrm>
          <a:prstGeom prst="borderCallout1">
            <a:avLst>
              <a:gd name="adj1" fmla="val -16667"/>
              <a:gd name="adj2" fmla="val 95833"/>
              <a:gd name="adj3" fmla="val -16667"/>
              <a:gd name="adj4" fmla="val -4722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Definition of the ODE</a:t>
            </a:r>
          </a:p>
        </p:txBody>
      </p:sp>
      <p:sp>
        <p:nvSpPr>
          <p:cNvPr id="31752" name="AutoShape 5"/>
          <p:cNvSpPr>
            <a:spLocks/>
          </p:cNvSpPr>
          <p:nvPr/>
        </p:nvSpPr>
        <p:spPr bwMode="auto">
          <a:xfrm>
            <a:off x="5638800" y="2425700"/>
            <a:ext cx="2743200" cy="533400"/>
          </a:xfrm>
          <a:prstGeom prst="borderCallout1">
            <a:avLst>
              <a:gd name="adj1" fmla="val -14287"/>
              <a:gd name="adj2" fmla="val 95833"/>
              <a:gd name="adj3" fmla="val -14287"/>
              <a:gd name="adj4" fmla="val -160417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Initial condition</a:t>
            </a:r>
          </a:p>
        </p:txBody>
      </p:sp>
      <p:sp>
        <p:nvSpPr>
          <p:cNvPr id="31753" name="AutoShape 6"/>
          <p:cNvSpPr>
            <a:spLocks/>
          </p:cNvSpPr>
          <p:nvPr/>
        </p:nvSpPr>
        <p:spPr bwMode="auto">
          <a:xfrm>
            <a:off x="5638800" y="3733800"/>
            <a:ext cx="2743200" cy="533400"/>
          </a:xfrm>
          <a:prstGeom prst="borderCallout1">
            <a:avLst>
              <a:gd name="adj1" fmla="val -14287"/>
              <a:gd name="adj2" fmla="val 95833"/>
              <a:gd name="adj3" fmla="val -14287"/>
              <a:gd name="adj4" fmla="val -111574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Main loop</a:t>
            </a:r>
          </a:p>
        </p:txBody>
      </p:sp>
      <p:sp>
        <p:nvSpPr>
          <p:cNvPr id="31754" name="Rectangle 7"/>
          <p:cNvSpPr>
            <a:spLocks noChangeArrowheads="1"/>
          </p:cNvSpPr>
          <p:nvPr/>
        </p:nvSpPr>
        <p:spPr bwMode="auto">
          <a:xfrm>
            <a:off x="457200" y="3657600"/>
            <a:ext cx="2286000" cy="2133600"/>
          </a:xfrm>
          <a:prstGeom prst="rect">
            <a:avLst/>
          </a:prstGeom>
          <a:noFill/>
          <a:ln w="38100">
            <a:solidFill>
              <a:srgbClr val="0000FF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5" name="AutoShape 8"/>
          <p:cNvSpPr>
            <a:spLocks/>
          </p:cNvSpPr>
          <p:nvPr/>
        </p:nvSpPr>
        <p:spPr bwMode="auto">
          <a:xfrm>
            <a:off x="5638800" y="4419600"/>
            <a:ext cx="2743200" cy="457200"/>
          </a:xfrm>
          <a:prstGeom prst="borderCallout1">
            <a:avLst>
              <a:gd name="adj1" fmla="val -16667"/>
              <a:gd name="adj2" fmla="val 95833"/>
              <a:gd name="adj3" fmla="val -16667"/>
              <a:gd name="adj4" fmla="val -11290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Euler method</a:t>
            </a:r>
          </a:p>
        </p:txBody>
      </p:sp>
      <p:sp>
        <p:nvSpPr>
          <p:cNvPr id="31756" name="AutoShape 9"/>
          <p:cNvSpPr>
            <a:spLocks/>
          </p:cNvSpPr>
          <p:nvPr/>
        </p:nvSpPr>
        <p:spPr bwMode="auto">
          <a:xfrm>
            <a:off x="5638800" y="5105400"/>
            <a:ext cx="2743200" cy="457200"/>
          </a:xfrm>
          <a:prstGeom prst="borderCallout1">
            <a:avLst>
              <a:gd name="adj1" fmla="val -16667"/>
              <a:gd name="adj2" fmla="val 95833"/>
              <a:gd name="adj3" fmla="val -16667"/>
              <a:gd name="adj4" fmla="val -11290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Storing information</a:t>
            </a:r>
          </a:p>
        </p:txBody>
      </p:sp>
      <p:sp>
        <p:nvSpPr>
          <p:cNvPr id="31757" name="Rectangle 10"/>
          <p:cNvSpPr>
            <a:spLocks noChangeArrowheads="1"/>
          </p:cNvSpPr>
          <p:nvPr/>
        </p:nvSpPr>
        <p:spPr bwMode="auto">
          <a:xfrm>
            <a:off x="762000" y="4800600"/>
            <a:ext cx="1752600" cy="685800"/>
          </a:xfrm>
          <a:prstGeom prst="rect">
            <a:avLst/>
          </a:prstGeom>
          <a:noFill/>
          <a:ln w="57150">
            <a:solidFill>
              <a:schemeClr val="accent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8" name="Rectangle 11"/>
          <p:cNvSpPr>
            <a:spLocks noChangeArrowheads="1"/>
          </p:cNvSpPr>
          <p:nvPr/>
        </p:nvSpPr>
        <p:spPr bwMode="auto">
          <a:xfrm>
            <a:off x="457200" y="2895600"/>
            <a:ext cx="1752600" cy="685800"/>
          </a:xfrm>
          <a:prstGeom prst="rect">
            <a:avLst/>
          </a:prstGeom>
          <a:noFill/>
          <a:ln w="57150">
            <a:solidFill>
              <a:schemeClr val="accent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9" name="Line 12"/>
          <p:cNvSpPr>
            <a:spLocks noChangeShapeType="1"/>
          </p:cNvSpPr>
          <p:nvPr/>
        </p:nvSpPr>
        <p:spPr bwMode="auto">
          <a:xfrm>
            <a:off x="2209800" y="3124200"/>
            <a:ext cx="34290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60" name="Rectangle 13"/>
          <p:cNvSpPr>
            <a:spLocks noChangeArrowheads="1"/>
          </p:cNvSpPr>
          <p:nvPr/>
        </p:nvSpPr>
        <p:spPr bwMode="auto">
          <a:xfrm>
            <a:off x="381000" y="2133600"/>
            <a:ext cx="914400" cy="762000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CISE301_Topic8L2</a:t>
            </a:r>
            <a:endParaRPr lang="en-US"/>
          </a:p>
        </p:txBody>
      </p:sp>
      <p:sp>
        <p:nvSpPr>
          <p:cNvPr id="22531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F19D50-369C-47D9-8913-15DCED8337EC}" type="slidenum">
              <a:rPr lang="ar-SA" smtClean="0"/>
              <a:pPr/>
              <a:t>3</a:t>
            </a:fld>
            <a:endParaRPr lang="en-US" smtClean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924800" cy="1981200"/>
          </a:xfrm>
        </p:spPr>
        <p:txBody>
          <a:bodyPr/>
          <a:lstStyle/>
          <a:p>
            <a:pPr eaLnBrk="1" hangingPunct="1"/>
            <a:r>
              <a:rPr lang="en-US" sz="4300" smtClean="0"/>
              <a:t/>
            </a:r>
            <a:br>
              <a:rPr lang="en-US" sz="4300" smtClean="0"/>
            </a:br>
            <a:r>
              <a:rPr lang="en-US" sz="5100" smtClean="0"/>
              <a:t>L</a:t>
            </a:r>
            <a:r>
              <a:rPr lang="en-US" sz="4700" smtClean="0"/>
              <a:t>ecture 29</a:t>
            </a:r>
            <a:r>
              <a:rPr lang="en-US" sz="5100" smtClean="0"/>
              <a:t/>
            </a:r>
            <a:br>
              <a:rPr lang="en-US" sz="5100" smtClean="0"/>
            </a:br>
            <a:r>
              <a:rPr lang="en-US" sz="4400" b="1" smtClean="0"/>
              <a:t>Lesson 2: Taylor Series Methods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CISE301_Topic8L2</a:t>
            </a:r>
            <a:endParaRPr lang="en-US"/>
          </a:p>
        </p:txBody>
      </p:sp>
      <p:sp>
        <p:nvSpPr>
          <p:cNvPr id="32771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3277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7AB773-CE3A-4C7D-B511-273A21D9FEDA}" type="slidenum">
              <a:rPr lang="ar-SA" smtClean="0"/>
              <a:pPr/>
              <a:t>30</a:t>
            </a:fld>
            <a:endParaRPr lang="en-US" smtClean="0"/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Programming Euler Method</a:t>
            </a:r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47800"/>
            <a:ext cx="8077200" cy="4530725"/>
          </a:xfrm>
          <a:solidFill>
            <a:srgbClr val="FFFF99"/>
          </a:solidFill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Plot of the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solution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plot(T,V)</a:t>
            </a:r>
          </a:p>
        </p:txBody>
      </p:sp>
      <p:pic>
        <p:nvPicPr>
          <p:cNvPr id="3277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1447800"/>
            <a:ext cx="6172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CISE301_Topic8L2</a:t>
            </a:r>
            <a:endParaRPr lang="en-US"/>
          </a:p>
        </p:txBody>
      </p:sp>
      <p:sp>
        <p:nvSpPr>
          <p:cNvPr id="337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11CC27-1593-4438-BC12-C8F34B343AB9}" type="slidenum">
              <a:rPr lang="ar-SA" smtClean="0"/>
              <a:pPr/>
              <a:t>31</a:t>
            </a:fld>
            <a:endParaRPr lang="en-US" smtClean="0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in This Topic</a:t>
            </a:r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99"/>
          </a:solidFill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Lesson 3:      Midpoint and Heun’s method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                   </a:t>
            </a:r>
            <a:r>
              <a:rPr lang="en-US" sz="2000" smtClean="0"/>
              <a:t>Provide the accuracy of the second order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			        Taylor series method without the need to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			        calculate second order derivative.</a:t>
            </a:r>
            <a:r>
              <a:rPr lang="en-US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Lessons 4-5: Runge-Kutta methods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			        Provide the accuracy of high order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			        Taylor series method without the need to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			        calculate high order derivative.</a:t>
            </a: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CISE301_Topic8L2</a:t>
            </a:r>
            <a:endParaRPr lang="en-US"/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1B5D3F-3FEF-445A-A238-61708AF47DB6}" type="slidenum">
              <a:rPr lang="ar-SA" smtClean="0"/>
              <a:pPr/>
              <a:t>4</a:t>
            </a:fld>
            <a:endParaRPr lang="en-US" smtClean="0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Learning Objectives of Lesson 2 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99"/>
          </a:solidFill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en-US" smtClean="0"/>
              <a:t>Derive Euler formula using the Taylor series expansion.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mtClean="0"/>
              <a:t>Solve the first order ODEs using Euler method. 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mtClean="0"/>
              <a:t>Assess the error level when using Euler method.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mtClean="0"/>
              <a:t>Appreciate different types of errors in the numerical solution of ODEs.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mtClean="0"/>
              <a:t>Improve Euler method using higher-order Taylor Series.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CISE301_Topic8L2</a:t>
            </a:r>
            <a:endParaRPr lang="en-US"/>
          </a:p>
        </p:txBody>
      </p:sp>
      <p:sp>
        <p:nvSpPr>
          <p:cNvPr id="102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103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AB1417-291C-4DCA-B80D-2CC458339AFC}" type="slidenum">
              <a:rPr lang="ar-SA" smtClean="0"/>
              <a:pPr/>
              <a:t>5</a:t>
            </a:fld>
            <a:endParaRPr lang="en-US" smtClean="0"/>
          </a:p>
        </p:txBody>
      </p:sp>
      <p:sp>
        <p:nvSpPr>
          <p:cNvPr id="66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Taylor Series Method</a:t>
            </a:r>
          </a:p>
        </p:txBody>
      </p:sp>
      <p:sp>
        <p:nvSpPr>
          <p:cNvPr id="103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489075"/>
            <a:ext cx="8001000" cy="4530725"/>
          </a:xfrm>
          <a:solidFill>
            <a:srgbClr val="FFFF99"/>
          </a:solidFill>
        </p:spPr>
        <p:txBody>
          <a:bodyPr/>
          <a:lstStyle/>
          <a:p>
            <a:pPr marL="533400" indent="-533400" eaLnBrk="1" hangingPunct="1">
              <a:buFont typeface="Wingdings" pitchFamily="2" charset="2"/>
              <a:buNone/>
            </a:pPr>
            <a:r>
              <a:rPr lang="en-US" sz="2400" smtClean="0"/>
              <a:t>The problem to be solved is a first order ODE: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1219200" y="2209800"/>
          <a:ext cx="5105400" cy="1128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4" imgW="1777680" imgH="393480" progId="Equation.3">
                  <p:embed/>
                </p:oleObj>
              </mc:Choice>
              <mc:Fallback>
                <p:oleObj name="Equation" r:id="rId4" imgW="177768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209800"/>
                        <a:ext cx="5105400" cy="1128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3" name="Rectangle 5"/>
          <p:cNvSpPr>
            <a:spLocks noChangeArrowheads="1"/>
          </p:cNvSpPr>
          <p:nvPr/>
        </p:nvSpPr>
        <p:spPr bwMode="auto">
          <a:xfrm>
            <a:off x="1066800" y="2209800"/>
            <a:ext cx="5638800" cy="11430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Rectangle 6"/>
          <p:cNvSpPr>
            <a:spLocks noChangeArrowheads="1"/>
          </p:cNvSpPr>
          <p:nvPr/>
        </p:nvSpPr>
        <p:spPr bwMode="auto">
          <a:xfrm>
            <a:off x="762000" y="3657600"/>
            <a:ext cx="7924800" cy="2362200"/>
          </a:xfrm>
          <a:prstGeom prst="rect">
            <a:avLst/>
          </a:prstGeom>
          <a:noFill/>
          <a:ln w="38100" cmpd="dbl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marL="533400" indent="-5334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400"/>
              <a:t>Estimates of the solution at different base points:</a:t>
            </a:r>
          </a:p>
          <a:p>
            <a:pPr marL="533400" indent="-5334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2400"/>
          </a:p>
          <a:p>
            <a:pPr marL="533400" indent="-5334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2400"/>
          </a:p>
          <a:p>
            <a:pPr marL="533400" indent="-5334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400"/>
              <a:t>are computed using the truncated Taylor series</a:t>
            </a:r>
          </a:p>
          <a:p>
            <a:pPr marL="533400" indent="-5334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400"/>
              <a:t>expansions.</a:t>
            </a:r>
          </a:p>
        </p:txBody>
      </p:sp>
      <p:graphicFrame>
        <p:nvGraphicFramePr>
          <p:cNvPr id="1027" name="Object 7"/>
          <p:cNvGraphicFramePr>
            <a:graphicFrameLocks noGrp="1" noChangeAspect="1"/>
          </p:cNvGraphicFramePr>
          <p:nvPr>
            <p:ph sz="half" idx="2"/>
          </p:nvPr>
        </p:nvGraphicFramePr>
        <p:xfrm>
          <a:off x="990600" y="4267200"/>
          <a:ext cx="65532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6" imgW="2273040" imgH="228600" progId="Equation.3">
                  <p:embed/>
                </p:oleObj>
              </mc:Choice>
              <mc:Fallback>
                <p:oleObj name="Equation" r:id="rId6" imgW="227304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267200"/>
                        <a:ext cx="65532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CISE301_Topic8L2</a:t>
            </a:r>
            <a:endParaRPr lang="en-US"/>
          </a:p>
        </p:txBody>
      </p:sp>
      <p:sp>
        <p:nvSpPr>
          <p:cNvPr id="205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20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F9E8FC-761B-45E8-B035-4AAA2E30E99B}" type="slidenum">
              <a:rPr lang="ar-SA" smtClean="0"/>
              <a:pPr/>
              <a:t>6</a:t>
            </a:fld>
            <a:endParaRPr lang="en-US" smtClean="0"/>
          </a:p>
        </p:txBody>
      </p:sp>
      <p:sp>
        <p:nvSpPr>
          <p:cNvPr id="2054" name="Rectangle 2"/>
          <p:cNvSpPr>
            <a:spLocks noChangeArrowheads="1"/>
          </p:cNvSpPr>
          <p:nvPr/>
        </p:nvSpPr>
        <p:spPr bwMode="auto">
          <a:xfrm>
            <a:off x="457200" y="1447800"/>
            <a:ext cx="8229600" cy="453072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2400"/>
          </a:p>
        </p:txBody>
      </p:sp>
      <p:sp>
        <p:nvSpPr>
          <p:cNvPr id="6635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Taylor Series Expansion</a:t>
            </a:r>
          </a:p>
        </p:txBody>
      </p:sp>
      <p:sp>
        <p:nvSpPr>
          <p:cNvPr id="2056" name="Rectangle 4"/>
          <p:cNvSpPr>
            <a:spLocks noChangeArrowheads="1"/>
          </p:cNvSpPr>
          <p:nvPr/>
        </p:nvSpPr>
        <p:spPr bwMode="auto">
          <a:xfrm>
            <a:off x="457200" y="1447800"/>
            <a:ext cx="8229600" cy="32004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50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457200" y="1524000"/>
          <a:ext cx="8153400" cy="282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4" imgW="3809880" imgH="1320480" progId="Equation.3">
                  <p:embed/>
                </p:oleObj>
              </mc:Choice>
              <mc:Fallback>
                <p:oleObj name="Equation" r:id="rId4" imgW="3809880" imgH="1320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524000"/>
                        <a:ext cx="8153400" cy="2827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7" name="Rectangle 6"/>
          <p:cNvSpPr>
            <a:spLocks noChangeArrowheads="1"/>
          </p:cNvSpPr>
          <p:nvPr/>
        </p:nvSpPr>
        <p:spPr bwMode="auto">
          <a:xfrm>
            <a:off x="0" y="4800600"/>
            <a:ext cx="8686800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>
                <a:solidFill>
                  <a:srgbClr val="FF0000"/>
                </a:solidFill>
              </a:rPr>
              <a:t>    The n</a:t>
            </a:r>
            <a:r>
              <a:rPr lang="en-US" sz="2800" baseline="30000">
                <a:solidFill>
                  <a:srgbClr val="FF0000"/>
                </a:solidFill>
              </a:rPr>
              <a:t>th</a:t>
            </a:r>
            <a:r>
              <a:rPr lang="en-US" sz="2800">
                <a:solidFill>
                  <a:srgbClr val="FF0000"/>
                </a:solidFill>
              </a:rPr>
              <a:t> order Taylor series method uses the n</a:t>
            </a:r>
            <a:r>
              <a:rPr lang="en-US" sz="2800" baseline="30000">
                <a:solidFill>
                  <a:srgbClr val="FF0000"/>
                </a:solidFill>
              </a:rPr>
              <a:t>th</a:t>
            </a:r>
            <a:r>
              <a:rPr lang="en-US" sz="2800">
                <a:solidFill>
                  <a:srgbClr val="FF0000"/>
                </a:solidFill>
              </a:rPr>
              <a:t> order Truncated Taylor series expansion.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CISE301_Topic8L2</a:t>
            </a:r>
            <a:endParaRPr lang="en-US"/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F25737-115C-4842-80C3-8E0BE4893239}" type="slidenum">
              <a:rPr lang="ar-SA" smtClean="0"/>
              <a:pPr/>
              <a:t>7</a:t>
            </a:fld>
            <a:endParaRPr lang="en-US" smtClean="0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Euler Method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First order Taylor series </a:t>
            </a:r>
            <a:r>
              <a:rPr lang="en-US" dirty="0" smtClean="0"/>
              <a:t>method is known as </a:t>
            </a:r>
            <a:r>
              <a:rPr lang="en-US" dirty="0" smtClean="0">
                <a:solidFill>
                  <a:srgbClr val="FF0000"/>
                </a:solidFill>
              </a:rPr>
              <a:t>Euler Method</a:t>
            </a:r>
            <a:r>
              <a:rPr lang="en-US" dirty="0" smtClean="0"/>
              <a:t>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Only the constant term and linear term are used in the Euler method.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The error due to the use of the truncated Taylor series is of order O(h</a:t>
            </a:r>
            <a:r>
              <a:rPr lang="en-US" baseline="30000" dirty="0" smtClean="0"/>
              <a:t>2</a:t>
            </a:r>
            <a:r>
              <a:rPr lang="en-US" dirty="0" smtClean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CISE301_Topic8L2</a:t>
            </a:r>
            <a:endParaRPr lang="en-US"/>
          </a:p>
        </p:txBody>
      </p:sp>
      <p:sp>
        <p:nvSpPr>
          <p:cNvPr id="307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30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522703-4F00-4E2F-9BB0-29F500F04E59}" type="slidenum">
              <a:rPr lang="ar-SA" smtClean="0"/>
              <a:pPr/>
              <a:t>8</a:t>
            </a:fld>
            <a:endParaRPr lang="en-US" smtClean="0"/>
          </a:p>
        </p:txBody>
      </p:sp>
      <p:sp>
        <p:nvSpPr>
          <p:cNvPr id="3078" name="Rectangle 2"/>
          <p:cNvSpPr>
            <a:spLocks noChangeArrowheads="1"/>
          </p:cNvSpPr>
          <p:nvPr/>
        </p:nvSpPr>
        <p:spPr bwMode="auto">
          <a:xfrm>
            <a:off x="457200" y="1447800"/>
            <a:ext cx="8229600" cy="472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2400"/>
          </a:p>
        </p:txBody>
      </p:sp>
      <p:sp>
        <p:nvSpPr>
          <p:cNvPr id="6676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First Order Taylor Series Method</a:t>
            </a:r>
            <a:br>
              <a:rPr lang="en-US" sz="4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(Euler Method)</a:t>
            </a:r>
          </a:p>
        </p:txBody>
      </p:sp>
      <p:sp>
        <p:nvSpPr>
          <p:cNvPr id="3080" name="Rectangle 4"/>
          <p:cNvSpPr>
            <a:spLocks noChangeArrowheads="1"/>
          </p:cNvSpPr>
          <p:nvPr/>
        </p:nvSpPr>
        <p:spPr bwMode="auto">
          <a:xfrm>
            <a:off x="457200" y="1447800"/>
            <a:ext cx="8229600" cy="47244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074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609600" y="1473200"/>
          <a:ext cx="5334000" cy="452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4" imgW="2273040" imgH="1930320" progId="Equation.3">
                  <p:embed/>
                </p:oleObj>
              </mc:Choice>
              <mc:Fallback>
                <p:oleObj name="Equation" r:id="rId4" imgW="2273040" imgH="19303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473200"/>
                        <a:ext cx="5334000" cy="4529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CISE301_Topic8L2</a:t>
            </a:r>
            <a:endParaRPr lang="en-US"/>
          </a:p>
        </p:txBody>
      </p:sp>
      <p:sp>
        <p:nvSpPr>
          <p:cNvPr id="410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56DB69-6AAF-4EC0-8156-2CE2097F7D98}" type="slidenum">
              <a:rPr lang="ar-SA" smtClean="0"/>
              <a:pPr/>
              <a:t>9</a:t>
            </a:fld>
            <a:endParaRPr lang="en-US" smtClean="0"/>
          </a:p>
        </p:txBody>
      </p:sp>
      <p:sp>
        <p:nvSpPr>
          <p:cNvPr id="66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Euler Method</a:t>
            </a: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627063" y="1447800"/>
          <a:ext cx="6889750" cy="427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4" imgW="2946240" imgH="1828800" progId="Equation.3">
                  <p:embed/>
                </p:oleObj>
              </mc:Choice>
              <mc:Fallback>
                <p:oleObj name="Equation" r:id="rId4" imgW="2946240" imgH="1828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063" y="1447800"/>
                        <a:ext cx="6889750" cy="4271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3" name="Text Box 4"/>
          <p:cNvSpPr txBox="1">
            <a:spLocks noChangeArrowheads="1"/>
          </p:cNvSpPr>
          <p:nvPr/>
        </p:nvSpPr>
        <p:spPr bwMode="auto">
          <a:xfrm>
            <a:off x="381000" y="1981200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4104" name="Rectangle 5"/>
          <p:cNvSpPr>
            <a:spLocks noChangeArrowheads="1"/>
          </p:cNvSpPr>
          <p:nvPr/>
        </p:nvSpPr>
        <p:spPr bwMode="auto">
          <a:xfrm>
            <a:off x="457200" y="1447800"/>
            <a:ext cx="8077200" cy="2209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Rectangle 6"/>
          <p:cNvSpPr>
            <a:spLocks noChangeArrowheads="1"/>
          </p:cNvSpPr>
          <p:nvPr/>
        </p:nvSpPr>
        <p:spPr bwMode="auto">
          <a:xfrm>
            <a:off x="457200" y="3657600"/>
            <a:ext cx="8077200" cy="2438400"/>
          </a:xfrm>
          <a:prstGeom prst="rect">
            <a:avLst/>
          </a:prstGeom>
          <a:noFill/>
          <a:ln w="2857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vel">
  <a:themeElements>
    <a:clrScheme name="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Garamond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12222</TotalTime>
  <Words>745</Words>
  <Application>Microsoft Office PowerPoint</Application>
  <PresentationFormat>On-screen Show (4:3)</PresentationFormat>
  <Paragraphs>335</Paragraphs>
  <Slides>31</Slides>
  <Notes>31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Arial</vt:lpstr>
      <vt:lpstr>Garamond</vt:lpstr>
      <vt:lpstr>Times New Roman</vt:lpstr>
      <vt:lpstr>Verdana</vt:lpstr>
      <vt:lpstr>Wingdings</vt:lpstr>
      <vt:lpstr>Level</vt:lpstr>
      <vt:lpstr>Equation</vt:lpstr>
      <vt:lpstr>PowerPoint Presentation</vt:lpstr>
      <vt:lpstr>Outline of Topic 8</vt:lpstr>
      <vt:lpstr> Lecture 29 Lesson 2: Taylor Series Methods</vt:lpstr>
      <vt:lpstr>Learning Objectives of Lesson 2 </vt:lpstr>
      <vt:lpstr>Taylor Series Method</vt:lpstr>
      <vt:lpstr>Taylor Series Expansion</vt:lpstr>
      <vt:lpstr>Euler Method</vt:lpstr>
      <vt:lpstr>First Order Taylor Series Method (Euler Method)</vt:lpstr>
      <vt:lpstr>Euler Method</vt:lpstr>
      <vt:lpstr>Interpretation of Euler Method</vt:lpstr>
      <vt:lpstr>Interpretation of Euler Method</vt:lpstr>
      <vt:lpstr>Interpretation of Euler Method</vt:lpstr>
      <vt:lpstr>Example 1</vt:lpstr>
      <vt:lpstr>Example 1</vt:lpstr>
      <vt:lpstr>Example 1</vt:lpstr>
      <vt:lpstr>Example 1</vt:lpstr>
      <vt:lpstr>Example 1</vt:lpstr>
      <vt:lpstr>Types of Errors</vt:lpstr>
      <vt:lpstr>Second Order Taylor Series Methods</vt:lpstr>
      <vt:lpstr>Third Order Taylor Series Methods</vt:lpstr>
      <vt:lpstr>High Order Taylor Series Methods</vt:lpstr>
      <vt:lpstr>Higher Order Taylor Series Methods</vt:lpstr>
      <vt:lpstr>Example 2 Second order Taylor Series Method</vt:lpstr>
      <vt:lpstr>Example 2</vt:lpstr>
      <vt:lpstr>Example 2</vt:lpstr>
      <vt:lpstr>Example 1</vt:lpstr>
      <vt:lpstr>Programming Euler Method</vt:lpstr>
      <vt:lpstr>Programming Euler Method</vt:lpstr>
      <vt:lpstr>Programming Euler Method</vt:lpstr>
      <vt:lpstr>Programming Euler Method</vt:lpstr>
      <vt:lpstr>More in This Topic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marwan</dc:creator>
  <cp:lastModifiedBy>Dr. Marwan Abu-Amara</cp:lastModifiedBy>
  <cp:revision>240</cp:revision>
  <dcterms:created xsi:type="dcterms:W3CDTF">2002-11-14T22:58:36Z</dcterms:created>
  <dcterms:modified xsi:type="dcterms:W3CDTF">2016-04-10T07:28:45Z</dcterms:modified>
</cp:coreProperties>
</file>