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6"/>
  </p:notesMasterIdLst>
  <p:handoutMasterIdLst>
    <p:handoutMasterId r:id="rId27"/>
  </p:handoutMasterIdLst>
  <p:sldIdLst>
    <p:sldId id="256" r:id="rId2"/>
    <p:sldId id="349" r:id="rId3"/>
    <p:sldId id="372" r:id="rId4"/>
    <p:sldId id="373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CCBC2A1B-D937-4557-95AF-2D12E509C5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0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1737F372-49BA-4495-BF58-AFB7D848F9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B5381-7A13-4437-ABA8-C845AE87B84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792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575CC-4D2D-4D69-9785-124A91E0064D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4474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FE44C-C24A-4C29-9FAC-AE1CE0A30EB9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905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FE888-034C-4B4F-9026-442EC5DF2801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9795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106A7-1882-4B6B-992E-9B4C5DB06CE3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3204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96D7D-F34F-4A1C-96A9-87A85191750F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001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A2BDB-644A-40DF-9F3F-EF68954B74A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5908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3BB58-C460-4D57-AF3D-04CF55C59628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392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CA378-D8D3-416A-9EC2-DF2A95973D2C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3707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FC442-D8E0-47B4-945D-3860F65551C6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7278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2C4BD-2142-4E89-A585-0F70498BC6D1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235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D1F84-D011-4A0F-8986-C6B7D29960C3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2842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A0714-60B3-4DE1-B73A-CCB99F860EC1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9271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F2C89A-B511-4039-BE6E-D93DD86D6956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0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DCDE5-EE3A-4B22-AFC0-2F073C87D796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7266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9CB4A-C7C6-4034-882D-16F751678B22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7907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72F7F-EFA8-46F7-96BE-DCB1A2FE968F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004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643C3-3EC3-442F-A1DC-B57BF7DB641F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64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B6B48-08BF-4433-96F2-5DF483535318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984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A83C9-46F6-4AC1-9964-A001F81100C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908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C9BEC-442D-4925-A33E-C39692DD764E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7168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3A768-E10A-48F9-84EE-D599A0594D0F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544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DA2CF-4865-47E9-B99E-41E9DE35110E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9512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82EA7-B58A-483A-860E-C701EEB7D8E8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034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5FED-4F6C-480B-A09C-FEA2FFB06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1A72-7FA3-40E2-A539-A6DEAA9132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DD6D-CDCA-4260-BF07-38F4299CD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1F73B-A001-4270-89E4-379557D185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AF1F-5358-4B83-87FB-B6675CD9DF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6E91-2DB5-4CEF-8053-7A43769233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C25D-A421-4C7C-9C7C-21C8E0EC9D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27A3-0054-4BF2-949B-3147C34D38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C0F7-37FB-4A8E-9745-EB085F5FA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DB49-BCB5-40FA-BA17-13278B98D4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58247-A8CA-4DDA-9639-A664DFF43B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5A78-F1BB-4604-8C8B-610E7954BC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A1EE-9E21-4704-B4C5-7284D3D029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CISE301_Topic8L1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9B92038-6F8E-42AB-90EB-12070E3E10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A5D3D0-F572-466E-9662-A02019E6B2A8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CE1F0-3985-4FAD-A436-C03F3E979419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2590800"/>
          <a:ext cx="411480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952200" imgH="393480" progId="Equation.3">
                  <p:embed/>
                </p:oleObj>
              </mc:Choice>
              <mc:Fallback>
                <p:oleObj name="Equation" r:id="rId4" imgW="952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4114800" cy="170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Oval 4"/>
          <p:cNvSpPr>
            <a:spLocks noChangeArrowheads="1"/>
          </p:cNvSpPr>
          <p:nvPr/>
        </p:nvSpPr>
        <p:spPr bwMode="auto">
          <a:xfrm>
            <a:off x="762000" y="2286000"/>
            <a:ext cx="4876800" cy="2514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utoShape 5"/>
          <p:cNvSpPr>
            <a:spLocks/>
          </p:cNvSpPr>
          <p:nvPr/>
        </p:nvSpPr>
        <p:spPr bwMode="auto">
          <a:xfrm>
            <a:off x="5943600" y="1524000"/>
            <a:ext cx="2743200" cy="1600200"/>
          </a:xfrm>
          <a:prstGeom prst="borderCallout1">
            <a:avLst>
              <a:gd name="adj1" fmla="val 7144"/>
              <a:gd name="adj2" fmla="val -2778"/>
              <a:gd name="adj3" fmla="val 62995"/>
              <a:gd name="adj4" fmla="val -45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Ordinary differential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1F19D0-9B9D-43D4-803E-92A8EB4D2055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(Cont.)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7750" y="2590800"/>
          <a:ext cx="400050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1015920" imgH="431640" progId="Equation.3">
                  <p:embed/>
                </p:oleObj>
              </mc:Choice>
              <mc:Fallback>
                <p:oleObj name="Equation" r:id="rId4" imgW="10159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590800"/>
                        <a:ext cx="4000500" cy="170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4648200" y="31242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5"/>
          <p:cNvSpPr>
            <a:spLocks/>
          </p:cNvSpPr>
          <p:nvPr/>
        </p:nvSpPr>
        <p:spPr bwMode="auto">
          <a:xfrm>
            <a:off x="5943600" y="3124200"/>
            <a:ext cx="2819400" cy="2286000"/>
          </a:xfrm>
          <a:prstGeom prst="borderCallout1">
            <a:avLst>
              <a:gd name="adj1" fmla="val 5000"/>
              <a:gd name="adj2" fmla="val -2704"/>
              <a:gd name="adj3" fmla="val 14722"/>
              <a:gd name="adj4" fmla="val -29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(Dependent variable) unknown function to be determined</a:t>
            </a:r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1524000" y="26670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Freeform 7"/>
          <p:cNvSpPr>
            <a:spLocks/>
          </p:cNvSpPr>
          <p:nvPr/>
        </p:nvSpPr>
        <p:spPr bwMode="auto">
          <a:xfrm>
            <a:off x="1981200" y="2159000"/>
            <a:ext cx="3810000" cy="965200"/>
          </a:xfrm>
          <a:custGeom>
            <a:avLst/>
            <a:gdLst>
              <a:gd name="T0" fmla="*/ 0 w 2400"/>
              <a:gd name="T1" fmla="*/ 660400 h 608"/>
              <a:gd name="T2" fmla="*/ 1371600 w 2400"/>
              <a:gd name="T3" fmla="*/ 50800 h 608"/>
              <a:gd name="T4" fmla="*/ 3810000 w 2400"/>
              <a:gd name="T5" fmla="*/ 965200 h 608"/>
              <a:gd name="T6" fmla="*/ 0 60000 65536"/>
              <a:gd name="T7" fmla="*/ 0 60000 65536"/>
              <a:gd name="T8" fmla="*/ 0 60000 65536"/>
              <a:gd name="T9" fmla="*/ 0 w 2400"/>
              <a:gd name="T10" fmla="*/ 0 h 608"/>
              <a:gd name="T11" fmla="*/ 2400 w 2400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608">
                <a:moveTo>
                  <a:pt x="0" y="416"/>
                </a:moveTo>
                <a:cubicBezTo>
                  <a:pt x="232" y="208"/>
                  <a:pt x="464" y="0"/>
                  <a:pt x="864" y="32"/>
                </a:cubicBezTo>
                <a:cubicBezTo>
                  <a:pt x="1264" y="64"/>
                  <a:pt x="1832" y="336"/>
                  <a:pt x="2400" y="6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E6E349-D408-4744-A4CE-53F48E2CA2BE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(Cont.)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96963" y="2611438"/>
          <a:ext cx="39004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1015920" imgH="431640" progId="Equation.3">
                  <p:embed/>
                </p:oleObj>
              </mc:Choice>
              <mc:Fallback>
                <p:oleObj name="Equation" r:id="rId4" imgW="10159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611438"/>
                        <a:ext cx="3900487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Oval 4"/>
          <p:cNvSpPr>
            <a:spLocks noChangeArrowheads="1"/>
          </p:cNvSpPr>
          <p:nvPr/>
        </p:nvSpPr>
        <p:spPr bwMode="auto">
          <a:xfrm>
            <a:off x="1600200" y="35052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AutoShape 5"/>
          <p:cNvSpPr>
            <a:spLocks/>
          </p:cNvSpPr>
          <p:nvPr/>
        </p:nvSpPr>
        <p:spPr bwMode="auto">
          <a:xfrm>
            <a:off x="2057400" y="4572000"/>
            <a:ext cx="6400800" cy="1295400"/>
          </a:xfrm>
          <a:prstGeom prst="borderCallout1">
            <a:avLst>
              <a:gd name="adj1" fmla="val 8824"/>
              <a:gd name="adj2" fmla="val -1190"/>
              <a:gd name="adj3" fmla="val -37620"/>
              <a:gd name="adj4" fmla="val -2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(independent variable) </a:t>
            </a:r>
          </a:p>
          <a:p>
            <a:pPr algn="ctr"/>
            <a:r>
              <a:rPr lang="en-US" sz="2800"/>
              <a:t>the variable with respect to which other variables are differentiated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59866D-2F09-4F35-8719-5D006E90ED0B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626690" name="Oval 2"/>
          <p:cNvSpPr>
            <a:spLocks noChangeArrowheads="1"/>
          </p:cNvSpPr>
          <p:nvPr/>
        </p:nvSpPr>
        <p:spPr bwMode="auto">
          <a:xfrm>
            <a:off x="685800" y="4876800"/>
            <a:ext cx="1143000" cy="11430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6691" name="Oval 3"/>
          <p:cNvSpPr>
            <a:spLocks noChangeArrowheads="1"/>
          </p:cNvSpPr>
          <p:nvPr/>
        </p:nvSpPr>
        <p:spPr bwMode="auto">
          <a:xfrm>
            <a:off x="381000" y="3810000"/>
            <a:ext cx="1143000" cy="10668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6692" name="Oval 4"/>
          <p:cNvSpPr>
            <a:spLocks noChangeArrowheads="1"/>
          </p:cNvSpPr>
          <p:nvPr/>
        </p:nvSpPr>
        <p:spPr bwMode="auto">
          <a:xfrm>
            <a:off x="381000" y="2819400"/>
            <a:ext cx="990600" cy="9906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66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 of a Differential Equation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457200" y="2438400"/>
          <a:ext cx="4724400" cy="363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4" imgW="2044440" imgH="1574640" progId="Equation.3">
                  <p:embed/>
                </p:oleObj>
              </mc:Choice>
              <mc:Fallback>
                <p:oleObj name="Equation" r:id="rId4" imgW="2044440" imgH="1574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4724400" cy="363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1524000"/>
            <a:ext cx="8153400" cy="8223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The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order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of an ordinary differential equations is the order of the highest order derivative.</a:t>
            </a:r>
          </a:p>
        </p:txBody>
      </p:sp>
      <p:sp>
        <p:nvSpPr>
          <p:cNvPr id="626696" name="Text Box 8"/>
          <p:cNvSpPr txBox="1">
            <a:spLocks noChangeArrowheads="1"/>
          </p:cNvSpPr>
          <p:nvPr/>
        </p:nvSpPr>
        <p:spPr bwMode="auto">
          <a:xfrm>
            <a:off x="5562600" y="4191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Second order ODE</a:t>
            </a:r>
            <a:endParaRPr lang="en-US" sz="16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26697" name="Text Box 9"/>
          <p:cNvSpPr txBox="1">
            <a:spLocks noChangeArrowheads="1"/>
          </p:cNvSpPr>
          <p:nvPr/>
        </p:nvSpPr>
        <p:spPr bwMode="auto">
          <a:xfrm>
            <a:off x="55626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First order ODE</a:t>
            </a:r>
          </a:p>
        </p:txBody>
      </p:sp>
      <p:sp>
        <p:nvSpPr>
          <p:cNvPr id="626698" name="Text Box 10"/>
          <p:cNvSpPr txBox="1">
            <a:spLocks noChangeArrowheads="1"/>
          </p:cNvSpPr>
          <p:nvPr/>
        </p:nvSpPr>
        <p:spPr bwMode="auto">
          <a:xfrm>
            <a:off x="5562600" y="5181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Second order ODE</a:t>
            </a:r>
            <a:endParaRPr lang="en-US" sz="16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nimBg="1"/>
      <p:bldP spid="626691" grpId="0" animBg="1"/>
      <p:bldP spid="626692" grpId="0" animBg="1"/>
      <p:bldP spid="626696" grpId="0" autoUpdateAnimBg="0"/>
      <p:bldP spid="626697" grpId="0" autoUpdateAnimBg="0"/>
      <p:bldP spid="6266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3FF8A-9FDE-4DE7-A98E-87A8FE334D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9223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153400" cy="46561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5E0595"/>
                </a:solidFill>
                <a:latin typeface="Arial" charset="0"/>
              </a:rPr>
              <a:t>A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solution</a:t>
            </a:r>
            <a:r>
              <a:rPr lang="en-US" sz="2400">
                <a:solidFill>
                  <a:srgbClr val="5E0595"/>
                </a:solidFill>
                <a:latin typeface="Arial" charset="0"/>
              </a:rPr>
              <a:t> to a differential equation is a function that satisfies the equation.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5E0595"/>
              </a:solidFill>
              <a:latin typeface="Arial" charset="0"/>
            </a:endParaRP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 of a Differential Equation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57200" y="2438400"/>
          <a:ext cx="25908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965160" imgH="609480" progId="Equation.3">
                  <p:embed/>
                </p:oleObj>
              </mc:Choice>
              <mc:Fallback>
                <p:oleObj name="Equation" r:id="rId4" imgW="96516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2590800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114800" y="2667000"/>
          <a:ext cx="4267200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1688760" imgH="1295280" progId="Equation.3">
                  <p:embed/>
                </p:oleObj>
              </mc:Choice>
              <mc:Fallback>
                <p:oleObj name="Equation" r:id="rId6" imgW="16887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4267200" cy="327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4191000" y="3733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3962400" y="2514600"/>
            <a:ext cx="4572000" cy="3505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52E1EE-3201-40FD-99C9-8A473F25844D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Linear ODE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23863" y="2895600"/>
          <a:ext cx="3989387" cy="303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2070000" imgH="1574640" progId="Equation.3">
                  <p:embed/>
                </p:oleObj>
              </mc:Choice>
              <mc:Fallback>
                <p:oleObj name="Equation" r:id="rId4" imgW="207000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2895600"/>
                        <a:ext cx="3989387" cy="303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153400" cy="13716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An ODE is linear if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The unknown function and its derivatives appear to power one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No product of the unknown function and/or its derivatives</a:t>
            </a: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648200" y="3581400"/>
            <a:ext cx="3810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Linear ODE</a:t>
            </a:r>
          </a:p>
          <a:p>
            <a:pPr>
              <a:spcBef>
                <a:spcPct val="50000"/>
              </a:spcBef>
            </a:pPr>
            <a:endParaRPr lang="en-US" sz="50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500">
              <a:solidFill>
                <a:srgbClr val="FF0000"/>
              </a:solidFill>
              <a:latin typeface="Arial" charset="0"/>
            </a:endParaRPr>
          </a:p>
          <a:p>
            <a:r>
              <a:rPr lang="en-US" sz="3200">
                <a:solidFill>
                  <a:srgbClr val="FF0000"/>
                </a:solidFill>
              </a:rPr>
              <a:t>Linear ODE</a:t>
            </a:r>
            <a:endParaRPr lang="en-US" sz="280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Non-linear ODE</a:t>
            </a:r>
          </a:p>
        </p:txBody>
      </p:sp>
      <p:sp>
        <p:nvSpPr>
          <p:cNvPr id="10249" name="AutoShape 6"/>
          <p:cNvSpPr>
            <a:spLocks noChangeArrowheads="1"/>
          </p:cNvSpPr>
          <p:nvPr/>
        </p:nvSpPr>
        <p:spPr bwMode="auto">
          <a:xfrm>
            <a:off x="1524000" y="5181600"/>
            <a:ext cx="152400" cy="838200"/>
          </a:xfrm>
          <a:prstGeom prst="up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auto">
          <a:xfrm>
            <a:off x="2895600" y="57150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D0C71-A2EC-4D14-8F2A-3FA924838CC9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Nonlinear ODE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666750" y="2971800"/>
          <a:ext cx="3981450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1828800" imgH="1498320" progId="Equation.3">
                  <p:embed/>
                </p:oleObj>
              </mc:Choice>
              <mc:Fallback>
                <p:oleObj name="Equation" r:id="rId4" imgW="1828800" imgH="1498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971800"/>
                        <a:ext cx="3981450" cy="326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153400" cy="13716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An ODE is linear if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The unknown function and its derivatives appear to power one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No product of the unknown function and/or its derivatives</a:t>
            </a:r>
          </a:p>
        </p:txBody>
      </p:sp>
      <p:sp>
        <p:nvSpPr>
          <p:cNvPr id="632837" name="Oval 5"/>
          <p:cNvSpPr>
            <a:spLocks noChangeArrowheads="1"/>
          </p:cNvSpPr>
          <p:nvPr/>
        </p:nvSpPr>
        <p:spPr bwMode="auto">
          <a:xfrm>
            <a:off x="1905000" y="5181600"/>
            <a:ext cx="1295400" cy="1219200"/>
          </a:xfrm>
          <a:prstGeom prst="ellipse">
            <a:avLst/>
          </a:prstGeom>
          <a:solidFill>
            <a:srgbClr val="FF00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838" name="Oval 6"/>
          <p:cNvSpPr>
            <a:spLocks noChangeArrowheads="1"/>
          </p:cNvSpPr>
          <p:nvPr/>
        </p:nvSpPr>
        <p:spPr bwMode="auto">
          <a:xfrm>
            <a:off x="2362200" y="4267200"/>
            <a:ext cx="1676400" cy="990600"/>
          </a:xfrm>
          <a:prstGeom prst="ellipse">
            <a:avLst/>
          </a:prstGeom>
          <a:solidFill>
            <a:srgbClr val="FF00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839" name="Oval 7"/>
          <p:cNvSpPr>
            <a:spLocks noChangeArrowheads="1"/>
          </p:cNvSpPr>
          <p:nvPr/>
        </p:nvSpPr>
        <p:spPr bwMode="auto">
          <a:xfrm>
            <a:off x="1676400" y="3505200"/>
            <a:ext cx="1600200" cy="685800"/>
          </a:xfrm>
          <a:prstGeom prst="ellipse">
            <a:avLst/>
          </a:prstGeom>
          <a:solidFill>
            <a:srgbClr val="FF00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 animBg="1"/>
      <p:bldP spid="632838" grpId="0" animBg="1"/>
      <p:bldP spid="6328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19C452-C6CF-40E2-9AE0-606CC1335C58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Solutions of Ordinary Differential Equations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609600" y="1524000"/>
          <a:ext cx="4221163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4" imgW="1523880" imgH="863280" progId="Equation.3">
                  <p:embed/>
                </p:oleObj>
              </mc:Choice>
              <mc:Fallback>
                <p:oleObj name="Equation" r:id="rId4" imgW="1523880" imgH="863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4221163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685800" y="40386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Is it unique?</a:t>
            </a:r>
          </a:p>
        </p:txBody>
      </p:sp>
      <p:graphicFrame>
        <p:nvGraphicFramePr>
          <p:cNvPr id="634885" name="Object 5"/>
          <p:cNvGraphicFramePr>
            <a:graphicFrameLocks noChangeAspect="1"/>
          </p:cNvGraphicFramePr>
          <p:nvPr/>
        </p:nvGraphicFramePr>
        <p:xfrm>
          <a:off x="492125" y="4792663"/>
          <a:ext cx="8466138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6" imgW="2755800" imgH="431640" progId="Equation.3">
                  <p:embed/>
                </p:oleObj>
              </mc:Choice>
              <mc:Fallback>
                <p:oleObj name="Equation" r:id="rId6" imgW="27558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4792663"/>
                        <a:ext cx="8466138" cy="137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86" name="Rectangle 6"/>
          <p:cNvSpPr>
            <a:spLocks noChangeArrowheads="1"/>
          </p:cNvSpPr>
          <p:nvPr/>
        </p:nvSpPr>
        <p:spPr bwMode="auto">
          <a:xfrm>
            <a:off x="533400" y="4648200"/>
            <a:ext cx="8382000" cy="1524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  <p:bldP spid="6348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80465E-9CB1-4541-8BCF-3D02D2106D08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Uniqueness of a Solution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780104"/>
              </p:ext>
            </p:extLst>
          </p:nvPr>
        </p:nvGraphicFramePr>
        <p:xfrm>
          <a:off x="701675" y="3171825"/>
          <a:ext cx="3030538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1206360" imgH="863280" progId="Equation.DSMT4">
                  <p:embed/>
                </p:oleObj>
              </mc:Choice>
              <mc:Fallback>
                <p:oleObj name="Equation" r:id="rId4" imgW="120636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171825"/>
                        <a:ext cx="3030538" cy="217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57200" y="1752600"/>
            <a:ext cx="80010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In order to uniquely specify a solution to an </a:t>
            </a:r>
            <a:r>
              <a:rPr lang="en-US" sz="2800" i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th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order differential equation we need </a:t>
            </a:r>
            <a:r>
              <a:rPr lang="en-US" sz="2800" i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conditions.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685800" y="4267200"/>
            <a:ext cx="1828800" cy="1295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4267200" y="34290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Second order ODE</a:t>
            </a:r>
          </a:p>
        </p:txBody>
      </p:sp>
      <p:sp>
        <p:nvSpPr>
          <p:cNvPr id="13323" name="Text Box 8"/>
          <p:cNvSpPr txBox="1">
            <a:spLocks noChangeArrowheads="1"/>
          </p:cNvSpPr>
          <p:nvPr/>
        </p:nvSpPr>
        <p:spPr bwMode="auto">
          <a:xfrm>
            <a:off x="4267200" y="4265613"/>
            <a:ext cx="4191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Two conditions are needed to uniquely specify the solution</a:t>
            </a:r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 flipH="1">
            <a:off x="2514600" y="4495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253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942C7-1B2D-44A0-B2BA-9248A49FDD27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Auxiliary Conditions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3124200"/>
            <a:ext cx="3962400" cy="2286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Boundary Conditions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The conditions are </a:t>
            </a:r>
            <a:r>
              <a:rPr lang="en-US" sz="2000" smtClean="0">
                <a:solidFill>
                  <a:srgbClr val="FF0000"/>
                </a:solidFill>
              </a:rPr>
              <a:t>not at one point of the independent variable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4800600" y="3124200"/>
            <a:ext cx="3962400" cy="2362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685800" y="3200400"/>
            <a:ext cx="3733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Initial Conditions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All conditions are at </a:t>
            </a:r>
            <a:r>
              <a:rPr lang="en-US" sz="2000">
                <a:solidFill>
                  <a:srgbClr val="FF0000"/>
                </a:solidFill>
              </a:rPr>
              <a:t>one point of the independent variable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533400" y="3124200"/>
            <a:ext cx="3962400" cy="2362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7"/>
          <p:cNvSpPr>
            <a:spLocks noChangeArrowheads="1"/>
          </p:cNvSpPr>
          <p:nvPr/>
        </p:nvSpPr>
        <p:spPr bwMode="auto">
          <a:xfrm>
            <a:off x="2667000" y="1676400"/>
            <a:ext cx="4343400" cy="838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>
                <a:solidFill>
                  <a:srgbClr val="FF0000"/>
                </a:solidFill>
              </a:rPr>
              <a:t>Auxiliary Conditions</a:t>
            </a:r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4724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2362200" y="27432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0"/>
          <p:cNvSpPr>
            <a:spLocks noChangeShapeType="1"/>
          </p:cNvSpPr>
          <p:nvPr/>
        </p:nvSpPr>
        <p:spPr bwMode="auto">
          <a:xfrm>
            <a:off x="2362200" y="2743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6858000" y="2743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9D85A-ED96-4A06-A653-94505D8680E1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of Topic 8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u="sng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Solve Ordinary Differential Equations (</a:t>
            </a:r>
            <a:r>
              <a:rPr lang="en-US" b="1" smtClean="0"/>
              <a:t>ODEs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Appreciate the importance of numerical methods in solving ODEs.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Assess the reliability of the different techniques.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 the appropriate method for any particular problem.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851D9-D293-4B04-A188-395D0D43EDF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Boundary-Value and </a:t>
            </a:r>
            <a:br>
              <a:rPr lang="en-US" smtClean="0"/>
            </a:br>
            <a:r>
              <a:rPr lang="en-US" smtClean="0"/>
              <a:t>Initial value Problems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1524000"/>
            <a:ext cx="4343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</a:rPr>
              <a:t>Boundary-Value Problems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The auxiliary conditions are </a:t>
            </a:r>
            <a:r>
              <a:rPr lang="en-US" sz="2000" smtClean="0">
                <a:solidFill>
                  <a:srgbClr val="FF0000"/>
                </a:solidFill>
              </a:rPr>
              <a:t>not at one point of the independent variable</a:t>
            </a:r>
          </a:p>
          <a:p>
            <a:pPr eaLnBrk="1" hangingPunct="1"/>
            <a:r>
              <a:rPr lang="en-US" sz="2000" smtClean="0"/>
              <a:t>More difficult to solve than initial value problems</a:t>
            </a:r>
          </a:p>
        </p:txBody>
      </p:sp>
      <p:graphicFrame>
        <p:nvGraphicFramePr>
          <p:cNvPr id="1433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81600" y="4376738"/>
          <a:ext cx="31242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1257120" imgH="457200" progId="Equation.3">
                  <p:embed/>
                </p:oleObj>
              </mc:Choice>
              <mc:Fallback>
                <p:oleObj name="Equation" r:id="rId4" imgW="12571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76738"/>
                        <a:ext cx="31242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4495800" y="1600200"/>
            <a:ext cx="4267200" cy="411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457200" y="1600200"/>
            <a:ext cx="37338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Initial-Value Problems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/>
              <a:t>The auxiliary conditions are at </a:t>
            </a:r>
            <a:r>
              <a:rPr lang="en-US" sz="2000">
                <a:solidFill>
                  <a:srgbClr val="FF0000"/>
                </a:solidFill>
              </a:rPr>
              <a:t>one point of the </a:t>
            </a:r>
            <a:r>
              <a:rPr lang="en-US" sz="2400">
                <a:solidFill>
                  <a:srgbClr val="FF0000"/>
                </a:solidFill>
              </a:rPr>
              <a:t>independent variable</a:t>
            </a:r>
            <a:endParaRPr lang="en-US" sz="200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823913" y="4446588"/>
          <a:ext cx="31543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6" imgW="1269720" imgH="457200" progId="Equation.3">
                  <p:embed/>
                </p:oleObj>
              </mc:Choice>
              <mc:Fallback>
                <p:oleObj name="Equation" r:id="rId6" imgW="12697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446588"/>
                        <a:ext cx="31543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457200" y="1592263"/>
            <a:ext cx="3810000" cy="411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5029200"/>
            <a:ext cx="6248400" cy="1143000"/>
            <a:chOff x="672" y="3168"/>
            <a:chExt cx="3936" cy="720"/>
          </a:xfrm>
        </p:grpSpPr>
        <p:sp>
          <p:nvSpPr>
            <p:cNvPr id="14349" name="Oval 10"/>
            <p:cNvSpPr>
              <a:spLocks noChangeArrowheads="1"/>
            </p:cNvSpPr>
            <p:nvPr/>
          </p:nvSpPr>
          <p:spPr bwMode="auto">
            <a:xfrm>
              <a:off x="672" y="3216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11"/>
            <p:cNvSpPr>
              <a:spLocks noChangeArrowheads="1"/>
            </p:cNvSpPr>
            <p:nvPr/>
          </p:nvSpPr>
          <p:spPr bwMode="auto">
            <a:xfrm>
              <a:off x="4320" y="3168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12"/>
            <p:cNvSpPr>
              <a:spLocks noChangeArrowheads="1"/>
            </p:cNvSpPr>
            <p:nvPr/>
          </p:nvSpPr>
          <p:spPr bwMode="auto">
            <a:xfrm>
              <a:off x="3408" y="3168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13"/>
            <p:cNvSpPr>
              <a:spLocks noChangeArrowheads="1"/>
            </p:cNvSpPr>
            <p:nvPr/>
          </p:nvSpPr>
          <p:spPr bwMode="auto">
            <a:xfrm>
              <a:off x="1584" y="3216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AutoShape 14"/>
            <p:cNvSpPr>
              <a:spLocks/>
            </p:cNvSpPr>
            <p:nvPr/>
          </p:nvSpPr>
          <p:spPr bwMode="auto">
            <a:xfrm>
              <a:off x="960" y="3600"/>
              <a:ext cx="576" cy="240"/>
            </a:xfrm>
            <a:prstGeom prst="borderCallout1">
              <a:avLst>
                <a:gd name="adj1" fmla="val 30000"/>
                <a:gd name="adj2" fmla="val -8333"/>
                <a:gd name="adj3" fmla="val -54583"/>
                <a:gd name="adj4" fmla="val -1580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same</a:t>
              </a:r>
            </a:p>
          </p:txBody>
        </p:sp>
        <p:sp>
          <p:nvSpPr>
            <p:cNvPr id="14354" name="Line 15"/>
            <p:cNvSpPr>
              <a:spLocks noChangeShapeType="1"/>
            </p:cNvSpPr>
            <p:nvPr/>
          </p:nvSpPr>
          <p:spPr bwMode="auto">
            <a:xfrm flipH="1">
              <a:off x="1584" y="35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AutoShape 16"/>
            <p:cNvSpPr>
              <a:spLocks/>
            </p:cNvSpPr>
            <p:nvPr/>
          </p:nvSpPr>
          <p:spPr bwMode="auto">
            <a:xfrm>
              <a:off x="3600" y="3648"/>
              <a:ext cx="816" cy="240"/>
            </a:xfrm>
            <a:prstGeom prst="borderCallout1">
              <a:avLst>
                <a:gd name="adj1" fmla="val 30000"/>
                <a:gd name="adj2" fmla="val -5884"/>
                <a:gd name="adj3" fmla="val -74583"/>
                <a:gd name="adj4" fmla="val -111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different</a:t>
              </a:r>
            </a:p>
          </p:txBody>
        </p:sp>
        <p:sp>
          <p:nvSpPr>
            <p:cNvPr id="14356" name="Line 17"/>
            <p:cNvSpPr>
              <a:spLocks noChangeShapeType="1"/>
            </p:cNvSpPr>
            <p:nvPr/>
          </p:nvSpPr>
          <p:spPr bwMode="auto">
            <a:xfrm flipH="1">
              <a:off x="4464" y="3456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1021F-D606-44E0-AD5D-518ACDC90A9F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ODEs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ODEs can be classified in different ways:</a:t>
            </a:r>
          </a:p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>Order</a:t>
            </a:r>
          </a:p>
          <a:p>
            <a:pPr lvl="1" eaLnBrk="1" hangingPunct="1"/>
            <a:r>
              <a:rPr lang="en-US" sz="2000" smtClean="0"/>
              <a:t>First order ODE</a:t>
            </a:r>
          </a:p>
          <a:p>
            <a:pPr lvl="1" eaLnBrk="1" hangingPunct="1"/>
            <a:r>
              <a:rPr lang="en-US" sz="2000" smtClean="0"/>
              <a:t>Second order ODE</a:t>
            </a:r>
          </a:p>
          <a:p>
            <a:pPr lvl="1" eaLnBrk="1" hangingPunct="1"/>
            <a:r>
              <a:rPr lang="en-US" sz="2000" smtClean="0"/>
              <a:t>N</a:t>
            </a:r>
            <a:r>
              <a:rPr lang="en-US" sz="2000" baseline="30000" smtClean="0"/>
              <a:t>th</a:t>
            </a:r>
            <a:r>
              <a:rPr lang="en-US" sz="2000" smtClean="0"/>
              <a:t> order ODE</a:t>
            </a:r>
          </a:p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>Linearity</a:t>
            </a:r>
          </a:p>
          <a:p>
            <a:pPr lvl="1" eaLnBrk="1" hangingPunct="1"/>
            <a:r>
              <a:rPr lang="en-US" sz="2000" smtClean="0"/>
              <a:t>Linear ODE</a:t>
            </a:r>
          </a:p>
          <a:p>
            <a:pPr lvl="1" eaLnBrk="1" hangingPunct="1"/>
            <a:r>
              <a:rPr lang="en-US" sz="2000" smtClean="0"/>
              <a:t>Nonlinear ODE</a:t>
            </a:r>
          </a:p>
          <a:p>
            <a:pPr eaLnBrk="1" hangingPunct="1"/>
            <a:r>
              <a:rPr lang="en-US" sz="2400" smtClean="0">
                <a:solidFill>
                  <a:srgbClr val="0000FF"/>
                </a:solidFill>
              </a:rPr>
              <a:t>Auxiliary conditions</a:t>
            </a:r>
          </a:p>
          <a:p>
            <a:pPr lvl="1" eaLnBrk="1" hangingPunct="1"/>
            <a:r>
              <a:rPr lang="en-US" sz="2000" smtClean="0"/>
              <a:t>Initial value problems</a:t>
            </a:r>
          </a:p>
          <a:p>
            <a:pPr lvl="1" eaLnBrk="1" hangingPunct="1"/>
            <a:r>
              <a:rPr lang="en-US" sz="2000" smtClean="0"/>
              <a:t>Boundary value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66395-9940-4B4C-B6EF-389DDA4E4187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Analytical Solutions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Analytical Solutions to ODEs are available for linear ODEs and special classes of nonlinear differential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ED3B5-A972-44F0-AE0D-0D6A2215209A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Numerical Solutions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Numerical methods are used to obtain a graph or a table of the unknown function.</a:t>
            </a:r>
          </a:p>
          <a:p>
            <a:pPr eaLnBrk="1" hangingPunct="1"/>
            <a:r>
              <a:rPr lang="en-US" smtClean="0"/>
              <a:t>Most of the Numerical methods used to solve ODEs are based directly (or indirectly) on the truncated Taylor series expansion.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5691B-F4A2-4A83-AE9C-10B17021AA4B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the Methods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3886200" cy="1219200"/>
          </a:xfrm>
          <a:solidFill>
            <a:srgbClr val="CCFFFF"/>
          </a:solidFill>
          <a:ln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Numerical Methods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for Solving ODE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4800600" y="3276600"/>
            <a:ext cx="3886200" cy="2819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rgbClr val="0000FF"/>
                </a:solidFill>
              </a:rPr>
              <a:t>Multiple-Step Methods</a:t>
            </a:r>
          </a:p>
          <a:p>
            <a:pPr marL="342900" indent="-342900"/>
            <a:endParaRPr lang="en-US" sz="2400"/>
          </a:p>
          <a:p>
            <a:pPr marL="342900" indent="-342900"/>
            <a:r>
              <a:rPr lang="en-US" sz="2000"/>
              <a:t>    Estimates of the solution at a particular step are based on information on more than one step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533400" y="3276600"/>
            <a:ext cx="3886200" cy="2819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Single-Step Methods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    Estimates of the solution at a particular step are entirely based on information on the previous step</a:t>
            </a:r>
            <a:r>
              <a:rPr lang="en-US" sz="2800"/>
              <a:t> </a:t>
            </a:r>
          </a:p>
        </p:txBody>
      </p:sp>
      <p:sp>
        <p:nvSpPr>
          <p:cNvPr id="26633" name="Line 6"/>
          <p:cNvSpPr>
            <a:spLocks noChangeShapeType="1"/>
          </p:cNvSpPr>
          <p:nvPr/>
        </p:nvSpPr>
        <p:spPr bwMode="auto">
          <a:xfrm>
            <a:off x="4495800" y="2895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>
            <a:off x="2362200" y="30480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8"/>
          <p:cNvSpPr>
            <a:spLocks noChangeShapeType="1"/>
          </p:cNvSpPr>
          <p:nvPr/>
        </p:nvSpPr>
        <p:spPr bwMode="auto">
          <a:xfrm>
            <a:off x="2362200" y="304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9"/>
          <p:cNvSpPr>
            <a:spLocks noChangeShapeType="1"/>
          </p:cNvSpPr>
          <p:nvPr/>
        </p:nvSpPr>
        <p:spPr bwMode="auto">
          <a:xfrm>
            <a:off x="6858000" y="304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8D3DF-EBE9-4191-ABD9-D574E630A0FE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	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A36B0-F23C-4039-A0ED-723C3F8E6D2D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28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Lesson 1: Introduction to 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7F60E2-090A-4CDD-BF53-9F2F48935596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1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Recall basic definitions of ODEs:</a:t>
            </a:r>
          </a:p>
          <a:p>
            <a:pPr lvl="1" eaLnBrk="1" hangingPunct="1"/>
            <a:r>
              <a:rPr lang="en-US" smtClean="0"/>
              <a:t>Order</a:t>
            </a:r>
          </a:p>
          <a:p>
            <a:pPr lvl="1" eaLnBrk="1" hangingPunct="1"/>
            <a:r>
              <a:rPr lang="en-US" smtClean="0"/>
              <a:t>Linearity</a:t>
            </a:r>
          </a:p>
          <a:p>
            <a:pPr lvl="1" eaLnBrk="1" hangingPunct="1"/>
            <a:r>
              <a:rPr lang="en-US" smtClean="0"/>
              <a:t>Initial conditions</a:t>
            </a:r>
          </a:p>
          <a:p>
            <a:pPr lvl="1" eaLnBrk="1" hangingPunct="1"/>
            <a:r>
              <a:rPr lang="en-US" smtClean="0"/>
              <a:t>Solution</a:t>
            </a:r>
          </a:p>
          <a:p>
            <a:pPr eaLnBrk="1" hangingPunct="1"/>
            <a:r>
              <a:rPr lang="en-US" smtClean="0"/>
              <a:t>Classify ODEs based on:</a:t>
            </a:r>
          </a:p>
          <a:p>
            <a:pPr lvl="1" eaLnBrk="1" hangingPunct="1"/>
            <a:r>
              <a:rPr lang="en-US" smtClean="0"/>
              <a:t>Order, linearity, and conditions. </a:t>
            </a:r>
          </a:p>
          <a:p>
            <a:pPr eaLnBrk="1" hangingPunct="1"/>
            <a:r>
              <a:rPr lang="en-US" smtClean="0"/>
              <a:t>Classify the solution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10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DE63E-8F79-4D5E-9D0B-15561535D243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4953000" y="2819400"/>
            <a:ext cx="2895600" cy="3048000"/>
          </a:xfrm>
          <a:prstGeom prst="rect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Partial Derivatives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i="1">
                <a:latin typeface="Times" pitchFamily="18" charset="0"/>
              </a:rPr>
              <a:t>u</a:t>
            </a:r>
            <a:r>
              <a:rPr lang="en-US"/>
              <a:t> is a function of </a:t>
            </a:r>
          </a:p>
          <a:p>
            <a:pPr algn="ctr"/>
            <a:r>
              <a:rPr lang="en-US"/>
              <a:t>more than one </a:t>
            </a:r>
          </a:p>
          <a:p>
            <a:pPr algn="ctr"/>
            <a:r>
              <a:rPr lang="en-US"/>
              <a:t>independent variable</a:t>
            </a: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1066800" y="2819400"/>
            <a:ext cx="2895600" cy="3048000"/>
          </a:xfrm>
          <a:prstGeom prst="rect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Ordinary Derivatives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b="1" i="1">
                <a:latin typeface="Times" pitchFamily="18" charset="0"/>
              </a:rPr>
              <a:t>v</a:t>
            </a:r>
            <a:r>
              <a:rPr lang="en-US"/>
              <a:t> is a function of one </a:t>
            </a:r>
          </a:p>
          <a:p>
            <a:pPr algn="ctr"/>
            <a:r>
              <a:rPr lang="en-US"/>
              <a:t>independent variable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Derivatives</a:t>
            </a:r>
            <a:r>
              <a:rPr lang="en-US" sz="4800" smtClean="0"/>
              <a:t> </a:t>
            </a: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0" y="1752600"/>
            <a:ext cx="2590800" cy="609600"/>
          </a:xfrm>
          <a:solidFill>
            <a:srgbClr val="CCFFFF"/>
          </a:solidFill>
          <a:ln w="57150" cmpd="thinThick"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en-US" sz="2400" b="1" smtClean="0"/>
              <a:t>Derivatives</a:t>
            </a:r>
            <a:endParaRPr lang="en-US" sz="2000" b="1" smtClean="0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049463" y="3429000"/>
          <a:ext cx="7937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215640" imgH="393480" progId="Equation.3">
                  <p:embed/>
                </p:oleObj>
              </mc:Choice>
              <mc:Fallback>
                <p:oleObj name="Equation" r:id="rId4" imgW="215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3429000"/>
                        <a:ext cx="7937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5" name="AutoShape 7"/>
          <p:cNvCxnSpPr>
            <a:cxnSpLocks noChangeShapeType="1"/>
            <a:stCxn id="1034" idx="2"/>
            <a:endCxn id="1032" idx="0"/>
          </p:cNvCxnSpPr>
          <p:nvPr/>
        </p:nvCxnSpPr>
        <p:spPr bwMode="auto">
          <a:xfrm rot="5400000">
            <a:off x="3214687" y="1690688"/>
            <a:ext cx="428625" cy="1828800"/>
          </a:xfrm>
          <a:prstGeom prst="bentConnector3">
            <a:avLst>
              <a:gd name="adj1" fmla="val 4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6019800" y="3429000"/>
          <a:ext cx="7889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228600" imgH="419040" progId="Equation.3">
                  <p:embed/>
                </p:oleObj>
              </mc:Choice>
              <mc:Fallback>
                <p:oleObj name="Equation" r:id="rId6" imgW="22860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429000"/>
                        <a:ext cx="78898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6" name="AutoShape 9"/>
          <p:cNvCxnSpPr>
            <a:cxnSpLocks noChangeShapeType="1"/>
            <a:stCxn id="1034" idx="2"/>
            <a:endCxn id="1031" idx="0"/>
          </p:cNvCxnSpPr>
          <p:nvPr/>
        </p:nvCxnSpPr>
        <p:spPr bwMode="auto">
          <a:xfrm rot="16200000" flipH="1">
            <a:off x="5157787" y="1576388"/>
            <a:ext cx="428625" cy="2057400"/>
          </a:xfrm>
          <a:prstGeom prst="bentConnector3">
            <a:avLst>
              <a:gd name="adj1" fmla="val 4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205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0BC7B-B7A0-405E-8481-78827BE9C747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4648200" y="2819400"/>
            <a:ext cx="4191000" cy="3429000"/>
          </a:xfrm>
          <a:prstGeom prst="rect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Partial Differential Equations</a:t>
            </a:r>
          </a:p>
          <a:p>
            <a:pPr algn="ctr"/>
            <a:endParaRPr lang="en-US" sz="2000" b="1">
              <a:solidFill>
                <a:srgbClr val="0000FF"/>
              </a:solidFill>
            </a:endParaRPr>
          </a:p>
          <a:p>
            <a:pPr algn="ctr"/>
            <a:endParaRPr lang="en-US" sz="2000" b="1"/>
          </a:p>
          <a:p>
            <a:pPr algn="ctr"/>
            <a:endParaRPr lang="en-US" sz="2000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sz="2400">
                <a:solidFill>
                  <a:srgbClr val="FF0000"/>
                </a:solidFill>
              </a:rPr>
              <a:t>involve one or more </a:t>
            </a:r>
          </a:p>
          <a:p>
            <a:pPr algn="ctr"/>
            <a:r>
              <a:rPr lang="en-US" sz="2400" u="sng">
                <a:solidFill>
                  <a:srgbClr val="FF0000"/>
                </a:solidFill>
              </a:rPr>
              <a:t>partial derivatives</a:t>
            </a:r>
            <a:r>
              <a:rPr lang="en-US" sz="2400">
                <a:solidFill>
                  <a:srgbClr val="FF0000"/>
                </a:solidFill>
              </a:rPr>
              <a:t> of 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unknown functions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381000" y="2819400"/>
            <a:ext cx="4114800" cy="3429000"/>
          </a:xfrm>
          <a:prstGeom prst="rect">
            <a:avLst/>
          </a:prstGeom>
          <a:solidFill>
            <a:schemeClr val="accent1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Ordinary Differential Equations</a:t>
            </a:r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involve one or more </a:t>
            </a:r>
          </a:p>
          <a:p>
            <a:pPr algn="ctr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</a:rPr>
              <a:t>Ordinary derivatives</a:t>
            </a:r>
            <a:r>
              <a:rPr lang="en-US" sz="2000">
                <a:solidFill>
                  <a:srgbClr val="FF0000"/>
                </a:solidFill>
              </a:rPr>
              <a:t> of 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unknown functions</a:t>
            </a:r>
            <a:endParaRPr lang="en-US" sz="2000"/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Differential Equations</a:t>
            </a:r>
            <a:r>
              <a:rPr lang="en-US" sz="4800" smtClean="0"/>
              <a:t> 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0" y="1524000"/>
            <a:ext cx="2590800" cy="838200"/>
          </a:xfrm>
          <a:solidFill>
            <a:srgbClr val="CCFFFF"/>
          </a:solidFill>
          <a:ln w="57150" cmpd="thinThick"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</a:t>
            </a:r>
            <a:r>
              <a:rPr lang="en-US" sz="2400" b="1" smtClean="0"/>
              <a:t>Differential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Equations</a:t>
            </a:r>
            <a:endParaRPr lang="en-US" sz="2000" b="1" smtClean="0"/>
          </a:p>
        </p:txBody>
      </p:sp>
      <p:graphicFrame>
        <p:nvGraphicFramePr>
          <p:cNvPr id="20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836613" y="3370263"/>
          <a:ext cx="2973387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812520" imgH="419040" progId="Equation.3">
                  <p:embed/>
                </p:oleObj>
              </mc:Choice>
              <mc:Fallback>
                <p:oleObj name="Equation" r:id="rId4" imgW="81252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3370263"/>
                        <a:ext cx="2973387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9" name="AutoShape 7"/>
          <p:cNvCxnSpPr>
            <a:cxnSpLocks noChangeShapeType="1"/>
            <a:stCxn id="2058" idx="2"/>
            <a:endCxn id="2056" idx="0"/>
          </p:cNvCxnSpPr>
          <p:nvPr/>
        </p:nvCxnSpPr>
        <p:spPr bwMode="auto">
          <a:xfrm rot="5400000">
            <a:off x="3176587" y="1652588"/>
            <a:ext cx="428625" cy="1905000"/>
          </a:xfrm>
          <a:prstGeom prst="bentConnector3">
            <a:avLst>
              <a:gd name="adj1" fmla="val 4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5029200" y="3352800"/>
          <a:ext cx="306705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888840" imgH="444240" progId="Equation.3">
                  <p:embed/>
                </p:oleObj>
              </mc:Choice>
              <mc:Fallback>
                <p:oleObj name="Equation" r:id="rId6" imgW="8888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352800"/>
                        <a:ext cx="3067050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60" name="AutoShape 9"/>
          <p:cNvCxnSpPr>
            <a:cxnSpLocks noChangeShapeType="1"/>
            <a:stCxn id="2058" idx="2"/>
            <a:endCxn id="2055" idx="0"/>
          </p:cNvCxnSpPr>
          <p:nvPr/>
        </p:nvCxnSpPr>
        <p:spPr bwMode="auto">
          <a:xfrm rot="16200000" flipH="1">
            <a:off x="5329237" y="1404938"/>
            <a:ext cx="428625" cy="2400300"/>
          </a:xfrm>
          <a:prstGeom prst="bentConnector3">
            <a:avLst>
              <a:gd name="adj1" fmla="val 4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1B408-417F-4427-874E-DD56063F281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Ordinary Differential Equations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33400" y="3048000"/>
          <a:ext cx="4419600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955520" imgH="1041120" progId="Equation.3">
                  <p:embed/>
                </p:oleObj>
              </mc:Choice>
              <mc:Fallback>
                <p:oleObj name="Equation" r:id="rId4" imgW="1955520" imgH="1041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4419600" cy="235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153400" cy="118745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Ordinary Differential Equations (ODEs)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involve one or more ordinary derivatives of unknown functions with respect to one independent variable</a:t>
            </a:r>
          </a:p>
        </p:txBody>
      </p:sp>
      <p:sp>
        <p:nvSpPr>
          <p:cNvPr id="616453" name="AutoShape 5"/>
          <p:cNvSpPr>
            <a:spLocks/>
          </p:cNvSpPr>
          <p:nvPr/>
        </p:nvSpPr>
        <p:spPr bwMode="auto">
          <a:xfrm>
            <a:off x="4800600" y="3810000"/>
            <a:ext cx="3048000" cy="381000"/>
          </a:xfrm>
          <a:prstGeom prst="borderCallout1">
            <a:avLst>
              <a:gd name="adj1" fmla="val 30000"/>
              <a:gd name="adj2" fmla="val -2500"/>
              <a:gd name="adj3" fmla="val 261667"/>
              <a:gd name="adj4" fmla="val -45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x(t): unknown function</a:t>
            </a:r>
          </a:p>
          <a:p>
            <a:pPr algn="ctr"/>
            <a:endParaRPr lang="en-US"/>
          </a:p>
        </p:txBody>
      </p:sp>
      <p:sp>
        <p:nvSpPr>
          <p:cNvPr id="616454" name="AutoShape 6"/>
          <p:cNvSpPr>
            <a:spLocks/>
          </p:cNvSpPr>
          <p:nvPr/>
        </p:nvSpPr>
        <p:spPr bwMode="auto">
          <a:xfrm>
            <a:off x="5029200" y="5562600"/>
            <a:ext cx="2971800" cy="457200"/>
          </a:xfrm>
          <a:prstGeom prst="borderCallout2">
            <a:avLst>
              <a:gd name="adj1" fmla="val 25000"/>
              <a:gd name="adj2" fmla="val -2565"/>
              <a:gd name="adj3" fmla="val 25000"/>
              <a:gd name="adj4" fmla="val -41185"/>
              <a:gd name="adj5" fmla="val -61458"/>
              <a:gd name="adj6" fmla="val -81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t: independent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3" grpId="0" animBg="1" autoUpdateAnimBg="0"/>
      <p:bldP spid="61645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CISE301_Topic8L1</a:t>
            </a:r>
            <a:endParaRPr lang="en-US"/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F388D-0132-47C0-81E6-EA8C9169773A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of ODE:</a:t>
            </a:r>
            <a:br>
              <a:rPr lang="en-US" sz="4000" smtClean="0"/>
            </a:br>
            <a:r>
              <a:rPr lang="en-US" sz="2800" smtClean="0"/>
              <a:t>Model of </a:t>
            </a:r>
            <a:r>
              <a:rPr lang="en-US" sz="3200" smtClean="0"/>
              <a:t>Falling Parachutist</a:t>
            </a:r>
            <a:r>
              <a:rPr lang="en-US" smtClean="0"/>
              <a:t>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60960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mtClean="0"/>
              <a:t>The velocity of a falling parachutist is given by:</a:t>
            </a:r>
            <a:r>
              <a:rPr lang="en-US" sz="2400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81800" y="3352800"/>
            <a:ext cx="1409700" cy="1828800"/>
            <a:chOff x="4272" y="2112"/>
            <a:chExt cx="888" cy="1152"/>
          </a:xfrm>
        </p:grpSpPr>
        <p:sp>
          <p:nvSpPr>
            <p:cNvPr id="4106" name="Oval 5"/>
            <p:cNvSpPr>
              <a:spLocks noChangeArrowheads="1"/>
            </p:cNvSpPr>
            <p:nvPr/>
          </p:nvSpPr>
          <p:spPr bwMode="auto">
            <a:xfrm>
              <a:off x="4608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6"/>
            <p:cNvSpPr>
              <a:spLocks noChangeShapeType="1"/>
            </p:cNvSpPr>
            <p:nvPr/>
          </p:nvSpPr>
          <p:spPr bwMode="auto">
            <a:xfrm>
              <a:off x="4704" y="28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7"/>
            <p:cNvSpPr>
              <a:spLocks noChangeShapeType="1"/>
            </p:cNvSpPr>
            <p:nvPr/>
          </p:nvSpPr>
          <p:spPr bwMode="auto">
            <a:xfrm>
              <a:off x="4704" y="2976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8"/>
            <p:cNvSpPr>
              <a:spLocks noChangeShapeType="1"/>
            </p:cNvSpPr>
            <p:nvPr/>
          </p:nvSpPr>
          <p:spPr bwMode="auto">
            <a:xfrm flipH="1">
              <a:off x="4560" y="2976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9"/>
            <p:cNvSpPr>
              <a:spLocks noChangeShapeType="1"/>
            </p:cNvSpPr>
            <p:nvPr/>
          </p:nvSpPr>
          <p:spPr bwMode="auto">
            <a:xfrm>
              <a:off x="4704" y="29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0"/>
            <p:cNvSpPr>
              <a:spLocks noChangeShapeType="1"/>
            </p:cNvSpPr>
            <p:nvPr/>
          </p:nvSpPr>
          <p:spPr bwMode="auto">
            <a:xfrm>
              <a:off x="4704" y="3168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 flipH="1">
              <a:off x="4560" y="3168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AutoShape 12"/>
            <p:cNvSpPr>
              <a:spLocks noChangeArrowheads="1"/>
            </p:cNvSpPr>
            <p:nvPr/>
          </p:nvSpPr>
          <p:spPr bwMode="auto">
            <a:xfrm rot="5400000">
              <a:off x="4584" y="1800"/>
              <a:ext cx="264" cy="888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3"/>
            <p:cNvSpPr>
              <a:spLocks noChangeShapeType="1"/>
            </p:cNvSpPr>
            <p:nvPr/>
          </p:nvSpPr>
          <p:spPr bwMode="auto">
            <a:xfrm>
              <a:off x="4272" y="2352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H="1">
              <a:off x="4704" y="2352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2743200"/>
          <a:ext cx="312737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168200" imgH="1117440" progId="Equation.3">
                  <p:embed/>
                </p:oleObj>
              </mc:Choice>
              <mc:Fallback>
                <p:oleObj name="Equation" r:id="rId4" imgW="1168200" imgH="11174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3127375" cy="299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Line 16"/>
          <p:cNvSpPr>
            <a:spLocks noChangeShapeType="1"/>
          </p:cNvSpPr>
          <p:nvPr/>
        </p:nvSpPr>
        <p:spPr bwMode="auto">
          <a:xfrm>
            <a:off x="6096000" y="5181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13020</TotalTime>
  <Words>684</Words>
  <Application>Microsoft Office PowerPoint</Application>
  <PresentationFormat>On-screen Show (4:3)</PresentationFormat>
  <Paragraphs>256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Garamond</vt:lpstr>
      <vt:lpstr>Times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Objectives of Topic 8</vt:lpstr>
      <vt:lpstr>Outline of Topic 8</vt:lpstr>
      <vt:lpstr> Lecture 28 Lesson 1: Introduction to ODEs</vt:lpstr>
      <vt:lpstr>Learning Objectives of Lesson 1 </vt:lpstr>
      <vt:lpstr>Derivatives </vt:lpstr>
      <vt:lpstr>Differential Equations </vt:lpstr>
      <vt:lpstr>Ordinary Differential Equations</vt:lpstr>
      <vt:lpstr>Example of ODE: Model of Falling Parachutist </vt:lpstr>
      <vt:lpstr>Definitions</vt:lpstr>
      <vt:lpstr>Definitions (Cont.)</vt:lpstr>
      <vt:lpstr>Definitions (Cont.)</vt:lpstr>
      <vt:lpstr>Order of a Differential Equation</vt:lpstr>
      <vt:lpstr>Solution of a Differential Equation</vt:lpstr>
      <vt:lpstr>Linear ODE</vt:lpstr>
      <vt:lpstr>Nonlinear ODE</vt:lpstr>
      <vt:lpstr>Solutions of Ordinary Differential Equations</vt:lpstr>
      <vt:lpstr>Uniqueness of a Solution</vt:lpstr>
      <vt:lpstr>Auxiliary Conditions</vt:lpstr>
      <vt:lpstr>Boundary-Value and  Initial value Problems</vt:lpstr>
      <vt:lpstr>Classification of ODEs</vt:lpstr>
      <vt:lpstr>Analytical Solutions</vt:lpstr>
      <vt:lpstr>Numerical Solutions</vt:lpstr>
      <vt:lpstr>Classification of the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148</cp:revision>
  <dcterms:created xsi:type="dcterms:W3CDTF">2002-11-14T22:58:36Z</dcterms:created>
  <dcterms:modified xsi:type="dcterms:W3CDTF">2016-04-12T05:59:44Z</dcterms:modified>
</cp:coreProperties>
</file>