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55"/>
  </p:notesMasterIdLst>
  <p:handoutMasterIdLst>
    <p:handoutMasterId r:id="rId56"/>
  </p:handoutMasterIdLst>
  <p:sldIdLst>
    <p:sldId id="256" r:id="rId2"/>
    <p:sldId id="347" r:id="rId3"/>
    <p:sldId id="350" r:id="rId4"/>
    <p:sldId id="351" r:id="rId5"/>
    <p:sldId id="352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411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412" r:id="rId25"/>
    <p:sldId id="372" r:id="rId26"/>
    <p:sldId id="374" r:id="rId27"/>
    <p:sldId id="375" r:id="rId28"/>
    <p:sldId id="376" r:id="rId29"/>
    <p:sldId id="377" r:id="rId30"/>
    <p:sldId id="378" r:id="rId31"/>
    <p:sldId id="379" r:id="rId32"/>
    <p:sldId id="409" r:id="rId33"/>
    <p:sldId id="381" r:id="rId34"/>
    <p:sldId id="382" r:id="rId35"/>
    <p:sldId id="383" r:id="rId36"/>
    <p:sldId id="384" r:id="rId37"/>
    <p:sldId id="385" r:id="rId38"/>
    <p:sldId id="386" r:id="rId39"/>
    <p:sldId id="387" r:id="rId40"/>
    <p:sldId id="388" r:id="rId41"/>
    <p:sldId id="389" r:id="rId42"/>
    <p:sldId id="410" r:id="rId43"/>
    <p:sldId id="391" r:id="rId44"/>
    <p:sldId id="413" r:id="rId45"/>
    <p:sldId id="392" r:id="rId46"/>
    <p:sldId id="394" r:id="rId47"/>
    <p:sldId id="414" r:id="rId48"/>
    <p:sldId id="395" r:id="rId49"/>
    <p:sldId id="402" r:id="rId50"/>
    <p:sldId id="403" r:id="rId51"/>
    <p:sldId id="404" r:id="rId52"/>
    <p:sldId id="405" r:id="rId53"/>
    <p:sldId id="406" r:id="rId5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049" autoAdjust="0"/>
    <p:restoredTop sz="9466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03A3B6CB-6F5D-4E39-A95E-81F4175CFCB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48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60159477-0E89-41E1-8C00-63432213383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18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E0F040-2F71-486C-B948-A3D0CCA51504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9399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096C8-5DD9-43FD-B3BB-FBEC81C3C670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76599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05E199-2480-45AB-9E2D-B57636D511E7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21512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DC7918-6680-4C94-8715-AE4E893ABD22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230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416EDB-86E3-4094-B4F7-3241C0DB30D5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78106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AAF33-4548-4BFE-B2C4-A6F51C2A10D1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560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2C27D-44CB-4DBC-BF9C-F701207EB435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91537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06D0BE-BE70-488A-82B9-D4D29ED510B2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517816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C4310A-5D04-4646-A00B-C97769DC399E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15173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E6E60B-84B8-46D8-89B3-5A45D9F810D7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9506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37414-ACB9-4288-B2D8-BE6233F422C3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5886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FE6014-BD13-463F-B5AE-07FE7AB73747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809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774547-7473-49AD-BABF-33B29F7861C4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749039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AEEC57-0F90-4205-B55E-08BED1E02BA6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050370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0E9CC7-06C8-44E3-9083-42BD8A37E321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541524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2D9337-D45B-4A56-A120-CC46895E8289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91809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435C3-4B50-4710-9637-BD9589533E1E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892226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AC6172-103F-4A0E-8F0A-03CFBB5CFE9E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50314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1616DE-684E-4579-98AF-F2E120316446}" type="slidenum">
              <a:rPr lang="ar-SA" smtClean="0"/>
              <a:pPr/>
              <a:t>26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17229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D3EC6-A3F4-4ED9-B95B-451EBADDD8FE}" type="slidenum">
              <a:rPr lang="ar-SA" smtClean="0"/>
              <a:pPr/>
              <a:t>27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35765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0D9A1-8A19-468D-B4FF-142AD32C02B7}" type="slidenum">
              <a:rPr lang="ar-SA" smtClean="0"/>
              <a:pPr/>
              <a:t>28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45034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CE7572-244C-4B3B-87D3-FFEB1F2EDF6F}" type="slidenum">
              <a:rPr lang="ar-SA" smtClean="0"/>
              <a:pPr/>
              <a:t>29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9037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870843-23F2-4785-A0D2-390D4A285D22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141320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0CF8D0-821F-48C1-BCB0-0093425D3B71}" type="slidenum">
              <a:rPr lang="ar-SA" smtClean="0"/>
              <a:pPr/>
              <a:t>30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6438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24C781-77D4-46DF-B9A0-6DB1C5F2AA6F}" type="slidenum">
              <a:rPr lang="ar-SA" smtClean="0"/>
              <a:pPr/>
              <a:t>31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41730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FAE8C4-684B-4701-9211-EA717C094ABC}" type="slidenum">
              <a:rPr lang="ar-SA" smtClean="0"/>
              <a:pPr/>
              <a:t>32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30282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9D2977-80D4-4B81-AE79-E998166A5DEB}" type="slidenum">
              <a:rPr lang="ar-SA" smtClean="0"/>
              <a:pPr/>
              <a:t>33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4133615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5F6F6D-AC37-41F5-B971-0BD6E18B954F}" type="slidenum">
              <a:rPr lang="ar-SA" smtClean="0"/>
              <a:pPr/>
              <a:t>34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9165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865AE6-F6E7-4986-AF37-40E2D69152E4}" type="slidenum">
              <a:rPr lang="ar-SA" smtClean="0"/>
              <a:pPr/>
              <a:t>35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250641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2AE1B3-E07E-4DEF-9DB8-3B7DF774A435}" type="slidenum">
              <a:rPr lang="ar-SA" smtClean="0"/>
              <a:pPr/>
              <a:t>36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600327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67D711-A95E-4C20-B68E-119788E8F2EA}" type="slidenum">
              <a:rPr lang="ar-SA" smtClean="0"/>
              <a:pPr/>
              <a:t>37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089796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3F0F4D-E6F3-4BDB-90A4-76FEC76B9710}" type="slidenum">
              <a:rPr lang="ar-SA" smtClean="0"/>
              <a:pPr/>
              <a:t>38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424726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3B939C-5ECC-4EB1-8A5B-DBEC3B1BCCC0}" type="slidenum">
              <a:rPr lang="ar-SA" smtClean="0"/>
              <a:pPr/>
              <a:t>39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95324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37EB72-C3C4-4C48-9F43-D32C56D819A6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627651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C6A873-D8AF-4528-9677-74E85D1E2258}" type="slidenum">
              <a:rPr lang="ar-SA" smtClean="0"/>
              <a:pPr/>
              <a:t>40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0796825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B8807E-6C03-4241-86EB-D809906ECAC0}" type="slidenum">
              <a:rPr lang="ar-SA" smtClean="0"/>
              <a:pPr/>
              <a:t>41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013188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E58DA8-B2CD-41F8-9AE9-0E56F8B48B6C}" type="slidenum">
              <a:rPr lang="ar-SA" smtClean="0"/>
              <a:pPr/>
              <a:t>42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5428029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4A875-3AF3-4D7E-AA48-6C551DD83134}" type="slidenum">
              <a:rPr lang="ar-SA" smtClean="0"/>
              <a:pPr/>
              <a:t>43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9337697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4A875-3AF3-4D7E-AA48-6C551DD83134}" type="slidenum">
              <a:rPr lang="ar-SA" smtClean="0"/>
              <a:pPr/>
              <a:t>44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141147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5EEEC7-B7EB-4B21-A964-20F3E273F59A}" type="slidenum">
              <a:rPr lang="ar-SA" smtClean="0"/>
              <a:pPr/>
              <a:t>45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027463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DF1A1D-D500-4D1F-8697-BA551217C650}" type="slidenum">
              <a:rPr lang="ar-SA" smtClean="0"/>
              <a:pPr/>
              <a:t>46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146136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DF1A1D-D500-4D1F-8697-BA551217C650}" type="slidenum">
              <a:rPr lang="ar-SA" smtClean="0"/>
              <a:pPr/>
              <a:t>47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888741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D549B2-40A0-4835-A684-BFC31F97C061}" type="slidenum">
              <a:rPr lang="ar-SA" smtClean="0"/>
              <a:pPr/>
              <a:t>48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7756298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18DBFE-E66C-4814-B2B1-C74E0725428A}" type="slidenum">
              <a:rPr lang="ar-SA" smtClean="0"/>
              <a:pPr/>
              <a:t>49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5652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4B69F0-26C3-48DB-9685-94A0B72505E8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670648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48604C-7B41-4034-808E-00EB28F576DE}" type="slidenum">
              <a:rPr lang="ar-SA" smtClean="0"/>
              <a:pPr/>
              <a:t>50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1379613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4FD98B-91D4-4C90-95D4-32C0A3116A13}" type="slidenum">
              <a:rPr lang="ar-SA" smtClean="0"/>
              <a:pPr/>
              <a:t>51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4453966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3B064F-F02C-41C6-8772-C2EC6B9FB81E}" type="slidenum">
              <a:rPr lang="ar-SA" smtClean="0"/>
              <a:pPr/>
              <a:t>52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870143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F77056-C98E-4BAE-A4DF-41DCCDC70B72}" type="slidenum">
              <a:rPr lang="ar-SA" smtClean="0"/>
              <a:pPr/>
              <a:t>53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592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3177FD-E2D0-41FC-9EC5-895A5B580C8D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58715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0CA8FB-3725-49D0-AC90-676667E1C20F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333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A57C47-1C8D-4543-ADC1-C7C6E57F2F1A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4570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D2CDCA-25A4-4AF2-8479-55812F185A9C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5843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CISE301_Topic7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7D90D-F8AC-4F57-A547-A48A973100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0DA3C-A289-4A51-95E8-BA0DF40D01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E6DC1-29B8-48BF-9B17-FFB4F8FDA8D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443EC-580A-42A9-840F-EE3F6ABA614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CISE301_Topic7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006D9-7C7D-4232-86D6-5E89E310D2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5DE04-5F44-4039-B5AF-4D66120035A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DB03E-8677-421A-9E24-9D1119B95C8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CE1-E9E9-40E2-AE01-6721911D85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C3D22-045D-4E7A-9966-D7D90683C1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F76-27F6-49C7-A537-9969D283951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0F73D-C6E5-42B5-80E4-9C4446A3CE4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85287-8BF4-4646-B31B-E86D4FBA5C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61D91-95EE-4836-ABD1-480F79EE91F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83699-5C71-481C-A230-480D06C9E7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 smtClean="0"/>
              <a:t>CISE301_Topic7</a:t>
            </a: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702F1B97-5813-45B5-9D73-2251538918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40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3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5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6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7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8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5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51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52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51.wmf"/><Relationship Id="rId4" Type="http://schemas.openxmlformats.org/officeDocument/2006/relationships/oleObject" Target="../embeddings/oleObject53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52.wmf"/><Relationship Id="rId4" Type="http://schemas.openxmlformats.org/officeDocument/2006/relationships/oleObject" Target="../embeddings/oleObject54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notesSlide" Target="../notesSlides/notesSlide47.xml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6.wmf"/><Relationship Id="rId4" Type="http://schemas.openxmlformats.org/officeDocument/2006/relationships/image" Target="../media/image57.emf"/><Relationship Id="rId9" Type="http://schemas.openxmlformats.org/officeDocument/2006/relationships/oleObject" Target="../embeddings/oleObject57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7" Type="http://schemas.openxmlformats.org/officeDocument/2006/relationships/hyperlink" Target="https://en.wikipedia.org/wiki/Legendre_polynomials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hyperlink" Target="https://en.wikipedia.org/wiki/Gaussian_quadrature" TargetMode="External"/><Relationship Id="rId5" Type="http://schemas.openxmlformats.org/officeDocument/2006/relationships/image" Target="../media/image58.wmf"/><Relationship Id="rId4" Type="http://schemas.openxmlformats.org/officeDocument/2006/relationships/oleObject" Target="../embeddings/oleObject58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59.wmf"/><Relationship Id="rId4" Type="http://schemas.openxmlformats.org/officeDocument/2006/relationships/oleObject" Target="../embeddings/oleObject5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5" Type="http://schemas.openxmlformats.org/officeDocument/2006/relationships/image" Target="../media/image60.wmf"/><Relationship Id="rId4" Type="http://schemas.openxmlformats.org/officeDocument/2006/relationships/oleObject" Target="../embeddings/oleObject60.bin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notesSlide" Target="../notesSlides/notesSlide51.xml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61.w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3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5" Type="http://schemas.openxmlformats.org/officeDocument/2006/relationships/image" Target="../media/image64.wmf"/><Relationship Id="rId4" Type="http://schemas.openxmlformats.org/officeDocument/2006/relationships/oleObject" Target="../embeddings/oleObject64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5" Type="http://schemas.openxmlformats.org/officeDocument/2006/relationships/image" Target="../media/image65.wmf"/><Relationship Id="rId4" Type="http://schemas.openxmlformats.org/officeDocument/2006/relationships/oleObject" Target="../embeddings/oleObject6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5222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BDC06A-A398-45A2-AE27-B8B6B9F64D35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52229" name="Rectangle 7"/>
          <p:cNvSpPr>
            <a:spLocks noChangeArrowheads="1"/>
          </p:cNvSpPr>
          <p:nvPr/>
        </p:nvSpPr>
        <p:spPr bwMode="auto">
          <a:xfrm>
            <a:off x="304800" y="685800"/>
            <a:ext cx="84582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       </a:t>
            </a:r>
            <a:r>
              <a:rPr lang="en-US" sz="3900" b="1" dirty="0" smtClean="0">
                <a:solidFill>
                  <a:schemeClr val="tx2"/>
                </a:solidFill>
                <a:latin typeface="Garamond" pitchFamily="18" charset="0"/>
              </a:rPr>
              <a:t>CISE301</a:t>
            </a:r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: Numerical Methods</a:t>
            </a:r>
            <a:r>
              <a:rPr lang="en-US" sz="35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5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Topic 7</a:t>
            </a:r>
            <a:br>
              <a:rPr lang="en-US" sz="3500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4100" b="1" dirty="0">
                <a:solidFill>
                  <a:schemeClr val="tx2"/>
                </a:solidFill>
                <a:latin typeface="Garamond" pitchFamily="18" charset="0"/>
              </a:rPr>
              <a:t>Numerical Integration </a:t>
            </a:r>
            <a:r>
              <a:rPr lang="en-US" sz="33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3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100" b="1" u="sng" dirty="0">
                <a:solidFill>
                  <a:schemeClr val="tx2"/>
                </a:solidFill>
                <a:latin typeface="Garamond" pitchFamily="18" charset="0"/>
              </a:rPr>
              <a:t>Lecture 24-27</a:t>
            </a:r>
            <a:endParaRPr lang="en-US" sz="3500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52230" name="Rectangle 11"/>
          <p:cNvSpPr>
            <a:spLocks noChangeArrowheads="1"/>
          </p:cNvSpPr>
          <p:nvPr/>
        </p:nvSpPr>
        <p:spPr bwMode="auto">
          <a:xfrm>
            <a:off x="457200" y="1676400"/>
            <a:ext cx="822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Rectangle 13"/>
          <p:cNvSpPr>
            <a:spLocks noChangeArrowheads="1"/>
          </p:cNvSpPr>
          <p:nvPr/>
        </p:nvSpPr>
        <p:spPr bwMode="auto">
          <a:xfrm>
            <a:off x="228600" y="3124200"/>
            <a:ext cx="853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4200" dirty="0" smtClean="0"/>
              <a:t>KFUPM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 smtClean="0"/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700" dirty="0"/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100" dirty="0"/>
              <a:t>Read Chapter 21, Section 1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100" dirty="0"/>
              <a:t>Read Chapter 22, Sections 2-3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D7CCD8-D73F-4D51-BBAF-7C0E157A6093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Upper and Lower Sums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mtClean="0"/>
              <a:t>Estimates based on Upper and Lower Sums are easy to obtain for </a:t>
            </a:r>
            <a:r>
              <a:rPr lang="en-US" b="1" u="sng" smtClean="0">
                <a:solidFill>
                  <a:srgbClr val="FF0000"/>
                </a:solidFill>
              </a:rPr>
              <a:t>monotonic</a:t>
            </a:r>
            <a:r>
              <a:rPr lang="en-US" smtClean="0"/>
              <a:t> functions (</a:t>
            </a:r>
            <a:r>
              <a:rPr lang="en-US" smtClean="0">
                <a:solidFill>
                  <a:srgbClr val="FF0000"/>
                </a:solidFill>
              </a:rPr>
              <a:t>always increasing or always decreasing</a:t>
            </a:r>
            <a:r>
              <a:rPr lang="en-US" smtClean="0"/>
              <a:t>).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mtClean="0"/>
              <a:t>For non-monotonic functions, finding maximum and minimum of the function can be difficult and other methods can be  more attractive.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819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819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E0E16B-8A40-471A-A6D8-1FF679ECA7C5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Newton-Cotes Methods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543800" cy="2514600"/>
          </a:xfrm>
        </p:spPr>
        <p:txBody>
          <a:bodyPr/>
          <a:lstStyle/>
          <a:p>
            <a:pPr eaLnBrk="1" hangingPunct="1"/>
            <a:r>
              <a:rPr lang="en-US" smtClean="0"/>
              <a:t>In </a:t>
            </a:r>
            <a:r>
              <a:rPr lang="en-US" smtClean="0">
                <a:solidFill>
                  <a:srgbClr val="FF0000"/>
                </a:solidFill>
              </a:rPr>
              <a:t>Newton-Cote Methods</a:t>
            </a:r>
            <a:r>
              <a:rPr lang="en-US" smtClean="0"/>
              <a:t>, the function is approximated by a </a:t>
            </a:r>
            <a:r>
              <a:rPr lang="en-US" smtClean="0">
                <a:solidFill>
                  <a:srgbClr val="FF0000"/>
                </a:solidFill>
              </a:rPr>
              <a:t>polynomial of order </a:t>
            </a:r>
            <a:r>
              <a:rPr lang="en-US" i="1" smtClean="0">
                <a:solidFill>
                  <a:srgbClr val="FF0000"/>
                </a:solidFill>
              </a:rPr>
              <a:t>n</a:t>
            </a:r>
            <a:r>
              <a:rPr lang="en-US" smtClean="0"/>
              <a:t>.</a:t>
            </a:r>
            <a:endParaRPr lang="en-US" i="1" smtClean="0">
              <a:solidFill>
                <a:srgbClr val="FF0000"/>
              </a:solidFill>
            </a:endParaRPr>
          </a:p>
          <a:p>
            <a:pPr eaLnBrk="1" hangingPunct="1"/>
            <a:r>
              <a:rPr lang="en-US" smtClean="0"/>
              <a:t>Computing the integral of a polynomial is easy.</a:t>
            </a:r>
            <a:r>
              <a:rPr lang="en-US" sz="2400" smtClean="0"/>
              <a:t>  </a:t>
            </a:r>
          </a:p>
        </p:txBody>
      </p:sp>
      <p:graphicFrame>
        <p:nvGraphicFramePr>
          <p:cNvPr id="819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56718573"/>
              </p:ext>
            </p:extLst>
          </p:nvPr>
        </p:nvGraphicFramePr>
        <p:xfrm>
          <a:off x="762000" y="4054475"/>
          <a:ext cx="7696200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Equation" r:id="rId4" imgW="3504960" imgH="787320" progId="Equation.DSMT4">
                  <p:embed/>
                </p:oleObj>
              </mc:Choice>
              <mc:Fallback>
                <p:oleObj name="Equation" r:id="rId4" imgW="3504960" imgH="787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054475"/>
                        <a:ext cx="7696200" cy="172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922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92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C8C6F1-9E26-4A57-8C2B-720FCA3DBBB4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Newton-Cotes Methods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3868738"/>
          </a:xfrm>
        </p:spPr>
        <p:txBody>
          <a:bodyPr/>
          <a:lstStyle/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Trapezoid Method </a:t>
            </a:r>
            <a:r>
              <a:rPr lang="en-US" sz="2000" smtClean="0">
                <a:solidFill>
                  <a:srgbClr val="FF0000"/>
                </a:solidFill>
              </a:rPr>
              <a:t>(</a:t>
            </a:r>
            <a:r>
              <a:rPr lang="en-US" sz="1800" smtClean="0">
                <a:solidFill>
                  <a:srgbClr val="FF0000"/>
                </a:solidFill>
              </a:rPr>
              <a:t>First Order Polynomials are used</a:t>
            </a:r>
            <a:r>
              <a:rPr lang="en-US" sz="2000" smtClean="0">
                <a:solidFill>
                  <a:srgbClr val="FF0000"/>
                </a:solidFill>
              </a:rPr>
              <a:t>)</a:t>
            </a:r>
          </a:p>
          <a:p>
            <a:pPr lvl="1" eaLnBrk="1" hangingPunct="1"/>
            <a:endParaRPr lang="en-US" smtClean="0">
              <a:solidFill>
                <a:srgbClr val="FF0000"/>
              </a:solidFill>
            </a:endParaRPr>
          </a:p>
          <a:p>
            <a:pPr lvl="1" eaLnBrk="1" hangingPunct="1"/>
            <a:endParaRPr lang="en-US" smtClean="0">
              <a:solidFill>
                <a:srgbClr val="FF0000"/>
              </a:solidFill>
            </a:endParaRPr>
          </a:p>
          <a:p>
            <a:pPr lvl="1" eaLnBrk="1" hangingPunct="1"/>
            <a:endParaRPr lang="en-US" smtClean="0">
              <a:solidFill>
                <a:srgbClr val="FF0000"/>
              </a:solidFill>
            </a:endParaRPr>
          </a:p>
          <a:p>
            <a:pPr lvl="1" eaLnBrk="1" hangingPunct="1"/>
            <a:endParaRPr lang="en-US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Simpson 1/3 Rule </a:t>
            </a:r>
            <a:r>
              <a:rPr lang="en-US" sz="2000" smtClean="0">
                <a:solidFill>
                  <a:srgbClr val="FF0000"/>
                </a:solidFill>
              </a:rPr>
              <a:t>(</a:t>
            </a:r>
            <a:r>
              <a:rPr lang="en-US" sz="1800" smtClean="0">
                <a:solidFill>
                  <a:srgbClr val="FF0000"/>
                </a:solidFill>
              </a:rPr>
              <a:t>Second Order Polynomials are used</a:t>
            </a:r>
            <a:r>
              <a:rPr lang="en-US" sz="2000" smtClean="0">
                <a:solidFill>
                  <a:srgbClr val="FF0000"/>
                </a:solidFill>
              </a:rPr>
              <a:t>)</a:t>
            </a:r>
            <a:r>
              <a:rPr lang="en-US" sz="2000" smtClean="0"/>
              <a:t> </a:t>
            </a:r>
          </a:p>
        </p:txBody>
      </p:sp>
      <p:graphicFrame>
        <p:nvGraphicFramePr>
          <p:cNvPr id="921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473200" y="2338388"/>
          <a:ext cx="5891213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tion" r:id="rId4" imgW="2222280" imgH="1218960" progId="Equation.3">
                  <p:embed/>
                </p:oleObj>
              </mc:Choice>
              <mc:Fallback>
                <p:oleObj name="Equation" r:id="rId4" imgW="222228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2338388"/>
                        <a:ext cx="5891213" cy="323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66447E-B0C6-45EB-9DCF-635E42FA22BE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981200"/>
          </a:xfrm>
        </p:spPr>
        <p:txBody>
          <a:bodyPr/>
          <a:lstStyle/>
          <a:p>
            <a:pPr eaLnBrk="1" hangingPunct="1"/>
            <a:r>
              <a:rPr lang="en-US" sz="4300" smtClean="0"/>
              <a:t/>
            </a:r>
            <a:br>
              <a:rPr lang="en-US" sz="4300" smtClean="0"/>
            </a:br>
            <a:r>
              <a:rPr lang="en-US" sz="5100" smtClean="0"/>
              <a:t>L</a:t>
            </a:r>
            <a:r>
              <a:rPr lang="en-US" sz="4700" smtClean="0"/>
              <a:t>ecture 25</a:t>
            </a:r>
            <a:r>
              <a:rPr lang="en-US" sz="5100" smtClean="0"/>
              <a:t/>
            </a:r>
            <a:br>
              <a:rPr lang="en-US" sz="5100" smtClean="0"/>
            </a:br>
            <a:r>
              <a:rPr lang="en-US" sz="4400" b="1" smtClean="0"/>
              <a:t>Trapezoid Method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825750"/>
          </a:xfrm>
          <a:noFill/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sz="2400" smtClean="0"/>
              <a:t> Derivation-One Interval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sz="2400" smtClean="0"/>
              <a:t> Multiple Application Rule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sz="2400" smtClean="0"/>
              <a:t> Estimating the Error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sz="2400" smtClean="0"/>
              <a:t> Recursive Trapezoid Method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endParaRPr lang="en-US" sz="26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Read 21.1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02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411288-EBA6-426A-9467-2FEF56A48866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10248" name="Rectangle 2"/>
          <p:cNvSpPr>
            <a:spLocks noChangeArrowheads="1"/>
          </p:cNvSpPr>
          <p:nvPr/>
        </p:nvSpPr>
        <p:spPr bwMode="auto">
          <a:xfrm>
            <a:off x="4724400" y="5257800"/>
            <a:ext cx="2590800" cy="990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Trapezoid Method</a:t>
            </a:r>
          </a:p>
        </p:txBody>
      </p:sp>
      <p:graphicFrame>
        <p:nvGraphicFramePr>
          <p:cNvPr id="10242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28600" y="1905000"/>
          <a:ext cx="29718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3" name="Equation" r:id="rId4" imgW="1638000" imgH="393480" progId="Equation.3">
                  <p:embed/>
                </p:oleObj>
              </mc:Choice>
              <mc:Fallback>
                <p:oleObj name="Equation" r:id="rId4" imgW="16380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05000"/>
                        <a:ext cx="29718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Text Box 5"/>
          <p:cNvSpPr txBox="1">
            <a:spLocks noChangeArrowheads="1"/>
          </p:cNvSpPr>
          <p:nvPr/>
        </p:nvSpPr>
        <p:spPr bwMode="auto">
          <a:xfrm>
            <a:off x="304800" y="2819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f(x)</a:t>
            </a:r>
          </a:p>
        </p:txBody>
      </p:sp>
      <p:sp>
        <p:nvSpPr>
          <p:cNvPr id="10251" name="Line 6"/>
          <p:cNvSpPr>
            <a:spLocks noChangeShapeType="1"/>
          </p:cNvSpPr>
          <p:nvPr/>
        </p:nvSpPr>
        <p:spPr bwMode="auto">
          <a:xfrm flipV="1">
            <a:off x="533400" y="3124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7"/>
          <p:cNvSpPr>
            <a:spLocks noChangeShapeType="1"/>
          </p:cNvSpPr>
          <p:nvPr/>
        </p:nvSpPr>
        <p:spPr bwMode="auto">
          <a:xfrm>
            <a:off x="533400" y="51816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43" name="Object 8"/>
          <p:cNvGraphicFramePr>
            <a:graphicFrameLocks noChangeAspect="1"/>
          </p:cNvGraphicFramePr>
          <p:nvPr/>
        </p:nvGraphicFramePr>
        <p:xfrm>
          <a:off x="1295400" y="5257800"/>
          <a:ext cx="1524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4" name="Equation" r:id="rId6" imgW="787320" imgH="203040" progId="Equation.3">
                  <p:embed/>
                </p:oleObj>
              </mc:Choice>
              <mc:Fallback>
                <p:oleObj name="Equation" r:id="rId6" imgW="78732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257800"/>
                        <a:ext cx="15240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Freeform 9"/>
          <p:cNvSpPr>
            <a:spLocks/>
          </p:cNvSpPr>
          <p:nvPr/>
        </p:nvSpPr>
        <p:spPr bwMode="auto">
          <a:xfrm>
            <a:off x="914400" y="3200400"/>
            <a:ext cx="2667000" cy="1447800"/>
          </a:xfrm>
          <a:custGeom>
            <a:avLst/>
            <a:gdLst>
              <a:gd name="T0" fmla="*/ 0 w 2064"/>
              <a:gd name="T1" fmla="*/ 774700 h 912"/>
              <a:gd name="T2" fmla="*/ 496186 w 2064"/>
              <a:gd name="T3" fmla="*/ 1308100 h 912"/>
              <a:gd name="T4" fmla="*/ 1178442 w 2064"/>
              <a:gd name="T5" fmla="*/ 317500 h 912"/>
              <a:gd name="T6" fmla="*/ 1798674 w 2064"/>
              <a:gd name="T7" fmla="*/ 165100 h 912"/>
              <a:gd name="T8" fmla="*/ 2356883 w 2064"/>
              <a:gd name="T9" fmla="*/ 1308100 h 912"/>
              <a:gd name="T10" fmla="*/ 2667000 w 2064"/>
              <a:gd name="T11" fmla="*/ 1003300 h 9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64"/>
              <a:gd name="T19" fmla="*/ 0 h 912"/>
              <a:gd name="T20" fmla="*/ 2064 w 2064"/>
              <a:gd name="T21" fmla="*/ 912 h 9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64" h="912">
                <a:moveTo>
                  <a:pt x="0" y="488"/>
                </a:moveTo>
                <a:cubicBezTo>
                  <a:pt x="116" y="680"/>
                  <a:pt x="232" y="872"/>
                  <a:pt x="384" y="824"/>
                </a:cubicBezTo>
                <a:cubicBezTo>
                  <a:pt x="536" y="776"/>
                  <a:pt x="744" y="320"/>
                  <a:pt x="912" y="200"/>
                </a:cubicBezTo>
                <a:cubicBezTo>
                  <a:pt x="1080" y="80"/>
                  <a:pt x="1240" y="0"/>
                  <a:pt x="1392" y="104"/>
                </a:cubicBezTo>
                <a:cubicBezTo>
                  <a:pt x="1544" y="208"/>
                  <a:pt x="1712" y="736"/>
                  <a:pt x="1824" y="824"/>
                </a:cubicBezTo>
                <a:cubicBezTo>
                  <a:pt x="1936" y="912"/>
                  <a:pt x="2024" y="664"/>
                  <a:pt x="2064" y="63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10"/>
          <p:cNvSpPr>
            <a:spLocks noChangeShapeType="1"/>
          </p:cNvSpPr>
          <p:nvPr/>
        </p:nvSpPr>
        <p:spPr bwMode="auto">
          <a:xfrm flipV="1">
            <a:off x="1371600" y="4495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11"/>
          <p:cNvSpPr>
            <a:spLocks noChangeShapeType="1"/>
          </p:cNvSpPr>
          <p:nvPr/>
        </p:nvSpPr>
        <p:spPr bwMode="auto">
          <a:xfrm flipV="1">
            <a:off x="2743200" y="3352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Line 12"/>
          <p:cNvSpPr>
            <a:spLocks noChangeShapeType="1"/>
          </p:cNvSpPr>
          <p:nvPr/>
        </p:nvSpPr>
        <p:spPr bwMode="auto">
          <a:xfrm flipV="1">
            <a:off x="1371600" y="3352800"/>
            <a:ext cx="1371600" cy="11430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Rectangle 13"/>
          <p:cNvSpPr>
            <a:spLocks noChangeArrowheads="1"/>
          </p:cNvSpPr>
          <p:nvPr/>
        </p:nvSpPr>
        <p:spPr bwMode="auto">
          <a:xfrm>
            <a:off x="1371600" y="4495800"/>
            <a:ext cx="1371600" cy="685800"/>
          </a:xfrm>
          <a:prstGeom prst="rect">
            <a:avLst/>
          </a:prstGeom>
          <a:solidFill>
            <a:srgbClr val="00FF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AutoShape 14"/>
          <p:cNvSpPr>
            <a:spLocks noChangeArrowheads="1"/>
          </p:cNvSpPr>
          <p:nvPr/>
        </p:nvSpPr>
        <p:spPr bwMode="auto">
          <a:xfrm flipH="1">
            <a:off x="1371600" y="3352800"/>
            <a:ext cx="1371600" cy="1143000"/>
          </a:xfrm>
          <a:prstGeom prst="rtTriangle">
            <a:avLst/>
          </a:prstGeom>
          <a:solidFill>
            <a:srgbClr val="00FF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4607" name="Line 15"/>
          <p:cNvSpPr>
            <a:spLocks noChangeShapeType="1"/>
          </p:cNvSpPr>
          <p:nvPr/>
        </p:nvSpPr>
        <p:spPr bwMode="auto">
          <a:xfrm flipH="1" flipV="1">
            <a:off x="1905000" y="2819400"/>
            <a:ext cx="2286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4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83390872"/>
              </p:ext>
            </p:extLst>
          </p:nvPr>
        </p:nvGraphicFramePr>
        <p:xfrm>
          <a:off x="4114800" y="1600200"/>
          <a:ext cx="4692650" cy="456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5" name="Equation" r:id="rId8" imgW="2298600" imgH="2234880" progId="Equation.3">
                  <p:embed/>
                </p:oleObj>
              </mc:Choice>
              <mc:Fallback>
                <p:oleObj name="Equation" r:id="rId8" imgW="2298600" imgH="22348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600200"/>
                        <a:ext cx="4692650" cy="456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0" name="Line 17"/>
          <p:cNvSpPr>
            <a:spLocks noChangeShapeType="1"/>
          </p:cNvSpPr>
          <p:nvPr/>
        </p:nvSpPr>
        <p:spPr bwMode="auto">
          <a:xfrm>
            <a:off x="2133600" y="4648200"/>
            <a:ext cx="2819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9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60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6F37CE-4B1B-4394-A224-CA5E0DFD85F3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Trapezoid Method</a:t>
            </a:r>
            <a:br>
              <a:rPr lang="en-US" smtClean="0"/>
            </a:br>
            <a:r>
              <a:rPr lang="en-US" sz="3300" smtClean="0"/>
              <a:t>Derivation-One Interval</a:t>
            </a:r>
          </a:p>
        </p:txBody>
      </p:sp>
      <p:graphicFrame>
        <p:nvGraphicFramePr>
          <p:cNvPr id="1126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33400" y="1447800"/>
          <a:ext cx="7391400" cy="470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Equation" r:id="rId4" imgW="3568680" imgH="2273040" progId="Equation.3">
                  <p:embed/>
                </p:oleObj>
              </mc:Choice>
              <mc:Fallback>
                <p:oleObj name="Equation" r:id="rId4" imgW="3568680" imgH="227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447800"/>
                        <a:ext cx="7391400" cy="470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1229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229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C23392-283A-44D1-98FD-72BCC9937553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Trapezoid Method</a:t>
            </a:r>
          </a:p>
        </p:txBody>
      </p:sp>
      <p:graphicFrame>
        <p:nvGraphicFramePr>
          <p:cNvPr id="12290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" y="2667000"/>
          <a:ext cx="5889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8" name="Equation" r:id="rId4" imgW="330120" imgH="203040" progId="Equation.3">
                  <p:embed/>
                </p:oleObj>
              </mc:Choice>
              <mc:Fallback>
                <p:oleObj name="Equation" r:id="rId4" imgW="33012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588963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Text Box 4"/>
          <p:cNvSpPr txBox="1">
            <a:spLocks noChangeArrowheads="1"/>
          </p:cNvSpPr>
          <p:nvPr/>
        </p:nvSpPr>
        <p:spPr bwMode="auto">
          <a:xfrm>
            <a:off x="914400" y="1981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f(x)</a:t>
            </a:r>
          </a:p>
        </p:txBody>
      </p:sp>
      <p:sp>
        <p:nvSpPr>
          <p:cNvPr id="12299" name="Line 5"/>
          <p:cNvSpPr>
            <a:spLocks noChangeShapeType="1"/>
          </p:cNvSpPr>
          <p:nvPr/>
        </p:nvSpPr>
        <p:spPr bwMode="auto">
          <a:xfrm flipV="1">
            <a:off x="1295400" y="23622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6"/>
          <p:cNvSpPr>
            <a:spLocks noChangeShapeType="1"/>
          </p:cNvSpPr>
          <p:nvPr/>
        </p:nvSpPr>
        <p:spPr bwMode="auto">
          <a:xfrm>
            <a:off x="1295400" y="53340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291" name="Object 7"/>
          <p:cNvGraphicFramePr>
            <a:graphicFrameLocks noChangeAspect="1"/>
          </p:cNvGraphicFramePr>
          <p:nvPr/>
        </p:nvGraphicFramePr>
        <p:xfrm>
          <a:off x="1676400" y="5486400"/>
          <a:ext cx="65532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9" name="Equation" r:id="rId6" imgW="2311200" imgH="203040" progId="Equation.3">
                  <p:embed/>
                </p:oleObj>
              </mc:Choice>
              <mc:Fallback>
                <p:oleObj name="Equation" r:id="rId6" imgW="231120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486400"/>
                        <a:ext cx="6553200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Freeform 8"/>
          <p:cNvSpPr>
            <a:spLocks/>
          </p:cNvSpPr>
          <p:nvPr/>
        </p:nvSpPr>
        <p:spPr bwMode="auto">
          <a:xfrm>
            <a:off x="1524000" y="2438400"/>
            <a:ext cx="7162800" cy="1770063"/>
          </a:xfrm>
          <a:custGeom>
            <a:avLst/>
            <a:gdLst>
              <a:gd name="T0" fmla="*/ 0 w 3504"/>
              <a:gd name="T1" fmla="*/ 1029259 h 810"/>
              <a:gd name="T2" fmla="*/ 1013912 w 3504"/>
              <a:gd name="T3" fmla="*/ 1671726 h 810"/>
              <a:gd name="T4" fmla="*/ 3125548 w 3504"/>
              <a:gd name="T5" fmla="*/ 432682 h 810"/>
              <a:gd name="T6" fmla="*/ 4695478 w 3504"/>
              <a:gd name="T7" fmla="*/ 32779 h 810"/>
              <a:gd name="T8" fmla="*/ 5966956 w 3504"/>
              <a:gd name="T9" fmla="*/ 231638 h 810"/>
              <a:gd name="T10" fmla="*/ 7162800 w 3504"/>
              <a:gd name="T11" fmla="*/ 1343937 h 8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04"/>
              <a:gd name="T19" fmla="*/ 0 h 810"/>
              <a:gd name="T20" fmla="*/ 3504 w 3504"/>
              <a:gd name="T21" fmla="*/ 810 h 8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04" h="810">
                <a:moveTo>
                  <a:pt x="0" y="471"/>
                </a:moveTo>
                <a:cubicBezTo>
                  <a:pt x="83" y="520"/>
                  <a:pt x="241" y="810"/>
                  <a:pt x="496" y="765"/>
                </a:cubicBezTo>
                <a:cubicBezTo>
                  <a:pt x="751" y="720"/>
                  <a:pt x="1229" y="323"/>
                  <a:pt x="1529" y="198"/>
                </a:cubicBezTo>
                <a:cubicBezTo>
                  <a:pt x="1829" y="73"/>
                  <a:pt x="2065" y="30"/>
                  <a:pt x="2297" y="15"/>
                </a:cubicBezTo>
                <a:cubicBezTo>
                  <a:pt x="2529" y="0"/>
                  <a:pt x="2718" y="6"/>
                  <a:pt x="2919" y="106"/>
                </a:cubicBezTo>
                <a:cubicBezTo>
                  <a:pt x="3120" y="206"/>
                  <a:pt x="3382" y="509"/>
                  <a:pt x="3504" y="615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9"/>
          <p:cNvSpPr>
            <a:spLocks noChangeShapeType="1"/>
          </p:cNvSpPr>
          <p:nvPr/>
        </p:nvSpPr>
        <p:spPr bwMode="auto">
          <a:xfrm flipV="1">
            <a:off x="1905000" y="3886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Line 10"/>
          <p:cNvSpPr>
            <a:spLocks noChangeShapeType="1"/>
          </p:cNvSpPr>
          <p:nvPr/>
        </p:nvSpPr>
        <p:spPr bwMode="auto">
          <a:xfrm flipV="1">
            <a:off x="7772400" y="2819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Line 11"/>
          <p:cNvSpPr>
            <a:spLocks noChangeShapeType="1"/>
          </p:cNvSpPr>
          <p:nvPr/>
        </p:nvSpPr>
        <p:spPr bwMode="auto">
          <a:xfrm flipV="1">
            <a:off x="1981200" y="2819400"/>
            <a:ext cx="5791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5" name="Rectangle 12"/>
          <p:cNvSpPr>
            <a:spLocks noChangeArrowheads="1"/>
          </p:cNvSpPr>
          <p:nvPr/>
        </p:nvSpPr>
        <p:spPr bwMode="auto">
          <a:xfrm>
            <a:off x="1905000" y="3886200"/>
            <a:ext cx="5867400" cy="14478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AutoShape 13"/>
          <p:cNvSpPr>
            <a:spLocks noChangeArrowheads="1"/>
          </p:cNvSpPr>
          <p:nvPr/>
        </p:nvSpPr>
        <p:spPr bwMode="auto">
          <a:xfrm flipH="1">
            <a:off x="2057400" y="2819400"/>
            <a:ext cx="5715000" cy="1066800"/>
          </a:xfrm>
          <a:prstGeom prst="rtTriangle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2" name="Object 14"/>
          <p:cNvGraphicFramePr>
            <a:graphicFrameLocks noChangeAspect="1"/>
          </p:cNvGraphicFramePr>
          <p:nvPr/>
        </p:nvGraphicFramePr>
        <p:xfrm>
          <a:off x="2743200" y="4114800"/>
          <a:ext cx="44958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0" name="Equation" r:id="rId8" imgW="1650960" imgH="393480" progId="Equation.3">
                  <p:embed/>
                </p:oleObj>
              </mc:Choice>
              <mc:Fallback>
                <p:oleObj name="Equation" r:id="rId8" imgW="165096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14800"/>
                        <a:ext cx="4495800" cy="1071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7" name="Line 15"/>
          <p:cNvSpPr>
            <a:spLocks noChangeShapeType="1"/>
          </p:cNvSpPr>
          <p:nvPr/>
        </p:nvSpPr>
        <p:spPr bwMode="auto">
          <a:xfrm flipH="1">
            <a:off x="1295400" y="3886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8" name="Line 16"/>
          <p:cNvSpPr>
            <a:spLocks noChangeShapeType="1"/>
          </p:cNvSpPr>
          <p:nvPr/>
        </p:nvSpPr>
        <p:spPr bwMode="auto">
          <a:xfrm flipH="1">
            <a:off x="1295400" y="28194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293" name="Object 1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" y="3733800"/>
          <a:ext cx="6619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1" name="Equation" r:id="rId10" imgW="342720" imgH="203040" progId="Equation.3">
                  <p:embed/>
                </p:oleObj>
              </mc:Choice>
              <mc:Fallback>
                <p:oleObj name="Equation" r:id="rId10" imgW="342720" imgH="203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733800"/>
                        <a:ext cx="661988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133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33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5998BC-968F-42A0-AD3A-CA417A6763B0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Trapezoid Method</a:t>
            </a:r>
            <a:b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Multiple Application Rule</a:t>
            </a:r>
          </a:p>
        </p:txBody>
      </p:sp>
      <p:sp>
        <p:nvSpPr>
          <p:cNvPr id="13321" name="Text Box 3"/>
          <p:cNvSpPr txBox="1">
            <a:spLocks noChangeArrowheads="1"/>
          </p:cNvSpPr>
          <p:nvPr/>
        </p:nvSpPr>
        <p:spPr bwMode="auto">
          <a:xfrm>
            <a:off x="5453063" y="59436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13322" name="Text Box 4"/>
          <p:cNvSpPr txBox="1">
            <a:spLocks noChangeArrowheads="1"/>
          </p:cNvSpPr>
          <p:nvPr/>
        </p:nvSpPr>
        <p:spPr bwMode="auto">
          <a:xfrm>
            <a:off x="7358063" y="5943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13323" name="Text Box 5"/>
          <p:cNvSpPr txBox="1">
            <a:spLocks noChangeArrowheads="1"/>
          </p:cNvSpPr>
          <p:nvPr/>
        </p:nvSpPr>
        <p:spPr bwMode="auto">
          <a:xfrm>
            <a:off x="4267200" y="2209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f(x)</a:t>
            </a:r>
          </a:p>
        </p:txBody>
      </p:sp>
      <p:sp>
        <p:nvSpPr>
          <p:cNvPr id="13324" name="Line 6"/>
          <p:cNvSpPr>
            <a:spLocks noChangeShapeType="1"/>
          </p:cNvSpPr>
          <p:nvPr/>
        </p:nvSpPr>
        <p:spPr bwMode="auto">
          <a:xfrm flipV="1">
            <a:off x="4767263" y="23622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7"/>
          <p:cNvSpPr>
            <a:spLocks noChangeShapeType="1"/>
          </p:cNvSpPr>
          <p:nvPr/>
        </p:nvSpPr>
        <p:spPr bwMode="auto">
          <a:xfrm>
            <a:off x="4767263" y="53340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3314" name="Object 8"/>
          <p:cNvGraphicFramePr>
            <a:graphicFrameLocks noChangeAspect="1"/>
          </p:cNvGraphicFramePr>
          <p:nvPr/>
        </p:nvGraphicFramePr>
        <p:xfrm>
          <a:off x="5399088" y="5410200"/>
          <a:ext cx="2430462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5" name="Equation" r:id="rId4" imgW="1143000" imgH="228600" progId="Equation.3">
                  <p:embed/>
                </p:oleObj>
              </mc:Choice>
              <mc:Fallback>
                <p:oleObj name="Equation" r:id="rId4" imgW="11430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088" y="5410200"/>
                        <a:ext cx="2430462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6" name="Freeform 9"/>
          <p:cNvSpPr>
            <a:spLocks/>
          </p:cNvSpPr>
          <p:nvPr/>
        </p:nvSpPr>
        <p:spPr bwMode="auto">
          <a:xfrm>
            <a:off x="5148263" y="2882900"/>
            <a:ext cx="3276600" cy="1447800"/>
          </a:xfrm>
          <a:custGeom>
            <a:avLst/>
            <a:gdLst>
              <a:gd name="T0" fmla="*/ 0 w 2064"/>
              <a:gd name="T1" fmla="*/ 774700 h 912"/>
              <a:gd name="T2" fmla="*/ 609600 w 2064"/>
              <a:gd name="T3" fmla="*/ 1308100 h 912"/>
              <a:gd name="T4" fmla="*/ 1447800 w 2064"/>
              <a:gd name="T5" fmla="*/ 317500 h 912"/>
              <a:gd name="T6" fmla="*/ 2209800 w 2064"/>
              <a:gd name="T7" fmla="*/ 165100 h 912"/>
              <a:gd name="T8" fmla="*/ 2895599 w 2064"/>
              <a:gd name="T9" fmla="*/ 1308100 h 912"/>
              <a:gd name="T10" fmla="*/ 3276600 w 2064"/>
              <a:gd name="T11" fmla="*/ 1003300 h 9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64"/>
              <a:gd name="T19" fmla="*/ 0 h 912"/>
              <a:gd name="T20" fmla="*/ 2064 w 2064"/>
              <a:gd name="T21" fmla="*/ 912 h 9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64" h="912">
                <a:moveTo>
                  <a:pt x="0" y="488"/>
                </a:moveTo>
                <a:cubicBezTo>
                  <a:pt x="116" y="680"/>
                  <a:pt x="232" y="872"/>
                  <a:pt x="384" y="824"/>
                </a:cubicBezTo>
                <a:cubicBezTo>
                  <a:pt x="536" y="776"/>
                  <a:pt x="744" y="320"/>
                  <a:pt x="912" y="200"/>
                </a:cubicBezTo>
                <a:cubicBezTo>
                  <a:pt x="1080" y="80"/>
                  <a:pt x="1240" y="0"/>
                  <a:pt x="1392" y="104"/>
                </a:cubicBezTo>
                <a:cubicBezTo>
                  <a:pt x="1544" y="208"/>
                  <a:pt x="1712" y="736"/>
                  <a:pt x="1824" y="824"/>
                </a:cubicBezTo>
                <a:cubicBezTo>
                  <a:pt x="1936" y="912"/>
                  <a:pt x="2024" y="664"/>
                  <a:pt x="2064" y="63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0"/>
          <p:cNvSpPr>
            <a:spLocks noChangeShapeType="1"/>
          </p:cNvSpPr>
          <p:nvPr/>
        </p:nvSpPr>
        <p:spPr bwMode="auto">
          <a:xfrm flipV="1">
            <a:off x="5605463" y="4191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1"/>
          <p:cNvSpPr>
            <a:spLocks noChangeShapeType="1"/>
          </p:cNvSpPr>
          <p:nvPr/>
        </p:nvSpPr>
        <p:spPr bwMode="auto">
          <a:xfrm flipV="1">
            <a:off x="6138863" y="3810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2"/>
          <p:cNvSpPr>
            <a:spLocks noChangeShapeType="1"/>
          </p:cNvSpPr>
          <p:nvPr/>
        </p:nvSpPr>
        <p:spPr bwMode="auto">
          <a:xfrm flipV="1">
            <a:off x="6748463" y="3124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Line 13"/>
          <p:cNvSpPr>
            <a:spLocks noChangeShapeType="1"/>
          </p:cNvSpPr>
          <p:nvPr/>
        </p:nvSpPr>
        <p:spPr bwMode="auto">
          <a:xfrm flipV="1">
            <a:off x="7434263" y="3124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Line 14"/>
          <p:cNvSpPr>
            <a:spLocks noChangeShapeType="1"/>
          </p:cNvSpPr>
          <p:nvPr/>
        </p:nvSpPr>
        <p:spPr bwMode="auto">
          <a:xfrm flipV="1">
            <a:off x="5605463" y="3810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Line 15"/>
          <p:cNvSpPr>
            <a:spLocks noChangeShapeType="1"/>
          </p:cNvSpPr>
          <p:nvPr/>
        </p:nvSpPr>
        <p:spPr bwMode="auto">
          <a:xfrm flipV="1">
            <a:off x="6138863" y="31242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Line 16"/>
          <p:cNvSpPr>
            <a:spLocks noChangeShapeType="1"/>
          </p:cNvSpPr>
          <p:nvPr/>
        </p:nvSpPr>
        <p:spPr bwMode="auto">
          <a:xfrm>
            <a:off x="6748463" y="3124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Rectangle 17"/>
          <p:cNvSpPr>
            <a:spLocks noChangeArrowheads="1"/>
          </p:cNvSpPr>
          <p:nvPr/>
        </p:nvSpPr>
        <p:spPr bwMode="auto">
          <a:xfrm>
            <a:off x="6748463" y="3124200"/>
            <a:ext cx="685800" cy="22098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Rectangle 18"/>
          <p:cNvSpPr>
            <a:spLocks noChangeArrowheads="1"/>
          </p:cNvSpPr>
          <p:nvPr/>
        </p:nvSpPr>
        <p:spPr bwMode="auto">
          <a:xfrm>
            <a:off x="6138863" y="3810000"/>
            <a:ext cx="609600" cy="1524000"/>
          </a:xfrm>
          <a:prstGeom prst="rect">
            <a:avLst/>
          </a:prstGeom>
          <a:solidFill>
            <a:srgbClr val="00FF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AutoShape 19"/>
          <p:cNvSpPr>
            <a:spLocks noChangeArrowheads="1"/>
          </p:cNvSpPr>
          <p:nvPr/>
        </p:nvSpPr>
        <p:spPr bwMode="auto">
          <a:xfrm flipH="1">
            <a:off x="6138863" y="3124200"/>
            <a:ext cx="609600" cy="685800"/>
          </a:xfrm>
          <a:prstGeom prst="rtTriangle">
            <a:avLst/>
          </a:prstGeom>
          <a:solidFill>
            <a:srgbClr val="00FF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Rectangle 20"/>
          <p:cNvSpPr>
            <a:spLocks noChangeArrowheads="1"/>
          </p:cNvSpPr>
          <p:nvPr/>
        </p:nvSpPr>
        <p:spPr bwMode="auto">
          <a:xfrm>
            <a:off x="5605463" y="4191000"/>
            <a:ext cx="533400" cy="11430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AutoShape 21"/>
          <p:cNvSpPr>
            <a:spLocks noChangeArrowheads="1"/>
          </p:cNvSpPr>
          <p:nvPr/>
        </p:nvSpPr>
        <p:spPr bwMode="auto">
          <a:xfrm flipH="1">
            <a:off x="5605463" y="3810000"/>
            <a:ext cx="533400" cy="381000"/>
          </a:xfrm>
          <a:prstGeom prst="rtTriangle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15" name="Object 22"/>
          <p:cNvGraphicFramePr>
            <a:graphicFrameLocks noChangeAspect="1"/>
          </p:cNvGraphicFramePr>
          <p:nvPr/>
        </p:nvGraphicFramePr>
        <p:xfrm>
          <a:off x="304800" y="2362200"/>
          <a:ext cx="4019550" cy="278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6" name="Equation" r:id="rId6" imgW="1790640" imgH="1244520" progId="Equation.3">
                  <p:embed/>
                </p:oleObj>
              </mc:Choice>
              <mc:Fallback>
                <p:oleObj name="Equation" r:id="rId6" imgW="1790640" imgH="124452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362200"/>
                        <a:ext cx="4019550" cy="278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0759" name="Object 23"/>
          <p:cNvGraphicFramePr>
            <a:graphicFrameLocks noChangeAspect="1"/>
          </p:cNvGraphicFramePr>
          <p:nvPr/>
        </p:nvGraphicFramePr>
        <p:xfrm>
          <a:off x="4876800" y="1676400"/>
          <a:ext cx="4038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7" name="Equation" r:id="rId8" imgW="1841400" imgH="393480" progId="Equation.3">
                  <p:embed/>
                </p:oleObj>
              </mc:Choice>
              <mc:Fallback>
                <p:oleObj name="Equation" r:id="rId8" imgW="1841400" imgH="393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676400"/>
                        <a:ext cx="40386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0760" name="Line 24"/>
          <p:cNvSpPr>
            <a:spLocks noChangeShapeType="1"/>
          </p:cNvSpPr>
          <p:nvPr/>
        </p:nvSpPr>
        <p:spPr bwMode="auto">
          <a:xfrm flipV="1">
            <a:off x="6443663" y="2590800"/>
            <a:ext cx="0" cy="1600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40" name="Text Box 25"/>
          <p:cNvSpPr txBox="1">
            <a:spLocks noChangeArrowheads="1"/>
          </p:cNvSpPr>
          <p:nvPr/>
        </p:nvSpPr>
        <p:spPr bwMode="auto">
          <a:xfrm>
            <a:off x="8458200" y="5181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F2B614-2632-4460-A989-1F535116D403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Trapezoid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Method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Formula and Special Case</a:t>
            </a: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457200" y="1901825"/>
          <a:ext cx="8686800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2" name="Equation" r:id="rId4" imgW="4216320" imgH="888840" progId="Equation.3">
                  <p:embed/>
                </p:oleObj>
              </mc:Choice>
              <mc:Fallback>
                <p:oleObj name="Equation" r:id="rId4" imgW="4216320" imgH="888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1825"/>
                        <a:ext cx="8686800" cy="183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381000" y="2819400"/>
            <a:ext cx="7620000" cy="990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381000" y="4648200"/>
            <a:ext cx="7696200" cy="1524000"/>
          </a:xfrm>
          <a:prstGeom prst="rect">
            <a:avLst/>
          </a:prstGeom>
          <a:noFill/>
          <a:ln w="2857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39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1738029"/>
              </p:ext>
            </p:extLst>
          </p:nvPr>
        </p:nvGraphicFramePr>
        <p:xfrm>
          <a:off x="533400" y="4121836"/>
          <a:ext cx="6629400" cy="206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3" name="Equation" r:id="rId6" imgW="2895480" imgH="901440" progId="Equation.DSMT4">
                  <p:embed/>
                </p:oleObj>
              </mc:Choice>
              <mc:Fallback>
                <p:oleObj name="Equation" r:id="rId6" imgW="2895480" imgH="9014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21836"/>
                        <a:ext cx="6629400" cy="206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Line 7"/>
          <p:cNvSpPr>
            <a:spLocks noChangeShapeType="1"/>
          </p:cNvSpPr>
          <p:nvPr/>
        </p:nvSpPr>
        <p:spPr bwMode="auto">
          <a:xfrm>
            <a:off x="6172200" y="2286000"/>
            <a:ext cx="2743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2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55EEF1-BB43-4060-B651-C787BB06EA96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5367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33528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Given a tabulated values of the velocity of an object. 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Obtain an estimate of the distance traveled in the interval [0,3].</a:t>
            </a:r>
            <a:r>
              <a:rPr lang="en-US" sz="2000">
                <a:latin typeface="Arial" charset="0"/>
              </a:rPr>
              <a:t> </a:t>
            </a:r>
          </a:p>
        </p:txBody>
      </p:sp>
      <p:graphicFrame>
        <p:nvGraphicFramePr>
          <p:cNvPr id="504836" name="Group 4"/>
          <p:cNvGraphicFramePr>
            <a:graphicFrameLocks noGrp="1"/>
          </p:cNvGraphicFramePr>
          <p:nvPr/>
        </p:nvGraphicFramePr>
        <p:xfrm>
          <a:off x="4038600" y="1981200"/>
          <a:ext cx="4762500" cy="1238250"/>
        </p:xfrm>
        <a:graphic>
          <a:graphicData uri="http://schemas.openxmlformats.org/drawingml/2006/table">
            <a:tbl>
              <a:tblPr/>
              <a:tblGrid>
                <a:gridCol w="1681163"/>
                <a:gridCol w="769937"/>
                <a:gridCol w="769938"/>
                <a:gridCol w="771525"/>
                <a:gridCol w="769937"/>
              </a:tblGrid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 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Velocity (m/s)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8" name="Text Box 24"/>
          <p:cNvSpPr txBox="1">
            <a:spLocks noChangeArrowheads="1"/>
          </p:cNvSpPr>
          <p:nvPr/>
        </p:nvSpPr>
        <p:spPr bwMode="auto">
          <a:xfrm>
            <a:off x="685800" y="4800600"/>
            <a:ext cx="7239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Distance = integral of the velocity 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15362" name="Object 25"/>
          <p:cNvGraphicFramePr>
            <a:graphicFrameLocks noChangeAspect="1"/>
          </p:cNvGraphicFramePr>
          <p:nvPr/>
        </p:nvGraphicFramePr>
        <p:xfrm>
          <a:off x="1417638" y="5145088"/>
          <a:ext cx="5013325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name="Equation" r:id="rId4" imgW="1396800" imgH="355320" progId="Equation.3">
                  <p:embed/>
                </p:oleObj>
              </mc:Choice>
              <mc:Fallback>
                <p:oleObj name="Equation" r:id="rId4" imgW="1396800" imgH="35532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638" y="5145088"/>
                        <a:ext cx="5013325" cy="900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325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F85389-853A-4292-AF8A-6041E522C923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981200"/>
          </a:xfrm>
        </p:spPr>
        <p:txBody>
          <a:bodyPr/>
          <a:lstStyle/>
          <a:p>
            <a:pPr eaLnBrk="1" hangingPunct="1"/>
            <a:r>
              <a:rPr lang="en-US" sz="4300" smtClean="0"/>
              <a:t/>
            </a:r>
            <a:br>
              <a:rPr lang="en-US" sz="4300" smtClean="0"/>
            </a:br>
            <a:r>
              <a:rPr lang="en-US" sz="5100" smtClean="0"/>
              <a:t>L</a:t>
            </a:r>
            <a:r>
              <a:rPr lang="en-US" sz="4700" smtClean="0"/>
              <a:t>ecture 24</a:t>
            </a:r>
            <a:r>
              <a:rPr lang="en-US" sz="5100" smtClean="0"/>
              <a:t/>
            </a:r>
            <a:br>
              <a:rPr lang="en-US" sz="5100" smtClean="0"/>
            </a:br>
            <a:r>
              <a:rPr lang="en-US" sz="4400" b="1" smtClean="0"/>
              <a:t>Introduction to Numerical Integration</a:t>
            </a:r>
          </a:p>
        </p:txBody>
      </p:sp>
      <p:sp>
        <p:nvSpPr>
          <p:cNvPr id="5325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0250"/>
            <a:ext cx="7543800" cy="2444750"/>
          </a:xfrm>
          <a:noFill/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sz="2400" smtClean="0"/>
              <a:t> Definitions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sz="2400" smtClean="0"/>
              <a:t> Upper and Lower Sums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sz="2400" smtClean="0"/>
              <a:t> Trapezoid Method (Newton-Cotes Methods)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sz="2400" smtClean="0"/>
              <a:t> Romberg Method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sz="2400" smtClean="0"/>
              <a:t> Gauss Quadrature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sz="2400" smtClean="0"/>
              <a:t>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EAF3C9-B1FB-41A8-85A5-4E647FD0C859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 1</a:t>
            </a:r>
          </a:p>
        </p:txBody>
      </p:sp>
      <p:graphicFrame>
        <p:nvGraphicFramePr>
          <p:cNvPr id="506883" name="Group 3"/>
          <p:cNvGraphicFramePr>
            <a:graphicFrameLocks noGrp="1"/>
          </p:cNvGraphicFramePr>
          <p:nvPr/>
        </p:nvGraphicFramePr>
        <p:xfrm>
          <a:off x="4038600" y="1752600"/>
          <a:ext cx="4343400" cy="1273810"/>
        </p:xfrm>
        <a:graphic>
          <a:graphicData uri="http://schemas.openxmlformats.org/drawingml/2006/table">
            <a:tbl>
              <a:tblPr/>
              <a:tblGrid>
                <a:gridCol w="1435100"/>
                <a:gridCol w="727075"/>
                <a:gridCol w="727075"/>
                <a:gridCol w="727075"/>
                <a:gridCol w="727075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 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Velocity (m/s)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6903" name="Object 23"/>
          <p:cNvGraphicFramePr>
            <a:graphicFrameLocks noChangeAspect="1"/>
          </p:cNvGraphicFramePr>
          <p:nvPr/>
        </p:nvGraphicFramePr>
        <p:xfrm>
          <a:off x="1647825" y="3382963"/>
          <a:ext cx="4940300" cy="277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0" name="Equation" r:id="rId4" imgW="2438280" imgH="1371600" progId="Equation.3">
                  <p:embed/>
                </p:oleObj>
              </mc:Choice>
              <mc:Fallback>
                <p:oleObj name="Equation" r:id="rId4" imgW="2438280" imgH="1371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3382963"/>
                        <a:ext cx="4940300" cy="277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24"/>
          <p:cNvGraphicFramePr>
            <a:graphicFrameLocks noChangeAspect="1"/>
          </p:cNvGraphicFramePr>
          <p:nvPr/>
        </p:nvGraphicFramePr>
        <p:xfrm>
          <a:off x="519113" y="1752600"/>
          <a:ext cx="3305175" cy="151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1" name="Equation" r:id="rId6" imgW="1434960" imgH="660240" progId="Equation.3">
                  <p:embed/>
                </p:oleObj>
              </mc:Choice>
              <mc:Fallback>
                <p:oleObj name="Equation" r:id="rId6" imgW="1434960" imgH="6602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1752600"/>
                        <a:ext cx="3305175" cy="1519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6905" name="Rectangle 25"/>
          <p:cNvSpPr>
            <a:spLocks noChangeArrowheads="1"/>
          </p:cNvSpPr>
          <p:nvPr/>
        </p:nvSpPr>
        <p:spPr bwMode="auto">
          <a:xfrm>
            <a:off x="990600" y="3352800"/>
            <a:ext cx="6096000" cy="2819400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90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E2B335-3B0E-4F33-9EAC-C4F0BDA8BD0E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Estimating the Error </a:t>
            </a:r>
            <a:b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 Trapezoid Method</a:t>
            </a:r>
            <a:r>
              <a:rPr lang="en-US" sz="33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graphicFrame>
        <p:nvGraphicFramePr>
          <p:cNvPr id="508931" name="Object 3"/>
          <p:cNvGraphicFramePr>
            <a:graphicFrameLocks noChangeAspect="1"/>
          </p:cNvGraphicFramePr>
          <p:nvPr/>
        </p:nvGraphicFramePr>
        <p:xfrm>
          <a:off x="434975" y="2057400"/>
          <a:ext cx="8556625" cy="261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name="Equation" r:id="rId4" imgW="2577960" imgH="787320" progId="Equation.3">
                  <p:embed/>
                </p:oleObj>
              </mc:Choice>
              <mc:Fallback>
                <p:oleObj name="Equation" r:id="rId4" imgW="2577960" imgH="787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2057400"/>
                        <a:ext cx="8556625" cy="2614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914D3A-5711-4CB2-9127-BBF3F77F0E2D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Error in estimating the integral</a:t>
            </a:r>
            <a:b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3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Theorem</a:t>
            </a:r>
          </a:p>
        </p:txBody>
      </p:sp>
      <p:graphicFrame>
        <p:nvGraphicFramePr>
          <p:cNvPr id="510979" name="Object 3"/>
          <p:cNvGraphicFramePr>
            <a:graphicFrameLocks noChangeAspect="1"/>
          </p:cNvGraphicFramePr>
          <p:nvPr/>
        </p:nvGraphicFramePr>
        <p:xfrm>
          <a:off x="609600" y="1479550"/>
          <a:ext cx="6934200" cy="464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1" name="Equation" r:id="rId4" imgW="2768400" imgH="1854000" progId="Equation.3">
                  <p:embed/>
                </p:oleObj>
              </mc:Choice>
              <mc:Fallback>
                <p:oleObj name="Equation" r:id="rId4" imgW="2768400" imgH="1854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79550"/>
                        <a:ext cx="6934200" cy="464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Line 4"/>
          <p:cNvSpPr>
            <a:spLocks noChangeShapeType="1"/>
          </p:cNvSpPr>
          <p:nvPr/>
        </p:nvSpPr>
        <p:spPr bwMode="auto">
          <a:xfrm>
            <a:off x="685800" y="31242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A0D91B-BE71-4BA4-B014-CA0670027C03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graphicFrame>
        <p:nvGraphicFramePr>
          <p:cNvPr id="513027" name="Object 3"/>
          <p:cNvGraphicFramePr>
            <a:graphicFrameLocks noChangeAspect="1"/>
          </p:cNvGraphicFramePr>
          <p:nvPr/>
        </p:nvGraphicFramePr>
        <p:xfrm>
          <a:off x="609600" y="1447800"/>
          <a:ext cx="7315200" cy="441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5" name="Equation" r:id="rId4" imgW="3073320" imgH="1854000" progId="Equation.3">
                  <p:embed/>
                </p:oleObj>
              </mc:Choice>
              <mc:Fallback>
                <p:oleObj name="Equation" r:id="rId4" imgW="3073320" imgH="1854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47800"/>
                        <a:ext cx="7315200" cy="441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609600" y="1447800"/>
            <a:ext cx="7315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35B7AC-1AFE-4D22-B1EA-B838CC6E6DDA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graphicFrame>
        <p:nvGraphicFramePr>
          <p:cNvPr id="20482" name="Object 3"/>
          <p:cNvGraphicFramePr>
            <a:graphicFrameLocks noChangeAspect="1"/>
          </p:cNvGraphicFramePr>
          <p:nvPr/>
        </p:nvGraphicFramePr>
        <p:xfrm>
          <a:off x="838200" y="2708275"/>
          <a:ext cx="6400800" cy="340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9" name="Equation" r:id="rId4" imgW="3238200" imgH="1726920" progId="Equation.3">
                  <p:embed/>
                </p:oleObj>
              </mc:Choice>
              <mc:Fallback>
                <p:oleObj name="Equation" r:id="rId4" imgW="3238200" imgH="17269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708275"/>
                        <a:ext cx="6400800" cy="340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9044" name="Group 4"/>
          <p:cNvGraphicFramePr>
            <a:graphicFrameLocks noGrp="1"/>
          </p:cNvGraphicFramePr>
          <p:nvPr/>
        </p:nvGraphicFramePr>
        <p:xfrm>
          <a:off x="914400" y="1600200"/>
          <a:ext cx="7467600" cy="1035050"/>
        </p:xfrm>
        <a:graphic>
          <a:graphicData uri="http://schemas.openxmlformats.org/drawingml/2006/table">
            <a:tbl>
              <a:tblPr/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9F946C-AB42-4C4A-81D9-DB230C905CBE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graphicFrame>
        <p:nvGraphicFramePr>
          <p:cNvPr id="21506" name="Object 3"/>
          <p:cNvGraphicFramePr>
            <a:graphicFrameLocks noChangeAspect="1"/>
          </p:cNvGraphicFramePr>
          <p:nvPr/>
        </p:nvGraphicFramePr>
        <p:xfrm>
          <a:off x="685800" y="3200400"/>
          <a:ext cx="75438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3" name="Equation" r:id="rId4" imgW="3073320" imgH="1180800" progId="Equation.3">
                  <p:embed/>
                </p:oleObj>
              </mc:Choice>
              <mc:Fallback>
                <p:oleObj name="Equation" r:id="rId4" imgW="3073320" imgH="1180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00400"/>
                        <a:ext cx="7543800" cy="289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7124" name="Group 4"/>
          <p:cNvGraphicFramePr>
            <a:graphicFrameLocks noGrp="1"/>
          </p:cNvGraphicFramePr>
          <p:nvPr/>
        </p:nvGraphicFramePr>
        <p:xfrm>
          <a:off x="914400" y="1752600"/>
          <a:ext cx="7467600" cy="914400"/>
        </p:xfrm>
        <a:graphic>
          <a:graphicData uri="http://schemas.openxmlformats.org/drawingml/2006/table">
            <a:tbl>
              <a:tblPr/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A9D416-1F22-45BB-A680-0F0903273E15}" type="slidenum">
              <a:rPr lang="ar-SA" smtClean="0"/>
              <a:pPr/>
              <a:t>26</a:t>
            </a:fld>
            <a:endParaRPr lang="en-US" smtClean="0"/>
          </a:p>
        </p:txBody>
      </p:sp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Recursive Trapezoid Method</a:t>
            </a:r>
          </a:p>
        </p:txBody>
      </p:sp>
      <p:sp>
        <p:nvSpPr>
          <p:cNvPr id="22536" name="Text Box 3"/>
          <p:cNvSpPr txBox="1">
            <a:spLocks noChangeArrowheads="1"/>
          </p:cNvSpPr>
          <p:nvPr/>
        </p:nvSpPr>
        <p:spPr bwMode="auto">
          <a:xfrm>
            <a:off x="4953000" y="1981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f(x)</a:t>
            </a:r>
          </a:p>
        </p:txBody>
      </p:sp>
      <p:sp>
        <p:nvSpPr>
          <p:cNvPr id="22537" name="Line 4"/>
          <p:cNvSpPr>
            <a:spLocks noChangeShapeType="1"/>
          </p:cNvSpPr>
          <p:nvPr/>
        </p:nvSpPr>
        <p:spPr bwMode="auto">
          <a:xfrm flipV="1">
            <a:off x="5410200" y="23622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Line 5"/>
          <p:cNvSpPr>
            <a:spLocks noChangeShapeType="1"/>
          </p:cNvSpPr>
          <p:nvPr/>
        </p:nvSpPr>
        <p:spPr bwMode="auto">
          <a:xfrm>
            <a:off x="5410200" y="53340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2530" name="Object 6"/>
          <p:cNvGraphicFramePr>
            <a:graphicFrameLocks noChangeAspect="1"/>
          </p:cNvGraphicFramePr>
          <p:nvPr/>
        </p:nvGraphicFramePr>
        <p:xfrm>
          <a:off x="6019800" y="5562600"/>
          <a:ext cx="24384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4" name="Equation" r:id="rId4" imgW="1498320" imgH="203040" progId="Equation.3">
                  <p:embed/>
                </p:oleObj>
              </mc:Choice>
              <mc:Fallback>
                <p:oleObj name="Equation" r:id="rId4" imgW="149832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562600"/>
                        <a:ext cx="2438400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9" name="Freeform 7"/>
          <p:cNvSpPr>
            <a:spLocks/>
          </p:cNvSpPr>
          <p:nvPr/>
        </p:nvSpPr>
        <p:spPr bwMode="auto">
          <a:xfrm>
            <a:off x="5791200" y="2882900"/>
            <a:ext cx="3276600" cy="1447800"/>
          </a:xfrm>
          <a:custGeom>
            <a:avLst/>
            <a:gdLst>
              <a:gd name="T0" fmla="*/ 0 w 2064"/>
              <a:gd name="T1" fmla="*/ 774700 h 912"/>
              <a:gd name="T2" fmla="*/ 609600 w 2064"/>
              <a:gd name="T3" fmla="*/ 1308100 h 912"/>
              <a:gd name="T4" fmla="*/ 1447800 w 2064"/>
              <a:gd name="T5" fmla="*/ 317500 h 912"/>
              <a:gd name="T6" fmla="*/ 2209800 w 2064"/>
              <a:gd name="T7" fmla="*/ 165100 h 912"/>
              <a:gd name="T8" fmla="*/ 2895599 w 2064"/>
              <a:gd name="T9" fmla="*/ 1308100 h 912"/>
              <a:gd name="T10" fmla="*/ 3276600 w 2064"/>
              <a:gd name="T11" fmla="*/ 1003300 h 9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64"/>
              <a:gd name="T19" fmla="*/ 0 h 912"/>
              <a:gd name="T20" fmla="*/ 2064 w 2064"/>
              <a:gd name="T21" fmla="*/ 912 h 9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64" h="912">
                <a:moveTo>
                  <a:pt x="0" y="488"/>
                </a:moveTo>
                <a:cubicBezTo>
                  <a:pt x="116" y="680"/>
                  <a:pt x="232" y="872"/>
                  <a:pt x="384" y="824"/>
                </a:cubicBezTo>
                <a:cubicBezTo>
                  <a:pt x="536" y="776"/>
                  <a:pt x="744" y="320"/>
                  <a:pt x="912" y="200"/>
                </a:cubicBezTo>
                <a:cubicBezTo>
                  <a:pt x="1080" y="80"/>
                  <a:pt x="1240" y="0"/>
                  <a:pt x="1392" y="104"/>
                </a:cubicBezTo>
                <a:cubicBezTo>
                  <a:pt x="1544" y="208"/>
                  <a:pt x="1712" y="736"/>
                  <a:pt x="1824" y="824"/>
                </a:cubicBezTo>
                <a:cubicBezTo>
                  <a:pt x="1936" y="912"/>
                  <a:pt x="2024" y="664"/>
                  <a:pt x="2064" y="63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8"/>
          <p:cNvSpPr>
            <a:spLocks noChangeShapeType="1"/>
          </p:cNvSpPr>
          <p:nvPr/>
        </p:nvSpPr>
        <p:spPr bwMode="auto">
          <a:xfrm flipV="1">
            <a:off x="6096000" y="4114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Line 9"/>
          <p:cNvSpPr>
            <a:spLocks noChangeShapeType="1"/>
          </p:cNvSpPr>
          <p:nvPr/>
        </p:nvSpPr>
        <p:spPr bwMode="auto">
          <a:xfrm flipV="1">
            <a:off x="8001000" y="3048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Line 10"/>
          <p:cNvSpPr>
            <a:spLocks noChangeShapeType="1"/>
          </p:cNvSpPr>
          <p:nvPr/>
        </p:nvSpPr>
        <p:spPr bwMode="auto">
          <a:xfrm flipV="1">
            <a:off x="6096000" y="3048000"/>
            <a:ext cx="1905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Rectangle 11"/>
          <p:cNvSpPr>
            <a:spLocks noChangeArrowheads="1"/>
          </p:cNvSpPr>
          <p:nvPr/>
        </p:nvSpPr>
        <p:spPr bwMode="auto">
          <a:xfrm>
            <a:off x="6096000" y="4114800"/>
            <a:ext cx="1905000" cy="12192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AutoShape 12"/>
          <p:cNvSpPr>
            <a:spLocks noChangeArrowheads="1"/>
          </p:cNvSpPr>
          <p:nvPr/>
        </p:nvSpPr>
        <p:spPr bwMode="auto">
          <a:xfrm flipH="1">
            <a:off x="6096000" y="3048000"/>
            <a:ext cx="1905000" cy="1066800"/>
          </a:xfrm>
          <a:prstGeom prst="rtTriangle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1" name="Object 13"/>
          <p:cNvGraphicFramePr>
            <a:graphicFrameLocks noChangeAspect="1"/>
          </p:cNvGraphicFramePr>
          <p:nvPr/>
        </p:nvGraphicFramePr>
        <p:xfrm>
          <a:off x="533400" y="1676400"/>
          <a:ext cx="4364038" cy="227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5" name="Equation" r:id="rId6" imgW="2044440" imgH="1066680" progId="Equation.3">
                  <p:embed/>
                </p:oleObj>
              </mc:Choice>
              <mc:Fallback>
                <p:oleObj name="Equation" r:id="rId6" imgW="2044440" imgH="10666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76400"/>
                        <a:ext cx="4364038" cy="227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EFE053-FEA3-448B-897C-286AE06FA79B}" type="slidenum">
              <a:rPr lang="ar-SA" smtClean="0"/>
              <a:pPr/>
              <a:t>27</a:t>
            </a:fld>
            <a:endParaRPr lang="en-US" smtClean="0"/>
          </a:p>
        </p:txBody>
      </p:sp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Recursive Trapezoid Method</a:t>
            </a:r>
          </a:p>
        </p:txBody>
      </p:sp>
      <p:sp>
        <p:nvSpPr>
          <p:cNvPr id="23560" name="Text Box 3"/>
          <p:cNvSpPr txBox="1">
            <a:spLocks noChangeArrowheads="1"/>
          </p:cNvSpPr>
          <p:nvPr/>
        </p:nvSpPr>
        <p:spPr bwMode="auto">
          <a:xfrm>
            <a:off x="4953000" y="1981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f(x)</a:t>
            </a:r>
          </a:p>
        </p:txBody>
      </p:sp>
      <p:sp>
        <p:nvSpPr>
          <p:cNvPr id="23561" name="Line 4"/>
          <p:cNvSpPr>
            <a:spLocks noChangeShapeType="1"/>
          </p:cNvSpPr>
          <p:nvPr/>
        </p:nvSpPr>
        <p:spPr bwMode="auto">
          <a:xfrm flipV="1">
            <a:off x="5410200" y="23622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Line 5"/>
          <p:cNvSpPr>
            <a:spLocks noChangeShapeType="1"/>
          </p:cNvSpPr>
          <p:nvPr/>
        </p:nvSpPr>
        <p:spPr bwMode="auto">
          <a:xfrm>
            <a:off x="5410200" y="53340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3554" name="Object 6"/>
          <p:cNvGraphicFramePr>
            <a:graphicFrameLocks noChangeAspect="1"/>
          </p:cNvGraphicFramePr>
          <p:nvPr/>
        </p:nvGraphicFramePr>
        <p:xfrm>
          <a:off x="6019800" y="5511800"/>
          <a:ext cx="26670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8" name="Equation" r:id="rId4" imgW="1638000" imgH="203040" progId="Equation.3">
                  <p:embed/>
                </p:oleObj>
              </mc:Choice>
              <mc:Fallback>
                <p:oleObj name="Equation" r:id="rId4" imgW="163800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511800"/>
                        <a:ext cx="2667000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3" name="Freeform 7"/>
          <p:cNvSpPr>
            <a:spLocks/>
          </p:cNvSpPr>
          <p:nvPr/>
        </p:nvSpPr>
        <p:spPr bwMode="auto">
          <a:xfrm>
            <a:off x="5791200" y="2882900"/>
            <a:ext cx="3276600" cy="1447800"/>
          </a:xfrm>
          <a:custGeom>
            <a:avLst/>
            <a:gdLst>
              <a:gd name="T0" fmla="*/ 0 w 2064"/>
              <a:gd name="T1" fmla="*/ 774700 h 912"/>
              <a:gd name="T2" fmla="*/ 609600 w 2064"/>
              <a:gd name="T3" fmla="*/ 1308100 h 912"/>
              <a:gd name="T4" fmla="*/ 1447800 w 2064"/>
              <a:gd name="T5" fmla="*/ 317500 h 912"/>
              <a:gd name="T6" fmla="*/ 2209800 w 2064"/>
              <a:gd name="T7" fmla="*/ 165100 h 912"/>
              <a:gd name="T8" fmla="*/ 2895599 w 2064"/>
              <a:gd name="T9" fmla="*/ 1308100 h 912"/>
              <a:gd name="T10" fmla="*/ 3276600 w 2064"/>
              <a:gd name="T11" fmla="*/ 1003300 h 9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64"/>
              <a:gd name="T19" fmla="*/ 0 h 912"/>
              <a:gd name="T20" fmla="*/ 2064 w 2064"/>
              <a:gd name="T21" fmla="*/ 912 h 9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64" h="912">
                <a:moveTo>
                  <a:pt x="0" y="488"/>
                </a:moveTo>
                <a:cubicBezTo>
                  <a:pt x="116" y="680"/>
                  <a:pt x="232" y="872"/>
                  <a:pt x="384" y="824"/>
                </a:cubicBezTo>
                <a:cubicBezTo>
                  <a:pt x="536" y="776"/>
                  <a:pt x="744" y="320"/>
                  <a:pt x="912" y="200"/>
                </a:cubicBezTo>
                <a:cubicBezTo>
                  <a:pt x="1080" y="80"/>
                  <a:pt x="1240" y="0"/>
                  <a:pt x="1392" y="104"/>
                </a:cubicBezTo>
                <a:cubicBezTo>
                  <a:pt x="1544" y="208"/>
                  <a:pt x="1712" y="736"/>
                  <a:pt x="1824" y="824"/>
                </a:cubicBezTo>
                <a:cubicBezTo>
                  <a:pt x="1936" y="912"/>
                  <a:pt x="2024" y="664"/>
                  <a:pt x="2064" y="63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Line 8"/>
          <p:cNvSpPr>
            <a:spLocks noChangeShapeType="1"/>
          </p:cNvSpPr>
          <p:nvPr/>
        </p:nvSpPr>
        <p:spPr bwMode="auto">
          <a:xfrm flipV="1">
            <a:off x="6096000" y="4114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Line 9"/>
          <p:cNvSpPr>
            <a:spLocks noChangeShapeType="1"/>
          </p:cNvSpPr>
          <p:nvPr/>
        </p:nvSpPr>
        <p:spPr bwMode="auto">
          <a:xfrm flipV="1">
            <a:off x="7086600" y="3810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Line 10"/>
          <p:cNvSpPr>
            <a:spLocks noChangeShapeType="1"/>
          </p:cNvSpPr>
          <p:nvPr/>
        </p:nvSpPr>
        <p:spPr bwMode="auto">
          <a:xfrm flipV="1">
            <a:off x="6096000" y="33528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Rectangle 11"/>
          <p:cNvSpPr>
            <a:spLocks noChangeArrowheads="1"/>
          </p:cNvSpPr>
          <p:nvPr/>
        </p:nvSpPr>
        <p:spPr bwMode="auto">
          <a:xfrm>
            <a:off x="7086600" y="3352800"/>
            <a:ext cx="1143000" cy="19812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2"/>
          <p:cNvSpPr>
            <a:spLocks noChangeArrowheads="1"/>
          </p:cNvSpPr>
          <p:nvPr/>
        </p:nvSpPr>
        <p:spPr bwMode="auto">
          <a:xfrm>
            <a:off x="6096000" y="4114800"/>
            <a:ext cx="990600" cy="12192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AutoShape 13"/>
          <p:cNvSpPr>
            <a:spLocks noChangeArrowheads="1"/>
          </p:cNvSpPr>
          <p:nvPr/>
        </p:nvSpPr>
        <p:spPr bwMode="auto">
          <a:xfrm flipH="1">
            <a:off x="6096000" y="3352800"/>
            <a:ext cx="990600" cy="762000"/>
          </a:xfrm>
          <a:prstGeom prst="rtTriangle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5" name="Object 14"/>
          <p:cNvGraphicFramePr>
            <a:graphicFrameLocks noChangeAspect="1"/>
          </p:cNvGraphicFramePr>
          <p:nvPr/>
        </p:nvGraphicFramePr>
        <p:xfrm>
          <a:off x="609600" y="1752600"/>
          <a:ext cx="4648200" cy="383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9" name="Equation" r:id="rId6" imgW="2616120" imgH="2158920" progId="Equation.3">
                  <p:embed/>
                </p:oleObj>
              </mc:Choice>
              <mc:Fallback>
                <p:oleObj name="Equation" r:id="rId6" imgW="2616120" imgH="215892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4648200" cy="3836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0" name="Text Box 15"/>
          <p:cNvSpPr txBox="1">
            <a:spLocks noChangeArrowheads="1"/>
          </p:cNvSpPr>
          <p:nvPr/>
        </p:nvSpPr>
        <p:spPr bwMode="auto">
          <a:xfrm>
            <a:off x="1066800" y="5486400"/>
            <a:ext cx="7772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Based on previous estimate</a:t>
            </a:r>
          </a:p>
          <a:p>
            <a:pPr>
              <a:spcBef>
                <a:spcPct val="50000"/>
              </a:spcBef>
            </a:pPr>
            <a:r>
              <a:rPr lang="en-US"/>
              <a:t>                                </a:t>
            </a:r>
            <a:r>
              <a:rPr lang="en-US">
                <a:solidFill>
                  <a:schemeClr val="folHlink"/>
                </a:solidFill>
              </a:rPr>
              <a:t>Based on new point </a:t>
            </a:r>
          </a:p>
        </p:txBody>
      </p:sp>
      <p:sp>
        <p:nvSpPr>
          <p:cNvPr id="23571" name="Line 16"/>
          <p:cNvSpPr>
            <a:spLocks noChangeShapeType="1"/>
          </p:cNvSpPr>
          <p:nvPr/>
        </p:nvSpPr>
        <p:spPr bwMode="auto">
          <a:xfrm flipV="1">
            <a:off x="2209800" y="51054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2" name="Line 17"/>
          <p:cNvSpPr>
            <a:spLocks noChangeShapeType="1"/>
          </p:cNvSpPr>
          <p:nvPr/>
        </p:nvSpPr>
        <p:spPr bwMode="auto">
          <a:xfrm flipH="1" flipV="1">
            <a:off x="3733800" y="5105400"/>
            <a:ext cx="1371600" cy="838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Oval Callout 1"/>
          <p:cNvSpPr/>
          <p:nvPr/>
        </p:nvSpPr>
        <p:spPr>
          <a:xfrm>
            <a:off x="2895600" y="2133600"/>
            <a:ext cx="2133600" cy="8255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Recall special case of Trapezoid </a:t>
            </a:r>
            <a:r>
              <a:rPr lang="en-US" sz="1200" dirty="0" smtClean="0"/>
              <a:t>Method!!</a:t>
            </a:r>
            <a:endParaRPr lang="en-US" sz="1200" dirty="0"/>
          </a:p>
        </p:txBody>
      </p:sp>
      <p:sp>
        <p:nvSpPr>
          <p:cNvPr id="3" name="Left Brace 2"/>
          <p:cNvSpPr/>
          <p:nvPr/>
        </p:nvSpPr>
        <p:spPr>
          <a:xfrm rot="5400000">
            <a:off x="3215846" y="1387046"/>
            <a:ext cx="381000" cy="3702908"/>
          </a:xfrm>
          <a:prstGeom prst="leftBrace">
            <a:avLst>
              <a:gd name="adj1" fmla="val 8333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344F0C-17FA-4A7E-8007-44FBB052171E}" type="slidenum">
              <a:rPr lang="ar-SA" smtClean="0"/>
              <a:pPr/>
              <a:t>28</a:t>
            </a:fld>
            <a:endParaRPr lang="en-US" smtClean="0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Recursive Trapezoid Method</a:t>
            </a:r>
          </a:p>
        </p:txBody>
      </p:sp>
      <p:sp>
        <p:nvSpPr>
          <p:cNvPr id="24584" name="Text Box 3"/>
          <p:cNvSpPr txBox="1">
            <a:spLocks noChangeArrowheads="1"/>
          </p:cNvSpPr>
          <p:nvPr/>
        </p:nvSpPr>
        <p:spPr bwMode="auto">
          <a:xfrm>
            <a:off x="4953000" y="1828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f(x)</a:t>
            </a:r>
          </a:p>
        </p:txBody>
      </p:sp>
      <p:sp>
        <p:nvSpPr>
          <p:cNvPr id="24585" name="Line 4"/>
          <p:cNvSpPr>
            <a:spLocks noChangeShapeType="1"/>
          </p:cNvSpPr>
          <p:nvPr/>
        </p:nvSpPr>
        <p:spPr bwMode="auto">
          <a:xfrm flipV="1">
            <a:off x="5410200" y="22098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Line 5"/>
          <p:cNvSpPr>
            <a:spLocks noChangeShapeType="1"/>
          </p:cNvSpPr>
          <p:nvPr/>
        </p:nvSpPr>
        <p:spPr bwMode="auto">
          <a:xfrm>
            <a:off x="5410200" y="5181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Freeform 6"/>
          <p:cNvSpPr>
            <a:spLocks/>
          </p:cNvSpPr>
          <p:nvPr/>
        </p:nvSpPr>
        <p:spPr bwMode="auto">
          <a:xfrm>
            <a:off x="5791200" y="2730500"/>
            <a:ext cx="3276600" cy="1447800"/>
          </a:xfrm>
          <a:custGeom>
            <a:avLst/>
            <a:gdLst>
              <a:gd name="T0" fmla="*/ 0 w 2064"/>
              <a:gd name="T1" fmla="*/ 774700 h 912"/>
              <a:gd name="T2" fmla="*/ 609600 w 2064"/>
              <a:gd name="T3" fmla="*/ 1308100 h 912"/>
              <a:gd name="T4" fmla="*/ 1447800 w 2064"/>
              <a:gd name="T5" fmla="*/ 317500 h 912"/>
              <a:gd name="T6" fmla="*/ 2209800 w 2064"/>
              <a:gd name="T7" fmla="*/ 165100 h 912"/>
              <a:gd name="T8" fmla="*/ 2895599 w 2064"/>
              <a:gd name="T9" fmla="*/ 1308100 h 912"/>
              <a:gd name="T10" fmla="*/ 3276600 w 2064"/>
              <a:gd name="T11" fmla="*/ 1003300 h 9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64"/>
              <a:gd name="T19" fmla="*/ 0 h 912"/>
              <a:gd name="T20" fmla="*/ 2064 w 2064"/>
              <a:gd name="T21" fmla="*/ 912 h 9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64" h="912">
                <a:moveTo>
                  <a:pt x="0" y="488"/>
                </a:moveTo>
                <a:cubicBezTo>
                  <a:pt x="116" y="680"/>
                  <a:pt x="232" y="872"/>
                  <a:pt x="384" y="824"/>
                </a:cubicBezTo>
                <a:cubicBezTo>
                  <a:pt x="536" y="776"/>
                  <a:pt x="744" y="320"/>
                  <a:pt x="912" y="200"/>
                </a:cubicBezTo>
                <a:cubicBezTo>
                  <a:pt x="1080" y="80"/>
                  <a:pt x="1240" y="0"/>
                  <a:pt x="1392" y="104"/>
                </a:cubicBezTo>
                <a:cubicBezTo>
                  <a:pt x="1544" y="208"/>
                  <a:pt x="1712" y="736"/>
                  <a:pt x="1824" y="824"/>
                </a:cubicBezTo>
                <a:cubicBezTo>
                  <a:pt x="1936" y="912"/>
                  <a:pt x="2024" y="664"/>
                  <a:pt x="2064" y="63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Line 7"/>
          <p:cNvSpPr>
            <a:spLocks noChangeShapeType="1"/>
          </p:cNvSpPr>
          <p:nvPr/>
        </p:nvSpPr>
        <p:spPr bwMode="auto">
          <a:xfrm flipV="1">
            <a:off x="6096000" y="3962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Line 8"/>
          <p:cNvSpPr>
            <a:spLocks noChangeShapeType="1"/>
          </p:cNvSpPr>
          <p:nvPr/>
        </p:nvSpPr>
        <p:spPr bwMode="auto">
          <a:xfrm flipV="1">
            <a:off x="7086600" y="3200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Line 9"/>
          <p:cNvSpPr>
            <a:spLocks noChangeShapeType="1"/>
          </p:cNvSpPr>
          <p:nvPr/>
        </p:nvSpPr>
        <p:spPr bwMode="auto">
          <a:xfrm flipV="1">
            <a:off x="6553200" y="3200400"/>
            <a:ext cx="5334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Rectangle 10"/>
          <p:cNvSpPr>
            <a:spLocks noChangeArrowheads="1"/>
          </p:cNvSpPr>
          <p:nvPr/>
        </p:nvSpPr>
        <p:spPr bwMode="auto">
          <a:xfrm>
            <a:off x="7086600" y="3200400"/>
            <a:ext cx="609600" cy="19812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11"/>
          <p:cNvSpPr>
            <a:spLocks noChangeArrowheads="1"/>
          </p:cNvSpPr>
          <p:nvPr/>
        </p:nvSpPr>
        <p:spPr bwMode="auto">
          <a:xfrm>
            <a:off x="6096000" y="3962400"/>
            <a:ext cx="457200" cy="12192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AutoShape 12"/>
          <p:cNvSpPr>
            <a:spLocks noChangeArrowheads="1"/>
          </p:cNvSpPr>
          <p:nvPr/>
        </p:nvSpPr>
        <p:spPr bwMode="auto">
          <a:xfrm flipH="1">
            <a:off x="6553200" y="3200400"/>
            <a:ext cx="533400" cy="762000"/>
          </a:xfrm>
          <a:prstGeom prst="rtTriangle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78" name="Object 13"/>
          <p:cNvGraphicFramePr>
            <a:graphicFrameLocks noChangeAspect="1"/>
          </p:cNvGraphicFramePr>
          <p:nvPr/>
        </p:nvGraphicFramePr>
        <p:xfrm>
          <a:off x="533400" y="2027238"/>
          <a:ext cx="4684713" cy="338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2" name="Equation" r:id="rId4" imgW="2920680" imgH="2108160" progId="Equation.3">
                  <p:embed/>
                </p:oleObj>
              </mc:Choice>
              <mc:Fallback>
                <p:oleObj name="Equation" r:id="rId4" imgW="2920680" imgH="21081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027238"/>
                        <a:ext cx="4684713" cy="338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4" name="Rectangle 14"/>
          <p:cNvSpPr>
            <a:spLocks noChangeArrowheads="1"/>
          </p:cNvSpPr>
          <p:nvPr/>
        </p:nvSpPr>
        <p:spPr bwMode="auto">
          <a:xfrm>
            <a:off x="6553200" y="3962400"/>
            <a:ext cx="533400" cy="12192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Line 15"/>
          <p:cNvSpPr>
            <a:spLocks noChangeShapeType="1"/>
          </p:cNvSpPr>
          <p:nvPr/>
        </p:nvSpPr>
        <p:spPr bwMode="auto">
          <a:xfrm>
            <a:off x="6553200" y="3962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6" name="Line 16"/>
          <p:cNvSpPr>
            <a:spLocks noChangeShapeType="1"/>
          </p:cNvSpPr>
          <p:nvPr/>
        </p:nvSpPr>
        <p:spPr bwMode="auto">
          <a:xfrm>
            <a:off x="6096000" y="3962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7" name="AutoShape 17"/>
          <p:cNvSpPr>
            <a:spLocks noChangeArrowheads="1"/>
          </p:cNvSpPr>
          <p:nvPr/>
        </p:nvSpPr>
        <p:spPr bwMode="auto">
          <a:xfrm flipH="1">
            <a:off x="7086600" y="2819400"/>
            <a:ext cx="609600" cy="381000"/>
          </a:xfrm>
          <a:prstGeom prst="rtTriangle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Line 18"/>
          <p:cNvSpPr>
            <a:spLocks noChangeShapeType="1"/>
          </p:cNvSpPr>
          <p:nvPr/>
        </p:nvSpPr>
        <p:spPr bwMode="auto">
          <a:xfrm flipV="1">
            <a:off x="7086600" y="2819400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9" name="Rectangle 19"/>
          <p:cNvSpPr>
            <a:spLocks noChangeArrowheads="1"/>
          </p:cNvSpPr>
          <p:nvPr/>
        </p:nvSpPr>
        <p:spPr bwMode="auto">
          <a:xfrm>
            <a:off x="7696200" y="3276600"/>
            <a:ext cx="609600" cy="19050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AutoShape 20"/>
          <p:cNvSpPr>
            <a:spLocks noChangeArrowheads="1"/>
          </p:cNvSpPr>
          <p:nvPr/>
        </p:nvSpPr>
        <p:spPr bwMode="auto">
          <a:xfrm>
            <a:off x="7696200" y="2819400"/>
            <a:ext cx="533400" cy="457200"/>
          </a:xfrm>
          <a:prstGeom prst="rtTriangle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Line 21"/>
          <p:cNvSpPr>
            <a:spLocks noChangeShapeType="1"/>
          </p:cNvSpPr>
          <p:nvPr/>
        </p:nvSpPr>
        <p:spPr bwMode="auto">
          <a:xfrm>
            <a:off x="7696200" y="28194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2" name="Line 22"/>
          <p:cNvSpPr>
            <a:spLocks noChangeShapeType="1"/>
          </p:cNvSpPr>
          <p:nvPr/>
        </p:nvSpPr>
        <p:spPr bwMode="auto">
          <a:xfrm>
            <a:off x="7696200" y="2819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3" name="Line 23"/>
          <p:cNvSpPr>
            <a:spLocks noChangeShapeType="1"/>
          </p:cNvSpPr>
          <p:nvPr/>
        </p:nvSpPr>
        <p:spPr bwMode="auto">
          <a:xfrm>
            <a:off x="8305800" y="3276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4579" name="Object 24"/>
          <p:cNvGraphicFramePr>
            <a:graphicFrameLocks noChangeAspect="1"/>
          </p:cNvGraphicFramePr>
          <p:nvPr/>
        </p:nvGraphicFramePr>
        <p:xfrm>
          <a:off x="5957888" y="5359400"/>
          <a:ext cx="2792412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3" name="Equation" r:id="rId6" imgW="1714320" imgH="203040" progId="Equation.3">
                  <p:embed/>
                </p:oleObj>
              </mc:Choice>
              <mc:Fallback>
                <p:oleObj name="Equation" r:id="rId6" imgW="1714320" imgH="2030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888" y="5359400"/>
                        <a:ext cx="2792412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4" name="Line 25"/>
          <p:cNvSpPr>
            <a:spLocks noChangeShapeType="1"/>
          </p:cNvSpPr>
          <p:nvPr/>
        </p:nvSpPr>
        <p:spPr bwMode="auto">
          <a:xfrm flipV="1">
            <a:off x="1905000" y="50292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05" name="Line 26"/>
          <p:cNvSpPr>
            <a:spLocks noChangeShapeType="1"/>
          </p:cNvSpPr>
          <p:nvPr/>
        </p:nvSpPr>
        <p:spPr bwMode="auto">
          <a:xfrm flipH="1" flipV="1">
            <a:off x="3581400" y="5029200"/>
            <a:ext cx="1371600" cy="838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06" name="Text Box 27"/>
          <p:cNvSpPr txBox="1">
            <a:spLocks noChangeArrowheads="1"/>
          </p:cNvSpPr>
          <p:nvPr/>
        </p:nvSpPr>
        <p:spPr bwMode="auto">
          <a:xfrm>
            <a:off x="762000" y="5486400"/>
            <a:ext cx="7772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Based on previous estimate</a:t>
            </a:r>
          </a:p>
          <a:p>
            <a:pPr>
              <a:spcBef>
                <a:spcPct val="50000"/>
              </a:spcBef>
            </a:pPr>
            <a:r>
              <a:rPr lang="en-US"/>
              <a:t>                                </a:t>
            </a:r>
            <a:r>
              <a:rPr lang="en-US">
                <a:solidFill>
                  <a:schemeClr val="folHlink"/>
                </a:solidFill>
              </a:rPr>
              <a:t>Based on new points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9F49BE-00E0-46DE-BFAF-B166CECD0908}" type="slidenum">
              <a:rPr lang="ar-SA" smtClean="0"/>
              <a:pPr/>
              <a:t>29</a:t>
            </a:fld>
            <a:endParaRPr lang="en-US" smtClean="0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Recursive Trapezoid Method</a:t>
            </a:r>
            <a:b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7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Formulas</a:t>
            </a:r>
          </a:p>
        </p:txBody>
      </p:sp>
      <p:graphicFrame>
        <p:nvGraphicFramePr>
          <p:cNvPr id="25602" name="Object 3"/>
          <p:cNvGraphicFramePr>
            <a:graphicFrameLocks noChangeAspect="1"/>
          </p:cNvGraphicFramePr>
          <p:nvPr/>
        </p:nvGraphicFramePr>
        <p:xfrm>
          <a:off x="838200" y="1828800"/>
          <a:ext cx="7543800" cy="418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9" name="Equation" r:id="rId4" imgW="2793960" imgH="1549080" progId="Equation.3">
                  <p:embed/>
                </p:oleObj>
              </mc:Choice>
              <mc:Fallback>
                <p:oleObj name="Equation" r:id="rId4" imgW="2793960" imgH="1549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28800"/>
                        <a:ext cx="7543800" cy="418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C5CC8C-C2A6-4ECA-9D6C-98EADF39EAFC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Integration</a:t>
            </a:r>
          </a:p>
        </p:txBody>
      </p:sp>
      <p:sp>
        <p:nvSpPr>
          <p:cNvPr id="1032" name="Rectangle 3"/>
          <p:cNvSpPr>
            <a:spLocks noChangeArrowheads="1"/>
          </p:cNvSpPr>
          <p:nvPr/>
        </p:nvSpPr>
        <p:spPr bwMode="auto">
          <a:xfrm>
            <a:off x="228600" y="1524000"/>
            <a:ext cx="4267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b="1">
                <a:solidFill>
                  <a:srgbClr val="FF0000"/>
                </a:solidFill>
              </a:rPr>
              <a:t>Indefinite Integrals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60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600">
              <a:solidFill>
                <a:srgbClr val="0000CC"/>
              </a:solidFill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600">
                <a:solidFill>
                  <a:srgbClr val="0000CC"/>
                </a:solidFill>
              </a:rPr>
              <a:t>Indefinite Integrals of a function are </a:t>
            </a:r>
            <a:r>
              <a:rPr lang="en-US" sz="2600" u="sng">
                <a:solidFill>
                  <a:srgbClr val="FF0000"/>
                </a:solidFill>
              </a:rPr>
              <a:t>functions</a:t>
            </a:r>
            <a:r>
              <a:rPr lang="en-US" sz="2600">
                <a:solidFill>
                  <a:srgbClr val="FF0000"/>
                </a:solidFill>
              </a:rPr>
              <a:t> </a:t>
            </a:r>
            <a:r>
              <a:rPr lang="en-US" sz="2600">
                <a:solidFill>
                  <a:srgbClr val="0000CC"/>
                </a:solidFill>
              </a:rPr>
              <a:t>that differ from each other by a constant.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295400" y="2514600"/>
          <a:ext cx="199072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4" imgW="939600" imgH="419040" progId="Equation.3">
                  <p:embed/>
                </p:oleObj>
              </mc:Choice>
              <mc:Fallback>
                <p:oleObj name="Equation" r:id="rId4" imgW="9396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14600"/>
                        <a:ext cx="1990725" cy="887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5"/>
          <p:cNvSpPr>
            <a:spLocks noChangeArrowheads="1"/>
          </p:cNvSpPr>
          <p:nvPr/>
        </p:nvSpPr>
        <p:spPr bwMode="auto">
          <a:xfrm>
            <a:off x="4800600" y="1524000"/>
            <a:ext cx="396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b="1">
                <a:solidFill>
                  <a:srgbClr val="FF0000"/>
                </a:solidFill>
              </a:rPr>
              <a:t>Definite Integrals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 b="1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 b="1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 b="1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0000CC"/>
                </a:solidFill>
              </a:rPr>
              <a:t>Definite Integrals are </a:t>
            </a:r>
            <a:r>
              <a:rPr lang="en-US" sz="2400" u="sng">
                <a:solidFill>
                  <a:srgbClr val="FF0000"/>
                </a:solidFill>
              </a:rPr>
              <a:t>numbers.</a:t>
            </a:r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5410200" y="2438400"/>
          <a:ext cx="2155825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Equation" r:id="rId6" imgW="1028520" imgH="507960" progId="Equation.3">
                  <p:embed/>
                </p:oleObj>
              </mc:Choice>
              <mc:Fallback>
                <p:oleObj name="Equation" r:id="rId6" imgW="102852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438400"/>
                        <a:ext cx="2155825" cy="1065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Line 7"/>
          <p:cNvSpPr>
            <a:spLocks noChangeShapeType="1"/>
          </p:cNvSpPr>
          <p:nvPr/>
        </p:nvSpPr>
        <p:spPr bwMode="auto">
          <a:xfrm>
            <a:off x="4648200" y="1828800"/>
            <a:ext cx="0" cy="3581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4231B8-C311-47BF-8CB4-41DCB236E21D}" type="slidenum">
              <a:rPr lang="ar-SA" smtClean="0"/>
              <a:pPr/>
              <a:t>30</a:t>
            </a:fld>
            <a:endParaRPr lang="en-US" smtClean="0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Recursive Trapezoid Method</a:t>
            </a:r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838200" y="1752600"/>
          <a:ext cx="6477000" cy="454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3" name="Equation" r:id="rId4" imgW="3695400" imgH="2590560" progId="Equation.3">
                  <p:embed/>
                </p:oleObj>
              </mc:Choice>
              <mc:Fallback>
                <p:oleObj name="Equation" r:id="rId4" imgW="3695400" imgH="25905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752600"/>
                        <a:ext cx="6477000" cy="454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865243-6633-424C-A6FE-461B41D53833}" type="slidenum">
              <a:rPr lang="ar-SA" smtClean="0"/>
              <a:pPr/>
              <a:t>31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Advantages of Recursive Trapezoid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Recursive Trapezoid:</a:t>
            </a:r>
          </a:p>
          <a:p>
            <a:pPr eaLnBrk="1" hangingPunct="1"/>
            <a:r>
              <a:rPr lang="en-US" smtClean="0"/>
              <a:t>Gives the same answer as the standard Trapezoid method. </a:t>
            </a:r>
          </a:p>
          <a:p>
            <a:pPr eaLnBrk="1" hangingPunct="1"/>
            <a:r>
              <a:rPr lang="en-US" smtClean="0"/>
              <a:t>Makes use of the available information to reduce the computation time.</a:t>
            </a:r>
          </a:p>
          <a:p>
            <a:pPr eaLnBrk="1" hangingPunct="1"/>
            <a:r>
              <a:rPr lang="en-US" smtClean="0"/>
              <a:t>Useful if the number of iterations is not known in advance.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5734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CB58F0-9973-4BD3-BD5C-99B1567EFA54}" type="slidenum">
              <a:rPr lang="ar-SA" smtClean="0"/>
              <a:pPr/>
              <a:t>32</a:t>
            </a:fld>
            <a:endParaRPr lang="en-US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981200"/>
          </a:xfrm>
        </p:spPr>
        <p:txBody>
          <a:bodyPr/>
          <a:lstStyle/>
          <a:p>
            <a:pPr eaLnBrk="1" hangingPunct="1"/>
            <a:r>
              <a:rPr lang="en-US" sz="4300" smtClean="0"/>
              <a:t/>
            </a:r>
            <a:br>
              <a:rPr lang="en-US" sz="4300" smtClean="0"/>
            </a:br>
            <a:r>
              <a:rPr lang="en-US" sz="5100" smtClean="0"/>
              <a:t>L</a:t>
            </a:r>
            <a:r>
              <a:rPr lang="en-US" sz="4700" smtClean="0"/>
              <a:t>ecture 26</a:t>
            </a:r>
            <a:r>
              <a:rPr lang="en-US" sz="5100" smtClean="0"/>
              <a:t/>
            </a:r>
            <a:br>
              <a:rPr lang="en-US" sz="5100" smtClean="0"/>
            </a:br>
            <a:r>
              <a:rPr lang="en-US" sz="4400" b="1" smtClean="0"/>
              <a:t>Romberg Method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901950"/>
          </a:xfrm>
          <a:noFill/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Char char="p"/>
            </a:pPr>
            <a:r>
              <a:rPr lang="en-US" sz="2400" smtClean="0"/>
              <a:t> Motivation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p"/>
            </a:pPr>
            <a:r>
              <a:rPr lang="en-US" sz="2400" smtClean="0"/>
              <a:t> Derivation of Romberg Method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p"/>
            </a:pPr>
            <a:r>
              <a:rPr lang="en-US" sz="2400" smtClean="0"/>
              <a:t> Romberg Method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p"/>
            </a:pPr>
            <a:r>
              <a:rPr lang="en-US" sz="2400" smtClean="0"/>
              <a:t> Example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p"/>
            </a:pPr>
            <a:r>
              <a:rPr lang="en-US" sz="2400" smtClean="0"/>
              <a:t> When to stop?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p"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Read 22.2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3A8D55-F1FB-4C3E-B11D-9026FF882F6A}" type="slidenum">
              <a:rPr lang="ar-SA" smtClean="0"/>
              <a:pPr/>
              <a:t>33</a:t>
            </a:fld>
            <a:endParaRPr lang="en-US" smtClean="0"/>
          </a:p>
        </p:txBody>
      </p:sp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Motivation for Romberg Method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Trapezoid formula with an interval </a:t>
            </a:r>
            <a:r>
              <a:rPr lang="en-US" sz="2400" i="1" smtClean="0"/>
              <a:t>h</a:t>
            </a:r>
            <a:r>
              <a:rPr lang="en-US" sz="2400" smtClean="0"/>
              <a:t> gives an error of the order </a:t>
            </a:r>
            <a:r>
              <a:rPr lang="en-US" sz="2400" i="1" smtClean="0"/>
              <a:t>O(h</a:t>
            </a:r>
            <a:r>
              <a:rPr lang="en-US" sz="2400" i="1" baseline="30000" smtClean="0"/>
              <a:t>2</a:t>
            </a:r>
            <a:r>
              <a:rPr lang="en-US" sz="2400" i="1" smtClean="0"/>
              <a:t>).</a:t>
            </a:r>
          </a:p>
          <a:p>
            <a:pPr eaLnBrk="1" hangingPunct="1"/>
            <a:endParaRPr lang="en-US" sz="2400" i="1" smtClean="0"/>
          </a:p>
          <a:p>
            <a:pPr eaLnBrk="1" hangingPunct="1"/>
            <a:r>
              <a:rPr lang="en-US" sz="2400" i="1" smtClean="0"/>
              <a:t>We can combine two Trapezoid estimates with intervals  2h and h  to get a better estimate.</a:t>
            </a:r>
            <a:r>
              <a:rPr lang="en-US" i="1" smtClean="0"/>
              <a:t> 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E4A755-338E-4B46-B785-E04595112F11}" type="slidenum">
              <a:rPr lang="ar-SA" smtClean="0"/>
              <a:pPr/>
              <a:t>34</a:t>
            </a:fld>
            <a:endParaRPr lang="en-US" smtClean="0"/>
          </a:p>
        </p:txBody>
      </p:sp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Romberg Method</a:t>
            </a:r>
          </a:p>
        </p:txBody>
      </p:sp>
      <p:sp>
        <p:nvSpPr>
          <p:cNvPr id="27655" name="AutoShape 3"/>
          <p:cNvSpPr>
            <a:spLocks noChangeArrowheads="1"/>
          </p:cNvSpPr>
          <p:nvPr/>
        </p:nvSpPr>
        <p:spPr bwMode="auto">
          <a:xfrm flipH="1" flipV="1">
            <a:off x="533400" y="3352800"/>
            <a:ext cx="3048000" cy="762000"/>
          </a:xfrm>
          <a:prstGeom prst="wedgeRectCallout">
            <a:avLst>
              <a:gd name="adj1" fmla="val -76875"/>
              <a:gd name="adj2" fmla="val -95833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First column is obtained using Trapezoid Method</a:t>
            </a:r>
          </a:p>
          <a:p>
            <a:pPr algn="ctr"/>
            <a:endParaRPr lang="en-US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656" name="Rectangle 4"/>
          <p:cNvSpPr>
            <a:spLocks noChangeArrowheads="1"/>
          </p:cNvSpPr>
          <p:nvPr/>
        </p:nvSpPr>
        <p:spPr bwMode="auto">
          <a:xfrm>
            <a:off x="381000" y="1752600"/>
            <a:ext cx="8305800" cy="1447800"/>
          </a:xfrm>
          <a:prstGeom prst="rect">
            <a:avLst/>
          </a:prstGeom>
          <a:noFill/>
          <a:ln w="38100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65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043719"/>
              </p:ext>
            </p:extLst>
          </p:nvPr>
        </p:nvGraphicFramePr>
        <p:xfrm>
          <a:off x="373063" y="1928813"/>
          <a:ext cx="8374062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7" name="Equation" r:id="rId4" imgW="4419360" imgH="558720" progId="Equation.DSMT4">
                  <p:embed/>
                </p:oleObj>
              </mc:Choice>
              <mc:Fallback>
                <p:oleObj name="Equation" r:id="rId4" imgW="4419360" imgH="558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1928813"/>
                        <a:ext cx="8374062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7606" name="Group 6"/>
          <p:cNvGraphicFramePr>
            <a:graphicFrameLocks noGrp="1"/>
          </p:cNvGraphicFramePr>
          <p:nvPr/>
        </p:nvGraphicFramePr>
        <p:xfrm>
          <a:off x="4495800" y="3276600"/>
          <a:ext cx="4114800" cy="195580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  <a:gridCol w="1028700"/>
                <a:gridCol w="1028700"/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R(0,0)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R(1,0)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R(1,1)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R(2,0)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R(2,1)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R(2,2)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R(3,0)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R(3,1)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R(3,2)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R(3,3)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84" name="Rectangle 33"/>
          <p:cNvSpPr>
            <a:spLocks noChangeArrowheads="1"/>
          </p:cNvSpPr>
          <p:nvPr/>
        </p:nvSpPr>
        <p:spPr bwMode="auto">
          <a:xfrm>
            <a:off x="4419600" y="3276600"/>
            <a:ext cx="1143000" cy="2057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5" name="Text Box 34"/>
          <p:cNvSpPr txBox="1">
            <a:spLocks noChangeArrowheads="1"/>
          </p:cNvSpPr>
          <p:nvPr/>
        </p:nvSpPr>
        <p:spPr bwMode="auto">
          <a:xfrm>
            <a:off x="762000" y="5029200"/>
            <a:ext cx="320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The other elements are obtained using  the Romberg Method</a:t>
            </a:r>
          </a:p>
        </p:txBody>
      </p:sp>
      <p:sp>
        <p:nvSpPr>
          <p:cNvPr id="27686" name="Freeform 35"/>
          <p:cNvSpPr>
            <a:spLocks/>
          </p:cNvSpPr>
          <p:nvPr/>
        </p:nvSpPr>
        <p:spPr bwMode="auto">
          <a:xfrm>
            <a:off x="3733800" y="5105400"/>
            <a:ext cx="3505200" cy="1003300"/>
          </a:xfrm>
          <a:custGeom>
            <a:avLst/>
            <a:gdLst>
              <a:gd name="T0" fmla="*/ 3505200 w 2208"/>
              <a:gd name="T1" fmla="*/ 0 h 632"/>
              <a:gd name="T2" fmla="*/ 3352800 w 2208"/>
              <a:gd name="T3" fmla="*/ 685800 h 632"/>
              <a:gd name="T4" fmla="*/ 2667000 w 2208"/>
              <a:gd name="T5" fmla="*/ 990600 h 632"/>
              <a:gd name="T6" fmla="*/ 0 w 2208"/>
              <a:gd name="T7" fmla="*/ 609600 h 632"/>
              <a:gd name="T8" fmla="*/ 0 60000 65536"/>
              <a:gd name="T9" fmla="*/ 0 60000 65536"/>
              <a:gd name="T10" fmla="*/ 0 60000 65536"/>
              <a:gd name="T11" fmla="*/ 0 60000 65536"/>
              <a:gd name="T12" fmla="*/ 0 w 2208"/>
              <a:gd name="T13" fmla="*/ 0 h 632"/>
              <a:gd name="T14" fmla="*/ 2208 w 2208"/>
              <a:gd name="T15" fmla="*/ 632 h 6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08" h="632">
                <a:moveTo>
                  <a:pt x="2208" y="0"/>
                </a:moveTo>
                <a:cubicBezTo>
                  <a:pt x="2204" y="164"/>
                  <a:pt x="2200" y="328"/>
                  <a:pt x="2112" y="432"/>
                </a:cubicBezTo>
                <a:cubicBezTo>
                  <a:pt x="2024" y="536"/>
                  <a:pt x="2032" y="632"/>
                  <a:pt x="1680" y="624"/>
                </a:cubicBezTo>
                <a:cubicBezTo>
                  <a:pt x="1328" y="616"/>
                  <a:pt x="664" y="500"/>
                  <a:pt x="0" y="384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DC7B3E-10DD-4BF8-BF4D-78BFA0A4957B}" type="slidenum">
              <a:rPr lang="ar-SA" smtClean="0"/>
              <a:pPr/>
              <a:t>35</a:t>
            </a:fld>
            <a:endParaRPr lang="en-US" smtClean="0"/>
          </a:p>
        </p:txBody>
      </p:sp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First Column  </a:t>
            </a:r>
            <a:b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3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Recursive Trapezoid Method</a:t>
            </a:r>
          </a:p>
        </p:txBody>
      </p:sp>
      <p:graphicFrame>
        <p:nvGraphicFramePr>
          <p:cNvPr id="28674" name="Object 3"/>
          <p:cNvGraphicFramePr>
            <a:graphicFrameLocks noChangeAspect="1"/>
          </p:cNvGraphicFramePr>
          <p:nvPr/>
        </p:nvGraphicFramePr>
        <p:xfrm>
          <a:off x="838200" y="1828800"/>
          <a:ext cx="7543800" cy="418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1" name="Equation" r:id="rId4" imgW="2793960" imgH="1549080" progId="Equation.3">
                  <p:embed/>
                </p:oleObj>
              </mc:Choice>
              <mc:Fallback>
                <p:oleObj name="Equation" r:id="rId4" imgW="2793960" imgH="1549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28800"/>
                        <a:ext cx="7543800" cy="418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B8B3D6-3B48-4911-8EE5-F4750E85F0BF}" type="slidenum">
              <a:rPr lang="ar-SA" smtClean="0"/>
              <a:pPr/>
              <a:t>36</a:t>
            </a:fld>
            <a:endParaRPr lang="en-US" smtClean="0"/>
          </a:p>
        </p:txBody>
      </p:sp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Derivation of Romberg Method</a:t>
            </a:r>
          </a:p>
        </p:txBody>
      </p:sp>
      <p:graphicFrame>
        <p:nvGraphicFramePr>
          <p:cNvPr id="29698" name="Object 3"/>
          <p:cNvGraphicFramePr>
            <a:graphicFrameLocks noChangeAspect="1"/>
          </p:cNvGraphicFramePr>
          <p:nvPr/>
        </p:nvGraphicFramePr>
        <p:xfrm>
          <a:off x="609600" y="1752600"/>
          <a:ext cx="8458200" cy="404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5" name="Equation" r:id="rId4" imgW="4241520" imgH="2031840" progId="Equation.3">
                  <p:embed/>
                </p:oleObj>
              </mc:Choice>
              <mc:Fallback>
                <p:oleObj name="Equation" r:id="rId4" imgW="4241520" imgH="2031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8458200" cy="4044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76B2FB-026C-4635-9D37-417E43FD4A11}" type="slidenum">
              <a:rPr lang="ar-SA" smtClean="0"/>
              <a:pPr/>
              <a:t>37</a:t>
            </a:fld>
            <a:endParaRPr lang="en-US" smtClean="0"/>
          </a:p>
        </p:txBody>
      </p:sp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Romberg Method</a:t>
            </a:r>
          </a:p>
        </p:txBody>
      </p:sp>
      <p:graphicFrame>
        <p:nvGraphicFramePr>
          <p:cNvPr id="30722" name="Object 3"/>
          <p:cNvGraphicFramePr>
            <a:graphicFrameLocks noChangeAspect="1"/>
          </p:cNvGraphicFramePr>
          <p:nvPr/>
        </p:nvGraphicFramePr>
        <p:xfrm>
          <a:off x="762000" y="1600200"/>
          <a:ext cx="71628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9" name="Equation" r:id="rId4" imgW="3479760" imgH="2184120" progId="Equation.3">
                  <p:embed/>
                </p:oleObj>
              </mc:Choice>
              <mc:Fallback>
                <p:oleObj name="Equation" r:id="rId4" imgW="3479760" imgH="21841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7162800" cy="449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748" name="Group 4"/>
          <p:cNvGraphicFramePr>
            <a:graphicFrameLocks noGrp="1"/>
          </p:cNvGraphicFramePr>
          <p:nvPr/>
        </p:nvGraphicFramePr>
        <p:xfrm>
          <a:off x="4953000" y="1676400"/>
          <a:ext cx="3733800" cy="153162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71550"/>
                <a:gridCol w="93345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R(0,0)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R(1,0)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R(1,1)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R(2,0)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R(2,1)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R(2,2)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R(3,0)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R(3,1)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R(3,2)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R(3,3)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0C12A5-EC73-4AD5-99B6-02AAB68CA268}" type="slidenum">
              <a:rPr lang="ar-SA" smtClean="0"/>
              <a:pPr/>
              <a:t>38</a:t>
            </a:fld>
            <a:endParaRPr lang="en-US" smtClean="0"/>
          </a:p>
        </p:txBody>
      </p:sp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Property of Romberg Method</a:t>
            </a:r>
          </a:p>
        </p:txBody>
      </p:sp>
      <p:graphicFrame>
        <p:nvGraphicFramePr>
          <p:cNvPr id="31746" name="Object 3"/>
          <p:cNvGraphicFramePr>
            <a:graphicFrameLocks noChangeAspect="1"/>
          </p:cNvGraphicFramePr>
          <p:nvPr/>
        </p:nvGraphicFramePr>
        <p:xfrm>
          <a:off x="762000" y="1752600"/>
          <a:ext cx="4005263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0" name="Equation" r:id="rId4" imgW="1866600" imgH="685800" progId="Equation.3">
                  <p:embed/>
                </p:oleObj>
              </mc:Choice>
              <mc:Fallback>
                <p:oleObj name="Equation" r:id="rId4" imgW="186660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2600"/>
                        <a:ext cx="4005263" cy="147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5796" name="Group 4"/>
          <p:cNvGraphicFramePr>
            <a:graphicFrameLocks noGrp="1"/>
          </p:cNvGraphicFramePr>
          <p:nvPr/>
        </p:nvGraphicFramePr>
        <p:xfrm>
          <a:off x="4953000" y="1676400"/>
          <a:ext cx="3886200" cy="1574800"/>
        </p:xfrm>
        <a:graphic>
          <a:graphicData uri="http://schemas.openxmlformats.org/drawingml/2006/table">
            <a:tbl>
              <a:tblPr/>
              <a:tblGrid>
                <a:gridCol w="971550"/>
                <a:gridCol w="971550"/>
                <a:gridCol w="971550"/>
                <a:gridCol w="97155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R(0,0)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R(1,0)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R(1,1)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R(2,0)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R(2,1)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R(2,2)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R(3,0)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R(3,1)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R(3,2)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R(3,3)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747" name="Object 31"/>
          <p:cNvGraphicFramePr>
            <a:graphicFrameLocks noChangeAspect="1"/>
          </p:cNvGraphicFramePr>
          <p:nvPr/>
        </p:nvGraphicFramePr>
        <p:xfrm>
          <a:off x="4572000" y="4267200"/>
          <a:ext cx="424973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1" name="Equation" r:id="rId6" imgW="1981080" imgH="228600" progId="Equation.3">
                  <p:embed/>
                </p:oleObj>
              </mc:Choice>
              <mc:Fallback>
                <p:oleObj name="Equation" r:id="rId6" imgW="1981080" imgH="2286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267200"/>
                        <a:ext cx="4249738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79" name="Line 32"/>
          <p:cNvSpPr>
            <a:spLocks noChangeShapeType="1"/>
          </p:cNvSpPr>
          <p:nvPr/>
        </p:nvSpPr>
        <p:spPr bwMode="auto">
          <a:xfrm flipV="1">
            <a:off x="5105400" y="34290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80" name="Line 33"/>
          <p:cNvSpPr>
            <a:spLocks noChangeShapeType="1"/>
          </p:cNvSpPr>
          <p:nvPr/>
        </p:nvSpPr>
        <p:spPr bwMode="auto">
          <a:xfrm flipV="1">
            <a:off x="6324600" y="34290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81" name="Line 34"/>
          <p:cNvSpPr>
            <a:spLocks noChangeShapeType="1"/>
          </p:cNvSpPr>
          <p:nvPr/>
        </p:nvSpPr>
        <p:spPr bwMode="auto">
          <a:xfrm flipV="1">
            <a:off x="7315200" y="34290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82" name="Line 35"/>
          <p:cNvSpPr>
            <a:spLocks noChangeShapeType="1"/>
          </p:cNvSpPr>
          <p:nvPr/>
        </p:nvSpPr>
        <p:spPr bwMode="auto">
          <a:xfrm flipV="1">
            <a:off x="8382000" y="3429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83" name="Text Box 36"/>
          <p:cNvSpPr txBox="1">
            <a:spLocks noChangeArrowheads="1"/>
          </p:cNvSpPr>
          <p:nvPr/>
        </p:nvSpPr>
        <p:spPr bwMode="auto">
          <a:xfrm>
            <a:off x="2514600" y="4419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Error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76E628-9744-4CDA-924A-B0DBB8B78069}" type="slidenum">
              <a:rPr lang="ar-SA" smtClean="0"/>
              <a:pPr/>
              <a:t>39</a:t>
            </a:fld>
            <a:endParaRPr lang="en-US" smtClean="0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 1</a:t>
            </a:r>
          </a:p>
        </p:txBody>
      </p:sp>
      <p:graphicFrame>
        <p:nvGraphicFramePr>
          <p:cNvPr id="32770" name="Object 3"/>
          <p:cNvGraphicFramePr>
            <a:graphicFrameLocks noChangeAspect="1"/>
          </p:cNvGraphicFramePr>
          <p:nvPr/>
        </p:nvGraphicFramePr>
        <p:xfrm>
          <a:off x="762000" y="1447800"/>
          <a:ext cx="6629400" cy="471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7" name="Equation" r:id="rId4" imgW="3606480" imgH="2565360" progId="Equation.3">
                  <p:embed/>
                </p:oleObj>
              </mc:Choice>
              <mc:Fallback>
                <p:oleObj name="Equation" r:id="rId4" imgW="3606480" imgH="2565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6629400" cy="471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44" name="Group 4"/>
          <p:cNvGraphicFramePr>
            <a:graphicFrameLocks noGrp="1"/>
          </p:cNvGraphicFramePr>
          <p:nvPr/>
        </p:nvGraphicFramePr>
        <p:xfrm>
          <a:off x="7543800" y="1752600"/>
          <a:ext cx="1317625" cy="762000"/>
        </p:xfrm>
        <a:graphic>
          <a:graphicData uri="http://schemas.openxmlformats.org/drawingml/2006/table">
            <a:tbl>
              <a:tblPr/>
              <a:tblGrid>
                <a:gridCol w="615950"/>
                <a:gridCol w="701675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3/8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42B5C5-692D-49B4-9CAE-16B3294CF334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Fundamental Theorem of Calculus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000947"/>
              </p:ext>
            </p:extLst>
          </p:nvPr>
        </p:nvGraphicFramePr>
        <p:xfrm>
          <a:off x="609600" y="1779588"/>
          <a:ext cx="6610350" cy="421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4" imgW="2946240" imgH="1879560" progId="Equation.DSMT4">
                  <p:embed/>
                </p:oleObj>
              </mc:Choice>
              <mc:Fallback>
                <p:oleObj name="Equation" r:id="rId4" imgW="2946240" imgH="1879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79588"/>
                        <a:ext cx="6610350" cy="421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633413" y="3200400"/>
            <a:ext cx="4014787" cy="990600"/>
          </a:xfrm>
          <a:prstGeom prst="rect">
            <a:avLst/>
          </a:prstGeom>
          <a:noFill/>
          <a:ln w="28575" cap="rnd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424305-1589-4C43-932F-237715291D2C}" type="slidenum">
              <a:rPr lang="ar-SA" smtClean="0"/>
              <a:pPr/>
              <a:t>40</a:t>
            </a:fld>
            <a:endParaRPr lang="en-US" smtClean="0"/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 1 (cont.)</a:t>
            </a:r>
          </a:p>
        </p:txBody>
      </p:sp>
      <p:graphicFrame>
        <p:nvGraphicFramePr>
          <p:cNvPr id="3379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698243"/>
              </p:ext>
            </p:extLst>
          </p:nvPr>
        </p:nvGraphicFramePr>
        <p:xfrm>
          <a:off x="533400" y="2297113"/>
          <a:ext cx="8448675" cy="349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1" name="Equation" r:id="rId4" imgW="4787640" imgH="1981080" progId="Equation.DSMT4">
                  <p:embed/>
                </p:oleObj>
              </mc:Choice>
              <mc:Fallback>
                <p:oleObj name="Equation" r:id="rId4" imgW="4787640" imgH="1981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97113"/>
                        <a:ext cx="8448675" cy="349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9892" name="Group 4"/>
          <p:cNvGraphicFramePr>
            <a:graphicFrameLocks noGrp="1"/>
          </p:cNvGraphicFramePr>
          <p:nvPr>
            <p:ph idx="1"/>
          </p:nvPr>
        </p:nvGraphicFramePr>
        <p:xfrm>
          <a:off x="6019800" y="457200"/>
          <a:ext cx="2819400" cy="1524000"/>
        </p:xfrm>
        <a:graphic>
          <a:graphicData uri="http://schemas.openxmlformats.org/drawingml/2006/table">
            <a:tbl>
              <a:tblPr/>
              <a:tblGrid>
                <a:gridCol w="1092200"/>
                <a:gridCol w="863600"/>
                <a:gridCol w="8636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3/8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11/32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BBDF3B-0175-42AE-8A62-FF7579A6C50F}" type="slidenum">
              <a:rPr lang="ar-SA" smtClean="0"/>
              <a:pPr/>
              <a:t>41</a:t>
            </a:fld>
            <a:endParaRPr lang="en-US" smtClean="0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do we stop?</a:t>
            </a:r>
          </a:p>
        </p:txBody>
      </p:sp>
      <p:graphicFrame>
        <p:nvGraphicFramePr>
          <p:cNvPr id="34818" name="Object 3"/>
          <p:cNvGraphicFramePr>
            <a:graphicFrameLocks noChangeAspect="1"/>
          </p:cNvGraphicFramePr>
          <p:nvPr/>
        </p:nvGraphicFramePr>
        <p:xfrm>
          <a:off x="901700" y="1828800"/>
          <a:ext cx="5360988" cy="348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5" name="Equation" r:id="rId4" imgW="2108160" imgH="1371600" progId="Equation.3">
                  <p:embed/>
                </p:oleObj>
              </mc:Choice>
              <mc:Fallback>
                <p:oleObj name="Equation" r:id="rId4" imgW="2108160" imgH="1371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828800"/>
                        <a:ext cx="5360988" cy="348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5939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69AE8A-1CDE-469C-AB7B-DC00D840B26B}" type="slidenum">
              <a:rPr lang="ar-SA" smtClean="0"/>
              <a:pPr/>
              <a:t>42</a:t>
            </a:fld>
            <a:endParaRPr lang="en-US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981200"/>
          </a:xfrm>
        </p:spPr>
        <p:txBody>
          <a:bodyPr/>
          <a:lstStyle/>
          <a:p>
            <a:pPr eaLnBrk="1" hangingPunct="1"/>
            <a:r>
              <a:rPr lang="en-US" sz="4300" smtClean="0"/>
              <a:t/>
            </a:r>
            <a:br>
              <a:rPr lang="en-US" sz="4300" smtClean="0"/>
            </a:br>
            <a:r>
              <a:rPr lang="en-US" sz="5100" smtClean="0"/>
              <a:t>L</a:t>
            </a:r>
            <a:r>
              <a:rPr lang="en-US" sz="4700" smtClean="0"/>
              <a:t>ecture 27</a:t>
            </a:r>
            <a:r>
              <a:rPr lang="en-US" sz="5100" smtClean="0"/>
              <a:t/>
            </a:r>
            <a:br>
              <a:rPr lang="en-US" sz="5100" smtClean="0"/>
            </a:br>
            <a:r>
              <a:rPr lang="en-US" sz="4400" b="1" smtClean="0"/>
              <a:t>Gauss Quadrature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sz="2400" dirty="0" smtClean="0"/>
              <a:t> Motivation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sz="2400" dirty="0" smtClean="0"/>
              <a:t> General integration formula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Read 22.4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F791EA-018F-4E12-BC23-EA5EB4E3EC27}" type="slidenum">
              <a:rPr lang="ar-SA" smtClean="0"/>
              <a:pPr/>
              <a:t>43</a:t>
            </a:fld>
            <a:endParaRPr lang="en-US" smtClean="0"/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Motivation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2243" r="823" b="1601"/>
          <a:stretch/>
        </p:blipFill>
        <p:spPr>
          <a:xfrm>
            <a:off x="2893864" y="1493520"/>
            <a:ext cx="3356273" cy="47548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24600" y="3670905"/>
            <a:ext cx="2138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Figure 22.6, p. 641</a:t>
            </a:r>
            <a:endParaRPr lang="en-US" sz="2000" b="1" dirty="0">
              <a:latin typeface="+mj-lt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00" y="2514600"/>
            <a:ext cx="2286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 eaLnBrk="1" hangingPunct="1">
              <a:lnSpc>
                <a:spcPct val="80000"/>
              </a:lnSpc>
              <a:buNone/>
            </a:pPr>
            <a:r>
              <a:rPr lang="en-US" sz="2400" kern="0" dirty="0" smtClean="0"/>
              <a:t>Large overall error</a:t>
            </a:r>
          </a:p>
          <a:p>
            <a:pPr marL="0" indent="0" algn="r" eaLnBrk="1" hangingPunct="1">
              <a:lnSpc>
                <a:spcPct val="80000"/>
              </a:lnSpc>
              <a:buNone/>
            </a:pPr>
            <a:endParaRPr lang="en-US" sz="2400" kern="0" dirty="0" smtClean="0"/>
          </a:p>
          <a:p>
            <a:pPr marL="0" indent="0" algn="r" eaLnBrk="1" hangingPunct="1">
              <a:lnSpc>
                <a:spcPct val="80000"/>
              </a:lnSpc>
              <a:buNone/>
            </a:pPr>
            <a:endParaRPr lang="en-US" sz="2400" kern="0" dirty="0" smtClean="0"/>
          </a:p>
          <a:p>
            <a:pPr marL="0" indent="0" algn="r" eaLnBrk="1" hangingPunct="1">
              <a:lnSpc>
                <a:spcPct val="80000"/>
              </a:lnSpc>
              <a:buNone/>
            </a:pPr>
            <a:endParaRPr lang="en-US" sz="2400" kern="0" dirty="0" smtClean="0"/>
          </a:p>
          <a:p>
            <a:pPr marL="0" indent="0" algn="r" eaLnBrk="1" hangingPunct="1">
              <a:lnSpc>
                <a:spcPct val="80000"/>
              </a:lnSpc>
              <a:buNone/>
            </a:pPr>
            <a:endParaRPr lang="en-US" sz="2400" kern="0" dirty="0" smtClean="0"/>
          </a:p>
          <a:p>
            <a:pPr marL="0" indent="0" algn="r" eaLnBrk="1" hangingPunct="1">
              <a:lnSpc>
                <a:spcPct val="80000"/>
              </a:lnSpc>
              <a:buNone/>
            </a:pPr>
            <a:r>
              <a:rPr lang="en-US" sz="2400" kern="0" dirty="0" smtClean="0"/>
              <a:t>Smaller overall error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90800" y="2438400"/>
            <a:ext cx="19050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590800" y="4343400"/>
            <a:ext cx="2209800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590800" y="4800600"/>
            <a:ext cx="12192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590800" y="4343400"/>
            <a:ext cx="2782169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F791EA-018F-4E12-BC23-EA5EB4E3EC27}" type="slidenum">
              <a:rPr lang="ar-SA" smtClean="0"/>
              <a:pPr/>
              <a:t>44</a:t>
            </a:fld>
            <a:endParaRPr lang="en-US" smtClean="0"/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Motivation (Contd.)</a:t>
            </a:r>
          </a:p>
        </p:txBody>
      </p:sp>
      <p:graphicFrame>
        <p:nvGraphicFramePr>
          <p:cNvPr id="3584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288498"/>
              </p:ext>
            </p:extLst>
          </p:nvPr>
        </p:nvGraphicFramePr>
        <p:xfrm>
          <a:off x="622300" y="1524000"/>
          <a:ext cx="6986588" cy="447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6" name="Equation" r:id="rId4" imgW="2857320" imgH="1828800" progId="Equation.DSMT4">
                  <p:embed/>
                </p:oleObj>
              </mc:Choice>
              <mc:Fallback>
                <p:oleObj name="Equation" r:id="rId4" imgW="2857320" imgH="182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1524000"/>
                        <a:ext cx="6986588" cy="447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087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95F57D-67A1-4944-8F64-FC3B5FC60AC4}" type="slidenum">
              <a:rPr lang="ar-SA" smtClean="0"/>
              <a:pPr/>
              <a:t>45</a:t>
            </a:fld>
            <a:endParaRPr lang="en-US" smtClean="0"/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Integration Formula</a:t>
            </a:r>
          </a:p>
        </p:txBody>
      </p:sp>
      <p:graphicFrame>
        <p:nvGraphicFramePr>
          <p:cNvPr id="368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543187"/>
              </p:ext>
            </p:extLst>
          </p:nvPr>
        </p:nvGraphicFramePr>
        <p:xfrm>
          <a:off x="885825" y="1457325"/>
          <a:ext cx="7481888" cy="385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4" name="Equation" r:id="rId4" imgW="3060360" imgH="1574640" progId="Equation.DSMT4">
                  <p:embed/>
                </p:oleObj>
              </mc:Choice>
              <mc:Fallback>
                <p:oleObj name="Equation" r:id="rId4" imgW="3060360" imgH="1574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1457325"/>
                        <a:ext cx="7481888" cy="3851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B4F79A-D667-47B0-9ECA-69B9E9915C91}" type="slidenum">
              <a:rPr lang="ar-SA" smtClean="0"/>
              <a:pPr/>
              <a:t>46</a:t>
            </a:fld>
            <a:endParaRPr lang="en-US" smtClean="0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</a:t>
            </a:r>
          </a:p>
        </p:txBody>
      </p:sp>
      <p:sp>
        <p:nvSpPr>
          <p:cNvPr id="60422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408803" y="1524000"/>
            <a:ext cx="832639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Arial" charset="0"/>
              </a:rPr>
              <a:t>What is the best way to choose </a:t>
            </a:r>
            <a:r>
              <a:rPr lang="en-US" sz="3200" dirty="0" smtClean="0">
                <a:latin typeface="Arial" charset="0"/>
              </a:rPr>
              <a:t> the </a:t>
            </a:r>
            <a:r>
              <a:rPr lang="en-US" sz="3200" dirty="0">
                <a:latin typeface="Arial" charset="0"/>
              </a:rPr>
              <a:t>nodes and the weights</a:t>
            </a:r>
            <a:r>
              <a:rPr lang="en-US" sz="3200" dirty="0" smtClean="0">
                <a:latin typeface="Arial" charset="0"/>
              </a:rPr>
              <a:t>?</a:t>
            </a:r>
            <a:endParaRPr lang="en-US" sz="3200" dirty="0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9383" y="2667000"/>
            <a:ext cx="4565235" cy="3474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B4F79A-D667-47B0-9ECA-69B9E9915C91}" type="slidenum">
              <a:rPr lang="ar-SA" smtClean="0"/>
              <a:pPr/>
              <a:t>47</a:t>
            </a:fld>
            <a:endParaRPr lang="en-US" smtClean="0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 (Contd.)</a:t>
            </a:r>
          </a:p>
        </p:txBody>
      </p:sp>
      <p:sp>
        <p:nvSpPr>
          <p:cNvPr id="60422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5566" y="2743200"/>
            <a:ext cx="3412869" cy="2743200"/>
          </a:xfrm>
          <a:prstGeom prst="rect">
            <a:avLst/>
          </a:prstGeom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08803" y="1524000"/>
            <a:ext cx="832639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charset="0"/>
              </a:rPr>
              <a:t>From previous figure, the integration is </a:t>
            </a:r>
            <a:r>
              <a:rPr lang="en-US" sz="2400" u="sng" dirty="0" smtClean="0">
                <a:latin typeface="Arial" charset="0"/>
              </a:rPr>
              <a:t>exact</a:t>
            </a:r>
            <a:r>
              <a:rPr lang="en-US" sz="2400" dirty="0" smtClean="0">
                <a:latin typeface="Arial" charset="0"/>
              </a:rPr>
              <a:t> for a polynomial of order </a:t>
            </a:r>
            <a:r>
              <a:rPr lang="en-US" sz="2400" dirty="0" smtClean="0">
                <a:latin typeface="Arial" charset="0"/>
                <a:sym typeface="Symbol" panose="05050102010706020507" pitchFamily="18" charset="2"/>
              </a:rPr>
              <a:t> </a:t>
            </a:r>
            <a:r>
              <a:rPr lang="en-US" sz="2400" dirty="0" smtClean="0">
                <a:latin typeface="Arial" charset="0"/>
              </a:rPr>
              <a:t>3 with 4 points (</a:t>
            </a:r>
            <a:r>
              <a:rPr lang="en-US" sz="2400" i="1" dirty="0" smtClean="0">
                <a:latin typeface="Arial" charset="0"/>
              </a:rPr>
              <a:t>c</a:t>
            </a:r>
            <a:r>
              <a:rPr lang="en-US" sz="2400" baseline="-25000" dirty="0" smtClean="0">
                <a:latin typeface="Arial" charset="0"/>
              </a:rPr>
              <a:t>0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i="1" dirty="0" smtClean="0">
                <a:latin typeface="Arial" charset="0"/>
              </a:rPr>
              <a:t>c</a:t>
            </a:r>
            <a:r>
              <a:rPr lang="en-US" sz="2400" baseline="-25000" dirty="0" smtClean="0">
                <a:latin typeface="Arial" charset="0"/>
              </a:rPr>
              <a:t>1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i="1" dirty="0" smtClean="0">
                <a:latin typeface="Arial" charset="0"/>
              </a:rPr>
              <a:t>x</a:t>
            </a:r>
            <a:r>
              <a:rPr lang="en-US" sz="2400" baseline="-25000" dirty="0" smtClean="0">
                <a:latin typeface="Arial" charset="0"/>
              </a:rPr>
              <a:t>0</a:t>
            </a:r>
            <a:r>
              <a:rPr lang="en-US" sz="2400" dirty="0" smtClean="0">
                <a:latin typeface="Arial" charset="0"/>
              </a:rPr>
              <a:t>, and </a:t>
            </a:r>
            <a:r>
              <a:rPr lang="en-US" sz="2400" i="1" dirty="0" smtClean="0">
                <a:latin typeface="Arial" charset="0"/>
              </a:rPr>
              <a:t>x</a:t>
            </a:r>
            <a:r>
              <a:rPr lang="en-US" sz="2400" baseline="-25000" dirty="0" smtClean="0">
                <a:latin typeface="Arial" charset="0"/>
              </a:rPr>
              <a:t>1</a:t>
            </a:r>
            <a:r>
              <a:rPr lang="en-US" sz="2400" dirty="0" smtClean="0">
                <a:latin typeface="Arial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charset="0"/>
              </a:rPr>
              <a:t>Integrate each of the four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 smtClean="0">
                <a:latin typeface="Arial" charset="0"/>
              </a:rPr>
              <a:t> polynomials (               )</a:t>
            </a:r>
            <a:endParaRPr lang="en-US" sz="2400" dirty="0" smtClean="0">
              <a:latin typeface="Arial" charset="0"/>
              <a:sym typeface="Symbol" panose="05050102010706020507" pitchFamily="18" charset="2"/>
            </a:endParaRPr>
          </a:p>
          <a:p>
            <a:pPr lvl="1"/>
            <a:r>
              <a:rPr lang="en-US" sz="2400" dirty="0" smtClean="0">
                <a:latin typeface="Arial" charset="0"/>
                <a:sym typeface="Symbol" panose="05050102010706020507" pitchFamily="18" charset="2"/>
              </a:rPr>
              <a:t>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charset="0"/>
              </a:rPr>
              <a:t>Solve for </a:t>
            </a:r>
            <a:r>
              <a:rPr lang="en-US" sz="2400" i="1" dirty="0">
                <a:latin typeface="Arial" charset="0"/>
              </a:rPr>
              <a:t>c</a:t>
            </a:r>
            <a:r>
              <a:rPr lang="en-US" sz="2400" baseline="-25000" dirty="0">
                <a:latin typeface="Arial" charset="0"/>
              </a:rPr>
              <a:t>0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i="1" dirty="0">
                <a:latin typeface="Arial" charset="0"/>
              </a:rPr>
              <a:t>c</a:t>
            </a:r>
            <a:r>
              <a:rPr lang="en-US" sz="2400" baseline="-25000" dirty="0">
                <a:latin typeface="Arial" charset="0"/>
              </a:rPr>
              <a:t>1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i="1" dirty="0">
                <a:latin typeface="Arial" charset="0"/>
              </a:rPr>
              <a:t>x</a:t>
            </a:r>
            <a:r>
              <a:rPr lang="en-US" sz="2400" baseline="-25000" dirty="0">
                <a:latin typeface="Arial" charset="0"/>
              </a:rPr>
              <a:t>0</a:t>
            </a:r>
            <a:r>
              <a:rPr lang="en-US" sz="2400" dirty="0">
                <a:latin typeface="Arial" charset="0"/>
              </a:rPr>
              <a:t>, and </a:t>
            </a:r>
            <a:r>
              <a:rPr lang="en-US" sz="2400" i="1" dirty="0" smtClean="0">
                <a:latin typeface="Arial" charset="0"/>
              </a:rPr>
              <a:t>x</a:t>
            </a:r>
            <a:r>
              <a:rPr lang="en-US" sz="2400" baseline="-25000" dirty="0" smtClean="0">
                <a:latin typeface="Arial" charset="0"/>
              </a:rPr>
              <a:t>1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  <a:sym typeface="Symbol" panose="05050102010706020507" pitchFamily="18" charset="2"/>
              </a:rPr>
              <a:t> </a:t>
            </a:r>
            <a:r>
              <a:rPr lang="en-US" sz="2400" i="1" dirty="0" smtClean="0">
                <a:latin typeface="Arial" charset="0"/>
              </a:rPr>
              <a:t>c</a:t>
            </a:r>
            <a:r>
              <a:rPr lang="en-US" sz="2400" baseline="-25000" dirty="0" smtClean="0">
                <a:latin typeface="Arial" charset="0"/>
              </a:rPr>
              <a:t>0</a:t>
            </a:r>
            <a:r>
              <a:rPr lang="en-US" sz="2400" dirty="0" smtClean="0">
                <a:latin typeface="Arial" charset="0"/>
              </a:rPr>
              <a:t> = </a:t>
            </a:r>
            <a:r>
              <a:rPr lang="en-US" sz="2400" i="1" dirty="0" smtClean="0">
                <a:latin typeface="Arial" charset="0"/>
              </a:rPr>
              <a:t>c</a:t>
            </a:r>
            <a:r>
              <a:rPr lang="en-US" sz="2400" baseline="-25000" dirty="0" smtClean="0">
                <a:latin typeface="Arial" charset="0"/>
              </a:rPr>
              <a:t>1</a:t>
            </a:r>
            <a:r>
              <a:rPr lang="en-US" sz="2400" dirty="0" smtClean="0">
                <a:latin typeface="Arial" charset="0"/>
              </a:rPr>
              <a:t> = 1, </a:t>
            </a:r>
            <a:r>
              <a:rPr lang="en-US" sz="2400" i="1" dirty="0" smtClean="0">
                <a:latin typeface="Arial" charset="0"/>
              </a:rPr>
              <a:t>x</a:t>
            </a:r>
            <a:r>
              <a:rPr lang="en-US" sz="2400" baseline="-25000" dirty="0" smtClean="0">
                <a:latin typeface="Arial" charset="0"/>
              </a:rPr>
              <a:t>0</a:t>
            </a:r>
            <a:r>
              <a:rPr lang="en-US" sz="2400" dirty="0" smtClean="0">
                <a:latin typeface="Arial" charset="0"/>
              </a:rPr>
              <a:t> =         , </a:t>
            </a:r>
            <a:r>
              <a:rPr lang="en-US" sz="2400" i="1" dirty="0" smtClean="0">
                <a:latin typeface="Arial" charset="0"/>
              </a:rPr>
              <a:t>x</a:t>
            </a:r>
            <a:r>
              <a:rPr lang="en-US" sz="2400" baseline="-25000" dirty="0" smtClean="0">
                <a:latin typeface="Arial" charset="0"/>
              </a:rPr>
              <a:t>1</a:t>
            </a:r>
            <a:r>
              <a:rPr lang="en-US" sz="2400" dirty="0" smtClean="0">
                <a:latin typeface="Arial" charset="0"/>
              </a:rPr>
              <a:t> =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560523"/>
              </p:ext>
            </p:extLst>
          </p:nvPr>
        </p:nvGraphicFramePr>
        <p:xfrm>
          <a:off x="6861263" y="5374073"/>
          <a:ext cx="7143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2" name="Equation" r:id="rId5" imgW="355320" imgH="419040" progId="Equation.DSMT4">
                  <p:embed/>
                </p:oleObj>
              </mc:Choice>
              <mc:Fallback>
                <p:oleObj name="Equation" r:id="rId5" imgW="3553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1263" y="5374073"/>
                        <a:ext cx="714375" cy="8413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222671"/>
              </p:ext>
            </p:extLst>
          </p:nvPr>
        </p:nvGraphicFramePr>
        <p:xfrm>
          <a:off x="8288207" y="5374073"/>
          <a:ext cx="5111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3" name="Equation" r:id="rId7" imgW="253800" imgH="419040" progId="Equation.DSMT4">
                  <p:embed/>
                </p:oleObj>
              </mc:Choice>
              <mc:Fallback>
                <p:oleObj name="Equation" r:id="rId7" imgW="2538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8207" y="5374073"/>
                        <a:ext cx="511175" cy="8413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006991"/>
              </p:ext>
            </p:extLst>
          </p:nvPr>
        </p:nvGraphicFramePr>
        <p:xfrm>
          <a:off x="6621462" y="2298700"/>
          <a:ext cx="122713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4" name="Equation" r:id="rId9" imgW="609480" imgH="228600" progId="Equation.DSMT4">
                  <p:embed/>
                </p:oleObj>
              </mc:Choice>
              <mc:Fallback>
                <p:oleObj name="Equation" r:id="rId9" imgW="609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1462" y="2298700"/>
                        <a:ext cx="1227138" cy="458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881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FE8102-DF73-4415-B2F7-15F0C3E589F8}" type="slidenum">
              <a:rPr lang="ar-SA" smtClean="0"/>
              <a:pPr/>
              <a:t>48</a:t>
            </a:fld>
            <a:endParaRPr lang="en-US" smtClean="0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0000"/>
                </a:solidFill>
              </a:rPr>
              <a:t>Gauss–Legendre </a:t>
            </a:r>
            <a:r>
              <a:rPr lang="en-US" sz="3600" b="1" dirty="0" smtClean="0">
                <a:solidFill>
                  <a:srgbClr val="FF0000"/>
                </a:solidFill>
              </a:rPr>
              <a:t>Quadrature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2400" b="1" i="1" dirty="0" smtClean="0">
                <a:solidFill>
                  <a:schemeClr val="tx1"/>
                </a:solidFill>
              </a:rPr>
              <a:t>(generalization of previous example)</a:t>
            </a:r>
          </a:p>
        </p:txBody>
      </p:sp>
      <p:graphicFrame>
        <p:nvGraphicFramePr>
          <p:cNvPr id="389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790926"/>
              </p:ext>
            </p:extLst>
          </p:nvPr>
        </p:nvGraphicFramePr>
        <p:xfrm>
          <a:off x="2021682" y="2590800"/>
          <a:ext cx="5100637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0" name="Equation" r:id="rId4" imgW="2539800" imgH="1574640" progId="Equation.DSMT4">
                  <p:embed/>
                </p:oleObj>
              </mc:Choice>
              <mc:Fallback>
                <p:oleObj name="Equation" r:id="rId4" imgW="2539800" imgH="1574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1682" y="2590800"/>
                        <a:ext cx="5100637" cy="3162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8"/>
          <p:cNvSpPr>
            <a:spLocks noChangeArrowheads="1"/>
          </p:cNvSpPr>
          <p:nvPr/>
        </p:nvSpPr>
        <p:spPr bwMode="auto">
          <a:xfrm>
            <a:off x="304800" y="1444433"/>
            <a:ext cx="8305800" cy="48801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53920" tIns="3174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An 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-point 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Gauss-Legendre Quadrature rule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 is constructed to yield an exact result for polynomials of degree 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Nimbus Roman No9 L"/>
              </a:rPr>
              <a:t>2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Nimbus Roman No9 L"/>
              </a:rPr>
              <a:t>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Nimbus Roman No9 L"/>
              </a:rPr>
              <a:t> − 1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or less by a suitable choice of the points 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Nimbus Roman No9 L"/>
              </a:rPr>
              <a:t>x</a:t>
            </a:r>
            <a:r>
              <a:rPr kumimoji="0" lang="en-US" altLang="en-US" sz="1400" b="0" i="1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  <a:latin typeface="Nimbus Roman No9 L"/>
              </a:rPr>
              <a:t>i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and weights 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Nimbus Roman No9 L"/>
              </a:rPr>
              <a:t>c</a:t>
            </a:r>
            <a:r>
              <a:rPr kumimoji="0" lang="en-US" altLang="en-US" sz="1400" b="0" i="1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  <a:latin typeface="Nimbus Roman No9 L"/>
              </a:rPr>
              <a:t>i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for </a:t>
            </a:r>
            <a:r>
              <a:rPr kumimoji="0" lang="en-US" altLang="en-US" sz="2400" b="0" i="1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Nimbus Roman No9 L"/>
              </a:rPr>
              <a:t>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Nimbus Roman No9 L"/>
              </a:rPr>
              <a:t> = 1, ..., 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Nimbus Roman No9 L"/>
              </a:rPr>
              <a:t>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50" dirty="0"/>
          </a:p>
          <a:p>
            <a:pPr lvl="0" eaLnBrk="0" hangingPunct="0"/>
            <a:r>
              <a:rPr lang="en-US" altLang="en-US" sz="1050" dirty="0"/>
              <a:t>Source: </a:t>
            </a:r>
            <a:r>
              <a:rPr lang="en-US" altLang="en-US" sz="1050" dirty="0">
                <a:ln>
                  <a:solidFill>
                    <a:srgbClr val="3333FF"/>
                  </a:solidFill>
                </a:ln>
                <a:hlinkClick r:id="rId6"/>
              </a:rPr>
              <a:t>https://</a:t>
            </a:r>
            <a:r>
              <a:rPr lang="en-US" altLang="en-US" sz="1050" dirty="0" smtClean="0">
                <a:ln>
                  <a:solidFill>
                    <a:srgbClr val="3333FF"/>
                  </a:solidFill>
                </a:ln>
                <a:hlinkClick r:id="rId6"/>
              </a:rPr>
              <a:t>en.wikipedia.org/wiki/Gaussian_quadrature</a:t>
            </a:r>
            <a:r>
              <a:rPr lang="en-US" altLang="en-US" sz="1050" dirty="0" smtClean="0"/>
              <a:t> and </a:t>
            </a:r>
            <a:r>
              <a:rPr lang="en-US" altLang="en-US" sz="1050" dirty="0">
                <a:ln>
                  <a:solidFill>
                    <a:srgbClr val="3333FF"/>
                  </a:solidFill>
                </a:ln>
                <a:hlinkClick r:id="rId7"/>
              </a:rPr>
              <a:t>https://</a:t>
            </a:r>
            <a:r>
              <a:rPr lang="en-US" altLang="en-US" sz="1050" dirty="0" smtClean="0">
                <a:ln>
                  <a:solidFill>
                    <a:srgbClr val="3333FF"/>
                  </a:solidFill>
                </a:ln>
                <a:hlinkClick r:id="rId7"/>
              </a:rPr>
              <a:t>en.wikipedia.org/wiki/Legendre_polynomials</a:t>
            </a:r>
            <a:r>
              <a:rPr lang="en-US" altLang="en-US" sz="1050" dirty="0" smtClean="0"/>
              <a:t> 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A5E08F-A7B0-4C41-BA59-F8D2094B15B0}" type="slidenum">
              <a:rPr lang="ar-SA" smtClean="0"/>
              <a:pPr/>
              <a:t>49</a:t>
            </a:fld>
            <a:endParaRPr lang="en-US" smtClean="0"/>
          </a:p>
        </p:txBody>
      </p:sp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Gauss–Legendre Quadrature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See more in Table 22.1 (page 646)</a:t>
            </a:r>
            <a:endParaRPr lang="en-US" sz="21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505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326201"/>
              </p:ext>
            </p:extLst>
          </p:nvPr>
        </p:nvGraphicFramePr>
        <p:xfrm>
          <a:off x="523875" y="1655763"/>
          <a:ext cx="8478838" cy="402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5" name="Equation" r:id="rId4" imgW="5295600" imgH="2514600" progId="Equation.DSMT4">
                  <p:embed/>
                </p:oleObj>
              </mc:Choice>
              <mc:Fallback>
                <p:oleObj name="Equation" r:id="rId4" imgW="5295600" imgH="2514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1655763"/>
                        <a:ext cx="8478838" cy="40243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533400" y="2667000"/>
            <a:ext cx="845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3429000"/>
            <a:ext cx="845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4191000"/>
            <a:ext cx="845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4953000"/>
            <a:ext cx="845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3400" y="5715000"/>
            <a:ext cx="845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00AE14-822A-4EB3-823D-DD679C3F8173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Area Under the Curve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5645150" y="4897438"/>
          <a:ext cx="2427288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4" imgW="1091880" imgH="380880" progId="Equation.3">
                  <p:embed/>
                </p:oleObj>
              </mc:Choice>
              <mc:Fallback>
                <p:oleObj name="Equation" r:id="rId4" imgW="1091880" imgH="380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5150" y="4897438"/>
                        <a:ext cx="2427288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6400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One interpretation of the definite integral is: </a:t>
            </a:r>
          </a:p>
          <a:p>
            <a:pPr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Integral = area under the curve</a:t>
            </a:r>
          </a:p>
        </p:txBody>
      </p:sp>
      <p:sp>
        <p:nvSpPr>
          <p:cNvPr id="3080" name="Text Box 5"/>
          <p:cNvSpPr txBox="1">
            <a:spLocks noChangeArrowheads="1"/>
          </p:cNvSpPr>
          <p:nvPr/>
        </p:nvSpPr>
        <p:spPr bwMode="auto">
          <a:xfrm>
            <a:off x="1752600" y="59436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3081" name="Text Box 6"/>
          <p:cNvSpPr txBox="1">
            <a:spLocks noChangeArrowheads="1"/>
          </p:cNvSpPr>
          <p:nvPr/>
        </p:nvSpPr>
        <p:spPr bwMode="auto">
          <a:xfrm>
            <a:off x="3200400" y="5943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3082" name="Text Box 7"/>
          <p:cNvSpPr txBox="1">
            <a:spLocks noChangeArrowheads="1"/>
          </p:cNvSpPr>
          <p:nvPr/>
        </p:nvSpPr>
        <p:spPr bwMode="auto">
          <a:xfrm>
            <a:off x="3733800" y="4419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f(x)</a:t>
            </a:r>
          </a:p>
        </p:txBody>
      </p:sp>
      <p:sp>
        <p:nvSpPr>
          <p:cNvPr id="3083" name="Line 8"/>
          <p:cNvSpPr>
            <a:spLocks noChangeShapeType="1"/>
          </p:cNvSpPr>
          <p:nvPr/>
        </p:nvSpPr>
        <p:spPr bwMode="auto">
          <a:xfrm flipV="1">
            <a:off x="1066800" y="29718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9"/>
          <p:cNvSpPr>
            <a:spLocks noChangeShapeType="1"/>
          </p:cNvSpPr>
          <p:nvPr/>
        </p:nvSpPr>
        <p:spPr bwMode="auto">
          <a:xfrm>
            <a:off x="1066800" y="5943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5" name="Rectangle 10"/>
          <p:cNvSpPr>
            <a:spLocks noChangeArrowheads="1"/>
          </p:cNvSpPr>
          <p:nvPr/>
        </p:nvSpPr>
        <p:spPr bwMode="auto">
          <a:xfrm>
            <a:off x="1981200" y="4495800"/>
            <a:ext cx="1295400" cy="1447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Oval 11"/>
          <p:cNvSpPr>
            <a:spLocks noChangeArrowheads="1"/>
          </p:cNvSpPr>
          <p:nvPr/>
        </p:nvSpPr>
        <p:spPr bwMode="auto">
          <a:xfrm>
            <a:off x="1981200" y="4267200"/>
            <a:ext cx="1295400" cy="4572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Freeform 12"/>
          <p:cNvSpPr>
            <a:spLocks/>
          </p:cNvSpPr>
          <p:nvPr/>
        </p:nvSpPr>
        <p:spPr bwMode="auto">
          <a:xfrm rot="241181">
            <a:off x="1444625" y="4265613"/>
            <a:ext cx="3124200" cy="1282700"/>
          </a:xfrm>
          <a:custGeom>
            <a:avLst/>
            <a:gdLst>
              <a:gd name="T0" fmla="*/ 0 w 1968"/>
              <a:gd name="T1" fmla="*/ 1282700 h 856"/>
              <a:gd name="T2" fmla="*/ 609600 w 1968"/>
              <a:gd name="T3" fmla="*/ 203793 h 856"/>
              <a:gd name="T4" fmla="*/ 1524000 w 1968"/>
              <a:gd name="T5" fmla="*/ 59939 h 856"/>
              <a:gd name="T6" fmla="*/ 2133600 w 1968"/>
              <a:gd name="T7" fmla="*/ 419575 h 856"/>
              <a:gd name="T8" fmla="*/ 2590800 w 1968"/>
              <a:gd name="T9" fmla="*/ 707283 h 856"/>
              <a:gd name="T10" fmla="*/ 3124200 w 1968"/>
              <a:gd name="T11" fmla="*/ 563429 h 8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68"/>
              <a:gd name="T19" fmla="*/ 0 h 856"/>
              <a:gd name="T20" fmla="*/ 1968 w 1968"/>
              <a:gd name="T21" fmla="*/ 856 h 8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68" h="856">
                <a:moveTo>
                  <a:pt x="0" y="856"/>
                </a:moveTo>
                <a:cubicBezTo>
                  <a:pt x="112" y="564"/>
                  <a:pt x="224" y="272"/>
                  <a:pt x="384" y="136"/>
                </a:cubicBezTo>
                <a:cubicBezTo>
                  <a:pt x="544" y="0"/>
                  <a:pt x="800" y="16"/>
                  <a:pt x="960" y="40"/>
                </a:cubicBezTo>
                <a:cubicBezTo>
                  <a:pt x="1120" y="64"/>
                  <a:pt x="1232" y="208"/>
                  <a:pt x="1344" y="280"/>
                </a:cubicBezTo>
                <a:cubicBezTo>
                  <a:pt x="1456" y="352"/>
                  <a:pt x="1528" y="456"/>
                  <a:pt x="1632" y="472"/>
                </a:cubicBezTo>
                <a:cubicBezTo>
                  <a:pt x="1736" y="488"/>
                  <a:pt x="1912" y="392"/>
                  <a:pt x="1968" y="376"/>
                </a:cubicBezTo>
              </a:path>
            </a:pathLst>
          </a:cu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13"/>
          <p:cNvSpPr>
            <a:spLocks noChangeShapeType="1"/>
          </p:cNvSpPr>
          <p:nvPr/>
        </p:nvSpPr>
        <p:spPr bwMode="auto">
          <a:xfrm flipV="1">
            <a:off x="2971800" y="5334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60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A981E7-E0F4-41F2-BDCF-FAB2AA20BCE4}" type="slidenum">
              <a:rPr lang="ar-SA" smtClean="0"/>
              <a:pPr/>
              <a:t>50</a:t>
            </a:fld>
            <a:endParaRPr lang="en-US" smtClean="0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Error Analysis for Gauss Quadrature</a:t>
            </a:r>
          </a:p>
        </p:txBody>
      </p:sp>
      <p:graphicFrame>
        <p:nvGraphicFramePr>
          <p:cNvPr id="4608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522278"/>
              </p:ext>
            </p:extLst>
          </p:nvPr>
        </p:nvGraphicFramePr>
        <p:xfrm>
          <a:off x="609600" y="1461827"/>
          <a:ext cx="8229600" cy="4786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0" name="Equation" r:id="rId4" imgW="4190760" imgH="2438280" progId="Equation.DSMT4">
                  <p:embed/>
                </p:oleObj>
              </mc:Choice>
              <mc:Fallback>
                <p:oleObj name="Equation" r:id="rId4" imgW="4190760" imgH="2438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61827"/>
                        <a:ext cx="8229600" cy="478657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Rectangle 4"/>
          <p:cNvSpPr>
            <a:spLocks noChangeArrowheads="1"/>
          </p:cNvSpPr>
          <p:nvPr/>
        </p:nvSpPr>
        <p:spPr bwMode="auto">
          <a:xfrm>
            <a:off x="498390" y="5791200"/>
            <a:ext cx="8458200" cy="45720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471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71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193FB9-D331-4813-ACA2-3EAA422F4AED}" type="slidenum">
              <a:rPr lang="ar-SA" smtClean="0"/>
              <a:pPr/>
              <a:t>51</a:t>
            </a:fld>
            <a:endParaRPr lang="en-US" smtClean="0"/>
          </a:p>
        </p:txBody>
      </p:sp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endParaRPr lang="en-US" sz="33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710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274165"/>
              </p:ext>
            </p:extLst>
          </p:nvPr>
        </p:nvGraphicFramePr>
        <p:xfrm>
          <a:off x="592138" y="1676400"/>
          <a:ext cx="78359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47" name="Equation" r:id="rId4" imgW="3695400" imgH="355320" progId="Equation.DSMT4">
                  <p:embed/>
                </p:oleObj>
              </mc:Choice>
              <mc:Fallback>
                <p:oleObj name="Equation" r:id="rId4" imgW="3695400" imgH="3553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1676400"/>
                        <a:ext cx="7835900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26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420163"/>
              </p:ext>
            </p:extLst>
          </p:nvPr>
        </p:nvGraphicFramePr>
        <p:xfrm>
          <a:off x="398462" y="2514600"/>
          <a:ext cx="8669338" cy="229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48" name="Equation" r:id="rId6" imgW="4089240" imgH="1079280" progId="Equation.DSMT4">
                  <p:embed/>
                </p:oleObj>
              </mc:Choice>
              <mc:Fallback>
                <p:oleObj name="Equation" r:id="rId6" imgW="4089240" imgH="1079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2" y="2514600"/>
                        <a:ext cx="8669338" cy="2290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2661" name="Object 5"/>
          <p:cNvGraphicFramePr>
            <a:graphicFrameLocks noChangeAspect="1"/>
          </p:cNvGraphicFramePr>
          <p:nvPr/>
        </p:nvGraphicFramePr>
        <p:xfrm>
          <a:off x="1219200" y="4953000"/>
          <a:ext cx="57912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49" name="Equation" r:id="rId8" imgW="2730240" imgH="431640" progId="Equation.3">
                  <p:embed/>
                </p:oleObj>
              </mc:Choice>
              <mc:Fallback>
                <p:oleObj name="Equation" r:id="rId8" imgW="273024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953000"/>
                        <a:ext cx="5791200" cy="91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81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70D4DA-3B19-406E-AADC-F6725BD104E5}" type="slidenum">
              <a:rPr lang="ar-SA" smtClean="0"/>
              <a:pPr/>
              <a:t>52</a:t>
            </a:fld>
            <a:endParaRPr lang="en-US" smtClean="0"/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endParaRPr lang="en-US" sz="33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84707" name="Object 3"/>
          <p:cNvGraphicFramePr>
            <a:graphicFrameLocks noChangeAspect="1"/>
          </p:cNvGraphicFramePr>
          <p:nvPr/>
        </p:nvGraphicFramePr>
        <p:xfrm>
          <a:off x="762000" y="2133600"/>
          <a:ext cx="6249988" cy="301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7" name="Equation" r:id="rId4" imgW="2946240" imgH="1422360" progId="Equation.3">
                  <p:embed/>
                </p:oleObj>
              </mc:Choice>
              <mc:Fallback>
                <p:oleObj name="Equation" r:id="rId4" imgW="2946240" imgH="1422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33600"/>
                        <a:ext cx="6249988" cy="301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491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91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4FC0E3-4ECF-40DE-A54A-152D69E5629B}" type="slidenum">
              <a:rPr lang="ar-SA" smtClean="0"/>
              <a:pPr/>
              <a:t>53</a:t>
            </a:fld>
            <a:endParaRPr lang="en-US" smtClean="0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Improper Integrals</a:t>
            </a:r>
          </a:p>
        </p:txBody>
      </p:sp>
      <p:graphicFrame>
        <p:nvGraphicFramePr>
          <p:cNvPr id="49154" name="Object 3"/>
          <p:cNvGraphicFramePr>
            <a:graphicFrameLocks noChangeAspect="1"/>
          </p:cNvGraphicFramePr>
          <p:nvPr/>
        </p:nvGraphicFramePr>
        <p:xfrm>
          <a:off x="714375" y="1489075"/>
          <a:ext cx="7591425" cy="460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1" name="Equation" r:id="rId4" imgW="3809880" imgH="2311200" progId="Equation.3">
                  <p:embed/>
                </p:oleObj>
              </mc:Choice>
              <mc:Fallback>
                <p:oleObj name="Equation" r:id="rId4" imgW="3809880" imgH="231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1489075"/>
                        <a:ext cx="7591425" cy="460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AB45AB-4BA9-4BEF-BF4D-8F07FF463222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Upper and Lower Sums</a:t>
            </a:r>
          </a:p>
        </p:txBody>
      </p:sp>
      <p:sp>
        <p:nvSpPr>
          <p:cNvPr id="4104" name="Text Box 3"/>
          <p:cNvSpPr txBox="1">
            <a:spLocks noChangeArrowheads="1"/>
          </p:cNvSpPr>
          <p:nvPr/>
        </p:nvSpPr>
        <p:spPr bwMode="auto">
          <a:xfrm>
            <a:off x="6019800" y="59436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4105" name="Text Box 4"/>
          <p:cNvSpPr txBox="1">
            <a:spLocks noChangeArrowheads="1"/>
          </p:cNvSpPr>
          <p:nvPr/>
        </p:nvSpPr>
        <p:spPr bwMode="auto">
          <a:xfrm>
            <a:off x="7543800" y="5943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4106" name="Text Box 5"/>
          <p:cNvSpPr txBox="1">
            <a:spLocks noChangeArrowheads="1"/>
          </p:cNvSpPr>
          <p:nvPr/>
        </p:nvSpPr>
        <p:spPr bwMode="auto">
          <a:xfrm>
            <a:off x="5562600" y="3352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f(x)</a:t>
            </a:r>
          </a:p>
        </p:txBody>
      </p:sp>
      <p:sp>
        <p:nvSpPr>
          <p:cNvPr id="4107" name="Line 6"/>
          <p:cNvSpPr>
            <a:spLocks noChangeShapeType="1"/>
          </p:cNvSpPr>
          <p:nvPr/>
        </p:nvSpPr>
        <p:spPr bwMode="auto">
          <a:xfrm flipV="1">
            <a:off x="5334000" y="25146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7"/>
          <p:cNvSpPr>
            <a:spLocks noChangeShapeType="1"/>
          </p:cNvSpPr>
          <p:nvPr/>
        </p:nvSpPr>
        <p:spPr bwMode="auto">
          <a:xfrm>
            <a:off x="5334000" y="54864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9" name="Rectangle 8"/>
          <p:cNvSpPr>
            <a:spLocks noChangeArrowheads="1"/>
          </p:cNvSpPr>
          <p:nvPr/>
        </p:nvSpPr>
        <p:spPr bwMode="auto">
          <a:xfrm>
            <a:off x="6172200" y="4419600"/>
            <a:ext cx="533400" cy="1066800"/>
          </a:xfrm>
          <a:prstGeom prst="rect">
            <a:avLst/>
          </a:prstGeom>
          <a:solidFill>
            <a:schemeClr val="accent1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Rectangle 9"/>
          <p:cNvSpPr>
            <a:spLocks noChangeArrowheads="1"/>
          </p:cNvSpPr>
          <p:nvPr/>
        </p:nvSpPr>
        <p:spPr bwMode="auto">
          <a:xfrm>
            <a:off x="6705600" y="4267200"/>
            <a:ext cx="457200" cy="1219200"/>
          </a:xfrm>
          <a:prstGeom prst="rect">
            <a:avLst/>
          </a:prstGeom>
          <a:solidFill>
            <a:schemeClr val="accent1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Rectangle 10"/>
          <p:cNvSpPr>
            <a:spLocks noChangeArrowheads="1"/>
          </p:cNvSpPr>
          <p:nvPr/>
        </p:nvSpPr>
        <p:spPr bwMode="auto">
          <a:xfrm>
            <a:off x="6172200" y="4267200"/>
            <a:ext cx="533400" cy="152400"/>
          </a:xfrm>
          <a:prstGeom prst="rect">
            <a:avLst/>
          </a:prstGeom>
          <a:solidFill>
            <a:srgbClr val="993366">
              <a:alpha val="54117"/>
            </a:srgbClr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Freeform 11"/>
          <p:cNvSpPr>
            <a:spLocks/>
          </p:cNvSpPr>
          <p:nvPr/>
        </p:nvSpPr>
        <p:spPr bwMode="auto">
          <a:xfrm>
            <a:off x="5486400" y="3200400"/>
            <a:ext cx="2819400" cy="1219200"/>
          </a:xfrm>
          <a:custGeom>
            <a:avLst/>
            <a:gdLst>
              <a:gd name="T0" fmla="*/ 0 w 1344"/>
              <a:gd name="T1" fmla="*/ 443345 h 528"/>
              <a:gd name="T2" fmla="*/ 1006928 w 1344"/>
              <a:gd name="T3" fmla="*/ 1219200 h 528"/>
              <a:gd name="T4" fmla="*/ 1510393 w 1344"/>
              <a:gd name="T5" fmla="*/ 443345 h 528"/>
              <a:gd name="T6" fmla="*/ 1913164 w 1344"/>
              <a:gd name="T7" fmla="*/ 0 h 528"/>
              <a:gd name="T8" fmla="*/ 2517322 w 1344"/>
              <a:gd name="T9" fmla="*/ 443345 h 528"/>
              <a:gd name="T10" fmla="*/ 2819400 w 1344"/>
              <a:gd name="T11" fmla="*/ 775854 h 5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44"/>
              <a:gd name="T19" fmla="*/ 0 h 528"/>
              <a:gd name="T20" fmla="*/ 1344 w 1344"/>
              <a:gd name="T21" fmla="*/ 528 h 5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44" h="528">
                <a:moveTo>
                  <a:pt x="0" y="192"/>
                </a:moveTo>
                <a:cubicBezTo>
                  <a:pt x="180" y="360"/>
                  <a:pt x="360" y="528"/>
                  <a:pt x="480" y="528"/>
                </a:cubicBezTo>
                <a:cubicBezTo>
                  <a:pt x="600" y="528"/>
                  <a:pt x="648" y="280"/>
                  <a:pt x="720" y="192"/>
                </a:cubicBezTo>
                <a:cubicBezTo>
                  <a:pt x="792" y="104"/>
                  <a:pt x="832" y="0"/>
                  <a:pt x="912" y="0"/>
                </a:cubicBezTo>
                <a:cubicBezTo>
                  <a:pt x="992" y="0"/>
                  <a:pt x="1128" y="136"/>
                  <a:pt x="1200" y="192"/>
                </a:cubicBezTo>
                <a:cubicBezTo>
                  <a:pt x="1272" y="248"/>
                  <a:pt x="1308" y="292"/>
                  <a:pt x="1344" y="33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3" name="Rectangle 12"/>
          <p:cNvSpPr>
            <a:spLocks noChangeArrowheads="1"/>
          </p:cNvSpPr>
          <p:nvPr/>
        </p:nvSpPr>
        <p:spPr bwMode="auto">
          <a:xfrm>
            <a:off x="6705600" y="3429000"/>
            <a:ext cx="457200" cy="838200"/>
          </a:xfrm>
          <a:prstGeom prst="rect">
            <a:avLst/>
          </a:prstGeom>
          <a:solidFill>
            <a:srgbClr val="993366">
              <a:alpha val="54117"/>
            </a:srgbClr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Rectangle 13"/>
          <p:cNvSpPr>
            <a:spLocks noChangeArrowheads="1"/>
          </p:cNvSpPr>
          <p:nvPr/>
        </p:nvSpPr>
        <p:spPr bwMode="auto">
          <a:xfrm>
            <a:off x="7162800" y="3429000"/>
            <a:ext cx="457200" cy="2057400"/>
          </a:xfrm>
          <a:prstGeom prst="rect">
            <a:avLst/>
          </a:prstGeom>
          <a:solidFill>
            <a:schemeClr val="accent1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Rectangle 14"/>
          <p:cNvSpPr>
            <a:spLocks noChangeArrowheads="1"/>
          </p:cNvSpPr>
          <p:nvPr/>
        </p:nvSpPr>
        <p:spPr bwMode="auto">
          <a:xfrm>
            <a:off x="7162800" y="3200400"/>
            <a:ext cx="457200" cy="228600"/>
          </a:xfrm>
          <a:prstGeom prst="rect">
            <a:avLst/>
          </a:prstGeom>
          <a:solidFill>
            <a:srgbClr val="993366">
              <a:alpha val="54117"/>
            </a:srgbClr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8" name="Object 15"/>
          <p:cNvGraphicFramePr>
            <a:graphicFrameLocks noChangeAspect="1"/>
          </p:cNvGraphicFramePr>
          <p:nvPr/>
        </p:nvGraphicFramePr>
        <p:xfrm>
          <a:off x="6019800" y="5562600"/>
          <a:ext cx="21336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4" imgW="1002960" imgH="228600" progId="Equation.3">
                  <p:embed/>
                </p:oleObj>
              </mc:Choice>
              <mc:Fallback>
                <p:oleObj name="Equation" r:id="rId4" imgW="100296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562600"/>
                        <a:ext cx="2133600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821624"/>
              </p:ext>
            </p:extLst>
          </p:nvPr>
        </p:nvGraphicFramePr>
        <p:xfrm>
          <a:off x="457200" y="2133600"/>
          <a:ext cx="4572000" cy="387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Equation" r:id="rId6" imgW="2666880" imgH="2260440" progId="Equation.DSMT4">
                  <p:embed/>
                </p:oleObj>
              </mc:Choice>
              <mc:Fallback>
                <p:oleObj name="Equation" r:id="rId6" imgW="2666880" imgH="22604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133600"/>
                        <a:ext cx="4572000" cy="3875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Text Box 17"/>
          <p:cNvSpPr txBox="1">
            <a:spLocks noChangeArrowheads="1"/>
          </p:cNvSpPr>
          <p:nvPr/>
        </p:nvSpPr>
        <p:spPr bwMode="auto">
          <a:xfrm>
            <a:off x="381000" y="1676400"/>
            <a:ext cx="5029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The interval is divided into subintervals.</a:t>
            </a: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4117" name="Rectangle 18"/>
          <p:cNvSpPr>
            <a:spLocks noChangeArrowheads="1"/>
          </p:cNvSpPr>
          <p:nvPr/>
        </p:nvSpPr>
        <p:spPr bwMode="auto">
          <a:xfrm>
            <a:off x="457200" y="5029200"/>
            <a:ext cx="1219200" cy="152400"/>
          </a:xfrm>
          <a:prstGeom prst="rect">
            <a:avLst/>
          </a:prstGeom>
          <a:solidFill>
            <a:schemeClr val="accent1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Rectangle 19"/>
          <p:cNvSpPr>
            <a:spLocks noChangeArrowheads="1"/>
          </p:cNvSpPr>
          <p:nvPr/>
        </p:nvSpPr>
        <p:spPr bwMode="auto">
          <a:xfrm>
            <a:off x="457200" y="5791200"/>
            <a:ext cx="1219200" cy="152400"/>
          </a:xfrm>
          <a:prstGeom prst="rect">
            <a:avLst/>
          </a:prstGeom>
          <a:solidFill>
            <a:srgbClr val="993366">
              <a:alpha val="54117"/>
            </a:srgbClr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Rectangle 20"/>
          <p:cNvSpPr>
            <a:spLocks noChangeArrowheads="1"/>
          </p:cNvSpPr>
          <p:nvPr/>
        </p:nvSpPr>
        <p:spPr bwMode="auto">
          <a:xfrm>
            <a:off x="457200" y="5943600"/>
            <a:ext cx="1219200" cy="152400"/>
          </a:xfrm>
          <a:prstGeom prst="rect">
            <a:avLst/>
          </a:prstGeom>
          <a:solidFill>
            <a:schemeClr val="accent1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50D528-26C5-4A89-BBA3-0C4F01C48428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Upper and Lower Sums</a:t>
            </a:r>
          </a:p>
        </p:txBody>
      </p:sp>
      <p:sp>
        <p:nvSpPr>
          <p:cNvPr id="5128" name="Text Box 3"/>
          <p:cNvSpPr txBox="1">
            <a:spLocks noChangeArrowheads="1"/>
          </p:cNvSpPr>
          <p:nvPr/>
        </p:nvSpPr>
        <p:spPr bwMode="auto">
          <a:xfrm>
            <a:off x="6019800" y="60198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7543800" y="6019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5130" name="Text Box 5"/>
          <p:cNvSpPr txBox="1">
            <a:spLocks noChangeArrowheads="1"/>
          </p:cNvSpPr>
          <p:nvPr/>
        </p:nvSpPr>
        <p:spPr bwMode="auto">
          <a:xfrm>
            <a:off x="5562600" y="3276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f(x)</a:t>
            </a:r>
          </a:p>
        </p:txBody>
      </p:sp>
      <p:sp>
        <p:nvSpPr>
          <p:cNvPr id="5131" name="Line 6"/>
          <p:cNvSpPr>
            <a:spLocks noChangeShapeType="1"/>
          </p:cNvSpPr>
          <p:nvPr/>
        </p:nvSpPr>
        <p:spPr bwMode="auto">
          <a:xfrm flipV="1">
            <a:off x="5334000" y="24384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7"/>
          <p:cNvSpPr>
            <a:spLocks noChangeShapeType="1"/>
          </p:cNvSpPr>
          <p:nvPr/>
        </p:nvSpPr>
        <p:spPr bwMode="auto">
          <a:xfrm>
            <a:off x="5334000" y="54102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Rectangle 8"/>
          <p:cNvSpPr>
            <a:spLocks noChangeArrowheads="1"/>
          </p:cNvSpPr>
          <p:nvPr/>
        </p:nvSpPr>
        <p:spPr bwMode="auto">
          <a:xfrm>
            <a:off x="6172200" y="4343400"/>
            <a:ext cx="533400" cy="1066800"/>
          </a:xfrm>
          <a:prstGeom prst="rect">
            <a:avLst/>
          </a:prstGeom>
          <a:solidFill>
            <a:schemeClr val="accent1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Rectangle 9"/>
          <p:cNvSpPr>
            <a:spLocks noChangeArrowheads="1"/>
          </p:cNvSpPr>
          <p:nvPr/>
        </p:nvSpPr>
        <p:spPr bwMode="auto">
          <a:xfrm>
            <a:off x="6705600" y="4191000"/>
            <a:ext cx="457200" cy="1219200"/>
          </a:xfrm>
          <a:prstGeom prst="rect">
            <a:avLst/>
          </a:prstGeom>
          <a:solidFill>
            <a:schemeClr val="accent1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Rectangle 10"/>
          <p:cNvSpPr>
            <a:spLocks noChangeArrowheads="1"/>
          </p:cNvSpPr>
          <p:nvPr/>
        </p:nvSpPr>
        <p:spPr bwMode="auto">
          <a:xfrm>
            <a:off x="6172200" y="4191000"/>
            <a:ext cx="533400" cy="152400"/>
          </a:xfrm>
          <a:prstGeom prst="rect">
            <a:avLst/>
          </a:prstGeom>
          <a:solidFill>
            <a:srgbClr val="993366">
              <a:alpha val="54117"/>
            </a:srgbClr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Freeform 11"/>
          <p:cNvSpPr>
            <a:spLocks/>
          </p:cNvSpPr>
          <p:nvPr/>
        </p:nvSpPr>
        <p:spPr bwMode="auto">
          <a:xfrm>
            <a:off x="5486400" y="3154363"/>
            <a:ext cx="2819400" cy="1189037"/>
          </a:xfrm>
          <a:custGeom>
            <a:avLst/>
            <a:gdLst>
              <a:gd name="T0" fmla="*/ 0 w 1776"/>
              <a:gd name="T1" fmla="*/ 412750 h 749"/>
              <a:gd name="T2" fmla="*/ 1006475 w 1776"/>
              <a:gd name="T3" fmla="*/ 1189037 h 749"/>
              <a:gd name="T4" fmla="*/ 1509712 w 1776"/>
              <a:gd name="T5" fmla="*/ 412750 h 749"/>
              <a:gd name="T6" fmla="*/ 1981200 w 1776"/>
              <a:gd name="T7" fmla="*/ 0 h 749"/>
              <a:gd name="T8" fmla="*/ 2517775 w 1776"/>
              <a:gd name="T9" fmla="*/ 412750 h 749"/>
              <a:gd name="T10" fmla="*/ 2819400 w 1776"/>
              <a:gd name="T11" fmla="*/ 746125 h 7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76"/>
              <a:gd name="T19" fmla="*/ 0 h 749"/>
              <a:gd name="T20" fmla="*/ 1776 w 1776"/>
              <a:gd name="T21" fmla="*/ 749 h 7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76" h="749">
                <a:moveTo>
                  <a:pt x="0" y="260"/>
                </a:moveTo>
                <a:cubicBezTo>
                  <a:pt x="238" y="505"/>
                  <a:pt x="476" y="749"/>
                  <a:pt x="634" y="749"/>
                </a:cubicBezTo>
                <a:cubicBezTo>
                  <a:pt x="793" y="749"/>
                  <a:pt x="849" y="385"/>
                  <a:pt x="951" y="260"/>
                </a:cubicBezTo>
                <a:cubicBezTo>
                  <a:pt x="1053" y="135"/>
                  <a:pt x="1142" y="0"/>
                  <a:pt x="1248" y="0"/>
                </a:cubicBezTo>
                <a:cubicBezTo>
                  <a:pt x="1354" y="0"/>
                  <a:pt x="1498" y="182"/>
                  <a:pt x="1586" y="260"/>
                </a:cubicBezTo>
                <a:cubicBezTo>
                  <a:pt x="1674" y="338"/>
                  <a:pt x="1728" y="406"/>
                  <a:pt x="1776" y="47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Rectangle 12"/>
          <p:cNvSpPr>
            <a:spLocks noChangeArrowheads="1"/>
          </p:cNvSpPr>
          <p:nvPr/>
        </p:nvSpPr>
        <p:spPr bwMode="auto">
          <a:xfrm>
            <a:off x="6705600" y="3352800"/>
            <a:ext cx="457200" cy="838200"/>
          </a:xfrm>
          <a:prstGeom prst="rect">
            <a:avLst/>
          </a:prstGeom>
          <a:solidFill>
            <a:srgbClr val="993366">
              <a:alpha val="54117"/>
            </a:srgbClr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Rectangle 13"/>
          <p:cNvSpPr>
            <a:spLocks noChangeArrowheads="1"/>
          </p:cNvSpPr>
          <p:nvPr/>
        </p:nvSpPr>
        <p:spPr bwMode="auto">
          <a:xfrm>
            <a:off x="7162800" y="3352800"/>
            <a:ext cx="457200" cy="2057400"/>
          </a:xfrm>
          <a:prstGeom prst="rect">
            <a:avLst/>
          </a:prstGeom>
          <a:solidFill>
            <a:schemeClr val="accent1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Rectangle 14"/>
          <p:cNvSpPr>
            <a:spLocks noChangeArrowheads="1"/>
          </p:cNvSpPr>
          <p:nvPr/>
        </p:nvSpPr>
        <p:spPr bwMode="auto">
          <a:xfrm>
            <a:off x="7162800" y="3124200"/>
            <a:ext cx="457200" cy="228600"/>
          </a:xfrm>
          <a:prstGeom prst="rect">
            <a:avLst/>
          </a:prstGeom>
          <a:solidFill>
            <a:srgbClr val="993366">
              <a:alpha val="54117"/>
            </a:srgbClr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2" name="Object 15"/>
          <p:cNvGraphicFramePr>
            <a:graphicFrameLocks noChangeAspect="1"/>
          </p:cNvGraphicFramePr>
          <p:nvPr/>
        </p:nvGraphicFramePr>
        <p:xfrm>
          <a:off x="6019800" y="5486400"/>
          <a:ext cx="21336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Equation" r:id="rId4" imgW="1002960" imgH="228600" progId="Equation.3">
                  <p:embed/>
                </p:oleObj>
              </mc:Choice>
              <mc:Fallback>
                <p:oleObj name="Equation" r:id="rId4" imgW="100296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486400"/>
                        <a:ext cx="2133600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6"/>
          <p:cNvGraphicFramePr>
            <a:graphicFrameLocks noChangeAspect="1"/>
          </p:cNvGraphicFramePr>
          <p:nvPr/>
        </p:nvGraphicFramePr>
        <p:xfrm>
          <a:off x="457200" y="2057400"/>
          <a:ext cx="4092575" cy="328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Equation" r:id="rId6" imgW="2387520" imgH="1917360" progId="Equation.DSMT4">
                  <p:embed/>
                </p:oleObj>
              </mc:Choice>
              <mc:Fallback>
                <p:oleObj name="Equation" r:id="rId6" imgW="2387520" imgH="191736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57400"/>
                        <a:ext cx="4092575" cy="328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0" name="Rectangle 17"/>
          <p:cNvSpPr>
            <a:spLocks noChangeArrowheads="1"/>
          </p:cNvSpPr>
          <p:nvPr/>
        </p:nvSpPr>
        <p:spPr bwMode="auto">
          <a:xfrm>
            <a:off x="457200" y="2590800"/>
            <a:ext cx="1219200" cy="533400"/>
          </a:xfrm>
          <a:prstGeom prst="rect">
            <a:avLst/>
          </a:prstGeom>
          <a:solidFill>
            <a:schemeClr val="accent1">
              <a:alpha val="3882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Rectangle 18"/>
          <p:cNvSpPr>
            <a:spLocks noChangeArrowheads="1"/>
          </p:cNvSpPr>
          <p:nvPr/>
        </p:nvSpPr>
        <p:spPr bwMode="auto">
          <a:xfrm>
            <a:off x="457200" y="3352800"/>
            <a:ext cx="1219200" cy="304800"/>
          </a:xfrm>
          <a:prstGeom prst="rect">
            <a:avLst/>
          </a:prstGeom>
          <a:solidFill>
            <a:srgbClr val="993366">
              <a:alpha val="32156"/>
            </a:srgbClr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Rectangle 19"/>
          <p:cNvSpPr>
            <a:spLocks noChangeArrowheads="1"/>
          </p:cNvSpPr>
          <p:nvPr/>
        </p:nvSpPr>
        <p:spPr bwMode="auto">
          <a:xfrm>
            <a:off x="457200" y="3657600"/>
            <a:ext cx="1219200" cy="304800"/>
          </a:xfrm>
          <a:prstGeom prst="rect">
            <a:avLst/>
          </a:prstGeom>
          <a:solidFill>
            <a:schemeClr val="accent1">
              <a:alpha val="349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4E64E3-A858-4858-A441-C730FEF70FB9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6152" name="Line 3"/>
          <p:cNvSpPr>
            <a:spLocks noChangeShapeType="1"/>
          </p:cNvSpPr>
          <p:nvPr/>
        </p:nvSpPr>
        <p:spPr bwMode="auto">
          <a:xfrm flipV="1">
            <a:off x="5943600" y="22860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4"/>
          <p:cNvSpPr>
            <a:spLocks noChangeShapeType="1"/>
          </p:cNvSpPr>
          <p:nvPr/>
        </p:nvSpPr>
        <p:spPr bwMode="auto">
          <a:xfrm>
            <a:off x="5943600" y="5257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5943600" y="5334000"/>
          <a:ext cx="248443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Equation" r:id="rId4" imgW="1549080" imgH="393480" progId="Equation.3">
                  <p:embed/>
                </p:oleObj>
              </mc:Choice>
              <mc:Fallback>
                <p:oleObj name="Equation" r:id="rId4" imgW="15490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334000"/>
                        <a:ext cx="2484438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Freeform 6"/>
          <p:cNvSpPr>
            <a:spLocks/>
          </p:cNvSpPr>
          <p:nvPr/>
        </p:nvSpPr>
        <p:spPr bwMode="auto">
          <a:xfrm>
            <a:off x="5943600" y="3429000"/>
            <a:ext cx="2133600" cy="1828800"/>
          </a:xfrm>
          <a:custGeom>
            <a:avLst/>
            <a:gdLst>
              <a:gd name="T0" fmla="*/ 0 w 1296"/>
              <a:gd name="T1" fmla="*/ 1828800 h 1104"/>
              <a:gd name="T2" fmla="*/ 553156 w 1296"/>
              <a:gd name="T3" fmla="*/ 1669774 h 1104"/>
              <a:gd name="T4" fmla="*/ 1027289 w 1296"/>
              <a:gd name="T5" fmla="*/ 1431235 h 1104"/>
              <a:gd name="T6" fmla="*/ 1580444 w 1296"/>
              <a:gd name="T7" fmla="*/ 954157 h 1104"/>
              <a:gd name="T8" fmla="*/ 2133600 w 1296"/>
              <a:gd name="T9" fmla="*/ 0 h 1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6"/>
              <a:gd name="T16" fmla="*/ 0 h 1104"/>
              <a:gd name="T17" fmla="*/ 1296 w 1296"/>
              <a:gd name="T18" fmla="*/ 1104 h 1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6" h="1104">
                <a:moveTo>
                  <a:pt x="0" y="1104"/>
                </a:moveTo>
                <a:cubicBezTo>
                  <a:pt x="116" y="1076"/>
                  <a:pt x="232" y="1048"/>
                  <a:pt x="336" y="1008"/>
                </a:cubicBezTo>
                <a:cubicBezTo>
                  <a:pt x="440" y="968"/>
                  <a:pt x="520" y="936"/>
                  <a:pt x="624" y="864"/>
                </a:cubicBezTo>
                <a:cubicBezTo>
                  <a:pt x="728" y="792"/>
                  <a:pt x="848" y="720"/>
                  <a:pt x="960" y="576"/>
                </a:cubicBezTo>
                <a:cubicBezTo>
                  <a:pt x="1072" y="432"/>
                  <a:pt x="1240" y="96"/>
                  <a:pt x="12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Rectangle 7"/>
          <p:cNvSpPr>
            <a:spLocks noChangeArrowheads="1"/>
          </p:cNvSpPr>
          <p:nvPr/>
        </p:nvSpPr>
        <p:spPr bwMode="auto">
          <a:xfrm flipV="1">
            <a:off x="6477000" y="5105400"/>
            <a:ext cx="533400" cy="152400"/>
          </a:xfrm>
          <a:prstGeom prst="rect">
            <a:avLst/>
          </a:prstGeom>
          <a:solidFill>
            <a:schemeClr val="accent1">
              <a:alpha val="2784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8"/>
          <p:cNvSpPr>
            <a:spLocks noChangeArrowheads="1"/>
          </p:cNvSpPr>
          <p:nvPr/>
        </p:nvSpPr>
        <p:spPr bwMode="auto">
          <a:xfrm>
            <a:off x="7010400" y="4800600"/>
            <a:ext cx="533400" cy="457200"/>
          </a:xfrm>
          <a:prstGeom prst="rect">
            <a:avLst/>
          </a:prstGeom>
          <a:solidFill>
            <a:schemeClr val="accent1">
              <a:alpha val="2784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9"/>
          <p:cNvSpPr>
            <a:spLocks noChangeArrowheads="1"/>
          </p:cNvSpPr>
          <p:nvPr/>
        </p:nvSpPr>
        <p:spPr bwMode="auto">
          <a:xfrm>
            <a:off x="7543800" y="4343400"/>
            <a:ext cx="533400" cy="914400"/>
          </a:xfrm>
          <a:prstGeom prst="rect">
            <a:avLst/>
          </a:prstGeom>
          <a:solidFill>
            <a:schemeClr val="accent1">
              <a:alpha val="2784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0"/>
          <p:cNvSpPr>
            <a:spLocks noChangeArrowheads="1"/>
          </p:cNvSpPr>
          <p:nvPr/>
        </p:nvSpPr>
        <p:spPr bwMode="auto">
          <a:xfrm flipV="1">
            <a:off x="5943600" y="5105400"/>
            <a:ext cx="533400" cy="152400"/>
          </a:xfrm>
          <a:prstGeom prst="rect">
            <a:avLst/>
          </a:prstGeom>
          <a:solidFill>
            <a:srgbClr val="FF00FF">
              <a:alpha val="2784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1"/>
          <p:cNvSpPr>
            <a:spLocks noChangeArrowheads="1"/>
          </p:cNvSpPr>
          <p:nvPr/>
        </p:nvSpPr>
        <p:spPr bwMode="auto">
          <a:xfrm>
            <a:off x="6477000" y="4800600"/>
            <a:ext cx="533400" cy="304800"/>
          </a:xfrm>
          <a:prstGeom prst="rect">
            <a:avLst/>
          </a:prstGeom>
          <a:solidFill>
            <a:srgbClr val="FF00FF">
              <a:alpha val="2784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Rectangle 12"/>
          <p:cNvSpPr>
            <a:spLocks noChangeArrowheads="1"/>
          </p:cNvSpPr>
          <p:nvPr/>
        </p:nvSpPr>
        <p:spPr bwMode="auto">
          <a:xfrm>
            <a:off x="7010400" y="4343400"/>
            <a:ext cx="533400" cy="457200"/>
          </a:xfrm>
          <a:prstGeom prst="rect">
            <a:avLst/>
          </a:prstGeom>
          <a:solidFill>
            <a:srgbClr val="FF00FF">
              <a:alpha val="2784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Rectangle 13"/>
          <p:cNvSpPr>
            <a:spLocks noChangeArrowheads="1"/>
          </p:cNvSpPr>
          <p:nvPr/>
        </p:nvSpPr>
        <p:spPr bwMode="auto">
          <a:xfrm>
            <a:off x="7543800" y="3429000"/>
            <a:ext cx="533400" cy="914400"/>
          </a:xfrm>
          <a:prstGeom prst="rect">
            <a:avLst/>
          </a:prstGeom>
          <a:solidFill>
            <a:srgbClr val="FF00FF">
              <a:alpha val="2784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7" name="Object 14"/>
          <p:cNvGraphicFramePr>
            <a:graphicFrameLocks noChangeAspect="1"/>
          </p:cNvGraphicFramePr>
          <p:nvPr/>
        </p:nvGraphicFramePr>
        <p:xfrm>
          <a:off x="754063" y="1554163"/>
          <a:ext cx="4808537" cy="446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Equation" r:id="rId6" imgW="2666880" imgH="2476440" progId="Equation.3">
                  <p:embed/>
                </p:oleObj>
              </mc:Choice>
              <mc:Fallback>
                <p:oleObj name="Equation" r:id="rId6" imgW="2666880" imgH="24764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1554163"/>
                        <a:ext cx="4808537" cy="446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CISE301_Topic7</a:t>
            </a:r>
            <a:endParaRPr lang="en-US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5FCE2A-8B57-4C2D-97C3-F5B44884D7E2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7176" name="Line 3"/>
          <p:cNvSpPr>
            <a:spLocks noChangeShapeType="1"/>
          </p:cNvSpPr>
          <p:nvPr/>
        </p:nvSpPr>
        <p:spPr bwMode="auto">
          <a:xfrm flipV="1">
            <a:off x="5486400" y="2971800"/>
            <a:ext cx="1588" cy="2446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4"/>
          <p:cNvSpPr>
            <a:spLocks noChangeShapeType="1"/>
          </p:cNvSpPr>
          <p:nvPr/>
        </p:nvSpPr>
        <p:spPr bwMode="auto">
          <a:xfrm>
            <a:off x="5637213" y="5410200"/>
            <a:ext cx="32781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5545138" y="5540375"/>
          <a:ext cx="22733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4" name="Equation" r:id="rId4" imgW="1549080" imgH="393480" progId="Equation.3">
                  <p:embed/>
                </p:oleObj>
              </mc:Choice>
              <mc:Fallback>
                <p:oleObj name="Equation" r:id="rId4" imgW="15490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5540375"/>
                        <a:ext cx="2273300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609600" y="1524000"/>
          <a:ext cx="43434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5" name="Equation" r:id="rId6" imgW="2692080" imgH="2692080" progId="Equation.3">
                  <p:embed/>
                </p:oleObj>
              </mc:Choice>
              <mc:Fallback>
                <p:oleObj name="Equation" r:id="rId6" imgW="2692080" imgH="2692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0"/>
                        <a:ext cx="4343400" cy="434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Freeform 7"/>
          <p:cNvSpPr>
            <a:spLocks/>
          </p:cNvSpPr>
          <p:nvPr/>
        </p:nvSpPr>
        <p:spPr bwMode="auto">
          <a:xfrm>
            <a:off x="5486400" y="3905250"/>
            <a:ext cx="1981200" cy="1495425"/>
          </a:xfrm>
          <a:custGeom>
            <a:avLst/>
            <a:gdLst>
              <a:gd name="T0" fmla="*/ 0 w 1248"/>
              <a:gd name="T1" fmla="*/ 1495425 h 942"/>
              <a:gd name="T2" fmla="*/ 512762 w 1248"/>
              <a:gd name="T3" fmla="*/ 1366838 h 942"/>
              <a:gd name="T4" fmla="*/ 1008062 w 1248"/>
              <a:gd name="T5" fmla="*/ 1111250 h 942"/>
              <a:gd name="T6" fmla="*/ 1506537 w 1248"/>
              <a:gd name="T7" fmla="*/ 727075 h 942"/>
              <a:gd name="T8" fmla="*/ 1981200 w 1248"/>
              <a:gd name="T9" fmla="*/ 0 h 9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8"/>
              <a:gd name="T16" fmla="*/ 0 h 942"/>
              <a:gd name="T17" fmla="*/ 1248 w 1248"/>
              <a:gd name="T18" fmla="*/ 942 h 9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8" h="942">
                <a:moveTo>
                  <a:pt x="0" y="942"/>
                </a:moveTo>
                <a:cubicBezTo>
                  <a:pt x="54" y="930"/>
                  <a:pt x="218" y="902"/>
                  <a:pt x="323" y="861"/>
                </a:cubicBezTo>
                <a:cubicBezTo>
                  <a:pt x="429" y="821"/>
                  <a:pt x="531" y="767"/>
                  <a:pt x="635" y="700"/>
                </a:cubicBezTo>
                <a:cubicBezTo>
                  <a:pt x="738" y="633"/>
                  <a:pt x="847" y="575"/>
                  <a:pt x="949" y="458"/>
                </a:cubicBezTo>
                <a:cubicBezTo>
                  <a:pt x="1051" y="341"/>
                  <a:pt x="1186" y="95"/>
                  <a:pt x="12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Rectangle 8"/>
          <p:cNvSpPr>
            <a:spLocks noChangeArrowheads="1"/>
          </p:cNvSpPr>
          <p:nvPr/>
        </p:nvSpPr>
        <p:spPr bwMode="auto">
          <a:xfrm flipV="1">
            <a:off x="5988050" y="5257800"/>
            <a:ext cx="488950" cy="152400"/>
          </a:xfrm>
          <a:prstGeom prst="rect">
            <a:avLst/>
          </a:prstGeom>
          <a:solidFill>
            <a:schemeClr val="accent1">
              <a:alpha val="2784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Rectangle 9"/>
          <p:cNvSpPr>
            <a:spLocks noChangeArrowheads="1"/>
          </p:cNvSpPr>
          <p:nvPr/>
        </p:nvSpPr>
        <p:spPr bwMode="auto">
          <a:xfrm>
            <a:off x="6477000" y="5033963"/>
            <a:ext cx="488950" cy="376237"/>
          </a:xfrm>
          <a:prstGeom prst="rect">
            <a:avLst/>
          </a:prstGeom>
          <a:solidFill>
            <a:schemeClr val="accent1">
              <a:alpha val="2784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Rectangle 10"/>
          <p:cNvSpPr>
            <a:spLocks noChangeArrowheads="1"/>
          </p:cNvSpPr>
          <p:nvPr/>
        </p:nvSpPr>
        <p:spPr bwMode="auto">
          <a:xfrm>
            <a:off x="6978650" y="4657725"/>
            <a:ext cx="488950" cy="752475"/>
          </a:xfrm>
          <a:prstGeom prst="rect">
            <a:avLst/>
          </a:prstGeom>
          <a:solidFill>
            <a:schemeClr val="accent1">
              <a:alpha val="2784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Rectangle 11"/>
          <p:cNvSpPr>
            <a:spLocks noChangeArrowheads="1"/>
          </p:cNvSpPr>
          <p:nvPr/>
        </p:nvSpPr>
        <p:spPr bwMode="auto">
          <a:xfrm flipV="1">
            <a:off x="5486400" y="5284788"/>
            <a:ext cx="488950" cy="125412"/>
          </a:xfrm>
          <a:prstGeom prst="rect">
            <a:avLst/>
          </a:prstGeom>
          <a:solidFill>
            <a:srgbClr val="FF00FF">
              <a:alpha val="2784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Rectangle 12"/>
          <p:cNvSpPr>
            <a:spLocks noChangeArrowheads="1"/>
          </p:cNvSpPr>
          <p:nvPr/>
        </p:nvSpPr>
        <p:spPr bwMode="auto">
          <a:xfrm>
            <a:off x="5988050" y="5029200"/>
            <a:ext cx="488950" cy="228600"/>
          </a:xfrm>
          <a:prstGeom prst="rect">
            <a:avLst/>
          </a:prstGeom>
          <a:solidFill>
            <a:srgbClr val="FF00FF">
              <a:alpha val="2784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Rectangle 13"/>
          <p:cNvSpPr>
            <a:spLocks noChangeArrowheads="1"/>
          </p:cNvSpPr>
          <p:nvPr/>
        </p:nvSpPr>
        <p:spPr bwMode="auto">
          <a:xfrm>
            <a:off x="6477000" y="4652963"/>
            <a:ext cx="488950" cy="376237"/>
          </a:xfrm>
          <a:prstGeom prst="rect">
            <a:avLst/>
          </a:prstGeom>
          <a:solidFill>
            <a:srgbClr val="FF00FF">
              <a:alpha val="2784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Rectangle 14"/>
          <p:cNvSpPr>
            <a:spLocks noChangeArrowheads="1"/>
          </p:cNvSpPr>
          <p:nvPr/>
        </p:nvSpPr>
        <p:spPr bwMode="auto">
          <a:xfrm>
            <a:off x="6978650" y="3895725"/>
            <a:ext cx="488950" cy="752475"/>
          </a:xfrm>
          <a:prstGeom prst="rect">
            <a:avLst/>
          </a:prstGeom>
          <a:solidFill>
            <a:srgbClr val="FF00FF">
              <a:alpha val="2784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15"/>
          <p:cNvSpPr>
            <a:spLocks noChangeArrowheads="1"/>
          </p:cNvSpPr>
          <p:nvPr/>
        </p:nvSpPr>
        <p:spPr bwMode="auto">
          <a:xfrm>
            <a:off x="533400" y="2971800"/>
            <a:ext cx="4191000" cy="1447800"/>
          </a:xfrm>
          <a:prstGeom prst="rect">
            <a:avLst/>
          </a:prstGeom>
          <a:solidFill>
            <a:srgbClr val="FF00FF">
              <a:alpha val="2784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Rectangle 16"/>
          <p:cNvSpPr>
            <a:spLocks noChangeArrowheads="1"/>
          </p:cNvSpPr>
          <p:nvPr/>
        </p:nvSpPr>
        <p:spPr bwMode="auto">
          <a:xfrm>
            <a:off x="533400" y="1524000"/>
            <a:ext cx="4191000" cy="1447800"/>
          </a:xfrm>
          <a:prstGeom prst="rect">
            <a:avLst/>
          </a:prstGeom>
          <a:solidFill>
            <a:schemeClr val="accent1">
              <a:alpha val="2784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17808</TotalTime>
  <Words>937</Words>
  <Application>Microsoft Office PowerPoint</Application>
  <PresentationFormat>On-screen Show (4:3)</PresentationFormat>
  <Paragraphs>476</Paragraphs>
  <Slides>53</Slides>
  <Notes>53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63" baseType="lpstr">
      <vt:lpstr>Arial</vt:lpstr>
      <vt:lpstr>Garamond</vt:lpstr>
      <vt:lpstr>Nimbus Roman No9 L</vt:lpstr>
      <vt:lpstr>Symbol</vt:lpstr>
      <vt:lpstr>Times New Roman</vt:lpstr>
      <vt:lpstr>Verdana</vt:lpstr>
      <vt:lpstr>Wingdings</vt:lpstr>
      <vt:lpstr>Level</vt:lpstr>
      <vt:lpstr>Equation</vt:lpstr>
      <vt:lpstr>MathType 5.0 Equation</vt:lpstr>
      <vt:lpstr>PowerPoint Presentation</vt:lpstr>
      <vt:lpstr> Lecture 24 Introduction to Numerical Integration</vt:lpstr>
      <vt:lpstr>Integration</vt:lpstr>
      <vt:lpstr>Fundamental Theorem of Calculus</vt:lpstr>
      <vt:lpstr>The Area Under the Curve</vt:lpstr>
      <vt:lpstr>Upper and Lower Sums</vt:lpstr>
      <vt:lpstr>Upper and Lower Sums</vt:lpstr>
      <vt:lpstr>Example</vt:lpstr>
      <vt:lpstr>Example</vt:lpstr>
      <vt:lpstr>Upper and Lower Sums</vt:lpstr>
      <vt:lpstr>Newton-Cotes Methods</vt:lpstr>
      <vt:lpstr>Newton-Cotes Methods</vt:lpstr>
      <vt:lpstr> Lecture 25 Trapezoid Method</vt:lpstr>
      <vt:lpstr>Trapezoid Method</vt:lpstr>
      <vt:lpstr>Trapezoid Method Derivation-One Interval</vt:lpstr>
      <vt:lpstr>Trapezoid Method</vt:lpstr>
      <vt:lpstr>Trapezoid Method Multiple Application Rule</vt:lpstr>
      <vt:lpstr>Trapezoid Method General Formula and Special Case</vt:lpstr>
      <vt:lpstr>Example</vt:lpstr>
      <vt:lpstr>Example 1</vt:lpstr>
      <vt:lpstr>Estimating the Error  For Trapezoid Method </vt:lpstr>
      <vt:lpstr>Error in estimating the integral Theorem</vt:lpstr>
      <vt:lpstr>Example</vt:lpstr>
      <vt:lpstr>Example</vt:lpstr>
      <vt:lpstr>Example</vt:lpstr>
      <vt:lpstr>Recursive Trapezoid Method</vt:lpstr>
      <vt:lpstr>Recursive Trapezoid Method</vt:lpstr>
      <vt:lpstr>Recursive Trapezoid Method</vt:lpstr>
      <vt:lpstr>Recursive Trapezoid Method Formulas</vt:lpstr>
      <vt:lpstr>Recursive Trapezoid Method</vt:lpstr>
      <vt:lpstr>Advantages of Recursive Trapezoid</vt:lpstr>
      <vt:lpstr> Lecture 26 Romberg Method</vt:lpstr>
      <vt:lpstr>Motivation for Romberg Method</vt:lpstr>
      <vt:lpstr>Romberg Method</vt:lpstr>
      <vt:lpstr>First Column   Recursive Trapezoid Method</vt:lpstr>
      <vt:lpstr>Derivation of Romberg Method</vt:lpstr>
      <vt:lpstr>Romberg Method</vt:lpstr>
      <vt:lpstr>Property of Romberg Method</vt:lpstr>
      <vt:lpstr>Example 1</vt:lpstr>
      <vt:lpstr>Example 1 (cont.)</vt:lpstr>
      <vt:lpstr>When do we stop?</vt:lpstr>
      <vt:lpstr> Lecture 27 Gauss Quadrature</vt:lpstr>
      <vt:lpstr>Motivation</vt:lpstr>
      <vt:lpstr>Motivation (Contd.)</vt:lpstr>
      <vt:lpstr>General Integration Formula</vt:lpstr>
      <vt:lpstr>Question</vt:lpstr>
      <vt:lpstr>Question (Contd.)</vt:lpstr>
      <vt:lpstr>Gauss–Legendre Quadrature (generalization of previous example)</vt:lpstr>
      <vt:lpstr>Gauss–Legendre Quadrature See more in Table 22.1 (page 646)</vt:lpstr>
      <vt:lpstr>Error Analysis for Gauss Quadrature</vt:lpstr>
      <vt:lpstr>Example</vt:lpstr>
      <vt:lpstr>Example</vt:lpstr>
      <vt:lpstr>Improper Integrals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marwan</dc:creator>
  <cp:lastModifiedBy>Dr. Marwan Abu-Amara</cp:lastModifiedBy>
  <cp:revision>205</cp:revision>
  <dcterms:created xsi:type="dcterms:W3CDTF">2002-11-14T22:58:36Z</dcterms:created>
  <dcterms:modified xsi:type="dcterms:W3CDTF">2016-04-19T07:26:33Z</dcterms:modified>
</cp:coreProperties>
</file>