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21"/>
  </p:notesMasterIdLst>
  <p:handoutMasterIdLst>
    <p:handoutMasterId r:id="rId22"/>
  </p:handoutMasterIdLst>
  <p:sldIdLst>
    <p:sldId id="256" r:id="rId2"/>
    <p:sldId id="347" r:id="rId3"/>
    <p:sldId id="350" r:id="rId4"/>
    <p:sldId id="351" r:id="rId5"/>
    <p:sldId id="352" r:id="rId6"/>
    <p:sldId id="367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62" r:id="rId17"/>
    <p:sldId id="363" r:id="rId18"/>
    <p:sldId id="364" r:id="rId19"/>
    <p:sldId id="365" r:id="rId2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8049" autoAdjust="0"/>
    <p:restoredTop sz="94660"/>
  </p:normalViewPr>
  <p:slideViewPr>
    <p:cSldViewPr>
      <p:cViewPr varScale="1">
        <p:scale>
          <a:sx n="116" d="100"/>
          <a:sy n="116" d="100"/>
        </p:scale>
        <p:origin x="22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5" tIns="45788" rIns="91575" bIns="45788" numCol="1" anchor="t" anchorCtr="0" compatLnSpc="1">
            <a:prstTxWarp prst="textNoShape">
              <a:avLst/>
            </a:prstTxWarp>
          </a:bodyPr>
          <a:lstStyle>
            <a:lvl1pPr defTabSz="916129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5" tIns="45788" rIns="91575" bIns="45788" numCol="1" anchor="t" anchorCtr="0" compatLnSpc="1">
            <a:prstTxWarp prst="textNoShape">
              <a:avLst/>
            </a:prstTxWarp>
          </a:bodyPr>
          <a:lstStyle>
            <a:lvl1pPr algn="r" defTabSz="916129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5" tIns="45788" rIns="91575" bIns="45788" numCol="1" anchor="b" anchorCtr="0" compatLnSpc="1">
            <a:prstTxWarp prst="textNoShape">
              <a:avLst/>
            </a:prstTxWarp>
          </a:bodyPr>
          <a:lstStyle>
            <a:lvl1pPr defTabSz="916129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5" tIns="45788" rIns="91575" bIns="45788" numCol="1" anchor="b" anchorCtr="0" compatLnSpc="1">
            <a:prstTxWarp prst="textNoShape">
              <a:avLst/>
            </a:prstTxWarp>
          </a:bodyPr>
          <a:lstStyle>
            <a:lvl1pPr algn="r" defTabSz="916129">
              <a:defRPr sz="1200">
                <a:latin typeface="Arial" charset="0"/>
              </a:defRPr>
            </a:lvl1pPr>
          </a:lstStyle>
          <a:p>
            <a:pPr>
              <a:defRPr/>
            </a:pPr>
            <a:fld id="{DCADC474-02F1-4142-840F-F455D8AFE9A7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483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5" tIns="45788" rIns="91575" bIns="45788" numCol="1" anchor="t" anchorCtr="0" compatLnSpc="1">
            <a:prstTxWarp prst="textNoShape">
              <a:avLst/>
            </a:prstTxWarp>
          </a:bodyPr>
          <a:lstStyle>
            <a:lvl1pPr defTabSz="916129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5" tIns="45788" rIns="91575" bIns="45788" numCol="1" anchor="t" anchorCtr="0" compatLnSpc="1">
            <a:prstTxWarp prst="textNoShape">
              <a:avLst/>
            </a:prstTxWarp>
          </a:bodyPr>
          <a:lstStyle>
            <a:lvl1pPr algn="r" defTabSz="916129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5" tIns="45788" rIns="91575" bIns="457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5" tIns="45788" rIns="91575" bIns="45788" numCol="1" anchor="b" anchorCtr="0" compatLnSpc="1">
            <a:prstTxWarp prst="textNoShape">
              <a:avLst/>
            </a:prstTxWarp>
          </a:bodyPr>
          <a:lstStyle>
            <a:lvl1pPr defTabSz="916129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5" tIns="45788" rIns="91575" bIns="45788" numCol="1" anchor="b" anchorCtr="0" compatLnSpc="1">
            <a:prstTxWarp prst="textNoShape">
              <a:avLst/>
            </a:prstTxWarp>
          </a:bodyPr>
          <a:lstStyle>
            <a:lvl1pPr algn="r" defTabSz="916129">
              <a:defRPr sz="1200">
                <a:latin typeface="Arial" charset="0"/>
              </a:defRPr>
            </a:lvl1pPr>
          </a:lstStyle>
          <a:p>
            <a:pPr>
              <a:defRPr/>
            </a:pPr>
            <a:fld id="{C82EF466-0744-466B-8783-34C664C3A1CC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100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5988"/>
            <a:fld id="{033F40A1-0D97-4099-A63E-F43613BCD974}" type="slidenum">
              <a:rPr lang="ar-SA" smtClean="0"/>
              <a:pPr defTabSz="915988"/>
              <a:t>1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3795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5988"/>
            <a:fld id="{DA13CB70-E529-4B45-8FCA-80B8844D9338}" type="slidenum">
              <a:rPr lang="ar-SA" smtClean="0"/>
              <a:pPr defTabSz="915988"/>
              <a:t>10</a:t>
            </a:fld>
            <a:endParaRPr lang="en-US" dirty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61711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5988"/>
            <a:fld id="{1A6D81DC-CDF9-4DC5-91A2-E0E26024F351}" type="slidenum">
              <a:rPr lang="ar-SA" smtClean="0"/>
              <a:pPr defTabSz="915988"/>
              <a:t>11</a:t>
            </a:fld>
            <a:endParaRPr lang="en-US" dirty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12242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5988"/>
            <a:fld id="{20B74A05-AA73-433B-85C9-756CA5C8146B}" type="slidenum">
              <a:rPr lang="ar-SA" smtClean="0"/>
              <a:pPr defTabSz="915988"/>
              <a:t>12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55617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5988"/>
            <a:fld id="{E90C7B11-5D01-44B4-B4CA-CE9C344A6A46}" type="slidenum">
              <a:rPr lang="ar-SA" smtClean="0"/>
              <a:pPr defTabSz="915988"/>
              <a:t>13</a:t>
            </a:fld>
            <a:endParaRPr lang="en-US" dirty="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36837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5988"/>
            <a:fld id="{84B4635E-1717-403E-A11D-52E07F1DA38D}" type="slidenum">
              <a:rPr lang="ar-SA" smtClean="0"/>
              <a:pPr defTabSz="915988"/>
              <a:t>14</a:t>
            </a:fld>
            <a:endParaRPr lang="en-US" dirty="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33864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5988"/>
            <a:fld id="{8971850C-61B8-45D3-A1B6-21A1D3B0B3DD}" type="slidenum">
              <a:rPr lang="ar-SA" smtClean="0"/>
              <a:pPr defTabSz="915988"/>
              <a:t>15</a:t>
            </a:fld>
            <a:endParaRPr lang="en-US" dirty="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43837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5988"/>
            <a:fld id="{7444254A-4401-4CE8-B03E-550DC07364B8}" type="slidenum">
              <a:rPr lang="ar-SA" smtClean="0"/>
              <a:pPr defTabSz="915988"/>
              <a:t>16</a:t>
            </a:fld>
            <a:endParaRPr lang="en-US" dirty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69567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5988"/>
            <a:fld id="{4A0F2818-B69F-4CC1-966E-7D31D459192A}" type="slidenum">
              <a:rPr lang="ar-SA" smtClean="0"/>
              <a:pPr defTabSz="915988"/>
              <a:t>17</a:t>
            </a:fld>
            <a:endParaRPr lang="en-US" dirty="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64311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5988"/>
            <a:fld id="{8E5B9312-D665-4CC6-91E3-5AF0742C32B1}" type="slidenum">
              <a:rPr lang="ar-SA" smtClean="0"/>
              <a:pPr defTabSz="915988"/>
              <a:t>18</a:t>
            </a:fld>
            <a:endParaRPr lang="en-US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10638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5988"/>
            <a:fld id="{4C97B5DA-D602-4D85-80DD-09FA9A325352}" type="slidenum">
              <a:rPr lang="ar-SA" smtClean="0"/>
              <a:pPr defTabSz="915988"/>
              <a:t>19</a:t>
            </a:fld>
            <a:endParaRPr lang="en-US" dirty="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9633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5988"/>
            <a:fld id="{4A1409E4-99D2-45A1-913B-2B5D86820C39}" type="slidenum">
              <a:rPr lang="ar-SA" smtClean="0"/>
              <a:pPr defTabSz="915988"/>
              <a:t>2</a:t>
            </a:fld>
            <a:endParaRPr lang="en-US" dirty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8992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5988"/>
            <a:fld id="{A649F7AA-3168-42CD-A224-2FA409D9F6A4}" type="slidenum">
              <a:rPr lang="ar-SA" smtClean="0"/>
              <a:pPr defTabSz="915988"/>
              <a:t>3</a:t>
            </a:fld>
            <a:endParaRPr lang="en-US" dirty="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9925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5988"/>
            <a:fld id="{F2F49E07-BD5B-4244-9B1E-4F9D35D5C6CF}" type="slidenum">
              <a:rPr lang="ar-SA" smtClean="0"/>
              <a:pPr defTabSz="915988"/>
              <a:t>4</a:t>
            </a:fld>
            <a:endParaRPr lang="en-US" dirty="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3542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5988"/>
            <a:fld id="{244DBDD1-5494-4DF0-B693-2B546185233A}" type="slidenum">
              <a:rPr lang="ar-SA" smtClean="0"/>
              <a:pPr defTabSz="915988"/>
              <a:t>5</a:t>
            </a:fld>
            <a:endParaRPr lang="en-US" dirty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7768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5988"/>
            <a:fld id="{991A19C8-05C9-4B39-9AB9-BF3483ED0990}" type="slidenum">
              <a:rPr lang="ar-SA" smtClean="0"/>
              <a:pPr defTabSz="915988"/>
              <a:t>6</a:t>
            </a:fld>
            <a:endParaRPr lang="en-US" dirty="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25809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5988"/>
            <a:fld id="{A156884C-AD3B-4632-AC29-6B60F35EBD8E}" type="slidenum">
              <a:rPr lang="ar-SA" smtClean="0"/>
              <a:pPr defTabSz="915988"/>
              <a:t>7</a:t>
            </a:fld>
            <a:endParaRPr lang="en-US" dirty="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10553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5988"/>
            <a:fld id="{446867C1-FB2C-48C9-826A-3770CCB9D28B}" type="slidenum">
              <a:rPr lang="ar-SA" smtClean="0"/>
              <a:pPr defTabSz="915988"/>
              <a:t>8</a:t>
            </a:fld>
            <a:endParaRPr lang="en-US" dirty="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6049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5988"/>
            <a:fld id="{7F7695F0-CB99-4E43-A5BD-1BC7F0CF172A}" type="slidenum">
              <a:rPr lang="ar-SA" smtClean="0"/>
              <a:pPr defTabSz="915988"/>
              <a:t>9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5551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CISE301_Topic6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KFUPM</a:t>
            </a: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8FE03-8FE6-4B48-BA5A-74004D1E4716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CISE301_Topic6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KFUPM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E261D-97A4-4CA7-AB74-5E959BD30FF2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CISE301_Topic6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KFUPM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D307E-73C3-48F7-BED0-E415C3FF2527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CISE301_Topic6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KFUPM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DA989-993F-40E1-A9D4-A7589197E232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CISE301_Topic6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KFUPM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B1985-CD77-46DB-AEC4-9524A0C9A5B3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CISE301_Topic6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KFUPM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3A959-E03D-487F-9CD6-5E9A1A7D902D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CISE301_Topic6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KFUPM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E3400-054A-4B67-B654-9A100EDBC931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CISE301_Topic6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KFUPM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7262B-F002-466F-B4A0-3623F173F136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CISE301_Topic6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KFUPM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30EAC-E4E2-435A-B6B8-F16E9A77BC28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CISE301_Topic6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KFUPM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10DAC-8974-4C82-880B-C7A229E67926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CISE301_Topic6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KFUPM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DC884-0C7A-4193-9D7A-1E8B8E721E1B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CISE301_Topic6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KFUPM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D584E-B75F-4839-8247-4EFA8902B918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CISE301_Topic6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KFUPM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645FD-ED03-4747-96CF-8B97DBAAB5F0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 dirty="0" smtClean="0"/>
              <a:t>CISE301_Topic6</a:t>
            </a:r>
            <a:endParaRPr lang="en-US" dirty="0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 dirty="0" smtClean="0"/>
              <a:t>KFUPM</a:t>
            </a:r>
            <a:endParaRPr lang="en-US" dirty="0"/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21931D24-170D-47B5-BCC0-8E514B32427E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dirty="0">
              <a:latin typeface="Times New Roman" charset="0"/>
            </a:endParaRPr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dirty="0">
              <a:latin typeface="Times New Roman" charset="0"/>
            </a:endParaRP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dirty="0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3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CISE301_Topic6</a:t>
            </a:r>
            <a:endParaRPr lang="en-US" dirty="0"/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KFUPM</a:t>
            </a:r>
            <a:endParaRPr lang="en-US" dirty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90C180-1725-4CD9-9814-3E16CC915576}" type="slidenum">
              <a:rPr lang="ar-SA" smtClean="0"/>
              <a:pPr/>
              <a:t>1</a:t>
            </a:fld>
            <a:endParaRPr lang="en-US" dirty="0" smtClean="0"/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304800" y="685800"/>
            <a:ext cx="845820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900" b="1" dirty="0">
                <a:solidFill>
                  <a:schemeClr val="tx2"/>
                </a:solidFill>
                <a:latin typeface="Garamond" pitchFamily="18" charset="0"/>
              </a:rPr>
              <a:t>       </a:t>
            </a:r>
            <a:r>
              <a:rPr lang="en-US" sz="3900" b="1" dirty="0" smtClean="0">
                <a:solidFill>
                  <a:schemeClr val="tx2"/>
                </a:solidFill>
                <a:latin typeface="Garamond" pitchFamily="18" charset="0"/>
              </a:rPr>
              <a:t>CISE301</a:t>
            </a:r>
            <a:r>
              <a:rPr lang="en-US" sz="3900" b="1" dirty="0">
                <a:solidFill>
                  <a:schemeClr val="tx2"/>
                </a:solidFill>
                <a:latin typeface="Garamond" pitchFamily="18" charset="0"/>
              </a:rPr>
              <a:t>: Numerical Methods</a:t>
            </a:r>
            <a:r>
              <a:rPr lang="en-US" sz="3500" b="1" dirty="0">
                <a:solidFill>
                  <a:schemeClr val="tx2"/>
                </a:solidFill>
                <a:latin typeface="Garamond" pitchFamily="18" charset="0"/>
              </a:rPr>
              <a:t/>
            </a:r>
            <a:br>
              <a:rPr lang="en-US" sz="3500" b="1" dirty="0">
                <a:solidFill>
                  <a:schemeClr val="tx2"/>
                </a:solidFill>
                <a:latin typeface="Garamond" pitchFamily="18" charset="0"/>
              </a:rPr>
            </a:br>
            <a:r>
              <a:rPr lang="en-US" sz="3500" dirty="0">
                <a:solidFill>
                  <a:schemeClr val="tx2"/>
                </a:solidFill>
                <a:latin typeface="Garamond" pitchFamily="18" charset="0"/>
              </a:rPr>
              <a:t>Topic 6</a:t>
            </a:r>
            <a:br>
              <a:rPr lang="en-US" sz="3500" dirty="0">
                <a:solidFill>
                  <a:schemeClr val="tx2"/>
                </a:solidFill>
                <a:latin typeface="Garamond" pitchFamily="18" charset="0"/>
              </a:rPr>
            </a:br>
            <a:r>
              <a:rPr lang="en-US" sz="35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4100" b="1" dirty="0">
                <a:solidFill>
                  <a:schemeClr val="tx2"/>
                </a:solidFill>
                <a:latin typeface="Garamond" pitchFamily="18" charset="0"/>
              </a:rPr>
              <a:t>Numerical Differentiation </a:t>
            </a:r>
            <a:r>
              <a:rPr lang="en-US" sz="3300" b="1" dirty="0">
                <a:solidFill>
                  <a:schemeClr val="tx2"/>
                </a:solidFill>
                <a:latin typeface="Garamond" pitchFamily="18" charset="0"/>
              </a:rPr>
              <a:t/>
            </a:r>
            <a:br>
              <a:rPr lang="en-US" sz="3300" b="1" dirty="0">
                <a:solidFill>
                  <a:schemeClr val="tx2"/>
                </a:solidFill>
                <a:latin typeface="Garamond" pitchFamily="18" charset="0"/>
              </a:rPr>
            </a:br>
            <a:r>
              <a:rPr lang="en-US" sz="3100" b="1" u="sng" dirty="0">
                <a:solidFill>
                  <a:schemeClr val="tx2"/>
                </a:solidFill>
                <a:latin typeface="Garamond" pitchFamily="18" charset="0"/>
              </a:rPr>
              <a:t>Lecture 23</a:t>
            </a:r>
            <a:endParaRPr lang="en-US" sz="3500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6390" name="Rectangle 11"/>
          <p:cNvSpPr>
            <a:spLocks noChangeArrowheads="1"/>
          </p:cNvSpPr>
          <p:nvPr/>
        </p:nvSpPr>
        <p:spPr bwMode="auto">
          <a:xfrm>
            <a:off x="457200" y="1676400"/>
            <a:ext cx="8229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91" name="Rectangle 13"/>
          <p:cNvSpPr>
            <a:spLocks noChangeArrowheads="1"/>
          </p:cNvSpPr>
          <p:nvPr/>
        </p:nvSpPr>
        <p:spPr bwMode="auto">
          <a:xfrm>
            <a:off x="228600" y="3124200"/>
            <a:ext cx="8534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4200" dirty="0"/>
              <a:t>KFUPM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3000" dirty="0"/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3000" dirty="0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700" dirty="0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100" dirty="0"/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100" dirty="0"/>
              <a:t>Read Chapter 23, Sections 1-2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CISE301_Topic6</a:t>
            </a:r>
            <a:endParaRPr lang="en-US" dirty="0"/>
          </a:p>
        </p:txBody>
      </p:sp>
      <p:sp>
        <p:nvSpPr>
          <p:cNvPr id="614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KFUPM</a:t>
            </a:r>
            <a:endParaRPr lang="en-US" dirty="0"/>
          </a:p>
        </p:txBody>
      </p:sp>
      <p:sp>
        <p:nvSpPr>
          <p:cNvPr id="614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FFCD8D-F2A5-4E45-B3D4-418742DFB85D}" type="slidenum">
              <a:rPr lang="ar-SA" smtClean="0"/>
              <a:pPr/>
              <a:t>10</a:t>
            </a:fld>
            <a:endParaRPr lang="en-US" dirty="0" smtClean="0"/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Higher Order Formulas </a:t>
            </a:r>
          </a:p>
        </p:txBody>
      </p:sp>
      <p:graphicFrame>
        <p:nvGraphicFramePr>
          <p:cNvPr id="6146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762000" y="1600200"/>
          <a:ext cx="7620000" cy="452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4" imgW="4101840" imgH="2438280" progId="Equation.3">
                  <p:embed/>
                </p:oleObj>
              </mc:Choice>
              <mc:Fallback>
                <p:oleObj name="Equation" r:id="rId4" imgW="4101840" imgH="24382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00200"/>
                        <a:ext cx="7620000" cy="452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Rectangle 4"/>
          <p:cNvSpPr>
            <a:spLocks noChangeArrowheads="1"/>
          </p:cNvSpPr>
          <p:nvPr/>
        </p:nvSpPr>
        <p:spPr bwMode="auto">
          <a:xfrm>
            <a:off x="4648200" y="5181600"/>
            <a:ext cx="2971800" cy="9906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52" name="Line 5"/>
          <p:cNvSpPr>
            <a:spLocks noChangeShapeType="1"/>
          </p:cNvSpPr>
          <p:nvPr/>
        </p:nvSpPr>
        <p:spPr bwMode="auto">
          <a:xfrm flipV="1">
            <a:off x="6096000" y="4724400"/>
            <a:ext cx="0" cy="457200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CISE301_Topic6</a:t>
            </a:r>
            <a:endParaRPr lang="en-US" dirty="0"/>
          </a:p>
        </p:txBody>
      </p:sp>
      <p:sp>
        <p:nvSpPr>
          <p:cNvPr id="717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KFUPM</a:t>
            </a:r>
            <a:endParaRPr lang="en-US" dirty="0"/>
          </a:p>
        </p:txBody>
      </p:sp>
      <p:sp>
        <p:nvSpPr>
          <p:cNvPr id="717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E9D141-5CBA-4EA5-A29A-65A00039E45B}" type="slidenum">
              <a:rPr lang="ar-SA" smtClean="0"/>
              <a:pPr/>
              <a:t>11</a:t>
            </a:fld>
            <a:endParaRPr lang="en-US" dirty="0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Other Higher Order Formulas </a:t>
            </a:r>
          </a:p>
        </p:txBody>
      </p:sp>
      <p:graphicFrame>
        <p:nvGraphicFramePr>
          <p:cNvPr id="7170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774700" y="1901825"/>
          <a:ext cx="8128000" cy="369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4" imgW="4241520" imgH="1930320" progId="Equation.3">
                  <p:embed/>
                </p:oleObj>
              </mc:Choice>
              <mc:Fallback>
                <p:oleObj name="Equation" r:id="rId4" imgW="4241520" imgH="19303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" y="1901825"/>
                        <a:ext cx="8128000" cy="3698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CISE301_Topic6</a:t>
            </a:r>
            <a:endParaRPr lang="en-US" dirty="0"/>
          </a:p>
        </p:txBody>
      </p:sp>
      <p:sp>
        <p:nvSpPr>
          <p:cNvPr id="819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KFUPM</a:t>
            </a:r>
            <a:endParaRPr lang="en-US" dirty="0"/>
          </a:p>
        </p:txBody>
      </p:sp>
      <p:sp>
        <p:nvSpPr>
          <p:cNvPr id="819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E3B705-019F-4431-B26A-7CFB8E8E2B10}" type="slidenum">
              <a:rPr lang="ar-SA" smtClean="0"/>
              <a:pPr/>
              <a:t>12</a:t>
            </a:fld>
            <a:endParaRPr lang="en-US" dirty="0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Richardson Extrapolation</a:t>
            </a:r>
          </a:p>
        </p:txBody>
      </p:sp>
      <p:graphicFrame>
        <p:nvGraphicFramePr>
          <p:cNvPr id="8194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035050" y="1646238"/>
          <a:ext cx="6921500" cy="376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4" imgW="3619440" imgH="1968480" progId="Equation.3">
                  <p:embed/>
                </p:oleObj>
              </mc:Choice>
              <mc:Fallback>
                <p:oleObj name="Equation" r:id="rId4" imgW="3619440" imgH="1968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1646238"/>
                        <a:ext cx="6921500" cy="3763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CISE301_Topic6</a:t>
            </a:r>
            <a:endParaRPr lang="en-US" dirty="0"/>
          </a:p>
        </p:txBody>
      </p:sp>
      <p:sp>
        <p:nvSpPr>
          <p:cNvPr id="922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KFUPM</a:t>
            </a:r>
            <a:endParaRPr lang="en-US" dirty="0"/>
          </a:p>
        </p:txBody>
      </p:sp>
      <p:sp>
        <p:nvSpPr>
          <p:cNvPr id="922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A91822-0A53-478D-BF0B-18094B96AEC9}" type="slidenum">
              <a:rPr lang="ar-SA" smtClean="0"/>
              <a:pPr/>
              <a:t>13</a:t>
            </a:fld>
            <a:endParaRPr lang="en-US" dirty="0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Richardson Extrapolation</a:t>
            </a:r>
          </a:p>
        </p:txBody>
      </p:sp>
      <p:graphicFrame>
        <p:nvGraphicFramePr>
          <p:cNvPr id="9218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171575" y="1600200"/>
          <a:ext cx="5275263" cy="437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4" imgW="2819160" imgH="2336760" progId="Equation.3">
                  <p:embed/>
                </p:oleObj>
              </mc:Choice>
              <mc:Fallback>
                <p:oleObj name="Equation" r:id="rId4" imgW="2819160" imgH="23367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1575" y="1600200"/>
                        <a:ext cx="5275263" cy="437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CISE301_Topic6</a:t>
            </a:r>
            <a:endParaRPr lang="en-US" dirty="0"/>
          </a:p>
        </p:txBody>
      </p:sp>
      <p:sp>
        <p:nvSpPr>
          <p:cNvPr id="2048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KFUPM</a:t>
            </a:r>
            <a:endParaRPr lang="en-US" dirty="0"/>
          </a:p>
        </p:txBody>
      </p:sp>
      <p:sp>
        <p:nvSpPr>
          <p:cNvPr id="2048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11C2B5-6C74-4BCC-AB51-6CFC3B4421F9}" type="slidenum">
              <a:rPr lang="ar-SA" smtClean="0"/>
              <a:pPr/>
              <a:t>14</a:t>
            </a:fld>
            <a:endParaRPr lang="en-US" dirty="0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Richardson Extrapolation Table</a:t>
            </a:r>
          </a:p>
        </p:txBody>
      </p:sp>
      <p:graphicFrame>
        <p:nvGraphicFramePr>
          <p:cNvPr id="451627" name="Group 4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229600" cy="4343400"/>
        </p:xfrm>
        <a:graphic>
          <a:graphicData uri="http://schemas.openxmlformats.org/drawingml/2006/table">
            <a:tbl>
              <a:tblPr/>
              <a:tblGrid>
                <a:gridCol w="2851150"/>
                <a:gridCol w="1874838"/>
                <a:gridCol w="1792287"/>
                <a:gridCol w="1711325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D(0,0)=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Φ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(h)</a:t>
                      </a:r>
                      <a:endParaRPr kumimoji="0" 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274320" marT="2743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274320" marT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274320" marT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274320" marT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9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D(1,0)=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Φ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(h/2)</a:t>
                      </a:r>
                    </a:p>
                  </a:txBody>
                  <a:tcPr marL="274320" marT="2743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D(1,1)</a:t>
                      </a:r>
                    </a:p>
                  </a:txBody>
                  <a:tcPr marL="274320" marT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274320" marT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274320" marT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D(2,0)=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Φ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(h/4)</a:t>
                      </a:r>
                    </a:p>
                  </a:txBody>
                  <a:tcPr marL="274320" marT="2743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D(2,1)</a:t>
                      </a:r>
                    </a:p>
                  </a:txBody>
                  <a:tcPr marL="274320" marT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D(2,2)</a:t>
                      </a:r>
                    </a:p>
                  </a:txBody>
                  <a:tcPr marL="274320" marT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274320" marT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D(3,0)=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Φ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(h/8)</a:t>
                      </a:r>
                    </a:p>
                  </a:txBody>
                  <a:tcPr marL="274320" marT="2743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D(3,1)</a:t>
                      </a:r>
                    </a:p>
                  </a:txBody>
                  <a:tcPr marL="274320" marT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D(3,2)</a:t>
                      </a:r>
                    </a:p>
                  </a:txBody>
                  <a:tcPr marL="274320" marT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D(3,3)</a:t>
                      </a:r>
                    </a:p>
                  </a:txBody>
                  <a:tcPr marL="274320" marT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CISE301_Topic6</a:t>
            </a:r>
            <a:endParaRPr lang="en-US" dirty="0"/>
          </a:p>
        </p:txBody>
      </p:sp>
      <p:sp>
        <p:nvSpPr>
          <p:cNvPr id="1024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KFUPM</a:t>
            </a:r>
            <a:endParaRPr lang="en-US" dirty="0"/>
          </a:p>
        </p:txBody>
      </p:sp>
      <p:sp>
        <p:nvSpPr>
          <p:cNvPr id="1024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87709E-BBD1-4EE3-B8EB-3F3F167E104C}" type="slidenum">
              <a:rPr lang="ar-SA" smtClean="0"/>
              <a:pPr/>
              <a:t>15</a:t>
            </a:fld>
            <a:endParaRPr lang="en-US" dirty="0" smtClean="0"/>
          </a:p>
        </p:txBody>
      </p:sp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Richardson Extrapolation Table</a:t>
            </a:r>
          </a:p>
        </p:txBody>
      </p:sp>
      <p:sp>
        <p:nvSpPr>
          <p:cNvPr id="10247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647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>
              <a:latin typeface="Arial" charset="0"/>
            </a:endParaRPr>
          </a:p>
        </p:txBody>
      </p:sp>
      <p:graphicFrame>
        <p:nvGraphicFramePr>
          <p:cNvPr id="10242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559935287"/>
              </p:ext>
            </p:extLst>
          </p:nvPr>
        </p:nvGraphicFramePr>
        <p:xfrm>
          <a:off x="990600" y="2030413"/>
          <a:ext cx="6840538" cy="289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4" imgW="3543120" imgH="1498320" progId="Equation.DSMT4">
                  <p:embed/>
                </p:oleObj>
              </mc:Choice>
              <mc:Fallback>
                <p:oleObj name="Equation" r:id="rId4" imgW="3543120" imgH="14983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030413"/>
                        <a:ext cx="6840538" cy="289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CISE301_Topic6</a:t>
            </a:r>
            <a:endParaRPr lang="en-US" dirty="0"/>
          </a:p>
        </p:txBody>
      </p:sp>
      <p:sp>
        <p:nvSpPr>
          <p:cNvPr id="1126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KFUPM</a:t>
            </a:r>
            <a:endParaRPr lang="en-US" dirty="0"/>
          </a:p>
        </p:txBody>
      </p:sp>
      <p:sp>
        <p:nvSpPr>
          <p:cNvPr id="1126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F90BFE-6A4C-4486-A380-292E2E9B6E9F}" type="slidenum">
              <a:rPr lang="ar-SA" smtClean="0"/>
              <a:pPr/>
              <a:t>16</a:t>
            </a:fld>
            <a:endParaRPr lang="en-US" dirty="0" smtClean="0"/>
          </a:p>
        </p:txBody>
      </p:sp>
      <p:sp>
        <p:nvSpPr>
          <p:cNvPr id="112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11271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647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>
              <a:latin typeface="Arial" charset="0"/>
            </a:endParaRPr>
          </a:p>
        </p:txBody>
      </p:sp>
      <p:graphicFrame>
        <p:nvGraphicFramePr>
          <p:cNvPr id="1126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730250" y="1841500"/>
          <a:ext cx="7529513" cy="327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4" imgW="3149280" imgH="1371600" progId="Equation.3">
                  <p:embed/>
                </p:oleObj>
              </mc:Choice>
              <mc:Fallback>
                <p:oleObj name="Equation" r:id="rId4" imgW="3149280" imgH="1371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" y="1841500"/>
                        <a:ext cx="7529513" cy="327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CISE301_Topic6</a:t>
            </a:r>
            <a:endParaRPr lang="en-US" dirty="0"/>
          </a:p>
        </p:txBody>
      </p:sp>
      <p:sp>
        <p:nvSpPr>
          <p:cNvPr id="1229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KFUPM</a:t>
            </a:r>
            <a:endParaRPr lang="en-US" dirty="0"/>
          </a:p>
        </p:txBody>
      </p:sp>
      <p:sp>
        <p:nvSpPr>
          <p:cNvPr id="1229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BEDAE3-7859-4CA0-B2AB-67ECDC85A7D6}" type="slidenum">
              <a:rPr lang="ar-SA" smtClean="0"/>
              <a:pPr/>
              <a:t>17</a:t>
            </a:fld>
            <a:endParaRPr lang="en-US" dirty="0" smtClean="0"/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Example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First Column</a:t>
            </a:r>
          </a:p>
        </p:txBody>
      </p:sp>
      <p:sp>
        <p:nvSpPr>
          <p:cNvPr id="12295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647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>
              <a:latin typeface="Arial" charset="0"/>
            </a:endParaRPr>
          </a:p>
        </p:txBody>
      </p:sp>
      <p:graphicFrame>
        <p:nvGraphicFramePr>
          <p:cNvPr id="1229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831850" y="1600200"/>
          <a:ext cx="6635750" cy="431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4" imgW="2501640" imgH="1625400" progId="Equation.3">
                  <p:embed/>
                </p:oleObj>
              </mc:Choice>
              <mc:Fallback>
                <p:oleObj name="Equation" r:id="rId4" imgW="2501640" imgH="1625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850" y="1600200"/>
                        <a:ext cx="6635750" cy="431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CISE301_Topic6</a:t>
            </a:r>
            <a:endParaRPr lang="en-US" dirty="0"/>
          </a:p>
        </p:txBody>
      </p:sp>
      <p:sp>
        <p:nvSpPr>
          <p:cNvPr id="1331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KFUPM</a:t>
            </a:r>
            <a:endParaRPr lang="en-US" dirty="0"/>
          </a:p>
        </p:txBody>
      </p:sp>
      <p:sp>
        <p:nvSpPr>
          <p:cNvPr id="1331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F2C6CA-C772-4A3C-8C6D-284F1B0841A0}" type="slidenum">
              <a:rPr lang="ar-SA" smtClean="0"/>
              <a:pPr/>
              <a:t>18</a:t>
            </a:fld>
            <a:endParaRPr lang="en-US" dirty="0" smtClean="0"/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Example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Richardson Table</a:t>
            </a:r>
          </a:p>
        </p:txBody>
      </p:sp>
      <p:sp>
        <p:nvSpPr>
          <p:cNvPr id="13319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647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>
              <a:latin typeface="Arial" charset="0"/>
            </a:endParaRPr>
          </a:p>
        </p:txBody>
      </p:sp>
      <p:graphicFrame>
        <p:nvGraphicFramePr>
          <p:cNvPr id="1331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117600" y="1676400"/>
          <a:ext cx="6794500" cy="412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4" imgW="3390840" imgH="2057400" progId="Equation.3">
                  <p:embed/>
                </p:oleObj>
              </mc:Choice>
              <mc:Fallback>
                <p:oleObj name="Equation" r:id="rId4" imgW="3390840" imgH="2057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1676400"/>
                        <a:ext cx="6794500" cy="412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CISE301_Topic6</a:t>
            </a:r>
            <a:endParaRPr lang="en-US" dirty="0"/>
          </a:p>
        </p:txBody>
      </p:sp>
      <p:sp>
        <p:nvSpPr>
          <p:cNvPr id="2150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KFUPM</a:t>
            </a:r>
            <a:endParaRPr lang="en-US" dirty="0"/>
          </a:p>
        </p:txBody>
      </p:sp>
      <p:sp>
        <p:nvSpPr>
          <p:cNvPr id="2150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1F0A69-C202-4CD1-99E6-6F83D7870C40}" type="slidenum">
              <a:rPr lang="ar-SA" smtClean="0"/>
              <a:pPr/>
              <a:t>19</a:t>
            </a:fld>
            <a:endParaRPr lang="en-US" dirty="0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Example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Richardson Table</a:t>
            </a:r>
          </a:p>
        </p:txBody>
      </p:sp>
      <p:graphicFrame>
        <p:nvGraphicFramePr>
          <p:cNvPr id="461827" name="Group 3"/>
          <p:cNvGraphicFramePr>
            <a:graphicFrameLocks noGrp="1"/>
          </p:cNvGraphicFramePr>
          <p:nvPr>
            <p:ph sz="half" idx="2"/>
          </p:nvPr>
        </p:nvGraphicFramePr>
        <p:xfrm>
          <a:off x="685800" y="1909763"/>
          <a:ext cx="5181600" cy="1936751"/>
        </p:xfrm>
        <a:graphic>
          <a:graphicData uri="http://schemas.openxmlformats.org/drawingml/2006/table">
            <a:tbl>
              <a:tblPr/>
              <a:tblGrid>
                <a:gridCol w="1727200"/>
                <a:gridCol w="1727200"/>
                <a:gridCol w="1727200"/>
              </a:tblGrid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1.08483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1.08988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1.09156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1.09115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1.09157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1.09157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28" name="Text Box 21"/>
          <p:cNvSpPr txBox="1">
            <a:spLocks noChangeArrowheads="1"/>
          </p:cNvSpPr>
          <p:nvPr/>
        </p:nvSpPr>
        <p:spPr bwMode="auto">
          <a:xfrm>
            <a:off x="685800" y="1905000"/>
            <a:ext cx="647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>
              <a:latin typeface="Arial" charset="0"/>
            </a:endParaRPr>
          </a:p>
        </p:txBody>
      </p:sp>
      <p:sp>
        <p:nvSpPr>
          <p:cNvPr id="21529" name="Line 22"/>
          <p:cNvSpPr>
            <a:spLocks noChangeShapeType="1"/>
          </p:cNvSpPr>
          <p:nvPr/>
        </p:nvSpPr>
        <p:spPr bwMode="auto">
          <a:xfrm flipH="1">
            <a:off x="5638800" y="2895600"/>
            <a:ext cx="838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530" name="Text Box 23"/>
          <p:cNvSpPr txBox="1">
            <a:spLocks noChangeArrowheads="1"/>
          </p:cNvSpPr>
          <p:nvPr/>
        </p:nvSpPr>
        <p:spPr bwMode="auto">
          <a:xfrm>
            <a:off x="6477000" y="2057400"/>
            <a:ext cx="2362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Arial" charset="0"/>
              </a:rPr>
              <a:t>This is the best estimate of the derivative of the function.</a:t>
            </a:r>
          </a:p>
        </p:txBody>
      </p:sp>
      <p:sp>
        <p:nvSpPr>
          <p:cNvPr id="21531" name="Text Box 24"/>
          <p:cNvSpPr txBox="1">
            <a:spLocks noChangeArrowheads="1"/>
          </p:cNvSpPr>
          <p:nvPr/>
        </p:nvSpPr>
        <p:spPr bwMode="auto">
          <a:xfrm>
            <a:off x="685800" y="4056063"/>
            <a:ext cx="7848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Arial" charset="0"/>
              </a:rPr>
              <a:t>All entries of the Richardson table are estimates of the derivative of the function.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Arial" charset="0"/>
              </a:rPr>
              <a:t>The first column are estimates using the central difference formula with different </a:t>
            </a:r>
            <a:r>
              <a:rPr lang="en-US" sz="2400" i="1" dirty="0">
                <a:latin typeface="Arial" charset="0"/>
              </a:rPr>
              <a:t>h</a:t>
            </a:r>
            <a:r>
              <a:rPr lang="en-US" sz="2400" dirty="0">
                <a:latin typeface="Arial" charset="0"/>
              </a:rPr>
              <a:t>.</a:t>
            </a:r>
            <a:r>
              <a:rPr lang="en-US" dirty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CISE301_Topic6</a:t>
            </a:r>
            <a:endParaRPr lang="en-US" dirty="0"/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KFUPM</a:t>
            </a:r>
            <a:endParaRPr lang="en-US" dirty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72B4B3-AD3B-4594-8A20-430E7F25D7E6}" type="slidenum">
              <a:rPr lang="ar-SA" smtClean="0"/>
              <a:pPr/>
              <a:t>2</a:t>
            </a:fld>
            <a:endParaRPr lang="en-US" dirty="0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981200"/>
          </a:xfrm>
        </p:spPr>
        <p:txBody>
          <a:bodyPr/>
          <a:lstStyle/>
          <a:p>
            <a:pPr eaLnBrk="1" hangingPunct="1"/>
            <a:r>
              <a:rPr lang="en-US" sz="4300" dirty="0" smtClean="0"/>
              <a:t/>
            </a:r>
            <a:br>
              <a:rPr lang="en-US" sz="4300" dirty="0" smtClean="0"/>
            </a:br>
            <a:r>
              <a:rPr lang="en-US" sz="5100" dirty="0" smtClean="0"/>
              <a:t>L</a:t>
            </a:r>
            <a:r>
              <a:rPr lang="en-US" sz="4700" dirty="0" smtClean="0"/>
              <a:t>ecture 23</a:t>
            </a:r>
            <a:r>
              <a:rPr lang="en-US" sz="5100" dirty="0" smtClean="0"/>
              <a:t/>
            </a:r>
            <a:br>
              <a:rPr lang="en-US" sz="5100" dirty="0" smtClean="0"/>
            </a:br>
            <a:r>
              <a:rPr lang="en-US" sz="4400" b="1" dirty="0" smtClean="0"/>
              <a:t>Numerical Differentiation</a:t>
            </a:r>
          </a:p>
        </p:txBody>
      </p:sp>
      <p:sp>
        <p:nvSpPr>
          <p:cNvPr id="17414" name="Rectangle 5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algn="l" eaLnBrk="1" hangingPunct="1">
              <a:buFont typeface="Wingdings" pitchFamily="2" charset="2"/>
              <a:buChar char="p"/>
            </a:pPr>
            <a:r>
              <a:rPr lang="en-US" dirty="0" smtClean="0"/>
              <a:t> First order derivatives</a:t>
            </a:r>
          </a:p>
          <a:p>
            <a:pPr algn="l" eaLnBrk="1" hangingPunct="1">
              <a:buFont typeface="Wingdings" pitchFamily="2" charset="2"/>
              <a:buChar char="p"/>
            </a:pPr>
            <a:r>
              <a:rPr lang="en-US" dirty="0" smtClean="0"/>
              <a:t> High order derivatives</a:t>
            </a:r>
          </a:p>
          <a:p>
            <a:pPr algn="l" eaLnBrk="1" hangingPunct="1">
              <a:buFont typeface="Wingdings" pitchFamily="2" charset="2"/>
              <a:buChar char="p"/>
            </a:pPr>
            <a:r>
              <a:rPr lang="en-US" dirty="0" smtClean="0"/>
              <a:t> Richardson Extrapolation</a:t>
            </a:r>
          </a:p>
          <a:p>
            <a:pPr algn="l" eaLnBrk="1" hangingPunct="1">
              <a:buFont typeface="Wingdings" pitchFamily="2" charset="2"/>
              <a:buChar char="p"/>
            </a:pPr>
            <a:r>
              <a:rPr lang="en-US" dirty="0" smtClean="0"/>
              <a:t> 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CISE301_Topic6</a:t>
            </a:r>
            <a:endParaRPr lang="en-US" dirty="0"/>
          </a:p>
        </p:txBody>
      </p:sp>
      <p:sp>
        <p:nvSpPr>
          <p:cNvPr id="1843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KFUPM</a:t>
            </a:r>
            <a:endParaRPr lang="en-US" dirty="0"/>
          </a:p>
        </p:txBody>
      </p:sp>
      <p:sp>
        <p:nvSpPr>
          <p:cNvPr id="1843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095014-7942-4459-ABDD-5046CB5986C9}" type="slidenum">
              <a:rPr lang="ar-SA" smtClean="0"/>
              <a:pPr/>
              <a:t>3</a:t>
            </a:fld>
            <a:endParaRPr lang="en-US" dirty="0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Motivation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5410200" cy="3200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900" dirty="0" smtClean="0"/>
              <a:t>How do you evaluate the derivative of a tabulated function.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900" dirty="0" smtClean="0"/>
              <a:t>How do we determine the velocity and acceleration from tabulated measurements. </a:t>
            </a:r>
          </a:p>
        </p:txBody>
      </p:sp>
      <p:graphicFrame>
        <p:nvGraphicFramePr>
          <p:cNvPr id="431130" name="Group 26"/>
          <p:cNvGraphicFramePr>
            <a:graphicFrameLocks noGrp="1"/>
          </p:cNvGraphicFramePr>
          <p:nvPr>
            <p:ph sz="half" idx="2"/>
          </p:nvPr>
        </p:nvGraphicFramePr>
        <p:xfrm>
          <a:off x="5943600" y="1905000"/>
          <a:ext cx="2819400" cy="3390901"/>
        </p:xfrm>
        <a:graphic>
          <a:graphicData uri="http://schemas.openxmlformats.org/drawingml/2006/table">
            <a:tbl>
              <a:tblPr/>
              <a:tblGrid>
                <a:gridCol w="1243013"/>
                <a:gridCol w="1576387"/>
              </a:tblGrid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Time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(second)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Displacement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(meters)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48.2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59" name="Rectangle 24"/>
          <p:cNvSpPr>
            <a:spLocks noChangeArrowheads="1"/>
          </p:cNvSpPr>
          <p:nvPr/>
        </p:nvSpPr>
        <p:spPr bwMode="auto">
          <a:xfrm>
            <a:off x="457200" y="1752600"/>
            <a:ext cx="5334000" cy="358140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CISE301_Topic6</a:t>
            </a:r>
            <a:endParaRPr lang="en-US" dirty="0"/>
          </a:p>
        </p:txBody>
      </p:sp>
      <p:sp>
        <p:nvSpPr>
          <p:cNvPr id="102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KFUPM</a:t>
            </a:r>
            <a:endParaRPr lang="en-US" dirty="0"/>
          </a:p>
        </p:txBody>
      </p:sp>
      <p:sp>
        <p:nvSpPr>
          <p:cNvPr id="102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0CB1FA-B420-4DD8-81BB-F70D5AB9E2C3}" type="slidenum">
              <a:rPr lang="ar-SA" smtClean="0"/>
              <a:pPr/>
              <a:t>4</a:t>
            </a:fld>
            <a:endParaRPr lang="en-US" dirty="0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Recall</a:t>
            </a: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85800" y="1717675"/>
          <a:ext cx="8077200" cy="401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4" imgW="3682800" imgH="1828800" progId="Equation.3">
                  <p:embed/>
                </p:oleObj>
              </mc:Choice>
              <mc:Fallback>
                <p:oleObj name="Equation" r:id="rId4" imgW="3682800" imgH="1828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717675"/>
                        <a:ext cx="8077200" cy="401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CISE301_Topic6</a:t>
            </a:r>
            <a:endParaRPr lang="en-US" dirty="0"/>
          </a:p>
        </p:txBody>
      </p:sp>
      <p:sp>
        <p:nvSpPr>
          <p:cNvPr id="205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KFUPM</a:t>
            </a:r>
            <a:endParaRPr lang="en-US" dirty="0"/>
          </a:p>
        </p:txBody>
      </p:sp>
      <p:sp>
        <p:nvSpPr>
          <p:cNvPr id="205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345E31-1C45-4F12-B6F5-C78B09D996AF}" type="slidenum">
              <a:rPr lang="ar-SA" smtClean="0"/>
              <a:pPr/>
              <a:t>5</a:t>
            </a:fld>
            <a:endParaRPr lang="en-US" dirty="0" smtClean="0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Three Formulas</a:t>
            </a:r>
          </a:p>
        </p:txBody>
      </p:sp>
      <p:graphicFrame>
        <p:nvGraphicFramePr>
          <p:cNvPr id="2050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788988" y="1627188"/>
          <a:ext cx="8278812" cy="433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4" imgW="4051080" imgH="2120760" progId="Equation.3">
                  <p:embed/>
                </p:oleObj>
              </mc:Choice>
              <mc:Fallback>
                <p:oleObj name="Equation" r:id="rId4" imgW="4051080" imgH="21207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988" y="1627188"/>
                        <a:ext cx="8278812" cy="433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Rectangle 4"/>
          <p:cNvSpPr>
            <a:spLocks noChangeArrowheads="1"/>
          </p:cNvSpPr>
          <p:nvPr/>
        </p:nvSpPr>
        <p:spPr bwMode="auto">
          <a:xfrm>
            <a:off x="685800" y="5486400"/>
            <a:ext cx="6934200" cy="457200"/>
          </a:xfrm>
          <a:prstGeom prst="rect">
            <a:avLst/>
          </a:prstGeom>
          <a:noFill/>
          <a:ln w="349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CISE301_Topic6</a:t>
            </a:r>
            <a:endParaRPr lang="en-US" dirty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KFUPM</a:t>
            </a:r>
            <a:endParaRPr lang="en-US" dirty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BF003B-EA96-4D4D-8A8F-D8B0F1E754FD}" type="slidenum">
              <a:rPr lang="ar-SA" smtClean="0"/>
              <a:pPr/>
              <a:t>6</a:t>
            </a:fld>
            <a:endParaRPr lang="en-US" dirty="0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The Three Formulas</a:t>
            </a:r>
          </a:p>
        </p:txBody>
      </p:sp>
      <p:pic>
        <p:nvPicPr>
          <p:cNvPr id="1946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981200"/>
            <a:ext cx="8077200" cy="347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8093106" y="2013233"/>
            <a:ext cx="332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+</a:t>
            </a:r>
            <a:endParaRPr lang="en-US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CISE301_Topic6</a:t>
            </a:r>
            <a:endParaRPr lang="en-US" dirty="0"/>
          </a:p>
        </p:txBody>
      </p:sp>
      <p:sp>
        <p:nvSpPr>
          <p:cNvPr id="307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KFUPM</a:t>
            </a:r>
            <a:endParaRPr lang="en-US" dirty="0"/>
          </a:p>
        </p:txBody>
      </p:sp>
      <p:sp>
        <p:nvSpPr>
          <p:cNvPr id="307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7838C7-7C14-4242-ACE7-9B2EC76FED9A}" type="slidenum">
              <a:rPr lang="ar-SA" smtClean="0"/>
              <a:pPr/>
              <a:t>7</a:t>
            </a:fld>
            <a:endParaRPr lang="en-US" dirty="0" smtClean="0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FF0000"/>
                </a:solidFill>
              </a:rPr>
              <a:t>Forward/Backward Difference Formula</a:t>
            </a:r>
          </a:p>
        </p:txBody>
      </p:sp>
      <p:sp>
        <p:nvSpPr>
          <p:cNvPr id="30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700" dirty="0" smtClean="0"/>
              <a:t> </a:t>
            </a:r>
          </a:p>
        </p:txBody>
      </p:sp>
      <p:graphicFrame>
        <p:nvGraphicFramePr>
          <p:cNvPr id="307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762000" y="1825625"/>
          <a:ext cx="8153400" cy="389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4" imgW="4254480" imgH="2031840" progId="Equation.3">
                  <p:embed/>
                </p:oleObj>
              </mc:Choice>
              <mc:Fallback>
                <p:oleObj name="Equation" r:id="rId4" imgW="4254480" imgH="2031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825625"/>
                        <a:ext cx="8153400" cy="3894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CISE301_Topic6</a:t>
            </a:r>
            <a:endParaRPr lang="en-US" dirty="0"/>
          </a:p>
        </p:txBody>
      </p:sp>
      <p:sp>
        <p:nvSpPr>
          <p:cNvPr id="410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KFUPM</a:t>
            </a:r>
            <a:endParaRPr lang="en-US" dirty="0"/>
          </a:p>
        </p:txBody>
      </p:sp>
      <p:sp>
        <p:nvSpPr>
          <p:cNvPr id="410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415B87-2D1B-4D92-9ED0-5E5ECF7AB105}" type="slidenum">
              <a:rPr lang="ar-SA" smtClean="0"/>
              <a:pPr/>
              <a:t>8</a:t>
            </a:fld>
            <a:endParaRPr lang="en-US" dirty="0" smtClean="0"/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Central Difference Formula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700" dirty="0" smtClean="0"/>
              <a:t> </a:t>
            </a:r>
          </a:p>
        </p:txBody>
      </p:sp>
      <p:graphicFrame>
        <p:nvGraphicFramePr>
          <p:cNvPr id="409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33400" y="1828800"/>
          <a:ext cx="8382000" cy="384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4" imgW="4152600" imgH="1904760" progId="Equation.3">
                  <p:embed/>
                </p:oleObj>
              </mc:Choice>
              <mc:Fallback>
                <p:oleObj name="Equation" r:id="rId4" imgW="4152600" imgH="19047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828800"/>
                        <a:ext cx="8382000" cy="3844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CISE301_Topic6</a:t>
            </a:r>
            <a:endParaRPr lang="en-US" dirty="0"/>
          </a:p>
        </p:txBody>
      </p:sp>
      <p:sp>
        <p:nvSpPr>
          <p:cNvPr id="512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KFUPM</a:t>
            </a:r>
            <a:endParaRPr lang="en-US" dirty="0"/>
          </a:p>
        </p:txBody>
      </p:sp>
      <p:sp>
        <p:nvSpPr>
          <p:cNvPr id="512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A93E4A-2731-4F69-8B2C-DA80C1C07C32}" type="slidenum">
              <a:rPr lang="ar-SA" smtClean="0"/>
              <a:pPr/>
              <a:t>9</a:t>
            </a:fld>
            <a:endParaRPr lang="en-US" dirty="0" smtClean="0"/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The Three Formulas (Revisited)</a:t>
            </a:r>
          </a:p>
        </p:txBody>
      </p:sp>
      <p:graphicFrame>
        <p:nvGraphicFramePr>
          <p:cNvPr id="5122" name="Object 3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893783744"/>
              </p:ext>
            </p:extLst>
          </p:nvPr>
        </p:nvGraphicFramePr>
        <p:xfrm>
          <a:off x="733425" y="1835150"/>
          <a:ext cx="7724775" cy="437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4" imgW="4406760" imgH="2590560" progId="Equation.DSMT4">
                  <p:embed/>
                </p:oleObj>
              </mc:Choice>
              <mc:Fallback>
                <p:oleObj name="Equation" r:id="rId4" imgW="4406760" imgH="25905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1835150"/>
                        <a:ext cx="7724775" cy="4376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Rectangle 4"/>
          <p:cNvSpPr>
            <a:spLocks noChangeArrowheads="1"/>
          </p:cNvSpPr>
          <p:nvPr/>
        </p:nvSpPr>
        <p:spPr bwMode="auto">
          <a:xfrm>
            <a:off x="533400" y="4953000"/>
            <a:ext cx="7848600" cy="990600"/>
          </a:xfrm>
          <a:prstGeom prst="rect">
            <a:avLst/>
          </a:prstGeom>
          <a:noFill/>
          <a:ln w="349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11675</TotalTime>
  <Words>262</Words>
  <Application>Microsoft Office PowerPoint</Application>
  <PresentationFormat>On-screen Show (4:3)</PresentationFormat>
  <Paragraphs>141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Garamond</vt:lpstr>
      <vt:lpstr>Times New Roman</vt:lpstr>
      <vt:lpstr>Verdana</vt:lpstr>
      <vt:lpstr>Wingdings</vt:lpstr>
      <vt:lpstr>Level</vt:lpstr>
      <vt:lpstr>Equation</vt:lpstr>
      <vt:lpstr>PowerPoint Presentation</vt:lpstr>
      <vt:lpstr> Lecture 23 Numerical Differentiation</vt:lpstr>
      <vt:lpstr>Motivation</vt:lpstr>
      <vt:lpstr>Recall</vt:lpstr>
      <vt:lpstr>Three Formulas</vt:lpstr>
      <vt:lpstr>The Three Formulas</vt:lpstr>
      <vt:lpstr>Forward/Backward Difference Formula</vt:lpstr>
      <vt:lpstr>Central Difference Formula</vt:lpstr>
      <vt:lpstr>The Three Formulas (Revisited)</vt:lpstr>
      <vt:lpstr>Higher Order Formulas </vt:lpstr>
      <vt:lpstr>Other Higher Order Formulas </vt:lpstr>
      <vt:lpstr>Richardson Extrapolation</vt:lpstr>
      <vt:lpstr>Richardson Extrapolation</vt:lpstr>
      <vt:lpstr>Richardson Extrapolation Table</vt:lpstr>
      <vt:lpstr>Richardson Extrapolation Table</vt:lpstr>
      <vt:lpstr>Example</vt:lpstr>
      <vt:lpstr>Example First Column</vt:lpstr>
      <vt:lpstr>Example Richardson Table</vt:lpstr>
      <vt:lpstr>Example Richardson Table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marwan</dc:creator>
  <cp:lastModifiedBy>Dr. Marwan Abu-Amara</cp:lastModifiedBy>
  <cp:revision>131</cp:revision>
  <dcterms:created xsi:type="dcterms:W3CDTF">2002-11-14T22:58:36Z</dcterms:created>
  <dcterms:modified xsi:type="dcterms:W3CDTF">2016-03-20T09:38:37Z</dcterms:modified>
</cp:coreProperties>
</file>