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4"/>
  </p:notesMasterIdLst>
  <p:handoutMasterIdLst>
    <p:handoutMasterId r:id="rId55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97" r:id="rId26"/>
    <p:sldId id="399" r:id="rId27"/>
    <p:sldId id="398" r:id="rId28"/>
    <p:sldId id="370" r:id="rId29"/>
    <p:sldId id="395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400" r:id="rId39"/>
    <p:sldId id="396" r:id="rId40"/>
    <p:sldId id="381" r:id="rId41"/>
    <p:sldId id="382" r:id="rId42"/>
    <p:sldId id="383" r:id="rId43"/>
    <p:sldId id="384" r:id="rId44"/>
    <p:sldId id="385" r:id="rId45"/>
    <p:sldId id="387" r:id="rId46"/>
    <p:sldId id="386" r:id="rId47"/>
    <p:sldId id="388" r:id="rId48"/>
    <p:sldId id="389" r:id="rId49"/>
    <p:sldId id="390" r:id="rId50"/>
    <p:sldId id="391" r:id="rId51"/>
    <p:sldId id="392" r:id="rId52"/>
    <p:sldId id="393" r:id="rId5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22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49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4.wmf"/><Relationship Id="rId4" Type="http://schemas.openxmlformats.org/officeDocument/2006/relationships/image" Target="../media/image39.wmf"/><Relationship Id="rId9" Type="http://schemas.openxmlformats.org/officeDocument/2006/relationships/image" Target="../media/image5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52036218-1702-42F0-A438-3E4FEEEDBD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2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DD3F1FB3-85C5-4F4E-BE51-963D787402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3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0D4F0-3D25-4BD1-BC5A-885F3E575F7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8747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B8E98-53E6-44D5-AE30-5D12064950D5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0864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71768-338E-4F5E-812A-F91B43BAA66F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9067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A4E04-6D87-440E-9264-15DE3D8712B9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041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8C1AF-C24A-47A0-A41A-B14154C945F5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9099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E7460-0C95-4FFF-99CB-3B792F38C831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371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52657-4C41-45DC-8226-3D74375208D6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8110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DB6886-0B9F-43BF-B8A5-F8F864736515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876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9BFE0-81CF-4718-A6A3-D7077B2E698A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293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55759-B113-45D0-8F4B-87422619943C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692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D7473-B9AA-4A11-A699-34DF6B700D9E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630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A8004-AAB4-4E70-BB37-A393ABD60243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2165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BEEEB-C929-4672-98C2-5F789AF862B3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7494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50B48-153E-4412-9027-96B0E3666CF4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7577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35645-D995-4FD4-B4F8-E4F14DBF9E07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386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82AB7-9F9F-486E-9E9D-18D3114FE8DD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2536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D2FB6-2C2A-4A1C-95DC-61C234EA603E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29647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96878-1915-44DB-81D0-EBC6C460AEC6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44954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67D5C-9D8F-448F-87D2-BFA12C3BE2F8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5790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75B1A-713A-4459-960E-5D9D6BF50BFB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4139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0BF03-E785-4B6D-8666-F8455FFEF163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4147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4DB88-EB04-475F-87A9-3C3874B7728F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069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EE7C6-C8A9-4D5A-815E-7CB991694B09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43681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B3D0B-ED85-4684-A3F6-3EF6D315A59A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40893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E84B0-C1FB-4DE0-BB2F-85C67B9448DF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100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490BD-50C2-4FD8-AB42-9C45896EF3C7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27658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FB660-9F59-4426-91FA-6230F9D429B8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21095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C7AC9C-4255-4F01-9759-88DDB123C520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30206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97524-F3F6-42AD-8AC8-B2B112992156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70683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4AFC5-B93D-45F0-B0CC-A3A18E7D8630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71966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E9E61-6DCD-4E4A-9DE7-3768330A71A4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67336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CB21E-1821-44D7-B334-BD9A854079B8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24388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FB3A2-0AFE-4D28-9A53-C7C9CDC10767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99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15F88-93D9-48AF-9F9D-E0A4CC1566F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5038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16C8F-4C3E-4BAA-AA7A-1F25507D4B9B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84701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3DAD6-0BE4-4691-8BDF-9DBEC69732FC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83166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66655-2271-42F1-BB59-1670C6161D40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85786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F80F6-65F7-45CC-B9D8-A532268BC748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492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5E839-4DB9-499E-B79B-F41EA89B20DE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64954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D0D96-EB06-4523-BDF1-9B883FAB1B5D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51864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7921F-834A-4252-8DC3-7CA33CE72B78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17566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D8CA9-FCF1-4E7D-8209-350F9C513D82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79110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12136-95D7-4874-9E28-1415412562BF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0875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67C98-C26D-4C28-9869-0922BE6BD48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8875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ED5BF-B5BD-4021-9F69-BABB1DB9A15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0826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AD6A6-1BB0-404E-9217-5FFA520442E5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760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46BFB-87E0-4034-9233-04079E88E790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590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F2357-3300-4BBE-A7C3-B32237FAFB9C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122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29498-EFD3-4285-BAC8-4EFC6F84B5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CD3E5-E0FF-4782-AFAD-753ECEF87B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5FD1D-EE8A-452D-974D-3737DE1303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A30B7-6097-482F-A823-FE32364713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C8390-E5AC-485E-8F62-DCBEDDF064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58025-DFF4-48C0-B995-3799959294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EA207-EFDB-4DA3-A9F6-45628D32DA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11FB-70F9-4914-8458-E79597A590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7142D-A4D6-435D-AD48-F14B7716F6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DD49-0015-4006-8C8B-1B04D68127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5ACC0-F318-417F-AE05-5378CB512D8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F9A31-F49F-4E8A-8D61-AD9F97FC43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3E8A-7C15-4E89-9FDB-D8DB983818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945D9-FD72-48A9-8040-C70373BA31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CISE301_Topic5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A5E3210-2EF4-4F2C-A251-8EC2F1966E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28.xml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7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36.xml"/><Relationship Id="rId21" Type="http://schemas.openxmlformats.org/officeDocument/2006/relationships/image" Target="../media/image50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38.wmf"/><Relationship Id="rId5" Type="http://schemas.openxmlformats.org/officeDocument/2006/relationships/image" Target="../media/image49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65.bin"/><Relationship Id="rId26" Type="http://schemas.openxmlformats.org/officeDocument/2006/relationships/image" Target="../media/image52.wmf"/><Relationship Id="rId3" Type="http://schemas.openxmlformats.org/officeDocument/2006/relationships/notesSlide" Target="../notesSlides/notesSlide37.xml"/><Relationship Id="rId21" Type="http://schemas.openxmlformats.org/officeDocument/2006/relationships/oleObject" Target="../embeddings/oleObject67.bin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42.wmf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oleObject" Target="../embeddings/oleObject69.bin"/><Relationship Id="rId28" Type="http://schemas.openxmlformats.org/officeDocument/2006/relationships/oleObject" Target="../embeddings/oleObject73.bin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8.bin"/><Relationship Id="rId27" Type="http://schemas.openxmlformats.org/officeDocument/2006/relationships/oleObject" Target="../embeddings/oleObject72.bin"/><Relationship Id="rId30" Type="http://schemas.openxmlformats.org/officeDocument/2006/relationships/image" Target="../media/image44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75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7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7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7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80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81.bin"/><Relationship Id="rId9" Type="http://schemas.openxmlformats.org/officeDocument/2006/relationships/image" Target="../media/image62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824EB-3776-47E2-96CC-3E4CC20B6861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5: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100" b="1" dirty="0">
                <a:solidFill>
                  <a:schemeClr val="tx2"/>
                </a:solidFill>
                <a:latin typeface="Garamond" pitchFamily="18" charset="0"/>
              </a:rPr>
              <a:t>Interpolation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Lectures 20-22:</a:t>
            </a: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3798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1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Chapter 18, Sections 1-5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C6433-7CF9-4344-88E7-877B6AF3807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5127" name="Rectangle 2"/>
          <p:cNvSpPr>
            <a:spLocks noChangeArrowheads="1"/>
          </p:cNvSpPr>
          <p:nvPr/>
        </p:nvSpPr>
        <p:spPr bwMode="auto">
          <a:xfrm>
            <a:off x="533400" y="2514600"/>
            <a:ext cx="5486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Quadratic Interpolation</a:t>
            </a:r>
          </a:p>
        </p:txBody>
      </p:sp>
      <p:sp>
        <p:nvSpPr>
          <p:cNvPr id="512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  <a:noFill/>
        </p:spPr>
        <p:txBody>
          <a:bodyPr/>
          <a:lstStyle/>
          <a:p>
            <a:pPr eaLnBrk="1" hangingPunct="1"/>
            <a:r>
              <a:rPr lang="en-US" sz="2400" smtClean="0"/>
              <a:t>Given any </a:t>
            </a:r>
            <a:r>
              <a:rPr lang="en-US" sz="2400" smtClean="0">
                <a:solidFill>
                  <a:srgbClr val="FF0000"/>
                </a:solidFill>
              </a:rPr>
              <a:t>three points</a:t>
            </a:r>
            <a:r>
              <a:rPr lang="en-US" sz="2400" smtClean="0"/>
              <a:t>: </a:t>
            </a:r>
          </a:p>
          <a:p>
            <a:pPr eaLnBrk="1" hangingPunct="1"/>
            <a:r>
              <a:rPr lang="en-US" sz="2200" smtClean="0"/>
              <a:t>The </a:t>
            </a:r>
            <a:r>
              <a:rPr lang="en-US" sz="2200" smtClean="0">
                <a:solidFill>
                  <a:srgbClr val="FF0000"/>
                </a:solidFill>
              </a:rPr>
              <a:t>polynomial</a:t>
            </a:r>
            <a:r>
              <a:rPr lang="en-US" sz="2200" smtClean="0"/>
              <a:t> that interpolates the three points is</a:t>
            </a:r>
            <a:r>
              <a:rPr lang="en-US" sz="2400" smtClean="0"/>
              <a:t>: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4495800" y="1676400"/>
          <a:ext cx="4419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4" imgW="2349360" imgH="228600" progId="Equation.3">
                  <p:embed/>
                </p:oleObj>
              </mc:Choice>
              <mc:Fallback>
                <p:oleObj name="Equation" r:id="rId4" imgW="23493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76400"/>
                        <a:ext cx="44196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533400" y="2743200"/>
          <a:ext cx="6075363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6" imgW="3022560" imgH="1790640" progId="Equation.3">
                  <p:embed/>
                </p:oleObj>
              </mc:Choice>
              <mc:Fallback>
                <p:oleObj name="Equation" r:id="rId6" imgW="3022560" imgH="1790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6075363" cy="360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Line 7"/>
          <p:cNvSpPr>
            <a:spLocks noChangeShapeType="1"/>
          </p:cNvSpPr>
          <p:nvPr/>
        </p:nvSpPr>
        <p:spPr bwMode="auto">
          <a:xfrm flipV="1">
            <a:off x="81534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8"/>
          <p:cNvSpPr>
            <a:spLocks noChangeShapeType="1"/>
          </p:cNvSpPr>
          <p:nvPr/>
        </p:nvSpPr>
        <p:spPr bwMode="auto">
          <a:xfrm>
            <a:off x="7391400" y="5029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Freeform 9"/>
          <p:cNvSpPr>
            <a:spLocks/>
          </p:cNvSpPr>
          <p:nvPr/>
        </p:nvSpPr>
        <p:spPr bwMode="auto">
          <a:xfrm>
            <a:off x="7162800" y="3810000"/>
            <a:ext cx="1570038" cy="1008063"/>
          </a:xfrm>
          <a:custGeom>
            <a:avLst/>
            <a:gdLst>
              <a:gd name="T0" fmla="*/ 1570038 w 1421"/>
              <a:gd name="T1" fmla="*/ 125413 h 635"/>
              <a:gd name="T2" fmla="*/ 901584 w 1421"/>
              <a:gd name="T3" fmla="*/ 987425 h 635"/>
              <a:gd name="T4" fmla="*/ 0 w 1421"/>
              <a:gd name="T5" fmla="*/ 0 h 635"/>
              <a:gd name="T6" fmla="*/ 0 60000 65536"/>
              <a:gd name="T7" fmla="*/ 0 60000 65536"/>
              <a:gd name="T8" fmla="*/ 0 60000 65536"/>
              <a:gd name="T9" fmla="*/ 0 w 1421"/>
              <a:gd name="T10" fmla="*/ 0 h 635"/>
              <a:gd name="T11" fmla="*/ 1421 w 1421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1" h="635">
                <a:moveTo>
                  <a:pt x="1421" y="79"/>
                </a:moveTo>
                <a:cubicBezTo>
                  <a:pt x="1322" y="168"/>
                  <a:pt x="1053" y="635"/>
                  <a:pt x="816" y="622"/>
                </a:cubicBezTo>
                <a:cubicBezTo>
                  <a:pt x="579" y="609"/>
                  <a:pt x="308" y="30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Oval 10"/>
          <p:cNvSpPr>
            <a:spLocks noChangeArrowheads="1"/>
          </p:cNvSpPr>
          <p:nvPr/>
        </p:nvSpPr>
        <p:spPr bwMode="auto">
          <a:xfrm>
            <a:off x="73152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11"/>
          <p:cNvSpPr>
            <a:spLocks noChangeArrowheads="1"/>
          </p:cNvSpPr>
          <p:nvPr/>
        </p:nvSpPr>
        <p:spPr bwMode="auto">
          <a:xfrm>
            <a:off x="76200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12"/>
          <p:cNvSpPr>
            <a:spLocks noChangeArrowheads="1"/>
          </p:cNvSpPr>
          <p:nvPr/>
        </p:nvSpPr>
        <p:spPr bwMode="auto">
          <a:xfrm>
            <a:off x="8534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50C25-15C8-416F-BB2F-DAE737B48A8B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381000" y="2514600"/>
            <a:ext cx="8534400" cy="2743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0000"/>
                </a:solidFill>
              </a:rPr>
              <a:t>General n</a:t>
            </a:r>
            <a:r>
              <a:rPr lang="en-US" sz="4800" baseline="30000" smtClean="0">
                <a:solidFill>
                  <a:srgbClr val="FF0000"/>
                </a:solidFill>
              </a:rPr>
              <a:t>th</a:t>
            </a:r>
            <a:r>
              <a:rPr lang="en-US" sz="4800" smtClean="0">
                <a:solidFill>
                  <a:srgbClr val="FF0000"/>
                </a:solidFill>
              </a:rPr>
              <a:t> Order Interpolation</a:t>
            </a:r>
          </a:p>
        </p:txBody>
      </p:sp>
      <p:sp>
        <p:nvSpPr>
          <p:cNvPr id="615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Given any </a:t>
            </a:r>
            <a:r>
              <a:rPr lang="en-US" sz="2400" smtClean="0">
                <a:solidFill>
                  <a:srgbClr val="FF0000"/>
                </a:solidFill>
              </a:rPr>
              <a:t>n+1 points</a:t>
            </a:r>
            <a:r>
              <a:rPr lang="en-US" sz="24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The </a:t>
            </a:r>
            <a:r>
              <a:rPr lang="en-US" sz="2200" smtClean="0">
                <a:solidFill>
                  <a:srgbClr val="FF0000"/>
                </a:solidFill>
              </a:rPr>
              <a:t>polynomial</a:t>
            </a:r>
            <a:r>
              <a:rPr lang="en-US" sz="2200" smtClean="0"/>
              <a:t> that interpolates all points is:</a:t>
            </a:r>
            <a:r>
              <a:rPr lang="en-US" sz="2400" smtClean="0"/>
              <a:t> 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4149725" y="1676400"/>
          <a:ext cx="42291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4" imgW="2247840" imgH="228600" progId="Equation.3">
                  <p:embed/>
                </p:oleObj>
              </mc:Choice>
              <mc:Fallback>
                <p:oleObj name="Equation" r:id="rId4" imgW="22478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1676400"/>
                        <a:ext cx="42291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33400" y="2819400"/>
          <a:ext cx="8116888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6" imgW="4038480" imgH="1143000" progId="Equation.3">
                  <p:embed/>
                </p:oleObj>
              </mc:Choice>
              <mc:Fallback>
                <p:oleObj name="Equation" r:id="rId6" imgW="403848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8116888" cy="230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F21E36-6800-49AE-AEA2-CB81A7C57894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Differences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524000"/>
          <a:ext cx="8305800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4" imgW="4000320" imgH="1790640" progId="Equation.3">
                  <p:embed/>
                </p:oleObj>
              </mc:Choice>
              <mc:Fallback>
                <p:oleObj name="Equation" r:id="rId4" imgW="4000320" imgH="1790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305800" cy="371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94C0B-52BF-4EDB-9CFC-EDD4006A6737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47140" name="Group 4"/>
          <p:cNvGraphicFramePr>
            <a:graphicFrameLocks noGrp="1"/>
          </p:cNvGraphicFramePr>
          <p:nvPr/>
        </p:nvGraphicFramePr>
        <p:xfrm>
          <a:off x="838200" y="1752600"/>
          <a:ext cx="7543800" cy="1751965"/>
        </p:xfrm>
        <a:graphic>
          <a:graphicData uri="http://schemas.openxmlformats.org/drawingml/2006/table">
            <a:tbl>
              <a:tblPr/>
              <a:tblGrid>
                <a:gridCol w="838200"/>
                <a:gridCol w="1295400"/>
                <a:gridCol w="1676400"/>
                <a:gridCol w="1600200"/>
                <a:gridCol w="2133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, ,]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94" name="Object 4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4114800"/>
          <a:ext cx="67056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4" imgW="2438280" imgH="507960" progId="Equation.3">
                  <p:embed/>
                </p:oleObj>
              </mc:Choice>
              <mc:Fallback>
                <p:oleObj name="Equation" r:id="rId4" imgW="2438280" imgH="50796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6705600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891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891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FC0C7-08E0-4567-AE84-AB24980DD615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49188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981200" cy="2782889"/>
        </p:xfrm>
        <a:graphic>
          <a:graphicData uri="http://schemas.openxmlformats.org/drawingml/2006/table">
            <a:tbl>
              <a:tblPr/>
              <a:tblGrid>
                <a:gridCol w="992188"/>
                <a:gridCol w="989012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36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752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9206" name="Group 22"/>
          <p:cNvGraphicFramePr>
            <a:graphicFrameLocks noGrp="1"/>
          </p:cNvGraphicFramePr>
          <p:nvPr/>
        </p:nvGraphicFramePr>
        <p:xfrm>
          <a:off x="609600" y="1524000"/>
          <a:ext cx="5562600" cy="1828802"/>
        </p:xfrm>
        <a:graphic>
          <a:graphicData uri="http://schemas.openxmlformats.org/drawingml/2006/table">
            <a:tbl>
              <a:tblPr/>
              <a:tblGrid>
                <a:gridCol w="1390650"/>
                <a:gridCol w="1390650"/>
                <a:gridCol w="1390650"/>
                <a:gridCol w="139065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38964" name="Text Box 49"/>
          <p:cNvSpPr txBox="1">
            <a:spLocks noChangeArrowheads="1"/>
          </p:cNvSpPr>
          <p:nvPr/>
        </p:nvSpPr>
        <p:spPr bwMode="auto">
          <a:xfrm>
            <a:off x="381000" y="3810000"/>
            <a:ext cx="6324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Entries of the divided difference table are obtained from the data table using simple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993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99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5F2A8-B08C-4474-B947-148F19E5718B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51236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1955800"/>
        </p:xfrm>
        <a:graphic>
          <a:graphicData uri="http://schemas.openxmlformats.org/drawingml/2006/table">
            <a:tbl>
              <a:tblPr/>
              <a:tblGrid>
                <a:gridCol w="762000"/>
                <a:gridCol w="76041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39960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676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1254" name="Group 22"/>
          <p:cNvGraphicFramePr>
            <a:graphicFrameLocks noGrp="1"/>
          </p:cNvGraphicFramePr>
          <p:nvPr/>
        </p:nvGraphicFramePr>
        <p:xfrm>
          <a:off x="609600" y="1600200"/>
          <a:ext cx="5486400" cy="1981201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9988" name="Text Box 49"/>
          <p:cNvSpPr txBox="1">
            <a:spLocks noChangeArrowheads="1"/>
          </p:cNvSpPr>
          <p:nvPr/>
        </p:nvSpPr>
        <p:spPr bwMode="auto">
          <a:xfrm>
            <a:off x="609600" y="3652838"/>
            <a:ext cx="7924800" cy="24431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The first two column of the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table are the data columns.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Third column:  First order differences.</a:t>
            </a:r>
          </a:p>
          <a:p>
            <a:pPr>
              <a:spcBef>
                <a:spcPct val="50000"/>
              </a:spcBef>
            </a:pPr>
            <a:r>
              <a:rPr lang="en-US" sz="2800"/>
              <a:t>Fourth column: Second order differences.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922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02987-9D84-4FE2-B664-0AF62ABCB1C3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53284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9"/>
        </p:xfrm>
        <a:graphic>
          <a:graphicData uri="http://schemas.openxmlformats.org/drawingml/2006/table">
            <a:tbl>
              <a:tblPr/>
              <a:tblGrid>
                <a:gridCol w="762000"/>
                <a:gridCol w="760413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924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3200" y="1752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752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3303" name="Group 23"/>
          <p:cNvGraphicFramePr>
            <a:graphicFrameLocks noGrp="1"/>
          </p:cNvGraphicFramePr>
          <p:nvPr/>
        </p:nvGraphicFramePr>
        <p:xfrm>
          <a:off x="609600" y="1905000"/>
          <a:ext cx="4724400" cy="1382078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9271" name="Rectangle 50"/>
          <p:cNvSpPr>
            <a:spLocks noChangeArrowheads="1"/>
          </p:cNvSpPr>
          <p:nvPr/>
        </p:nvSpPr>
        <p:spPr bwMode="auto">
          <a:xfrm>
            <a:off x="914400" y="2286000"/>
            <a:ext cx="16764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51"/>
          <p:cNvSpPr>
            <a:spLocks noChangeShapeType="1"/>
          </p:cNvSpPr>
          <p:nvPr/>
        </p:nvSpPr>
        <p:spPr bwMode="auto">
          <a:xfrm flipH="1">
            <a:off x="1600200" y="2971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18" name="Object 5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3588" y="3890963"/>
          <a:ext cx="17224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6" imgW="876240" imgH="393480" progId="Equation.3">
                  <p:embed/>
                </p:oleObj>
              </mc:Choice>
              <mc:Fallback>
                <p:oleObj name="Equation" r:id="rId6" imgW="87624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890963"/>
                        <a:ext cx="17224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3" name="Rectangle 53"/>
          <p:cNvSpPr>
            <a:spLocks noChangeArrowheads="1"/>
          </p:cNvSpPr>
          <p:nvPr/>
        </p:nvSpPr>
        <p:spPr bwMode="auto">
          <a:xfrm>
            <a:off x="533400" y="3886200"/>
            <a:ext cx="4038600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Line 54"/>
          <p:cNvSpPr>
            <a:spLocks noChangeShapeType="1"/>
          </p:cNvSpPr>
          <p:nvPr/>
        </p:nvSpPr>
        <p:spPr bwMode="auto">
          <a:xfrm flipV="1">
            <a:off x="2590800" y="2514600"/>
            <a:ext cx="762000" cy="17526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19" name="Object 55"/>
          <p:cNvGraphicFramePr>
            <a:graphicFrameLocks noChangeAspect="1"/>
          </p:cNvGraphicFramePr>
          <p:nvPr/>
        </p:nvGraphicFramePr>
        <p:xfrm>
          <a:off x="609600" y="4800600"/>
          <a:ext cx="35052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8" imgW="1523880" imgH="431640" progId="Equation.3">
                  <p:embed/>
                </p:oleObj>
              </mc:Choice>
              <mc:Fallback>
                <p:oleObj name="Equation" r:id="rId8" imgW="1523880" imgH="4316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35052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024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BB310-A2EF-4268-9E65-CA045FF35E35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55332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9"/>
        </p:xfrm>
        <a:graphic>
          <a:graphicData uri="http://schemas.openxmlformats.org/drawingml/2006/table">
            <a:tbl>
              <a:tblPr/>
              <a:tblGrid>
                <a:gridCol w="762000"/>
                <a:gridCol w="760413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10266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3200" y="1752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7400" y="1752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5351" name="Group 23"/>
          <p:cNvGraphicFramePr>
            <a:graphicFrameLocks noGrp="1"/>
          </p:cNvGraphicFramePr>
          <p:nvPr/>
        </p:nvGraphicFramePr>
        <p:xfrm>
          <a:off x="609600" y="1905000"/>
          <a:ext cx="4724400" cy="1382078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0297" name="Rectangle 60"/>
          <p:cNvSpPr>
            <a:spLocks noChangeArrowheads="1"/>
          </p:cNvSpPr>
          <p:nvPr/>
        </p:nvSpPr>
        <p:spPr bwMode="auto">
          <a:xfrm>
            <a:off x="914400" y="2667000"/>
            <a:ext cx="16764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61"/>
          <p:cNvSpPr>
            <a:spLocks noChangeShapeType="1"/>
          </p:cNvSpPr>
          <p:nvPr/>
        </p:nvSpPr>
        <p:spPr bwMode="auto">
          <a:xfrm flipH="1">
            <a:off x="16002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42" name="Object 6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3588" y="3914775"/>
          <a:ext cx="17224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6" imgW="939600" imgH="393480" progId="Equation.3">
                  <p:embed/>
                </p:oleObj>
              </mc:Choice>
              <mc:Fallback>
                <p:oleObj name="Equation" r:id="rId6" imgW="939600" imgH="39348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914775"/>
                        <a:ext cx="172243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9" name="Rectangle 63"/>
          <p:cNvSpPr>
            <a:spLocks noChangeArrowheads="1"/>
          </p:cNvSpPr>
          <p:nvPr/>
        </p:nvSpPr>
        <p:spPr bwMode="auto">
          <a:xfrm>
            <a:off x="685800" y="3886200"/>
            <a:ext cx="4267200" cy="2209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Line 64"/>
          <p:cNvSpPr>
            <a:spLocks noChangeShapeType="1"/>
          </p:cNvSpPr>
          <p:nvPr/>
        </p:nvSpPr>
        <p:spPr bwMode="auto">
          <a:xfrm flipV="1">
            <a:off x="2514600" y="2819400"/>
            <a:ext cx="762000" cy="1066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43" name="Object 65"/>
          <p:cNvGraphicFramePr>
            <a:graphicFrameLocks noChangeAspect="1"/>
          </p:cNvGraphicFramePr>
          <p:nvPr/>
        </p:nvGraphicFramePr>
        <p:xfrm>
          <a:off x="762000" y="4876800"/>
          <a:ext cx="35052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8" imgW="1523880" imgH="431640" progId="Equation.3">
                  <p:embed/>
                </p:oleObj>
              </mc:Choice>
              <mc:Fallback>
                <p:oleObj name="Equation" r:id="rId8" imgW="1523880" imgH="4316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35052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E1D4CF-4BBB-4822-9A3A-BDD6DBA3B453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57380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9"/>
        </p:xfrm>
        <a:graphic>
          <a:graphicData uri="http://schemas.openxmlformats.org/drawingml/2006/table">
            <a:tbl>
              <a:tblPr/>
              <a:tblGrid>
                <a:gridCol w="762000"/>
                <a:gridCol w="760413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1290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752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752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7399" name="Group 23"/>
          <p:cNvGraphicFramePr>
            <a:graphicFrameLocks noGrp="1"/>
          </p:cNvGraphicFramePr>
          <p:nvPr/>
        </p:nvGraphicFramePr>
        <p:xfrm>
          <a:off x="609600" y="1905000"/>
          <a:ext cx="4724400" cy="1382078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6" name="Object 6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6800" y="4191000"/>
          <a:ext cx="1676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6" imgW="850680" imgH="419040" progId="Equation.3">
                  <p:embed/>
                </p:oleObj>
              </mc:Choice>
              <mc:Fallback>
                <p:oleObj name="Equation" r:id="rId6" imgW="850680" imgH="4190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16764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21" name="Rectangle 61"/>
          <p:cNvSpPr>
            <a:spLocks noChangeArrowheads="1"/>
          </p:cNvSpPr>
          <p:nvPr/>
        </p:nvSpPr>
        <p:spPr bwMode="auto">
          <a:xfrm>
            <a:off x="609600" y="2286000"/>
            <a:ext cx="3505200" cy="1066800"/>
          </a:xfrm>
          <a:prstGeom prst="rect">
            <a:avLst/>
          </a:prstGeom>
          <a:noFill/>
          <a:ln w="57150">
            <a:solidFill>
              <a:srgbClr val="0000FF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62"/>
          <p:cNvSpPr>
            <a:spLocks noChangeArrowheads="1"/>
          </p:cNvSpPr>
          <p:nvPr/>
        </p:nvSpPr>
        <p:spPr bwMode="auto">
          <a:xfrm>
            <a:off x="685800" y="4038600"/>
            <a:ext cx="5181600" cy="21336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Line 63"/>
          <p:cNvSpPr>
            <a:spLocks noChangeShapeType="1"/>
          </p:cNvSpPr>
          <p:nvPr/>
        </p:nvSpPr>
        <p:spPr bwMode="auto">
          <a:xfrm>
            <a:off x="1524000" y="33528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24" name="Line 64"/>
          <p:cNvSpPr>
            <a:spLocks noChangeShapeType="1"/>
          </p:cNvSpPr>
          <p:nvPr/>
        </p:nvSpPr>
        <p:spPr bwMode="auto">
          <a:xfrm flipV="1">
            <a:off x="2743200" y="2590800"/>
            <a:ext cx="1905000" cy="1905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7" name="Object 65"/>
          <p:cNvGraphicFramePr>
            <a:graphicFrameLocks noChangeAspect="1"/>
          </p:cNvGraphicFramePr>
          <p:nvPr/>
        </p:nvGraphicFramePr>
        <p:xfrm>
          <a:off x="838200" y="4953000"/>
          <a:ext cx="479107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8" imgW="2082600" imgH="431640" progId="Equation.3">
                  <p:embed/>
                </p:oleObj>
              </mc:Choice>
              <mc:Fallback>
                <p:oleObj name="Equation" r:id="rId8" imgW="2082600" imgH="4316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53000"/>
                        <a:ext cx="4791075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229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D9CCC-1B4E-4E96-B388-4B29A11C1BAB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59428" name="Group 4"/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9"/>
        </p:xfrm>
        <a:graphic>
          <a:graphicData uri="http://schemas.openxmlformats.org/drawingml/2006/table">
            <a:tbl>
              <a:tblPr/>
              <a:tblGrid>
                <a:gridCol w="762000"/>
                <a:gridCol w="760413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2313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752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4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752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9447" name="Group 23"/>
          <p:cNvGraphicFramePr>
            <a:graphicFrameLocks noGrp="1"/>
          </p:cNvGraphicFramePr>
          <p:nvPr/>
        </p:nvGraphicFramePr>
        <p:xfrm>
          <a:off x="609600" y="1905000"/>
          <a:ext cx="4724400" cy="1382078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90" name="Object 5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6800" y="4579938"/>
          <a:ext cx="6477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6" imgW="2273040" imgH="215640" progId="Equation.3">
                  <p:embed/>
                </p:oleObj>
              </mc:Choice>
              <mc:Fallback>
                <p:oleObj name="Equation" r:id="rId6" imgW="2273040" imgH="215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9938"/>
                        <a:ext cx="64770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42" name="Line 51"/>
          <p:cNvSpPr>
            <a:spLocks noChangeShapeType="1"/>
          </p:cNvSpPr>
          <p:nvPr/>
        </p:nvSpPr>
        <p:spPr bwMode="auto">
          <a:xfrm>
            <a:off x="2590800" y="2438400"/>
            <a:ext cx="76200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3" name="Line 52"/>
          <p:cNvSpPr>
            <a:spLocks noChangeShapeType="1"/>
          </p:cNvSpPr>
          <p:nvPr/>
        </p:nvSpPr>
        <p:spPr bwMode="auto">
          <a:xfrm>
            <a:off x="3429000" y="2514600"/>
            <a:ext cx="0" cy="2133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4" name="Line 53"/>
          <p:cNvSpPr>
            <a:spLocks noChangeShapeType="1"/>
          </p:cNvSpPr>
          <p:nvPr/>
        </p:nvSpPr>
        <p:spPr bwMode="auto">
          <a:xfrm>
            <a:off x="5029200" y="2514600"/>
            <a:ext cx="76200" cy="2057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5" name="Line 54"/>
          <p:cNvSpPr>
            <a:spLocks noChangeShapeType="1"/>
          </p:cNvSpPr>
          <p:nvPr/>
        </p:nvSpPr>
        <p:spPr bwMode="auto">
          <a:xfrm>
            <a:off x="838200" y="2514600"/>
            <a:ext cx="0" cy="28956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6" name="Line 55"/>
          <p:cNvSpPr>
            <a:spLocks noChangeShapeType="1"/>
          </p:cNvSpPr>
          <p:nvPr/>
        </p:nvSpPr>
        <p:spPr bwMode="auto">
          <a:xfrm>
            <a:off x="838200" y="5410200"/>
            <a:ext cx="5410200" cy="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7" name="Line 56"/>
          <p:cNvSpPr>
            <a:spLocks noChangeShapeType="1"/>
          </p:cNvSpPr>
          <p:nvPr/>
        </p:nvSpPr>
        <p:spPr bwMode="auto">
          <a:xfrm flipV="1">
            <a:off x="4419600" y="5105400"/>
            <a:ext cx="0" cy="3048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8" name="Line 57"/>
          <p:cNvSpPr>
            <a:spLocks noChangeShapeType="1"/>
          </p:cNvSpPr>
          <p:nvPr/>
        </p:nvSpPr>
        <p:spPr bwMode="auto">
          <a:xfrm flipV="1">
            <a:off x="6172200" y="5029200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9" name="Oval 58"/>
          <p:cNvSpPr>
            <a:spLocks noChangeArrowheads="1"/>
          </p:cNvSpPr>
          <p:nvPr/>
        </p:nvSpPr>
        <p:spPr bwMode="auto">
          <a:xfrm>
            <a:off x="762000" y="2286000"/>
            <a:ext cx="609600" cy="381000"/>
          </a:xfrm>
          <a:prstGeom prst="ellips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59"/>
          <p:cNvSpPr>
            <a:spLocks noChangeArrowheads="1"/>
          </p:cNvSpPr>
          <p:nvPr/>
        </p:nvSpPr>
        <p:spPr bwMode="auto">
          <a:xfrm>
            <a:off x="914400" y="2667000"/>
            <a:ext cx="609600" cy="381000"/>
          </a:xfrm>
          <a:prstGeom prst="ellipse">
            <a:avLst/>
          </a:prstGeom>
          <a:noFill/>
          <a:ln w="5715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Line 60"/>
          <p:cNvSpPr>
            <a:spLocks noChangeShapeType="1"/>
          </p:cNvSpPr>
          <p:nvPr/>
        </p:nvSpPr>
        <p:spPr bwMode="auto">
          <a:xfrm flipH="1">
            <a:off x="990600" y="3048000"/>
            <a:ext cx="76200" cy="26670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Line 61"/>
          <p:cNvSpPr>
            <a:spLocks noChangeShapeType="1"/>
          </p:cNvSpPr>
          <p:nvPr/>
        </p:nvSpPr>
        <p:spPr bwMode="auto">
          <a:xfrm>
            <a:off x="1066800" y="5715000"/>
            <a:ext cx="6172200" cy="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62"/>
          <p:cNvSpPr>
            <a:spLocks noChangeShapeType="1"/>
          </p:cNvSpPr>
          <p:nvPr/>
        </p:nvSpPr>
        <p:spPr bwMode="auto">
          <a:xfrm flipV="1">
            <a:off x="7239000" y="5181600"/>
            <a:ext cx="0" cy="5334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Rectangle 63"/>
          <p:cNvSpPr>
            <a:spLocks noChangeArrowheads="1"/>
          </p:cNvSpPr>
          <p:nvPr/>
        </p:nvSpPr>
        <p:spPr bwMode="auto">
          <a:xfrm>
            <a:off x="838200" y="57912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i="1"/>
              <a:t>f</a:t>
            </a:r>
            <a:r>
              <a:rPr lang="en-US" sz="2000" b="1" i="1" baseline="-25000"/>
              <a:t>2</a:t>
            </a:r>
            <a:r>
              <a:rPr lang="en-US" sz="2000" b="1" i="1"/>
              <a:t>(x)</a:t>
            </a:r>
            <a:r>
              <a:rPr lang="en-US" sz="2000"/>
              <a:t>= </a:t>
            </a:r>
            <a:r>
              <a:rPr lang="en-US" sz="2000">
                <a:solidFill>
                  <a:srgbClr val="FF0000"/>
                </a:solidFill>
              </a:rPr>
              <a:t>F[x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]+</a:t>
            </a:r>
            <a:r>
              <a:rPr lang="en-US" sz="2000">
                <a:solidFill>
                  <a:schemeClr val="accent1"/>
                </a:solidFill>
              </a:rPr>
              <a:t>F[x</a:t>
            </a:r>
            <a:r>
              <a:rPr lang="en-US" sz="2000" baseline="-25000">
                <a:solidFill>
                  <a:schemeClr val="accent1"/>
                </a:solidFill>
              </a:rPr>
              <a:t>0</a:t>
            </a:r>
            <a:r>
              <a:rPr lang="en-US" sz="2000">
                <a:solidFill>
                  <a:schemeClr val="accent1"/>
                </a:solidFill>
              </a:rPr>
              <a:t>,x</a:t>
            </a:r>
            <a:r>
              <a:rPr lang="en-US" sz="2000" baseline="-25000">
                <a:solidFill>
                  <a:schemeClr val="accent1"/>
                </a:solidFill>
              </a:rPr>
              <a:t>1</a:t>
            </a:r>
            <a:r>
              <a:rPr lang="en-US" sz="2000">
                <a:solidFill>
                  <a:schemeClr val="accent1"/>
                </a:solidFill>
              </a:rPr>
              <a:t>]</a:t>
            </a:r>
            <a:r>
              <a:rPr lang="en-US" sz="2000"/>
              <a:t> (x-x</a:t>
            </a:r>
            <a:r>
              <a:rPr lang="en-US" sz="2000" baseline="-25000"/>
              <a:t>0</a:t>
            </a:r>
            <a:r>
              <a:rPr lang="en-US" sz="2000"/>
              <a:t>)+</a:t>
            </a:r>
            <a:r>
              <a:rPr lang="en-US" sz="2000">
                <a:solidFill>
                  <a:schemeClr val="folHlink"/>
                </a:solidFill>
              </a:rPr>
              <a:t>F[x</a:t>
            </a:r>
            <a:r>
              <a:rPr lang="en-US" sz="2000" baseline="-25000">
                <a:solidFill>
                  <a:schemeClr val="folHlink"/>
                </a:solidFill>
              </a:rPr>
              <a:t>0</a:t>
            </a:r>
            <a:r>
              <a:rPr lang="en-US" sz="2000">
                <a:solidFill>
                  <a:schemeClr val="folHlink"/>
                </a:solidFill>
              </a:rPr>
              <a:t>,x</a:t>
            </a:r>
            <a:r>
              <a:rPr lang="en-US" sz="2000" baseline="-25000">
                <a:solidFill>
                  <a:schemeClr val="folHlink"/>
                </a:solidFill>
              </a:rPr>
              <a:t>1</a:t>
            </a:r>
            <a:r>
              <a:rPr lang="en-US" sz="2000">
                <a:solidFill>
                  <a:schemeClr val="folHlink"/>
                </a:solidFill>
              </a:rPr>
              <a:t>,x</a:t>
            </a:r>
            <a:r>
              <a:rPr lang="en-US" sz="2000" baseline="-25000">
                <a:solidFill>
                  <a:schemeClr val="folHlink"/>
                </a:solidFill>
              </a:rPr>
              <a:t>2</a:t>
            </a:r>
            <a:r>
              <a:rPr lang="en-US" sz="2000">
                <a:solidFill>
                  <a:schemeClr val="folHlink"/>
                </a:solidFill>
              </a:rPr>
              <a:t>]</a:t>
            </a:r>
            <a:r>
              <a:rPr lang="en-US" sz="2000"/>
              <a:t> (x-x</a:t>
            </a:r>
            <a:r>
              <a:rPr lang="en-US" sz="2000" baseline="-25000"/>
              <a:t>0</a:t>
            </a:r>
            <a:r>
              <a:rPr lang="en-US" sz="2000"/>
              <a:t>)(x-x</a:t>
            </a:r>
            <a:r>
              <a:rPr lang="en-US" sz="2000" baseline="-25000"/>
              <a:t>1</a:t>
            </a:r>
            <a:r>
              <a:rPr lang="en-US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E432A-84B5-4E6E-8342-6314A155453C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20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Introduction to Interpolation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124200"/>
            <a:ext cx="7467600" cy="297815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z="2600" smtClean="0"/>
              <a:t>Introduction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600" smtClean="0"/>
              <a:t>Interpolation Problem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600" smtClean="0"/>
              <a:t>Existence and Uniqueness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600" smtClean="0"/>
              <a:t>Linear and Quadratic Interpolation 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600" smtClean="0"/>
              <a:t>Newton’s Divided Difference Method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600" smtClean="0"/>
              <a:t>Properties of Divided 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096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096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3662E-0BC3-44F2-B9F6-524C0BB55A18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Two Examples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6147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07464697"/>
              </p:ext>
            </p:extLst>
          </p:nvPr>
        </p:nvGraphicFramePr>
        <p:xfrm>
          <a:off x="763588" y="2441575"/>
          <a:ext cx="1674812" cy="2435226"/>
        </p:xfrm>
        <a:graphic>
          <a:graphicData uri="http://schemas.openxmlformats.org/drawingml/2006/table">
            <a:tbl>
              <a:tblPr/>
              <a:tblGrid>
                <a:gridCol w="801687"/>
                <a:gridCol w="873125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4" name="Text Box 21"/>
          <p:cNvSpPr txBox="1">
            <a:spLocks noChangeArrowheads="1"/>
          </p:cNvSpPr>
          <p:nvPr/>
        </p:nvSpPr>
        <p:spPr bwMode="auto">
          <a:xfrm>
            <a:off x="533400" y="17526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Obtain the interpolating polynomials for the two examples:</a:t>
            </a:r>
          </a:p>
        </p:txBody>
      </p:sp>
      <p:graphicFrame>
        <p:nvGraphicFramePr>
          <p:cNvPr id="361494" name="Group 2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84762543"/>
              </p:ext>
            </p:extLst>
          </p:nvPr>
        </p:nvGraphicFramePr>
        <p:xfrm>
          <a:off x="6399213" y="2441575"/>
          <a:ext cx="1677987" cy="2411413"/>
        </p:xfrm>
        <a:graphic>
          <a:graphicData uri="http://schemas.openxmlformats.org/drawingml/2006/table">
            <a:tbl>
              <a:tblPr/>
              <a:tblGrid>
                <a:gridCol w="800100"/>
                <a:gridCol w="877887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2" name="Text Box 39"/>
          <p:cNvSpPr txBox="1">
            <a:spLocks noChangeArrowheads="1"/>
          </p:cNvSpPr>
          <p:nvPr/>
        </p:nvSpPr>
        <p:spPr bwMode="auto">
          <a:xfrm>
            <a:off x="1066800" y="5029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What do you observe?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BA2DB-75AC-4383-AA4A-CED313EA1096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Two Examples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4194175"/>
          <a:ext cx="34290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4" imgW="2108160" imgH="457200" progId="Equation.3">
                  <p:embed/>
                </p:oleObj>
              </mc:Choice>
              <mc:Fallback>
                <p:oleObj name="Equation" r:id="rId4" imgW="2108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4175"/>
                        <a:ext cx="34290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5" name="Group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5641020"/>
              </p:ext>
            </p:extLst>
          </p:nvPr>
        </p:nvGraphicFramePr>
        <p:xfrm>
          <a:off x="533400" y="1674813"/>
          <a:ext cx="2436813" cy="241458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8013"/>
                <a:gridCol w="6096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3562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06876"/>
              </p:ext>
            </p:extLst>
          </p:nvPr>
        </p:nvGraphicFramePr>
        <p:xfrm>
          <a:off x="5867400" y="1905000"/>
          <a:ext cx="2438400" cy="2070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15" name="Object 78"/>
          <p:cNvGraphicFramePr>
            <a:graphicFrameLocks noChangeAspect="1"/>
          </p:cNvGraphicFramePr>
          <p:nvPr/>
        </p:nvGraphicFramePr>
        <p:xfrm>
          <a:off x="4800600" y="4114800"/>
          <a:ext cx="35385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6" imgW="2133360" imgH="457200" progId="Equation.3">
                  <p:embed/>
                </p:oleObj>
              </mc:Choice>
              <mc:Fallback>
                <p:oleObj name="Equation" r:id="rId6" imgW="2133360" imgH="4572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4800"/>
                        <a:ext cx="3538538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599" name="Text Box 79"/>
          <p:cNvSpPr txBox="1">
            <a:spLocks noChangeArrowheads="1"/>
          </p:cNvSpPr>
          <p:nvPr/>
        </p:nvSpPr>
        <p:spPr bwMode="auto">
          <a:xfrm>
            <a:off x="533400" y="510540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If (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+1) points are used to find an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th order polynomial, then ordering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the points should </a:t>
            </a:r>
            <a:r>
              <a:rPr lang="en-US" b="1" i="1" u="sng" dirty="0">
                <a:solidFill>
                  <a:srgbClr val="3333FF"/>
                </a:solidFill>
                <a:latin typeface="Arial" charset="0"/>
              </a:rPr>
              <a:t>not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affect the interpolating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polynomial.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99" grpId="0"/>
      <p:bldP spid="36359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434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9A9B79-BD0B-4972-AAAB-0B7887CCC195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Properties of Divided Difference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762000" y="2667000"/>
          <a:ext cx="71628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4" imgW="2450880" imgH="228600" progId="Equation.3">
                  <p:embed/>
                </p:oleObj>
              </mc:Choice>
              <mc:Fallback>
                <p:oleObj name="Equation" r:id="rId4" imgW="24508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71628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Ordering the points should </a:t>
            </a:r>
            <a:r>
              <a:rPr lang="en-US" sz="2000" b="1" i="1" u="sng" dirty="0">
                <a:solidFill>
                  <a:srgbClr val="FF0000"/>
                </a:solidFill>
                <a:latin typeface="Arial" charset="0"/>
              </a:rPr>
              <a:t>not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 affect the divided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difference when the number of points used is 1 more than the order of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interpolating polynomial:</a:t>
            </a:r>
            <a:endParaRPr lang="en-US" sz="2000" b="1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198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9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02125-976D-4968-B21D-E627967BDD34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Find a polynomial to interpolate the data.</a:t>
            </a:r>
          </a:p>
        </p:txBody>
      </p:sp>
      <p:graphicFrame>
        <p:nvGraphicFramePr>
          <p:cNvPr id="36762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8435395"/>
              </p:ext>
            </p:extLst>
          </p:nvPr>
        </p:nvGraphicFramePr>
        <p:xfrm>
          <a:off x="6019800" y="1524000"/>
          <a:ext cx="2590800" cy="4530726"/>
        </p:xfrm>
        <a:graphic>
          <a:graphicData uri="http://schemas.openxmlformats.org/drawingml/2006/table">
            <a:tbl>
              <a:tblPr/>
              <a:tblGrid>
                <a:gridCol w="1182688"/>
                <a:gridCol w="1408112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53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E6613-1722-49B2-A53D-B07F891FD469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Example</a:t>
            </a:r>
          </a:p>
        </p:txBody>
      </p:sp>
      <p:graphicFrame>
        <p:nvGraphicFramePr>
          <p:cNvPr id="369667" name="Group 3"/>
          <p:cNvGraphicFramePr>
            <a:graphicFrameLocks noGrp="1"/>
          </p:cNvGraphicFramePr>
          <p:nvPr>
            <p:ph sz="quarter" idx="3"/>
          </p:nvPr>
        </p:nvGraphicFramePr>
        <p:xfrm>
          <a:off x="609600" y="1981200"/>
          <a:ext cx="8077200" cy="2743200"/>
        </p:xfrm>
        <a:graphic>
          <a:graphicData uri="http://schemas.openxmlformats.org/drawingml/2006/table">
            <a:tbl>
              <a:tblPr/>
              <a:tblGrid>
                <a:gridCol w="633413"/>
                <a:gridCol w="793750"/>
                <a:gridCol w="1187450"/>
                <a:gridCol w="1728787"/>
                <a:gridCol w="1752600"/>
                <a:gridCol w="1981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-1.6667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1.5417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-0.6750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-1.8333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2" name="Object 54"/>
          <p:cNvGraphicFramePr>
            <a:graphicFrameLocks noChangeAspect="1"/>
          </p:cNvGraphicFramePr>
          <p:nvPr/>
        </p:nvGraphicFramePr>
        <p:xfrm>
          <a:off x="685800" y="4876800"/>
          <a:ext cx="7880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4" imgW="4025880" imgH="457200" progId="Equation.3">
                  <p:embed/>
                </p:oleObj>
              </mc:Choice>
              <mc:Fallback>
                <p:oleObj name="Equation" r:id="rId4" imgW="4025880" imgH="457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788035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CISE301_Topic5</a:t>
            </a: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KFUPM 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590996-149C-41A2-9A02-E9420C02D895}" type="slidenum">
              <a:rPr lang="ar-SA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828800"/>
          <a:ext cx="7543802" cy="841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86"/>
                <a:gridCol w="1077686"/>
                <a:gridCol w="1077686"/>
                <a:gridCol w="1077686"/>
                <a:gridCol w="1077686"/>
                <a:gridCol w="1077686"/>
                <a:gridCol w="1077686"/>
              </a:tblGrid>
              <a:tr h="4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f(x)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4303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Garamond" panose="02020404030301010803" pitchFamily="18" charset="0"/>
              </a:rPr>
              <a:t>Example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306763"/>
            <a:ext cx="7543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r>
              <a:rPr lang="en-US" sz="2400" dirty="0">
                <a:latin typeface="+mn-lt"/>
                <a:cs typeface="+mn-cs"/>
              </a:rPr>
              <a:t>Calculate f (2.8) using Newton’s interpolating polynomials of order 1 through 3. Choose the sequence of the points for your estimates to attain the best possible accuracy.</a:t>
            </a:r>
          </a:p>
        </p:txBody>
      </p:sp>
    </p:spTree>
    <p:extLst>
      <p:ext uri="{BB962C8B-B14F-4D97-AF65-F5344CB8AC3E}">
        <p14:creationId xmlns:p14="http://schemas.microsoft.com/office/powerpoint/2010/main" val="14097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CISE301_Topic5</a:t>
            </a: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KFUPM 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590996-149C-41A2-9A02-E9420C02D895}" type="slidenum">
              <a:rPr lang="ar-SA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54303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Garamond" panose="02020404030301010803" pitchFamily="18" charset="0"/>
              </a:rPr>
              <a:t>Example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4478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r>
              <a:rPr lang="en-US" sz="2400" dirty="0" smtClean="0">
                <a:latin typeface="+mn-lt"/>
                <a:cs typeface="+mn-cs"/>
              </a:rPr>
              <a:t>When there are more points than needed, then:</a:t>
            </a:r>
          </a:p>
          <a:p>
            <a:pPr marL="914400" lvl="1" indent="-457200">
              <a:spcBef>
                <a:spcPct val="2000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 smtClean="0">
                <a:latin typeface="+mn-lt"/>
                <a:cs typeface="+mn-cs"/>
              </a:rPr>
              <a:t>Order </a:t>
            </a:r>
            <a:r>
              <a:rPr lang="en-US" sz="2400" dirty="0">
                <a:latin typeface="+mn-lt"/>
                <a:cs typeface="+mn-cs"/>
              </a:rPr>
              <a:t>the </a:t>
            </a:r>
            <a:r>
              <a:rPr lang="en-US" sz="2400" dirty="0" smtClean="0">
                <a:latin typeface="+mn-lt"/>
                <a:cs typeface="+mn-cs"/>
              </a:rPr>
              <a:t>points so they are </a:t>
            </a:r>
            <a:r>
              <a:rPr lang="en-US" sz="2400" dirty="0">
                <a:latin typeface="+mn-lt"/>
                <a:cs typeface="+mn-cs"/>
              </a:rPr>
              <a:t>centered around and as close as </a:t>
            </a:r>
            <a:r>
              <a:rPr lang="en-US" sz="2400" dirty="0" smtClean="0">
                <a:latin typeface="+mn-lt"/>
                <a:cs typeface="+mn-cs"/>
              </a:rPr>
              <a:t>possible to </a:t>
            </a:r>
            <a:r>
              <a:rPr lang="en-US" sz="2400" dirty="0">
                <a:latin typeface="+mn-lt"/>
                <a:cs typeface="+mn-cs"/>
              </a:rPr>
              <a:t>the </a:t>
            </a:r>
            <a:r>
              <a:rPr lang="en-US" sz="2400" dirty="0" smtClean="0">
                <a:latin typeface="+mn-lt"/>
                <a:cs typeface="+mn-cs"/>
              </a:rPr>
              <a:t>unknown (2.8 in this case) </a:t>
            </a:r>
            <a:r>
              <a:rPr lang="en-US" sz="2400" dirty="0" smtClean="0">
                <a:latin typeface="+mn-lt"/>
                <a:cs typeface="+mn-cs"/>
                <a:sym typeface="Symbol" panose="05050102010706020507" pitchFamily="18" charset="2"/>
              </a:rPr>
              <a:t></a:t>
            </a:r>
          </a:p>
          <a:p>
            <a:pPr eaLnBrk="1" hangingPunct="1">
              <a:spcBef>
                <a:spcPts val="0"/>
              </a:spcBef>
              <a:buClr>
                <a:schemeClr val="bg2"/>
              </a:buClr>
              <a:buSzPct val="75000"/>
              <a:defRPr/>
            </a:pPr>
            <a:endParaRPr lang="en-US" sz="700" dirty="0" smtClean="0">
              <a:latin typeface="+mn-lt"/>
              <a:cs typeface="+mn-cs"/>
              <a:sym typeface="Symbol" panose="05050102010706020507" pitchFamily="18" charset="2"/>
            </a:endParaRPr>
          </a:p>
          <a:p>
            <a:pPr marL="1600200" lvl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2.5		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14</a:t>
            </a:r>
          </a:p>
          <a:p>
            <a:pPr marL="1600200" lvl="3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3.2		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15</a:t>
            </a:r>
          </a:p>
          <a:p>
            <a:pPr marL="1600200" lvl="3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		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8</a:t>
            </a:r>
          </a:p>
          <a:p>
            <a:pPr marL="1600200" lvl="3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4		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8</a:t>
            </a:r>
          </a:p>
          <a:p>
            <a:pPr marL="1600200" lvl="3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1.6		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2</a:t>
            </a:r>
          </a:p>
          <a:p>
            <a:pPr marL="1600200" lvl="3">
              <a:spcBef>
                <a:spcPts val="0"/>
              </a:spcBef>
              <a:spcAft>
                <a:spcPts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4.5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2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defRPr/>
            </a:pPr>
            <a:endParaRPr lang="en-US" sz="700" dirty="0" smtClean="0"/>
          </a:p>
          <a:p>
            <a:pPr marL="914400" lvl="1" indent="-457200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dirty="0" smtClean="0"/>
              <a:t>Use </a:t>
            </a:r>
            <a:r>
              <a:rPr lang="en-US" sz="2400" dirty="0"/>
              <a:t>as many points </a:t>
            </a:r>
            <a:r>
              <a:rPr lang="en-US" sz="2400" dirty="0" smtClean="0"/>
              <a:t>as </a:t>
            </a:r>
            <a:r>
              <a:rPr lang="en-US" sz="2400" dirty="0" smtClean="0"/>
              <a:t>needed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CISE301_Topic5</a:t>
            </a:r>
          </a:p>
        </p:txBody>
      </p:sp>
      <p:sp>
        <p:nvSpPr>
          <p:cNvPr id="5529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KFUPM 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517479-B597-4E41-BEF4-6B42D3B41492}" type="slidenum">
              <a:rPr lang="ar-SA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09600" y="1981200"/>
          <a:ext cx="7924800" cy="2184400"/>
        </p:xfrm>
        <a:graphic>
          <a:graphicData uri="http://schemas.openxmlformats.org/drawingml/2006/table">
            <a:tbl>
              <a:tblPr/>
              <a:tblGrid>
                <a:gridCol w="823437"/>
                <a:gridCol w="1031875"/>
                <a:gridCol w="1543685"/>
                <a:gridCol w="2247423"/>
                <a:gridCol w="227838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2.5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1.4286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8.8095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1.0120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3.2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5.8333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7.2917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+mn-ea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5339" name="Rectangle 6"/>
          <p:cNvSpPr>
            <a:spLocks noChangeArrowheads="1"/>
          </p:cNvSpPr>
          <p:nvPr/>
        </p:nvSpPr>
        <p:spPr bwMode="auto">
          <a:xfrm>
            <a:off x="304800" y="42672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first through third-order interpolations can then be implemented 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 </a:t>
            </a:r>
          </a:p>
        </p:txBody>
      </p:sp>
      <p:sp>
        <p:nvSpPr>
          <p:cNvPr id="55340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Garamond" panose="02020404030301010803" pitchFamily="18" charset="0"/>
              </a:rPr>
              <a:t>Example</a:t>
            </a:r>
          </a:p>
        </p:txBody>
      </p:sp>
      <p:pic>
        <p:nvPicPr>
          <p:cNvPr id="5534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627563"/>
            <a:ext cx="4756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4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5056188"/>
            <a:ext cx="8169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5486400"/>
            <a:ext cx="81534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4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45" name="Rectangle 7"/>
          <p:cNvSpPr>
            <a:spLocks noChangeArrowheads="1"/>
          </p:cNvSpPr>
          <p:nvPr/>
        </p:nvSpPr>
        <p:spPr bwMode="auto">
          <a:xfrm>
            <a:off x="228600" y="657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457200" algn="l"/>
                <a:tab pos="5486400" algn="r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457200" algn="l"/>
                <a:tab pos="5486400" algn="r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46" name="Rectangle 8"/>
          <p:cNvSpPr>
            <a:spLocks noChangeArrowheads="1"/>
          </p:cNvSpPr>
          <p:nvPr/>
        </p:nvSpPr>
        <p:spPr bwMode="auto">
          <a:xfrm>
            <a:off x="228600" y="1314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tabLst>
                <a:tab pos="457200" algn="l"/>
                <a:tab pos="5486400" algn="r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tabLst>
                <a:tab pos="457200" algn="l"/>
                <a:tab pos="5486400" algn="r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tabLst>
                <a:tab pos="457200" algn="l"/>
                <a:tab pos="5486400" algn="r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72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F5F17-D4C1-4503-B0BB-EC2D8C27540F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036280"/>
              </p:ext>
            </p:extLst>
          </p:nvPr>
        </p:nvGraphicFramePr>
        <p:xfrm>
          <a:off x="457200" y="1749425"/>
          <a:ext cx="7478713" cy="42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4" imgW="4775040" imgH="2730240" progId="Equation.DSMT4">
                  <p:embed/>
                </p:oleObj>
              </mc:Choice>
              <mc:Fallback>
                <p:oleObj name="Equation" r:id="rId4" imgW="4775040" imgH="273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49425"/>
                        <a:ext cx="7478713" cy="4278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E5F7FB-729A-4DCB-A169-7C937FAB50B2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21</a:t>
            </a:r>
            <a:br>
              <a:rPr lang="en-US" sz="4700" smtClean="0"/>
            </a:br>
            <a:r>
              <a:rPr lang="en-US" sz="4400" b="1" smtClean="0"/>
              <a:t>Lagrange Interpolation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9482-EFE7-41A7-853A-4C79F08D36BC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29200" cy="3505200"/>
          </a:xfrm>
          <a:solidFill>
            <a:srgbClr val="99FF33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rgbClr val="FF0000"/>
                </a:solidFill>
              </a:rPr>
              <a:t>Interpolation was used for long time to provide an estimate of a tabulated function at values that are not available in the table.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What is sin (0.15)? </a:t>
            </a:r>
          </a:p>
        </p:txBody>
      </p:sp>
      <p:graphicFrame>
        <p:nvGraphicFramePr>
          <p:cNvPr id="326660" name="Group 4"/>
          <p:cNvGraphicFramePr>
            <a:graphicFrameLocks noGrp="1"/>
          </p:cNvGraphicFramePr>
          <p:nvPr>
            <p:ph sz="half" idx="2"/>
          </p:nvPr>
        </p:nvGraphicFramePr>
        <p:xfrm>
          <a:off x="5562600" y="1600200"/>
          <a:ext cx="3124200" cy="3429000"/>
        </p:xfrm>
        <a:graphic>
          <a:graphicData uri="http://schemas.openxmlformats.org/drawingml/2006/table">
            <a:tbl>
              <a:tblPr/>
              <a:tblGrid>
                <a:gridCol w="1562100"/>
                <a:gridCol w="15621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sin(x)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26683" name="Rectangle 27"/>
          <p:cNvSpPr>
            <a:spLocks noChangeArrowheads="1"/>
          </p:cNvSpPr>
          <p:nvPr/>
        </p:nvSpPr>
        <p:spPr bwMode="auto">
          <a:xfrm>
            <a:off x="457200" y="5105400"/>
            <a:ext cx="8305800" cy="1143000"/>
          </a:xfrm>
          <a:prstGeom prst="rect">
            <a:avLst/>
          </a:prstGeom>
          <a:solidFill>
            <a:srgbClr val="99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/>
              <a:t>Using </a:t>
            </a:r>
            <a:r>
              <a:rPr lang="en-US" sz="2400" b="1">
                <a:solidFill>
                  <a:srgbClr val="0000FF"/>
                </a:solidFill>
              </a:rPr>
              <a:t>Linear Interpolation</a:t>
            </a:r>
            <a:r>
              <a:rPr lang="en-US" sz="2400">
                <a:solidFill>
                  <a:srgbClr val="FF0000"/>
                </a:solidFill>
              </a:rPr>
              <a:t>    sin (0.15) ≈ </a:t>
            </a:r>
            <a:r>
              <a:rPr lang="en-US" sz="2400" b="1">
                <a:solidFill>
                  <a:srgbClr val="FF0000"/>
                </a:solidFill>
              </a:rPr>
              <a:t>0.1493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</a:rPr>
              <a:t>True value </a:t>
            </a:r>
            <a:r>
              <a:rPr lang="en-US" sz="2400">
                <a:solidFill>
                  <a:srgbClr val="FF0000"/>
                </a:solidFill>
              </a:rPr>
              <a:t>(4 decimal digits)  sin (0.15) = </a:t>
            </a:r>
            <a:r>
              <a:rPr lang="en-US" sz="2400" b="1">
                <a:solidFill>
                  <a:srgbClr val="FF0000"/>
                </a:solidFill>
              </a:rPr>
              <a:t>0.1494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741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0420A-3C7E-47BB-89A2-9E7B53410607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Interpolation Problem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  <a:solidFill>
            <a:srgbClr val="FFFF66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rgbClr val="0000FF"/>
                </a:solidFill>
              </a:rPr>
              <a:t>Given a set of </a:t>
            </a:r>
            <a:r>
              <a:rPr lang="en-US" sz="2400" smtClean="0"/>
              <a:t>n+1</a:t>
            </a:r>
            <a:r>
              <a:rPr lang="en-US" sz="2400" smtClean="0">
                <a:solidFill>
                  <a:srgbClr val="0000FF"/>
                </a:solidFill>
              </a:rPr>
              <a:t> points: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 Find an </a:t>
            </a:r>
            <a:r>
              <a:rPr lang="en-US" sz="2400" smtClean="0"/>
              <a:t>n</a:t>
            </a:r>
            <a:r>
              <a:rPr lang="en-US" sz="2400" baseline="30000" smtClean="0"/>
              <a:t>th</a:t>
            </a:r>
            <a:r>
              <a:rPr lang="en-US" sz="2400" smtClean="0">
                <a:solidFill>
                  <a:srgbClr val="0000FF"/>
                </a:solidFill>
              </a:rPr>
              <a:t> order polynomial: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 that passes through all points, such that: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 </a:t>
            </a:r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19150" y="2286000"/>
          <a:ext cx="69723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Equation" r:id="rId4" imgW="2361960" imgH="228600" progId="Equation.3">
                  <p:embed/>
                </p:oleObj>
              </mc:Choice>
              <mc:Fallback>
                <p:oleObj name="Equation" r:id="rId4" imgW="2361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86000"/>
                        <a:ext cx="697230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10200" y="3286125"/>
          <a:ext cx="1066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6" imgW="406080" imgH="228600" progId="Equation.3">
                  <p:embed/>
                </p:oleObj>
              </mc:Choice>
              <mc:Fallback>
                <p:oleObj name="Equation" r:id="rId6" imgW="4060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86125"/>
                        <a:ext cx="10668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1136650" y="4648200"/>
          <a:ext cx="47704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8" imgW="2145960" imgH="228600" progId="Equation.3">
                  <p:embed/>
                </p:oleObj>
              </mc:Choice>
              <mc:Fallback>
                <p:oleObj name="Equation" r:id="rId8" imgW="21459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648200"/>
                        <a:ext cx="477043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914400" y="4419600"/>
            <a:ext cx="5486400" cy="11430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844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4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8EAE4E-44B6-4379-B393-7EB3FFAA92A7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184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Lagrange Interpolation</a:t>
            </a:r>
          </a:p>
        </p:txBody>
      </p:sp>
      <p:sp>
        <p:nvSpPr>
          <p:cNvPr id="184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Problem:</a:t>
            </a:r>
            <a:r>
              <a:rPr lang="en-US" sz="1700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  <a:r>
              <a:rPr lang="en-US" sz="2000" smtClean="0"/>
              <a:t>Given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Find the polynomial of least order           such that: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</a:t>
            </a:r>
            <a:r>
              <a:rPr lang="en-US" sz="2000" b="1" smtClean="0"/>
              <a:t>Lagrange Interpolation Formula:</a:t>
            </a:r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71600" y="3519488"/>
          <a:ext cx="54102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1" name="Equation" r:id="rId4" imgW="2286000" imgH="228600" progId="Equation.3">
                  <p:embed/>
                </p:oleObj>
              </mc:Choice>
              <mc:Fallback>
                <p:oleObj name="Equation" r:id="rId4" imgW="2286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19488"/>
                        <a:ext cx="541020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5105400" y="3001963"/>
          <a:ext cx="838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" name="Equation" r:id="rId6" imgW="380880" imgH="228600" progId="Equation.3">
                  <p:embed/>
                </p:oleObj>
              </mc:Choice>
              <mc:Fallback>
                <p:oleObj name="Equation" r:id="rId6" imgW="380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01963"/>
                        <a:ext cx="8382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3" name="Group 7"/>
          <p:cNvGraphicFramePr>
            <a:graphicFrameLocks noGrp="1"/>
          </p:cNvGraphicFramePr>
          <p:nvPr/>
        </p:nvGraphicFramePr>
        <p:xfrm>
          <a:off x="3429000" y="1600200"/>
          <a:ext cx="4953000" cy="12192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990600"/>
                <a:gridCol w="990600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36" name="Object 27"/>
          <p:cNvGraphicFramePr>
            <a:graphicFrameLocks noChangeAspect="1"/>
          </p:cNvGraphicFramePr>
          <p:nvPr/>
        </p:nvGraphicFramePr>
        <p:xfrm>
          <a:off x="5791200" y="16002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3397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8"/>
          <p:cNvGraphicFramePr>
            <a:graphicFrameLocks noChangeAspect="1"/>
          </p:cNvGraphicFramePr>
          <p:nvPr/>
        </p:nvGraphicFramePr>
        <p:xfrm>
          <a:off x="7772400" y="1600200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600200"/>
                        <a:ext cx="3968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29"/>
          <p:cNvGraphicFramePr>
            <a:graphicFrameLocks noChangeAspect="1"/>
          </p:cNvGraphicFramePr>
          <p:nvPr/>
        </p:nvGraphicFramePr>
        <p:xfrm>
          <a:off x="4724400" y="22098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30"/>
          <p:cNvGraphicFramePr>
            <a:graphicFrameLocks noChangeAspect="1"/>
          </p:cNvGraphicFramePr>
          <p:nvPr/>
        </p:nvGraphicFramePr>
        <p:xfrm>
          <a:off x="5791200" y="2209800"/>
          <a:ext cx="3667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" name="Equation" r:id="rId14" imgW="164880" imgH="215640" progId="Equation.3">
                  <p:embed/>
                </p:oleObj>
              </mc:Choice>
              <mc:Fallback>
                <p:oleObj name="Equation" r:id="rId14" imgW="164880" imgH="215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09800"/>
                        <a:ext cx="36671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31"/>
          <p:cNvGraphicFramePr>
            <a:graphicFrameLocks noChangeAspect="1"/>
          </p:cNvGraphicFramePr>
          <p:nvPr/>
        </p:nvGraphicFramePr>
        <p:xfrm>
          <a:off x="7772400" y="22098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7" name="Equation" r:id="rId16" imgW="177480" imgH="228600" progId="Equation.3">
                  <p:embed/>
                </p:oleObj>
              </mc:Choice>
              <mc:Fallback>
                <p:oleObj name="Equation" r:id="rId16" imgW="17748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209800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32"/>
          <p:cNvGraphicFramePr>
            <a:graphicFrameLocks noChangeAspect="1"/>
          </p:cNvGraphicFramePr>
          <p:nvPr/>
        </p:nvGraphicFramePr>
        <p:xfrm>
          <a:off x="3824288" y="1600200"/>
          <a:ext cx="3381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8" name="Equation" r:id="rId18" imgW="152280" imgH="228600" progId="Equation.3">
                  <p:embed/>
                </p:oleObj>
              </mc:Choice>
              <mc:Fallback>
                <p:oleObj name="Equation" r:id="rId18" imgW="15228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600200"/>
                        <a:ext cx="3381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33"/>
          <p:cNvGraphicFramePr>
            <a:graphicFrameLocks noChangeAspect="1"/>
          </p:cNvGraphicFramePr>
          <p:nvPr/>
        </p:nvGraphicFramePr>
        <p:xfrm>
          <a:off x="3886200" y="2209800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" name="Equation" r:id="rId20" imgW="164880" imgH="228600" progId="Equation.3">
                  <p:embed/>
                </p:oleObj>
              </mc:Choice>
              <mc:Fallback>
                <p:oleObj name="Equation" r:id="rId20" imgW="16488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3667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34"/>
          <p:cNvGraphicFramePr>
            <a:graphicFrameLocks noChangeAspect="1"/>
          </p:cNvGraphicFramePr>
          <p:nvPr/>
        </p:nvGraphicFramePr>
        <p:xfrm>
          <a:off x="5410200" y="4191000"/>
          <a:ext cx="3286125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" name="Equation" r:id="rId22" imgW="1434960" imgH="914400" progId="Equation.3">
                  <p:embed/>
                </p:oleObj>
              </mc:Choice>
              <mc:Fallback>
                <p:oleObj name="Equation" r:id="rId22" imgW="1434960" imgH="914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91000"/>
                        <a:ext cx="3286125" cy="209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0" name="Rectangle 35"/>
          <p:cNvSpPr>
            <a:spLocks noChangeArrowheads="1"/>
          </p:cNvSpPr>
          <p:nvPr/>
        </p:nvSpPr>
        <p:spPr bwMode="auto">
          <a:xfrm>
            <a:off x="533400" y="4114800"/>
            <a:ext cx="8229600" cy="2133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4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24400" y="1600200"/>
          <a:ext cx="3667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1" name="Equation" r:id="rId24" imgW="164880" imgH="228600" progId="Equation.3">
                  <p:embed/>
                </p:oleObj>
              </mc:Choice>
              <mc:Fallback>
                <p:oleObj name="Equation" r:id="rId24" imgW="164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00200"/>
                        <a:ext cx="366713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946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0EDE9-185D-433B-A25B-7D24B0016259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Lagrange Interpolation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1945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12800" y="2005013"/>
          <a:ext cx="64500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4" imgW="2450880" imgH="939600" progId="Equation.3">
                  <p:embed/>
                </p:oleObj>
              </mc:Choice>
              <mc:Fallback>
                <p:oleObj name="Equation" r:id="rId4" imgW="24508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005013"/>
                        <a:ext cx="64500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048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E220D7-F356-4D6D-8B4F-44758723FE1D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Lagrange Interpolation Example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17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700" smtClean="0"/>
              <a:t>  </a:t>
            </a:r>
          </a:p>
        </p:txBody>
      </p:sp>
      <p:graphicFrame>
        <p:nvGraphicFramePr>
          <p:cNvPr id="38195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92991373"/>
              </p:ext>
            </p:extLst>
          </p:nvPr>
        </p:nvGraphicFramePr>
        <p:xfrm>
          <a:off x="6096000" y="1828800"/>
          <a:ext cx="2681288" cy="914400"/>
        </p:xfrm>
        <a:graphic>
          <a:graphicData uri="http://schemas.openxmlformats.org/drawingml/2006/table">
            <a:tbl>
              <a:tblPr/>
              <a:tblGrid>
                <a:gridCol w="692150"/>
                <a:gridCol w="715963"/>
                <a:gridCol w="717550"/>
                <a:gridCol w="55562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82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1981200"/>
          <a:ext cx="56388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4" imgW="3136680" imgH="2031840" progId="Equation.3">
                  <p:embed/>
                </p:oleObj>
              </mc:Choice>
              <mc:Fallback>
                <p:oleObj name="Equation" r:id="rId4" imgW="3136680" imgH="20318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5638800" cy="364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40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48374-6D41-4FD0-B556-9CD45E805F8B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334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Find a polynomial to interpolate: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	</a:t>
            </a:r>
            <a:r>
              <a:rPr lang="en-US" sz="2400" smtClean="0"/>
              <a:t>Both Newton’s interpolation method and Lagrange interpolation method must give the same answer.</a:t>
            </a:r>
          </a:p>
        </p:txBody>
      </p:sp>
      <p:graphicFrame>
        <p:nvGraphicFramePr>
          <p:cNvPr id="384004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29810"/>
              </p:ext>
            </p:extLst>
          </p:nvPr>
        </p:nvGraphicFramePr>
        <p:xfrm>
          <a:off x="5867400" y="1600200"/>
          <a:ext cx="2819400" cy="4530726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FF32E-62DE-4807-9EA3-DDFB907C8766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Newton’s Interpolation Method</a:t>
            </a:r>
          </a:p>
        </p:txBody>
      </p:sp>
      <p:graphicFrame>
        <p:nvGraphicFramePr>
          <p:cNvPr id="38605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607872"/>
              </p:ext>
            </p:extLst>
          </p:nvPr>
        </p:nvGraphicFramePr>
        <p:xfrm>
          <a:off x="1045369" y="1600200"/>
          <a:ext cx="7053263" cy="4530727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7/6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5/8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F1BB3C-284D-4A32-B48C-BE779C7B26BE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Interpolating Polynomial</a:t>
            </a:r>
          </a:p>
        </p:txBody>
      </p:sp>
      <p:graphicFrame>
        <p:nvGraphicFramePr>
          <p:cNvPr id="2150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2078038"/>
          <a:ext cx="815340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4" imgW="2781000" imgH="812520" progId="Equation.3">
                  <p:embed/>
                </p:oleObj>
              </mc:Choice>
              <mc:Fallback>
                <p:oleObj name="Equation" r:id="rId4" imgW="2781000" imgH="812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78038"/>
                        <a:ext cx="8153400" cy="238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EF97A-88F9-40EE-BF4D-6F207E8CF28B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Interpolating Polynomial Using Lagrange Interpolation Method</a:t>
            </a:r>
          </a:p>
        </p:txBody>
      </p:sp>
      <p:graphicFrame>
        <p:nvGraphicFramePr>
          <p:cNvPr id="2253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1447800"/>
          <a:ext cx="5410200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4" imgW="2882880" imgH="2489040" progId="Equation.3">
                  <p:embed/>
                </p:oleObj>
              </mc:Choice>
              <mc:Fallback>
                <p:oleObj name="Equation" r:id="rId4" imgW="2882880" imgH="248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5410200" cy="467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CISE301_Topic5</a:t>
            </a: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KFUPM 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590996-149C-41A2-9A02-E9420C02D895}" type="slidenum">
              <a:rPr lang="ar-SA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54303" name="Rectangle 2"/>
          <p:cNvSpPr txBox="1">
            <a:spLocks noChangeArrowheads="1"/>
          </p:cNvSpPr>
          <p:nvPr/>
        </p:nvSpPr>
        <p:spPr bwMode="auto">
          <a:xfrm>
            <a:off x="457200" y="762000"/>
            <a:ext cx="8382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Garamond" panose="02020404030301010803" pitchFamily="18" charset="0"/>
              </a:rPr>
              <a:t>Lagrange Interpolating </a:t>
            </a:r>
            <a:r>
              <a:rPr lang="en-US" altLang="en-US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(More Points)</a:t>
            </a:r>
            <a:endParaRPr lang="en-US" altLang="en-US" sz="4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981200"/>
            <a:ext cx="822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r>
              <a:rPr lang="en-US" sz="2400" dirty="0" smtClean="0">
                <a:latin typeface="+mn-lt"/>
                <a:cs typeface="+mn-cs"/>
              </a:rPr>
              <a:t>Similar to the Newton’s interpolation method</a:t>
            </a:r>
          </a:p>
          <a:p>
            <a:pPr marL="800100" lvl="1" indent="-342900">
              <a:spcBef>
                <a:spcPts val="1200"/>
              </a:spcBef>
              <a:buClr>
                <a:schemeClr val="tx1"/>
              </a:buClr>
              <a:buSzPct val="100000"/>
              <a:buFont typeface="Symbol" panose="05050102010706020507" pitchFamily="18" charset="2"/>
              <a:buChar char="Þ"/>
              <a:defRPr/>
            </a:pPr>
            <a:r>
              <a:rPr lang="en-US" sz="2000" dirty="0" smtClean="0">
                <a:latin typeface="+mn-lt"/>
                <a:cs typeface="+mn-cs"/>
              </a:rPr>
              <a:t>When there are more points than needed, then:</a:t>
            </a:r>
          </a:p>
          <a:p>
            <a:pPr marL="1371600" lvl="2" indent="-457200">
              <a:spcBef>
                <a:spcPts val="120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latin typeface="+mn-lt"/>
                <a:cs typeface="+mn-cs"/>
              </a:rPr>
              <a:t>Order </a:t>
            </a:r>
            <a:r>
              <a:rPr lang="en-US" sz="2000" dirty="0">
                <a:latin typeface="+mn-lt"/>
                <a:cs typeface="+mn-cs"/>
              </a:rPr>
              <a:t>the </a:t>
            </a:r>
            <a:r>
              <a:rPr lang="en-US" sz="2000" dirty="0" smtClean="0">
                <a:latin typeface="+mn-lt"/>
                <a:cs typeface="+mn-cs"/>
              </a:rPr>
              <a:t>points so they are </a:t>
            </a:r>
            <a:r>
              <a:rPr lang="en-US" sz="2000" dirty="0">
                <a:latin typeface="+mn-lt"/>
                <a:cs typeface="+mn-cs"/>
              </a:rPr>
              <a:t>centered around and as close as </a:t>
            </a:r>
            <a:r>
              <a:rPr lang="en-US" sz="2000" dirty="0" smtClean="0">
                <a:latin typeface="+mn-lt"/>
                <a:cs typeface="+mn-cs"/>
              </a:rPr>
              <a:t>possible to </a:t>
            </a:r>
            <a:r>
              <a:rPr lang="en-US" sz="2000" dirty="0">
                <a:latin typeface="+mn-lt"/>
                <a:cs typeface="+mn-cs"/>
              </a:rPr>
              <a:t>the </a:t>
            </a:r>
            <a:r>
              <a:rPr lang="en-US" sz="2000" dirty="0" smtClean="0">
                <a:latin typeface="+mn-lt"/>
                <a:cs typeface="+mn-cs"/>
              </a:rPr>
              <a:t>unknown.</a:t>
            </a:r>
            <a:endParaRPr lang="en-US" sz="2000" dirty="0" smtClean="0">
              <a:latin typeface="+mn-lt"/>
              <a:cs typeface="+mn-cs"/>
              <a:sym typeface="Symbol" panose="05050102010706020507" pitchFamily="18" charset="2"/>
            </a:endParaRPr>
          </a:p>
          <a:p>
            <a:pPr marL="1371600" lvl="2" indent="-457200">
              <a:spcBef>
                <a:spcPts val="1200"/>
              </a:spcBef>
              <a:buClr>
                <a:srgbClr val="FF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Use </a:t>
            </a:r>
            <a:r>
              <a:rPr lang="en-US" sz="2000" dirty="0"/>
              <a:t>as many points </a:t>
            </a:r>
            <a:r>
              <a:rPr lang="en-US" sz="2000" dirty="0" smtClean="0"/>
              <a:t>as </a:t>
            </a:r>
            <a:r>
              <a:rPr lang="en-US" sz="2000" dirty="0"/>
              <a:t>needed to construct the polynomial.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08A206-4DFA-4121-9E58-4233D195FB9D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5100" smtClean="0"/>
              <a:t>L</a:t>
            </a:r>
            <a:r>
              <a:rPr lang="en-US" sz="4700" smtClean="0"/>
              <a:t>ecture 22</a:t>
            </a:r>
            <a:br>
              <a:rPr lang="en-US" sz="4700" smtClean="0"/>
            </a:br>
            <a:r>
              <a:rPr lang="en-US" sz="4000" b="1" smtClean="0"/>
              <a:t>Inverse Interpolation</a:t>
            </a:r>
            <a:br>
              <a:rPr lang="en-US" sz="4000" b="1" smtClean="0"/>
            </a:br>
            <a:r>
              <a:rPr lang="en-US" sz="4000" b="1" smtClean="0"/>
              <a:t> Error in Polynomial Interpolation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103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3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480F17-CAA9-464C-BDE1-A0FE862D8FFE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The Interpolation Problem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  <a:solidFill>
            <a:srgbClr val="FFFF66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rgbClr val="0000FF"/>
                </a:solidFill>
              </a:rPr>
              <a:t>Given a set of </a:t>
            </a:r>
            <a:r>
              <a:rPr lang="en-US" sz="2400" smtClean="0"/>
              <a:t>n+1</a:t>
            </a:r>
            <a:r>
              <a:rPr lang="en-US" sz="2400" smtClean="0">
                <a:solidFill>
                  <a:srgbClr val="0000FF"/>
                </a:solidFill>
              </a:rPr>
              <a:t> points,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 Find an </a:t>
            </a:r>
            <a:r>
              <a:rPr lang="en-US" sz="2400" smtClean="0"/>
              <a:t>n</a:t>
            </a:r>
            <a:r>
              <a:rPr lang="en-US" sz="2400" baseline="30000" smtClean="0"/>
              <a:t>th</a:t>
            </a:r>
            <a:r>
              <a:rPr lang="en-US" sz="2400" smtClean="0">
                <a:solidFill>
                  <a:srgbClr val="0000FF"/>
                </a:solidFill>
              </a:rPr>
              <a:t> order polynomial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 that passes through all points, such that: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  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19150" y="2286000"/>
          <a:ext cx="69723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4" imgW="2361960" imgH="228600" progId="Equation.3">
                  <p:embed/>
                </p:oleObj>
              </mc:Choice>
              <mc:Fallback>
                <p:oleObj name="Equation" r:id="rId4" imgW="2361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86000"/>
                        <a:ext cx="697230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3260725"/>
          <a:ext cx="1066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6" imgW="406080" imgH="228600" progId="Equation.3">
                  <p:embed/>
                </p:oleObj>
              </mc:Choice>
              <mc:Fallback>
                <p:oleObj name="Equation" r:id="rId6" imgW="4060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60725"/>
                        <a:ext cx="10668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1136650" y="4648200"/>
          <a:ext cx="47704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8" imgW="2145960" imgH="228600" progId="Equation.3">
                  <p:embed/>
                </p:oleObj>
              </mc:Choice>
              <mc:Fallback>
                <p:oleObj name="Equation" r:id="rId8" imgW="21459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648200"/>
                        <a:ext cx="477043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914400" y="4419600"/>
            <a:ext cx="5486400" cy="11430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356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8F409-2E68-473A-AC32-4C1A53EB6C88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23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Inverse Interpolation</a:t>
            </a:r>
          </a:p>
        </p:txBody>
      </p:sp>
      <p:sp>
        <p:nvSpPr>
          <p:cNvPr id="235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</a:t>
            </a:r>
          </a:p>
        </p:txBody>
      </p:sp>
      <p:graphicFrame>
        <p:nvGraphicFramePr>
          <p:cNvPr id="2355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000" y="1828800"/>
          <a:ext cx="41148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4" name="Equation" r:id="rId4" imgW="1866600" imgH="711000" progId="Equation.3">
                  <p:embed/>
                </p:oleObj>
              </mc:Choice>
              <mc:Fallback>
                <p:oleObj name="Equation" r:id="rId4" imgW="18666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4114800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4246" name="Group 6"/>
          <p:cNvGraphicFramePr>
            <a:graphicFrameLocks noGrp="1"/>
          </p:cNvGraphicFramePr>
          <p:nvPr/>
        </p:nvGraphicFramePr>
        <p:xfrm>
          <a:off x="3657600" y="1676400"/>
          <a:ext cx="4953000" cy="10668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990600"/>
                <a:gridCol w="990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55" name="Object 26"/>
          <p:cNvGraphicFramePr>
            <a:graphicFrameLocks noChangeAspect="1"/>
          </p:cNvGraphicFramePr>
          <p:nvPr/>
        </p:nvGraphicFramePr>
        <p:xfrm>
          <a:off x="5832475" y="16002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5" name="Equation" r:id="rId6" imgW="152280" imgH="215640" progId="Equation.3">
                  <p:embed/>
                </p:oleObj>
              </mc:Choice>
              <mc:Fallback>
                <p:oleObj name="Equation" r:id="rId6" imgW="15228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1600200"/>
                        <a:ext cx="3397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7"/>
          <p:cNvGraphicFramePr>
            <a:graphicFrameLocks noChangeAspect="1"/>
          </p:cNvGraphicFramePr>
          <p:nvPr/>
        </p:nvGraphicFramePr>
        <p:xfrm>
          <a:off x="7848600" y="1666875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6" name="Equation" r:id="rId8" imgW="177480" imgH="228600" progId="Equation.3">
                  <p:embed/>
                </p:oleObj>
              </mc:Choice>
              <mc:Fallback>
                <p:oleObj name="Equation" r:id="rId8" imgW="17748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666875"/>
                        <a:ext cx="3968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28"/>
          <p:cNvGraphicFramePr>
            <a:graphicFrameLocks noChangeAspect="1"/>
          </p:cNvGraphicFramePr>
          <p:nvPr/>
        </p:nvGraphicFramePr>
        <p:xfrm>
          <a:off x="4953000" y="2200275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7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0275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29"/>
          <p:cNvGraphicFramePr>
            <a:graphicFrameLocks noChangeAspect="1"/>
          </p:cNvGraphicFramePr>
          <p:nvPr/>
        </p:nvGraphicFramePr>
        <p:xfrm>
          <a:off x="5867400" y="2200275"/>
          <a:ext cx="3667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8" name="Equation" r:id="rId12" imgW="164880" imgH="215640" progId="Equation.3">
                  <p:embed/>
                </p:oleObj>
              </mc:Choice>
              <mc:Fallback>
                <p:oleObj name="Equation" r:id="rId12" imgW="164880" imgH="215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00275"/>
                        <a:ext cx="36671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30"/>
          <p:cNvGraphicFramePr>
            <a:graphicFrameLocks noChangeAspect="1"/>
          </p:cNvGraphicFramePr>
          <p:nvPr/>
        </p:nvGraphicFramePr>
        <p:xfrm>
          <a:off x="7848600" y="2200275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29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200275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31"/>
          <p:cNvGraphicFramePr>
            <a:graphicFrameLocks noChangeAspect="1"/>
          </p:cNvGraphicFramePr>
          <p:nvPr/>
        </p:nvGraphicFramePr>
        <p:xfrm>
          <a:off x="3886200" y="1666875"/>
          <a:ext cx="3381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0" name="Equation" r:id="rId16" imgW="152280" imgH="228600" progId="Equation.3">
                  <p:embed/>
                </p:oleObj>
              </mc:Choice>
              <mc:Fallback>
                <p:oleObj name="Equation" r:id="rId16" imgW="15228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66875"/>
                        <a:ext cx="33813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32"/>
          <p:cNvGraphicFramePr>
            <a:graphicFrameLocks noChangeAspect="1"/>
          </p:cNvGraphicFramePr>
          <p:nvPr/>
        </p:nvGraphicFramePr>
        <p:xfrm>
          <a:off x="3886200" y="2200275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1" name="Equation" r:id="rId18" imgW="164880" imgH="228600" progId="Equation.3">
                  <p:embed/>
                </p:oleObj>
              </mc:Choice>
              <mc:Fallback>
                <p:oleObj name="Equation" r:id="rId18" imgW="16488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0275"/>
                        <a:ext cx="3667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9" name="Text Box 33"/>
          <p:cNvSpPr txBox="1">
            <a:spLocks noChangeArrowheads="1"/>
          </p:cNvSpPr>
          <p:nvPr/>
        </p:nvSpPr>
        <p:spPr bwMode="auto">
          <a:xfrm>
            <a:off x="381000" y="4191000"/>
            <a:ext cx="8382000" cy="138499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latin typeface="Arial" charset="0"/>
              </a:rPr>
              <a:t>One approach</a:t>
            </a:r>
            <a:r>
              <a:rPr lang="en-US" sz="2400" b="1" u="sng" dirty="0">
                <a:latin typeface="Arial" charset="0"/>
              </a:rPr>
              <a:t>: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Use polynomial interpolation to obtain </a:t>
            </a:r>
            <a:r>
              <a:rPr lang="en-US" sz="2400" b="1" i="1" dirty="0" err="1">
                <a:latin typeface="Arial" charset="0"/>
              </a:rPr>
              <a:t>f</a:t>
            </a:r>
            <a:r>
              <a:rPr lang="en-US" sz="2400" b="1" i="1" baseline="-25000" dirty="0" err="1">
                <a:latin typeface="Arial" charset="0"/>
              </a:rPr>
              <a:t>n</a:t>
            </a:r>
            <a:r>
              <a:rPr lang="en-US" sz="2400" b="1" i="1" dirty="0">
                <a:latin typeface="Arial" charset="0"/>
              </a:rPr>
              <a:t>(x)</a:t>
            </a:r>
            <a:r>
              <a:rPr lang="en-US" sz="2400" dirty="0">
                <a:latin typeface="Arial" charset="0"/>
              </a:rPr>
              <a:t> to interpolate the data then use Newton’s method </a:t>
            </a:r>
            <a:r>
              <a:rPr lang="en-US" sz="2400" dirty="0" smtClean="0">
                <a:latin typeface="Arial" charset="0"/>
              </a:rPr>
              <a:t>(topic 2) to </a:t>
            </a:r>
            <a:r>
              <a:rPr lang="en-US" sz="2400" dirty="0">
                <a:latin typeface="Arial" charset="0"/>
              </a:rPr>
              <a:t>find a solution to: 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23562" name="Object 34"/>
          <p:cNvGraphicFramePr>
            <a:graphicFrameLocks noChangeAspect="1"/>
          </p:cNvGraphicFramePr>
          <p:nvPr/>
        </p:nvGraphicFramePr>
        <p:xfrm>
          <a:off x="2201863" y="5554663"/>
          <a:ext cx="329406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2" name="Equation" r:id="rId20" imgW="736560" imgH="241200" progId="Equation.3">
                  <p:embed/>
                </p:oleObj>
              </mc:Choice>
              <mc:Fallback>
                <p:oleObj name="Equation" r:id="rId20" imgW="736560" imgH="241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5554663"/>
                        <a:ext cx="3294062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0" name="Rectangle 35"/>
          <p:cNvSpPr>
            <a:spLocks noChangeArrowheads="1"/>
          </p:cNvSpPr>
          <p:nvPr/>
        </p:nvSpPr>
        <p:spPr bwMode="auto">
          <a:xfrm>
            <a:off x="2362200" y="5138352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67288" y="1624013"/>
          <a:ext cx="3667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33" name="Equation" r:id="rId22" imgW="164880" imgH="228600" progId="Equation.3">
                  <p:embed/>
                </p:oleObj>
              </mc:Choice>
              <mc:Fallback>
                <p:oleObj name="Equation" r:id="rId22" imgW="164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1624013"/>
                        <a:ext cx="366712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459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53FBD-1699-40C7-B5AA-9E0AE1C05111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245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Inverse Interpolation</a:t>
            </a:r>
            <a:br>
              <a:rPr lang="en-US" sz="4000" b="1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0000FF"/>
                </a:solidFill>
              </a:rPr>
              <a:t>Alternative Approach</a:t>
            </a:r>
            <a:endParaRPr lang="en-US" sz="4000" smtClean="0"/>
          </a:p>
        </p:txBody>
      </p:sp>
      <p:sp>
        <p:nvSpPr>
          <p:cNvPr id="245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</a:t>
            </a:r>
          </a:p>
        </p:txBody>
      </p:sp>
      <p:graphicFrame>
        <p:nvGraphicFramePr>
          <p:cNvPr id="396293" name="Group 5"/>
          <p:cNvGraphicFramePr>
            <a:graphicFrameLocks noGrp="1"/>
          </p:cNvGraphicFramePr>
          <p:nvPr/>
        </p:nvGraphicFramePr>
        <p:xfrm>
          <a:off x="3124200" y="1981200"/>
          <a:ext cx="4953000" cy="10668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990600"/>
                <a:gridCol w="990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578" name="Object 25"/>
          <p:cNvGraphicFramePr>
            <a:graphicFrameLocks noChangeAspect="1"/>
          </p:cNvGraphicFramePr>
          <p:nvPr/>
        </p:nvGraphicFramePr>
        <p:xfrm>
          <a:off x="5375275" y="19812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7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981200"/>
                        <a:ext cx="3397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26"/>
          <p:cNvGraphicFramePr>
            <a:graphicFrameLocks noChangeAspect="1"/>
          </p:cNvGraphicFramePr>
          <p:nvPr/>
        </p:nvGraphicFramePr>
        <p:xfrm>
          <a:off x="7391400" y="1981200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8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981200"/>
                        <a:ext cx="3968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27"/>
          <p:cNvGraphicFramePr>
            <a:graphicFrameLocks noChangeAspect="1"/>
          </p:cNvGraphicFramePr>
          <p:nvPr/>
        </p:nvGraphicFramePr>
        <p:xfrm>
          <a:off x="4329113" y="2514600"/>
          <a:ext cx="3952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9" name="Equation" r:id="rId8" imgW="177480" imgH="228600" progId="Equation.3">
                  <p:embed/>
                </p:oleObj>
              </mc:Choice>
              <mc:Fallback>
                <p:oleObj name="Equation" r:id="rId8" imgW="17748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2514600"/>
                        <a:ext cx="39528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28"/>
          <p:cNvGraphicFramePr>
            <a:graphicFrameLocks noChangeAspect="1"/>
          </p:cNvGraphicFramePr>
          <p:nvPr/>
        </p:nvGraphicFramePr>
        <p:xfrm>
          <a:off x="5348288" y="2514600"/>
          <a:ext cx="3667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0" name="Equation" r:id="rId10" imgW="164880" imgH="215640" progId="Equation.3">
                  <p:embed/>
                </p:oleObj>
              </mc:Choice>
              <mc:Fallback>
                <p:oleObj name="Equation" r:id="rId10" imgW="16488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514600"/>
                        <a:ext cx="366712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29"/>
          <p:cNvGraphicFramePr>
            <a:graphicFrameLocks noChangeAspect="1"/>
          </p:cNvGraphicFramePr>
          <p:nvPr/>
        </p:nvGraphicFramePr>
        <p:xfrm>
          <a:off x="7391400" y="25146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1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514600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30"/>
          <p:cNvGraphicFramePr>
            <a:graphicFrameLocks noChangeAspect="1"/>
          </p:cNvGraphicFramePr>
          <p:nvPr/>
        </p:nvGraphicFramePr>
        <p:xfrm>
          <a:off x="3395663" y="2006600"/>
          <a:ext cx="3381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2" name="Equation" r:id="rId14" imgW="152280" imgH="228600" progId="Equation.3">
                  <p:embed/>
                </p:oleObj>
              </mc:Choice>
              <mc:Fallback>
                <p:oleObj name="Equation" r:id="rId14" imgW="1522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2006600"/>
                        <a:ext cx="3381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31"/>
          <p:cNvGraphicFramePr>
            <a:graphicFrameLocks noChangeAspect="1"/>
          </p:cNvGraphicFramePr>
          <p:nvPr/>
        </p:nvGraphicFramePr>
        <p:xfrm>
          <a:off x="3352800" y="2514600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3667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0" name="Text Box 32"/>
          <p:cNvSpPr txBox="1">
            <a:spLocks noChangeArrowheads="1"/>
          </p:cNvSpPr>
          <p:nvPr/>
        </p:nvSpPr>
        <p:spPr bwMode="auto">
          <a:xfrm>
            <a:off x="533400" y="2046288"/>
            <a:ext cx="25908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0000FF"/>
                </a:solidFill>
                <a:latin typeface="Arial" charset="0"/>
              </a:rPr>
              <a:t>Inverse interpolation: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FF"/>
                </a:solidFill>
                <a:latin typeface="Arial" charset="0"/>
              </a:rPr>
              <a:t>1. Exchange the roles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FF"/>
                </a:solidFill>
                <a:latin typeface="Arial" charset="0"/>
              </a:rPr>
              <a:t>of </a:t>
            </a:r>
            <a:r>
              <a:rPr lang="en-US" b="1" i="1" dirty="0">
                <a:solidFill>
                  <a:srgbClr val="FF00FF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FF00FF"/>
                </a:solidFill>
                <a:latin typeface="Arial" charset="0"/>
              </a:rPr>
              <a:t> and </a:t>
            </a:r>
            <a:r>
              <a:rPr lang="en-US" b="1" i="1" dirty="0">
                <a:solidFill>
                  <a:srgbClr val="FF00FF"/>
                </a:solidFill>
                <a:latin typeface="Arial" charset="0"/>
              </a:rPr>
              <a:t>y</a:t>
            </a:r>
            <a:r>
              <a:rPr lang="en-US" b="1" dirty="0">
                <a:solidFill>
                  <a:srgbClr val="FF00FF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rgbClr val="FF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FF"/>
                </a:solidFill>
                <a:latin typeface="Arial" charset="0"/>
              </a:rPr>
              <a:t>2. Perform polynomial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FF"/>
                </a:solidFill>
                <a:latin typeface="Arial" charset="0"/>
              </a:rPr>
              <a:t>    Interpolation on the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FF"/>
                </a:solidFill>
                <a:latin typeface="Arial" charset="0"/>
              </a:rPr>
              <a:t>    new table.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FF"/>
                </a:solidFill>
                <a:latin typeface="Arial" charset="0"/>
              </a:rPr>
              <a:t>3. Evaluate 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rgbClr val="FF00FF"/>
              </a:solidFill>
              <a:latin typeface="Arial" charset="0"/>
            </a:endParaRPr>
          </a:p>
        </p:txBody>
      </p:sp>
      <p:graphicFrame>
        <p:nvGraphicFramePr>
          <p:cNvPr id="24585" name="Object 33"/>
          <p:cNvGraphicFramePr>
            <a:graphicFrameLocks noChangeAspect="1"/>
          </p:cNvGraphicFramePr>
          <p:nvPr/>
        </p:nvGraphicFramePr>
        <p:xfrm>
          <a:off x="914400" y="5410200"/>
          <a:ext cx="15287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4" name="Equation" r:id="rId18" imgW="457200" imgH="241200" progId="Equation.3">
                  <p:embed/>
                </p:oleObj>
              </mc:Choice>
              <mc:Fallback>
                <p:oleObj name="Equation" r:id="rId18" imgW="457200" imgH="241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152876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322" name="Group 34"/>
          <p:cNvGraphicFramePr>
            <a:graphicFrameLocks noGrp="1"/>
          </p:cNvGraphicFramePr>
          <p:nvPr>
            <p:ph sz="quarter" idx="3"/>
          </p:nvPr>
        </p:nvGraphicFramePr>
        <p:xfrm>
          <a:off x="3200400" y="3965575"/>
          <a:ext cx="4876800" cy="1046163"/>
        </p:xfrm>
        <a:graphic>
          <a:graphicData uri="http://schemas.openxmlformats.org/drawingml/2006/table">
            <a:tbl>
              <a:tblPr/>
              <a:tblGrid>
                <a:gridCol w="1035050"/>
                <a:gridCol w="962025"/>
                <a:gridCol w="958850"/>
                <a:gridCol w="962025"/>
                <a:gridCol w="958850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41" name="AutoShape 54"/>
          <p:cNvSpPr>
            <a:spLocks noChangeArrowheads="1"/>
          </p:cNvSpPr>
          <p:nvPr/>
        </p:nvSpPr>
        <p:spPr bwMode="auto">
          <a:xfrm>
            <a:off x="5029200" y="3124200"/>
            <a:ext cx="1981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4586" name="Object 55"/>
          <p:cNvGraphicFramePr>
            <a:graphicFrameLocks noChangeAspect="1"/>
          </p:cNvGraphicFramePr>
          <p:nvPr/>
        </p:nvGraphicFramePr>
        <p:xfrm>
          <a:off x="3429000" y="3962400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5" name="Equation" r:id="rId20" imgW="164880" imgH="228600" progId="Equation.3">
                  <p:embed/>
                </p:oleObj>
              </mc:Choice>
              <mc:Fallback>
                <p:oleObj name="Equation" r:id="rId20" imgW="164880" imgH="228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62400"/>
                        <a:ext cx="3667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56"/>
          <p:cNvGraphicFramePr>
            <a:graphicFrameLocks noChangeAspect="1"/>
          </p:cNvGraphicFramePr>
          <p:nvPr/>
        </p:nvGraphicFramePr>
        <p:xfrm>
          <a:off x="4343400" y="39624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6" name="Equation" r:id="rId21" imgW="177480" imgH="228600" progId="Equation.3">
                  <p:embed/>
                </p:oleObj>
              </mc:Choice>
              <mc:Fallback>
                <p:oleObj name="Equation" r:id="rId21" imgW="177480" imgH="2286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57"/>
          <p:cNvGraphicFramePr>
            <a:graphicFrameLocks noChangeAspect="1"/>
          </p:cNvGraphicFramePr>
          <p:nvPr/>
        </p:nvGraphicFramePr>
        <p:xfrm>
          <a:off x="5410200" y="3962400"/>
          <a:ext cx="3667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7" name="Equation" r:id="rId22" imgW="164880" imgH="215640" progId="Equation.3">
                  <p:embed/>
                </p:oleObj>
              </mc:Choice>
              <mc:Fallback>
                <p:oleObj name="Equation" r:id="rId22" imgW="164880" imgH="2156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36671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58"/>
          <p:cNvGraphicFramePr>
            <a:graphicFrameLocks noChangeAspect="1"/>
          </p:cNvGraphicFramePr>
          <p:nvPr/>
        </p:nvGraphicFramePr>
        <p:xfrm>
          <a:off x="7391400" y="39624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8" name="Equation" r:id="rId23" imgW="177480" imgH="228600" progId="Equation.3">
                  <p:embed/>
                </p:oleObj>
              </mc:Choice>
              <mc:Fallback>
                <p:oleObj name="Equation" r:id="rId23" imgW="177480" imgH="2286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962400"/>
                        <a:ext cx="39528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59"/>
          <p:cNvGraphicFramePr>
            <a:graphicFrameLocks noChangeAspect="1"/>
          </p:cNvGraphicFramePr>
          <p:nvPr/>
        </p:nvGraphicFramePr>
        <p:xfrm>
          <a:off x="3429000" y="4572000"/>
          <a:ext cx="3381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9" name="Equation" r:id="rId24" imgW="152280" imgH="228600" progId="Equation.3">
                  <p:embed/>
                </p:oleObj>
              </mc:Choice>
              <mc:Fallback>
                <p:oleObj name="Equation" r:id="rId24" imgW="152280" imgH="2286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72000"/>
                        <a:ext cx="33813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60"/>
          <p:cNvGraphicFramePr>
            <a:graphicFrameLocks noChangeAspect="1"/>
          </p:cNvGraphicFramePr>
          <p:nvPr/>
        </p:nvGraphicFramePr>
        <p:xfrm>
          <a:off x="4329113" y="4572000"/>
          <a:ext cx="3667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0" name="Equation" r:id="rId25" imgW="164880" imgH="228600" progId="Equation.3">
                  <p:embed/>
                </p:oleObj>
              </mc:Choice>
              <mc:Fallback>
                <p:oleObj name="Equation" r:id="rId25" imgW="164880" imgH="2286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4572000"/>
                        <a:ext cx="36671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61"/>
          <p:cNvGraphicFramePr>
            <a:graphicFrameLocks noChangeAspect="1"/>
          </p:cNvGraphicFramePr>
          <p:nvPr/>
        </p:nvGraphicFramePr>
        <p:xfrm>
          <a:off x="5486400" y="45720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1" name="Equation" r:id="rId27" imgW="152280" imgH="215640" progId="Equation.3">
                  <p:embed/>
                </p:oleObj>
              </mc:Choice>
              <mc:Fallback>
                <p:oleObj name="Equation" r:id="rId27" imgW="152280" imgH="2156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3397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62"/>
          <p:cNvGraphicFramePr>
            <a:graphicFrameLocks noChangeAspect="1"/>
          </p:cNvGraphicFramePr>
          <p:nvPr/>
        </p:nvGraphicFramePr>
        <p:xfrm>
          <a:off x="7391400" y="4572000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2" name="Equation" r:id="rId28" imgW="177480" imgH="228600" progId="Equation.3">
                  <p:embed/>
                </p:oleObj>
              </mc:Choice>
              <mc:Fallback>
                <p:oleObj name="Equation" r:id="rId28" imgW="177480" imgH="2286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572000"/>
                        <a:ext cx="3968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57688" y="2005013"/>
          <a:ext cx="3667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3" name="Equation" r:id="rId29" imgW="164880" imgH="228600" progId="Equation.3">
                  <p:embed/>
                </p:oleObj>
              </mc:Choice>
              <mc:Fallback>
                <p:oleObj name="Equation" r:id="rId29" imgW="1648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005013"/>
                        <a:ext cx="366712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710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710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97487D-C06D-4652-9CFE-49526B087D3B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Inverse Interpolation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</a:t>
            </a:r>
          </a:p>
        </p:txBody>
      </p:sp>
      <p:sp>
        <p:nvSpPr>
          <p:cNvPr id="47111" name="Line 4"/>
          <p:cNvSpPr>
            <a:spLocks noChangeShapeType="1"/>
          </p:cNvSpPr>
          <p:nvPr/>
        </p:nvSpPr>
        <p:spPr bwMode="auto">
          <a:xfrm flipV="1">
            <a:off x="1143000" y="2209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Line 5"/>
          <p:cNvSpPr>
            <a:spLocks noChangeShapeType="1"/>
          </p:cNvSpPr>
          <p:nvPr/>
        </p:nvSpPr>
        <p:spPr bwMode="auto">
          <a:xfrm flipV="1">
            <a:off x="11430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2514600" y="3657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47114" name="Line 7"/>
          <p:cNvSpPr>
            <a:spLocks noChangeShapeType="1"/>
          </p:cNvSpPr>
          <p:nvPr/>
        </p:nvSpPr>
        <p:spPr bwMode="auto">
          <a:xfrm flipV="1">
            <a:off x="5943600" y="2209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Freeform 8"/>
          <p:cNvSpPr>
            <a:spLocks/>
          </p:cNvSpPr>
          <p:nvPr/>
        </p:nvSpPr>
        <p:spPr bwMode="auto">
          <a:xfrm>
            <a:off x="1219200" y="2743200"/>
            <a:ext cx="1828800" cy="762000"/>
          </a:xfrm>
          <a:custGeom>
            <a:avLst/>
            <a:gdLst>
              <a:gd name="T0" fmla="*/ 0 w 1152"/>
              <a:gd name="T1" fmla="*/ 0 h 480"/>
              <a:gd name="T2" fmla="*/ 533400 w 1152"/>
              <a:gd name="T3" fmla="*/ 228600 h 480"/>
              <a:gd name="T4" fmla="*/ 914400 w 1152"/>
              <a:gd name="T5" fmla="*/ 685800 h 480"/>
              <a:gd name="T6" fmla="*/ 1371600 w 1152"/>
              <a:gd name="T7" fmla="*/ 685800 h 480"/>
              <a:gd name="T8" fmla="*/ 1828800 w 1152"/>
              <a:gd name="T9" fmla="*/ 6096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80"/>
              <a:gd name="T17" fmla="*/ 1152 w 115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80">
                <a:moveTo>
                  <a:pt x="0" y="0"/>
                </a:moveTo>
                <a:cubicBezTo>
                  <a:pt x="120" y="36"/>
                  <a:pt x="240" y="72"/>
                  <a:pt x="336" y="144"/>
                </a:cubicBezTo>
                <a:cubicBezTo>
                  <a:pt x="432" y="216"/>
                  <a:pt x="488" y="384"/>
                  <a:pt x="576" y="432"/>
                </a:cubicBezTo>
                <a:cubicBezTo>
                  <a:pt x="664" y="480"/>
                  <a:pt x="768" y="440"/>
                  <a:pt x="864" y="432"/>
                </a:cubicBezTo>
                <a:cubicBezTo>
                  <a:pt x="960" y="424"/>
                  <a:pt x="1096" y="400"/>
                  <a:pt x="1152" y="38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Freeform 9"/>
          <p:cNvSpPr>
            <a:spLocks/>
          </p:cNvSpPr>
          <p:nvPr/>
        </p:nvSpPr>
        <p:spPr bwMode="auto">
          <a:xfrm rot="-4071355">
            <a:off x="6096000" y="2438400"/>
            <a:ext cx="1828800" cy="762000"/>
          </a:xfrm>
          <a:custGeom>
            <a:avLst/>
            <a:gdLst>
              <a:gd name="T0" fmla="*/ 0 w 1152"/>
              <a:gd name="T1" fmla="*/ 0 h 480"/>
              <a:gd name="T2" fmla="*/ 533400 w 1152"/>
              <a:gd name="T3" fmla="*/ 228600 h 480"/>
              <a:gd name="T4" fmla="*/ 914400 w 1152"/>
              <a:gd name="T5" fmla="*/ 685800 h 480"/>
              <a:gd name="T6" fmla="*/ 1371600 w 1152"/>
              <a:gd name="T7" fmla="*/ 685800 h 480"/>
              <a:gd name="T8" fmla="*/ 1828800 w 1152"/>
              <a:gd name="T9" fmla="*/ 6096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80"/>
              <a:gd name="T17" fmla="*/ 1152 w 115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80">
                <a:moveTo>
                  <a:pt x="0" y="0"/>
                </a:moveTo>
                <a:cubicBezTo>
                  <a:pt x="120" y="36"/>
                  <a:pt x="240" y="72"/>
                  <a:pt x="336" y="144"/>
                </a:cubicBezTo>
                <a:cubicBezTo>
                  <a:pt x="432" y="216"/>
                  <a:pt x="488" y="384"/>
                  <a:pt x="576" y="432"/>
                </a:cubicBezTo>
                <a:cubicBezTo>
                  <a:pt x="664" y="480"/>
                  <a:pt x="768" y="440"/>
                  <a:pt x="864" y="432"/>
                </a:cubicBezTo>
                <a:cubicBezTo>
                  <a:pt x="960" y="424"/>
                  <a:pt x="1096" y="400"/>
                  <a:pt x="1152" y="38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Line 10"/>
          <p:cNvSpPr>
            <a:spLocks noChangeShapeType="1"/>
          </p:cNvSpPr>
          <p:nvPr/>
        </p:nvSpPr>
        <p:spPr bwMode="auto">
          <a:xfrm flipV="1">
            <a:off x="59436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11"/>
          <p:cNvSpPr>
            <a:spLocks noChangeShapeType="1"/>
          </p:cNvSpPr>
          <p:nvPr/>
        </p:nvSpPr>
        <p:spPr bwMode="auto">
          <a:xfrm>
            <a:off x="1143000" y="3200400"/>
            <a:ext cx="2057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12"/>
          <p:cNvSpPr>
            <a:spLocks noChangeShapeType="1"/>
          </p:cNvSpPr>
          <p:nvPr/>
        </p:nvSpPr>
        <p:spPr bwMode="auto">
          <a:xfrm>
            <a:off x="6934200" y="2209800"/>
            <a:ext cx="0" cy="1447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Text Box 13"/>
          <p:cNvSpPr txBox="1">
            <a:spLocks noChangeArrowheads="1"/>
          </p:cNvSpPr>
          <p:nvPr/>
        </p:nvSpPr>
        <p:spPr bwMode="auto">
          <a:xfrm>
            <a:off x="609600" y="2362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47121" name="Text Box 14"/>
          <p:cNvSpPr txBox="1">
            <a:spLocks noChangeArrowheads="1"/>
          </p:cNvSpPr>
          <p:nvPr/>
        </p:nvSpPr>
        <p:spPr bwMode="auto">
          <a:xfrm>
            <a:off x="7543800" y="3657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47122" name="Text Box 15"/>
          <p:cNvSpPr txBox="1">
            <a:spLocks noChangeArrowheads="1"/>
          </p:cNvSpPr>
          <p:nvPr/>
        </p:nvSpPr>
        <p:spPr bwMode="auto">
          <a:xfrm>
            <a:off x="55626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813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813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29327-232F-4E44-8930-257C21D79B74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Inverse Interpolation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Question:</a:t>
            </a: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Arial" charset="0"/>
              </a:rPr>
              <a:t>What is the limitation of inverse interpolation?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685800" y="38100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  The original function has an inverse.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  </a:t>
            </a:r>
            <a:r>
              <a:rPr lang="en-US" sz="3200" i="1">
                <a:latin typeface="Arial" charset="0"/>
              </a:rPr>
              <a:t>y</a:t>
            </a:r>
            <a:r>
              <a:rPr lang="en-US" sz="3200" i="1" baseline="-25000">
                <a:latin typeface="Arial" charset="0"/>
              </a:rPr>
              <a:t>1</a:t>
            </a:r>
            <a:r>
              <a:rPr lang="en-US" sz="3200" i="1">
                <a:latin typeface="Arial" charset="0"/>
              </a:rPr>
              <a:t>, y</a:t>
            </a:r>
            <a:r>
              <a:rPr lang="en-US" sz="3200" i="1" baseline="-25000">
                <a:latin typeface="Arial" charset="0"/>
              </a:rPr>
              <a:t>2</a:t>
            </a:r>
            <a:r>
              <a:rPr lang="en-US" sz="3200" i="1">
                <a:latin typeface="Arial" charset="0"/>
              </a:rPr>
              <a:t>, …, y</a:t>
            </a:r>
            <a:r>
              <a:rPr lang="en-US" sz="3200" i="1" baseline="-25000"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   must be distinct.</a:t>
            </a:r>
          </a:p>
        </p:txBody>
      </p:sp>
      <p:sp>
        <p:nvSpPr>
          <p:cNvPr id="400390" name="Rectangle 6"/>
          <p:cNvSpPr>
            <a:spLocks noChangeArrowheads="1"/>
          </p:cNvSpPr>
          <p:nvPr/>
        </p:nvSpPr>
        <p:spPr bwMode="auto">
          <a:xfrm>
            <a:off x="685800" y="3810000"/>
            <a:ext cx="7162800" cy="1524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  <p:bldP spid="400389" grpId="0"/>
      <p:bldP spid="40039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329D7-506F-4D5E-80E3-2174D0A8C7F5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Inverse Interpolation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</a:t>
            </a:r>
          </a:p>
        </p:txBody>
      </p:sp>
      <p:graphicFrame>
        <p:nvGraphicFramePr>
          <p:cNvPr id="2560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49325" y="2057400"/>
          <a:ext cx="71691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4" imgW="2831760" imgH="457200" progId="Equation.3">
                  <p:embed/>
                </p:oleObj>
              </mc:Choice>
              <mc:Fallback>
                <p:oleObj name="Equation" r:id="rId4" imgW="28317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057400"/>
                        <a:ext cx="7169150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5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2438" name="Group 6"/>
          <p:cNvGraphicFramePr>
            <a:graphicFrameLocks noGrp="1"/>
          </p:cNvGraphicFramePr>
          <p:nvPr/>
        </p:nvGraphicFramePr>
        <p:xfrm>
          <a:off x="4572000" y="1752600"/>
          <a:ext cx="3124200" cy="914400"/>
        </p:xfrm>
        <a:graphic>
          <a:graphicData uri="http://schemas.openxmlformats.org/drawingml/2006/table">
            <a:tbl>
              <a:tblPr/>
              <a:tblGrid>
                <a:gridCol w="746125"/>
                <a:gridCol w="747713"/>
                <a:gridCol w="746125"/>
                <a:gridCol w="884237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2455" name="Group 23"/>
          <p:cNvGraphicFramePr>
            <a:graphicFrameLocks noGrp="1"/>
          </p:cNvGraphicFramePr>
          <p:nvPr/>
        </p:nvGraphicFramePr>
        <p:xfrm>
          <a:off x="838200" y="3581400"/>
          <a:ext cx="5334000" cy="1224280"/>
        </p:xfrm>
        <a:graphic>
          <a:graphicData uri="http://schemas.openxmlformats.org/drawingml/2006/table">
            <a:tbl>
              <a:tblPr/>
              <a:tblGrid>
                <a:gridCol w="1368425"/>
                <a:gridCol w="1158875"/>
                <a:gridCol w="1333500"/>
                <a:gridCol w="14732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-.8333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603" name="Object 53"/>
          <p:cNvGraphicFramePr>
            <a:graphicFrameLocks noChangeAspect="1"/>
          </p:cNvGraphicFramePr>
          <p:nvPr/>
        </p:nvGraphicFramePr>
        <p:xfrm>
          <a:off x="614363" y="5105400"/>
          <a:ext cx="738663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6" imgW="3466800" imgH="457200" progId="Equation.3">
                  <p:embed/>
                </p:oleObj>
              </mc:Choice>
              <mc:Fallback>
                <p:oleObj name="Equation" r:id="rId6" imgW="3466800" imgH="457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5105400"/>
                        <a:ext cx="738663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501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9C28F-977E-44AA-894B-B0BC71E87611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Errors in polynomial Interpolation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7924800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Polynomial interpolation may lead to large errors (especially for high order polynomials).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BE CAREFUL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When an </a:t>
            </a:r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baseline="30000" dirty="0" smtClean="0">
                <a:solidFill>
                  <a:srgbClr val="0000FF"/>
                </a:solidFill>
              </a:rPr>
              <a:t>th</a:t>
            </a:r>
            <a:r>
              <a:rPr lang="en-US" sz="2400" dirty="0" smtClean="0">
                <a:solidFill>
                  <a:srgbClr val="0000FF"/>
                </a:solidFill>
              </a:rPr>
              <a:t> order interpolating polynomial is used, the error is related to the (</a:t>
            </a:r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+1)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th</a:t>
            </a:r>
            <a:r>
              <a:rPr lang="en-US" sz="2400" dirty="0" smtClean="0">
                <a:solidFill>
                  <a:srgbClr val="0000FF"/>
                </a:solidFill>
              </a:rPr>
              <a:t> order derivative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BFDD0-D91E-4F17-92FF-85C947335D81}" type="slidenum">
              <a:rPr lang="ar-SA" smtClean="0"/>
              <a:pPr/>
              <a:t>46</a:t>
            </a:fld>
            <a:endParaRPr lang="en-US" smtClean="0"/>
          </a:p>
        </p:txBody>
      </p:sp>
      <p:pic>
        <p:nvPicPr>
          <p:cNvPr id="491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524000"/>
            <a:ext cx="6400800" cy="4800600"/>
          </a:xfrm>
          <a:noFill/>
        </p:spPr>
      </p:pic>
      <p:sp>
        <p:nvSpPr>
          <p:cNvPr id="49158" name="Line 3"/>
          <p:cNvSpPr>
            <a:spLocks noChangeShapeType="1"/>
          </p:cNvSpPr>
          <p:nvPr/>
        </p:nvSpPr>
        <p:spPr bwMode="auto">
          <a:xfrm flipH="1">
            <a:off x="28956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 flipH="1" flipV="1">
            <a:off x="3581400" y="4800599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10</a:t>
            </a:r>
            <a:r>
              <a:rPr lang="en-US" sz="4000" baseline="30000" smtClean="0"/>
              <a:t>th</a:t>
            </a:r>
            <a:r>
              <a:rPr lang="en-US" sz="4000" smtClean="0"/>
              <a:t> Order Polynomial Interpolation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66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A5A20-B0A2-4BAF-9196-5EE76192DAF3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1295400" y="4648200"/>
            <a:ext cx="6553200" cy="1295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4953000" y="3480486"/>
            <a:ext cx="3487738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4"/>
          <p:cNvSpPr>
            <a:spLocks noChangeArrowheads="1"/>
          </p:cNvSpPr>
          <p:nvPr/>
        </p:nvSpPr>
        <p:spPr bwMode="auto">
          <a:xfrm>
            <a:off x="6477000" y="1981200"/>
            <a:ext cx="1963738" cy="838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6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0390258"/>
              </p:ext>
            </p:extLst>
          </p:nvPr>
        </p:nvGraphicFramePr>
        <p:xfrm>
          <a:off x="854075" y="1541463"/>
          <a:ext cx="7586663" cy="429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4" imgW="2958840" imgH="1676160" progId="Equation.DSMT4">
                  <p:embed/>
                </p:oleObj>
              </mc:Choice>
              <mc:Fallback>
                <p:oleObj name="Equation" r:id="rId4" imgW="2958840" imgH="1676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1541463"/>
                        <a:ext cx="7586663" cy="429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Errors in polynomial Interpolation</a:t>
            </a:r>
            <a:r>
              <a:rPr lang="en-US" sz="4000" smtClean="0">
                <a:solidFill>
                  <a:srgbClr val="FF0000"/>
                </a:solidFill>
              </a:rPr>
              <a:t/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76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76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2C592B-7E75-4B2F-B2A5-4D9204B65523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Example 1</a:t>
            </a:r>
          </a:p>
        </p:txBody>
      </p:sp>
      <p:graphicFrame>
        <p:nvGraphicFramePr>
          <p:cNvPr id="27650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9229574"/>
              </p:ext>
            </p:extLst>
          </p:nvPr>
        </p:nvGraphicFramePr>
        <p:xfrm>
          <a:off x="785813" y="1593850"/>
          <a:ext cx="6810375" cy="4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4" imgW="3581280" imgH="2400120" progId="Equation.DSMT4">
                  <p:embed/>
                </p:oleObj>
              </mc:Choice>
              <mc:Fallback>
                <p:oleObj name="Equation" r:id="rId4" imgW="3581280" imgH="240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593850"/>
                        <a:ext cx="6810375" cy="456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86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86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B00F8-3592-4BE0-831C-2CB3E8507475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Interpolation Error  </a:t>
            </a:r>
          </a:p>
        </p:txBody>
      </p:sp>
      <p:graphicFrame>
        <p:nvGraphicFramePr>
          <p:cNvPr id="28674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5140514"/>
              </p:ext>
            </p:extLst>
          </p:nvPr>
        </p:nvGraphicFramePr>
        <p:xfrm>
          <a:off x="457200" y="1766888"/>
          <a:ext cx="8382000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4" imgW="3492360" imgH="1117440" progId="Equation.DSMT4">
                  <p:embed/>
                </p:oleObj>
              </mc:Choice>
              <mc:Fallback>
                <p:oleObj name="Equation" r:id="rId4" imgW="3492360" imgH="1117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66888"/>
                        <a:ext cx="8382000" cy="268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1295400" y="5029200"/>
            <a:ext cx="5715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</a:rPr>
              <a:t>Not useful.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1353C-72CA-4183-8FA3-959494721CF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5867400" cy="350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300" smtClean="0">
                <a:solidFill>
                  <a:srgbClr val="0000FF"/>
                </a:solidFill>
              </a:rPr>
              <a:t>   An experiment is used to determine the viscosity of water as a function  of temperature. The following table is generated:</a:t>
            </a:r>
          </a:p>
          <a:p>
            <a:pPr eaLnBrk="1" hangingPunct="1">
              <a:buFont typeface="Wingdings" pitchFamily="2" charset="2"/>
              <a:buNone/>
            </a:pPr>
            <a:endParaRPr lang="en-US" sz="230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3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   </a:t>
            </a:r>
            <a:r>
              <a:rPr lang="en-US" sz="2300" b="1" u="sng" smtClean="0"/>
              <a:t>Problem:</a:t>
            </a:r>
            <a:r>
              <a:rPr lang="en-US" sz="2300" smtClean="0"/>
              <a:t> Estimate the viscosity when the temperature is 8 degrees.</a:t>
            </a:r>
          </a:p>
          <a:p>
            <a:pPr eaLnBrk="1" hangingPunct="1">
              <a:buFont typeface="Wingdings" pitchFamily="2" charset="2"/>
              <a:buNone/>
            </a:pPr>
            <a:endParaRPr lang="en-US" sz="2300" smtClean="0"/>
          </a:p>
        </p:txBody>
      </p:sp>
      <p:graphicFrame>
        <p:nvGraphicFramePr>
          <p:cNvPr id="330756" name="Group 4"/>
          <p:cNvGraphicFramePr>
            <a:graphicFrameLocks noGrp="1"/>
          </p:cNvGraphicFramePr>
          <p:nvPr>
            <p:ph sz="half" idx="2"/>
          </p:nvPr>
        </p:nvGraphicFramePr>
        <p:xfrm>
          <a:off x="5943600" y="1447800"/>
          <a:ext cx="2895600" cy="3654426"/>
        </p:xfrm>
        <a:graphic>
          <a:graphicData uri="http://schemas.openxmlformats.org/drawingml/2006/table">
            <a:tbl>
              <a:tblPr/>
              <a:tblGrid>
                <a:gridCol w="1524000"/>
                <a:gridCol w="1371600"/>
              </a:tblGrid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Temperature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(degree)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Viscosity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6891" name="Rectangle 24"/>
          <p:cNvSpPr>
            <a:spLocks noChangeArrowheads="1"/>
          </p:cNvSpPr>
          <p:nvPr/>
        </p:nvSpPr>
        <p:spPr bwMode="auto">
          <a:xfrm>
            <a:off x="228600" y="1447800"/>
            <a:ext cx="5715000" cy="36576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9C116-4D5E-4B80-B0B7-3A368EE9B38B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381000" y="4724400"/>
            <a:ext cx="7315200" cy="1371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Approximation of the Interpolation Error</a:t>
            </a:r>
          </a:p>
        </p:txBody>
      </p:sp>
      <p:graphicFrame>
        <p:nvGraphicFramePr>
          <p:cNvPr id="2969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6553807"/>
              </p:ext>
            </p:extLst>
          </p:nvPr>
        </p:nvGraphicFramePr>
        <p:xfrm>
          <a:off x="473075" y="1524000"/>
          <a:ext cx="8045450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4" imgW="3288960" imgH="1828800" progId="Equation.DSMT4">
                  <p:embed/>
                </p:oleObj>
              </mc:Choice>
              <mc:Fallback>
                <p:oleObj name="Equation" r:id="rId4" imgW="3288960" imgH="182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1524000"/>
                        <a:ext cx="8045450" cy="447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59196E-1BD8-48C1-B474-2ED40D413CAD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30728" name="Rectangle 2"/>
          <p:cNvSpPr>
            <a:spLocks noChangeArrowheads="1"/>
          </p:cNvSpPr>
          <p:nvPr/>
        </p:nvSpPr>
        <p:spPr bwMode="auto">
          <a:xfrm>
            <a:off x="381000" y="3962400"/>
            <a:ext cx="5105400" cy="182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Divided Difference Theorem</a:t>
            </a:r>
          </a:p>
        </p:txBody>
      </p:sp>
      <p:graphicFrame>
        <p:nvGraphicFramePr>
          <p:cNvPr id="307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1547813"/>
          <a:ext cx="769620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3" name="Equation" r:id="rId4" imgW="3606480" imgH="876240" progId="Equation.3">
                  <p:embed/>
                </p:oleObj>
              </mc:Choice>
              <mc:Fallback>
                <p:oleObj name="Equation" r:id="rId4" imgW="3606480" imgH="876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47813"/>
                        <a:ext cx="7696200" cy="187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622300" y="4114800"/>
          <a:ext cx="446881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4" name="Equation" r:id="rId6" imgW="2108160" imgH="672840" progId="Equation.3">
                  <p:embed/>
                </p:oleObj>
              </mc:Choice>
              <mc:Fallback>
                <p:oleObj name="Equation" r:id="rId6" imgW="2108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114800"/>
                        <a:ext cx="4468813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74" name="Group 6"/>
          <p:cNvGraphicFramePr>
            <a:graphicFrameLocks noGrp="1"/>
          </p:cNvGraphicFramePr>
          <p:nvPr/>
        </p:nvGraphicFramePr>
        <p:xfrm>
          <a:off x="5562600" y="3962400"/>
          <a:ext cx="3048000" cy="18288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6806" name="Object 38"/>
          <p:cNvGraphicFramePr>
            <a:graphicFrameLocks noChangeAspect="1"/>
          </p:cNvGraphicFramePr>
          <p:nvPr/>
        </p:nvGraphicFramePr>
        <p:xfrm>
          <a:off x="6629400" y="5867400"/>
          <a:ext cx="16430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5" name="Equation" r:id="rId8" imgW="774360" imgH="203040" progId="Equation.3">
                  <p:embed/>
                </p:oleObj>
              </mc:Choice>
              <mc:Fallback>
                <p:oleObj name="Equation" r:id="rId8" imgW="77436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867400"/>
                        <a:ext cx="16430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EE438-EEDD-4DDA-B54C-5A5C25746C66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The interpolating polynomial is unique.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Different methods can be used to obtain it.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Newton’s divided difference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Lagrange interpolation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Others</a:t>
            </a:r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Polynomial interpolation can be sensitive to data.  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BE CAREFUL</a:t>
            </a:r>
            <a:r>
              <a:rPr lang="en-US" b="1" smtClean="0">
                <a:solidFill>
                  <a:srgbClr val="0000FF"/>
                </a:solidFill>
              </a:rPr>
              <a:t> </a:t>
            </a:r>
            <a:r>
              <a:rPr lang="en-US" smtClean="0">
                <a:solidFill>
                  <a:srgbClr val="0000FF"/>
                </a:solidFill>
              </a:rPr>
              <a:t>when high order polynomials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02439-9FAE-4D52-B044-CA88093CEA65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5562600" y="2514600"/>
            <a:ext cx="3200400" cy="2590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Interpolation Problem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900" smtClean="0"/>
              <a:t>Find a polynomial that fits the data points exactly.</a:t>
            </a:r>
          </a:p>
          <a:p>
            <a:pPr eaLnBrk="1" hangingPunct="1">
              <a:buFont typeface="Wingdings" pitchFamily="2" charset="2"/>
              <a:buNone/>
            </a:pP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endParaRPr lang="en-US" sz="1700" smtClean="0"/>
          </a:p>
        </p:txBody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25513" y="2895600"/>
          <a:ext cx="3328987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4" imgW="965160" imgH="660240" progId="Equation.3">
                  <p:embed/>
                </p:oleObj>
              </mc:Choice>
              <mc:Fallback>
                <p:oleObj name="Equation" r:id="rId4" imgW="9651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895600"/>
                        <a:ext cx="3328987" cy="227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15000" y="2646363"/>
          <a:ext cx="2808288" cy="301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6" imgW="1054080" imgH="1130040" progId="Equation.3">
                  <p:embed/>
                </p:oleObj>
              </mc:Choice>
              <mc:Fallback>
                <p:oleObj name="Equation" r:id="rId6" imgW="1054080" imgH="1130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46363"/>
                        <a:ext cx="2808288" cy="301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33400" y="5257800"/>
            <a:ext cx="822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Linear Interpolation:  V(T)= 1.73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− </a:t>
            </a:r>
            <a:r>
              <a:rPr lang="en-US" sz="2400">
                <a:solidFill>
                  <a:srgbClr val="0000FF"/>
                </a:solidFill>
              </a:rPr>
              <a:t>0.0422 T</a:t>
            </a:r>
          </a:p>
        </p:txBody>
      </p:sp>
      <p:sp>
        <p:nvSpPr>
          <p:cNvPr id="332808" name="Text Box 8"/>
          <p:cNvSpPr txBox="1">
            <a:spLocks noChangeArrowheads="1"/>
          </p:cNvSpPr>
          <p:nvPr/>
        </p:nvSpPr>
        <p:spPr bwMode="auto">
          <a:xfrm>
            <a:off x="3886200" y="5715000"/>
            <a:ext cx="48768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V(8)= 1.3924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0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48CEE-9D02-452B-A538-B600BDF259BF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Existence and Uniqueness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077200" cy="4530725"/>
          </a:xfrm>
          <a:solidFill>
            <a:srgbClr val="FFFF66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500" smtClean="0"/>
              <a:t>   </a:t>
            </a:r>
            <a:r>
              <a:rPr lang="en-US" sz="2500" smtClean="0">
                <a:solidFill>
                  <a:srgbClr val="0000FF"/>
                </a:solidFill>
              </a:rPr>
              <a:t>Given a set of n+1 points:</a:t>
            </a:r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500" b="1" u="sng" smtClean="0">
                <a:solidFill>
                  <a:srgbClr val="FF0000"/>
                </a:solidFill>
              </a:rPr>
              <a:t>Assumption:</a:t>
            </a:r>
            <a:r>
              <a:rPr lang="en-US" sz="2500" smtClean="0"/>
              <a:t>                   are </a:t>
            </a:r>
            <a:r>
              <a:rPr lang="en-US" sz="2500" smtClean="0">
                <a:solidFill>
                  <a:srgbClr val="FF0000"/>
                </a:solidFill>
              </a:rPr>
              <a:t>distinct</a:t>
            </a:r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500" b="1" u="sng" smtClean="0">
                <a:solidFill>
                  <a:srgbClr val="FF0000"/>
                </a:solidFill>
              </a:rPr>
              <a:t>Theorem: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/>
              <a:t>There is a </a:t>
            </a:r>
            <a:r>
              <a:rPr lang="en-US" sz="2500" u="sng" smtClean="0">
                <a:solidFill>
                  <a:srgbClr val="0000FF"/>
                </a:solidFill>
              </a:rPr>
              <a:t>unique</a:t>
            </a:r>
            <a:r>
              <a:rPr lang="en-US" sz="2500" smtClean="0"/>
              <a:t> polynomial </a:t>
            </a:r>
            <a:r>
              <a:rPr lang="en-US" sz="2500" b="1" i="1" smtClean="0"/>
              <a:t>f</a:t>
            </a:r>
            <a:r>
              <a:rPr lang="en-US" sz="2500" b="1" i="1" baseline="-25000" smtClean="0"/>
              <a:t>n</a:t>
            </a:r>
            <a:r>
              <a:rPr lang="en-US" sz="2500" b="1" i="1" smtClean="0"/>
              <a:t>(x)</a:t>
            </a:r>
            <a:r>
              <a:rPr lang="en-US" sz="2500" smtClean="0"/>
              <a:t> of </a:t>
            </a:r>
            <a:r>
              <a:rPr lang="en-US" sz="2500" u="sng" smtClean="0">
                <a:solidFill>
                  <a:srgbClr val="FF0000"/>
                </a:solidFill>
              </a:rPr>
              <a:t>order ≤ n</a:t>
            </a:r>
            <a:r>
              <a:rPr lang="en-US" sz="2500" smtClean="0"/>
              <a:t> such that:</a:t>
            </a:r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44575" y="5334000"/>
          <a:ext cx="675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4" imgW="2260440" imgH="228600" progId="Equation.3">
                  <p:embed/>
                </p:oleObj>
              </mc:Choice>
              <mc:Fallback>
                <p:oleObj name="Equation" r:id="rId4" imgW="2260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5334000"/>
                        <a:ext cx="67500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3048000"/>
          <a:ext cx="18288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6" imgW="685800" imgH="228600" progId="Equation.3">
                  <p:embed/>
                </p:oleObj>
              </mc:Choice>
              <mc:Fallback>
                <p:oleObj name="Equation" r:id="rId6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18288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914400" y="2286000"/>
          <a:ext cx="59626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8" imgW="2361960" imgH="228600" progId="Equation.3">
                  <p:embed/>
                </p:oleObj>
              </mc:Choice>
              <mc:Fallback>
                <p:oleObj name="Equation" r:id="rId8" imgW="23619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596265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55B00-8561-40AF-AB97-0928D164E6B5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Examples of Polynomial Interpolation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</a:rPr>
              <a:t>Linear Interpolation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Given any two points, there is one polynomial of order </a:t>
            </a:r>
            <a:r>
              <a:rPr lang="en-US" sz="2100" smtClean="0">
                <a:solidFill>
                  <a:srgbClr val="FF0000"/>
                </a:solidFill>
              </a:rPr>
              <a:t>≤ 1</a:t>
            </a:r>
            <a:r>
              <a:rPr lang="en-US" sz="2000" smtClean="0"/>
              <a:t> that passes through the two points.</a:t>
            </a:r>
          </a:p>
        </p:txBody>
      </p:sp>
      <p:sp>
        <p:nvSpPr>
          <p:cNvPr id="378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4419600" cy="4530725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</a:rPr>
              <a:t>Quadratic Interpolation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Given any three points there is one polynomial of order </a:t>
            </a:r>
            <a:r>
              <a:rPr lang="en-US" sz="2100" smtClean="0">
                <a:solidFill>
                  <a:srgbClr val="FF0000"/>
                </a:solidFill>
              </a:rPr>
              <a:t>≤ 2</a:t>
            </a:r>
            <a:r>
              <a:rPr lang="en-US" sz="2000" smtClean="0"/>
              <a:t> that passes through the three points.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37896" name="Line 5"/>
          <p:cNvSpPr>
            <a:spLocks noChangeShapeType="1"/>
          </p:cNvSpPr>
          <p:nvPr/>
        </p:nvSpPr>
        <p:spPr bwMode="auto">
          <a:xfrm flipV="1">
            <a:off x="1371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>
            <a:off x="914400" y="4114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7"/>
          <p:cNvSpPr>
            <a:spLocks noChangeShapeType="1"/>
          </p:cNvSpPr>
          <p:nvPr/>
        </p:nvSpPr>
        <p:spPr bwMode="auto">
          <a:xfrm flipV="1">
            <a:off x="1447800" y="2743200"/>
            <a:ext cx="1524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Oval 8"/>
          <p:cNvSpPr>
            <a:spLocks noChangeArrowheads="1"/>
          </p:cNvSpPr>
          <p:nvPr/>
        </p:nvSpPr>
        <p:spPr bwMode="auto">
          <a:xfrm>
            <a:off x="16764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9"/>
          <p:cNvSpPr>
            <a:spLocks noChangeShapeType="1"/>
          </p:cNvSpPr>
          <p:nvPr/>
        </p:nvSpPr>
        <p:spPr bwMode="auto">
          <a:xfrm flipV="1">
            <a:off x="6324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0"/>
          <p:cNvSpPr>
            <a:spLocks noChangeShapeType="1"/>
          </p:cNvSpPr>
          <p:nvPr/>
        </p:nvSpPr>
        <p:spPr bwMode="auto">
          <a:xfrm>
            <a:off x="5867400" y="4114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Freeform 11"/>
          <p:cNvSpPr>
            <a:spLocks/>
          </p:cNvSpPr>
          <p:nvPr/>
        </p:nvSpPr>
        <p:spPr bwMode="auto">
          <a:xfrm>
            <a:off x="5791200" y="2667000"/>
            <a:ext cx="2255838" cy="1008063"/>
          </a:xfrm>
          <a:custGeom>
            <a:avLst/>
            <a:gdLst>
              <a:gd name="T0" fmla="*/ 2255838 w 1421"/>
              <a:gd name="T1" fmla="*/ 125413 h 635"/>
              <a:gd name="T2" fmla="*/ 1295400 w 1421"/>
              <a:gd name="T3" fmla="*/ 987425 h 635"/>
              <a:gd name="T4" fmla="*/ 0 w 1421"/>
              <a:gd name="T5" fmla="*/ 0 h 635"/>
              <a:gd name="T6" fmla="*/ 0 60000 65536"/>
              <a:gd name="T7" fmla="*/ 0 60000 65536"/>
              <a:gd name="T8" fmla="*/ 0 60000 65536"/>
              <a:gd name="T9" fmla="*/ 0 w 1421"/>
              <a:gd name="T10" fmla="*/ 0 h 635"/>
              <a:gd name="T11" fmla="*/ 1421 w 1421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1" h="635">
                <a:moveTo>
                  <a:pt x="1421" y="79"/>
                </a:moveTo>
                <a:cubicBezTo>
                  <a:pt x="1322" y="168"/>
                  <a:pt x="1053" y="635"/>
                  <a:pt x="816" y="622"/>
                </a:cubicBezTo>
                <a:cubicBezTo>
                  <a:pt x="579" y="609"/>
                  <a:pt x="308" y="30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3" name="Oval 12"/>
          <p:cNvSpPr>
            <a:spLocks noChangeArrowheads="1"/>
          </p:cNvSpPr>
          <p:nvPr/>
        </p:nvSpPr>
        <p:spPr bwMode="auto">
          <a:xfrm>
            <a:off x="24384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Oval 13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Oval 14"/>
          <p:cNvSpPr>
            <a:spLocks noChangeArrowheads="1"/>
          </p:cNvSpPr>
          <p:nvPr/>
        </p:nvSpPr>
        <p:spPr bwMode="auto">
          <a:xfrm>
            <a:off x="73152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5"/>
          <p:cNvSpPr>
            <a:spLocks noChangeArrowheads="1"/>
          </p:cNvSpPr>
          <p:nvPr/>
        </p:nvSpPr>
        <p:spPr bwMode="auto">
          <a:xfrm>
            <a:off x="78486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CISE301_Topic5</a:t>
            </a:r>
            <a:endParaRPr lang="en-US"/>
          </a:p>
        </p:txBody>
      </p:sp>
      <p:sp>
        <p:nvSpPr>
          <p:cNvPr id="410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56A46D-007B-4F87-83CE-7B0AF1880B7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Linear Interpolation</a:t>
            </a: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62800" cy="45307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Given any two points,</a:t>
            </a:r>
            <a:r>
              <a:rPr lang="en-US" sz="2400" smtClean="0"/>
              <a:t> 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The line that interpolates the two points is:</a:t>
            </a:r>
            <a:r>
              <a:rPr lang="en-US" sz="2400" smtClean="0"/>
              <a:t>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Example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Find a polynomial that interpolates (1,2) and (2,4).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62400" y="1600200"/>
          <a:ext cx="3276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4" imgW="1396800" imgH="228600" progId="Equation.3">
                  <p:embed/>
                </p:oleObj>
              </mc:Choice>
              <mc:Fallback>
                <p:oleObj name="Equation" r:id="rId4" imgW="1396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32766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Line 5"/>
          <p:cNvSpPr>
            <a:spLocks noChangeShapeType="1"/>
          </p:cNvSpPr>
          <p:nvPr/>
        </p:nvSpPr>
        <p:spPr bwMode="auto">
          <a:xfrm flipV="1">
            <a:off x="7772400" y="1524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6"/>
          <p:cNvSpPr>
            <a:spLocks noChangeShapeType="1"/>
          </p:cNvSpPr>
          <p:nvPr/>
        </p:nvSpPr>
        <p:spPr bwMode="auto">
          <a:xfrm>
            <a:off x="7315200" y="3200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7"/>
          <p:cNvSpPr>
            <a:spLocks noChangeShapeType="1"/>
          </p:cNvSpPr>
          <p:nvPr/>
        </p:nvSpPr>
        <p:spPr bwMode="auto">
          <a:xfrm flipV="1">
            <a:off x="7543800" y="19050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Oval 8"/>
          <p:cNvSpPr>
            <a:spLocks noChangeArrowheads="1"/>
          </p:cNvSpPr>
          <p:nvPr/>
        </p:nvSpPr>
        <p:spPr bwMode="auto">
          <a:xfrm>
            <a:off x="8077200" y="26670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9"/>
          <p:cNvSpPr>
            <a:spLocks noChangeArrowheads="1"/>
          </p:cNvSpPr>
          <p:nvPr/>
        </p:nvSpPr>
        <p:spPr bwMode="auto">
          <a:xfrm>
            <a:off x="8534400" y="2057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3048000"/>
          <a:ext cx="40862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6" imgW="2336760" imgH="431640" progId="Equation.3">
                  <p:embed/>
                </p:oleObj>
              </mc:Choice>
              <mc:Fallback>
                <p:oleObj name="Equation" r:id="rId6" imgW="23367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40862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1685925" y="4986338"/>
          <a:ext cx="29987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8" imgW="1714320" imgH="393480" progId="Equation.3">
                  <p:embed/>
                </p:oleObj>
              </mc:Choice>
              <mc:Fallback>
                <p:oleObj name="Equation" r:id="rId8" imgW="17143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4986338"/>
                        <a:ext cx="299878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3906</TotalTime>
  <Words>1664</Words>
  <Application>Microsoft Office PowerPoint</Application>
  <PresentationFormat>On-screen Show (4:3)</PresentationFormat>
  <Paragraphs>793</Paragraphs>
  <Slides>52</Slides>
  <Notes>48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Arial</vt:lpstr>
      <vt:lpstr>Calibri</vt:lpstr>
      <vt:lpstr>Garamond</vt:lpstr>
      <vt:lpstr>Symbol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 Lecture 20 Introduction to Interpolation</vt:lpstr>
      <vt:lpstr>Introduction</vt:lpstr>
      <vt:lpstr>The Interpolation Problem</vt:lpstr>
      <vt:lpstr>Example</vt:lpstr>
      <vt:lpstr>Interpolation Problem</vt:lpstr>
      <vt:lpstr>Existence and Uniqueness</vt:lpstr>
      <vt:lpstr>Examples of Polynomial Interpolation</vt:lpstr>
      <vt:lpstr>Linear Interpolation</vt:lpstr>
      <vt:lpstr>Quadratic Interpolation</vt:lpstr>
      <vt:lpstr>General nth Order Interpolation</vt:lpstr>
      <vt:lpstr>Divided Differences</vt:lpstr>
      <vt:lpstr>Divided Difference Table</vt:lpstr>
      <vt:lpstr>Divided Difference Table</vt:lpstr>
      <vt:lpstr>Divided Difference Table</vt:lpstr>
      <vt:lpstr>Divided Difference Table</vt:lpstr>
      <vt:lpstr>Divided Difference Table</vt:lpstr>
      <vt:lpstr>Divided Difference Table</vt:lpstr>
      <vt:lpstr>Divided Difference Table</vt:lpstr>
      <vt:lpstr>Two Examples</vt:lpstr>
      <vt:lpstr>Two Examples</vt:lpstr>
      <vt:lpstr>Properties of Divided Difference</vt:lpstr>
      <vt:lpstr>Example</vt:lpstr>
      <vt:lpstr>Example</vt:lpstr>
      <vt:lpstr>PowerPoint Presentation</vt:lpstr>
      <vt:lpstr>PowerPoint Presentation</vt:lpstr>
      <vt:lpstr>PowerPoint Presentation</vt:lpstr>
      <vt:lpstr>Summary</vt:lpstr>
      <vt:lpstr> Lecture 21 Lagrange Interpolation</vt:lpstr>
      <vt:lpstr>The Interpolation Problem</vt:lpstr>
      <vt:lpstr>Lagrange Interpolation</vt:lpstr>
      <vt:lpstr>Lagrange Interpolation</vt:lpstr>
      <vt:lpstr>Lagrange Interpolation Example</vt:lpstr>
      <vt:lpstr>Example</vt:lpstr>
      <vt:lpstr>Newton’s Interpolation Method</vt:lpstr>
      <vt:lpstr>Interpolating Polynomial</vt:lpstr>
      <vt:lpstr>Interpolating Polynomial Using Lagrange Interpolation Method</vt:lpstr>
      <vt:lpstr>PowerPoint Presentation</vt:lpstr>
      <vt:lpstr>Lecture 22 Inverse Interpolation  Error in Polynomial Interpolation</vt:lpstr>
      <vt:lpstr>Inverse Interpolation</vt:lpstr>
      <vt:lpstr>Inverse Interpolation Alternative Approach</vt:lpstr>
      <vt:lpstr>Inverse Interpolation</vt:lpstr>
      <vt:lpstr>Inverse Interpolation</vt:lpstr>
      <vt:lpstr>Inverse Interpolation  Example</vt:lpstr>
      <vt:lpstr>Errors in polynomial Interpolation</vt:lpstr>
      <vt:lpstr>10th Order Polynomial Interpolation </vt:lpstr>
      <vt:lpstr>Errors in polynomial Interpolation Theorem</vt:lpstr>
      <vt:lpstr>Example 1</vt:lpstr>
      <vt:lpstr>Interpolation Error  </vt:lpstr>
      <vt:lpstr>Approximation of the Interpolation Error</vt:lpstr>
      <vt:lpstr>Divided Difference Theorem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144</cp:revision>
  <dcterms:created xsi:type="dcterms:W3CDTF">2002-11-14T22:58:36Z</dcterms:created>
  <dcterms:modified xsi:type="dcterms:W3CDTF">2016-03-06T07:32:39Z</dcterms:modified>
</cp:coreProperties>
</file>