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35"/>
  </p:notesMasterIdLst>
  <p:handoutMasterIdLst>
    <p:handoutMasterId r:id="rId36"/>
  </p:handoutMasterIdLst>
  <p:sldIdLst>
    <p:sldId id="256" r:id="rId2"/>
    <p:sldId id="345" r:id="rId3"/>
    <p:sldId id="346" r:id="rId4"/>
    <p:sldId id="377" r:id="rId5"/>
    <p:sldId id="347" r:id="rId6"/>
    <p:sldId id="379" r:id="rId7"/>
    <p:sldId id="349" r:id="rId8"/>
    <p:sldId id="378" r:id="rId9"/>
    <p:sldId id="348" r:id="rId10"/>
    <p:sldId id="350" r:id="rId11"/>
    <p:sldId id="351" r:id="rId12"/>
    <p:sldId id="352" r:id="rId13"/>
    <p:sldId id="353" r:id="rId14"/>
    <p:sldId id="380" r:id="rId15"/>
    <p:sldId id="356" r:id="rId16"/>
    <p:sldId id="357" r:id="rId17"/>
    <p:sldId id="358" r:id="rId18"/>
    <p:sldId id="359" r:id="rId19"/>
    <p:sldId id="360" r:id="rId20"/>
    <p:sldId id="361" r:id="rId21"/>
    <p:sldId id="362" r:id="rId22"/>
    <p:sldId id="363" r:id="rId23"/>
    <p:sldId id="364" r:id="rId24"/>
    <p:sldId id="365" r:id="rId25"/>
    <p:sldId id="366" r:id="rId26"/>
    <p:sldId id="368" r:id="rId27"/>
    <p:sldId id="369" r:id="rId28"/>
    <p:sldId id="375" r:id="rId29"/>
    <p:sldId id="370" r:id="rId30"/>
    <p:sldId id="371" r:id="rId31"/>
    <p:sldId id="372" r:id="rId32"/>
    <p:sldId id="373" r:id="rId33"/>
    <p:sldId id="374" r:id="rId3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8049" autoAdjust="0"/>
    <p:restoredTop sz="94660"/>
  </p:normalViewPr>
  <p:slideViewPr>
    <p:cSldViewPr>
      <p:cViewPr varScale="1">
        <p:scale>
          <a:sx n="116" d="100"/>
          <a:sy n="116" d="100"/>
        </p:scale>
        <p:origin x="22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1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71" tIns="44136" rIns="88271" bIns="44136" numCol="1" anchor="t" anchorCtr="0" compatLnSpc="1">
            <a:prstTxWarp prst="textNoShape">
              <a:avLst/>
            </a:prstTxWarp>
          </a:bodyPr>
          <a:lstStyle>
            <a:lvl1pPr defTabSz="88292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71" tIns="44136" rIns="88271" bIns="44136" numCol="1" anchor="t" anchorCtr="0" compatLnSpc="1">
            <a:prstTxWarp prst="textNoShape">
              <a:avLst/>
            </a:prstTxWarp>
          </a:bodyPr>
          <a:lstStyle>
            <a:lvl1pPr algn="r" defTabSz="88292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71" tIns="44136" rIns="88271" bIns="44136" numCol="1" anchor="b" anchorCtr="0" compatLnSpc="1">
            <a:prstTxWarp prst="textNoShape">
              <a:avLst/>
            </a:prstTxWarp>
          </a:bodyPr>
          <a:lstStyle>
            <a:lvl1pPr defTabSz="88292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71" tIns="44136" rIns="88271" bIns="44136" numCol="1" anchor="b" anchorCtr="0" compatLnSpc="1">
            <a:prstTxWarp prst="textNoShape">
              <a:avLst/>
            </a:prstTxWarp>
          </a:bodyPr>
          <a:lstStyle>
            <a:lvl1pPr algn="r" defTabSz="88292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F3051DE-134E-46B5-9939-07C2A30051F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650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71" tIns="44136" rIns="88271" bIns="44136" numCol="1" anchor="t" anchorCtr="0" compatLnSpc="1">
            <a:prstTxWarp prst="textNoShape">
              <a:avLst/>
            </a:prstTxWarp>
          </a:bodyPr>
          <a:lstStyle>
            <a:lvl1pPr defTabSz="88292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71" tIns="44136" rIns="88271" bIns="44136" numCol="1" anchor="t" anchorCtr="0" compatLnSpc="1">
            <a:prstTxWarp prst="textNoShape">
              <a:avLst/>
            </a:prstTxWarp>
          </a:bodyPr>
          <a:lstStyle>
            <a:lvl1pPr algn="r" defTabSz="88292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71" tIns="44136" rIns="88271" bIns="441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71" tIns="44136" rIns="88271" bIns="44136" numCol="1" anchor="b" anchorCtr="0" compatLnSpc="1">
            <a:prstTxWarp prst="textNoShape">
              <a:avLst/>
            </a:prstTxWarp>
          </a:bodyPr>
          <a:lstStyle>
            <a:lvl1pPr defTabSz="88292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71" tIns="44136" rIns="88271" bIns="44136" numCol="1" anchor="b" anchorCtr="0" compatLnSpc="1">
            <a:prstTxWarp prst="textNoShape">
              <a:avLst/>
            </a:prstTxWarp>
          </a:bodyPr>
          <a:lstStyle>
            <a:lvl1pPr algn="r" defTabSz="88292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110AB21-2999-4DE1-B397-64D5DB0377E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31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82650"/>
            <a:fld id="{A9C3D96D-9F3D-436D-BBEF-3C340743C4B8}" type="slidenum">
              <a:rPr lang="ar-SA" smtClean="0"/>
              <a:pPr defTabSz="882650"/>
              <a:t>1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333400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82650"/>
            <a:fld id="{7D0F2516-3E6D-420C-841A-236484D13867}" type="slidenum">
              <a:rPr lang="ar-SA" smtClean="0"/>
              <a:pPr defTabSz="882650"/>
              <a:t>10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575862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82650"/>
            <a:fld id="{EEC029ED-1289-4E13-AB2D-4891B6EB8DC8}" type="slidenum">
              <a:rPr lang="ar-SA" smtClean="0"/>
              <a:pPr defTabSz="882650"/>
              <a:t>11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328221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82650"/>
            <a:fld id="{53461789-6C80-4178-9817-ABE4ACAFA6BF}" type="slidenum">
              <a:rPr lang="ar-SA" smtClean="0"/>
              <a:pPr defTabSz="882650"/>
              <a:t>12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653355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82650"/>
            <a:fld id="{445F29BA-5F92-4DBA-B497-B0BF4E3088DE}" type="slidenum">
              <a:rPr lang="ar-SA" smtClean="0"/>
              <a:pPr defTabSz="882650"/>
              <a:t>13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118270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82650"/>
            <a:fld id="{DED905DB-DAF3-4318-A8E0-6ADD98E5A6E1}" type="slidenum">
              <a:rPr lang="ar-SA" smtClean="0"/>
              <a:pPr defTabSz="882650"/>
              <a:t>14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04913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82650"/>
            <a:fld id="{0BE90621-0178-48CA-9706-5E1CC0236CC3}" type="slidenum">
              <a:rPr lang="ar-SA" smtClean="0"/>
              <a:pPr defTabSz="882650"/>
              <a:t>15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372370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82650"/>
            <a:fld id="{5058C6AF-6CF6-44AB-885D-00D3A3387683}" type="slidenum">
              <a:rPr lang="ar-SA" smtClean="0"/>
              <a:pPr defTabSz="882650"/>
              <a:t>16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977965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82650"/>
            <a:fld id="{CA5C1112-53D3-4FE4-8A56-9BFBE1D53DB9}" type="slidenum">
              <a:rPr lang="ar-SA" smtClean="0"/>
              <a:pPr defTabSz="882650"/>
              <a:t>17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245201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82650"/>
            <a:fld id="{90F65CD0-D4CF-4B4A-9E8D-92FED7ED7EEA}" type="slidenum">
              <a:rPr lang="ar-SA" smtClean="0"/>
              <a:pPr defTabSz="882650"/>
              <a:t>18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118013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82650"/>
            <a:fld id="{1BB1F770-2C60-4491-A902-C82C79E3228E}" type="slidenum">
              <a:rPr lang="ar-SA" smtClean="0"/>
              <a:pPr defTabSz="882650"/>
              <a:t>19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55183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82650"/>
            <a:fld id="{18183307-D997-4DDC-A2E0-1E37EEF63C77}" type="slidenum">
              <a:rPr lang="ar-SA" smtClean="0"/>
              <a:pPr defTabSz="882650"/>
              <a:t>2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285143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82650"/>
            <a:fld id="{5C4D3CDD-B143-4EE7-A710-CC1B22F2CAB0}" type="slidenum">
              <a:rPr lang="ar-SA" smtClean="0"/>
              <a:pPr defTabSz="882650"/>
              <a:t>20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080171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82650"/>
            <a:fld id="{0FFFE51E-DD71-4823-9789-3ACDB794F64F}" type="slidenum">
              <a:rPr lang="ar-SA" smtClean="0"/>
              <a:pPr defTabSz="882650"/>
              <a:t>21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512446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82650"/>
            <a:fld id="{8F79C457-F853-4F3F-A01A-664711E43298}" type="slidenum">
              <a:rPr lang="ar-SA" smtClean="0"/>
              <a:pPr defTabSz="882650"/>
              <a:t>22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892601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82650"/>
            <a:fld id="{511111E7-710E-4567-AD2A-0B6E1DBE4191}" type="slidenum">
              <a:rPr lang="ar-SA" smtClean="0"/>
              <a:pPr defTabSz="882650"/>
              <a:t>23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058369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82650"/>
            <a:fld id="{8DB7FC9A-4120-41D2-91C0-5F5B87847B4A}" type="slidenum">
              <a:rPr lang="ar-SA" smtClean="0"/>
              <a:pPr defTabSz="882650"/>
              <a:t>24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239985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82650"/>
            <a:fld id="{2A4E285E-C1BC-4726-9015-925D7CE2354C}" type="slidenum">
              <a:rPr lang="ar-SA" smtClean="0"/>
              <a:pPr defTabSz="882650"/>
              <a:t>25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387441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82650"/>
            <a:fld id="{0D36F690-8327-41E0-BFAB-8AE3FB30D0F4}" type="slidenum">
              <a:rPr lang="ar-SA" smtClean="0"/>
              <a:pPr defTabSz="882650"/>
              <a:t>26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532855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82650"/>
            <a:fld id="{F9117D0F-38B9-4697-9B84-36ADE061561C}" type="slidenum">
              <a:rPr lang="ar-SA" smtClean="0"/>
              <a:pPr defTabSz="882650"/>
              <a:t>27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947343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82650"/>
            <a:fld id="{63F507A3-A851-4673-85A9-D11E2C5758CD}" type="slidenum">
              <a:rPr lang="ar-SA" smtClean="0"/>
              <a:pPr defTabSz="882650"/>
              <a:t>28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2573166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82650"/>
            <a:fld id="{A68724BB-6C33-4BCF-A087-14EDF458D114}" type="slidenum">
              <a:rPr lang="ar-SA" smtClean="0"/>
              <a:pPr defTabSz="882650"/>
              <a:t>29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93776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82650"/>
            <a:fld id="{8ABA0322-B0E7-463E-9B5B-84B593F70E2B}" type="slidenum">
              <a:rPr lang="ar-SA" smtClean="0"/>
              <a:pPr defTabSz="882650"/>
              <a:t>3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1754103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82650"/>
            <a:fld id="{5363B470-C454-49C6-8CC2-433DED2E54C5}" type="slidenum">
              <a:rPr lang="ar-SA" smtClean="0"/>
              <a:pPr defTabSz="882650"/>
              <a:t>30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726269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82650"/>
            <a:fld id="{3D6CEB0C-8904-4E10-AAC5-3C30E138E523}" type="slidenum">
              <a:rPr lang="ar-SA" smtClean="0"/>
              <a:pPr defTabSz="882650"/>
              <a:t>31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075388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82650"/>
            <a:fld id="{82F49B41-8824-4058-A657-150CF2840733}" type="slidenum">
              <a:rPr lang="ar-SA" smtClean="0"/>
              <a:pPr defTabSz="882650"/>
              <a:t>32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0308184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82650"/>
            <a:fld id="{0F35772C-E4B9-4DBE-857A-89708E739552}" type="slidenum">
              <a:rPr lang="ar-SA" smtClean="0"/>
              <a:pPr defTabSz="882650"/>
              <a:t>33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18699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82650"/>
            <a:fld id="{F701EA6C-E1BE-438E-9656-9527CF5B1F02}" type="slidenum">
              <a:rPr lang="ar-SA" smtClean="0"/>
              <a:pPr defTabSz="882650"/>
              <a:t>4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77552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82650"/>
            <a:fld id="{62E3A465-69AB-4D1A-98C8-D102A4BE460D}" type="slidenum">
              <a:rPr lang="ar-SA" smtClean="0"/>
              <a:pPr defTabSz="882650"/>
              <a:t>5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15382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82650"/>
            <a:fld id="{62E3A465-69AB-4D1A-98C8-D102A4BE460D}" type="slidenum">
              <a:rPr lang="ar-SA" smtClean="0"/>
              <a:pPr defTabSz="882650"/>
              <a:t>6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571517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82650"/>
            <a:fld id="{6BF537E6-1047-4669-980B-0768F8D4002C}" type="slidenum">
              <a:rPr lang="ar-SA" smtClean="0"/>
              <a:pPr defTabSz="882650"/>
              <a:t>7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937188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82650"/>
            <a:fld id="{FD136EDD-C12F-4E45-AF9C-2852BD9E2BDE}" type="slidenum">
              <a:rPr lang="ar-SA" smtClean="0"/>
              <a:pPr defTabSz="882650"/>
              <a:t>8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986534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82650"/>
            <a:fld id="{D5E1CC08-FCCD-460B-A06E-37CB44019DAD}" type="slidenum">
              <a:rPr lang="ar-SA" smtClean="0"/>
              <a:pPr defTabSz="882650"/>
              <a:t>9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14422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7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CISE301_Topic4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94AAC-17DC-4126-89B4-C6ECA2578FF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D4F2D-7EFE-4935-835A-D89D5CD38AC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EFBEB-0A24-48E6-85C3-B0101D796A6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CF8ED-B55E-44C7-9185-E50C82DEC01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CISE301_Topic4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30103-16DB-4DCD-B2ED-EDCEC2A3903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CISE301_Topic4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A2550-2FD8-44BD-8C3D-3B9EB18BFBC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63F9C-0503-4525-BF87-3ECD576B4C1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FAE64-8594-490E-992C-B5157DD1A65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B3704-EAC8-4298-8ED6-152FE3E88D0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CE786-6554-4FB1-8293-5BC19334C1B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26E53-4CEB-40E8-AD58-8DF5389C340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72E02-4CE2-48DE-89F7-D0668AFF271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46CE8-7077-4151-A97C-EE42F2587DC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B80DA-CB09-486C-8536-EB6906BE9DE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CISE301_Topic4</a:t>
            </a:r>
            <a:endParaRPr lang="en-US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cs typeface="Arial" charset="0"/>
              </a:defRPr>
            </a:lvl1pPr>
          </a:lstStyle>
          <a:p>
            <a:pPr>
              <a:defRPr/>
            </a:pPr>
            <a:fld id="{6CB1DD2A-64CE-471A-B654-481F0A18031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9626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  <p:sldLayoutId id="2147483753" r:id="rId1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5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7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8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9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1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3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5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6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7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8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CISE301_Topic4</a:t>
            </a:r>
          </a:p>
        </p:txBody>
      </p:sp>
      <p:sp>
        <p:nvSpPr>
          <p:cNvPr id="26627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KFUPM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99CCF4-B5DD-4A28-8CBB-AB5D70184C68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26629" name="Rectangle 7"/>
          <p:cNvSpPr>
            <a:spLocks noChangeArrowheads="1"/>
          </p:cNvSpPr>
          <p:nvPr/>
        </p:nvSpPr>
        <p:spPr bwMode="auto">
          <a:xfrm>
            <a:off x="304800" y="685800"/>
            <a:ext cx="8458200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900" b="1" dirty="0">
                <a:solidFill>
                  <a:schemeClr val="tx2"/>
                </a:solidFill>
                <a:latin typeface="Garamond" pitchFamily="18" charset="0"/>
              </a:rPr>
              <a:t>       </a:t>
            </a:r>
            <a:r>
              <a:rPr lang="en-US" sz="3900" b="1" dirty="0" smtClean="0">
                <a:solidFill>
                  <a:schemeClr val="tx2"/>
                </a:solidFill>
                <a:latin typeface="Garamond" pitchFamily="18" charset="0"/>
              </a:rPr>
              <a:t>CISE301</a:t>
            </a:r>
            <a:r>
              <a:rPr lang="en-US" sz="3900" b="1" dirty="0">
                <a:solidFill>
                  <a:schemeClr val="tx2"/>
                </a:solidFill>
                <a:latin typeface="Garamond" pitchFamily="18" charset="0"/>
              </a:rPr>
              <a:t>: Numerical Methods</a:t>
            </a:r>
            <a:r>
              <a:rPr lang="en-US" sz="3500" b="1" dirty="0">
                <a:solidFill>
                  <a:schemeClr val="tx2"/>
                </a:solidFill>
                <a:latin typeface="Garamond" pitchFamily="18" charset="0"/>
              </a:rPr>
              <a:t/>
            </a:r>
            <a:br>
              <a:rPr lang="en-US" sz="3500" b="1" dirty="0">
                <a:solidFill>
                  <a:schemeClr val="tx2"/>
                </a:solidFill>
                <a:latin typeface="Garamond" pitchFamily="18" charset="0"/>
              </a:rPr>
            </a:br>
            <a:r>
              <a:rPr lang="en-US" sz="3500" dirty="0">
                <a:solidFill>
                  <a:schemeClr val="tx2"/>
                </a:solidFill>
                <a:latin typeface="Garamond" pitchFamily="18" charset="0"/>
              </a:rPr>
              <a:t>Topic 4:</a:t>
            </a:r>
            <a:br>
              <a:rPr lang="en-US" sz="3500" dirty="0">
                <a:solidFill>
                  <a:schemeClr val="tx2"/>
                </a:solidFill>
                <a:latin typeface="Garamond" pitchFamily="18" charset="0"/>
              </a:rPr>
            </a:br>
            <a:r>
              <a:rPr lang="en-US" sz="35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4100" b="1" dirty="0">
                <a:solidFill>
                  <a:schemeClr val="tx2"/>
                </a:solidFill>
                <a:latin typeface="Garamond" pitchFamily="18" charset="0"/>
              </a:rPr>
              <a:t>Least Squares Curve Fitting</a:t>
            </a:r>
            <a:r>
              <a:rPr lang="en-US" sz="3300" b="1" dirty="0">
                <a:solidFill>
                  <a:schemeClr val="tx2"/>
                </a:solidFill>
                <a:latin typeface="Garamond" pitchFamily="18" charset="0"/>
              </a:rPr>
              <a:t/>
            </a:r>
            <a:br>
              <a:rPr lang="en-US" sz="3300" b="1" dirty="0">
                <a:solidFill>
                  <a:schemeClr val="tx2"/>
                </a:solidFill>
                <a:latin typeface="Garamond" pitchFamily="18" charset="0"/>
              </a:rPr>
            </a:br>
            <a:r>
              <a:rPr lang="en-US" sz="3100" b="1" u="sng" dirty="0">
                <a:solidFill>
                  <a:schemeClr val="tx2"/>
                </a:solidFill>
                <a:latin typeface="Garamond" pitchFamily="18" charset="0"/>
              </a:rPr>
              <a:t>Lectures 18-19:</a:t>
            </a:r>
            <a:r>
              <a:rPr lang="en-US" sz="3500" dirty="0">
                <a:solidFill>
                  <a:schemeClr val="tx2"/>
                </a:solidFill>
                <a:latin typeface="Garamond" pitchFamily="18" charset="0"/>
              </a:rPr>
              <a:t> </a:t>
            </a:r>
          </a:p>
        </p:txBody>
      </p:sp>
      <p:sp>
        <p:nvSpPr>
          <p:cNvPr id="26630" name="Rectangle 11"/>
          <p:cNvSpPr>
            <a:spLocks noChangeArrowheads="1"/>
          </p:cNvSpPr>
          <p:nvPr/>
        </p:nvSpPr>
        <p:spPr bwMode="auto">
          <a:xfrm>
            <a:off x="457200" y="1676400"/>
            <a:ext cx="8229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Rectangle 13"/>
          <p:cNvSpPr>
            <a:spLocks noChangeArrowheads="1"/>
          </p:cNvSpPr>
          <p:nvPr/>
        </p:nvSpPr>
        <p:spPr bwMode="auto">
          <a:xfrm>
            <a:off x="228600" y="3124200"/>
            <a:ext cx="8534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4200" dirty="0"/>
              <a:t>KFUPM</a:t>
            </a: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3000" dirty="0"/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3000" dirty="0"/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700" dirty="0"/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100" dirty="0"/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100" dirty="0"/>
              <a:t>Read Chapter 17 of the textbook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CISE301_Topic4</a:t>
            </a:r>
          </a:p>
        </p:txBody>
      </p:sp>
      <p:sp>
        <p:nvSpPr>
          <p:cNvPr id="307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307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4CE7FD-E1D3-421C-BA10-FD55186799C3}" type="slidenum">
              <a:rPr lang="ar-SA" smtClean="0"/>
              <a:pPr/>
              <a:t>10</a:t>
            </a:fld>
            <a:endParaRPr lang="en-US" smtClean="0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Least Squares</a:t>
            </a:r>
          </a:p>
        </p:txBody>
      </p:sp>
      <p:graphicFrame>
        <p:nvGraphicFramePr>
          <p:cNvPr id="263171" name="Group 3"/>
          <p:cNvGraphicFramePr>
            <a:graphicFrameLocks noGrp="1"/>
          </p:cNvGraphicFramePr>
          <p:nvPr>
            <p:ph sz="half" idx="1"/>
          </p:nvPr>
        </p:nvGraphicFramePr>
        <p:xfrm>
          <a:off x="2168525" y="1770063"/>
          <a:ext cx="4765675" cy="1206500"/>
        </p:xfrm>
        <a:graphic>
          <a:graphicData uri="http://schemas.openxmlformats.org/drawingml/2006/table">
            <a:tbl>
              <a:tblPr/>
              <a:tblGrid>
                <a:gridCol w="952500"/>
                <a:gridCol w="955675"/>
                <a:gridCol w="949325"/>
                <a:gridCol w="955675"/>
                <a:gridCol w="952500"/>
              </a:tblGrid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y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y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y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y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99" name="Text Box 23"/>
          <p:cNvSpPr txBox="1">
            <a:spLocks noChangeArrowheads="1"/>
          </p:cNvSpPr>
          <p:nvPr/>
        </p:nvSpPr>
        <p:spPr bwMode="auto">
          <a:xfrm>
            <a:off x="762000" y="18288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Given: </a:t>
            </a:r>
          </a:p>
        </p:txBody>
      </p:sp>
      <p:sp>
        <p:nvSpPr>
          <p:cNvPr id="3100" name="Text Box 24"/>
          <p:cNvSpPr txBox="1">
            <a:spLocks noChangeArrowheads="1"/>
          </p:cNvSpPr>
          <p:nvPr/>
        </p:nvSpPr>
        <p:spPr bwMode="auto">
          <a:xfrm>
            <a:off x="990600" y="3276600"/>
            <a:ext cx="6172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The form of the function is assumed to be known but the coefficients are unknown.</a:t>
            </a:r>
          </a:p>
        </p:txBody>
      </p:sp>
      <p:graphicFrame>
        <p:nvGraphicFramePr>
          <p:cNvPr id="3074" name="Object 25"/>
          <p:cNvGraphicFramePr>
            <a:graphicFrameLocks noGrp="1" noChangeAspect="1"/>
          </p:cNvGraphicFramePr>
          <p:nvPr>
            <p:ph sz="half" idx="2"/>
          </p:nvPr>
        </p:nvGraphicFramePr>
        <p:xfrm>
          <a:off x="2005013" y="4165600"/>
          <a:ext cx="325913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4" imgW="888840" imgH="228600" progId="Equation.3">
                  <p:embed/>
                </p:oleObj>
              </mc:Choice>
              <mc:Fallback>
                <p:oleObj name="Equation" r:id="rId4" imgW="888840" imgH="2286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5013" y="4165600"/>
                        <a:ext cx="3259137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1" name="Text Box 26"/>
          <p:cNvSpPr txBox="1">
            <a:spLocks noChangeArrowheads="1"/>
          </p:cNvSpPr>
          <p:nvPr/>
        </p:nvSpPr>
        <p:spPr bwMode="auto">
          <a:xfrm>
            <a:off x="1066800" y="5029200"/>
            <a:ext cx="6705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The difference is assumed to be the result of experimental error.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CISE301_Topic4</a:t>
            </a: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50789B-14A1-429D-897A-2D82651F0C18}" type="slidenum">
              <a:rPr lang="ar-SA" smtClean="0"/>
              <a:pPr/>
              <a:t>11</a:t>
            </a:fld>
            <a:endParaRPr lang="en-US" smtClean="0"/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Determine the Unknowns </a:t>
            </a:r>
          </a:p>
        </p:txBody>
      </p:sp>
      <p:graphicFrame>
        <p:nvGraphicFramePr>
          <p:cNvPr id="4098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3192145"/>
              </p:ext>
            </p:extLst>
          </p:nvPr>
        </p:nvGraphicFramePr>
        <p:xfrm>
          <a:off x="914400" y="2057400"/>
          <a:ext cx="7374392" cy="240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4" imgW="4089240" imgH="1333440" progId="Equation.DSMT4">
                  <p:embed/>
                </p:oleObj>
              </mc:Choice>
              <mc:Fallback>
                <p:oleObj name="Equation" r:id="rId4" imgW="4089240" imgH="13334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057400"/>
                        <a:ext cx="7374392" cy="2405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Rectangle 4"/>
          <p:cNvSpPr>
            <a:spLocks noChangeArrowheads="1"/>
          </p:cNvSpPr>
          <p:nvPr/>
        </p:nvSpPr>
        <p:spPr bwMode="auto">
          <a:xfrm>
            <a:off x="914400" y="3505200"/>
            <a:ext cx="7162800" cy="838200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CISE301_Topic4</a:t>
            </a:r>
          </a:p>
        </p:txBody>
      </p:sp>
      <p:sp>
        <p:nvSpPr>
          <p:cNvPr id="512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51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4110BB-0E57-4B72-8A60-41ABDDCBDA52}" type="slidenum">
              <a:rPr lang="ar-SA" smtClean="0"/>
              <a:pPr/>
              <a:t>12</a:t>
            </a:fld>
            <a:endParaRPr lang="en-US" smtClean="0"/>
          </a:p>
        </p:txBody>
      </p:sp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Determine the Unknowns </a:t>
            </a:r>
          </a:p>
        </p:txBody>
      </p:sp>
      <p:sp>
        <p:nvSpPr>
          <p:cNvPr id="5127" name="Rectangle 3"/>
          <p:cNvSpPr>
            <a:spLocks noChangeArrowheads="1"/>
          </p:cNvSpPr>
          <p:nvPr/>
        </p:nvSpPr>
        <p:spPr bwMode="auto">
          <a:xfrm>
            <a:off x="1905000" y="2819400"/>
            <a:ext cx="4038600" cy="2667000"/>
          </a:xfrm>
          <a:prstGeom prst="rect">
            <a:avLst/>
          </a:prstGeom>
          <a:noFill/>
          <a:ln w="76200" cmpd="tri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2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1915290"/>
              </p:ext>
            </p:extLst>
          </p:nvPr>
        </p:nvGraphicFramePr>
        <p:xfrm>
          <a:off x="1465263" y="1720850"/>
          <a:ext cx="6746875" cy="352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4" imgW="2527200" imgH="1320480" progId="Equation.DSMT4">
                  <p:embed/>
                </p:oleObj>
              </mc:Choice>
              <mc:Fallback>
                <p:oleObj name="Equation" r:id="rId4" imgW="2527200" imgH="1320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5263" y="1720850"/>
                        <a:ext cx="6746875" cy="3525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CISE301_Topic4</a:t>
            </a:r>
          </a:p>
        </p:txBody>
      </p:sp>
      <p:sp>
        <p:nvSpPr>
          <p:cNvPr id="614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614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8AB2FA-2E3B-408E-80EF-F5915F897B11}" type="slidenum">
              <a:rPr lang="ar-SA" smtClean="0"/>
              <a:pPr/>
              <a:t>13</a:t>
            </a:fld>
            <a:endParaRPr lang="en-US" smtClean="0"/>
          </a:p>
        </p:txBody>
      </p:sp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 1 </a:t>
            </a:r>
          </a:p>
        </p:txBody>
      </p:sp>
      <p:graphicFrame>
        <p:nvGraphicFramePr>
          <p:cNvPr id="6146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701675" y="2238375"/>
          <a:ext cx="5051425" cy="353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4" imgW="2539800" imgH="1777680" progId="Equation.3">
                  <p:embed/>
                </p:oleObj>
              </mc:Choice>
              <mc:Fallback>
                <p:oleObj name="Equation" r:id="rId4" imgW="2539800" imgH="17776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" y="2238375"/>
                        <a:ext cx="5051425" cy="3535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9316" name="Group 4"/>
          <p:cNvGraphicFramePr>
            <a:graphicFrameLocks noGrp="1"/>
          </p:cNvGraphicFramePr>
          <p:nvPr>
            <p:ph sz="quarter" idx="3"/>
          </p:nvPr>
        </p:nvGraphicFramePr>
        <p:xfrm>
          <a:off x="5257800" y="1712913"/>
          <a:ext cx="3124200" cy="1206500"/>
        </p:xfrm>
        <a:graphic>
          <a:graphicData uri="http://schemas.openxmlformats.org/drawingml/2006/table">
            <a:tbl>
              <a:tblPr/>
              <a:tblGrid>
                <a:gridCol w="447675"/>
                <a:gridCol w="838200"/>
                <a:gridCol w="919163"/>
                <a:gridCol w="919162"/>
              </a:tblGrid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5.1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5.9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6.3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CISE301_Topic4</a:t>
            </a:r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C94823-ECE6-4759-A070-BE5C732961AE}" type="slidenum">
              <a:rPr lang="ar-SA" smtClean="0"/>
              <a:pPr/>
              <a:t>14</a:t>
            </a:fld>
            <a:endParaRPr lang="en-US" smtClean="0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8951383"/>
              </p:ext>
            </p:extLst>
          </p:nvPr>
        </p:nvGraphicFramePr>
        <p:xfrm>
          <a:off x="914400" y="1489075"/>
          <a:ext cx="465137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2" name="Equation" r:id="rId4" imgW="2666880" imgH="457200" progId="Equation.DSMT4">
                  <p:embed/>
                </p:oleObj>
              </mc:Choice>
              <mc:Fallback>
                <p:oleObj name="Equation" r:id="rId4" imgW="26668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489075"/>
                        <a:ext cx="4651375" cy="796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06920548"/>
              </p:ext>
            </p:extLst>
          </p:nvPr>
        </p:nvGraphicFramePr>
        <p:xfrm>
          <a:off x="914400" y="2455863"/>
          <a:ext cx="7597775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3" name="Equation" r:id="rId6" imgW="4267080" imgH="888840" progId="Equation.DSMT4">
                  <p:embed/>
                </p:oleObj>
              </mc:Choice>
              <mc:Fallback>
                <p:oleObj name="Equation" r:id="rId6" imgW="4267080" imgH="888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455863"/>
                        <a:ext cx="7597775" cy="15827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/>
          <a:p>
            <a:r>
              <a:rPr lang="en-US" dirty="0" smtClean="0"/>
              <a:t>KFUPM</a:t>
            </a: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hangingPunct="1"/>
            <a:r>
              <a:rPr lang="en-US" dirty="0" smtClean="0"/>
              <a:t>Example 1 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1371600" y="2895600"/>
            <a:ext cx="3200400" cy="2362200"/>
            <a:chOff x="1371600" y="2895600"/>
            <a:chExt cx="3200400" cy="2362200"/>
          </a:xfrm>
        </p:grpSpPr>
        <p:cxnSp>
          <p:nvCxnSpPr>
            <p:cNvPr id="5" name="Straight Arrow Connector 4"/>
            <p:cNvCxnSpPr/>
            <p:nvPr/>
          </p:nvCxnSpPr>
          <p:spPr>
            <a:xfrm flipH="1">
              <a:off x="4114800" y="2895600"/>
              <a:ext cx="457200" cy="152400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1371600" y="4419600"/>
              <a:ext cx="2895600" cy="838200"/>
            </a:xfrm>
            <a:prstGeom prst="rect">
              <a:avLst/>
            </a:pr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371600" y="4063853"/>
            <a:ext cx="3810000" cy="2077174"/>
            <a:chOff x="1371600" y="4063853"/>
            <a:chExt cx="3810000" cy="2077174"/>
          </a:xfrm>
        </p:grpSpPr>
        <p:cxnSp>
          <p:nvCxnSpPr>
            <p:cNvPr id="16" name="Straight Arrow Connector 15"/>
            <p:cNvCxnSpPr/>
            <p:nvPr/>
          </p:nvCxnSpPr>
          <p:spPr>
            <a:xfrm flipH="1">
              <a:off x="4953000" y="4063853"/>
              <a:ext cx="228600" cy="121920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1371600" y="5302827"/>
              <a:ext cx="3810000" cy="838200"/>
            </a:xfrm>
            <a:prstGeom prst="rect">
              <a:avLst/>
            </a:pr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5032017"/>
              </p:ext>
            </p:extLst>
          </p:nvPr>
        </p:nvGraphicFramePr>
        <p:xfrm>
          <a:off x="879186" y="4067175"/>
          <a:ext cx="4260850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4" name="Equation" r:id="rId8" imgW="2400120" imgH="1143000" progId="Equation.DSMT4">
                  <p:embed/>
                </p:oleObj>
              </mc:Choice>
              <mc:Fallback>
                <p:oleObj name="Equation" r:id="rId8" imgW="2400120" imgH="1143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9186" y="4067175"/>
                        <a:ext cx="4260850" cy="2028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548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CISE301_Topic4</a:t>
            </a:r>
          </a:p>
        </p:txBody>
      </p:sp>
      <p:sp>
        <p:nvSpPr>
          <p:cNvPr id="922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9221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DB25E4-B21E-4BFA-B9C8-2F7B2BF8401C}" type="slidenum">
              <a:rPr lang="ar-SA" smtClean="0"/>
              <a:pPr/>
              <a:t>15</a:t>
            </a:fld>
            <a:endParaRPr lang="en-US" smtClean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1 </a:t>
            </a:r>
          </a:p>
        </p:txBody>
      </p:sp>
      <p:graphicFrame>
        <p:nvGraphicFramePr>
          <p:cNvPr id="9218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1600200" y="1912938"/>
          <a:ext cx="4876800" cy="375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Equation" r:id="rId4" imgW="2425680" imgH="1866600" progId="Equation.3">
                  <p:embed/>
                </p:oleObj>
              </mc:Choice>
              <mc:Fallback>
                <p:oleObj name="Equation" r:id="rId4" imgW="2425680" imgH="1866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912938"/>
                        <a:ext cx="4876800" cy="3752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CISE301_Topic4</a:t>
            </a:r>
          </a:p>
        </p:txBody>
      </p:sp>
      <p:sp>
        <p:nvSpPr>
          <p:cNvPr id="3277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3277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27E051-D2CA-4DE5-85BC-AA50FE2E7EB3}" type="slidenum">
              <a:rPr lang="ar-SA" smtClean="0"/>
              <a:pPr/>
              <a:t>16</a:t>
            </a:fld>
            <a:endParaRPr lang="en-US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1 </a:t>
            </a:r>
          </a:p>
        </p:txBody>
      </p:sp>
      <p:graphicFrame>
        <p:nvGraphicFramePr>
          <p:cNvPr id="277507" name="Group 3"/>
          <p:cNvGraphicFramePr>
            <a:graphicFrameLocks noGrp="1"/>
          </p:cNvGraphicFramePr>
          <p:nvPr>
            <p:ph sz="half" idx="2"/>
          </p:nvPr>
        </p:nvGraphicFramePr>
        <p:xfrm>
          <a:off x="1524000" y="1524000"/>
          <a:ext cx="5943600" cy="4638677"/>
        </p:xfrm>
        <a:graphic>
          <a:graphicData uri="http://schemas.openxmlformats.org/drawingml/2006/table">
            <a:tbl>
              <a:tblPr/>
              <a:tblGrid>
                <a:gridCol w="1355725"/>
                <a:gridCol w="1236663"/>
                <a:gridCol w="1233487"/>
                <a:gridCol w="882650"/>
                <a:gridCol w="123507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sum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y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17.3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y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18.9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35.8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12" name="Line 41"/>
          <p:cNvSpPr>
            <a:spLocks noChangeShapeType="1"/>
          </p:cNvSpPr>
          <p:nvPr/>
        </p:nvSpPr>
        <p:spPr bwMode="auto">
          <a:xfrm>
            <a:off x="6258791" y="1524001"/>
            <a:ext cx="0" cy="46386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13" name="Line 42"/>
          <p:cNvSpPr>
            <a:spLocks noChangeShapeType="1"/>
          </p:cNvSpPr>
          <p:nvPr/>
        </p:nvSpPr>
        <p:spPr bwMode="auto">
          <a:xfrm>
            <a:off x="1524000" y="20574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CISE301_Topic4</a:t>
            </a:r>
          </a:p>
        </p:txBody>
      </p:sp>
      <p:sp>
        <p:nvSpPr>
          <p:cNvPr id="1024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024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5A7439-DC30-4F0B-B3F5-67A75288A685}" type="slidenum">
              <a:rPr lang="ar-SA" smtClean="0"/>
              <a:pPr/>
              <a:t>17</a:t>
            </a:fld>
            <a:endParaRPr lang="en-US" smtClean="0"/>
          </a:p>
        </p:txBody>
      </p:sp>
      <p:sp>
        <p:nvSpPr>
          <p:cNvPr id="102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1 </a:t>
            </a:r>
          </a:p>
        </p:txBody>
      </p:sp>
      <p:graphicFrame>
        <p:nvGraphicFramePr>
          <p:cNvPr id="1024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77538874"/>
              </p:ext>
            </p:extLst>
          </p:nvPr>
        </p:nvGraphicFramePr>
        <p:xfrm>
          <a:off x="2038350" y="1600200"/>
          <a:ext cx="4006850" cy="394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Equation" r:id="rId4" imgW="2705040" imgH="2666880" progId="Equation.DSMT4">
                  <p:embed/>
                </p:oleObj>
              </mc:Choice>
              <mc:Fallback>
                <p:oleObj name="Equation" r:id="rId4" imgW="2705040" imgH="2666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350" y="1600200"/>
                        <a:ext cx="4006850" cy="394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CISE301_Topic4</a:t>
            </a:r>
          </a:p>
        </p:txBody>
      </p:sp>
      <p:sp>
        <p:nvSpPr>
          <p:cNvPr id="1126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126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94FF9C-3A99-4EDD-AC27-9CE8AAFE3AE5}" type="slidenum">
              <a:rPr lang="ar-SA" smtClean="0"/>
              <a:pPr/>
              <a:t>18</a:t>
            </a:fld>
            <a:endParaRPr lang="en-US" smtClean="0"/>
          </a:p>
        </p:txBody>
      </p:sp>
      <p:sp>
        <p:nvSpPr>
          <p:cNvPr id="112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Example 2</a:t>
            </a:r>
            <a:br>
              <a:rPr lang="en-US" sz="4000" smtClean="0"/>
            </a:br>
            <a:r>
              <a:rPr lang="en-US" sz="3600" smtClean="0"/>
              <a:t>- Fitting with Nonlinear Functions -</a:t>
            </a:r>
          </a:p>
        </p:txBody>
      </p:sp>
      <p:graphicFrame>
        <p:nvGraphicFramePr>
          <p:cNvPr id="11266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538163" y="3346450"/>
          <a:ext cx="6926262" cy="211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Equation" r:id="rId4" imgW="2997000" imgH="914400" progId="Equation.3">
                  <p:embed/>
                </p:oleObj>
              </mc:Choice>
              <mc:Fallback>
                <p:oleObj name="Equation" r:id="rId4" imgW="2997000" imgH="914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3346450"/>
                        <a:ext cx="6926262" cy="2112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1604" name="Group 4"/>
          <p:cNvGraphicFramePr>
            <a:graphicFrameLocks noGrp="1"/>
          </p:cNvGraphicFramePr>
          <p:nvPr>
            <p:ph sz="half" idx="2"/>
          </p:nvPr>
        </p:nvGraphicFramePr>
        <p:xfrm>
          <a:off x="838200" y="1633538"/>
          <a:ext cx="7696200" cy="1206500"/>
        </p:xfrm>
        <a:graphic>
          <a:graphicData uri="http://schemas.openxmlformats.org/drawingml/2006/table">
            <a:tbl>
              <a:tblPr/>
              <a:tblGrid>
                <a:gridCol w="842963"/>
                <a:gridCol w="838200"/>
                <a:gridCol w="842962"/>
                <a:gridCol w="839788"/>
                <a:gridCol w="841375"/>
                <a:gridCol w="842962"/>
                <a:gridCol w="839788"/>
                <a:gridCol w="842962"/>
                <a:gridCol w="965200"/>
              </a:tblGrid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1.24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1.73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2.23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-0.23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-1.1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-0.45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-0.29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CISE301_Topic4</a:t>
            </a:r>
          </a:p>
        </p:txBody>
      </p:sp>
      <p:sp>
        <p:nvSpPr>
          <p:cNvPr id="1229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229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D96486-0AAF-4364-A872-EC8655739CCF}" type="slidenum">
              <a:rPr lang="ar-SA" smtClean="0"/>
              <a:pPr/>
              <a:t>19</a:t>
            </a:fld>
            <a:endParaRPr lang="en-US" smtClean="0"/>
          </a:p>
        </p:txBody>
      </p:sp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2 </a:t>
            </a:r>
          </a:p>
        </p:txBody>
      </p:sp>
      <p:graphicFrame>
        <p:nvGraphicFramePr>
          <p:cNvPr id="12290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685800" y="1868488"/>
          <a:ext cx="6251575" cy="402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Equation" r:id="rId4" imgW="2895480" imgH="1815840" progId="Equation.3">
                  <p:embed/>
                </p:oleObj>
              </mc:Choice>
              <mc:Fallback>
                <p:oleObj name="Equation" r:id="rId4" imgW="2895480" imgH="18158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868488"/>
                        <a:ext cx="6251575" cy="4027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CISE301_Topic4</a:t>
            </a:r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AE2E4F-0338-4DC1-BE7C-8D9657330DA6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04800"/>
            <a:ext cx="7924800" cy="2362200"/>
          </a:xfrm>
        </p:spPr>
        <p:txBody>
          <a:bodyPr/>
          <a:lstStyle/>
          <a:p>
            <a:pPr eaLnBrk="1" hangingPunct="1"/>
            <a:r>
              <a:rPr lang="en-US" sz="3500" b="1" smtClean="0"/>
              <a:t/>
            </a:r>
            <a:br>
              <a:rPr lang="en-US" sz="3500" b="1" smtClean="0"/>
            </a:br>
            <a:r>
              <a:rPr lang="en-US" sz="3500" b="1" smtClean="0"/>
              <a:t> </a:t>
            </a:r>
            <a:r>
              <a:rPr lang="en-US" sz="4800" smtClean="0"/>
              <a:t>Lecture 18</a:t>
            </a:r>
            <a:r>
              <a:rPr lang="en-US" smtClean="0"/>
              <a:t/>
            </a:r>
            <a:br>
              <a:rPr lang="en-US" smtClean="0"/>
            </a:br>
            <a:r>
              <a:rPr lang="en-US" sz="4400" b="1" smtClean="0"/>
              <a:t>Introduction to Least Squares</a:t>
            </a:r>
            <a:endParaRPr lang="en-US" sz="4700" b="1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CISE301_Topic4</a:t>
            </a:r>
          </a:p>
        </p:txBody>
      </p:sp>
      <p:sp>
        <p:nvSpPr>
          <p:cNvPr id="1331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331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936898-28C3-45BD-9253-677343A94BF9}" type="slidenum">
              <a:rPr lang="ar-SA" smtClean="0"/>
              <a:pPr/>
              <a:t>20</a:t>
            </a:fld>
            <a:endParaRPr lang="en-US" smtClean="0"/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2 </a:t>
            </a:r>
          </a:p>
        </p:txBody>
      </p:sp>
      <p:graphicFrame>
        <p:nvGraphicFramePr>
          <p:cNvPr id="13314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06032385"/>
              </p:ext>
            </p:extLst>
          </p:nvPr>
        </p:nvGraphicFramePr>
        <p:xfrm>
          <a:off x="736563" y="1600200"/>
          <a:ext cx="7645437" cy="453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" name="Equation" r:id="rId4" imgW="4152600" imgH="2463480" progId="Equation.DSMT4">
                  <p:embed/>
                </p:oleObj>
              </mc:Choice>
              <mc:Fallback>
                <p:oleObj name="Equation" r:id="rId4" imgW="4152600" imgH="246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563" y="1600200"/>
                        <a:ext cx="7645437" cy="45354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CISE301_Topic4</a:t>
            </a:r>
          </a:p>
        </p:txBody>
      </p:sp>
      <p:sp>
        <p:nvSpPr>
          <p:cNvPr id="1434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434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500178-58B3-4C08-862B-1BAB20CCEF7F}" type="slidenum">
              <a:rPr lang="ar-SA" smtClean="0"/>
              <a:pPr/>
              <a:t>21</a:t>
            </a:fld>
            <a:endParaRPr lang="en-US" smtClean="0"/>
          </a:p>
        </p:txBody>
      </p:sp>
      <p:sp>
        <p:nvSpPr>
          <p:cNvPr id="143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How Do You Judge Performance?</a:t>
            </a:r>
            <a:r>
              <a:rPr lang="en-US" smtClean="0"/>
              <a:t> </a:t>
            </a:r>
          </a:p>
        </p:txBody>
      </p:sp>
      <p:graphicFrame>
        <p:nvGraphicFramePr>
          <p:cNvPr id="14338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685800" y="1789113"/>
          <a:ext cx="739140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6" name="Equation" r:id="rId4" imgW="2984400" imgH="431640" progId="Equation.3">
                  <p:embed/>
                </p:oleObj>
              </mc:Choice>
              <mc:Fallback>
                <p:oleObj name="Equation" r:id="rId4" imgW="298440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789113"/>
                        <a:ext cx="7391400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685800" y="3154363"/>
          <a:ext cx="6934200" cy="253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7" name="Equation" r:id="rId6" imgW="3060360" imgH="1117440" progId="Equation.3">
                  <p:embed/>
                </p:oleObj>
              </mc:Choice>
              <mc:Fallback>
                <p:oleObj name="Equation" r:id="rId6" imgW="3060360" imgH="11174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154363"/>
                        <a:ext cx="6934200" cy="2532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CISE301_Topic4</a:t>
            </a:r>
          </a:p>
        </p:txBody>
      </p:sp>
      <p:sp>
        <p:nvSpPr>
          <p:cNvPr id="33795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3379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3CA5AB-39BA-4BDA-B989-064D6DE8C604}" type="slidenum">
              <a:rPr lang="ar-SA" smtClean="0"/>
              <a:pPr/>
              <a:t>22</a:t>
            </a:fld>
            <a:endParaRPr lang="en-US" smtClean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 Regression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562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Example: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Given the following data: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It is required to determine a function of two variables: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    </a:t>
            </a:r>
            <a:r>
              <a:rPr lang="en-US" b="1" i="1" smtClean="0">
                <a:solidFill>
                  <a:srgbClr val="FF3300"/>
                </a:solidFill>
              </a:rPr>
              <a:t>f(x,t) = a + b x + c 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   to explain the data that is best in the least square sense. </a:t>
            </a:r>
          </a:p>
        </p:txBody>
      </p:sp>
      <p:graphicFrame>
        <p:nvGraphicFramePr>
          <p:cNvPr id="289796" name="Group 4"/>
          <p:cNvGraphicFramePr>
            <a:graphicFrameLocks noGrp="1"/>
          </p:cNvGraphicFramePr>
          <p:nvPr>
            <p:ph sz="quarter" idx="3"/>
          </p:nvPr>
        </p:nvGraphicFramePr>
        <p:xfrm>
          <a:off x="4495800" y="1676400"/>
          <a:ext cx="4267200" cy="1703388"/>
        </p:xfrm>
        <a:graphic>
          <a:graphicData uri="http://schemas.openxmlformats.org/drawingml/2006/table">
            <a:tbl>
              <a:tblPr/>
              <a:tblGrid>
                <a:gridCol w="1143000"/>
                <a:gridCol w="701675"/>
                <a:gridCol w="806450"/>
                <a:gridCol w="808038"/>
                <a:gridCol w="808037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f(x,t)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CISE301_Topic4</a:t>
            </a:r>
          </a:p>
        </p:txBody>
      </p:sp>
      <p:sp>
        <p:nvSpPr>
          <p:cNvPr id="1536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536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EE7457-EE39-43AC-9447-C94973FA1228}" type="slidenum">
              <a:rPr lang="ar-SA" smtClean="0"/>
              <a:pPr/>
              <a:t>23</a:t>
            </a:fld>
            <a:endParaRPr lang="en-US" smtClean="0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Solution of Multiple Regression</a:t>
            </a:r>
          </a:p>
        </p:txBody>
      </p:sp>
      <p:sp>
        <p:nvSpPr>
          <p:cNvPr id="153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4038600" cy="44116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Construct     , the sum of the square of the error and derive the  necessary conditions by equating the partial derivatives with respect to the unknown parameters to zero, then solve the  equations.</a:t>
            </a:r>
          </a:p>
        </p:txBody>
      </p:sp>
      <p:graphicFrame>
        <p:nvGraphicFramePr>
          <p:cNvPr id="15362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362200" y="1676400"/>
          <a:ext cx="5334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1" name="Equation" r:id="rId4" imgW="164880" imgH="152280" progId="Equation.3">
                  <p:embed/>
                </p:oleObj>
              </mc:Choice>
              <mc:Fallback>
                <p:oleObj name="Equation" r:id="rId4" imgW="164880" imgH="1522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676400"/>
                        <a:ext cx="53340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1845" name="Group 5"/>
          <p:cNvGraphicFramePr>
            <a:graphicFrameLocks noGrp="1"/>
          </p:cNvGraphicFramePr>
          <p:nvPr>
            <p:ph sz="quarter" idx="2"/>
          </p:nvPr>
        </p:nvGraphicFramePr>
        <p:xfrm>
          <a:off x="4648200" y="1600200"/>
          <a:ext cx="4267200" cy="2097088"/>
        </p:xfrm>
        <a:graphic>
          <a:graphicData uri="http://schemas.openxmlformats.org/drawingml/2006/table">
            <a:tbl>
              <a:tblPr/>
              <a:tblGrid>
                <a:gridCol w="1143000"/>
                <a:gridCol w="701675"/>
                <a:gridCol w="806450"/>
                <a:gridCol w="808038"/>
                <a:gridCol w="808037"/>
              </a:tblGrid>
              <a:tr h="781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f(x,t)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CISE301_Topic4</a:t>
            </a:r>
          </a:p>
        </p:txBody>
      </p:sp>
      <p:sp>
        <p:nvSpPr>
          <p:cNvPr id="1638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638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A6DF6D-79A6-4E91-A655-EEF881BB1FA1}" type="slidenum">
              <a:rPr lang="ar-SA" smtClean="0"/>
              <a:pPr/>
              <a:t>24</a:t>
            </a:fld>
            <a:endParaRPr lang="en-US" smtClean="0"/>
          </a:p>
        </p:txBody>
      </p:sp>
      <p:sp>
        <p:nvSpPr>
          <p:cNvPr id="163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Solution of Multiple Regression</a:t>
            </a:r>
          </a:p>
        </p:txBody>
      </p:sp>
      <p:graphicFrame>
        <p:nvGraphicFramePr>
          <p:cNvPr id="16386" name="Object 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914400" y="1695450"/>
          <a:ext cx="4800600" cy="421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5" name="Equation" r:id="rId4" imgW="2514600" imgH="2209680" progId="Equation.3">
                  <p:embed/>
                </p:oleObj>
              </mc:Choice>
              <mc:Fallback>
                <p:oleObj name="Equation" r:id="rId4" imgW="2514600" imgH="22096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695450"/>
                        <a:ext cx="4800600" cy="421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CISE301_Topic4</a:t>
            </a:r>
          </a:p>
        </p:txBody>
      </p:sp>
      <p:sp>
        <p:nvSpPr>
          <p:cNvPr id="3481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675B97-20BA-4D5E-979F-3FB0C4115217}" type="slidenum">
              <a:rPr lang="ar-SA" smtClean="0"/>
              <a:pPr/>
              <a:t>25</a:t>
            </a:fld>
            <a:endParaRPr lang="en-US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458200" cy="2127250"/>
          </a:xfrm>
        </p:spPr>
        <p:txBody>
          <a:bodyPr/>
          <a:lstStyle/>
          <a:p>
            <a:pPr eaLnBrk="1" hangingPunct="1"/>
            <a:r>
              <a:rPr lang="en-US" sz="4100" b="1" smtClean="0">
                <a:solidFill>
                  <a:schemeClr val="accent2"/>
                </a:solidFill>
              </a:rPr>
              <a:t>Lecture 19</a:t>
            </a:r>
            <a:br>
              <a:rPr lang="en-US" sz="4100" b="1" smtClean="0">
                <a:solidFill>
                  <a:schemeClr val="accent2"/>
                </a:solidFill>
              </a:rPr>
            </a:br>
            <a:r>
              <a:rPr lang="en-US" sz="3700" b="1" smtClean="0">
                <a:solidFill>
                  <a:schemeClr val="accent2"/>
                </a:solidFill>
              </a:rPr>
              <a:t>Nonlinear Least Squares Problems + More</a:t>
            </a:r>
            <a:endParaRPr lang="en-US" sz="6500" smtClean="0">
              <a:solidFill>
                <a:schemeClr val="accent2"/>
              </a:solidFill>
            </a:endParaRP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270250"/>
            <a:ext cx="8077200" cy="2209800"/>
          </a:xfrm>
        </p:spPr>
        <p:txBody>
          <a:bodyPr/>
          <a:lstStyle/>
          <a:p>
            <a:pPr algn="l" eaLnBrk="1" hangingPunct="1">
              <a:buFont typeface="Wingdings" pitchFamily="2" charset="2"/>
              <a:buChar char="p"/>
            </a:pPr>
            <a:r>
              <a:rPr lang="en-US" smtClean="0"/>
              <a:t> Examples of Nonlinear Least Squares</a:t>
            </a:r>
          </a:p>
          <a:p>
            <a:pPr algn="l" eaLnBrk="1" hangingPunct="1">
              <a:buFont typeface="Wingdings" pitchFamily="2" charset="2"/>
              <a:buChar char="p"/>
            </a:pPr>
            <a:r>
              <a:rPr lang="en-US" smtClean="0"/>
              <a:t> Solution of Inconsistent Equations</a:t>
            </a:r>
          </a:p>
          <a:p>
            <a:pPr algn="l" eaLnBrk="1" hangingPunct="1">
              <a:buFont typeface="Wingdings" pitchFamily="2" charset="2"/>
              <a:buChar char="p"/>
            </a:pPr>
            <a:r>
              <a:rPr lang="en-US" smtClean="0"/>
              <a:t> Continuous Least Square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CISE301_Topic4</a:t>
            </a:r>
          </a:p>
        </p:txBody>
      </p:sp>
      <p:sp>
        <p:nvSpPr>
          <p:cNvPr id="17413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741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78F958-4284-4125-A9CC-03EA4D402440}" type="slidenum">
              <a:rPr lang="ar-SA" smtClean="0"/>
              <a:pPr/>
              <a:t>26</a:t>
            </a:fld>
            <a:endParaRPr lang="en-US" smtClean="0"/>
          </a:p>
        </p:txBody>
      </p:sp>
      <p:graphicFrame>
        <p:nvGraphicFramePr>
          <p:cNvPr id="17410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762000" y="2876550"/>
          <a:ext cx="78486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8" name="Equation" r:id="rId4" imgW="3771720" imgH="228600" progId="Equation.3">
                  <p:embed/>
                </p:oleObj>
              </mc:Choice>
              <mc:Fallback>
                <p:oleObj name="Equation" r:id="rId4" imgW="377172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76550"/>
                        <a:ext cx="7848600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219200" y="3448050"/>
          <a:ext cx="4343400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9" name="Equation" r:id="rId6" imgW="2476440" imgH="1549080" progId="Equation.3">
                  <p:embed/>
                </p:oleObj>
              </mc:Choice>
              <mc:Fallback>
                <p:oleObj name="Equation" r:id="rId6" imgW="2476440" imgH="15490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448050"/>
                        <a:ext cx="4343400" cy="271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74638"/>
            <a:ext cx="7467600" cy="1143000"/>
          </a:xfrm>
        </p:spPr>
        <p:txBody>
          <a:bodyPr/>
          <a:lstStyle/>
          <a:p>
            <a:pPr eaLnBrk="1" hangingPunct="1"/>
            <a:r>
              <a:rPr lang="en-US" smtClean="0"/>
              <a:t>Nonlinear Problem</a:t>
            </a:r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708025" y="1897063"/>
            <a:ext cx="7521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Given:</a:t>
            </a:r>
          </a:p>
        </p:txBody>
      </p:sp>
      <p:graphicFrame>
        <p:nvGraphicFramePr>
          <p:cNvPr id="300038" name="Group 6"/>
          <p:cNvGraphicFramePr>
            <a:graphicFrameLocks noGrp="1"/>
          </p:cNvGraphicFramePr>
          <p:nvPr>
            <p:ph sz="quarter" idx="3"/>
          </p:nvPr>
        </p:nvGraphicFramePr>
        <p:xfrm>
          <a:off x="1828800" y="1712913"/>
          <a:ext cx="3771900" cy="1062038"/>
        </p:xfrm>
        <a:graphic>
          <a:graphicData uri="http://schemas.openxmlformats.org/drawingml/2006/table">
            <a:tbl>
              <a:tblPr/>
              <a:tblGrid>
                <a:gridCol w="942975"/>
                <a:gridCol w="942975"/>
                <a:gridCol w="942975"/>
                <a:gridCol w="942975"/>
              </a:tblGrid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CISE301_Topic4</a:t>
            </a:r>
          </a:p>
        </p:txBody>
      </p:sp>
      <p:sp>
        <p:nvSpPr>
          <p:cNvPr id="18437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843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3D85E8-A06B-4ABD-BDB3-2CF42C44F027}" type="slidenum">
              <a:rPr lang="ar-SA" smtClean="0"/>
              <a:pPr/>
              <a:t>27</a:t>
            </a:fld>
            <a:endParaRPr lang="en-US" smtClean="0"/>
          </a:p>
        </p:txBody>
      </p:sp>
      <p:graphicFrame>
        <p:nvGraphicFramePr>
          <p:cNvPr id="18434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838200" y="2746375"/>
          <a:ext cx="78486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2" name="Equation" r:id="rId4" imgW="3771720" imgH="228600" progId="Equation.3">
                  <p:embed/>
                </p:oleObj>
              </mc:Choice>
              <mc:Fallback>
                <p:oleObj name="Equation" r:id="rId4" imgW="377172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746375"/>
                        <a:ext cx="7848600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914400" y="3511550"/>
          <a:ext cx="7010400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3" name="Equation" r:id="rId6" imgW="3682800" imgH="1320480" progId="Equation.3">
                  <p:embed/>
                </p:oleObj>
              </mc:Choice>
              <mc:Fallback>
                <p:oleObj name="Equation" r:id="rId6" imgW="3682800" imgH="1320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511550"/>
                        <a:ext cx="7010400" cy="2514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9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74638"/>
            <a:ext cx="7467600" cy="1143000"/>
          </a:xfrm>
        </p:spPr>
        <p:txBody>
          <a:bodyPr/>
          <a:lstStyle/>
          <a:p>
            <a:pPr eaLnBrk="1" hangingPunct="1"/>
            <a:r>
              <a:rPr lang="en-US" smtClean="0"/>
              <a:t>Alternative Solution</a:t>
            </a:r>
            <a:br>
              <a:rPr lang="en-US" smtClean="0"/>
            </a:br>
            <a:r>
              <a:rPr lang="en-US" sz="2800" smtClean="0"/>
              <a:t>(Linearization Method)</a:t>
            </a:r>
          </a:p>
        </p:txBody>
      </p:sp>
      <p:sp>
        <p:nvSpPr>
          <p:cNvPr id="18440" name="Text Box 5"/>
          <p:cNvSpPr txBox="1">
            <a:spLocks noChangeArrowheads="1"/>
          </p:cNvSpPr>
          <p:nvPr/>
        </p:nvSpPr>
        <p:spPr bwMode="auto">
          <a:xfrm>
            <a:off x="708025" y="1897063"/>
            <a:ext cx="7521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Given:</a:t>
            </a:r>
          </a:p>
        </p:txBody>
      </p:sp>
      <p:graphicFrame>
        <p:nvGraphicFramePr>
          <p:cNvPr id="302086" name="Group 6"/>
          <p:cNvGraphicFramePr>
            <a:graphicFrameLocks noGrp="1"/>
          </p:cNvGraphicFramePr>
          <p:nvPr>
            <p:ph sz="quarter" idx="3"/>
          </p:nvPr>
        </p:nvGraphicFramePr>
        <p:xfrm>
          <a:off x="1828800" y="1600200"/>
          <a:ext cx="3771900" cy="1062038"/>
        </p:xfrm>
        <a:graphic>
          <a:graphicData uri="http://schemas.openxmlformats.org/drawingml/2006/table">
            <a:tbl>
              <a:tblPr/>
              <a:tblGrid>
                <a:gridCol w="942975"/>
                <a:gridCol w="942975"/>
                <a:gridCol w="942975"/>
                <a:gridCol w="942975"/>
              </a:tblGrid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CISE301_Topic4</a:t>
            </a:r>
          </a:p>
        </p:txBody>
      </p:sp>
      <p:sp>
        <p:nvSpPr>
          <p:cNvPr id="19461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946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B75602-9A0A-4FA2-A96F-426521709D20}" type="slidenum">
              <a:rPr lang="ar-SA" smtClean="0"/>
              <a:pPr/>
              <a:t>28</a:t>
            </a:fld>
            <a:endParaRPr lang="en-US" smtClean="0"/>
          </a:p>
        </p:txBody>
      </p:sp>
      <p:graphicFrame>
        <p:nvGraphicFramePr>
          <p:cNvPr id="19458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685800" y="2514600"/>
          <a:ext cx="7848600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6" name="Equation" r:id="rId4" imgW="4101840" imgH="203040" progId="Equation.3">
                  <p:embed/>
                </p:oleObj>
              </mc:Choice>
              <mc:Fallback>
                <p:oleObj name="Equation" r:id="rId4" imgW="410184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514600"/>
                        <a:ext cx="7848600" cy="388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828800" y="2830513"/>
          <a:ext cx="4114800" cy="340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7" name="Equation" r:id="rId6" imgW="2717640" imgH="2247840" progId="Equation.DSMT4">
                  <p:embed/>
                </p:oleObj>
              </mc:Choice>
              <mc:Fallback>
                <p:oleObj name="Equation" r:id="rId6" imgW="2717640" imgH="22478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830513"/>
                        <a:ext cx="4114800" cy="340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3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74638"/>
            <a:ext cx="7467600" cy="1143000"/>
          </a:xfrm>
        </p:spPr>
        <p:txBody>
          <a:bodyPr/>
          <a:lstStyle/>
          <a:p>
            <a:pPr eaLnBrk="1" hangingPunct="1"/>
            <a:r>
              <a:rPr lang="en-US" smtClean="0"/>
              <a:t>Example </a:t>
            </a:r>
            <a:br>
              <a:rPr lang="en-US" smtClean="0"/>
            </a:br>
            <a:r>
              <a:rPr lang="en-US" sz="2800" smtClean="0"/>
              <a:t>(Linearization Method)</a:t>
            </a:r>
          </a:p>
        </p:txBody>
      </p:sp>
      <p:sp>
        <p:nvSpPr>
          <p:cNvPr id="19464" name="Text Box 5"/>
          <p:cNvSpPr txBox="1">
            <a:spLocks noChangeArrowheads="1"/>
          </p:cNvSpPr>
          <p:nvPr/>
        </p:nvSpPr>
        <p:spPr bwMode="auto">
          <a:xfrm>
            <a:off x="708025" y="1897063"/>
            <a:ext cx="7521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Given: </a:t>
            </a:r>
          </a:p>
        </p:txBody>
      </p:sp>
      <p:graphicFrame>
        <p:nvGraphicFramePr>
          <p:cNvPr id="314392" name="Group 24"/>
          <p:cNvGraphicFramePr>
            <a:graphicFrameLocks noGrp="1"/>
          </p:cNvGraphicFramePr>
          <p:nvPr>
            <p:ph sz="quarter" idx="3"/>
          </p:nvPr>
        </p:nvGraphicFramePr>
        <p:xfrm>
          <a:off x="1828800" y="1600200"/>
          <a:ext cx="3771900" cy="792480"/>
        </p:xfrm>
        <a:graphic>
          <a:graphicData uri="http://schemas.openxmlformats.org/drawingml/2006/table">
            <a:tbl>
              <a:tblPr/>
              <a:tblGrid>
                <a:gridCol w="942975"/>
                <a:gridCol w="942975"/>
                <a:gridCol w="942975"/>
                <a:gridCol w="9429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.14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CISE301_Topic4</a:t>
            </a:r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DAA4C5-DD29-4BAF-B0E6-874BDF5CDFD1}" type="slidenum">
              <a:rPr lang="ar-SA" smtClean="0"/>
              <a:pPr/>
              <a:t>29</a:t>
            </a:fld>
            <a:endParaRPr lang="en-US" smtClean="0"/>
          </a:p>
        </p:txBody>
      </p:sp>
      <p:sp>
        <p:nvSpPr>
          <p:cNvPr id="204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74638"/>
            <a:ext cx="7467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Inconsistent System of Equations</a:t>
            </a:r>
          </a:p>
        </p:txBody>
      </p:sp>
      <p:graphicFrame>
        <p:nvGraphicFramePr>
          <p:cNvPr id="20482" name="Object 3"/>
          <p:cNvGraphicFramePr>
            <a:graphicFrameLocks noGrp="1" noChangeAspect="1"/>
          </p:cNvGraphicFramePr>
          <p:nvPr>
            <p:ph/>
          </p:nvPr>
        </p:nvGraphicFramePr>
        <p:xfrm>
          <a:off x="1212850" y="2006600"/>
          <a:ext cx="6372225" cy="349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1" name="Equation" r:id="rId4" imgW="2869920" imgH="1574640" progId="Equation.3">
                  <p:embed/>
                </p:oleObj>
              </mc:Choice>
              <mc:Fallback>
                <p:oleObj name="Equation" r:id="rId4" imgW="2869920" imgH="1574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2850" y="2006600"/>
                        <a:ext cx="6372225" cy="349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CISE301_Topic4</a:t>
            </a:r>
          </a:p>
        </p:txBody>
      </p:sp>
      <p:sp>
        <p:nvSpPr>
          <p:cNvPr id="286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16E164-9230-4712-9A47-CC4E18CA6C20}" type="slidenum">
              <a:rPr lang="ar-SA" smtClean="0"/>
              <a:pPr/>
              <a:t>3</a:t>
            </a:fld>
            <a:endParaRPr lang="en-US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74638"/>
            <a:ext cx="7467600" cy="1143000"/>
          </a:xfrm>
        </p:spPr>
        <p:txBody>
          <a:bodyPr/>
          <a:lstStyle/>
          <a:p>
            <a:pPr eaLnBrk="1" hangingPunct="1"/>
            <a:r>
              <a:rPr lang="en-US" smtClean="0"/>
              <a:t>Motivation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44650"/>
            <a:ext cx="7562850" cy="44831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Given a set of experimental data: </a:t>
            </a:r>
          </a:p>
        </p:txBody>
      </p:sp>
      <p:graphicFrame>
        <p:nvGraphicFramePr>
          <p:cNvPr id="254980" name="Group 4"/>
          <p:cNvGraphicFramePr>
            <a:graphicFrameLocks noGrp="1"/>
          </p:cNvGraphicFramePr>
          <p:nvPr>
            <p:ph/>
          </p:nvPr>
        </p:nvGraphicFramePr>
        <p:xfrm>
          <a:off x="990600" y="2289175"/>
          <a:ext cx="2590800" cy="1547813"/>
        </p:xfrm>
        <a:graphic>
          <a:graphicData uri="http://schemas.openxmlformats.org/drawingml/2006/table">
            <a:tbl>
              <a:tblPr/>
              <a:tblGrid>
                <a:gridCol w="371475"/>
                <a:gridCol w="695325"/>
                <a:gridCol w="762000"/>
                <a:gridCol w="762000"/>
              </a:tblGrid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987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28696" name="Text Box 21"/>
          <p:cNvSpPr txBox="1">
            <a:spLocks noChangeArrowheads="1"/>
          </p:cNvSpPr>
          <p:nvPr/>
        </p:nvSpPr>
        <p:spPr bwMode="auto">
          <a:xfrm>
            <a:off x="533400" y="4038600"/>
            <a:ext cx="39624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>
                <a:latin typeface="Arial" charset="0"/>
              </a:rPr>
              <a:t> The relationship between </a:t>
            </a:r>
            <a:r>
              <a:rPr lang="en-US" sz="2400" b="1" i="1">
                <a:latin typeface="Arial" charset="0"/>
              </a:rPr>
              <a:t>x</a:t>
            </a:r>
            <a:r>
              <a:rPr lang="en-US" sz="2400">
                <a:latin typeface="Arial" charset="0"/>
              </a:rPr>
              <a:t> and </a:t>
            </a:r>
            <a:r>
              <a:rPr lang="en-US" sz="2400" b="1" i="1">
                <a:latin typeface="Arial" charset="0"/>
              </a:rPr>
              <a:t>y</a:t>
            </a:r>
            <a:r>
              <a:rPr lang="en-US" sz="2400">
                <a:latin typeface="Arial" charset="0"/>
              </a:rPr>
              <a:t> may not be clear.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>
                <a:latin typeface="Arial" charset="0"/>
              </a:rPr>
              <a:t> We want to find an expression for </a:t>
            </a:r>
            <a:r>
              <a:rPr lang="en-US" sz="2400" b="1" i="1">
                <a:latin typeface="Arial" charset="0"/>
              </a:rPr>
              <a:t>f(x)</a:t>
            </a:r>
            <a:r>
              <a:rPr lang="en-US" sz="2400">
                <a:latin typeface="Arial" charset="0"/>
              </a:rPr>
              <a:t>.</a:t>
            </a:r>
            <a:endParaRPr lang="en-US" sz="2400" b="1" i="1">
              <a:latin typeface="Arial" charset="0"/>
            </a:endParaRPr>
          </a:p>
        </p:txBody>
      </p:sp>
      <p:sp>
        <p:nvSpPr>
          <p:cNvPr id="28697" name="Rectangle 22"/>
          <p:cNvSpPr>
            <a:spLocks noChangeArrowheads="1"/>
          </p:cNvSpPr>
          <p:nvPr/>
        </p:nvSpPr>
        <p:spPr bwMode="auto">
          <a:xfrm>
            <a:off x="4800600" y="2362200"/>
            <a:ext cx="3581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8" name="Line 23"/>
          <p:cNvSpPr>
            <a:spLocks noChangeShapeType="1"/>
          </p:cNvSpPr>
          <p:nvPr/>
        </p:nvSpPr>
        <p:spPr bwMode="auto">
          <a:xfrm flipV="1">
            <a:off x="5257800" y="2743200"/>
            <a:ext cx="0" cy="266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99" name="Line 24"/>
          <p:cNvSpPr>
            <a:spLocks noChangeShapeType="1"/>
          </p:cNvSpPr>
          <p:nvPr/>
        </p:nvSpPr>
        <p:spPr bwMode="auto">
          <a:xfrm>
            <a:off x="5257800" y="54102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700" name="Line 25"/>
          <p:cNvSpPr>
            <a:spLocks noChangeShapeType="1"/>
          </p:cNvSpPr>
          <p:nvPr/>
        </p:nvSpPr>
        <p:spPr bwMode="auto">
          <a:xfrm>
            <a:off x="5715000" y="5334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1" name="Line 26"/>
          <p:cNvSpPr>
            <a:spLocks noChangeShapeType="1"/>
          </p:cNvSpPr>
          <p:nvPr/>
        </p:nvSpPr>
        <p:spPr bwMode="auto">
          <a:xfrm>
            <a:off x="6400800" y="5334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2" name="Line 27"/>
          <p:cNvSpPr>
            <a:spLocks noChangeShapeType="1"/>
          </p:cNvSpPr>
          <p:nvPr/>
        </p:nvSpPr>
        <p:spPr bwMode="auto">
          <a:xfrm>
            <a:off x="7086600" y="5334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3" name="Text Box 28"/>
          <p:cNvSpPr txBox="1">
            <a:spLocks noChangeArrowheads="1"/>
          </p:cNvSpPr>
          <p:nvPr/>
        </p:nvSpPr>
        <p:spPr bwMode="auto">
          <a:xfrm>
            <a:off x="5562600" y="55626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1         2         3</a:t>
            </a:r>
          </a:p>
        </p:txBody>
      </p:sp>
      <p:sp>
        <p:nvSpPr>
          <p:cNvPr id="28704" name="Oval 29"/>
          <p:cNvSpPr>
            <a:spLocks noChangeArrowheads="1"/>
          </p:cNvSpPr>
          <p:nvPr/>
        </p:nvSpPr>
        <p:spPr bwMode="auto">
          <a:xfrm>
            <a:off x="5638800" y="4648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5" name="Oval 30"/>
          <p:cNvSpPr>
            <a:spLocks noChangeArrowheads="1"/>
          </p:cNvSpPr>
          <p:nvPr/>
        </p:nvSpPr>
        <p:spPr bwMode="auto">
          <a:xfrm>
            <a:off x="6248400" y="4114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6" name="Oval 31"/>
          <p:cNvSpPr>
            <a:spLocks noChangeArrowheads="1"/>
          </p:cNvSpPr>
          <p:nvPr/>
        </p:nvSpPr>
        <p:spPr bwMode="auto">
          <a:xfrm>
            <a:off x="6934200" y="3733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CISE301_Topic4</a:t>
            </a:r>
          </a:p>
        </p:txBody>
      </p:sp>
      <p:sp>
        <p:nvSpPr>
          <p:cNvPr id="358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40D3F5-ABD6-47F1-A3EC-6A0EAE5CCF01}" type="slidenum">
              <a:rPr lang="ar-SA" smtClean="0"/>
              <a:pPr/>
              <a:t>30</a:t>
            </a:fld>
            <a:endParaRPr lang="en-US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74638"/>
            <a:ext cx="74676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Inconsistent System of Equations</a:t>
            </a:r>
            <a:br>
              <a:rPr lang="en-US" sz="3600" smtClean="0"/>
            </a:br>
            <a:r>
              <a:rPr lang="en-US" sz="3600" smtClean="0"/>
              <a:t>- </a:t>
            </a:r>
            <a:r>
              <a:rPr lang="en-US" sz="2900" smtClean="0"/>
              <a:t>Reasons </a:t>
            </a:r>
            <a:r>
              <a:rPr lang="en-US" sz="3600" smtClean="0"/>
              <a:t>-</a:t>
            </a:r>
          </a:p>
        </p:txBody>
      </p:sp>
      <p:sp>
        <p:nvSpPr>
          <p:cNvPr id="35846" name="Line 3"/>
          <p:cNvSpPr>
            <a:spLocks noChangeShapeType="1"/>
          </p:cNvSpPr>
          <p:nvPr/>
        </p:nvSpPr>
        <p:spPr bwMode="auto">
          <a:xfrm flipV="1">
            <a:off x="7086600" y="21336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47" name="Line 4"/>
          <p:cNvSpPr>
            <a:spLocks noChangeShapeType="1"/>
          </p:cNvSpPr>
          <p:nvPr/>
        </p:nvSpPr>
        <p:spPr bwMode="auto">
          <a:xfrm flipV="1">
            <a:off x="5638800" y="45720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48" name="Line 5"/>
          <p:cNvSpPr>
            <a:spLocks noChangeShapeType="1"/>
          </p:cNvSpPr>
          <p:nvPr/>
        </p:nvSpPr>
        <p:spPr bwMode="auto">
          <a:xfrm>
            <a:off x="7010400" y="4267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9" name="Line 6"/>
          <p:cNvSpPr>
            <a:spLocks noChangeShapeType="1"/>
          </p:cNvSpPr>
          <p:nvPr/>
        </p:nvSpPr>
        <p:spPr bwMode="auto">
          <a:xfrm>
            <a:off x="7010400" y="3657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0" name="Line 7"/>
          <p:cNvSpPr>
            <a:spLocks noChangeShapeType="1"/>
          </p:cNvSpPr>
          <p:nvPr/>
        </p:nvSpPr>
        <p:spPr bwMode="auto">
          <a:xfrm>
            <a:off x="7315200" y="4572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1" name="Line 8"/>
          <p:cNvSpPr>
            <a:spLocks noChangeShapeType="1"/>
          </p:cNvSpPr>
          <p:nvPr/>
        </p:nvSpPr>
        <p:spPr bwMode="auto">
          <a:xfrm>
            <a:off x="7010400" y="3962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2" name="Line 9"/>
          <p:cNvSpPr>
            <a:spLocks noChangeShapeType="1"/>
          </p:cNvSpPr>
          <p:nvPr/>
        </p:nvSpPr>
        <p:spPr bwMode="auto">
          <a:xfrm>
            <a:off x="7010400" y="3429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3" name="Line 10"/>
          <p:cNvSpPr>
            <a:spLocks noChangeShapeType="1"/>
          </p:cNvSpPr>
          <p:nvPr/>
        </p:nvSpPr>
        <p:spPr bwMode="auto">
          <a:xfrm>
            <a:off x="7391400" y="4495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4" name="Line 11"/>
          <p:cNvSpPr>
            <a:spLocks noChangeShapeType="1"/>
          </p:cNvSpPr>
          <p:nvPr/>
        </p:nvSpPr>
        <p:spPr bwMode="auto">
          <a:xfrm>
            <a:off x="7696200" y="4495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5" name="Line 12"/>
          <p:cNvSpPr>
            <a:spLocks noChangeShapeType="1"/>
          </p:cNvSpPr>
          <p:nvPr/>
        </p:nvSpPr>
        <p:spPr bwMode="auto">
          <a:xfrm>
            <a:off x="8001000" y="4495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6" name="Line 13"/>
          <p:cNvSpPr>
            <a:spLocks noChangeShapeType="1"/>
          </p:cNvSpPr>
          <p:nvPr/>
        </p:nvSpPr>
        <p:spPr bwMode="auto">
          <a:xfrm>
            <a:off x="8305800" y="4495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7" name="Line 14"/>
          <p:cNvSpPr>
            <a:spLocks noChangeShapeType="1"/>
          </p:cNvSpPr>
          <p:nvPr/>
        </p:nvSpPr>
        <p:spPr bwMode="auto">
          <a:xfrm>
            <a:off x="6019800" y="3429000"/>
            <a:ext cx="2667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8" name="Line 15"/>
          <p:cNvSpPr>
            <a:spLocks noChangeShapeType="1"/>
          </p:cNvSpPr>
          <p:nvPr/>
        </p:nvSpPr>
        <p:spPr bwMode="auto">
          <a:xfrm>
            <a:off x="5943600" y="2514600"/>
            <a:ext cx="29718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9" name="Line 16"/>
          <p:cNvSpPr>
            <a:spLocks noChangeShapeType="1"/>
          </p:cNvSpPr>
          <p:nvPr/>
        </p:nvSpPr>
        <p:spPr bwMode="auto">
          <a:xfrm>
            <a:off x="7086600" y="3581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0" name="Line 17"/>
          <p:cNvSpPr>
            <a:spLocks noChangeShapeType="1"/>
          </p:cNvSpPr>
          <p:nvPr/>
        </p:nvSpPr>
        <p:spPr bwMode="auto">
          <a:xfrm>
            <a:off x="6324600" y="2590800"/>
            <a:ext cx="220980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1" name="Text Box 18"/>
          <p:cNvSpPr txBox="1">
            <a:spLocks noChangeArrowheads="1"/>
          </p:cNvSpPr>
          <p:nvPr/>
        </p:nvSpPr>
        <p:spPr bwMode="auto">
          <a:xfrm>
            <a:off x="533400" y="1968500"/>
            <a:ext cx="5486400" cy="2049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9863" indent="-169863">
              <a:spcBef>
                <a:spcPct val="10000"/>
              </a:spcBef>
              <a:buFontTx/>
              <a:buChar char="•"/>
            </a:pPr>
            <a:r>
              <a:rPr lang="en-US" sz="2400" dirty="0" smtClean="0">
                <a:latin typeface="Arial" charset="0"/>
              </a:rPr>
              <a:t>Inconsistent </a:t>
            </a:r>
            <a:r>
              <a:rPr lang="en-US" sz="2400" dirty="0">
                <a:latin typeface="Arial" charset="0"/>
              </a:rPr>
              <a:t>equations may occur because of: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en-US" sz="2400" dirty="0">
                <a:latin typeface="Arial" charset="0"/>
              </a:rPr>
              <a:t> Errors in formulating the problem,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en-US" sz="2400" dirty="0">
                <a:latin typeface="Arial" charset="0"/>
              </a:rPr>
              <a:t> Errors in collecting the data, or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en-US" sz="2400" dirty="0">
                <a:latin typeface="Arial" charset="0"/>
              </a:rPr>
              <a:t> Computational errors. </a:t>
            </a:r>
          </a:p>
        </p:txBody>
      </p:sp>
      <p:sp>
        <p:nvSpPr>
          <p:cNvPr id="35862" name="Text Box 19"/>
          <p:cNvSpPr txBox="1">
            <a:spLocks noChangeArrowheads="1"/>
          </p:cNvSpPr>
          <p:nvPr/>
        </p:nvSpPr>
        <p:spPr bwMode="auto">
          <a:xfrm>
            <a:off x="5791200" y="5486400"/>
            <a:ext cx="3124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latin typeface="Arial" charset="0"/>
              </a:rPr>
              <a:t>Solution exists if all lines intersect at one point.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CISE301_Topic4</a:t>
            </a:r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F6475B-C8E2-4D6D-90B4-18212DAD45DB}" type="slidenum">
              <a:rPr lang="ar-SA" smtClean="0"/>
              <a:pPr/>
              <a:t>31</a:t>
            </a:fld>
            <a:endParaRPr lang="en-US" smtClean="0"/>
          </a:p>
        </p:txBody>
      </p:sp>
      <p:sp>
        <p:nvSpPr>
          <p:cNvPr id="215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74638"/>
            <a:ext cx="74676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Inconsistent System of Equations</a:t>
            </a:r>
            <a:br>
              <a:rPr lang="en-US" sz="3600" smtClean="0"/>
            </a:br>
            <a:r>
              <a:rPr lang="en-US" sz="3600" smtClean="0"/>
              <a:t>- </a:t>
            </a:r>
            <a:r>
              <a:rPr lang="en-US" sz="2800" smtClean="0"/>
              <a:t>Formulation as a Least Squares Problem</a:t>
            </a:r>
            <a:r>
              <a:rPr lang="en-US" sz="3200" smtClean="0"/>
              <a:t> </a:t>
            </a:r>
            <a:r>
              <a:rPr lang="en-US" sz="3600" smtClean="0"/>
              <a:t>-</a:t>
            </a:r>
          </a:p>
        </p:txBody>
      </p:sp>
      <p:graphicFrame>
        <p:nvGraphicFramePr>
          <p:cNvPr id="21506" name="Object 3"/>
          <p:cNvGraphicFramePr>
            <a:graphicFrameLocks noGrp="1" noChangeAspect="1"/>
          </p:cNvGraphicFramePr>
          <p:nvPr>
            <p:ph/>
          </p:nvPr>
        </p:nvGraphicFramePr>
        <p:xfrm>
          <a:off x="914400" y="1793875"/>
          <a:ext cx="7620000" cy="262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5" name="Equation" r:id="rId4" imgW="3352680" imgH="1155600" progId="Equation.3">
                  <p:embed/>
                </p:oleObj>
              </mc:Choice>
              <mc:Fallback>
                <p:oleObj name="Equation" r:id="rId4" imgW="3352680" imgH="1155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93875"/>
                        <a:ext cx="7620000" cy="2625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CISE301_Topic4</a:t>
            </a:r>
          </a:p>
        </p:txBody>
      </p:sp>
      <p:sp>
        <p:nvSpPr>
          <p:cNvPr id="2253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253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BD3FF4-F3D9-4281-B083-1AE478F33889}" type="slidenum">
              <a:rPr lang="ar-SA" smtClean="0"/>
              <a:pPr/>
              <a:t>32</a:t>
            </a:fld>
            <a:endParaRPr lang="en-US" smtClean="0"/>
          </a:p>
        </p:txBody>
      </p:sp>
      <p:sp>
        <p:nvSpPr>
          <p:cNvPr id="225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 </a:t>
            </a:r>
          </a:p>
        </p:txBody>
      </p:sp>
      <p:graphicFrame>
        <p:nvGraphicFramePr>
          <p:cNvPr id="22530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779463" y="1447800"/>
          <a:ext cx="7888287" cy="457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9" name="Equation" r:id="rId4" imgW="3936960" imgH="2286000" progId="Equation.3">
                  <p:embed/>
                </p:oleObj>
              </mc:Choice>
              <mc:Fallback>
                <p:oleObj name="Equation" r:id="rId4" imgW="3936960" imgH="2286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463" y="1447800"/>
                        <a:ext cx="7888287" cy="4579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CISE301_Topic4</a:t>
            </a:r>
          </a:p>
        </p:txBody>
      </p:sp>
      <p:sp>
        <p:nvSpPr>
          <p:cNvPr id="2355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355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7AE75F-4B1B-4884-BE04-51984371FE8F}" type="slidenum">
              <a:rPr lang="ar-SA" smtClean="0"/>
              <a:pPr/>
              <a:t>33</a:t>
            </a:fld>
            <a:endParaRPr lang="en-US" smtClean="0"/>
          </a:p>
        </p:txBody>
      </p:sp>
      <p:sp>
        <p:nvSpPr>
          <p:cNvPr id="235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 </a:t>
            </a:r>
          </a:p>
        </p:txBody>
      </p:sp>
      <p:graphicFrame>
        <p:nvGraphicFramePr>
          <p:cNvPr id="23554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1674813" y="1752600"/>
          <a:ext cx="4573587" cy="346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3" name="Equation" r:id="rId4" imgW="1777680" imgH="1346040" progId="Equation.3">
                  <p:embed/>
                </p:oleObj>
              </mc:Choice>
              <mc:Fallback>
                <p:oleObj name="Equation" r:id="rId4" imgW="1777680" imgH="1346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813" y="1752600"/>
                        <a:ext cx="4573587" cy="3462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CISE301_Topic4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39D4DF-E471-4265-942C-5A383BA30522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Motivation - Model Building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/>
            <a:r>
              <a:rPr lang="en-US" sz="2400" dirty="0" smtClean="0"/>
              <a:t>In engineering, two types of applications are encountered:</a:t>
            </a:r>
          </a:p>
          <a:p>
            <a:pPr marL="838200" lvl="1" indent="-381000" eaLnBrk="1" hangingPunct="1"/>
            <a:r>
              <a:rPr lang="en-US" sz="2000" b="1" i="1" u="sng" dirty="0" smtClean="0"/>
              <a:t>Trend analysis:</a:t>
            </a:r>
            <a:r>
              <a:rPr lang="en-US" sz="2000" dirty="0" smtClean="0"/>
              <a:t> Predicting values of dependent variable, may include </a:t>
            </a:r>
            <a:r>
              <a:rPr lang="en-US" sz="2000" dirty="0" smtClean="0">
                <a:solidFill>
                  <a:srgbClr val="FF0000"/>
                </a:solidFill>
              </a:rPr>
              <a:t>extrapolation</a:t>
            </a:r>
            <a:r>
              <a:rPr lang="en-US" sz="2000" dirty="0" smtClean="0"/>
              <a:t> beyond data points or </a:t>
            </a:r>
            <a:r>
              <a:rPr lang="en-US" sz="2000" dirty="0" smtClean="0">
                <a:solidFill>
                  <a:srgbClr val="FF0000"/>
                </a:solidFill>
              </a:rPr>
              <a:t>interpolation</a:t>
            </a:r>
            <a:r>
              <a:rPr lang="en-US" sz="2000" dirty="0" smtClean="0"/>
              <a:t> between data points.</a:t>
            </a:r>
          </a:p>
          <a:p>
            <a:pPr marL="838200" lvl="1" indent="-381000" eaLnBrk="1" hangingPunct="1"/>
            <a:r>
              <a:rPr lang="en-US" sz="2000" b="1" i="1" u="sng" dirty="0" smtClean="0"/>
              <a:t>Hypothesis testing:</a:t>
            </a:r>
            <a:r>
              <a:rPr lang="en-US" sz="2000" dirty="0" smtClean="0"/>
              <a:t> Comparing existing mathematical model with measured data.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dirty="0" smtClean="0"/>
              <a:t>What is the best mathematical model (function </a:t>
            </a:r>
            <a:r>
              <a:rPr lang="en-US" sz="2400" b="1" i="1" dirty="0" smtClean="0"/>
              <a:t>f</a:t>
            </a:r>
            <a:r>
              <a:rPr lang="en-US" sz="2400" i="1" dirty="0" smtClean="0"/>
              <a:t> , </a:t>
            </a:r>
            <a:r>
              <a:rPr lang="en-US" sz="2400" b="1" i="1" dirty="0" smtClean="0"/>
              <a:t>y</a:t>
            </a:r>
            <a:r>
              <a:rPr lang="en-US" sz="2400" dirty="0" smtClean="0"/>
              <a:t>) that represents the dataset (</a:t>
            </a:r>
            <a:r>
              <a:rPr lang="en-US" sz="2400" b="1" i="1" dirty="0" err="1" smtClean="0"/>
              <a:t>x</a:t>
            </a:r>
            <a:r>
              <a:rPr lang="en-US" sz="2400" b="1" baseline="-25000" dirty="0" err="1" smtClean="0"/>
              <a:t>i</a:t>
            </a:r>
            <a:r>
              <a:rPr lang="en-US" sz="2400" dirty="0" err="1" smtClean="0"/>
              <a:t>,</a:t>
            </a:r>
            <a:r>
              <a:rPr lang="en-US" sz="2400" b="1" i="1" dirty="0" err="1" smtClean="0"/>
              <a:t>y</a:t>
            </a:r>
            <a:r>
              <a:rPr lang="en-US" sz="2400" b="1" baseline="-25000" dirty="0" err="1" smtClean="0"/>
              <a:t>i</a:t>
            </a:r>
            <a:r>
              <a:rPr lang="en-US" sz="2400" dirty="0" smtClean="0"/>
              <a:t>)?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dirty="0" smtClean="0"/>
              <a:t>What is the best criterion to assess the fitting of the function </a:t>
            </a:r>
            <a:r>
              <a:rPr lang="en-US" sz="2400" b="1" i="1" dirty="0" smtClean="0"/>
              <a:t>y</a:t>
            </a:r>
            <a:r>
              <a:rPr lang="en-US" sz="2400" dirty="0" smtClean="0"/>
              <a:t> to the data?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CISE301_Topic4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17550B-A2FF-4018-9B7B-C68C7EFF8061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30725" name="Rectangle 2"/>
          <p:cNvSpPr>
            <a:spLocks noChangeArrowheads="1"/>
          </p:cNvSpPr>
          <p:nvPr/>
        </p:nvSpPr>
        <p:spPr bwMode="auto">
          <a:xfrm>
            <a:off x="1600200" y="3505200"/>
            <a:ext cx="4343400" cy="14478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Motivation - Curve Fitting</a:t>
            </a:r>
          </a:p>
        </p:txBody>
      </p:sp>
      <p:sp>
        <p:nvSpPr>
          <p:cNvPr id="3072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305800" cy="4572000"/>
          </a:xfrm>
        </p:spPr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en-US" smtClean="0"/>
              <a:t>    Given a set of tabulated data, find a curve or a function that </a:t>
            </a:r>
            <a:r>
              <a:rPr lang="en-US" i="1" u="sng" smtClean="0"/>
              <a:t>best represents the data</a:t>
            </a:r>
            <a:r>
              <a:rPr lang="en-US" smtClean="0"/>
              <a:t>.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z="3200" smtClean="0"/>
              <a:t>      </a:t>
            </a:r>
            <a:r>
              <a:rPr lang="en-US" smtClean="0"/>
              <a:t>Given:</a:t>
            </a:r>
          </a:p>
          <a:p>
            <a:pPr marL="1131888" lvl="2" indent="-217488" eaLnBrk="1" hangingPunct="1">
              <a:buFontTx/>
              <a:buAutoNum type="arabicPeriod"/>
            </a:pPr>
            <a:r>
              <a:rPr lang="en-US" sz="2400" smtClean="0"/>
              <a:t>The tabulated </a:t>
            </a:r>
            <a:r>
              <a:rPr lang="en-US" sz="2400" b="1" smtClean="0">
                <a:solidFill>
                  <a:srgbClr val="FF3300"/>
                </a:solidFill>
              </a:rPr>
              <a:t>data</a:t>
            </a:r>
          </a:p>
          <a:p>
            <a:pPr marL="1131888" lvl="2" indent="-217488" eaLnBrk="1" hangingPunct="1">
              <a:buFontTx/>
              <a:buAutoNum type="arabicPeriod"/>
            </a:pPr>
            <a:r>
              <a:rPr lang="en-US" sz="2400" smtClean="0"/>
              <a:t>The </a:t>
            </a:r>
            <a:r>
              <a:rPr lang="en-US" sz="2400" b="1" smtClean="0">
                <a:solidFill>
                  <a:srgbClr val="FF3300"/>
                </a:solidFill>
              </a:rPr>
              <a:t>form</a:t>
            </a:r>
            <a:r>
              <a:rPr lang="en-US" sz="2400" smtClean="0"/>
              <a:t> of the function</a:t>
            </a:r>
          </a:p>
          <a:p>
            <a:pPr marL="1131888" lvl="2" indent="-217488" eaLnBrk="1" hangingPunct="1">
              <a:buFontTx/>
              <a:buAutoNum type="arabicPeriod"/>
            </a:pPr>
            <a:r>
              <a:rPr lang="en-US" sz="2400" smtClean="0"/>
              <a:t>The curve fitting </a:t>
            </a:r>
            <a:r>
              <a:rPr lang="en-US" sz="2400" b="1" smtClean="0">
                <a:solidFill>
                  <a:srgbClr val="FF3300"/>
                </a:solidFill>
              </a:rPr>
              <a:t>criteria</a:t>
            </a:r>
            <a:r>
              <a:rPr lang="en-US" sz="2400" smtClean="0"/>
              <a:t> 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z="3200" smtClean="0"/>
              <a:t>            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z="3200" smtClean="0"/>
              <a:t>     Find the </a:t>
            </a:r>
            <a:r>
              <a:rPr lang="en-US" sz="3200" b="1" u="sng" smtClean="0"/>
              <a:t>unknown</a:t>
            </a:r>
            <a:r>
              <a:rPr lang="en-US" sz="3200" smtClean="0"/>
              <a:t> coefficients</a:t>
            </a:r>
          </a:p>
        </p:txBody>
      </p:sp>
      <p:sp>
        <p:nvSpPr>
          <p:cNvPr id="30728" name="Rectangle 5"/>
          <p:cNvSpPr>
            <a:spLocks noChangeArrowheads="1"/>
          </p:cNvSpPr>
          <p:nvPr/>
        </p:nvSpPr>
        <p:spPr bwMode="auto">
          <a:xfrm>
            <a:off x="838200" y="3048000"/>
            <a:ext cx="7467600" cy="3048000"/>
          </a:xfrm>
          <a:prstGeom prst="rect">
            <a:avLst/>
          </a:prstGeom>
          <a:noFill/>
          <a:ln w="76200" cmpd="tri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CISE301_Topic4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17550B-A2FF-4018-9B7B-C68C7EFF8061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Motivation - Curve </a:t>
            </a:r>
            <a:r>
              <a:rPr lang="en-US" dirty="0" smtClean="0"/>
              <a:t>Fitting (Contd.)</a:t>
            </a:r>
            <a:endParaRPr lang="en-US" dirty="0" smtClean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57200" indent="-457200" eaLnBrk="1" hangingPunct="1"/>
            <a:r>
              <a:rPr lang="en-US" kern="0" dirty="0" smtClean="0"/>
              <a:t>Two approaches for curve fitting:</a:t>
            </a:r>
          </a:p>
          <a:p>
            <a:pPr marL="838200" lvl="1" indent="-381000" eaLnBrk="1" hangingPunct="1"/>
            <a:r>
              <a:rPr lang="en-US" b="1" u="sng" kern="0" dirty="0" smtClean="0"/>
              <a:t>Data has significant degree of error:</a:t>
            </a:r>
            <a:r>
              <a:rPr lang="en-US" kern="0" dirty="0" smtClean="0"/>
              <a:t> Derive a single curve </a:t>
            </a:r>
            <a:r>
              <a:rPr lang="en-US" kern="0" dirty="0"/>
              <a:t>that represents the general trend of the data</a:t>
            </a:r>
            <a:r>
              <a:rPr lang="en-US" kern="0" dirty="0" smtClean="0"/>
              <a:t>.</a:t>
            </a:r>
          </a:p>
          <a:p>
            <a:pPr marL="1238250" lvl="2" indent="-381000" eaLnBrk="1" hangingPunct="1"/>
            <a:r>
              <a:rPr lang="en-US" kern="0" dirty="0" smtClean="0"/>
              <a:t>No </a:t>
            </a:r>
            <a:r>
              <a:rPr lang="en-US" kern="0" dirty="0"/>
              <a:t>effort to intersect every </a:t>
            </a:r>
            <a:r>
              <a:rPr lang="en-US" kern="0" dirty="0" smtClean="0"/>
              <a:t>point; curve follows the pattern</a:t>
            </a:r>
          </a:p>
          <a:p>
            <a:pPr marL="1238250" lvl="2" indent="-381000" eaLnBrk="1" hangingPunct="1"/>
            <a:r>
              <a:rPr lang="en-US" kern="0" dirty="0" smtClean="0"/>
              <a:t>Example: </a:t>
            </a:r>
            <a:r>
              <a:rPr lang="en-US" kern="0" dirty="0" smtClean="0">
                <a:solidFill>
                  <a:srgbClr val="0000FF"/>
                </a:solidFill>
              </a:rPr>
              <a:t>least-squares regression</a:t>
            </a:r>
            <a:endParaRPr lang="en-US" kern="0" dirty="0">
              <a:solidFill>
                <a:srgbClr val="0000FF"/>
              </a:solidFill>
            </a:endParaRPr>
          </a:p>
          <a:p>
            <a:pPr marL="838200" lvl="1" indent="-381000" eaLnBrk="1" hangingPunct="1"/>
            <a:r>
              <a:rPr lang="en-US" b="1" u="sng" kern="0" dirty="0"/>
              <a:t>Data </a:t>
            </a:r>
            <a:r>
              <a:rPr lang="en-US" b="1" u="sng" kern="0" dirty="0" smtClean="0"/>
              <a:t>is precise:</a:t>
            </a:r>
            <a:r>
              <a:rPr lang="en-US" kern="0" dirty="0" smtClean="0"/>
              <a:t> </a:t>
            </a:r>
            <a:r>
              <a:rPr lang="en-US" kern="0" dirty="0"/>
              <a:t>Derive </a:t>
            </a:r>
            <a:r>
              <a:rPr lang="en-US" kern="0" dirty="0" smtClean="0"/>
              <a:t>a curve or series </a:t>
            </a:r>
            <a:r>
              <a:rPr lang="en-US" kern="0" dirty="0"/>
              <a:t>of curves that pass directly through each of the points</a:t>
            </a:r>
            <a:r>
              <a:rPr lang="en-US" kern="0" dirty="0" smtClean="0"/>
              <a:t>.</a:t>
            </a:r>
          </a:p>
          <a:p>
            <a:pPr marL="1238250" lvl="2" indent="-381000" eaLnBrk="1" hangingPunct="1"/>
            <a:r>
              <a:rPr lang="en-US" kern="0" dirty="0" smtClean="0"/>
              <a:t>Estimation </a:t>
            </a:r>
            <a:r>
              <a:rPr lang="en-US" kern="0" dirty="0"/>
              <a:t>of values between well-known </a:t>
            </a:r>
            <a:r>
              <a:rPr lang="en-US" kern="0" dirty="0" smtClean="0"/>
              <a:t>discrete points </a:t>
            </a:r>
            <a:r>
              <a:rPr lang="en-US" kern="0" dirty="0"/>
              <a:t>is called </a:t>
            </a:r>
            <a:r>
              <a:rPr lang="en-US" kern="0" dirty="0" smtClean="0">
                <a:solidFill>
                  <a:srgbClr val="3333FF"/>
                </a:solidFill>
              </a:rPr>
              <a:t>interpolation</a:t>
            </a:r>
            <a:endParaRPr lang="en-US" kern="0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79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CISE301_Topic4</a:t>
            </a:r>
          </a:p>
        </p:txBody>
      </p:sp>
      <p:sp>
        <p:nvSpPr>
          <p:cNvPr id="205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0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D5049C-0A25-44E2-BB9F-3C82897E2771}" type="slidenum">
              <a:rPr lang="ar-SA" smtClean="0"/>
              <a:pPr/>
              <a:t>7</a:t>
            </a:fld>
            <a:endParaRPr lang="en-US" smtClean="0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Decide on the Criterion</a:t>
            </a:r>
          </a:p>
        </p:txBody>
      </p:sp>
      <p:graphicFrame>
        <p:nvGraphicFramePr>
          <p:cNvPr id="2050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571625" y="2519363"/>
          <a:ext cx="4338638" cy="314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4" imgW="2171520" imgH="1574640" progId="Equation.3">
                  <p:embed/>
                </p:oleObj>
              </mc:Choice>
              <mc:Fallback>
                <p:oleObj name="Equation" r:id="rId4" imgW="2171520" imgH="1574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25" y="2519363"/>
                        <a:ext cx="4338638" cy="314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Rectangle 4"/>
          <p:cNvSpPr>
            <a:spLocks noChangeArrowheads="1"/>
          </p:cNvSpPr>
          <p:nvPr/>
        </p:nvSpPr>
        <p:spPr bwMode="auto">
          <a:xfrm>
            <a:off x="6477000" y="2895600"/>
            <a:ext cx="1981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Text Box 5"/>
          <p:cNvSpPr txBox="1">
            <a:spLocks noChangeArrowheads="1"/>
          </p:cNvSpPr>
          <p:nvPr/>
        </p:nvSpPr>
        <p:spPr bwMode="auto">
          <a:xfrm>
            <a:off x="6705600" y="29718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Chapter  17</a:t>
            </a:r>
          </a:p>
        </p:txBody>
      </p:sp>
      <p:sp>
        <p:nvSpPr>
          <p:cNvPr id="2057" name="Rectangle 6"/>
          <p:cNvSpPr>
            <a:spLocks noChangeArrowheads="1"/>
          </p:cNvSpPr>
          <p:nvPr/>
        </p:nvSpPr>
        <p:spPr bwMode="auto">
          <a:xfrm>
            <a:off x="6477000" y="4800600"/>
            <a:ext cx="1981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Chapter  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CISE301_Topic4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BC98F5-A7DB-4B70-8882-9F7B23F45853}" type="slidenum">
              <a:rPr lang="ar-SA" smtClean="0"/>
              <a:pPr/>
              <a:t>8</a:t>
            </a:fld>
            <a:endParaRPr lang="en-US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Least Squares Regression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FF0000"/>
                </a:solidFill>
              </a:rPr>
              <a:t>Linear Regression</a:t>
            </a:r>
          </a:p>
          <a:p>
            <a:pPr eaLnBrk="1" hangingPunct="1"/>
            <a:r>
              <a:rPr lang="en-US" dirty="0" smtClean="0"/>
              <a:t>‌Fitting a straight line to a set of paired observations</a:t>
            </a:r>
            <a:r>
              <a:rPr lang="en-US" dirty="0" smtClean="0"/>
              <a:t>: </a:t>
            </a:r>
            <a:r>
              <a:rPr lang="en-US" i="1" dirty="0" smtClean="0"/>
              <a:t>(</a:t>
            </a:r>
            <a:r>
              <a:rPr lang="en-US" i="1" dirty="0" smtClean="0"/>
              <a:t>x</a:t>
            </a:r>
            <a:r>
              <a:rPr lang="en-US" i="1" baseline="-25000" dirty="0" smtClean="0"/>
              <a:t>1</a:t>
            </a:r>
            <a:r>
              <a:rPr lang="en-US" i="1" dirty="0" smtClean="0"/>
              <a:t>, y</a:t>
            </a:r>
            <a:r>
              <a:rPr lang="en-US" i="1" baseline="-25000" dirty="0" smtClean="0"/>
              <a:t>1</a:t>
            </a:r>
            <a:r>
              <a:rPr lang="en-US" i="1" dirty="0" smtClean="0"/>
              <a:t>), (x</a:t>
            </a:r>
            <a:r>
              <a:rPr lang="en-US" i="1" baseline="-25000" dirty="0" smtClean="0"/>
              <a:t>2</a:t>
            </a:r>
            <a:r>
              <a:rPr lang="en-US" i="1" dirty="0" smtClean="0"/>
              <a:t>, y</a:t>
            </a:r>
            <a:r>
              <a:rPr lang="en-US" i="1" baseline="-25000" dirty="0" smtClean="0"/>
              <a:t>2</a:t>
            </a:r>
            <a:r>
              <a:rPr lang="en-US" i="1" dirty="0" smtClean="0"/>
              <a:t>),…,(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, 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).</a:t>
            </a:r>
          </a:p>
          <a:p>
            <a:pPr marL="0" indent="0" eaLnBrk="1" hangingPunct="1">
              <a:buNone/>
            </a:pPr>
            <a:endParaRPr lang="en-US" sz="1800" dirty="0" smtClean="0"/>
          </a:p>
          <a:p>
            <a:pPr algn="ctr" eaLnBrk="1" hangingPunct="1">
              <a:buNone/>
            </a:pPr>
            <a:r>
              <a:rPr lang="en-US" dirty="0" smtClean="0"/>
              <a:t>	</a:t>
            </a:r>
            <a:r>
              <a:rPr lang="en-US" i="1" dirty="0" smtClean="0">
                <a:solidFill>
                  <a:srgbClr val="0000FF"/>
                </a:solidFill>
              </a:rPr>
              <a:t>y = a</a:t>
            </a:r>
            <a:r>
              <a:rPr lang="en-US" i="1" baseline="-25000" dirty="0" smtClean="0">
                <a:solidFill>
                  <a:srgbClr val="0000FF"/>
                </a:solidFill>
              </a:rPr>
              <a:t>0</a:t>
            </a:r>
            <a:r>
              <a:rPr lang="en-US" i="1" dirty="0">
                <a:solidFill>
                  <a:srgbClr val="0000FF"/>
                </a:solidFill>
              </a:rPr>
              <a:t> + </a:t>
            </a:r>
            <a:r>
              <a:rPr lang="en-US" i="1" dirty="0" smtClean="0">
                <a:solidFill>
                  <a:srgbClr val="0000FF"/>
                </a:solidFill>
              </a:rPr>
              <a:t>a</a:t>
            </a:r>
            <a:r>
              <a:rPr lang="en-US" i="1" baseline="-25000" dirty="0" smtClean="0">
                <a:solidFill>
                  <a:srgbClr val="0000FF"/>
                </a:solidFill>
              </a:rPr>
              <a:t>1</a:t>
            </a:r>
            <a:r>
              <a:rPr lang="en-US" i="1" dirty="0" smtClean="0">
                <a:solidFill>
                  <a:srgbClr val="0000FF"/>
                </a:solidFill>
              </a:rPr>
              <a:t>x + e</a:t>
            </a:r>
            <a:endParaRPr lang="en-US" dirty="0" smtClean="0">
              <a:solidFill>
                <a:srgbClr val="0000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800" i="1" dirty="0" smtClean="0"/>
              <a:t>	</a:t>
            </a:r>
            <a:endParaRPr lang="en-US" sz="18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i="1" dirty="0"/>
              <a:t>	</a:t>
            </a:r>
            <a:r>
              <a:rPr lang="en-US" i="1" dirty="0" smtClean="0"/>
              <a:t>a</a:t>
            </a:r>
            <a:r>
              <a:rPr lang="en-US" i="1" baseline="-25000" dirty="0" smtClean="0"/>
              <a:t>1 </a:t>
            </a:r>
            <a:r>
              <a:rPr lang="en-US" i="1" dirty="0" smtClean="0"/>
              <a:t>- </a:t>
            </a:r>
            <a:r>
              <a:rPr lang="en-US" dirty="0" smtClean="0"/>
              <a:t>slope</a:t>
            </a:r>
            <a:r>
              <a:rPr lang="en-US" dirty="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i="1" dirty="0" smtClean="0"/>
              <a:t>a</a:t>
            </a:r>
            <a:r>
              <a:rPr lang="en-US" i="1" baseline="-25000" dirty="0" smtClean="0"/>
              <a:t>0 </a:t>
            </a:r>
            <a:r>
              <a:rPr lang="en-US" i="1" dirty="0" smtClean="0"/>
              <a:t>- </a:t>
            </a:r>
            <a:r>
              <a:rPr lang="en-US" dirty="0" smtClean="0"/>
              <a:t>intercept</a:t>
            </a:r>
            <a:r>
              <a:rPr lang="en-US" dirty="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i="1" dirty="0" smtClean="0"/>
              <a:t>e  - </a:t>
            </a:r>
            <a:r>
              <a:rPr lang="en-US" dirty="0" smtClean="0"/>
              <a:t>error between model and observations.</a:t>
            </a:r>
            <a:endParaRPr lang="en-US" dirty="0" smtClean="0"/>
          </a:p>
        </p:txBody>
      </p:sp>
      <p:grpSp>
        <p:nvGrpSpPr>
          <p:cNvPr id="11" name="Group 10"/>
          <p:cNvGrpSpPr/>
          <p:nvPr/>
        </p:nvGrpSpPr>
        <p:grpSpPr>
          <a:xfrm>
            <a:off x="4114800" y="3886200"/>
            <a:ext cx="3429000" cy="762000"/>
            <a:chOff x="4114800" y="3886200"/>
            <a:chExt cx="3429000" cy="762000"/>
          </a:xfrm>
        </p:grpSpPr>
        <p:sp>
          <p:nvSpPr>
            <p:cNvPr id="9" name="Left Brace 8"/>
            <p:cNvSpPr/>
            <p:nvPr/>
          </p:nvSpPr>
          <p:spPr>
            <a:xfrm rot="16200000">
              <a:off x="4800600" y="3200400"/>
              <a:ext cx="152400" cy="1524000"/>
            </a:xfrm>
            <a:prstGeom prst="leftBrac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966941" y="4248090"/>
              <a:ext cx="25768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latin typeface="+mn-lt"/>
                  <a:cs typeface="Courier New" panose="02070309020205020404" pitchFamily="49" charset="0"/>
                </a:rPr>
                <a:t>approximate value</a:t>
              </a:r>
              <a:endParaRPr lang="en-US" sz="2000" dirty="0">
                <a:solidFill>
                  <a:srgbClr val="FF0000"/>
                </a:solidFill>
                <a:latin typeface="+mn-lt"/>
                <a:cs typeface="Courier New" panose="02070309020205020404" pitchFamily="49" charset="0"/>
              </a:endParaRPr>
            </a:p>
          </p:txBody>
        </p:sp>
        <p:cxnSp>
          <p:nvCxnSpPr>
            <p:cNvPr id="5" name="Straight Arrow Connector 4"/>
            <p:cNvCxnSpPr/>
            <p:nvPr/>
          </p:nvCxnSpPr>
          <p:spPr>
            <a:xfrm flipH="1" flipV="1">
              <a:off x="4876800" y="4065528"/>
              <a:ext cx="152400" cy="277872"/>
            </a:xfrm>
            <a:prstGeom prst="straightConnector1">
              <a:avLst/>
            </a:prstGeom>
            <a:ln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3124200" y="3886199"/>
            <a:ext cx="2819400" cy="1162111"/>
            <a:chOff x="3124200" y="3886199"/>
            <a:chExt cx="2819400" cy="1162111"/>
          </a:xfrm>
        </p:grpSpPr>
        <p:sp>
          <p:nvSpPr>
            <p:cNvPr id="2" name="TextBox 1"/>
            <p:cNvSpPr txBox="1"/>
            <p:nvPr/>
          </p:nvSpPr>
          <p:spPr>
            <a:xfrm>
              <a:off x="4459091" y="4648200"/>
              <a:ext cx="14845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  <a:latin typeface="+mn-lt"/>
                  <a:cs typeface="Courier New" panose="02070309020205020404" pitchFamily="49" charset="0"/>
                </a:rPr>
                <a:t>t</a:t>
              </a:r>
              <a:r>
                <a:rPr lang="en-US" sz="2000" dirty="0" smtClean="0">
                  <a:solidFill>
                    <a:srgbClr val="FF0000"/>
                  </a:solidFill>
                  <a:latin typeface="+mn-lt"/>
                  <a:cs typeface="Courier New" panose="02070309020205020404" pitchFamily="49" charset="0"/>
                </a:rPr>
                <a:t>rue value</a:t>
              </a:r>
              <a:endParaRPr lang="en-US" sz="2000" dirty="0">
                <a:solidFill>
                  <a:srgbClr val="FF0000"/>
                </a:solidFill>
                <a:latin typeface="+mn-lt"/>
                <a:cs typeface="Courier New" panose="02070309020205020404" pitchFamily="49" charset="0"/>
              </a:endParaRPr>
            </a:p>
          </p:txBody>
        </p:sp>
        <p:sp>
          <p:nvSpPr>
            <p:cNvPr id="3" name="Left Brace 2"/>
            <p:cNvSpPr/>
            <p:nvPr/>
          </p:nvSpPr>
          <p:spPr>
            <a:xfrm rot="16200000">
              <a:off x="3314700" y="3695699"/>
              <a:ext cx="152400" cy="533400"/>
            </a:xfrm>
            <a:prstGeom prst="leftBrac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 flipV="1">
              <a:off x="3505200" y="4065528"/>
              <a:ext cx="1066800" cy="658872"/>
            </a:xfrm>
            <a:prstGeom prst="straightConnector1">
              <a:avLst/>
            </a:prstGeom>
            <a:ln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CISE301_Topic4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0D1903-7F47-4080-A555-F55F2E619FCA}" type="slidenum">
              <a:rPr lang="ar-SA" smtClean="0"/>
              <a:pPr/>
              <a:t>9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Selection of the Functions</a:t>
            </a: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24524"/>
              </p:ext>
            </p:extLst>
          </p:nvPr>
        </p:nvGraphicFramePr>
        <p:xfrm>
          <a:off x="1388134" y="1905000"/>
          <a:ext cx="6367733" cy="383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4" imgW="2616120" imgH="1574640" progId="Equation.DSMT4">
                  <p:embed/>
                </p:oleObj>
              </mc:Choice>
              <mc:Fallback>
                <p:oleObj name="Equation" r:id="rId4" imgW="2616120" imgH="1574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8134" y="1905000"/>
                        <a:ext cx="6367733" cy="3832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6394</TotalTime>
  <Words>716</Words>
  <Application>Microsoft Office PowerPoint</Application>
  <PresentationFormat>On-screen Show (4:3)</PresentationFormat>
  <Paragraphs>350</Paragraphs>
  <Slides>33</Slides>
  <Notes>33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Arial</vt:lpstr>
      <vt:lpstr>Courier New</vt:lpstr>
      <vt:lpstr>Garamond</vt:lpstr>
      <vt:lpstr>Times New Roman</vt:lpstr>
      <vt:lpstr>Verdana</vt:lpstr>
      <vt:lpstr>Wingdings</vt:lpstr>
      <vt:lpstr>Level</vt:lpstr>
      <vt:lpstr>MathType 5.0 Equation</vt:lpstr>
      <vt:lpstr>Equation</vt:lpstr>
      <vt:lpstr>PowerPoint Presentation</vt:lpstr>
      <vt:lpstr>  Lecture 18 Introduction to Least Squares</vt:lpstr>
      <vt:lpstr>Motivation</vt:lpstr>
      <vt:lpstr>Motivation - Model Building</vt:lpstr>
      <vt:lpstr>Motivation - Curve Fitting</vt:lpstr>
      <vt:lpstr>Motivation - Curve Fitting (Contd.)</vt:lpstr>
      <vt:lpstr>Decide on the Criterion</vt:lpstr>
      <vt:lpstr>Least Squares Regression</vt:lpstr>
      <vt:lpstr>Selection of the Functions</vt:lpstr>
      <vt:lpstr>Least Squares</vt:lpstr>
      <vt:lpstr>Determine the Unknowns </vt:lpstr>
      <vt:lpstr>Determine the Unknowns </vt:lpstr>
      <vt:lpstr>Example 1 </vt:lpstr>
      <vt:lpstr>Example 1 </vt:lpstr>
      <vt:lpstr>Example 1 </vt:lpstr>
      <vt:lpstr>Example 1 </vt:lpstr>
      <vt:lpstr>Example 1 </vt:lpstr>
      <vt:lpstr>Example 2 - Fitting with Nonlinear Functions -</vt:lpstr>
      <vt:lpstr>Example 2 </vt:lpstr>
      <vt:lpstr>Example 2 </vt:lpstr>
      <vt:lpstr>How Do You Judge Performance? </vt:lpstr>
      <vt:lpstr>Multiple Regression</vt:lpstr>
      <vt:lpstr>Solution of Multiple Regression</vt:lpstr>
      <vt:lpstr>Solution of Multiple Regression</vt:lpstr>
      <vt:lpstr>Lecture 19 Nonlinear Least Squares Problems + More</vt:lpstr>
      <vt:lpstr>Nonlinear Problem</vt:lpstr>
      <vt:lpstr>Alternative Solution (Linearization Method)</vt:lpstr>
      <vt:lpstr>Example  (Linearization Method)</vt:lpstr>
      <vt:lpstr>Inconsistent System of Equations</vt:lpstr>
      <vt:lpstr>Inconsistent System of Equations - Reasons -</vt:lpstr>
      <vt:lpstr>Inconsistent System of Equations - Formulation as a Least Squares Problem -</vt:lpstr>
      <vt:lpstr>Solution </vt:lpstr>
      <vt:lpstr>Solution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marwan</dc:creator>
  <cp:lastModifiedBy>Dr. Marwan Abu-Amara</cp:lastModifiedBy>
  <cp:revision>263</cp:revision>
  <dcterms:created xsi:type="dcterms:W3CDTF">2002-11-14T22:58:36Z</dcterms:created>
  <dcterms:modified xsi:type="dcterms:W3CDTF">2016-02-14T06:02:02Z</dcterms:modified>
</cp:coreProperties>
</file>