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3"/>
  </p:notesMasterIdLst>
  <p:handoutMasterIdLst>
    <p:handoutMasterId r:id="rId74"/>
  </p:handoutMasterIdLst>
  <p:sldIdLst>
    <p:sldId id="256" r:id="rId2"/>
    <p:sldId id="343" r:id="rId3"/>
    <p:sldId id="274" r:id="rId4"/>
    <p:sldId id="280" r:id="rId5"/>
    <p:sldId id="281" r:id="rId6"/>
    <p:sldId id="348" r:id="rId7"/>
    <p:sldId id="282" r:id="rId8"/>
    <p:sldId id="344" r:id="rId9"/>
    <p:sldId id="345" r:id="rId10"/>
    <p:sldId id="346" r:id="rId11"/>
    <p:sldId id="347" r:id="rId12"/>
    <p:sldId id="288" r:id="rId13"/>
    <p:sldId id="287" r:id="rId14"/>
    <p:sldId id="341" r:id="rId15"/>
    <p:sldId id="276" r:id="rId16"/>
    <p:sldId id="275" r:id="rId17"/>
    <p:sldId id="277" r:id="rId18"/>
    <p:sldId id="283" r:id="rId19"/>
    <p:sldId id="284" r:id="rId20"/>
    <p:sldId id="285" r:id="rId21"/>
    <p:sldId id="279" r:id="rId22"/>
    <p:sldId id="286" r:id="rId23"/>
    <p:sldId id="278" r:id="rId24"/>
    <p:sldId id="352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342" r:id="rId34"/>
    <p:sldId id="301" r:id="rId35"/>
    <p:sldId id="302" r:id="rId36"/>
    <p:sldId id="303" r:id="rId37"/>
    <p:sldId id="349" r:id="rId38"/>
    <p:sldId id="304" r:id="rId39"/>
    <p:sldId id="305" r:id="rId40"/>
    <p:sldId id="307" r:id="rId41"/>
    <p:sldId id="354" r:id="rId42"/>
    <p:sldId id="353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50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3" r:id="rId65"/>
    <p:sldId id="334" r:id="rId66"/>
    <p:sldId id="335" r:id="rId67"/>
    <p:sldId id="336" r:id="rId68"/>
    <p:sldId id="337" r:id="rId69"/>
    <p:sldId id="338" r:id="rId70"/>
    <p:sldId id="339" r:id="rId71"/>
    <p:sldId id="340" r:id="rId7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165EE6FA-1C82-4FDF-AAD7-DE2CF504FE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4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828FF623-B5F5-4902-8DD6-A65FC10048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66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B5CA7-7491-44DC-9984-833E3C48ABAF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841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B410A-E2D2-44D0-9018-B7E8D5F4BD34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6416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12989-5F11-413F-82C6-E8DAAC228C2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0890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C285B-3B5F-414B-AC7C-4239E6153C16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9547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0DE56-5E8A-4256-8660-D15FEF1496CB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8521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F43B5-8A58-40CB-8AF7-B4C13A010F51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1776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8CE5E-DA35-43FE-A5BB-3F77076A9265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9847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338F7-DD9D-4312-A670-8430B7878C0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73364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CD965-A08C-4A9F-9C44-6E897CFD6C0B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2869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109166-EADB-4EBC-8E52-290E79287AC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6860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DF367-5F17-42BA-9B55-AF8194D79A0D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127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2CD68-F9A0-4A3E-801E-E0208F75CF9A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02100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9F27D-7691-4DEB-B3BC-11AAEED1432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34885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226F3E-3C76-4C6A-9AEC-01432A8A7141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35933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1EC15-E7FA-49C4-9D45-B92F96085FC4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12820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09EBB-C592-49B2-9169-BCDCB3C5E746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96032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8B43E-D58B-4B1D-8416-15C06BC96F08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0499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B122F2-F5BF-421C-BAD4-BF2F1CA90F0C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7880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A2E1D-2BBC-4C6A-A68C-B428A39CABFE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14985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7571B-A342-441F-B484-80CFB0F0D536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88715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26A00-CC34-4ABA-9399-913AAF7A3C06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61330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F78BF-ED19-4B90-A873-C264015747D0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180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03C5A-3DFA-431D-8024-EF6503904536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37484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6AF7C-9C6E-4ACE-A833-B44B4A81246F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80915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FB301-C502-4C8A-8FA1-7EB442A9E339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09646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529E0-F163-448E-8A0A-57AAC40CC28A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43245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B4A3D-BE05-4B25-AD6D-5BD1FA707EB6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60277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C608C-37E8-4267-9C7E-0BA642D3EFF3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26399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730E7-F07C-47CB-A0A4-A1CA6853E937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29628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DB412-DC87-4D74-BC71-911B504DC035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78652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9CEBC-B5F4-4F43-88B9-608BD9DD6C6C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97086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EB2E6-42E5-4F30-B1EA-E085A2FE055F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09722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911FD-C651-4D82-8DBC-44D6F1B64CCE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9109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A603F-89F6-44B8-9986-A20333E5AE4B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03190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F65E3-182E-4A55-968E-D291069BDB0E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63282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E6D16-364D-4CE8-9270-1D5AF740CE61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42525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3DE87-CAB9-4E73-B376-809FD41492A1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56371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885EAE-85EC-48C3-95F3-9E7116C53CC7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89411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1C5A5-23A4-4906-8CAB-FC4AACE133CE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188739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1AD0-16C2-4E01-BC92-EF3C1385EB3D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27334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36CF6-96FE-4004-A6FE-43C60010D565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50966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93360-8FFC-4CC4-A1A8-494B9598A9C6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71091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73445-5A61-4092-AB41-5F7480AEA783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309485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C36DA-C2B6-499E-A4C4-DC90C04B69CC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744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9B201-EBC2-49CA-B434-A8B38857F177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59130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FA995-1084-46D8-B5E0-0935231C1F47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661853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5E6C7-CFBC-45E6-A40E-0646A540010F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41337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9065E-D0C0-4536-8B7C-E0AF4BDF8F4C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443900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D2A9F3-57EB-4190-9AF3-A0C9330BAA35}" type="slidenum">
              <a:rPr lang="ar-SA" smtClean="0"/>
              <a:pPr/>
              <a:t>53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572903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395E1-7644-42E5-A2CA-562161E6B14C}" type="slidenum">
              <a:rPr lang="ar-SA" smtClean="0"/>
              <a:pPr/>
              <a:t>54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176684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11C14-E032-4A06-9352-5B9CC601A4EC}" type="slidenum">
              <a:rPr lang="ar-SA" smtClean="0"/>
              <a:pPr/>
              <a:t>55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795826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3CDD3-2BDD-4827-9552-2605B617E16F}" type="slidenum">
              <a:rPr lang="ar-SA" smtClean="0"/>
              <a:pPr/>
              <a:t>56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760291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3F557-B58E-4897-AE7E-49DBB3FFFAB3}" type="slidenum">
              <a:rPr lang="ar-SA" smtClean="0"/>
              <a:pPr/>
              <a:t>57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437567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BB788-8A11-49D7-ADE3-08B83018C348}" type="slidenum">
              <a:rPr lang="ar-SA" smtClean="0"/>
              <a:pPr/>
              <a:t>58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588092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6677C-F045-4ACD-B99F-718B93D172FC}" type="slidenum">
              <a:rPr lang="ar-SA" smtClean="0"/>
              <a:pPr/>
              <a:t>59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4419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2E4AF-E28B-4FCA-A323-8EC61A772174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668542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2AC62B-7AB8-4076-AAC2-6A857D8BFA10}" type="slidenum">
              <a:rPr lang="ar-SA" smtClean="0"/>
              <a:pPr/>
              <a:t>60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23434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00C9D-3414-44C5-BD59-E59AD75921FA}" type="slidenum">
              <a:rPr lang="ar-SA" smtClean="0"/>
              <a:pPr/>
              <a:t>61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63925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AA222B-9CC6-4F9D-991F-9BD5881A7A1E}" type="slidenum">
              <a:rPr lang="ar-SA" smtClean="0"/>
              <a:pPr/>
              <a:t>62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440715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F2F89-5773-439A-947B-C9ACD79AD677}" type="slidenum">
              <a:rPr lang="ar-SA" smtClean="0"/>
              <a:pPr/>
              <a:t>63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079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5D110-E670-4E6C-BBB1-7458F96EAB36}" type="slidenum">
              <a:rPr lang="ar-SA" smtClean="0"/>
              <a:pPr/>
              <a:t>64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252635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4828-DB06-4993-9F97-2E4B83D6A025}" type="slidenum">
              <a:rPr lang="ar-SA" smtClean="0"/>
              <a:pPr/>
              <a:t>65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014090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D44D4-527E-4057-BC2B-A19BB62B68EA}" type="slidenum">
              <a:rPr lang="ar-SA" smtClean="0"/>
              <a:pPr/>
              <a:t>66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757767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80820-2B3A-4E82-BF70-AC22AFA5D5F2}" type="slidenum">
              <a:rPr lang="ar-SA" smtClean="0"/>
              <a:pPr/>
              <a:t>67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951165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85369-2AD4-4A54-B6E4-1214430CF91C}" type="slidenum">
              <a:rPr lang="ar-SA" smtClean="0"/>
              <a:pPr/>
              <a:t>68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996781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7CE35-6D80-47AF-9A0B-2650B25EB5ED}" type="slidenum">
              <a:rPr lang="ar-SA" smtClean="0"/>
              <a:pPr/>
              <a:t>69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0390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65ECF1-9C76-4CBF-ACB1-D196D37FE432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187872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29CF1C-BC12-4203-8F6A-38DA0DA8F9AC}" type="slidenum">
              <a:rPr lang="ar-SA" smtClean="0"/>
              <a:pPr/>
              <a:t>70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933185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3E7A1-D2DD-476E-8D83-AEC27B2B0CBE}" type="slidenum">
              <a:rPr lang="ar-SA" smtClean="0"/>
              <a:pPr/>
              <a:t>71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9766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30351-B18F-4CC4-8F12-05C4F8E78BF5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7530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CF28E-6AB3-48B1-BF6A-7C5991FF9BF1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787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AF0A-82A2-48BA-9751-F52EB947FA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D639A-0C4B-43DD-9149-0BDD412E98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9B661-EDDE-4BB6-AACC-71AC349FA1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B1952-0BCD-4489-92DD-8EC4EB41CD0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F70C0-9AD8-4A75-9E8C-3E1AF5FD13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0D8E-B410-44B8-A342-356B96B65F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82CA2-4658-4EBC-856F-9D94DAD47D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9534-1480-4BAF-847E-EF3EC8B74E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E7C0-61EC-4320-9A08-83494EF737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34714-E321-4A3B-AD3D-279D13CE28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1B7A-ECD8-492D-9ACD-D782152BB8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374DF-3741-499D-B09A-CF318F39D8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9648A-1D42-4FB9-89EF-22AC60CFE1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CISE301_Topic3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767393D-EDE0-459B-BD87-6868F1877A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7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0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1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2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4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5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6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7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7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8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0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1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1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2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2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3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3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4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4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5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6.bin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6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7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7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8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9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9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451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4FE305-5149-463B-97E2-BEACCD64E42E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64517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3: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Solution of Systems of Linear Equations</a:t>
            </a: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Lectures 12-17:</a:t>
            </a: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64518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 smtClean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 smtClean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1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Chapter 9 of the textbook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BAB202-FC06-40E3-9B41-233F43D7715C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 of Linear Equations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066800"/>
          </a:xfrm>
        </p:spPr>
        <p:txBody>
          <a:bodyPr/>
          <a:lstStyle/>
          <a:p>
            <a:pPr eaLnBrk="1" hangingPunct="1"/>
            <a:r>
              <a:rPr lang="en-US" sz="2400" smtClean="0"/>
              <a:t>A set of equations is </a:t>
            </a:r>
            <a:r>
              <a:rPr lang="en-US" sz="2400" b="1" smtClean="0">
                <a:solidFill>
                  <a:srgbClr val="FF0000"/>
                </a:solidFill>
              </a:rPr>
              <a:t>inconsistent</a:t>
            </a:r>
            <a:r>
              <a:rPr lang="en-US" sz="2400" smtClean="0"/>
              <a:t> if there exists no solution to the system of equations:     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590800"/>
          <a:ext cx="6926263" cy="233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4" imgW="1993680" imgH="672840" progId="Equation.3">
                  <p:embed/>
                </p:oleObj>
              </mc:Choice>
              <mc:Fallback>
                <p:oleObj name="Equation" r:id="rId4" imgW="1993680" imgH="672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6926263" cy="233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C93838-DA07-489C-879B-68138C124DB8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 of Linear Equations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828800"/>
          </a:xfrm>
        </p:spPr>
        <p:txBody>
          <a:bodyPr/>
          <a:lstStyle/>
          <a:p>
            <a:pPr eaLnBrk="1" hangingPunct="1"/>
            <a:r>
              <a:rPr lang="en-US" sz="2400" smtClean="0"/>
              <a:t>Some systems of equations may have </a:t>
            </a:r>
            <a:r>
              <a:rPr lang="en-US" sz="2400" b="1" smtClean="0">
                <a:solidFill>
                  <a:srgbClr val="FF0000"/>
                </a:solidFill>
              </a:rPr>
              <a:t>infinite number of solutions</a:t>
            </a:r>
            <a:r>
              <a:rPr lang="en-US" sz="2400" smtClean="0"/>
              <a:t>       </a:t>
            </a:r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2362200"/>
          <a:ext cx="6553200" cy="301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4" imgW="2539800" imgH="1168200" progId="Equation.3">
                  <p:embed/>
                </p:oleObj>
              </mc:Choice>
              <mc:Fallback>
                <p:oleObj name="Equation" r:id="rId4" imgW="253980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6553200" cy="301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E8A81-2D63-4913-AC85-64A2398B2799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4000" smtClean="0"/>
              <a:t>Graphical Solution of Systems of</a:t>
            </a:r>
            <a:br>
              <a:rPr lang="en-US" altLang="ar-SA" sz="4000" smtClean="0"/>
            </a:br>
            <a:r>
              <a:rPr lang="en-US" altLang="ar-SA" sz="4000" smtClean="0"/>
              <a:t>Linear Equations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685800" y="1600200"/>
          <a:ext cx="1995488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4" imgW="761760" imgH="457200" progId="Equation.3">
                  <p:embed/>
                </p:oleObj>
              </mc:Choice>
              <mc:Fallback>
                <p:oleObj name="Equation" r:id="rId4" imgW="7617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1995488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Line 4"/>
          <p:cNvSpPr>
            <a:spLocks noChangeShapeType="1"/>
          </p:cNvSpPr>
          <p:nvPr/>
        </p:nvSpPr>
        <p:spPr bwMode="auto">
          <a:xfrm flipV="1">
            <a:off x="4648200" y="2057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5"/>
          <p:cNvSpPr>
            <a:spLocks noChangeShapeType="1"/>
          </p:cNvSpPr>
          <p:nvPr/>
        </p:nvSpPr>
        <p:spPr bwMode="auto">
          <a:xfrm>
            <a:off x="2971800" y="49530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Oval 6"/>
          <p:cNvSpPr>
            <a:spLocks noChangeArrowheads="1"/>
          </p:cNvSpPr>
          <p:nvPr/>
        </p:nvSpPr>
        <p:spPr bwMode="auto">
          <a:xfrm>
            <a:off x="4572000" y="4572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7"/>
          <p:cNvSpPr>
            <a:spLocks noChangeArrowheads="1"/>
          </p:cNvSpPr>
          <p:nvPr/>
        </p:nvSpPr>
        <p:spPr bwMode="auto">
          <a:xfrm>
            <a:off x="5715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8"/>
          <p:cNvSpPr>
            <a:spLocks noChangeArrowheads="1"/>
          </p:cNvSpPr>
          <p:nvPr/>
        </p:nvSpPr>
        <p:spPr bwMode="auto">
          <a:xfrm>
            <a:off x="5334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9"/>
          <p:cNvSpPr>
            <a:spLocks noChangeArrowheads="1"/>
          </p:cNvSpPr>
          <p:nvPr/>
        </p:nvSpPr>
        <p:spPr bwMode="auto">
          <a:xfrm>
            <a:off x="4953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0"/>
          <p:cNvSpPr>
            <a:spLocks noChangeArrowheads="1"/>
          </p:cNvSpPr>
          <p:nvPr/>
        </p:nvSpPr>
        <p:spPr bwMode="auto">
          <a:xfrm>
            <a:off x="42672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1"/>
          <p:cNvSpPr>
            <a:spLocks noChangeArrowheads="1"/>
          </p:cNvSpPr>
          <p:nvPr/>
        </p:nvSpPr>
        <p:spPr bwMode="auto">
          <a:xfrm>
            <a:off x="45720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2"/>
          <p:cNvSpPr>
            <a:spLocks noChangeArrowheads="1"/>
          </p:cNvSpPr>
          <p:nvPr/>
        </p:nvSpPr>
        <p:spPr bwMode="auto">
          <a:xfrm>
            <a:off x="45720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3"/>
          <p:cNvSpPr>
            <a:spLocks noChangeShapeType="1"/>
          </p:cNvSpPr>
          <p:nvPr/>
        </p:nvSpPr>
        <p:spPr bwMode="auto">
          <a:xfrm flipH="1" flipV="1">
            <a:off x="3886200" y="3124200"/>
            <a:ext cx="2590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Oval 14"/>
          <p:cNvSpPr>
            <a:spLocks noChangeArrowheads="1"/>
          </p:cNvSpPr>
          <p:nvPr/>
        </p:nvSpPr>
        <p:spPr bwMode="auto">
          <a:xfrm>
            <a:off x="6477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5"/>
          <p:cNvSpPr>
            <a:spLocks noChangeArrowheads="1"/>
          </p:cNvSpPr>
          <p:nvPr/>
        </p:nvSpPr>
        <p:spPr bwMode="auto">
          <a:xfrm>
            <a:off x="6096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6"/>
          <p:cNvSpPr>
            <a:spLocks noChangeShapeType="1"/>
          </p:cNvSpPr>
          <p:nvPr/>
        </p:nvSpPr>
        <p:spPr bwMode="auto">
          <a:xfrm flipH="1" flipV="1">
            <a:off x="3581400" y="3505198"/>
            <a:ext cx="3962400" cy="1981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17"/>
          <p:cNvSpPr>
            <a:spLocks noChangeShapeType="1"/>
          </p:cNvSpPr>
          <p:nvPr/>
        </p:nvSpPr>
        <p:spPr bwMode="auto">
          <a:xfrm flipH="1">
            <a:off x="5105400" y="3505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Text Box 18"/>
          <p:cNvSpPr txBox="1">
            <a:spLocks noChangeArrowheads="1"/>
          </p:cNvSpPr>
          <p:nvPr/>
        </p:nvSpPr>
        <p:spPr bwMode="auto">
          <a:xfrm>
            <a:off x="6172200" y="28194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solution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514600" y="1905000"/>
            <a:ext cx="12192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681288" y="2590800"/>
            <a:ext cx="747712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49767" y="475294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49267" y="16652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>
            <a:off x="4819649" y="4052503"/>
            <a:ext cx="0" cy="34290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4991099" y="4223951"/>
            <a:ext cx="1" cy="72905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/>
      <p:bldP spid="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26914-8A1A-4A4E-99C8-2730F6569C37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Cramer’s Rule is Not Practical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685800" y="1676400"/>
          <a:ext cx="7739063" cy="413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4" imgW="3898800" imgH="2082600" progId="Equation.3">
                  <p:embed/>
                </p:oleObj>
              </mc:Choice>
              <mc:Fallback>
                <p:oleObj name="Equation" r:id="rId4" imgW="3898800" imgH="20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739063" cy="413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81D1BF-6971-4395-899F-EF6058B058D3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en-US" sz="2900" smtClean="0"/>
              <a:t> Naive Gaussian Elimination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900" smtClean="0"/>
              <a:t> Examples</a:t>
            </a:r>
            <a:endParaRPr lang="en-US" sz="3500" smtClean="0"/>
          </a:p>
          <a:p>
            <a:pPr eaLnBrk="1" hangingPunct="1"/>
            <a:endParaRPr lang="en-US" sz="2900" smtClean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400" smtClean="0"/>
              <a:t>Lecture 13</a:t>
            </a:r>
            <a:br>
              <a:rPr lang="en-US" sz="4400" smtClean="0"/>
            </a:br>
            <a:r>
              <a:rPr lang="en-US" sz="3200" smtClean="0"/>
              <a:t> </a:t>
            </a:r>
            <a:r>
              <a:rPr lang="en-US" sz="4400" smtClean="0"/>
              <a:t>Naive Gaussian 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44A0C-CA5D-4FD0-A4B0-4413BF977236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Gaussian Elimination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eaLnBrk="1" hangingPunct="1"/>
            <a:r>
              <a:rPr lang="en-US" smtClean="0"/>
              <a:t>The method consists of two steps:</a:t>
            </a:r>
          </a:p>
          <a:p>
            <a:pPr lvl="1" eaLnBrk="1" hangingPunct="1"/>
            <a:r>
              <a:rPr lang="en-US" b="1" smtClean="0"/>
              <a:t>Forward Elimination</a:t>
            </a:r>
            <a:r>
              <a:rPr lang="en-US" smtClean="0"/>
              <a:t>: the system is reduced to </a:t>
            </a:r>
            <a:r>
              <a:rPr lang="en-US" smtClean="0">
                <a:solidFill>
                  <a:srgbClr val="FF0000"/>
                </a:solidFill>
              </a:rPr>
              <a:t>upper triangular form</a:t>
            </a:r>
            <a:r>
              <a:rPr lang="en-US" smtClean="0"/>
              <a:t>. A sequence of </a:t>
            </a:r>
            <a:r>
              <a:rPr lang="en-US" smtClean="0">
                <a:solidFill>
                  <a:srgbClr val="3333FF"/>
                </a:solidFill>
              </a:rPr>
              <a:t>elementary operations</a:t>
            </a:r>
            <a:r>
              <a:rPr lang="en-US" smtClean="0"/>
              <a:t> is used. </a:t>
            </a:r>
          </a:p>
          <a:p>
            <a:pPr lvl="1" eaLnBrk="1" hangingPunct="1"/>
            <a:r>
              <a:rPr lang="en-US" b="1" smtClean="0"/>
              <a:t>Backward Substitution</a:t>
            </a:r>
            <a:r>
              <a:rPr lang="en-US" smtClean="0"/>
              <a:t>: Solve the system starting from the last variable.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219200" y="4343400"/>
          <a:ext cx="68421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4" imgW="3784320" imgH="711000" progId="Equation.3">
                  <p:embed/>
                </p:oleObj>
              </mc:Choice>
              <mc:Fallback>
                <p:oleObj name="Equation" r:id="rId4" imgW="37843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43400"/>
                        <a:ext cx="6842125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Line 5"/>
          <p:cNvSpPr>
            <a:spLocks noChangeShapeType="1"/>
          </p:cNvSpPr>
          <p:nvPr/>
        </p:nvSpPr>
        <p:spPr bwMode="auto">
          <a:xfrm>
            <a:off x="4953000" y="4724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997616" y="4951991"/>
            <a:ext cx="4755284" cy="1185315"/>
            <a:chOff x="2997616" y="4951991"/>
            <a:chExt cx="4755284" cy="1185315"/>
          </a:xfrm>
        </p:grpSpPr>
        <p:grpSp>
          <p:nvGrpSpPr>
            <p:cNvPr id="10" name="Group 9"/>
            <p:cNvGrpSpPr/>
            <p:nvPr/>
          </p:nvGrpSpPr>
          <p:grpSpPr>
            <a:xfrm>
              <a:off x="5334000" y="4951991"/>
              <a:ext cx="2418900" cy="917426"/>
              <a:chOff x="5334000" y="4951991"/>
              <a:chExt cx="2418900" cy="917426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 flipV="1">
                <a:off x="5334000" y="4953000"/>
                <a:ext cx="457200" cy="914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5334000" y="4953000"/>
                <a:ext cx="1066800" cy="91641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5334000" y="5301821"/>
                <a:ext cx="1066800" cy="566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5355324" y="4951991"/>
                <a:ext cx="2397576" cy="90927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5347086" y="5309468"/>
                <a:ext cx="2369526" cy="54739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2997616" y="5614086"/>
              <a:ext cx="2412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Not to be confused with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the derivative operation!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/>
      <p:bldP spid="12296" grpId="0" animBg="1"/>
      <p:bldP spid="122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327C9-B395-41BA-8B66-3278DBF3B59A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Elementary Row Operations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0700"/>
            <a:ext cx="8001000" cy="43402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Adding a multiple of one row to another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Multiply any row by a non-zero constant</a:t>
            </a:r>
          </a:p>
        </p:txBody>
      </p:sp>
      <p:sp>
        <p:nvSpPr>
          <p:cNvPr id="67591" name="Rectangle 4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838E42-C337-4FB1-8517-788A26A02E80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z="3200" smtClean="0"/>
              <a:t>Forward Elimination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612846"/>
              </p:ext>
            </p:extLst>
          </p:nvPr>
        </p:nvGraphicFramePr>
        <p:xfrm>
          <a:off x="766763" y="1600200"/>
          <a:ext cx="5278437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4" imgW="2705040" imgH="2336760" progId="Equation.DSMT4">
                  <p:embed/>
                </p:oleObj>
              </mc:Choice>
              <mc:Fallback>
                <p:oleObj name="Equation" r:id="rId4" imgW="2705040" imgH="2336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1600200"/>
                        <a:ext cx="5278437" cy="456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2E973-87F5-403A-9C39-7BDFFD713C63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z="3200" smtClean="0"/>
              <a:t>Forward Elimination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923925" y="1600200"/>
          <a:ext cx="4783138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4" imgW="2450880" imgH="2336760" progId="Equation.3">
                  <p:embed/>
                </p:oleObj>
              </mc:Choice>
              <mc:Fallback>
                <p:oleObj name="Equation" r:id="rId4" imgW="2450880" imgH="2336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600200"/>
                        <a:ext cx="4783138" cy="456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5B710-AAF0-4CC9-B776-4C6D3EF4B7BA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z="3200" smtClean="0"/>
              <a:t>Forward Elimination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381000" y="2133600"/>
          <a:ext cx="84550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4" imgW="4254480" imgH="1143000" progId="Equation.3">
                  <p:embed/>
                </p:oleObj>
              </mc:Choice>
              <mc:Fallback>
                <p:oleObj name="Equation" r:id="rId4" imgW="425448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84550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554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69DD62-EA32-4C8D-B8D0-A8478F5D1DFF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Lecture 12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b="1" smtClean="0"/>
              <a:t>Vector, Matrices, and</a:t>
            </a:r>
            <a:br>
              <a:rPr lang="en-US" sz="3600" b="1" smtClean="0"/>
            </a:br>
            <a:r>
              <a:rPr lang="en-US" sz="3600" b="1" smtClean="0"/>
              <a:t>Linear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035164-CF9C-45C7-B446-D748A1267E5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z="3200" smtClean="0"/>
              <a:t>Backward Substitution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990600" y="1828800"/>
          <a:ext cx="7192963" cy="394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4" imgW="3619440" imgH="1981080" progId="Equation.3">
                  <p:embed/>
                </p:oleObj>
              </mc:Choice>
              <mc:Fallback>
                <p:oleObj name="Equation" r:id="rId4" imgW="3619440" imgH="1981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7192963" cy="394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DA5FB5-2D49-46DC-97E9-395EEE26EE81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762000" y="1752600"/>
          <a:ext cx="7391400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4" imgW="3771720" imgH="2234880" progId="Equation.3">
                  <p:embed/>
                </p:oleObj>
              </mc:Choice>
              <mc:Fallback>
                <p:oleObj name="Equation" r:id="rId4" imgW="3771720" imgH="223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7391400" cy="438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B1BAE8-238C-4D5F-8F9C-7EBE544FCA1A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609600" y="1981200"/>
          <a:ext cx="8039100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4" imgW="4101840" imgH="1473120" progId="Equation.3">
                  <p:embed/>
                </p:oleObj>
              </mc:Choice>
              <mc:Fallback>
                <p:oleObj name="Equation" r:id="rId4" imgW="4101840" imgH="1473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8039100" cy="289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2A3124-3120-4B10-A6D6-5455B35962C5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Substitution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762000" y="1828800"/>
          <a:ext cx="3983038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4" imgW="2031840" imgH="2082600" progId="Equation.3">
                  <p:embed/>
                </p:oleObj>
              </mc:Choice>
              <mc:Fallback>
                <p:oleObj name="Equation" r:id="rId4" imgW="2031840" imgH="20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3983038" cy="408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86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0887AF-F83F-4B0E-879A-81FDE4130CF5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100" smtClean="0"/>
              <a:t> Summary of the Naive Gaussian Elimination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100" smtClean="0"/>
              <a:t> Example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100" smtClean="0"/>
              <a:t> How to check a solution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100" smtClean="0"/>
              <a:t> Problems with Naive Gaussian Elimination</a:t>
            </a:r>
          </a:p>
          <a:p>
            <a:pPr marL="457200" lvl="1" indent="0" eaLnBrk="1" hangingPunct="1">
              <a:lnSpc>
                <a:spcPct val="90000"/>
              </a:lnSpc>
            </a:pPr>
            <a:r>
              <a:rPr lang="en-US" sz="1800" smtClean="0"/>
              <a:t> Failure due to zero pivot element</a:t>
            </a:r>
          </a:p>
          <a:p>
            <a:pPr marL="457200" lvl="1" indent="0" eaLnBrk="1" hangingPunct="1">
              <a:lnSpc>
                <a:spcPct val="90000"/>
              </a:lnSpc>
            </a:pPr>
            <a:r>
              <a:rPr lang="en-US" sz="1800" smtClean="0"/>
              <a:t> Error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400" smtClean="0"/>
              <a:t>Lecture 14</a:t>
            </a:r>
            <a:br>
              <a:rPr lang="en-US" sz="4400" smtClean="0"/>
            </a:br>
            <a:r>
              <a:rPr lang="en-US" sz="4400" smtClean="0"/>
              <a:t>Naive Gaussian 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048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A73471-BDBC-462E-BD92-D5966A0CD362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Gaussian Elimination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pPr eaLnBrk="1" hangingPunct="1">
              <a:buSzTx/>
              <a:buFontTx/>
              <a:buChar char="o"/>
            </a:pPr>
            <a:r>
              <a:rPr lang="en-US" sz="2400" smtClean="0"/>
              <a:t>The method consists of two steps</a:t>
            </a:r>
          </a:p>
          <a:p>
            <a:pPr lvl="1" eaLnBrk="1" hangingPunct="1">
              <a:buSzTx/>
              <a:buFontTx/>
              <a:buChar char="o"/>
            </a:pPr>
            <a:r>
              <a:rPr lang="en-US" sz="2000" b="1" smtClean="0"/>
              <a:t>Forward Elimination</a:t>
            </a:r>
            <a:r>
              <a:rPr lang="en-US" sz="2000" smtClean="0"/>
              <a:t>: the system is reduced to </a:t>
            </a:r>
            <a:r>
              <a:rPr lang="en-US" sz="2000" smtClean="0">
                <a:solidFill>
                  <a:srgbClr val="FF0000"/>
                </a:solidFill>
              </a:rPr>
              <a:t>upper triangular form</a:t>
            </a:r>
            <a:r>
              <a:rPr lang="en-US" sz="2000" smtClean="0"/>
              <a:t>. A sequence of </a:t>
            </a:r>
            <a:r>
              <a:rPr lang="en-US" sz="2000" smtClean="0">
                <a:solidFill>
                  <a:srgbClr val="3333FF"/>
                </a:solidFill>
              </a:rPr>
              <a:t>elementary operations</a:t>
            </a:r>
            <a:r>
              <a:rPr lang="en-US" sz="2000" smtClean="0"/>
              <a:t> is used.</a:t>
            </a:r>
          </a:p>
          <a:p>
            <a:pPr lvl="1" eaLnBrk="1" hangingPunct="1">
              <a:buSzTx/>
              <a:buFontTx/>
              <a:buChar char="o"/>
            </a:pPr>
            <a:endParaRPr lang="en-US" sz="2000" smtClean="0"/>
          </a:p>
          <a:p>
            <a:pPr lvl="1" eaLnBrk="1" hangingPunct="1">
              <a:buSzTx/>
              <a:buFontTx/>
              <a:buChar char="o"/>
            </a:pPr>
            <a:endParaRPr lang="en-US" sz="2000" smtClean="0"/>
          </a:p>
          <a:p>
            <a:pPr lvl="1" eaLnBrk="1" hangingPunct="1">
              <a:buSzTx/>
              <a:buFontTx/>
              <a:buChar char="o"/>
            </a:pPr>
            <a:endParaRPr lang="en-US" sz="2000" smtClean="0"/>
          </a:p>
          <a:p>
            <a:pPr lvl="1" eaLnBrk="1" hangingPunct="1">
              <a:buSzTx/>
              <a:buFontTx/>
              <a:buChar char="o"/>
            </a:pPr>
            <a:endParaRPr lang="en-US" sz="2000" b="1" smtClean="0"/>
          </a:p>
          <a:p>
            <a:pPr lvl="1" eaLnBrk="1" hangingPunct="1">
              <a:buSzTx/>
              <a:buFontTx/>
              <a:buChar char="o"/>
            </a:pPr>
            <a:r>
              <a:rPr lang="en-US" sz="2000" b="1" smtClean="0"/>
              <a:t>Backward Substitution</a:t>
            </a:r>
            <a:r>
              <a:rPr lang="en-US" sz="2000" smtClean="0"/>
              <a:t>: Solve the system starting from the last variable. Solve for x</a:t>
            </a:r>
            <a:r>
              <a:rPr lang="en-US" sz="2000" baseline="-25000" smtClean="0"/>
              <a:t>n</a:t>
            </a:r>
            <a:r>
              <a:rPr lang="en-US" sz="2000" smtClean="0"/>
              <a:t> ,x</a:t>
            </a:r>
            <a:r>
              <a:rPr lang="en-US" sz="2000" baseline="-25000" smtClean="0"/>
              <a:t>n-1</a:t>
            </a:r>
            <a:r>
              <a:rPr lang="en-US" sz="2000" smtClean="0"/>
              <a:t>,…x</a:t>
            </a:r>
            <a:r>
              <a:rPr lang="en-US" sz="2000" baseline="-25000" smtClean="0"/>
              <a:t>1.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1447800" y="3352800"/>
          <a:ext cx="68421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4" imgW="3784320" imgH="711000" progId="Equation.3">
                  <p:embed/>
                </p:oleObj>
              </mc:Choice>
              <mc:Fallback>
                <p:oleObj name="Equation" r:id="rId4" imgW="37843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6842125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FE58-05CA-48A8-A657-D75E3A12FE3D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endParaRPr lang="en-US" sz="3200" smtClean="0"/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512763" y="1600200"/>
          <a:ext cx="8478837" cy="428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4" imgW="4470120" imgH="2260440" progId="Equation.3">
                  <p:embed/>
                </p:oleObj>
              </mc:Choice>
              <mc:Fallback>
                <p:oleObj name="Equation" r:id="rId4" imgW="4470120" imgH="2260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600200"/>
                        <a:ext cx="8478837" cy="428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40AAD3-4425-48F6-BAB0-A6B26230FA5B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endParaRPr lang="en-US" sz="3200" smtClean="0"/>
          </a:p>
        </p:txBody>
      </p:sp>
      <p:graphicFrame>
        <p:nvGraphicFramePr>
          <p:cNvPr id="2253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93725" y="1447800"/>
          <a:ext cx="7954963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4" imgW="4089240" imgH="2082600" progId="Equation.3">
                  <p:embed/>
                </p:oleObj>
              </mc:Choice>
              <mc:Fallback>
                <p:oleObj name="Equation" r:id="rId4" imgW="4089240" imgH="20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447800"/>
                        <a:ext cx="7954963" cy="405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253B83-D66F-463C-91D1-3898BE3AFD8F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  <a:br>
              <a:rPr lang="en-US" smtClean="0"/>
            </a:br>
            <a:r>
              <a:rPr lang="en-US" sz="2800" smtClean="0"/>
              <a:t>Backward Substitution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762000" y="1765300"/>
          <a:ext cx="54864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4" imgW="2590560" imgH="2133360" progId="Equation.3">
                  <p:embed/>
                </p:oleObj>
              </mc:Choice>
              <mc:Fallback>
                <p:oleObj name="Equation" r:id="rId4" imgW="2590560" imgH="2133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65300"/>
                        <a:ext cx="54864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FF37C-C8F4-4CB7-9923-070D1BFE04A5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Do We Know If a Solution is Good or Not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527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Tx/>
              <a:buFont typeface="Wingdings" pitchFamily="2" charset="2"/>
              <a:buChar char="v"/>
            </a:pPr>
            <a:r>
              <a:rPr lang="en-US" sz="2400" smtClean="0"/>
              <a:t>Given AX=B</a:t>
            </a:r>
          </a:p>
          <a:p>
            <a:pPr lvl="1" eaLnBrk="1" hangingPunct="1">
              <a:buClr>
                <a:srgbClr val="FF0000"/>
              </a:buClr>
              <a:buSzTx/>
              <a:buFont typeface="Wingdings" pitchFamily="2" charset="2"/>
              <a:buChar char="v"/>
            </a:pPr>
            <a:r>
              <a:rPr lang="en-US" sz="2000" smtClean="0"/>
              <a:t>X is a solution if AX-B=0</a:t>
            </a:r>
          </a:p>
          <a:p>
            <a:pPr lvl="1" eaLnBrk="1" hangingPunct="1">
              <a:buClr>
                <a:srgbClr val="FF0000"/>
              </a:buClr>
              <a:buSzTx/>
              <a:buFont typeface="Wingdings" pitchFamily="2" charset="2"/>
              <a:buChar char="v"/>
            </a:pPr>
            <a:r>
              <a:rPr lang="en-US" sz="2000" smtClean="0"/>
              <a:t>Due to computation error AX-B may not be zero</a:t>
            </a:r>
          </a:p>
          <a:p>
            <a:pPr lvl="1" eaLnBrk="1" hangingPunct="1">
              <a:buClr>
                <a:srgbClr val="FF0000"/>
              </a:buClr>
              <a:buSzTx/>
              <a:buFont typeface="Wingdings" pitchFamily="2" charset="2"/>
              <a:buChar char="v"/>
            </a:pPr>
            <a:r>
              <a:rPr lang="en-US" sz="2000" smtClean="0"/>
              <a:t>Compute the residuals R=|AX-B|</a:t>
            </a:r>
          </a:p>
          <a:p>
            <a:pPr eaLnBrk="1" hangingPunct="1">
              <a:buClr>
                <a:srgbClr val="FF0000"/>
              </a:buClr>
              <a:buSzTx/>
              <a:buFont typeface="Wingdings" pitchFamily="2" charset="2"/>
              <a:buChar char="v"/>
            </a:pPr>
            <a:r>
              <a:rPr lang="en-US" sz="2400" smtClean="0"/>
              <a:t>One possible test is    ?????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571500" y="4495800"/>
          <a:ext cx="78914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4" imgW="2590560" imgH="317160" progId="Equation.3">
                  <p:embed/>
                </p:oleObj>
              </mc:Choice>
              <mc:Fallback>
                <p:oleObj name="Equation" r:id="rId4" imgW="259056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495800"/>
                        <a:ext cx="7891463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02A5B-B0E6-4E1F-A5AA-06BD9F6A8CFE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VECTORS</a:t>
            </a:r>
          </a:p>
        </p:txBody>
      </p:sp>
      <p:graphicFrame>
        <p:nvGraphicFramePr>
          <p:cNvPr id="1026" name="Object 41"/>
          <p:cNvGraphicFramePr>
            <a:graphicFrameLocks noChangeAspect="1"/>
          </p:cNvGraphicFramePr>
          <p:nvPr/>
        </p:nvGraphicFramePr>
        <p:xfrm>
          <a:off x="796925" y="1828800"/>
          <a:ext cx="73167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3340080" imgH="1854000" progId="Equation.3">
                  <p:embed/>
                </p:oleObj>
              </mc:Choice>
              <mc:Fallback>
                <p:oleObj name="Equation" r:id="rId4" imgW="3340080" imgH="18540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828800"/>
                        <a:ext cx="7316788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42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6E51C-2B17-42F9-9F72-34C98A05DF61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Determinant</a:t>
            </a:r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677863" y="2133600"/>
          <a:ext cx="7786687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4" imgW="3403440" imgH="1371600" progId="Equation.3">
                  <p:embed/>
                </p:oleObj>
              </mc:Choice>
              <mc:Fallback>
                <p:oleObj name="Equation" r:id="rId4" imgW="3403440" imgH="1371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133600"/>
                        <a:ext cx="7786687" cy="313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F0E36B-A0B6-4ABD-A772-542D644AB810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Many Solutions Does a System of Equations AX=B Have?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539750" y="1700213"/>
          <a:ext cx="7559675" cy="355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4" imgW="3352680" imgH="1574640" progId="Equation.3">
                  <p:embed/>
                </p:oleObj>
              </mc:Choice>
              <mc:Fallback>
                <p:oleObj name="Equation" r:id="rId4" imgW="335268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7559675" cy="355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Line 4"/>
          <p:cNvSpPr>
            <a:spLocks noChangeShapeType="1"/>
          </p:cNvSpPr>
          <p:nvPr/>
        </p:nvSpPr>
        <p:spPr bwMode="auto">
          <a:xfrm>
            <a:off x="2916238" y="1700213"/>
            <a:ext cx="71437" cy="36004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5"/>
          <p:cNvSpPr>
            <a:spLocks noChangeShapeType="1"/>
          </p:cNvSpPr>
          <p:nvPr/>
        </p:nvSpPr>
        <p:spPr bwMode="auto">
          <a:xfrm>
            <a:off x="5508625" y="1773238"/>
            <a:ext cx="71438" cy="36004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9BFEFA-6614-4B3D-8179-CA0B98BAEE50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798513" y="1789113"/>
          <a:ext cx="7518400" cy="392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4" imgW="4089240" imgH="2133360" progId="Equation.3">
                  <p:embed/>
                </p:oleObj>
              </mc:Choice>
              <mc:Fallback>
                <p:oleObj name="Equation" r:id="rId4" imgW="4089240" imgH="2133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789113"/>
                        <a:ext cx="7518400" cy="3922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Line 4"/>
          <p:cNvSpPr>
            <a:spLocks noChangeShapeType="1"/>
          </p:cNvSpPr>
          <p:nvPr/>
        </p:nvSpPr>
        <p:spPr bwMode="auto">
          <a:xfrm>
            <a:off x="3048000" y="1676400"/>
            <a:ext cx="0" cy="424973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5"/>
          <p:cNvSpPr>
            <a:spLocks noChangeShapeType="1"/>
          </p:cNvSpPr>
          <p:nvPr/>
        </p:nvSpPr>
        <p:spPr bwMode="auto">
          <a:xfrm flipH="1">
            <a:off x="5635625" y="1676400"/>
            <a:ext cx="3175" cy="417671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96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B68F2F-8E4B-4458-81D9-363A98B24D3E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6963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Lectures 15-16:</a:t>
            </a:r>
            <a:r>
              <a:rPr lang="en-US" sz="4300" smtClean="0"/>
              <a:t/>
            </a:r>
            <a:br>
              <a:rPr lang="en-US" sz="4300" smtClean="0"/>
            </a:br>
            <a:r>
              <a:rPr lang="en-US" sz="4300" b="1" smtClean="0"/>
              <a:t>Gaussian Elimination with Scaled Partial Pivoting</a:t>
            </a:r>
          </a:p>
        </p:txBody>
      </p:sp>
      <p:sp>
        <p:nvSpPr>
          <p:cNvPr id="6963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200" smtClean="0"/>
              <a:t> Problems with Naive Gaussian Elimination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200" smtClean="0"/>
              <a:t> Definitions and Initial step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200" smtClean="0"/>
              <a:t> Forward Elimination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200" smtClean="0"/>
              <a:t> Backward substitution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200" smtClean="0"/>
              <a:t> Example</a:t>
            </a:r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867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86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6EA019-B613-4467-AFF6-53B57C0EF34B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Problems with Naive Gaussian Elimination</a:t>
            </a:r>
          </a:p>
        </p:txBody>
      </p:sp>
      <p:sp>
        <p:nvSpPr>
          <p:cNvPr id="286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8001000" cy="4267200"/>
          </a:xfrm>
        </p:spPr>
        <p:txBody>
          <a:bodyPr/>
          <a:lstStyle/>
          <a:p>
            <a:pPr eaLnBrk="1" hangingPunct="1">
              <a:buSzTx/>
              <a:buFontTx/>
              <a:buChar char="o"/>
            </a:pPr>
            <a:r>
              <a:rPr lang="en-US" sz="2400" smtClean="0">
                <a:solidFill>
                  <a:srgbClr val="FF0000"/>
                </a:solidFill>
              </a:rPr>
              <a:t>The Naive Gaussian Elimination may fail for very simple cases</a:t>
            </a:r>
            <a:r>
              <a:rPr lang="en-US" sz="2000" smtClean="0"/>
              <a:t>. (</a:t>
            </a:r>
            <a:r>
              <a:rPr lang="en-US" sz="2000" b="1" smtClean="0"/>
              <a:t>The pivoting element is zero).</a:t>
            </a:r>
            <a:r>
              <a:rPr lang="en-US" sz="2200" b="1" smtClean="0"/>
              <a:t> </a:t>
            </a:r>
          </a:p>
          <a:p>
            <a:pPr eaLnBrk="1" hangingPunct="1">
              <a:buSzTx/>
              <a:buFontTx/>
              <a:buChar char="o"/>
            </a:pPr>
            <a:endParaRPr lang="en-US" sz="2200" b="1" smtClean="0"/>
          </a:p>
          <a:p>
            <a:pPr eaLnBrk="1" hangingPunct="1">
              <a:buSzTx/>
              <a:buFontTx/>
              <a:buChar char="o"/>
            </a:pPr>
            <a:endParaRPr lang="en-US" sz="2200" b="1" smtClean="0"/>
          </a:p>
          <a:p>
            <a:pPr eaLnBrk="1" hangingPunct="1">
              <a:buSzTx/>
              <a:buFontTx/>
              <a:buChar char="o"/>
            </a:pPr>
            <a:endParaRPr lang="en-US" sz="2200" b="1" smtClean="0"/>
          </a:p>
          <a:p>
            <a:pPr eaLnBrk="1" hangingPunct="1">
              <a:buSzTx/>
              <a:buFontTx/>
              <a:buChar char="o"/>
            </a:pPr>
            <a:endParaRPr lang="en-US" sz="2200" b="1" smtClean="0">
              <a:solidFill>
                <a:srgbClr val="3333FF"/>
              </a:solidFill>
            </a:endParaRPr>
          </a:p>
          <a:p>
            <a:pPr eaLnBrk="1" hangingPunct="1">
              <a:buSzTx/>
              <a:buFontTx/>
              <a:buChar char="o"/>
            </a:pPr>
            <a:r>
              <a:rPr lang="en-US" sz="2200" b="1" smtClean="0">
                <a:solidFill>
                  <a:srgbClr val="3333FF"/>
                </a:solidFill>
              </a:rPr>
              <a:t>Very small pivoting element may result in serious computation errors</a:t>
            </a:r>
            <a:endParaRPr lang="en-US" sz="2200" smtClean="0">
              <a:solidFill>
                <a:srgbClr val="3333FF"/>
              </a:solidFill>
            </a:endParaRPr>
          </a:p>
        </p:txBody>
      </p:sp>
      <p:graphicFrame>
        <p:nvGraphicFramePr>
          <p:cNvPr id="286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73213" y="2514600"/>
          <a:ext cx="2770187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4" imgW="1130040" imgH="482400" progId="Equation.3">
                  <p:embed/>
                </p:oleObj>
              </mc:Choice>
              <mc:Fallback>
                <p:oleObj name="Equation" r:id="rId4" imgW="1130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2514600"/>
                        <a:ext cx="2770187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00200" y="4827588"/>
          <a:ext cx="304165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6" imgW="1384200" imgH="507960" progId="Equation.3">
                  <p:embed/>
                </p:oleObj>
              </mc:Choice>
              <mc:Fallback>
                <p:oleObj name="Equation" r:id="rId6" imgW="138420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27588"/>
                        <a:ext cx="3041650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E7B84-54E5-484C-A95D-B9BB381C648A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endParaRPr lang="en-US" sz="3200" smtClean="0"/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381000" y="1447800"/>
          <a:ext cx="8229600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4" imgW="3441600" imgH="1600200" progId="Equation.3">
                  <p:embed/>
                </p:oleObj>
              </mc:Choice>
              <mc:Fallback>
                <p:oleObj name="Equation" r:id="rId4" imgW="3441600" imgH="1600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8229600" cy="382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40B588-396D-4A8D-9A0A-54BD4AF3B96A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3200" smtClean="0"/>
              <a:t>Initialization step</a:t>
            </a:r>
            <a:endParaRPr lang="en-US" sz="2200" smtClean="0"/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1212850" y="1905000"/>
          <a:ext cx="5721350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4" imgW="1930320" imgH="1384200" progId="Equation.3">
                  <p:embed/>
                </p:oleObj>
              </mc:Choice>
              <mc:Fallback>
                <p:oleObj name="Equation" r:id="rId4" imgW="1930320" imgH="13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1905000"/>
                        <a:ext cx="5721350" cy="410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Oval 4"/>
          <p:cNvSpPr>
            <a:spLocks noChangeArrowheads="1"/>
          </p:cNvSpPr>
          <p:nvPr/>
        </p:nvSpPr>
        <p:spPr bwMode="auto">
          <a:xfrm>
            <a:off x="3124200" y="1981200"/>
            <a:ext cx="3810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3810000" y="2667000"/>
            <a:ext cx="3810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6"/>
          <p:cNvSpPr>
            <a:spLocks noChangeArrowheads="1"/>
          </p:cNvSpPr>
          <p:nvPr/>
        </p:nvSpPr>
        <p:spPr bwMode="auto">
          <a:xfrm>
            <a:off x="2362200" y="3352800"/>
            <a:ext cx="3810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3124200" y="3962400"/>
            <a:ext cx="3810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7086600" y="1676400"/>
            <a:ext cx="2057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Scale vector: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disregard sign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find largest in magnitude in each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B45485-EE0A-442B-832B-C0D6FBC51E57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Index Vector?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 vectors are used because it is much easier to exchange a single index element compared to exchanging the values of a complete row.</a:t>
            </a:r>
          </a:p>
          <a:p>
            <a:pPr eaLnBrk="1" hangingPunct="1"/>
            <a:r>
              <a:rPr lang="en-US" smtClean="0"/>
              <a:t>In practical problems with very large N, exchanging the contents of rows may not be practical since they could be stored at different locations.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BB0DA0-BFE9-44D9-8EFC-505340A72644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1: eliminate x1</a:t>
            </a:r>
            <a:endParaRPr lang="en-US" sz="2400" smtClean="0"/>
          </a:p>
        </p:txBody>
      </p:sp>
      <p:graphicFrame>
        <p:nvGraphicFramePr>
          <p:cNvPr id="31746" name="Object 3"/>
          <p:cNvGraphicFramePr>
            <a:graphicFrameLocks noChangeAspect="1"/>
          </p:cNvGraphicFramePr>
          <p:nvPr/>
        </p:nvGraphicFramePr>
        <p:xfrm>
          <a:off x="404813" y="1852613"/>
          <a:ext cx="8496300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4" imgW="4483080" imgH="2197080" progId="Equation.3">
                  <p:embed/>
                </p:oleObj>
              </mc:Choice>
              <mc:Fallback>
                <p:oleObj name="Equation" r:id="rId4" imgW="4483080" imgH="2197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852613"/>
                        <a:ext cx="8496300" cy="416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4"/>
          <p:cNvSpPr>
            <a:spLocks noChangeArrowheads="1"/>
          </p:cNvSpPr>
          <p:nvPr/>
        </p:nvSpPr>
        <p:spPr bwMode="auto">
          <a:xfrm flipH="1">
            <a:off x="5181600" y="4038600"/>
            <a:ext cx="457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F0D0BF-2687-458F-BADB-0C45B5D72B5C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1: eliminate x1</a:t>
            </a:r>
            <a:endParaRPr lang="en-US" sz="2400" smtClean="0"/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684213" y="1752600"/>
          <a:ext cx="5864225" cy="426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4" imgW="2882880" imgH="2095200" progId="Equation.3">
                  <p:embed/>
                </p:oleObj>
              </mc:Choice>
              <mc:Fallback>
                <p:oleObj name="Equation" r:id="rId4" imgW="2882880" imgH="209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52600"/>
                        <a:ext cx="5864225" cy="426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Rectangle 4"/>
          <p:cNvSpPr>
            <a:spLocks noChangeArrowheads="1"/>
          </p:cNvSpPr>
          <p:nvPr/>
        </p:nvSpPr>
        <p:spPr bwMode="auto">
          <a:xfrm>
            <a:off x="1447800" y="3657600"/>
            <a:ext cx="17526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5"/>
          <p:cNvSpPr>
            <a:spLocks noChangeArrowheads="1"/>
          </p:cNvSpPr>
          <p:nvPr/>
        </p:nvSpPr>
        <p:spPr bwMode="auto">
          <a:xfrm>
            <a:off x="4343400" y="3657600"/>
            <a:ext cx="381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1447800" y="5562600"/>
            <a:ext cx="3048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7"/>
          <p:cNvSpPr>
            <a:spLocks noChangeArrowheads="1"/>
          </p:cNvSpPr>
          <p:nvPr/>
        </p:nvSpPr>
        <p:spPr bwMode="auto">
          <a:xfrm>
            <a:off x="5867400" y="5562600"/>
            <a:ext cx="457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8"/>
          <p:cNvSpPr txBox="1">
            <a:spLocks noChangeArrowheads="1"/>
          </p:cNvSpPr>
          <p:nvPr/>
        </p:nvSpPr>
        <p:spPr bwMode="auto">
          <a:xfrm>
            <a:off x="5638800" y="281940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First pivot equation</a:t>
            </a:r>
          </a:p>
        </p:txBody>
      </p:sp>
      <p:sp>
        <p:nvSpPr>
          <p:cNvPr id="32780" name="Line 9"/>
          <p:cNvSpPr>
            <a:spLocks noChangeShapeType="1"/>
          </p:cNvSpPr>
          <p:nvPr/>
        </p:nvSpPr>
        <p:spPr bwMode="auto">
          <a:xfrm flipH="1">
            <a:off x="4953000" y="3810000"/>
            <a:ext cx="2743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E2EC8-01DA-46DF-B263-05A20349D3C7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MATRICES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914400" y="1828800"/>
          <a:ext cx="70659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3225600" imgH="1854000" progId="Equation.3">
                  <p:embed/>
                </p:oleObj>
              </mc:Choice>
              <mc:Fallback>
                <p:oleObj name="Equation" r:id="rId4" imgW="3225600" imgH="18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7065963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2286000" y="4267200"/>
            <a:ext cx="144780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2590800" y="4038600"/>
            <a:ext cx="144780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6172200" y="4800600"/>
            <a:ext cx="9144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7"/>
          <p:cNvSpPr>
            <a:spLocks noChangeShapeType="1"/>
          </p:cNvSpPr>
          <p:nvPr/>
        </p:nvSpPr>
        <p:spPr bwMode="auto">
          <a:xfrm>
            <a:off x="6934200" y="4038600"/>
            <a:ext cx="9144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63A9E9-B3CF-47C0-80CE-2A3DC641E8D7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2: eliminate x2</a:t>
            </a:r>
            <a:endParaRPr lang="en-US" sz="2400" smtClean="0"/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731838" y="1855788"/>
          <a:ext cx="8137525" cy="458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4" imgW="3898800" imgH="2197080" progId="Equation.3">
                  <p:embed/>
                </p:oleObj>
              </mc:Choice>
              <mc:Fallback>
                <p:oleObj name="Equation" r:id="rId4" imgW="3898800" imgH="2197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1855788"/>
                        <a:ext cx="8137525" cy="458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Line 4"/>
          <p:cNvSpPr>
            <a:spLocks noChangeShapeType="1"/>
          </p:cNvSpPr>
          <p:nvPr/>
        </p:nvSpPr>
        <p:spPr bwMode="auto">
          <a:xfrm flipH="1">
            <a:off x="4495800" y="4648200"/>
            <a:ext cx="76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5"/>
          <p:cNvSpPr>
            <a:spLocks noChangeShapeType="1"/>
          </p:cNvSpPr>
          <p:nvPr/>
        </p:nvSpPr>
        <p:spPr bwMode="auto">
          <a:xfrm>
            <a:off x="5105400" y="4648200"/>
            <a:ext cx="76200" cy="609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Line 6"/>
          <p:cNvSpPr>
            <a:spLocks noChangeShapeType="1"/>
          </p:cNvSpPr>
          <p:nvPr/>
        </p:nvSpPr>
        <p:spPr bwMode="auto">
          <a:xfrm>
            <a:off x="5715000" y="4648200"/>
            <a:ext cx="304800" cy="6858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Rectangle 7"/>
          <p:cNvSpPr>
            <a:spLocks noChangeArrowheads="1"/>
          </p:cNvSpPr>
          <p:nvPr/>
        </p:nvSpPr>
        <p:spPr bwMode="auto">
          <a:xfrm>
            <a:off x="5562600" y="5334000"/>
            <a:ext cx="685800" cy="91440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Freeform 9"/>
          <p:cNvSpPr>
            <a:spLocks/>
          </p:cNvSpPr>
          <p:nvPr/>
        </p:nvSpPr>
        <p:spPr bwMode="auto">
          <a:xfrm>
            <a:off x="5867400" y="5943600"/>
            <a:ext cx="2133600" cy="457200"/>
          </a:xfrm>
          <a:custGeom>
            <a:avLst/>
            <a:gdLst>
              <a:gd name="T0" fmla="*/ 0 w 1248"/>
              <a:gd name="T1" fmla="*/ 261289853 h 480"/>
              <a:gd name="T2" fmla="*/ 1964112236 w 1248"/>
              <a:gd name="T3" fmla="*/ 391934719 h 480"/>
              <a:gd name="T4" fmla="*/ 2147483647 w 1248"/>
              <a:gd name="T5" fmla="*/ 0 h 480"/>
              <a:gd name="T6" fmla="*/ 0 60000 65536"/>
              <a:gd name="T7" fmla="*/ 0 60000 65536"/>
              <a:gd name="T8" fmla="*/ 0 60000 65536"/>
              <a:gd name="T9" fmla="*/ 0 w 1248"/>
              <a:gd name="T10" fmla="*/ 0 h 480"/>
              <a:gd name="T11" fmla="*/ 1248 w 124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480">
                <a:moveTo>
                  <a:pt x="0" y="288"/>
                </a:moveTo>
                <a:cubicBezTo>
                  <a:pt x="232" y="384"/>
                  <a:pt x="464" y="480"/>
                  <a:pt x="672" y="432"/>
                </a:cubicBezTo>
                <a:cubicBezTo>
                  <a:pt x="880" y="384"/>
                  <a:pt x="1152" y="72"/>
                  <a:pt x="1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371600" y="2362200"/>
            <a:ext cx="7620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106562" y="4283676"/>
            <a:ext cx="2286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07EAD9-85A7-4C3B-839B-98CC0FD2CCEF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3: eliminate x3</a:t>
            </a:r>
            <a:endParaRPr lang="en-US" sz="2400" smtClean="0"/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533400" y="1963738"/>
          <a:ext cx="5334000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4" imgW="2717640" imgH="2095200" progId="Equation.3">
                  <p:embed/>
                </p:oleObj>
              </mc:Choice>
              <mc:Fallback>
                <p:oleObj name="Equation" r:id="rId4" imgW="2717640" imgH="209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63738"/>
                        <a:ext cx="5334000" cy="411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1905000" y="2438400"/>
            <a:ext cx="1828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6400800" y="164465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Third pivot equation</a:t>
            </a:r>
          </a:p>
        </p:txBody>
      </p:sp>
      <p:sp>
        <p:nvSpPr>
          <p:cNvPr id="35849" name="Line 6"/>
          <p:cNvSpPr>
            <a:spLocks noChangeShapeType="1"/>
          </p:cNvSpPr>
          <p:nvPr/>
        </p:nvSpPr>
        <p:spPr bwMode="auto">
          <a:xfrm flipH="1">
            <a:off x="5943600" y="2667000"/>
            <a:ext cx="2743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758BA-D58A-439F-B590-6BD11D7DEEA2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2</a:t>
            </a:r>
            <a:br>
              <a:rPr lang="en-US" sz="4800" smtClean="0"/>
            </a:br>
            <a:r>
              <a:rPr lang="en-US" sz="3600" smtClean="0"/>
              <a:t>Backward Substitution</a:t>
            </a:r>
            <a:endParaRPr lang="en-US" sz="2800" smtClean="0"/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457200" y="1752600"/>
          <a:ext cx="7848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4" imgW="4101840" imgH="2387520" progId="Equation.3">
                  <p:embed/>
                </p:oleObj>
              </mc:Choice>
              <mc:Fallback>
                <p:oleObj name="Equation" r:id="rId4" imgW="4101840" imgH="2387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7848600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E97C4-C14B-4A75-BFAF-CDCCBBBB2879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endParaRPr lang="en-US" sz="3200" smtClean="0"/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685800" y="1752600"/>
          <a:ext cx="7688263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4" imgW="3441600" imgH="1600200" progId="Equation.3">
                  <p:embed/>
                </p:oleObj>
              </mc:Choice>
              <mc:Fallback>
                <p:oleObj name="Equation" r:id="rId4" imgW="3441600" imgH="1600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7688263" cy="357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9EB29A-C841-4996-AB1A-9FD6077F38B6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389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br>
              <a:rPr lang="en-US" smtClean="0"/>
            </a:br>
            <a:r>
              <a:rPr lang="en-US" sz="3200" smtClean="0"/>
              <a:t>Initialization step</a:t>
            </a:r>
            <a:endParaRPr lang="en-US" sz="2200" smtClean="0"/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/>
        </p:nvGraphicFramePr>
        <p:xfrm>
          <a:off x="1212850" y="1905000"/>
          <a:ext cx="5721350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4" imgW="1930320" imgH="1384200" progId="Equation.3">
                  <p:embed/>
                </p:oleObj>
              </mc:Choice>
              <mc:Fallback>
                <p:oleObj name="Equation" r:id="rId4" imgW="1930320" imgH="13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1905000"/>
                        <a:ext cx="5721350" cy="410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Oval 4"/>
          <p:cNvSpPr>
            <a:spLocks noChangeArrowheads="1"/>
          </p:cNvSpPr>
          <p:nvPr/>
        </p:nvSpPr>
        <p:spPr bwMode="auto">
          <a:xfrm>
            <a:off x="3124200" y="1981200"/>
            <a:ext cx="3810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5"/>
          <p:cNvSpPr>
            <a:spLocks noChangeArrowheads="1"/>
          </p:cNvSpPr>
          <p:nvPr/>
        </p:nvSpPr>
        <p:spPr bwMode="auto">
          <a:xfrm>
            <a:off x="3733800" y="2667000"/>
            <a:ext cx="4572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6"/>
          <p:cNvSpPr>
            <a:spLocks noChangeArrowheads="1"/>
          </p:cNvSpPr>
          <p:nvPr/>
        </p:nvSpPr>
        <p:spPr bwMode="auto">
          <a:xfrm>
            <a:off x="2133600" y="3352800"/>
            <a:ext cx="914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7"/>
          <p:cNvSpPr>
            <a:spLocks noChangeArrowheads="1"/>
          </p:cNvSpPr>
          <p:nvPr/>
        </p:nvSpPr>
        <p:spPr bwMode="auto">
          <a:xfrm>
            <a:off x="3124200" y="3962400"/>
            <a:ext cx="4572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CE9896-755A-4D5D-BAE1-90B4FDBC78FB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1: eliminate x1</a:t>
            </a:r>
            <a:endParaRPr lang="en-US" sz="2400" smtClean="0"/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381000" y="1828800"/>
          <a:ext cx="8545513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4" imgW="4508280" imgH="2222280" progId="Equation.3">
                  <p:embed/>
                </p:oleObj>
              </mc:Choice>
              <mc:Fallback>
                <p:oleObj name="Equation" r:id="rId4" imgW="4508280" imgH="2222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545513" cy="421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Rectangle 4"/>
          <p:cNvSpPr>
            <a:spLocks noChangeArrowheads="1"/>
          </p:cNvSpPr>
          <p:nvPr/>
        </p:nvSpPr>
        <p:spPr bwMode="auto">
          <a:xfrm flipH="1">
            <a:off x="5181600" y="4038600"/>
            <a:ext cx="457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9AADF-B721-4D61-946C-EEDF4E6B60CF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1: eliminate x1</a:t>
            </a:r>
            <a:endParaRPr lang="en-US" sz="2400" smtClean="0"/>
          </a:p>
        </p:txBody>
      </p:sp>
      <p:graphicFrame>
        <p:nvGraphicFramePr>
          <p:cNvPr id="40962" name="Object 3"/>
          <p:cNvGraphicFramePr>
            <a:graphicFrameLocks noChangeAspect="1"/>
          </p:cNvGraphicFramePr>
          <p:nvPr/>
        </p:nvGraphicFramePr>
        <p:xfrm>
          <a:off x="609600" y="1752600"/>
          <a:ext cx="6018213" cy="426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4" imgW="2958840" imgH="2095200" progId="Equation.3">
                  <p:embed/>
                </p:oleObj>
              </mc:Choice>
              <mc:Fallback>
                <p:oleObj name="Equation" r:id="rId4" imgW="2958840" imgH="209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6018213" cy="426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Rectangle 4"/>
          <p:cNvSpPr>
            <a:spLocks noChangeArrowheads="1"/>
          </p:cNvSpPr>
          <p:nvPr/>
        </p:nvSpPr>
        <p:spPr bwMode="auto">
          <a:xfrm>
            <a:off x="1371600" y="3657600"/>
            <a:ext cx="1828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5"/>
          <p:cNvSpPr>
            <a:spLocks noChangeArrowheads="1"/>
          </p:cNvSpPr>
          <p:nvPr/>
        </p:nvSpPr>
        <p:spPr bwMode="auto">
          <a:xfrm>
            <a:off x="4343400" y="3657600"/>
            <a:ext cx="381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6"/>
          <p:cNvSpPr>
            <a:spLocks noChangeArrowheads="1"/>
          </p:cNvSpPr>
          <p:nvPr/>
        </p:nvSpPr>
        <p:spPr bwMode="auto">
          <a:xfrm>
            <a:off x="1371600" y="5562600"/>
            <a:ext cx="32004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7"/>
          <p:cNvSpPr>
            <a:spLocks noChangeArrowheads="1"/>
          </p:cNvSpPr>
          <p:nvPr/>
        </p:nvSpPr>
        <p:spPr bwMode="auto">
          <a:xfrm>
            <a:off x="5867400" y="5486400"/>
            <a:ext cx="6096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00DB4-EAB8-42C3-9444-AAD3F4CE8739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br>
              <a:rPr lang="en-US" smtClean="0"/>
            </a:br>
            <a:r>
              <a:rPr lang="en-US" sz="3700" smtClean="0"/>
              <a:t>Forward Elimination--</a:t>
            </a:r>
            <a:r>
              <a:rPr lang="en-US" smtClean="0"/>
              <a:t> </a:t>
            </a:r>
            <a:r>
              <a:rPr lang="en-US" sz="2800" smtClean="0"/>
              <a:t>Step 2: eliminate x2</a:t>
            </a:r>
            <a:endParaRPr lang="en-US" sz="2400" smtClean="0"/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838200" y="1981200"/>
          <a:ext cx="6637338" cy="377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4" imgW="3263760" imgH="1854000" progId="Equation.3">
                  <p:embed/>
                </p:oleObj>
              </mc:Choice>
              <mc:Fallback>
                <p:oleObj name="Equation" r:id="rId4" imgW="3263760" imgH="18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6637338" cy="377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1447800" y="2438400"/>
            <a:ext cx="9144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4CA411-D934-46BA-B99E-188B40601E56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2: eliminate x2</a:t>
            </a:r>
            <a:endParaRPr lang="en-US" sz="2400" smtClean="0"/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695325" y="1752600"/>
          <a:ext cx="8058150" cy="464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4" imgW="3860640" imgH="2222280" progId="Equation.3">
                  <p:embed/>
                </p:oleObj>
              </mc:Choice>
              <mc:Fallback>
                <p:oleObj name="Equation" r:id="rId4" imgW="3860640" imgH="2222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752600"/>
                        <a:ext cx="8058150" cy="464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Line 4"/>
          <p:cNvSpPr>
            <a:spLocks noChangeShapeType="1"/>
          </p:cNvSpPr>
          <p:nvPr/>
        </p:nvSpPr>
        <p:spPr bwMode="auto">
          <a:xfrm flipH="1">
            <a:off x="4572000" y="4572000"/>
            <a:ext cx="762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Line 5"/>
          <p:cNvSpPr>
            <a:spLocks noChangeShapeType="1"/>
          </p:cNvSpPr>
          <p:nvPr/>
        </p:nvSpPr>
        <p:spPr bwMode="auto">
          <a:xfrm>
            <a:off x="5257800" y="4572000"/>
            <a:ext cx="0" cy="457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6"/>
          <p:cNvSpPr>
            <a:spLocks noChangeShapeType="1"/>
          </p:cNvSpPr>
          <p:nvPr/>
        </p:nvSpPr>
        <p:spPr bwMode="auto">
          <a:xfrm>
            <a:off x="5791200" y="4572000"/>
            <a:ext cx="228600" cy="7620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Rectangle 7"/>
          <p:cNvSpPr>
            <a:spLocks noChangeArrowheads="1"/>
          </p:cNvSpPr>
          <p:nvPr/>
        </p:nvSpPr>
        <p:spPr bwMode="auto">
          <a:xfrm>
            <a:off x="4876800" y="5105400"/>
            <a:ext cx="838200" cy="106680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D1BF54-74E4-4F61-B5C0-974CBF615EC7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2: eliminate x2</a:t>
            </a:r>
            <a:endParaRPr lang="en-US" sz="2400" smtClean="0"/>
          </a:p>
        </p:txBody>
      </p:sp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838200" y="1524000"/>
          <a:ext cx="5994400" cy="466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quation" r:id="rId4" imgW="2971800" imgH="2311200" progId="Equation.3">
                  <p:embed/>
                </p:oleObj>
              </mc:Choice>
              <mc:Fallback>
                <p:oleObj name="Equation" r:id="rId4" imgW="2971800" imgH="23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5994400" cy="466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1524000" y="2819400"/>
            <a:ext cx="2819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62A06-E34C-4E64-A120-052FDA39BA14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MATRICES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762000" y="1828800"/>
          <a:ext cx="7761288" cy="30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3543120" imgH="1371600" progId="Equation.3">
                  <p:embed/>
                </p:oleObj>
              </mc:Choice>
              <mc:Fallback>
                <p:oleObj name="Equation" r:id="rId4" imgW="3543120" imgH="1371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7761288" cy="300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 flipH="1" flipV="1">
            <a:off x="6477000" y="2362200"/>
            <a:ext cx="1905000" cy="2057400"/>
          </a:xfrm>
          <a:prstGeom prst="rtTriangle">
            <a:avLst/>
          </a:prstGeom>
          <a:solidFill>
            <a:srgbClr val="00FFFF">
              <a:alpha val="2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76BCE5-A2A0-4F50-AC83-47676A85A173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3: eliminate x3</a:t>
            </a:r>
            <a:endParaRPr lang="en-US" sz="2400" smtClean="0"/>
          </a:p>
        </p:txBody>
      </p:sp>
      <p:graphicFrame>
        <p:nvGraphicFramePr>
          <p:cNvPr id="45058" name="Object 3"/>
          <p:cNvGraphicFramePr>
            <a:graphicFrameLocks noChangeAspect="1"/>
          </p:cNvGraphicFramePr>
          <p:nvPr/>
        </p:nvGraphicFramePr>
        <p:xfrm>
          <a:off x="381000" y="1524000"/>
          <a:ext cx="8434388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4" imgW="4000320" imgH="2197080" progId="Equation.3">
                  <p:embed/>
                </p:oleObj>
              </mc:Choice>
              <mc:Fallback>
                <p:oleObj name="Equation" r:id="rId4" imgW="4000320" imgH="2197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8434388" cy="463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Line 4"/>
          <p:cNvSpPr>
            <a:spLocks noChangeShapeType="1"/>
          </p:cNvSpPr>
          <p:nvPr/>
        </p:nvSpPr>
        <p:spPr bwMode="auto">
          <a:xfrm flipH="1">
            <a:off x="4876800" y="4267200"/>
            <a:ext cx="76200" cy="685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Line 5"/>
          <p:cNvSpPr>
            <a:spLocks noChangeShapeType="1"/>
          </p:cNvSpPr>
          <p:nvPr/>
        </p:nvSpPr>
        <p:spPr bwMode="auto">
          <a:xfrm>
            <a:off x="5562600" y="4343400"/>
            <a:ext cx="304800" cy="7620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Rectangle 6"/>
          <p:cNvSpPr>
            <a:spLocks noChangeArrowheads="1"/>
          </p:cNvSpPr>
          <p:nvPr/>
        </p:nvSpPr>
        <p:spPr bwMode="auto">
          <a:xfrm>
            <a:off x="4114800" y="5029200"/>
            <a:ext cx="1219200" cy="91440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93774-FB66-4FA9-8AB5-5BABFD982FC7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  <a:br>
              <a:rPr lang="en-US" smtClean="0"/>
            </a:br>
            <a:r>
              <a:rPr lang="en-US" sz="3300" smtClean="0"/>
              <a:t>Forward Elimination--</a:t>
            </a:r>
            <a:r>
              <a:rPr lang="en-US" sz="4000" smtClean="0"/>
              <a:t> </a:t>
            </a:r>
            <a:r>
              <a:rPr lang="en-US" sz="2800" smtClean="0"/>
              <a:t>Step 3: eliminate x3</a:t>
            </a:r>
            <a:endParaRPr lang="en-US" sz="2400" smtClean="0"/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533400" y="1676400"/>
          <a:ext cx="5908675" cy="411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4" imgW="3009600" imgH="2095200" progId="Equation.3">
                  <p:embed/>
                </p:oleObj>
              </mc:Choice>
              <mc:Fallback>
                <p:oleObj name="Equation" r:id="rId4" imgW="3009600" imgH="209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5908675" cy="411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A9FF4-D4E8-4476-8B81-81277FE37CE1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3</a:t>
            </a:r>
            <a:br>
              <a:rPr lang="en-US" sz="4800" smtClean="0"/>
            </a:br>
            <a:r>
              <a:rPr lang="en-US" sz="3600" smtClean="0"/>
              <a:t>Backward Substitution</a:t>
            </a:r>
            <a:endParaRPr lang="en-US" sz="2800" smtClean="0"/>
          </a:p>
        </p:txBody>
      </p:sp>
      <p:graphicFrame>
        <p:nvGraphicFramePr>
          <p:cNvPr id="47106" name="Object 3"/>
          <p:cNvGraphicFramePr>
            <a:graphicFrameLocks noChangeAspect="1"/>
          </p:cNvGraphicFramePr>
          <p:nvPr/>
        </p:nvGraphicFramePr>
        <p:xfrm>
          <a:off x="381000" y="1524000"/>
          <a:ext cx="8548688" cy="441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4" imgW="4622760" imgH="2387520" progId="Equation.3">
                  <p:embed/>
                </p:oleObj>
              </mc:Choice>
              <mc:Fallback>
                <p:oleObj name="Equation" r:id="rId4" imgW="4622760" imgH="2387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8548688" cy="441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C0679-D88E-4F8B-A947-2A738EF6A5AE}" type="slidenum">
              <a:rPr lang="ar-SA" smtClean="0"/>
              <a:pPr/>
              <a:t>53</a:t>
            </a:fld>
            <a:endParaRPr lang="en-US" smtClean="0"/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Good is the Solution?</a:t>
            </a:r>
            <a:endParaRPr lang="en-US" sz="3200" smtClean="0"/>
          </a:p>
        </p:txBody>
      </p:sp>
      <p:graphicFrame>
        <p:nvGraphicFramePr>
          <p:cNvPr id="48130" name="Object 3"/>
          <p:cNvGraphicFramePr>
            <a:graphicFrameLocks noChangeAspect="1"/>
          </p:cNvGraphicFramePr>
          <p:nvPr/>
        </p:nvGraphicFramePr>
        <p:xfrm>
          <a:off x="-49213" y="1524000"/>
          <a:ext cx="9193213" cy="420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Equation" r:id="rId4" imgW="4114800" imgH="1879560" progId="Equation.3">
                  <p:embed/>
                </p:oleObj>
              </mc:Choice>
              <mc:Fallback>
                <p:oleObj name="Equation" r:id="rId4" imgW="4114800" imgH="1879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9213" y="1524000"/>
                        <a:ext cx="9193213" cy="420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6ADEA7-3F85-4AEE-9342-28F0C44A19EC}" type="slidenum">
              <a:rPr lang="ar-SA" smtClean="0"/>
              <a:pPr/>
              <a:t>54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Remarks: 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We use index vector to avoid the need to move the rows which may not be practical for large problems.</a:t>
            </a:r>
          </a:p>
          <a:p>
            <a:pPr eaLnBrk="1" hangingPunct="1"/>
            <a:r>
              <a:rPr lang="en-US" sz="2400" dirty="0" smtClean="0"/>
              <a:t>If we order the equation as in the last value of the index vector, we have a triangular form. </a:t>
            </a:r>
          </a:p>
          <a:p>
            <a:pPr eaLnBrk="1" hangingPunct="1"/>
            <a:r>
              <a:rPr lang="en-US" sz="2400" dirty="0" smtClean="0"/>
              <a:t>Scale vector is formed by taking maximum in </a:t>
            </a:r>
            <a:r>
              <a:rPr lang="en-US" sz="2400" dirty="0" smtClean="0">
                <a:solidFill>
                  <a:srgbClr val="3333FF"/>
                </a:solidFill>
              </a:rPr>
              <a:t>magnitude</a:t>
            </a:r>
            <a:r>
              <a:rPr lang="en-US" sz="2400" dirty="0" smtClean="0"/>
              <a:t> in each row. </a:t>
            </a:r>
          </a:p>
          <a:p>
            <a:pPr eaLnBrk="1" hangingPunct="1"/>
            <a:r>
              <a:rPr lang="en-US" sz="2400" dirty="0" smtClean="0"/>
              <a:t>Scale vector do not change.</a:t>
            </a:r>
          </a:p>
          <a:p>
            <a:pPr eaLnBrk="1" hangingPunct="1"/>
            <a:r>
              <a:rPr lang="en-US" sz="2400" dirty="0" smtClean="0"/>
              <a:t>The original matrices A and B are used in checking the residuals.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7270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27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29615-CF4D-4095-86BD-16DADBF0FDC9}" type="slidenum">
              <a:rPr lang="ar-SA" smtClean="0"/>
              <a:pPr/>
              <a:t>55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6781800" cy="2447925"/>
          </a:xfrm>
        </p:spPr>
        <p:txBody>
          <a:bodyPr/>
          <a:lstStyle/>
          <a:p>
            <a:pPr eaLnBrk="1" hangingPunct="1"/>
            <a:r>
              <a:rPr lang="en-US" sz="3900" b="1" smtClean="0"/>
              <a:t>Lecture 17</a:t>
            </a:r>
            <a:br>
              <a:rPr lang="en-US" sz="3900" b="1" smtClean="0"/>
            </a:br>
            <a:r>
              <a:rPr lang="en-US" sz="3500" smtClean="0"/>
              <a:t> </a:t>
            </a:r>
            <a:r>
              <a:rPr lang="en-US" sz="3500" b="1" smtClean="0"/>
              <a:t>Tridiagonal &amp; Banded Systems</a:t>
            </a:r>
            <a:br>
              <a:rPr lang="en-US" sz="3500" b="1" smtClean="0"/>
            </a:br>
            <a:r>
              <a:rPr lang="en-US" sz="3500" b="1" smtClean="0"/>
              <a:t> and Gauss-Jordan Method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800" dirty="0" smtClean="0"/>
              <a:t> Tridiagonal Systems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800" dirty="0" smtClean="0"/>
              <a:t> Diagonal Dominance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800" dirty="0" smtClean="0"/>
              <a:t> Tridiagonal Algorithm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800" dirty="0" smtClean="0"/>
              <a:t> Examples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Gauss-Jordan </a:t>
            </a:r>
            <a:r>
              <a:rPr lang="en-US" sz="2800" dirty="0" smtClean="0">
                <a:solidFill>
                  <a:srgbClr val="3333FF"/>
                </a:solidFill>
              </a:rPr>
              <a:t>Algorithm*</a:t>
            </a:r>
            <a:endParaRPr lang="en-US" sz="2800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915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91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022AE-2205-4709-901B-465517545612}" type="slidenum">
              <a:rPr lang="ar-SA" smtClean="0"/>
              <a:pPr/>
              <a:t>56</a:t>
            </a:fld>
            <a:endParaRPr lang="en-US" smtClean="0"/>
          </a:p>
        </p:txBody>
      </p:sp>
      <p:sp>
        <p:nvSpPr>
          <p:cNvPr id="491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86238" cy="4187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Tridiagonal Systems: </a:t>
            </a:r>
          </a:p>
          <a:p>
            <a:pPr eaLnBrk="1" hangingPunct="1"/>
            <a:r>
              <a:rPr lang="en-US" sz="2000" smtClean="0"/>
              <a:t>The non-zero elements are in the </a:t>
            </a:r>
            <a:r>
              <a:rPr lang="en-US" sz="2000" smtClean="0">
                <a:solidFill>
                  <a:srgbClr val="FF0000"/>
                </a:solidFill>
              </a:rPr>
              <a:t>main diagonal</a:t>
            </a:r>
            <a:r>
              <a:rPr lang="en-US" sz="2000" smtClean="0"/>
              <a:t>,    </a:t>
            </a:r>
            <a:r>
              <a:rPr lang="en-US" sz="2000" smtClean="0">
                <a:solidFill>
                  <a:srgbClr val="0000FF"/>
                </a:solidFill>
              </a:rPr>
              <a:t>super diagonal</a:t>
            </a:r>
            <a:r>
              <a:rPr lang="en-US" sz="2000" smtClean="0"/>
              <a:t> and </a:t>
            </a:r>
            <a:r>
              <a:rPr lang="en-US" sz="2000" smtClean="0">
                <a:solidFill>
                  <a:srgbClr val="660066"/>
                </a:solidFill>
              </a:rPr>
              <a:t>subdiagonal</a:t>
            </a:r>
            <a:r>
              <a:rPr lang="en-US" sz="2000" smtClean="0"/>
              <a:t>.</a:t>
            </a:r>
          </a:p>
          <a:p>
            <a:pPr eaLnBrk="1" hangingPunct="1"/>
            <a:r>
              <a:rPr lang="en-US" sz="3200" i="1" smtClean="0"/>
              <a:t>a</a:t>
            </a:r>
            <a:r>
              <a:rPr lang="en-US" sz="3200" i="1" baseline="-25000" smtClean="0"/>
              <a:t>ij</a:t>
            </a:r>
            <a:r>
              <a:rPr lang="en-US" sz="3200" i="1" smtClean="0"/>
              <a:t>=0  if   |i-j| &gt; 1</a:t>
            </a:r>
          </a:p>
          <a:p>
            <a:pPr lvl="1" eaLnBrk="1" hangingPunct="1"/>
            <a:endParaRPr lang="en-US" sz="2800" smtClean="0"/>
          </a:p>
        </p:txBody>
      </p:sp>
      <p:sp>
        <p:nvSpPr>
          <p:cNvPr id="135171" name="AutoShape 3"/>
          <p:cNvSpPr>
            <a:spLocks noChangeArrowheads="1"/>
          </p:cNvSpPr>
          <p:nvPr/>
        </p:nvSpPr>
        <p:spPr bwMode="auto">
          <a:xfrm>
            <a:off x="1600200" y="2362200"/>
            <a:ext cx="2057400" cy="304800"/>
          </a:xfrm>
          <a:prstGeom prst="roundRect">
            <a:avLst>
              <a:gd name="adj" fmla="val 16667"/>
            </a:avLst>
          </a:prstGeom>
          <a:solidFill>
            <a:srgbClr val="FF0000">
              <a:alpha val="4313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15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2060575"/>
          <a:ext cx="4321175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4" imgW="1815840" imgH="1168200" progId="Equation.3">
                  <p:embed/>
                </p:oleObj>
              </mc:Choice>
              <mc:Fallback>
                <p:oleObj name="Equation" r:id="rId4" imgW="181584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60575"/>
                        <a:ext cx="4321175" cy="277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3" name="AutoShape 5"/>
          <p:cNvSpPr>
            <a:spLocks noChangeArrowheads="1"/>
          </p:cNvSpPr>
          <p:nvPr/>
        </p:nvSpPr>
        <p:spPr bwMode="auto">
          <a:xfrm rot="2685353">
            <a:off x="4284663" y="3500438"/>
            <a:ext cx="2881312" cy="360362"/>
          </a:xfrm>
          <a:prstGeom prst="roundRect">
            <a:avLst>
              <a:gd name="adj" fmla="val 16667"/>
            </a:avLst>
          </a:prstGeom>
          <a:solidFill>
            <a:srgbClr val="800000">
              <a:alpha val="4588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Tridiagonal Systems</a:t>
            </a:r>
          </a:p>
        </p:txBody>
      </p:sp>
      <p:sp>
        <p:nvSpPr>
          <p:cNvPr id="135175" name="AutoShape 7"/>
          <p:cNvSpPr>
            <a:spLocks noChangeArrowheads="1"/>
          </p:cNvSpPr>
          <p:nvPr/>
        </p:nvSpPr>
        <p:spPr bwMode="auto">
          <a:xfrm rot="2685353">
            <a:off x="4806950" y="2974975"/>
            <a:ext cx="2711450" cy="287338"/>
          </a:xfrm>
          <a:prstGeom prst="roundRect">
            <a:avLst>
              <a:gd name="adj" fmla="val 16667"/>
            </a:avLst>
          </a:prstGeom>
          <a:solidFill>
            <a:srgbClr val="0000FF">
              <a:alpha val="4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176" name="AutoShape 8"/>
          <p:cNvSpPr>
            <a:spLocks noChangeArrowheads="1"/>
          </p:cNvSpPr>
          <p:nvPr/>
        </p:nvSpPr>
        <p:spPr bwMode="auto">
          <a:xfrm rot="2685353">
            <a:off x="4216400" y="3197225"/>
            <a:ext cx="3384550" cy="320675"/>
          </a:xfrm>
          <a:prstGeom prst="roundRect">
            <a:avLst>
              <a:gd name="adj" fmla="val 16667"/>
            </a:avLst>
          </a:prstGeom>
          <a:solidFill>
            <a:srgbClr val="FF0000">
              <a:alpha val="5803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177" name="AutoShape 9"/>
          <p:cNvSpPr>
            <a:spLocks noChangeArrowheads="1"/>
          </p:cNvSpPr>
          <p:nvPr/>
        </p:nvSpPr>
        <p:spPr bwMode="auto">
          <a:xfrm>
            <a:off x="838200" y="3048000"/>
            <a:ext cx="1524000" cy="304800"/>
          </a:xfrm>
          <a:prstGeom prst="roundRect">
            <a:avLst>
              <a:gd name="adj" fmla="val 16667"/>
            </a:avLst>
          </a:prstGeom>
          <a:solidFill>
            <a:srgbClr val="800000">
              <a:alpha val="4588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178" name="AutoShape 10"/>
          <p:cNvSpPr>
            <a:spLocks noChangeArrowheads="1"/>
          </p:cNvSpPr>
          <p:nvPr/>
        </p:nvSpPr>
        <p:spPr bwMode="auto">
          <a:xfrm>
            <a:off x="914400" y="2667000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0000FF">
              <a:alpha val="3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nimBg="1"/>
      <p:bldP spid="135173" grpId="0" animBg="1"/>
      <p:bldP spid="135175" grpId="0" animBg="1"/>
      <p:bldP spid="135176" grpId="0" animBg="1"/>
      <p:bldP spid="135177" grpId="0" animBg="1"/>
      <p:bldP spid="13517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737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37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4F236-FFBA-408B-B9BD-3669E7B4527F}" type="slidenum">
              <a:rPr lang="ar-SA" smtClean="0"/>
              <a:pPr/>
              <a:t>57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291513" cy="3976688"/>
          </a:xfrm>
        </p:spPr>
        <p:txBody>
          <a:bodyPr/>
          <a:lstStyle/>
          <a:p>
            <a:pPr eaLnBrk="1" hangingPunct="1"/>
            <a:r>
              <a:rPr lang="en-US" sz="2400" smtClean="0"/>
              <a:t>Occur in many applications</a:t>
            </a:r>
          </a:p>
          <a:p>
            <a:pPr eaLnBrk="1" hangingPunct="1"/>
            <a:r>
              <a:rPr lang="en-US" sz="2400" smtClean="0"/>
              <a:t>Needs </a:t>
            </a:r>
            <a:r>
              <a:rPr lang="en-US" sz="2400" u="sng" smtClean="0"/>
              <a:t>less storage</a:t>
            </a:r>
            <a:r>
              <a:rPr lang="en-US" sz="2400" smtClean="0"/>
              <a:t> </a:t>
            </a:r>
            <a:r>
              <a:rPr lang="en-US" sz="1400" smtClean="0"/>
              <a:t>(4n-2   compared to n</a:t>
            </a:r>
            <a:r>
              <a:rPr lang="en-US" sz="1400" baseline="30000" smtClean="0"/>
              <a:t>2</a:t>
            </a:r>
            <a:r>
              <a:rPr lang="en-US" sz="1400" smtClean="0"/>
              <a:t> +n for the general cases)</a:t>
            </a:r>
          </a:p>
          <a:p>
            <a:pPr eaLnBrk="1" hangingPunct="1"/>
            <a:r>
              <a:rPr lang="en-US" sz="2400" smtClean="0"/>
              <a:t>Selection of pivoting rows is unnecessary      	</a:t>
            </a:r>
            <a:r>
              <a:rPr lang="en-US" sz="2000" smtClean="0"/>
              <a:t>(under some conditions)</a:t>
            </a:r>
          </a:p>
          <a:p>
            <a:pPr eaLnBrk="1" hangingPunct="1"/>
            <a:r>
              <a:rPr lang="en-US" sz="2400" u="sng" smtClean="0"/>
              <a:t>Efficiently</a:t>
            </a:r>
            <a:r>
              <a:rPr lang="en-US" sz="2400" smtClean="0"/>
              <a:t> solved by Gaussian elimination </a:t>
            </a:r>
          </a:p>
          <a:p>
            <a:pPr lvl="1" eaLnBrk="1" hangingPunct="1"/>
            <a:endParaRPr lang="en-US" smtClean="0"/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Tridiagonal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747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47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81032-E614-4F15-BEDD-41034721B576}" type="slidenum">
              <a:rPr lang="ar-SA" smtClean="0"/>
              <a:pPr/>
              <a:t>58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382000" cy="3976688"/>
          </a:xfrm>
        </p:spPr>
        <p:txBody>
          <a:bodyPr/>
          <a:lstStyle/>
          <a:p>
            <a:pPr eaLnBrk="1" hangingPunct="1"/>
            <a:r>
              <a:rPr lang="en-US" sz="2400" smtClean="0"/>
              <a:t>Based on Naive Gaussian elimination. </a:t>
            </a:r>
          </a:p>
          <a:p>
            <a:pPr eaLnBrk="1" hangingPunct="1"/>
            <a:r>
              <a:rPr lang="en-US" sz="2400" smtClean="0"/>
              <a:t>As in previous Gaussian elimination algorithms</a:t>
            </a:r>
          </a:p>
          <a:p>
            <a:pPr lvl="1" eaLnBrk="1" hangingPunct="1"/>
            <a:r>
              <a:rPr lang="en-US" sz="2000" smtClean="0"/>
              <a:t>Forward elimination step</a:t>
            </a:r>
          </a:p>
          <a:p>
            <a:pPr lvl="1" eaLnBrk="1" hangingPunct="1"/>
            <a:r>
              <a:rPr lang="en-US" sz="2000" smtClean="0"/>
              <a:t>Backward substitution step</a:t>
            </a:r>
          </a:p>
          <a:p>
            <a:pPr eaLnBrk="1" hangingPunct="1"/>
            <a:r>
              <a:rPr lang="en-US" sz="2400" smtClean="0"/>
              <a:t>Elements in the </a:t>
            </a:r>
            <a:r>
              <a:rPr lang="en-US" sz="2400" smtClean="0">
                <a:solidFill>
                  <a:srgbClr val="0000FF"/>
                </a:solidFill>
              </a:rPr>
              <a:t>super diagonal</a:t>
            </a:r>
            <a:r>
              <a:rPr lang="en-US" sz="2400" smtClean="0"/>
              <a:t> are not affected. </a:t>
            </a:r>
          </a:p>
          <a:p>
            <a:pPr eaLnBrk="1" hangingPunct="1"/>
            <a:r>
              <a:rPr lang="en-US" sz="2400" smtClean="0"/>
              <a:t>Elements in the </a:t>
            </a:r>
            <a:r>
              <a:rPr lang="en-US" sz="2400" smtClean="0">
                <a:solidFill>
                  <a:srgbClr val="FF0000"/>
                </a:solidFill>
              </a:rPr>
              <a:t>main diagonal</a:t>
            </a:r>
            <a:r>
              <a:rPr lang="en-US" sz="2400" smtClean="0"/>
              <a:t>, and </a:t>
            </a:r>
            <a:r>
              <a:rPr lang="en-US" sz="2400" smtClean="0">
                <a:solidFill>
                  <a:srgbClr val="FF0000"/>
                </a:solidFill>
              </a:rPr>
              <a:t>B</a:t>
            </a:r>
            <a:r>
              <a:rPr lang="en-US" sz="2400" smtClean="0"/>
              <a:t> need updating</a:t>
            </a:r>
          </a:p>
          <a:p>
            <a:pPr lvl="1" eaLnBrk="1" hangingPunct="1"/>
            <a:endParaRPr lang="en-US" smtClean="0"/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Algorithm to Solve Tridiagonal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5EFE4-5219-4EC3-8EEE-FBE447F87442}" type="slidenum">
              <a:rPr lang="ar-SA" smtClean="0"/>
              <a:pPr/>
              <a:t>59</a:t>
            </a:fld>
            <a:endParaRPr lang="en-US" smtClean="0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Tridiagonal System</a:t>
            </a:r>
          </a:p>
        </p:txBody>
      </p:sp>
      <p:graphicFrame>
        <p:nvGraphicFramePr>
          <p:cNvPr id="5017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58800" y="2057400"/>
          <a:ext cx="82804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4" imgW="4686120" imgH="1371600" progId="Equation.3">
                  <p:embed/>
                </p:oleObj>
              </mc:Choice>
              <mc:Fallback>
                <p:oleObj name="Equation" r:id="rId4" imgW="4686120" imgH="1371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057400"/>
                        <a:ext cx="82804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4C90E-EEC2-4FA8-BC40-C4F64B7F31D8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Determinant of a MATRICES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85800" y="1981200"/>
          <a:ext cx="5868988" cy="30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2679480" imgH="1371600" progId="Equation.3">
                  <p:embed/>
                </p:oleObj>
              </mc:Choice>
              <mc:Fallback>
                <p:oleObj name="Equation" r:id="rId4" imgW="2679480" imgH="1371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5868988" cy="300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DAA43E-1806-4028-850F-9FBFF5425675}" type="slidenum">
              <a:rPr lang="ar-SA" smtClean="0"/>
              <a:pPr/>
              <a:t>60</a:t>
            </a:fld>
            <a:endParaRPr lang="en-US" smtClean="0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Diagonal Dominance</a:t>
            </a:r>
          </a:p>
        </p:txBody>
      </p:sp>
      <p:graphicFrame>
        <p:nvGraphicFramePr>
          <p:cNvPr id="5120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68313" y="1692275"/>
          <a:ext cx="7920037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4" imgW="3314520" imgH="1676160" progId="Equation.3">
                  <p:embed/>
                </p:oleObj>
              </mc:Choice>
              <mc:Fallback>
                <p:oleObj name="Equation" r:id="rId4" imgW="3314520" imgH="1676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92275"/>
                        <a:ext cx="7920037" cy="4021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0A43C-C53B-47C2-A123-8A46822CD517}" type="slidenum">
              <a:rPr lang="ar-SA" smtClean="0"/>
              <a:pPr/>
              <a:t>61</a:t>
            </a:fld>
            <a:endParaRPr lang="en-US" smtClean="0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Diagonal Dominance</a:t>
            </a:r>
          </a:p>
        </p:txBody>
      </p:sp>
      <p:graphicFrame>
        <p:nvGraphicFramePr>
          <p:cNvPr id="522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819275"/>
          <a:ext cx="8064500" cy="320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4" imgW="3454200" imgH="1371600" progId="Equation.3">
                  <p:embed/>
                </p:oleObj>
              </mc:Choice>
              <mc:Fallback>
                <p:oleObj name="Equation" r:id="rId4" imgW="3454200" imgH="1371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19275"/>
                        <a:ext cx="8064500" cy="320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5651500" y="3500438"/>
            <a:ext cx="1587500" cy="3857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5562600" y="4038600"/>
            <a:ext cx="1676400" cy="3810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nimBg="1"/>
      <p:bldP spid="14029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32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32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EE169A-7790-4C18-9570-E85E1A8BA950}" type="slidenum">
              <a:rPr lang="ar-SA" smtClean="0"/>
              <a:pPr/>
              <a:t>62</a:t>
            </a:fld>
            <a:endParaRPr lang="en-US" smtClean="0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Diagonally Dominant Tridiagonal System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686800" cy="36877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tridiagonal system is diagonally dominant if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1800" dirty="0" smtClean="0"/>
          </a:p>
          <a:p>
            <a:pPr marL="800100" lvl="2" indent="0" eaLnBrk="1" hangingPunct="1">
              <a:buNone/>
            </a:pPr>
            <a:r>
              <a:rPr lang="en-US" sz="1200" dirty="0" smtClean="0"/>
              <a:t>(i.e</a:t>
            </a:r>
            <a:r>
              <a:rPr lang="en-US" sz="1200" dirty="0"/>
              <a:t>., </a:t>
            </a:r>
            <a:r>
              <a:rPr lang="en-US" sz="1200" dirty="0" smtClean="0"/>
              <a:t>|diagonal element| &gt; sum of |element </a:t>
            </a:r>
            <a:r>
              <a:rPr lang="en-US" sz="1200" dirty="0" smtClean="0"/>
              <a:t>before| and |element after| diagonal element)</a:t>
            </a:r>
            <a:endParaRPr lang="en-US" sz="12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2400" dirty="0" smtClean="0"/>
              <a:t>Forward Elimination preserves diagonal dominance</a:t>
            </a:r>
          </a:p>
        </p:txBody>
      </p:sp>
      <p:graphicFrame>
        <p:nvGraphicFramePr>
          <p:cNvPr id="5325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6769871"/>
              </p:ext>
            </p:extLst>
          </p:nvPr>
        </p:nvGraphicFramePr>
        <p:xfrm>
          <a:off x="1258888" y="2374900"/>
          <a:ext cx="633571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Equation" r:id="rId4" imgW="1638000" imgH="253800" progId="Equation.DSMT4">
                  <p:embed/>
                </p:oleObj>
              </mc:Choice>
              <mc:Fallback>
                <p:oleObj name="Equation" r:id="rId4" imgW="16380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374900"/>
                        <a:ext cx="6335712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42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42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6B879D-2227-41AC-9652-6DBF3F9D3769}" type="slidenum">
              <a:rPr lang="ar-SA" smtClean="0"/>
              <a:pPr/>
              <a:t>63</a:t>
            </a:fld>
            <a:endParaRPr lang="en-US" smtClean="0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Solving Tridiagonal System</a:t>
            </a:r>
          </a:p>
        </p:txBody>
      </p:sp>
      <p:graphicFrame>
        <p:nvGraphicFramePr>
          <p:cNvPr id="54274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641475" y="1655763"/>
          <a:ext cx="4921250" cy="43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Equation" r:id="rId4" imgW="2679480" imgH="2311200" progId="Equation.3">
                  <p:embed/>
                </p:oleObj>
              </mc:Choice>
              <mc:Fallback>
                <p:oleObj name="Equation" r:id="rId4" imgW="2679480" imgH="23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1655763"/>
                        <a:ext cx="4921250" cy="435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53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53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433689-DE25-4395-91EB-9CE2FB2E3022}" type="slidenum">
              <a:rPr lang="ar-SA" smtClean="0"/>
              <a:pPr/>
              <a:t>64</a:t>
            </a:fld>
            <a:endParaRPr lang="en-US" smtClean="0"/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graphicFrame>
        <p:nvGraphicFramePr>
          <p:cNvPr id="5529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736600" y="1676400"/>
          <a:ext cx="7416800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4" imgW="4152600" imgH="2539800" progId="Equation.3">
                  <p:embed/>
                </p:oleObj>
              </mc:Choice>
              <mc:Fallback>
                <p:oleObj name="Equation" r:id="rId4" imgW="4152600" imgH="25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676400"/>
                        <a:ext cx="7416800" cy="453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63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63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1542CA-D887-4016-B0BB-A30305889024}" type="slidenum">
              <a:rPr lang="ar-SA" smtClean="0"/>
              <a:pPr/>
              <a:t>65</a:t>
            </a:fld>
            <a:endParaRPr lang="en-US" smtClean="0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graphicFrame>
        <p:nvGraphicFramePr>
          <p:cNvPr id="56322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1655763"/>
          <a:ext cx="7848600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4" imgW="5194080" imgH="2641320" progId="Equation.3">
                  <p:embed/>
                </p:oleObj>
              </mc:Choice>
              <mc:Fallback>
                <p:oleObj name="Equation" r:id="rId4" imgW="5194080" imgH="2641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55763"/>
                        <a:ext cx="7848600" cy="409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0513E-213A-4F00-8799-A82CE333AF07}" type="slidenum">
              <a:rPr lang="ar-SA" smtClean="0"/>
              <a:pPr/>
              <a:t>66</a:t>
            </a:fld>
            <a:endParaRPr lang="en-US" smtClean="0"/>
          </a:p>
        </p:txBody>
      </p:sp>
      <p:sp>
        <p:nvSpPr>
          <p:cNvPr id="573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z="3200" smtClean="0"/>
              <a:t>Backward Substitution</a:t>
            </a:r>
          </a:p>
        </p:txBody>
      </p:sp>
      <p:sp>
        <p:nvSpPr>
          <p:cNvPr id="5735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the Forward Elimination: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Backward Substitution:</a:t>
            </a:r>
          </a:p>
        </p:txBody>
      </p:sp>
      <p:graphicFrame>
        <p:nvGraphicFramePr>
          <p:cNvPr id="57346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60513" y="1779588"/>
          <a:ext cx="6211887" cy="447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4" imgW="4076640" imgH="2933640" progId="Equation.3">
                  <p:embed/>
                </p:oleObj>
              </mc:Choice>
              <mc:Fallback>
                <p:oleObj name="Equation" r:id="rId4" imgW="4076640" imgH="2933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1779588"/>
                        <a:ext cx="6211887" cy="447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8E157-9F47-4FE2-ACFF-D63C14C52FF4}" type="slidenum">
              <a:rPr lang="ar-SA" smtClean="0"/>
              <a:pPr/>
              <a:t>67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Gauss-Jordan Method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method reduces the general system of equations AX=B to IX=B where I is an identity matrix.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Only Forward elimination is done and no substitution is needed.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has the same problems as Naive Gaussian elimination and can be modified to do partial scaled pivoting.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takes 50% more time than Naive Gaussian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83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83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575DB7-BB9F-4B71-9598-3BCD22A0F508}" type="slidenum">
              <a:rPr lang="ar-SA" smtClean="0"/>
              <a:pPr/>
              <a:t>68</a:t>
            </a:fld>
            <a:endParaRPr lang="en-US" smtClean="0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Gauss-Jordan Method</a:t>
            </a:r>
            <a:br>
              <a:rPr lang="en-US" smtClean="0"/>
            </a:br>
            <a:r>
              <a:rPr lang="en-US" sz="2800" smtClean="0"/>
              <a:t>Example</a:t>
            </a:r>
          </a:p>
        </p:txBody>
      </p:sp>
      <p:graphicFrame>
        <p:nvGraphicFramePr>
          <p:cNvPr id="58370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814388" y="1676400"/>
          <a:ext cx="6119812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4" imgW="3085920" imgH="2209680" progId="Equation.3">
                  <p:embed/>
                </p:oleObj>
              </mc:Choice>
              <mc:Fallback>
                <p:oleObj name="Equation" r:id="rId4" imgW="3085920" imgH="2209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1676400"/>
                        <a:ext cx="6119812" cy="438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939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93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8C9C9B-8B75-434F-B064-BB915EA4B9B6}" type="slidenum">
              <a:rPr lang="ar-SA" smtClean="0"/>
              <a:pPr/>
              <a:t>69</a:t>
            </a:fld>
            <a:endParaRPr lang="en-US" smtClean="0"/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Gauss-Jordan Method</a:t>
            </a:r>
            <a:br>
              <a:rPr lang="en-US" smtClean="0"/>
            </a:br>
            <a:r>
              <a:rPr lang="en-US" sz="2800" smtClean="0"/>
              <a:t>Example</a:t>
            </a:r>
          </a:p>
        </p:txBody>
      </p:sp>
      <p:graphicFrame>
        <p:nvGraphicFramePr>
          <p:cNvPr id="59394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739775" y="1676400"/>
          <a:ext cx="7489825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4" imgW="3733560" imgH="2209680" progId="Equation.3">
                  <p:embed/>
                </p:oleObj>
              </mc:Choice>
              <mc:Fallback>
                <p:oleObj name="Equation" r:id="rId4" imgW="3733560" imgH="2209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676400"/>
                        <a:ext cx="7489825" cy="443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51A6B-A3B4-4449-95AE-8EBA4B5E4BE7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Adding and Multiplying Matrices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762000" y="1752600"/>
          <a:ext cx="7123113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3251160" imgH="1815840" progId="Equation.3">
                  <p:embed/>
                </p:oleObj>
              </mc:Choice>
              <mc:Fallback>
                <p:oleObj name="Equation" r:id="rId4" imgW="3251160" imgH="1815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7123113" cy="397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042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04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F9C7CA-F256-4C95-89EB-72002D3DE8E9}" type="slidenum">
              <a:rPr lang="ar-SA" smtClean="0"/>
              <a:pPr/>
              <a:t>70</a:t>
            </a:fld>
            <a:endParaRPr lang="en-US" smtClean="0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Gauss-Jordan Method</a:t>
            </a:r>
            <a:br>
              <a:rPr lang="en-US" smtClean="0"/>
            </a:br>
            <a:r>
              <a:rPr lang="en-US" sz="2800" smtClean="0"/>
              <a:t>Example</a:t>
            </a:r>
          </a:p>
        </p:txBody>
      </p:sp>
      <p:graphicFrame>
        <p:nvGraphicFramePr>
          <p:cNvPr id="6041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893763" y="1676400"/>
          <a:ext cx="6192837" cy="40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Equation" r:id="rId4" imgW="3365280" imgH="2209680" progId="Equation.3">
                  <p:embed/>
                </p:oleObj>
              </mc:Choice>
              <mc:Fallback>
                <p:oleObj name="Equation" r:id="rId4" imgW="3365280" imgH="2209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676400"/>
                        <a:ext cx="6192837" cy="406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14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4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AF2CD-58D6-48FE-955B-306DE47B6525}" type="slidenum">
              <a:rPr lang="ar-SA" smtClean="0"/>
              <a:pPr/>
              <a:t>71</a:t>
            </a:fld>
            <a:endParaRPr lang="en-US" smtClean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Gauss-Jordan Method</a:t>
            </a:r>
            <a:br>
              <a:rPr lang="en-US" smtClean="0"/>
            </a:br>
            <a:r>
              <a:rPr lang="en-US" sz="2800" smtClean="0"/>
              <a:t>Example</a:t>
            </a:r>
          </a:p>
        </p:txBody>
      </p:sp>
      <p:graphicFrame>
        <p:nvGraphicFramePr>
          <p:cNvPr id="61442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11188" y="1773238"/>
          <a:ext cx="7993062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4" imgW="3022560" imgH="1650960" progId="Equation.3">
                  <p:embed/>
                </p:oleObj>
              </mc:Choice>
              <mc:Fallback>
                <p:oleObj name="Equation" r:id="rId4" imgW="3022560" imgH="1650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773238"/>
                        <a:ext cx="7993062" cy="436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AB3664-A180-4259-89F1-2ABF956D235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of Linear Equations</a:t>
            </a:r>
            <a:endParaRPr lang="en-US" sz="3200" smtClean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452438" y="1527175"/>
          <a:ext cx="8539162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4" imgW="3479760" imgH="1612800" progId="Equation.3">
                  <p:embed/>
                </p:oleObj>
              </mc:Choice>
              <mc:Fallback>
                <p:oleObj name="Equation" r:id="rId4" imgW="3479760" imgH="1612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27175"/>
                        <a:ext cx="8539162" cy="395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CISE301_Topic3</a:t>
            </a:r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A89971-E5D3-4503-A0BD-19C06FC86C67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 of Linear Equations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2057400"/>
          <a:ext cx="7543800" cy="229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3085920" imgH="939600" progId="Equation.3">
                  <p:embed/>
                </p:oleObj>
              </mc:Choice>
              <mc:Fallback>
                <p:oleObj name="Equation" r:id="rId4" imgW="308592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543800" cy="229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2434</TotalTime>
  <Words>1075</Words>
  <Application>Microsoft Office PowerPoint</Application>
  <PresentationFormat>On-screen Show (4:3)</PresentationFormat>
  <Paragraphs>453</Paragraphs>
  <Slides>71</Slides>
  <Notes>71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71</vt:i4>
      </vt:variant>
    </vt:vector>
  </HeadingPairs>
  <TitlesOfParts>
    <vt:vector size="79" baseType="lpstr">
      <vt:lpstr>Arial</vt:lpstr>
      <vt:lpstr>Garamond</vt:lpstr>
      <vt:lpstr>Times New Roman</vt:lpstr>
      <vt:lpstr>Verdana</vt:lpstr>
      <vt:lpstr>Wingdings</vt:lpstr>
      <vt:lpstr>Level</vt:lpstr>
      <vt:lpstr>Equation</vt:lpstr>
      <vt:lpstr>MathType 5.0 Equation</vt:lpstr>
      <vt:lpstr>PowerPoint Presentation</vt:lpstr>
      <vt:lpstr>Lecture 12 Vector, Matrices, and Linear Equations</vt:lpstr>
      <vt:lpstr>VECTORS</vt:lpstr>
      <vt:lpstr>MATRICES</vt:lpstr>
      <vt:lpstr>MATRICES</vt:lpstr>
      <vt:lpstr>Determinant of a MATRICES</vt:lpstr>
      <vt:lpstr>Adding and Multiplying Matrices</vt:lpstr>
      <vt:lpstr>Systems of Linear Equations</vt:lpstr>
      <vt:lpstr>Solutions of Linear Equations</vt:lpstr>
      <vt:lpstr>Solutions of Linear Equations</vt:lpstr>
      <vt:lpstr>Solutions of Linear Equations</vt:lpstr>
      <vt:lpstr>Graphical Solution of Systems of Linear Equations</vt:lpstr>
      <vt:lpstr>Cramer’s Rule is Not Practical</vt:lpstr>
      <vt:lpstr>Lecture 13  Naive Gaussian Elimination</vt:lpstr>
      <vt:lpstr>Naive Gaussian Elimination</vt:lpstr>
      <vt:lpstr>Elementary Row Operations</vt:lpstr>
      <vt:lpstr>Example Forward Elimination</vt:lpstr>
      <vt:lpstr>Example Forward Elimination</vt:lpstr>
      <vt:lpstr>Example Forward Elimination</vt:lpstr>
      <vt:lpstr>Example Backward Substitution</vt:lpstr>
      <vt:lpstr>Forward Elimination</vt:lpstr>
      <vt:lpstr>Forward Elimination</vt:lpstr>
      <vt:lpstr>Backward Substitution</vt:lpstr>
      <vt:lpstr>Lecture 14 Naive Gaussian Elimination</vt:lpstr>
      <vt:lpstr>Naive Gaussian Elimination</vt:lpstr>
      <vt:lpstr>Example 1</vt:lpstr>
      <vt:lpstr>Example 1</vt:lpstr>
      <vt:lpstr>Example 1 Backward Substitution</vt:lpstr>
      <vt:lpstr>How Do We Know If a Solution is Good or Not</vt:lpstr>
      <vt:lpstr>Determinant</vt:lpstr>
      <vt:lpstr>How Many Solutions Does a System of Equations AX=B Have?</vt:lpstr>
      <vt:lpstr>Examples</vt:lpstr>
      <vt:lpstr>Lectures 15-16: Gaussian Elimination with Scaled Partial Pivoting</vt:lpstr>
      <vt:lpstr>Problems with Naive Gaussian Elimination</vt:lpstr>
      <vt:lpstr>Example 2</vt:lpstr>
      <vt:lpstr>Example 2 Initialization step</vt:lpstr>
      <vt:lpstr>Why Index Vector?</vt:lpstr>
      <vt:lpstr>Example 2 Forward Elimination-- Step 1: eliminate x1</vt:lpstr>
      <vt:lpstr>Example 2 Forward Elimination-- Step 1: eliminate x1</vt:lpstr>
      <vt:lpstr>Example 2 Forward Elimination-- Step 2: eliminate x2</vt:lpstr>
      <vt:lpstr>Example 2 Forward Elimination-- Step 3: eliminate x3</vt:lpstr>
      <vt:lpstr>Example 2 Backward Substitution</vt:lpstr>
      <vt:lpstr>Example 3</vt:lpstr>
      <vt:lpstr>Example 3 Initialization step</vt:lpstr>
      <vt:lpstr>Example 3 Forward Elimination-- Step 1: eliminate x1</vt:lpstr>
      <vt:lpstr>Example 3 Forward Elimination-- Step 1: eliminate x1</vt:lpstr>
      <vt:lpstr>Example 3 Forward Elimination-- Step 2: eliminate x2</vt:lpstr>
      <vt:lpstr>Example 3 Forward Elimination-- Step 2: eliminate x2</vt:lpstr>
      <vt:lpstr>Example 3 Forward Elimination-- Step 2: eliminate x2</vt:lpstr>
      <vt:lpstr>Example 3 Forward Elimination-- Step 3: eliminate x3</vt:lpstr>
      <vt:lpstr>Example 3 Forward Elimination-- Step 3: eliminate x3</vt:lpstr>
      <vt:lpstr>Example 3 Backward Substitution</vt:lpstr>
      <vt:lpstr>How Good is the Solution?</vt:lpstr>
      <vt:lpstr>Remarks: </vt:lpstr>
      <vt:lpstr>Lecture 17  Tridiagonal &amp; Banded Systems  and Gauss-Jordan Method</vt:lpstr>
      <vt:lpstr>Tridiagonal Systems</vt:lpstr>
      <vt:lpstr>Tridiagonal Systems</vt:lpstr>
      <vt:lpstr>Algorithm to Solve Tridiagonal Systems</vt:lpstr>
      <vt:lpstr>Tridiagonal System</vt:lpstr>
      <vt:lpstr>Diagonal Dominance</vt:lpstr>
      <vt:lpstr>Diagonal Dominance</vt:lpstr>
      <vt:lpstr>Diagonally Dominant Tridiagonal System</vt:lpstr>
      <vt:lpstr>Solving Tridiagonal System</vt:lpstr>
      <vt:lpstr>Example</vt:lpstr>
      <vt:lpstr>Example</vt:lpstr>
      <vt:lpstr>Example Backward Substitution</vt:lpstr>
      <vt:lpstr>Gauss-Jordan Method</vt:lpstr>
      <vt:lpstr>Gauss-Jordan Method Example</vt:lpstr>
      <vt:lpstr>Gauss-Jordan Method Example</vt:lpstr>
      <vt:lpstr>Gauss-Jordan Method Example</vt:lpstr>
      <vt:lpstr>Gauss-Jordan Method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108</cp:revision>
  <dcterms:created xsi:type="dcterms:W3CDTF">2002-11-14T22:58:36Z</dcterms:created>
  <dcterms:modified xsi:type="dcterms:W3CDTF">2016-02-09T06:26:23Z</dcterms:modified>
</cp:coreProperties>
</file>