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35" r:id="rId2"/>
  </p:sldMasterIdLst>
  <p:notesMasterIdLst>
    <p:notesMasterId r:id="rId76"/>
  </p:notesMasterIdLst>
  <p:handoutMasterIdLst>
    <p:handoutMasterId r:id="rId77"/>
  </p:handoutMasterIdLst>
  <p:sldIdLst>
    <p:sldId id="256" r:id="rId3"/>
    <p:sldId id="414" r:id="rId4"/>
    <p:sldId id="347" r:id="rId5"/>
    <p:sldId id="348" r:id="rId6"/>
    <p:sldId id="349" r:id="rId7"/>
    <p:sldId id="350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41" r:id="rId21"/>
    <p:sldId id="366" r:id="rId22"/>
    <p:sldId id="367" r:id="rId23"/>
    <p:sldId id="415" r:id="rId24"/>
    <p:sldId id="368" r:id="rId25"/>
    <p:sldId id="369" r:id="rId26"/>
    <p:sldId id="370" r:id="rId27"/>
    <p:sldId id="371" r:id="rId28"/>
    <p:sldId id="416" r:id="rId29"/>
    <p:sldId id="373" r:id="rId30"/>
    <p:sldId id="374" r:id="rId31"/>
    <p:sldId id="375" r:id="rId32"/>
    <p:sldId id="376" r:id="rId33"/>
    <p:sldId id="377" r:id="rId34"/>
    <p:sldId id="417" r:id="rId35"/>
    <p:sldId id="420" r:id="rId36"/>
    <p:sldId id="418" r:id="rId37"/>
    <p:sldId id="419" r:id="rId38"/>
    <p:sldId id="421" r:id="rId39"/>
    <p:sldId id="422" r:id="rId40"/>
    <p:sldId id="423" r:id="rId41"/>
    <p:sldId id="424" r:id="rId42"/>
    <p:sldId id="425" r:id="rId43"/>
    <p:sldId id="426" r:id="rId44"/>
    <p:sldId id="378" r:id="rId45"/>
    <p:sldId id="379" r:id="rId46"/>
    <p:sldId id="380" r:id="rId47"/>
    <p:sldId id="381" r:id="rId48"/>
    <p:sldId id="382" r:id="rId49"/>
    <p:sldId id="383" r:id="rId50"/>
    <p:sldId id="342" r:id="rId51"/>
    <p:sldId id="385" r:id="rId52"/>
    <p:sldId id="386" r:id="rId53"/>
    <p:sldId id="387" r:id="rId54"/>
    <p:sldId id="388" r:id="rId55"/>
    <p:sldId id="389" r:id="rId56"/>
    <p:sldId id="390" r:id="rId57"/>
    <p:sldId id="391" r:id="rId58"/>
    <p:sldId id="392" r:id="rId59"/>
    <p:sldId id="393" r:id="rId60"/>
    <p:sldId id="394" r:id="rId61"/>
    <p:sldId id="395" r:id="rId62"/>
    <p:sldId id="396" r:id="rId63"/>
    <p:sldId id="397" r:id="rId64"/>
    <p:sldId id="398" r:id="rId65"/>
    <p:sldId id="399" r:id="rId66"/>
    <p:sldId id="400" r:id="rId67"/>
    <p:sldId id="405" r:id="rId68"/>
    <p:sldId id="406" r:id="rId69"/>
    <p:sldId id="407" r:id="rId70"/>
    <p:sldId id="408" r:id="rId71"/>
    <p:sldId id="409" r:id="rId72"/>
    <p:sldId id="410" r:id="rId73"/>
    <p:sldId id="411" r:id="rId74"/>
    <p:sldId id="412" r:id="rId7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4853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6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45E75BB7-CF13-4622-8CEC-78BD0C45ED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8CBD0520-8491-47C1-9B33-2CBB64DAD0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3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8AA87-80E4-459C-9FB1-2F5E6B79AE8B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747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B6109-DE69-450F-BFA4-0D92EAF00003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349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6AB0F-8D10-4047-864C-2D4B7B5BC9B6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6085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0440D-61F7-457B-9E85-70A9EBDC8A71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118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C9051-83CF-4F41-A86E-6920E1B65587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572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7C2EF-68E4-411D-BF62-BE5AE6E566C7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9822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759C5-9851-4429-B0A2-5ECA4A95C226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7286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26419-39DB-48F2-9D95-F8AFA1F3FF24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6145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C7F15-9252-4165-817F-A65035BEF96D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8978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51EF3-D1DC-4D89-B9CB-57EB17A55D7E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7357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B1B92-A390-4ADB-8F3E-EE6D7F78BD5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500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0A290-B6A2-4CBD-8433-47983E62DD71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34469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A97AF-3A13-4D02-98EF-81BC90BC7C44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8893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07616-AD76-43D3-BF8D-9C04BD7BDBAC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95886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E9FEA-F5FA-4973-BBFB-28B31C1FACF2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21642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DC702-A377-43EA-BE8C-0260E229ABF7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67679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AF70D-B19F-41E5-8A3C-13753112E45A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8938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7A581-3A97-4FDB-9E60-DCB65D45ED9F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2824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95A5B-E596-4A75-A583-9D1DAD59719D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Exponent:</a:t>
            </a:r>
            <a:r>
              <a:rPr lang="en-US" baseline="0" dirty="0" smtClean="0"/>
              <a:t> 2 bits; 1 for sign of exponent, and 1 for magnitude of exponent.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8169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4903-6F0F-486C-A021-AD9F2965C803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2692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3482F-109B-46AD-BF4F-44135B42B551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45139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760C8-3105-4AD4-AB13-711E616BC4C4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373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5E74-BC79-400C-8843-1824282F6FBE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7743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072CA-1D48-491B-9994-933773279A2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657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F196-64AC-4D8C-8AEC-7C34A9C3D718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55344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FD43F-EE80-4F2F-B49C-E0E8678339E5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76723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F196-64AC-4D8C-8AEC-7C34A9C3D718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29245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F196-64AC-4D8C-8AEC-7C34A9C3D718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9292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F196-64AC-4D8C-8AEC-7C34A9C3D718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8761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F196-64AC-4D8C-8AEC-7C34A9C3D718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06357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FAA95-409A-42A6-9F0E-88044D657C2A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0346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FC60A-BA55-43C6-8E9F-00B41A777602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77364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5277B-1E17-4211-AE8F-64ACDD1E2630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970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15A64-9800-4AD6-84D3-425BA424083A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70839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8E2A9-C1F1-42BB-921A-A73605B5F83C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41346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E531B-11CC-4280-9B86-FFBC4C725D30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5257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02F9B-34A4-4D82-B6AB-32D9E755261F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02389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9726F-0B06-4956-8F49-0ECBD90DF128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51292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D5A53-5EFE-4ADD-8920-A194C05499AF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11056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E8060-2D21-45E8-A611-D378FFDA194F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29267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2F5DB-1BAF-49CD-A789-462364BD6CF6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74630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066B9-0460-4993-8D49-B06E70C530C3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82592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AFAF-7673-4527-B510-C251BEAA7E51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64454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4BAE5-1143-4185-9425-C5A4DE820A91}" type="slidenum">
              <a:rPr lang="ar-SA" smtClean="0"/>
              <a:pPr/>
              <a:t>55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516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5776E-E247-45B3-ACBD-D9B2D825B3C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79910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DFC8-1354-4067-8E9A-AFF015D26CBA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75687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63F4B-7711-496C-AFB2-FBEC22EE6601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937444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18F2BD-7FEB-4395-990A-8EA7BE6965B9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74836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F17BF-6A7D-4E87-AD47-A0DC977F82D5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72707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E9023-A688-4833-AE98-5D8847F90CA4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52545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E1EFD-239D-4B2A-9055-8FBAEF215559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96541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DBE5E-5E00-40F9-BF8A-A157D078A081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244117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2EA4E-931C-408A-86D7-7261BE26DAB8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947334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505FA-1A81-4C66-AA8C-76134BF17361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736259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50327-FBAC-4BF2-AEEC-824D55296840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709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62A49-BB29-4839-869E-C3CCED310873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958695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05C9B-BBB5-498D-A660-80824370E86B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739971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A0AEE-8BAB-4066-84A9-9A9089F453D2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199390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BBD1C-1263-47B6-BE04-05EFB5513D7C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43030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7F409-59C0-433A-9A36-3ACAEDAAEC6F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223428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9724D-D37A-45AE-BBA0-55D5D9049B6B}" type="slidenum">
              <a:rPr lang="ar-SA" smtClean="0"/>
              <a:pPr/>
              <a:t>70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427920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30DA2-CB2A-4F91-B98A-B0D73CB646B3}" type="slidenum">
              <a:rPr lang="ar-SA" smtClean="0"/>
              <a:pPr/>
              <a:t>71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126477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FBDB9-85AE-462A-AD5C-32A558F13D32}" type="slidenum">
              <a:rPr lang="ar-SA" smtClean="0"/>
              <a:pPr/>
              <a:t>72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711237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62631-6A49-4393-9642-6B84DDD79B33}" type="slidenum">
              <a:rPr lang="ar-SA" smtClean="0"/>
              <a:pPr/>
              <a:t>73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895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C15C6-1A5A-429F-B877-77227C79CDA1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807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A301C-E918-4FD0-A2A9-856577380406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816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DCDC8-B8F2-4C01-B5FB-8136C7B77033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904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91D3-B1C9-4987-84F0-B65A383DB4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922C-EEF2-41EA-A217-DBAEF21D95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C754-7EF7-4F06-B11B-BB9DDBFBFA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A0DD2-47AC-43D9-8828-D5DFE66087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D30F-42C5-492E-81C4-918082666B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DC7AF-8FE0-4A27-9E32-8081C33FCB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23505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AF7CB-CFA4-4900-A74C-48C9A3EAA0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91231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B4D8-8B6F-407E-BAB7-3D8A17F524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02417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0516-6FD0-4790-809F-37F3D8A913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91224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98C28-BE2D-4781-9309-8B3BA9EEC0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00358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9B9A2-1138-460E-8839-59DF35B732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423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2D6C9-CAB0-4278-8FC0-B3860E2E3B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2B49-BA9C-421B-A1CD-7B7D3B91EB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64847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EF48D-FA57-4542-803C-998B879AE7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02546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A87F9-894D-41C7-BF6F-871BA26234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32789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2BD51-2A4B-4AD4-A3F0-A29EAAEF95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54472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2ADC3-F7C2-4151-9F8B-F58D387EEE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1061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45C8-55C6-40D0-BD26-78ECD6F9FD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C26B-0FE7-4D68-A960-73C9C05AA7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B519-02B3-4E34-868D-ABE50BFB9F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76F59-2BE8-4CF5-A990-1D13E6189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C4D1-AAA4-4C57-BA36-BBDEA80271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D5DE6-EEC6-4B6B-8ECA-8796786853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DD98-A085-4738-836E-4AC199706A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CISE301_Topic1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AACFA28-3BFD-4382-A1AE-60915A95C7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0E5951-0FA6-4383-9E93-40E7A425259D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22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2.doc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8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5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7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30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53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34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5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36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37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3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39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42.bin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04E47-69C1-4D78-B2AE-5BFF74E9F712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>
                <a:solidFill>
                  <a:schemeClr val="tx2"/>
                </a:solidFill>
                <a:latin typeface="Garamond" pitchFamily="18" charset="0"/>
              </a:rPr>
              <a:t>       CISE-301: Numerical Methods</a:t>
            </a:r>
            <a:r>
              <a:rPr lang="en-US" sz="3500" b="1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>
                <a:solidFill>
                  <a:schemeClr val="tx2"/>
                </a:solidFill>
                <a:latin typeface="Garamond" pitchFamily="18" charset="0"/>
              </a:rPr>
              <a:t>Topic 1:</a:t>
            </a:r>
            <a:br>
              <a:rPr lang="en-US" sz="350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700" b="1">
                <a:solidFill>
                  <a:schemeClr val="tx2"/>
                </a:solidFill>
                <a:latin typeface="Garamond" pitchFamily="18" charset="0"/>
              </a:rPr>
              <a:t>Introduction to Numerical Methods and Taylor Series</a:t>
            </a:r>
            <a:r>
              <a:rPr lang="en-US" sz="350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>
                <a:solidFill>
                  <a:schemeClr val="tx2"/>
                </a:solidFill>
                <a:latin typeface="Garamond" pitchFamily="18" charset="0"/>
              </a:rPr>
              <a:t>Lectures 1-4:</a:t>
            </a:r>
            <a:r>
              <a:rPr lang="en-US" sz="350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687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48000"/>
            <a:ext cx="8534400" cy="3124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400" dirty="0" smtClean="0"/>
          </a:p>
          <a:p>
            <a:pPr eaLnBrk="1" hangingPunct="1">
              <a:lnSpc>
                <a:spcPct val="80000"/>
              </a:lnSpc>
            </a:pPr>
            <a:r>
              <a:rPr lang="en-US" sz="3800" dirty="0" smtClean="0"/>
              <a:t>KFUPM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1B1B0B-12D9-4A15-8288-515CBD3FB42A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Methods for Solving Systems of Linear Equations</a:t>
            </a:r>
            <a:endParaRPr lang="en-US" altLang="ar-SA" sz="4000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n-US" altLang="en-US" b="1" smtClean="0"/>
              <a:t>Naive Gaussian Elimination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Gaussian Elimination with Scaled Partial Pivoting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Algorithm for Tri-diagonal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1DF00-D9DE-447E-93ED-7C8067988258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Curve Fitting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eaLnBrk="1" hangingPunct="1"/>
            <a:r>
              <a:rPr lang="en-US" altLang="ar-SA" smtClean="0"/>
              <a:t>Given a set of data:</a:t>
            </a:r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r>
              <a:rPr lang="en-US" altLang="ar-SA" smtClean="0"/>
              <a:t>Select a curve that best fits the data. One choice is to find the curve so that the sum of the square of the error is minimized.</a:t>
            </a:r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V="1">
            <a:off x="1219200" y="266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1219200" y="3429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12192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1219200" y="2667000"/>
          <a:ext cx="3276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4" imgW="5094694" imgH="2677268" progId="Word.Document.8">
                  <p:embed/>
                </p:oleObj>
              </mc:Choice>
              <mc:Fallback>
                <p:oleObj name="Document" r:id="rId4" imgW="5094694" imgH="2677268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3276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Line 8"/>
          <p:cNvSpPr>
            <a:spLocks noChangeShapeType="1"/>
          </p:cNvSpPr>
          <p:nvPr/>
        </p:nvSpPr>
        <p:spPr bwMode="auto">
          <a:xfrm>
            <a:off x="39624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>
            <a:off x="1219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0"/>
          <p:cNvSpPr>
            <a:spLocks noChangeShapeType="1"/>
          </p:cNvSpPr>
          <p:nvPr/>
        </p:nvSpPr>
        <p:spPr bwMode="auto">
          <a:xfrm flipV="1">
            <a:off x="5715000" y="2057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1"/>
          <p:cNvSpPr>
            <a:spLocks noChangeShapeType="1"/>
          </p:cNvSpPr>
          <p:nvPr/>
        </p:nvSpPr>
        <p:spPr bwMode="auto">
          <a:xfrm>
            <a:off x="5410200" y="3733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Oval 12"/>
          <p:cNvSpPr>
            <a:spLocks noChangeArrowheads="1"/>
          </p:cNvSpPr>
          <p:nvPr/>
        </p:nvSpPr>
        <p:spPr bwMode="auto">
          <a:xfrm>
            <a:off x="5715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3"/>
          <p:cNvSpPr>
            <a:spLocks noChangeArrowheads="1"/>
          </p:cNvSpPr>
          <p:nvPr/>
        </p:nvSpPr>
        <p:spPr bwMode="auto">
          <a:xfrm>
            <a:off x="65532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4"/>
          <p:cNvSpPr>
            <a:spLocks noChangeArrowheads="1"/>
          </p:cNvSpPr>
          <p:nvPr/>
        </p:nvSpPr>
        <p:spPr bwMode="auto">
          <a:xfrm>
            <a:off x="73152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5"/>
          <p:cNvSpPr>
            <a:spLocks noChangeShapeType="1"/>
          </p:cNvSpPr>
          <p:nvPr/>
        </p:nvSpPr>
        <p:spPr bwMode="auto">
          <a:xfrm flipV="1">
            <a:off x="5791200" y="22098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958CD-FFD7-434A-99F3-89089941E8BB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Interpolation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ar-SA" smtClean="0"/>
              <a:t>Given a set of data:</a:t>
            </a:r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b="1" smtClean="0"/>
          </a:p>
          <a:p>
            <a:pPr eaLnBrk="1" hangingPunct="1"/>
            <a:r>
              <a:rPr lang="en-US" altLang="ar-SA" smtClean="0"/>
              <a:t>Find a polynomial </a:t>
            </a:r>
            <a:r>
              <a:rPr lang="en-US" altLang="ar-SA" i="1" smtClean="0"/>
              <a:t>P(x) </a:t>
            </a:r>
            <a:r>
              <a:rPr lang="en-US" altLang="ar-SA" smtClean="0"/>
              <a:t>whose graph passes through all tabulated points.</a:t>
            </a:r>
            <a:r>
              <a:rPr lang="en-US" altLang="ar-SA" b="1" smtClean="0"/>
              <a:t> </a:t>
            </a:r>
            <a:endParaRPr lang="en-US" altLang="ar-SA" smtClean="0"/>
          </a:p>
        </p:txBody>
      </p:sp>
      <p:sp>
        <p:nvSpPr>
          <p:cNvPr id="5129" name="Line 4"/>
          <p:cNvSpPr>
            <a:spLocks noChangeShapeType="1"/>
          </p:cNvSpPr>
          <p:nvPr/>
        </p:nvSpPr>
        <p:spPr bwMode="auto">
          <a:xfrm flipV="1">
            <a:off x="1219200" y="266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5"/>
          <p:cNvSpPr>
            <a:spLocks noChangeShapeType="1"/>
          </p:cNvSpPr>
          <p:nvPr/>
        </p:nvSpPr>
        <p:spPr bwMode="auto">
          <a:xfrm>
            <a:off x="1219200" y="3429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6"/>
          <p:cNvSpPr>
            <a:spLocks noChangeShapeType="1"/>
          </p:cNvSpPr>
          <p:nvPr/>
        </p:nvSpPr>
        <p:spPr bwMode="auto">
          <a:xfrm>
            <a:off x="12192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219200" y="2670175"/>
          <a:ext cx="2786063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Document" r:id="rId4" imgW="5091790" imgH="2679786" progId="Word.Document.8">
                  <p:embed/>
                </p:oleObj>
              </mc:Choice>
              <mc:Fallback>
                <p:oleObj name="Document" r:id="rId4" imgW="5091790" imgH="2679786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70175"/>
                        <a:ext cx="2786063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Line 8"/>
          <p:cNvSpPr>
            <a:spLocks noChangeShapeType="1"/>
          </p:cNvSpPr>
          <p:nvPr/>
        </p:nvSpPr>
        <p:spPr bwMode="auto">
          <a:xfrm>
            <a:off x="39624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9"/>
          <p:cNvSpPr>
            <a:spLocks noChangeShapeType="1"/>
          </p:cNvSpPr>
          <p:nvPr/>
        </p:nvSpPr>
        <p:spPr bwMode="auto">
          <a:xfrm>
            <a:off x="1219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371600" y="5334000"/>
          <a:ext cx="6705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6" imgW="1942920" imgH="228600" progId="Equation.3">
                  <p:embed/>
                </p:oleObj>
              </mc:Choice>
              <mc:Fallback>
                <p:oleObj name="Equation" r:id="rId6" imgW="194292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67056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Line 11"/>
          <p:cNvSpPr>
            <a:spLocks noChangeShapeType="1"/>
          </p:cNvSpPr>
          <p:nvPr/>
        </p:nvSpPr>
        <p:spPr bwMode="auto">
          <a:xfrm flipV="1">
            <a:off x="5715000" y="2057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5410200" y="3733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Oval 13"/>
          <p:cNvSpPr>
            <a:spLocks noChangeArrowheads="1"/>
          </p:cNvSpPr>
          <p:nvPr/>
        </p:nvSpPr>
        <p:spPr bwMode="auto">
          <a:xfrm>
            <a:off x="57150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14"/>
          <p:cNvSpPr>
            <a:spLocks noChangeArrowheads="1"/>
          </p:cNvSpPr>
          <p:nvPr/>
        </p:nvSpPr>
        <p:spPr bwMode="auto">
          <a:xfrm>
            <a:off x="64008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Oval 15"/>
          <p:cNvSpPr>
            <a:spLocks noChangeArrowheads="1"/>
          </p:cNvSpPr>
          <p:nvPr/>
        </p:nvSpPr>
        <p:spPr bwMode="auto">
          <a:xfrm>
            <a:off x="73152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Freeform 16"/>
          <p:cNvSpPr>
            <a:spLocks/>
          </p:cNvSpPr>
          <p:nvPr/>
        </p:nvSpPr>
        <p:spPr bwMode="auto">
          <a:xfrm>
            <a:off x="5715000" y="2286000"/>
            <a:ext cx="2209800" cy="1295400"/>
          </a:xfrm>
          <a:custGeom>
            <a:avLst/>
            <a:gdLst>
              <a:gd name="T0" fmla="*/ 0 w 1392"/>
              <a:gd name="T1" fmla="*/ 2147483647 h 816"/>
              <a:gd name="T2" fmla="*/ 2147483647 w 1392"/>
              <a:gd name="T3" fmla="*/ 2147483647 h 816"/>
              <a:gd name="T4" fmla="*/ 2147483647 w 1392"/>
              <a:gd name="T5" fmla="*/ 2147483647 h 816"/>
              <a:gd name="T6" fmla="*/ 2147483647 w 1392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816"/>
              <a:gd name="T14" fmla="*/ 1392 w 139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816">
                <a:moveTo>
                  <a:pt x="0" y="816"/>
                </a:moveTo>
                <a:cubicBezTo>
                  <a:pt x="132" y="616"/>
                  <a:pt x="264" y="416"/>
                  <a:pt x="432" y="288"/>
                </a:cubicBezTo>
                <a:cubicBezTo>
                  <a:pt x="600" y="160"/>
                  <a:pt x="848" y="96"/>
                  <a:pt x="1008" y="48"/>
                </a:cubicBezTo>
                <a:cubicBezTo>
                  <a:pt x="1168" y="0"/>
                  <a:pt x="1280" y="0"/>
                  <a:pt x="13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D882A-F64C-4AFC-873D-0F122053AB2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for Curve Fitting  </a:t>
            </a:r>
            <a:endParaRPr lang="en-US" altLang="ar-SA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n-US" altLang="en-US" b="1" smtClean="0"/>
              <a:t>Least Squares</a:t>
            </a:r>
          </a:p>
          <a:p>
            <a:pPr lvl="1" eaLnBrk="1" hangingPunct="1">
              <a:buFontTx/>
              <a:buChar char="o"/>
            </a:pPr>
            <a:r>
              <a:rPr lang="en-US" altLang="en-US" b="1" smtClean="0"/>
              <a:t>Linear Regression</a:t>
            </a:r>
          </a:p>
          <a:p>
            <a:pPr lvl="1" eaLnBrk="1" hangingPunct="1">
              <a:buFontTx/>
              <a:buChar char="o"/>
            </a:pPr>
            <a:r>
              <a:rPr lang="en-US" altLang="en-US" b="1" smtClean="0"/>
              <a:t>Nonlinear Least Squares Problems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Interpolation</a:t>
            </a:r>
          </a:p>
          <a:p>
            <a:pPr lvl="1" eaLnBrk="1" hangingPunct="1">
              <a:buFontTx/>
              <a:buChar char="o"/>
            </a:pPr>
            <a:r>
              <a:rPr lang="en-US" altLang="en-US" b="1" smtClean="0"/>
              <a:t>Newton Polynomial Interpolation</a:t>
            </a:r>
          </a:p>
          <a:p>
            <a:pPr lvl="1" eaLnBrk="1" hangingPunct="1">
              <a:buFontTx/>
              <a:buChar char="o"/>
            </a:pPr>
            <a:r>
              <a:rPr lang="en-US" altLang="en-US" b="1" smtClean="0"/>
              <a:t>Lagrange 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880C7-CC51-4402-A1BA-FDEC78420406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Integration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Some functions can be integrated analytically:</a:t>
            </a:r>
            <a:endParaRPr lang="en-US" altLang="ar-SA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92188" y="3017838"/>
          <a:ext cx="7234237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" imgW="2971800" imgH="1193760" progId="Equation.3">
                  <p:embed/>
                </p:oleObj>
              </mc:Choice>
              <mc:Fallback>
                <p:oleObj name="Equation" r:id="rId4" imgW="2971800" imgH="1193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17838"/>
                        <a:ext cx="7234237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E8D66-ED4D-4B39-ADF0-0B35478E9E09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Methods for Numerical Integration</a:t>
            </a:r>
            <a:endParaRPr lang="en-US" altLang="ar-SA" sz="400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n-US" altLang="en-US" b="1" smtClean="0"/>
              <a:t>Upper and Lower Sums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Trapezoid Method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Romberg Method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Gauss Quadrature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6A8CD9-A250-4124-9C67-5A75EC0B56B2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600" smtClean="0"/>
              <a:t>Solution of Ordinary Differential Equations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71513" y="1676400"/>
          <a:ext cx="7118350" cy="418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" imgW="2679480" imgH="1574640" progId="Equation.3">
                  <p:embed/>
                </p:oleObj>
              </mc:Choice>
              <mc:Fallback>
                <p:oleObj name="Equation" r:id="rId4" imgW="267948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676400"/>
                        <a:ext cx="7118350" cy="418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82596-20C5-43ED-A30B-15C8BAB9316F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600" smtClean="0"/>
              <a:t>Solution of Partial Differential Equations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ar-SA" smtClean="0"/>
              <a:t>Partial Differential Equations are more difficult to solve than ordinary differential equations:</a:t>
            </a:r>
            <a:endParaRPr lang="en-US" altLang="en-US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052513" y="3236913"/>
          <a:ext cx="67341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4" imgW="2158920" imgH="685800" progId="Equation.3">
                  <p:embed/>
                </p:oleObj>
              </mc:Choice>
              <mc:Fallback>
                <p:oleObj name="Equation" r:id="rId4" imgW="215892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236913"/>
                        <a:ext cx="67341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21B8F-17ED-42D6-97B6-78D9798E8D3B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3352800" cy="4724400"/>
          </a:xfrm>
          <a:solidFill>
            <a:schemeClr val="accent2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9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900" b="1" smtClean="0"/>
              <a:t>Numerical Methods:</a:t>
            </a:r>
            <a:r>
              <a:rPr lang="en-US" altLang="en-US" sz="19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    Algorithms that are used to obtain numerical solution of a mathematical problem.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b="1" smtClean="0"/>
              <a:t>We need them when</a:t>
            </a:r>
            <a:endParaRPr lang="en-US" altLang="en-US" sz="1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    No analytical solution exists or it is difficult to obtain it.</a:t>
            </a:r>
            <a:endParaRPr lang="en-US" sz="2000" smtClean="0"/>
          </a:p>
        </p:txBody>
      </p:sp>
      <p:sp>
        <p:nvSpPr>
          <p:cNvPr id="460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905000"/>
            <a:ext cx="4876800" cy="4256088"/>
          </a:xfrm>
          <a:solidFill>
            <a:schemeClr val="accent2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100" smtClean="0"/>
              <a:t>Solution of Nonlinear Equations</a:t>
            </a:r>
          </a:p>
          <a:p>
            <a:pPr eaLnBrk="1" hangingPunct="1"/>
            <a:r>
              <a:rPr lang="en-US" sz="2100" smtClean="0"/>
              <a:t>Solution of Linear Equations</a:t>
            </a:r>
          </a:p>
          <a:p>
            <a:pPr eaLnBrk="1" hangingPunct="1"/>
            <a:r>
              <a:rPr lang="en-US" sz="2100" smtClean="0"/>
              <a:t>Curve Fitting </a:t>
            </a:r>
          </a:p>
          <a:p>
            <a:pPr lvl="1" eaLnBrk="1" hangingPunct="1"/>
            <a:r>
              <a:rPr lang="en-US" sz="1900" smtClean="0"/>
              <a:t>Least Squares</a:t>
            </a:r>
          </a:p>
          <a:p>
            <a:pPr lvl="1" eaLnBrk="1" hangingPunct="1"/>
            <a:r>
              <a:rPr lang="en-US" sz="1900" smtClean="0"/>
              <a:t>Interpolation</a:t>
            </a:r>
          </a:p>
          <a:p>
            <a:pPr eaLnBrk="1" hangingPunct="1"/>
            <a:r>
              <a:rPr lang="en-US" sz="2100" smtClean="0"/>
              <a:t>Numerical Integration</a:t>
            </a:r>
          </a:p>
          <a:p>
            <a:pPr eaLnBrk="1" hangingPunct="1"/>
            <a:r>
              <a:rPr lang="en-US" sz="2100" smtClean="0"/>
              <a:t>Numerical Differentiation </a:t>
            </a:r>
          </a:p>
          <a:p>
            <a:pPr eaLnBrk="1" hangingPunct="1"/>
            <a:r>
              <a:rPr lang="en-US" sz="2100" smtClean="0"/>
              <a:t>Solution of Ordinary Differential Equations</a:t>
            </a:r>
          </a:p>
          <a:p>
            <a:pPr eaLnBrk="1" hangingPunct="1"/>
            <a:r>
              <a:rPr lang="en-US" sz="2100" smtClean="0"/>
              <a:t>Solution of Partial Differential Equations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3810000" y="1447800"/>
            <a:ext cx="4876800" cy="46672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Topics Covered in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91A5B-8F24-4ED0-8306-BE58B88CFC7A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0250"/>
            <a:ext cx="6477000" cy="29019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200" dirty="0" smtClean="0"/>
              <a:t> Number Representation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200" dirty="0" smtClean="0"/>
              <a:t> Normalized Floating Point Representation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200" dirty="0" smtClean="0"/>
              <a:t> Significant Digits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200" dirty="0" smtClean="0"/>
              <a:t> Accuracy and Precision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sz="2200" dirty="0" smtClean="0"/>
              <a:t> Rounding and Chopping</a:t>
            </a:r>
          </a:p>
          <a:p>
            <a:pPr algn="l" eaLnBrk="1" hangingPunct="1">
              <a:lnSpc>
                <a:spcPct val="80000"/>
              </a:lnSpc>
            </a:pPr>
            <a:endParaRPr lang="en-US" sz="2200" dirty="0" smtClean="0"/>
          </a:p>
          <a:p>
            <a:pPr algn="l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b="1" dirty="0" smtClean="0"/>
              <a:t>Reading Assignment:</a:t>
            </a:r>
            <a:r>
              <a:rPr lang="en-US" sz="2000" dirty="0" smtClean="0"/>
              <a:t> Chapter 3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848600" cy="2127250"/>
          </a:xfrm>
          <a:noFill/>
        </p:spPr>
        <p:txBody>
          <a:bodyPr/>
          <a:lstStyle/>
          <a:p>
            <a:pPr eaLnBrk="1" hangingPunct="1"/>
            <a:r>
              <a:rPr lang="en-US" sz="3200" b="1" smtClean="0"/>
              <a:t>Lecture 2</a:t>
            </a:r>
            <a:br>
              <a:rPr lang="en-US" sz="3200" b="1" smtClean="0"/>
            </a:br>
            <a:r>
              <a:rPr lang="en-US" sz="3200" smtClean="0"/>
              <a:t> </a:t>
            </a:r>
            <a:r>
              <a:rPr lang="en-US" sz="4000" smtClean="0">
                <a:solidFill>
                  <a:srgbClr val="FF3300"/>
                </a:solidFill>
              </a:rPr>
              <a:t>Number Representation and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86F6DC-B85B-4221-9D1C-DBF91FC45E11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Lecture 1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b="1" smtClean="0">
                <a:solidFill>
                  <a:srgbClr val="3333FF"/>
                </a:solidFill>
              </a:rPr>
              <a:t>Introduction to Numerical Methods</a:t>
            </a:r>
          </a:p>
        </p:txBody>
      </p:sp>
      <p:sp>
        <p:nvSpPr>
          <p:cNvPr id="3789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59715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What are </a:t>
            </a:r>
            <a:r>
              <a:rPr lang="en-US" sz="2200" b="1" smtClean="0">
                <a:solidFill>
                  <a:srgbClr val="3333FF"/>
                </a:solidFill>
              </a:rPr>
              <a:t>NUMERICAL METHODS</a:t>
            </a:r>
            <a:r>
              <a:rPr lang="en-US" smtClean="0"/>
              <a:t>?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Why do we need them?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Topics covered in </a:t>
            </a:r>
            <a:r>
              <a:rPr lang="en-US" smtClean="0">
                <a:solidFill>
                  <a:srgbClr val="3333FF"/>
                </a:solidFill>
              </a:rPr>
              <a:t>CISE301</a:t>
            </a:r>
            <a:r>
              <a:rPr lang="en-US" smtClean="0"/>
              <a:t>.</a:t>
            </a:r>
          </a:p>
          <a:p>
            <a:pPr algn="l" eaLnBrk="1" hangingPunct="1">
              <a:buFont typeface="Wingdings" pitchFamily="2" charset="2"/>
              <a:buChar char="p"/>
            </a:pPr>
            <a:endParaRPr lang="en-US" smtClean="0"/>
          </a:p>
          <a:p>
            <a:pPr algn="l" eaLnBrk="1" hangingPunct="1"/>
            <a:r>
              <a:rPr lang="en-US" sz="2000" b="1" smtClean="0"/>
              <a:t>Reading Assignment:</a:t>
            </a:r>
            <a:r>
              <a:rPr lang="en-US" sz="2000" smtClean="0"/>
              <a:t> Pages 3-10 of textbook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922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2BF93-74AC-4E0C-BABC-3F97FBE48D18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Real Numbers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You are familiar with the decimal system: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Decimal System:   Base = 10 , Digits (0,1,…,9)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Standard Representations: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2160588"/>
          <a:ext cx="78486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4" imgW="3162240" imgH="203040" progId="Equation.3">
                  <p:embed/>
                </p:oleObj>
              </mc:Choice>
              <mc:Fallback>
                <p:oleObj name="Equation" r:id="rId4" imgW="31622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60588"/>
                        <a:ext cx="78486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90800" y="4495800"/>
          <a:ext cx="4005263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6" imgW="1600200" imgH="660240" progId="Equation.3">
                  <p:embed/>
                </p:oleObj>
              </mc:Choice>
              <mc:Fallback>
                <p:oleObj name="Equation" r:id="rId6" imgW="160020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4005263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02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EB3F50-19DB-4D83-B871-777077A0BBCD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Normalized Floating Point Representation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Normalized Floating Point Representation: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100" smtClean="0"/>
          </a:p>
          <a:p>
            <a:pPr eaLnBrk="1" hangingPunct="1"/>
            <a:r>
              <a:rPr lang="en-US" sz="2100" smtClean="0"/>
              <a:t>No integral part,</a:t>
            </a:r>
          </a:p>
          <a:p>
            <a:pPr eaLnBrk="1" hangingPunct="1"/>
            <a:r>
              <a:rPr lang="en-US" sz="2100" smtClean="0"/>
              <a:t>Advantage:</a:t>
            </a:r>
            <a:r>
              <a:rPr lang="en-US" sz="2400" smtClean="0"/>
              <a:t> </a:t>
            </a:r>
            <a:r>
              <a:rPr lang="en-US" sz="2000" smtClean="0"/>
              <a:t>Efficient in representing very small or very large numbers.</a:t>
            </a:r>
          </a:p>
          <a:p>
            <a:pPr eaLnBrk="1" hangingPunct="1"/>
            <a:endParaRPr lang="en-US" sz="2000" smtClean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2133600"/>
          <a:ext cx="50292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4" imgW="2197080" imgH="965160" progId="Equation.3">
                  <p:embed/>
                </p:oleObj>
              </mc:Choice>
              <mc:Fallback>
                <p:oleObj name="Equation" r:id="rId4" imgW="219708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50292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Line 5"/>
          <p:cNvSpPr>
            <a:spLocks noChangeShapeType="1"/>
          </p:cNvSpPr>
          <p:nvPr/>
        </p:nvSpPr>
        <p:spPr bwMode="auto">
          <a:xfrm flipH="1" flipV="1">
            <a:off x="4876800" y="2438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C8F27-4465-4423-9707-DE583965CC45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Calculator Example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Suppose you want to compute: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3.578 * 2.139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using a calculator with two-digit fractions</a:t>
            </a:r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1066800" y="35814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3.57</a:t>
            </a:r>
          </a:p>
        </p:txBody>
      </p:sp>
      <p:sp>
        <p:nvSpPr>
          <p:cNvPr id="48136" name="Oval 5"/>
          <p:cNvSpPr>
            <a:spLocks noChangeArrowheads="1"/>
          </p:cNvSpPr>
          <p:nvPr/>
        </p:nvSpPr>
        <p:spPr bwMode="auto">
          <a:xfrm>
            <a:off x="2362200" y="3581400"/>
            <a:ext cx="685800" cy="533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*</a:t>
            </a:r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3276600" y="35814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2.13</a:t>
            </a:r>
          </a:p>
        </p:txBody>
      </p:sp>
      <p:sp>
        <p:nvSpPr>
          <p:cNvPr id="48138" name="Rectangle 7"/>
          <p:cNvSpPr>
            <a:spLocks noChangeArrowheads="1"/>
          </p:cNvSpPr>
          <p:nvPr/>
        </p:nvSpPr>
        <p:spPr bwMode="auto">
          <a:xfrm>
            <a:off x="5181600" y="3581400"/>
            <a:ext cx="121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7.60</a:t>
            </a:r>
          </a:p>
        </p:txBody>
      </p:sp>
      <p:sp>
        <p:nvSpPr>
          <p:cNvPr id="48139" name="Oval 8"/>
          <p:cNvSpPr>
            <a:spLocks noChangeArrowheads="1"/>
          </p:cNvSpPr>
          <p:nvPr/>
        </p:nvSpPr>
        <p:spPr bwMode="auto">
          <a:xfrm>
            <a:off x="4419600" y="3581400"/>
            <a:ext cx="685800" cy="533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=</a:t>
            </a:r>
          </a:p>
        </p:txBody>
      </p:sp>
      <p:sp>
        <p:nvSpPr>
          <p:cNvPr id="48140" name="Rectangle 9"/>
          <p:cNvSpPr>
            <a:spLocks noChangeArrowheads="1"/>
          </p:cNvSpPr>
          <p:nvPr/>
        </p:nvSpPr>
        <p:spPr bwMode="auto">
          <a:xfrm>
            <a:off x="5181600" y="48768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7.653342</a:t>
            </a:r>
          </a:p>
        </p:txBody>
      </p:sp>
      <p:sp>
        <p:nvSpPr>
          <p:cNvPr id="48141" name="Text Box 10"/>
          <p:cNvSpPr txBox="1">
            <a:spLocks noChangeArrowheads="1"/>
          </p:cNvSpPr>
          <p:nvPr/>
        </p:nvSpPr>
        <p:spPr bwMode="auto">
          <a:xfrm>
            <a:off x="1143000" y="4967288"/>
            <a:ext cx="3886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True answer: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127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0E121-C378-42C6-9BDD-4522AC451AE1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Binary System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8077200" cy="4038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Binary System:     Base = 2, Digits {0,1}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2422525"/>
          <a:ext cx="40052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4" imgW="2197080" imgH="507960" progId="Equation.3">
                  <p:embed/>
                </p:oleObj>
              </mc:Choice>
              <mc:Fallback>
                <p:oleObj name="Equation" r:id="rId4" imgW="21970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22525"/>
                        <a:ext cx="40052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Line 5"/>
          <p:cNvSpPr>
            <a:spLocks noChangeShapeType="1"/>
          </p:cNvSpPr>
          <p:nvPr/>
        </p:nvSpPr>
        <p:spPr bwMode="auto">
          <a:xfrm flipH="1" flipV="1">
            <a:off x="39624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3600450"/>
          <a:ext cx="27717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6" imgW="1015920" imgH="215640" progId="Equation.3">
                  <p:embed/>
                </p:oleObj>
              </mc:Choice>
              <mc:Fallback>
                <p:oleObj name="Equation" r:id="rId6" imgW="10159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00450"/>
                        <a:ext cx="27717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609600" y="4648200"/>
          <a:ext cx="7848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8" imgW="2958840" imgH="241200" progId="Equation.3">
                  <p:embed/>
                </p:oleObj>
              </mc:Choice>
              <mc:Fallback>
                <p:oleObj name="Equation" r:id="rId8" imgW="29588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78486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892C2-6C16-4EBD-AA35-954D53D1A8E6}" type="slidenum">
              <a:rPr lang="ar-SA" smtClean="0"/>
              <a:pPr/>
              <a:t>24</a:t>
            </a:fld>
            <a:endParaRPr lang="en-US" smtClean="0"/>
          </a:p>
        </p:txBody>
      </p:sp>
      <p:pic>
        <p:nvPicPr>
          <p:cNvPr id="49157" name="Picture 2" descr="Fig03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76962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3912"/>
          </a:xfrm>
          <a:noFill/>
        </p:spPr>
        <p:txBody>
          <a:bodyPr anchor="ctr"/>
          <a:lstStyle/>
          <a:p>
            <a:pPr eaLnBrk="1" hangingPunct="1"/>
            <a:r>
              <a:rPr lang="en-US" sz="4000" smtClean="0"/>
              <a:t>7-Bit Representation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(sign: 1 bit, mantissa: 3bits, exponent: 3 bits)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5486400" y="2362200"/>
            <a:ext cx="2438400" cy="9144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2971800" y="2362200"/>
            <a:ext cx="2514600" cy="914400"/>
          </a:xfrm>
          <a:prstGeom prst="rect">
            <a:avLst/>
          </a:prstGeom>
          <a:solidFill>
            <a:srgbClr val="FF000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22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B78C5-DE8B-419C-A00D-F3ADBAE57180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Fact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100" smtClean="0"/>
              <a:t>Numbers that have a finite expansion in one numbering system may have an infinite expansion in another numbering system: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100" smtClean="0"/>
              <a:t>You can never represent 0.1 exactly in any computer.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90600" y="3200400"/>
          <a:ext cx="6705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4" imgW="2108160" imgH="228600" progId="Equation.3">
                  <p:embed/>
                </p:oleObj>
              </mc:Choice>
              <mc:Fallback>
                <p:oleObj name="Equation" r:id="rId4" imgW="2108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6705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01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E0935-611A-4147-B795-1B017E63B4B0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Representation</a:t>
            </a:r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200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Hypothetical Machine </a:t>
            </a:r>
            <a:r>
              <a:rPr lang="en-US" dirty="0">
                <a:latin typeface="Arial" charset="0"/>
              </a:rPr>
              <a:t>(real computers use ≥ 23 bit mantissa)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Mantissa: 3 bits    Exponent: 2 bits    Sign: 1 bit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Possible positive machine numbers: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.25   .3125   .375   .4375   .5   .625   .75   .875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1       1.25   1.5       1.75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12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C6DFF6-09F7-4D4D-9E85-71E2BF3B0793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Representation</a:t>
            </a:r>
          </a:p>
        </p:txBody>
      </p:sp>
      <p:pic>
        <p:nvPicPr>
          <p:cNvPr id="51206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533400" y="0"/>
            <a:ext cx="10058400" cy="6858000"/>
          </a:xfrm>
          <a:noFill/>
        </p:spPr>
      </p:pic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1295400" y="1219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Gap near zero</a:t>
            </a:r>
          </a:p>
        </p:txBody>
      </p:sp>
      <p:sp>
        <p:nvSpPr>
          <p:cNvPr id="51208" name="Line 5"/>
          <p:cNvSpPr>
            <a:spLocks noChangeShapeType="1"/>
          </p:cNvSpPr>
          <p:nvPr/>
        </p:nvSpPr>
        <p:spPr bwMode="auto">
          <a:xfrm flipH="1">
            <a:off x="1295400" y="16002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DB594-CD88-4D2C-B10A-611891F79D8A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Remarks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r>
              <a:rPr lang="en-US" sz="2000" smtClean="0"/>
              <a:t>Numbers that can be exactly represented are called machine numbers.</a:t>
            </a:r>
          </a:p>
          <a:p>
            <a:pPr marL="609600" indent="-609600" eaLnBrk="1" hangingPunct="1"/>
            <a:endParaRPr lang="en-US" sz="2000" smtClean="0"/>
          </a:p>
          <a:p>
            <a:pPr marL="609600" indent="-609600" eaLnBrk="1" hangingPunct="1"/>
            <a:r>
              <a:rPr lang="en-US" sz="2000" smtClean="0"/>
              <a:t>Difference between machine numbers is not uniform</a:t>
            </a:r>
          </a:p>
          <a:p>
            <a:pPr marL="609600" indent="-609600" eaLnBrk="1" hangingPunct="1"/>
            <a:endParaRPr lang="en-US" sz="2000" smtClean="0"/>
          </a:p>
          <a:p>
            <a:pPr marL="609600" indent="-609600" eaLnBrk="1" hangingPunct="1"/>
            <a:r>
              <a:rPr lang="en-US" sz="2000" smtClean="0"/>
              <a:t>Sum of machine numbers is not necessarily a machine number: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          0.25 + .3125 = 0.5625  (not a machine number)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79029-30E3-4882-A47A-B3E68E5041B3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Significant Digits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609600" y="21336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/>
              <a:t>Significant digits are those digits that can be used with confidence.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1D0BD-0C79-4312-B25A-9378259A00EF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Numerical Methods</a:t>
            </a:r>
            <a:endParaRPr lang="en-US" altLang="ar-SA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Numerical Methods:</a:t>
            </a:r>
            <a:r>
              <a:rPr lang="en-US" alt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</a:t>
            </a:r>
            <a:r>
              <a:rPr lang="en-US" altLang="en-US" sz="2400" smtClean="0"/>
              <a:t>Algorithms that are used to obtain numerical solutions of a mathematical problem.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Why do we need them?</a:t>
            </a: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1. </a:t>
            </a:r>
            <a:r>
              <a:rPr lang="en-US" altLang="en-US" sz="2400" smtClean="0"/>
              <a:t>No analytical solution exists,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     2. An analytical solution is difficult to obtain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         or not practical.</a:t>
            </a:r>
            <a:endParaRPr lang="en-US" altLang="ar-S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83186-370C-4F7C-996A-635B4C7C9CD5}" type="slidenum">
              <a:rPr lang="ar-SA" smtClean="0"/>
              <a:pPr/>
              <a:t>30</a:t>
            </a:fld>
            <a:endParaRPr lang="en-US" smtClean="0"/>
          </a:p>
        </p:txBody>
      </p:sp>
      <p:pic>
        <p:nvPicPr>
          <p:cNvPr id="54277" name="Picture 2" descr="Fig0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39875"/>
            <a:ext cx="63246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title"/>
          </p:nvPr>
        </p:nvSpPr>
        <p:spPr>
          <a:xfrm>
            <a:off x="4114800" y="1222375"/>
            <a:ext cx="4572000" cy="11398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48</a:t>
            </a:r>
            <a:r>
              <a:rPr lang="en-US" smtClean="0"/>
              <a:t>.</a:t>
            </a:r>
            <a:r>
              <a:rPr lang="en-US" smtClean="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  <a:latin typeface="Garamond" pitchFamily="18" charset="0"/>
              </a:rPr>
              <a:t>Significant Digits -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45D76-D4C8-4A78-85C4-2375F91E3F96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and Precision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381000" y="1828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dirty="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/>
              <a:t>Accuracy is related to the closeness to the true value.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dirty="0"/>
              <a:t>                              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/>
              <a:t>Precision is related to the closeness to other estimated values</a:t>
            </a:r>
            <a:r>
              <a:rPr lang="en-US" sz="2400" dirty="0" smtClean="0"/>
              <a:t>.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/>
              <a:t>The degree of precision in a measurement is shown by using significant </a:t>
            </a:r>
            <a:r>
              <a:rPr lang="en-US" sz="2400" dirty="0" smtClean="0"/>
              <a:t>digits.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17287-22C2-4D33-AD06-6527DD6022D7}" type="slidenum">
              <a:rPr lang="ar-SA" smtClean="0"/>
              <a:pPr/>
              <a:t>32</a:t>
            </a:fld>
            <a:endParaRPr lang="en-US" smtClean="0"/>
          </a:p>
        </p:txBody>
      </p:sp>
      <p:pic>
        <p:nvPicPr>
          <p:cNvPr id="56325" name="Picture 2" descr="Fig03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9600"/>
            <a:ext cx="54864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45D76-D4C8-4A78-85C4-2375F91E3F96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Many Significant Digits?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381000" y="15240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/>
              <a:t>By convention, a measurement is recorded by writing all exactly known numbers and 1 number which is uncertain, together with a unit label.</a:t>
            </a:r>
          </a:p>
          <a:p>
            <a:pPr marL="6096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</a:t>
            </a:r>
            <a:r>
              <a:rPr lang="en-US" sz="2400" dirty="0" smtClean="0">
                <a:solidFill>
                  <a:srgbClr val="3333FF"/>
                </a:solidFill>
              </a:rPr>
              <a:t>:</a:t>
            </a:r>
          </a:p>
          <a:p>
            <a:pPr marL="6096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 dirty="0">
              <a:solidFill>
                <a:srgbClr val="3333FF"/>
              </a:solidFill>
            </a:endParaRPr>
          </a:p>
          <a:p>
            <a:pPr marL="6096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400" dirty="0">
              <a:solidFill>
                <a:srgbClr val="3333FF"/>
              </a:solidFill>
            </a:endParaRPr>
          </a:p>
          <a:p>
            <a:pPr marL="6096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 smtClean="0"/>
              <a:t>Blue </a:t>
            </a:r>
            <a:r>
              <a:rPr lang="en-US" sz="2400" dirty="0"/>
              <a:t>line is 2.73 cm </a:t>
            </a:r>
            <a:r>
              <a:rPr lang="en-US" sz="2400" dirty="0" smtClean="0"/>
              <a:t>long. This </a:t>
            </a:r>
            <a:r>
              <a:rPr lang="en-US" sz="2400" dirty="0"/>
              <a:t>measurement has 3 significant </a:t>
            </a:r>
            <a:r>
              <a:rPr lang="en-US" sz="2400" dirty="0" smtClean="0"/>
              <a:t>digits.</a:t>
            </a:r>
          </a:p>
          <a:p>
            <a:pPr marL="1066800" lvl="2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 smtClean="0"/>
              <a:t>First </a:t>
            </a:r>
            <a:r>
              <a:rPr lang="en-US" sz="2000" dirty="0"/>
              <a:t>2 digits (2.7 cm) are exactly </a:t>
            </a:r>
            <a:r>
              <a:rPr lang="en-US" sz="2000" dirty="0" smtClean="0"/>
              <a:t>known</a:t>
            </a:r>
          </a:p>
          <a:p>
            <a:pPr marL="1066800" lvl="2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 smtClean="0"/>
              <a:t>Third </a:t>
            </a:r>
            <a:r>
              <a:rPr lang="en-US" sz="2000" dirty="0"/>
              <a:t>digit (0.03 cm) is uncertain because it was </a:t>
            </a:r>
            <a:r>
              <a:rPr lang="en-US" sz="2000" dirty="0" smtClean="0"/>
              <a:t>estimated </a:t>
            </a:r>
            <a:r>
              <a:rPr lang="en-US" sz="2000" dirty="0"/>
              <a:t>1 digit beyond the smallest graduation.</a:t>
            </a:r>
          </a:p>
        </p:txBody>
      </p:sp>
      <p:pic>
        <p:nvPicPr>
          <p:cNvPr id="7" name="Picture 4" descr="rule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367" y="2743200"/>
            <a:ext cx="3411267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6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45D76-D4C8-4A78-85C4-2375F91E3F96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381000" y="1828800"/>
            <a:ext cx="8610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 smtClean="0"/>
              <a:t>Rule</a:t>
            </a:r>
            <a:r>
              <a:rPr lang="en-US" sz="2400" u="sng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all </a:t>
            </a:r>
            <a:r>
              <a:rPr lang="en-US" sz="2400" dirty="0"/>
              <a:t>non-zero digits are </a:t>
            </a:r>
            <a:r>
              <a:rPr lang="en-US" sz="2400" dirty="0" smtClean="0"/>
              <a:t>significant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/>
              <a:t>Rule:</a:t>
            </a:r>
            <a:r>
              <a:rPr lang="en-US" sz="2400" dirty="0"/>
              <a:t> zeros between non-zero digits are </a:t>
            </a:r>
            <a:r>
              <a:rPr lang="en-US" sz="2400" dirty="0" smtClean="0"/>
              <a:t>significant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 smtClean="0">
                <a:solidFill>
                  <a:srgbClr val="3333FF"/>
                </a:solidFill>
              </a:rPr>
              <a:t>Example:</a:t>
            </a:r>
            <a:r>
              <a:rPr lang="en-US" sz="2400" dirty="0" smtClean="0"/>
              <a:t> 205 m </a:t>
            </a:r>
            <a:r>
              <a:rPr lang="en-US" sz="2400" dirty="0" smtClean="0">
                <a:sym typeface="Symbol" panose="05050102010706020507" pitchFamily="18" charset="2"/>
              </a:rPr>
              <a:t> 3 SD</a:t>
            </a:r>
            <a:endParaRPr lang="en-US" sz="2400" dirty="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dirty="0"/>
              <a:t>                              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/>
              <a:t>Rule:</a:t>
            </a:r>
            <a:r>
              <a:rPr lang="en-US" sz="2400" dirty="0"/>
              <a:t> </a:t>
            </a:r>
            <a:r>
              <a:rPr lang="en-US" sz="2400" dirty="0" smtClean="0"/>
              <a:t>zeros </a:t>
            </a:r>
            <a:r>
              <a:rPr lang="en-US" sz="2400" dirty="0"/>
              <a:t>to the left of the first non-zero digit are NOT </a:t>
            </a:r>
            <a:r>
              <a:rPr lang="en-US" sz="2400" dirty="0" smtClean="0"/>
              <a:t>significant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0.00345 s </a:t>
            </a:r>
            <a:r>
              <a:rPr lang="en-US" sz="2400" dirty="0">
                <a:sym typeface="Symbol" panose="05050102010706020507" pitchFamily="18" charset="2"/>
              </a:rPr>
              <a:t> 3 </a:t>
            </a:r>
            <a:r>
              <a:rPr lang="en-US" sz="2400" dirty="0" smtClean="0">
                <a:sym typeface="Symbol" panose="05050102010706020507" pitchFamily="18" charset="2"/>
              </a:rPr>
              <a:t>SD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dirty="0" smtClean="0"/>
              <a:t>2.00345 </a:t>
            </a:r>
            <a:r>
              <a:rPr lang="en-US" sz="2400" dirty="0"/>
              <a:t>s </a:t>
            </a:r>
            <a:r>
              <a:rPr lang="en-US" sz="2400" dirty="0">
                <a:sym typeface="Symbol" panose="05050102010706020507" pitchFamily="18" charset="2"/>
              </a:rPr>
              <a:t> </a:t>
            </a:r>
            <a:r>
              <a:rPr lang="en-US" sz="2400" dirty="0" smtClean="0">
                <a:sym typeface="Symbol" panose="05050102010706020507" pitchFamily="18" charset="2"/>
              </a:rPr>
              <a:t>6 </a:t>
            </a:r>
            <a:r>
              <a:rPr lang="en-US" sz="2400" dirty="0">
                <a:sym typeface="Symbol" panose="05050102010706020507" pitchFamily="18" charset="2"/>
              </a:rPr>
              <a:t>SD</a:t>
            </a:r>
            <a:endParaRPr lang="en-US" sz="24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How Many Significant Digits? (Contd.)</a:t>
            </a:r>
          </a:p>
        </p:txBody>
      </p:sp>
    </p:spTree>
    <p:extLst>
      <p:ext uri="{BB962C8B-B14F-4D97-AF65-F5344CB8AC3E}">
        <p14:creationId xmlns:p14="http://schemas.microsoft.com/office/powerpoint/2010/main" val="8873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45D76-D4C8-4A78-85C4-2375F91E3F96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How Many Significant Digits? (Contd.)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381000" y="1828800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 smtClean="0"/>
              <a:t>Rule</a:t>
            </a:r>
            <a:r>
              <a:rPr lang="en-US" sz="2400" u="sng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if a number has a decimal point, then trailing zeros are </a:t>
            </a:r>
            <a:r>
              <a:rPr lang="en-US" sz="2400" dirty="0"/>
              <a:t>significant</a:t>
            </a:r>
            <a:endParaRPr lang="en-US" sz="2400" dirty="0" smtClean="0"/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 smtClean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0.275000 </a:t>
            </a:r>
            <a:r>
              <a:rPr lang="en-US" sz="2400" dirty="0" smtClean="0"/>
              <a:t>m </a:t>
            </a:r>
            <a:r>
              <a:rPr lang="en-US" sz="2400" dirty="0" smtClean="0">
                <a:sym typeface="Symbol" panose="05050102010706020507" pitchFamily="18" charset="2"/>
              </a:rPr>
              <a:t> 6 SD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dirty="0" smtClean="0"/>
              <a:t>267.000 </a:t>
            </a:r>
            <a:r>
              <a:rPr lang="en-US" sz="2400" dirty="0"/>
              <a:t>m </a:t>
            </a:r>
            <a:r>
              <a:rPr lang="en-US" sz="2400" dirty="0">
                <a:sym typeface="Symbol" panose="05050102010706020507" pitchFamily="18" charset="2"/>
              </a:rPr>
              <a:t> </a:t>
            </a:r>
            <a:r>
              <a:rPr lang="en-US" sz="2400" dirty="0" smtClean="0">
                <a:sym typeface="Symbol" panose="05050102010706020507" pitchFamily="18" charset="2"/>
              </a:rPr>
              <a:t>6 </a:t>
            </a:r>
            <a:r>
              <a:rPr lang="en-US" sz="2400" dirty="0">
                <a:sym typeface="Symbol" panose="05050102010706020507" pitchFamily="18" charset="2"/>
              </a:rPr>
              <a:t>SD</a:t>
            </a:r>
            <a:endParaRPr lang="en-US" sz="2400" dirty="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 smtClean="0"/>
              <a:t>Rule</a:t>
            </a:r>
            <a:r>
              <a:rPr lang="en-US" sz="2400" u="sng" dirty="0"/>
              <a:t>:</a:t>
            </a:r>
            <a:r>
              <a:rPr lang="en-US" sz="2400" dirty="0"/>
              <a:t> if a number has </a:t>
            </a:r>
            <a:r>
              <a:rPr lang="en-US" sz="2400" dirty="0" smtClean="0"/>
              <a:t>NO </a:t>
            </a:r>
            <a:r>
              <a:rPr lang="en-US" sz="2400" dirty="0"/>
              <a:t>decimal point, then trailing zeros are </a:t>
            </a:r>
            <a:r>
              <a:rPr lang="en-US" sz="2400" dirty="0" smtClean="0"/>
              <a:t>NOT significant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275 000 m </a:t>
            </a:r>
            <a:r>
              <a:rPr lang="en-US" sz="2400" dirty="0">
                <a:sym typeface="Symbol" panose="05050102010706020507" pitchFamily="18" charset="2"/>
              </a:rPr>
              <a:t> 3 </a:t>
            </a:r>
            <a:r>
              <a:rPr lang="en-US" sz="2400" dirty="0" smtClean="0">
                <a:sym typeface="Symbol" panose="05050102010706020507" pitchFamily="18" charset="2"/>
              </a:rPr>
              <a:t>SD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275 </a:t>
            </a:r>
            <a:r>
              <a:rPr lang="en-US" sz="2400" dirty="0" smtClean="0"/>
              <a:t>000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en-US" sz="2400" dirty="0"/>
              <a:t>m </a:t>
            </a:r>
            <a:r>
              <a:rPr lang="en-US" sz="2400" dirty="0" smtClean="0">
                <a:sym typeface="Symbol" panose="05050102010706020507" pitchFamily="18" charset="2"/>
              </a:rPr>
              <a:t> 6 </a:t>
            </a:r>
            <a:r>
              <a:rPr lang="en-US" sz="2400" dirty="0">
                <a:sym typeface="Symbol" panose="05050102010706020507" pitchFamily="18" charset="2"/>
              </a:rPr>
              <a:t>SD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56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45D76-D4C8-4A78-85C4-2375F91E3F96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How Many Significant Digits? (Contd.)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endParaRPr lang="en-US" sz="200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381000" y="1828800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 smtClean="0"/>
              <a:t>Rule</a:t>
            </a:r>
            <a:r>
              <a:rPr lang="en-US" sz="2400" u="sng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for </a:t>
            </a:r>
            <a:r>
              <a:rPr lang="en-US" sz="2400" dirty="0">
                <a:solidFill>
                  <a:srgbClr val="FF0000"/>
                </a:solidFill>
              </a:rPr>
              <a:t>addition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subtraction</a:t>
            </a:r>
            <a:r>
              <a:rPr lang="en-US" sz="2400" dirty="0"/>
              <a:t>, the answer has the same precision as the measurement with the </a:t>
            </a:r>
            <a:r>
              <a:rPr lang="en-US" sz="2400" b="1" dirty="0"/>
              <a:t>LEAST</a:t>
            </a:r>
            <a:r>
              <a:rPr lang="en-US" sz="2400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precision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 smtClean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375.4 m + 2.54 m = ?</a:t>
            </a:r>
            <a:r>
              <a:rPr lang="en-US" sz="2400" dirty="0" smtClean="0"/>
              <a:t> </a:t>
            </a:r>
            <a:r>
              <a:rPr lang="en-US" sz="2400" dirty="0">
                <a:sym typeface="Symbol" panose="05050102010706020507" pitchFamily="18" charset="2"/>
              </a:rPr>
              <a:t> 377.9 m</a:t>
            </a:r>
            <a:endParaRPr lang="en-US" sz="2400" dirty="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dirty="0"/>
              <a:t>                              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u="sng" dirty="0"/>
              <a:t>Rule:</a:t>
            </a:r>
            <a:r>
              <a:rPr lang="en-US" sz="2400" dirty="0"/>
              <a:t> </a:t>
            </a:r>
            <a:r>
              <a:rPr lang="en-US" sz="2400" dirty="0" smtClean="0"/>
              <a:t>for </a:t>
            </a:r>
            <a:r>
              <a:rPr lang="en-US" sz="2400" dirty="0">
                <a:solidFill>
                  <a:srgbClr val="FF0000"/>
                </a:solidFill>
              </a:rPr>
              <a:t>multiplication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division</a:t>
            </a:r>
            <a:r>
              <a:rPr lang="en-US" sz="2400" dirty="0"/>
              <a:t>, the answer has the same number of significant figures as the measurement with the </a:t>
            </a:r>
            <a:r>
              <a:rPr lang="en-US" sz="2400" b="1" dirty="0"/>
              <a:t>FEWEST</a:t>
            </a:r>
            <a:r>
              <a:rPr lang="en-US" sz="2400" dirty="0"/>
              <a:t> significant </a:t>
            </a:r>
            <a:r>
              <a:rPr lang="en-US" sz="2400" dirty="0" smtClean="0"/>
              <a:t>digits</a:t>
            </a:r>
          </a:p>
          <a:p>
            <a:pPr marL="1066800" lvl="1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 dirty="0">
                <a:solidFill>
                  <a:srgbClr val="3333FF"/>
                </a:solidFill>
              </a:rPr>
              <a:t>Example:</a:t>
            </a:r>
            <a:r>
              <a:rPr lang="en-US" sz="2400" dirty="0"/>
              <a:t> (20.0 m)(3.0 m) = ? </a:t>
            </a:r>
            <a:endParaRPr lang="en-US" sz="2400" dirty="0" smtClean="0"/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dirty="0" smtClean="0">
                <a:sym typeface="Symbol" panose="05050102010706020507" pitchFamily="18" charset="2"/>
              </a:rPr>
              <a:t>			 </a:t>
            </a:r>
            <a:r>
              <a:rPr lang="en-US" altLang="en-US" sz="2400" dirty="0"/>
              <a:t>60. m or 6.0 x </a:t>
            </a:r>
            <a:r>
              <a:rPr lang="en-US" altLang="en-US" sz="2400" dirty="0" smtClean="0"/>
              <a:t>10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m</a:t>
            </a:r>
            <a:endParaRPr lang="en-US" sz="24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25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" y="685800"/>
            <a:ext cx="906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8125" indent="-238125">
              <a:buFontTx/>
              <a:buChar char="•"/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When adding or subtracting do NOT extend the result beyond the first column with a doubtful figure.  For example, …</a:t>
            </a:r>
          </a:p>
        </p:txBody>
      </p:sp>
      <p:pic>
        <p:nvPicPr>
          <p:cNvPr id="10244" name="Picture 5" descr="adding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85938"/>
            <a:ext cx="716280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SDs – Addition and Subtraction</a:t>
            </a:r>
            <a:endParaRPr lang="en-US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1633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6200" y="962025"/>
            <a:ext cx="9067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16.874 + 2.6?</a:t>
            </a: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16.874 - 2.6?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SDs – Addition and Subtraction</a:t>
            </a:r>
            <a:endParaRPr lang="en-US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5605" name="Picture 5" descr="adding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092200"/>
            <a:ext cx="3217862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substracting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010025"/>
            <a:ext cx="3300412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7349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" y="685800"/>
            <a:ext cx="9067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When multiplying or dividing the answer will have the same number of significant digits as the least accurate number used to get the answer.  For example, …</a:t>
            </a:r>
          </a:p>
          <a:p>
            <a:pPr marL="238125" indent="-238125">
              <a:defRPr/>
            </a:pPr>
            <a:endParaRPr lang="en-US" sz="1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 algn="ctr"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2.005 g / 4.95 mL = 0.405 g/mL</a:t>
            </a: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16.874 x 2.6?</a:t>
            </a: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16.874 / 2.6?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SDs – Multiplication and Division</a:t>
            </a:r>
            <a:endParaRPr lang="en-US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3557" name="Picture 5" descr="multiply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2667000"/>
            <a:ext cx="35464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divide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57800"/>
            <a:ext cx="4927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84487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ED92E1-6846-4EF6-81D3-EC6042682A4B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 we need?</a:t>
            </a:r>
            <a:endParaRPr lang="en-US" altLang="ar-SA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/>
              <a:t>Basic Needs in the Numerical Methods: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Practical: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     Can be computed in a reasonable amount of time.</a:t>
            </a:r>
          </a:p>
          <a:p>
            <a:pPr lvl="1" eaLnBrk="1" hangingPunct="1"/>
            <a:r>
              <a:rPr lang="en-US" altLang="ar-SA" smtClean="0"/>
              <a:t>Accurate: </a:t>
            </a:r>
          </a:p>
          <a:p>
            <a:pPr lvl="2" eaLnBrk="1" hangingPunct="1"/>
            <a:r>
              <a:rPr lang="en-US" altLang="ar-SA" smtClean="0"/>
              <a:t>Good approximate to the true value,</a:t>
            </a:r>
          </a:p>
          <a:p>
            <a:pPr lvl="2" eaLnBrk="1" hangingPunct="1"/>
            <a:r>
              <a:rPr lang="en-US" altLang="ar-SA" smtClean="0"/>
              <a:t>Information about the approximation error   (Bounds, error order,…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" y="923925"/>
            <a:ext cx="9067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8125" indent="-238125">
              <a:buFontTx/>
              <a:buChar char="•"/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average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is the best estimate of the true value of a parameter.</a:t>
            </a:r>
          </a:p>
          <a:p>
            <a:pPr marL="238125" indent="-238125">
              <a:buFontTx/>
              <a:buChar char="•"/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standard deviation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is a measure of precision.</a:t>
            </a: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238125" indent="-238125">
              <a:buFontTx/>
              <a:buChar char="•"/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Averages and standard deviations require several steps to calculate.  You must keep track of the number of significant figures during each step.  Do </a:t>
            </a:r>
            <a:r>
              <a:rPr lang="en-US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NOT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discard or round any figures until the final number is reported.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14793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SDs and Calculations that Require Multiple Steps</a:t>
            </a:r>
            <a:endParaRPr lang="en-US" sz="2800" dirty="0">
              <a:solidFill>
                <a:srgbClr val="FFFF00"/>
              </a:solidFill>
              <a:latin typeface="Arial" charset="0"/>
              <a:cs typeface="+mn-cs"/>
            </a:endParaRPr>
          </a:p>
        </p:txBody>
      </p:sp>
      <p:pic>
        <p:nvPicPr>
          <p:cNvPr id="13316" name="Picture 6" descr="average and standard deviation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19313"/>
            <a:ext cx="8686800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2181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5" descr="average and standard deviation 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620000" cy="60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657600" y="1928812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3333CC"/>
                </a:solidFill>
                <a:latin typeface="Arial" panose="020B0604020202020204" pitchFamily="34" charset="0"/>
                <a:cs typeface="+mn-cs"/>
              </a:rPr>
              <a:t>2 Significant Figures 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066800" y="4716462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1 Significant Figure </a:t>
            </a:r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 flipH="1">
            <a:off x="3124200" y="2462212"/>
            <a:ext cx="12192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 flipH="1">
            <a:off x="3505200" y="2462212"/>
            <a:ext cx="8382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4" name="Line 13"/>
          <p:cNvSpPr>
            <a:spLocks noChangeShapeType="1"/>
          </p:cNvSpPr>
          <p:nvPr/>
        </p:nvSpPr>
        <p:spPr bwMode="auto">
          <a:xfrm flipH="1">
            <a:off x="3886200" y="2462212"/>
            <a:ext cx="4572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5" name="Line 14"/>
          <p:cNvSpPr>
            <a:spLocks noChangeShapeType="1"/>
          </p:cNvSpPr>
          <p:nvPr/>
        </p:nvSpPr>
        <p:spPr bwMode="auto">
          <a:xfrm>
            <a:off x="4343400" y="2462212"/>
            <a:ext cx="762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4343400" y="2462212"/>
            <a:ext cx="68580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>
            <a:off x="4343400" y="2462212"/>
            <a:ext cx="137160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8" name="Text Box 18"/>
          <p:cNvSpPr txBox="1">
            <a:spLocks noChangeArrowheads="1"/>
          </p:cNvSpPr>
          <p:nvPr/>
        </p:nvSpPr>
        <p:spPr bwMode="auto">
          <a:xfrm>
            <a:off x="4114800" y="3649662"/>
            <a:ext cx="403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3333CC"/>
                </a:solidFill>
                <a:latin typeface="Arial" panose="020B0604020202020204" pitchFamily="34" charset="0"/>
                <a:cs typeface="+mn-cs"/>
              </a:rPr>
              <a:t>2 Significant Figures </a:t>
            </a:r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 flipH="1">
            <a:off x="1524000" y="4976812"/>
            <a:ext cx="304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0" name="Line 20"/>
          <p:cNvSpPr>
            <a:spLocks noChangeShapeType="1"/>
          </p:cNvSpPr>
          <p:nvPr/>
        </p:nvSpPr>
        <p:spPr bwMode="auto">
          <a:xfrm flipH="1">
            <a:off x="2514600" y="4976812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1" name="Text Box 22"/>
          <p:cNvSpPr txBox="1">
            <a:spLocks noChangeArrowheads="1"/>
          </p:cNvSpPr>
          <p:nvPr/>
        </p:nvSpPr>
        <p:spPr bwMode="auto">
          <a:xfrm>
            <a:off x="3200400" y="5891212"/>
            <a:ext cx="358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008000"/>
                </a:solidFill>
                <a:latin typeface="Arial" panose="020B0604020202020204" pitchFamily="34" charset="0"/>
                <a:cs typeface="+mn-cs"/>
              </a:rPr>
              <a:t>0 Significant Figures </a:t>
            </a:r>
          </a:p>
        </p:txBody>
      </p:sp>
      <p:sp>
        <p:nvSpPr>
          <p:cNvPr id="14352" name="Text Box 23"/>
          <p:cNvSpPr txBox="1">
            <a:spLocks noChangeArrowheads="1"/>
          </p:cNvSpPr>
          <p:nvPr/>
        </p:nvSpPr>
        <p:spPr bwMode="auto">
          <a:xfrm>
            <a:off x="4419600" y="4716462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1 Significant Figure </a:t>
            </a:r>
          </a:p>
        </p:txBody>
      </p:sp>
      <p:sp>
        <p:nvSpPr>
          <p:cNvPr id="14353" name="Line 24"/>
          <p:cNvSpPr>
            <a:spLocks noChangeShapeType="1"/>
          </p:cNvSpPr>
          <p:nvPr/>
        </p:nvSpPr>
        <p:spPr bwMode="auto">
          <a:xfrm flipH="1">
            <a:off x="4800600" y="4976812"/>
            <a:ext cx="76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4" name="Line 25"/>
          <p:cNvSpPr>
            <a:spLocks noChangeShapeType="1"/>
          </p:cNvSpPr>
          <p:nvPr/>
        </p:nvSpPr>
        <p:spPr bwMode="auto">
          <a:xfrm>
            <a:off x="5562600" y="4976812"/>
            <a:ext cx="76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5" name="Line 26"/>
          <p:cNvSpPr>
            <a:spLocks noChangeShapeType="1"/>
          </p:cNvSpPr>
          <p:nvPr/>
        </p:nvSpPr>
        <p:spPr bwMode="auto">
          <a:xfrm flipH="1" flipV="1">
            <a:off x="3429000" y="5434012"/>
            <a:ext cx="762000" cy="5334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6" name="Line 27"/>
          <p:cNvSpPr>
            <a:spLocks noChangeShapeType="1"/>
          </p:cNvSpPr>
          <p:nvPr/>
        </p:nvSpPr>
        <p:spPr bwMode="auto">
          <a:xfrm flipV="1">
            <a:off x="5943600" y="5434012"/>
            <a:ext cx="457200" cy="5334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7" name="Text Box 28"/>
          <p:cNvSpPr txBox="1">
            <a:spLocks noChangeArrowheads="1"/>
          </p:cNvSpPr>
          <p:nvPr/>
        </p:nvSpPr>
        <p:spPr bwMode="auto">
          <a:xfrm>
            <a:off x="1066800" y="5891212"/>
            <a:ext cx="304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1 Significant Figure </a:t>
            </a:r>
          </a:p>
        </p:txBody>
      </p:sp>
      <p:sp>
        <p:nvSpPr>
          <p:cNvPr id="14358" name="Line 29"/>
          <p:cNvSpPr>
            <a:spLocks noChangeShapeType="1"/>
          </p:cNvSpPr>
          <p:nvPr/>
        </p:nvSpPr>
        <p:spPr bwMode="auto">
          <a:xfrm flipH="1">
            <a:off x="1447800" y="6151562"/>
            <a:ext cx="457200" cy="196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59" name="Line 30"/>
          <p:cNvSpPr>
            <a:spLocks noChangeShapeType="1"/>
          </p:cNvSpPr>
          <p:nvPr/>
        </p:nvSpPr>
        <p:spPr bwMode="auto">
          <a:xfrm>
            <a:off x="2133600" y="6196012"/>
            <a:ext cx="304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0" name="Line 31"/>
          <p:cNvSpPr>
            <a:spLocks noChangeShapeType="1"/>
          </p:cNvSpPr>
          <p:nvPr/>
        </p:nvSpPr>
        <p:spPr bwMode="auto">
          <a:xfrm>
            <a:off x="3352800" y="6196012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1" name="Line 32"/>
          <p:cNvSpPr>
            <a:spLocks noChangeShapeType="1"/>
          </p:cNvSpPr>
          <p:nvPr/>
        </p:nvSpPr>
        <p:spPr bwMode="auto">
          <a:xfrm>
            <a:off x="2819400" y="6196012"/>
            <a:ext cx="3048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2" name="Line 33"/>
          <p:cNvSpPr>
            <a:spLocks noChangeShapeType="1"/>
          </p:cNvSpPr>
          <p:nvPr/>
        </p:nvSpPr>
        <p:spPr bwMode="auto">
          <a:xfrm flipH="1">
            <a:off x="4800600" y="3910012"/>
            <a:ext cx="3048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3" name="Line 34"/>
          <p:cNvSpPr>
            <a:spLocks noChangeShapeType="1"/>
          </p:cNvSpPr>
          <p:nvPr/>
        </p:nvSpPr>
        <p:spPr bwMode="auto">
          <a:xfrm flipH="1">
            <a:off x="4419600" y="3910012"/>
            <a:ext cx="6858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4" name="Line 35"/>
          <p:cNvSpPr>
            <a:spLocks noChangeShapeType="1"/>
          </p:cNvSpPr>
          <p:nvPr/>
        </p:nvSpPr>
        <p:spPr bwMode="auto">
          <a:xfrm flipH="1">
            <a:off x="5715000" y="3910012"/>
            <a:ext cx="3048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5" name="Line 36"/>
          <p:cNvSpPr>
            <a:spLocks noChangeShapeType="1"/>
          </p:cNvSpPr>
          <p:nvPr/>
        </p:nvSpPr>
        <p:spPr bwMode="auto">
          <a:xfrm>
            <a:off x="6019800" y="3910012"/>
            <a:ext cx="1524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6" name="Line 37"/>
          <p:cNvSpPr>
            <a:spLocks noChangeShapeType="1"/>
          </p:cNvSpPr>
          <p:nvPr/>
        </p:nvSpPr>
        <p:spPr bwMode="auto">
          <a:xfrm>
            <a:off x="6934200" y="3910012"/>
            <a:ext cx="1524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7" name="Line 38"/>
          <p:cNvSpPr>
            <a:spLocks noChangeShapeType="1"/>
          </p:cNvSpPr>
          <p:nvPr/>
        </p:nvSpPr>
        <p:spPr bwMode="auto">
          <a:xfrm>
            <a:off x="6934200" y="3910012"/>
            <a:ext cx="6096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68" name="Text Box 39"/>
          <p:cNvSpPr txBox="1">
            <a:spLocks noChangeArrowheads="1"/>
          </p:cNvSpPr>
          <p:nvPr/>
        </p:nvSpPr>
        <p:spPr bwMode="auto">
          <a:xfrm>
            <a:off x="838200" y="3649662"/>
            <a:ext cx="403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smtClean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Significant Figures </a:t>
            </a:r>
          </a:p>
        </p:txBody>
      </p:sp>
      <p:sp>
        <p:nvSpPr>
          <p:cNvPr id="14369" name="Text Box 40"/>
          <p:cNvSpPr txBox="1">
            <a:spLocks noChangeArrowheads="1"/>
          </p:cNvSpPr>
          <p:nvPr/>
        </p:nvSpPr>
        <p:spPr bwMode="auto">
          <a:xfrm>
            <a:off x="1600200" y="35290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cs typeface="+mn-cs"/>
              </a:rPr>
              <a:t>∞</a:t>
            </a:r>
          </a:p>
        </p:txBody>
      </p:sp>
      <p:sp>
        <p:nvSpPr>
          <p:cNvPr id="14370" name="Line 41"/>
          <p:cNvSpPr>
            <a:spLocks noChangeShapeType="1"/>
          </p:cNvSpPr>
          <p:nvPr/>
        </p:nvSpPr>
        <p:spPr bwMode="auto">
          <a:xfrm flipV="1">
            <a:off x="3124200" y="3605212"/>
            <a:ext cx="228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71" name="Line 42"/>
          <p:cNvSpPr>
            <a:spLocks noChangeShapeType="1"/>
          </p:cNvSpPr>
          <p:nvPr/>
        </p:nvSpPr>
        <p:spPr bwMode="auto">
          <a:xfrm flipV="1">
            <a:off x="3733800" y="3605212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0" y="14793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SDs and Calculations that Require Multiple Steps</a:t>
            </a:r>
            <a:endParaRPr lang="en-US" sz="2800" dirty="0">
              <a:solidFill>
                <a:srgbClr val="FFFF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757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" y="15875"/>
            <a:ext cx="906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8125" indent="-238125">
              <a:buFontTx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average and standard deviation for the following 3 measurements of the same sample?</a:t>
            </a:r>
          </a:p>
        </p:txBody>
      </p:sp>
      <p:pic>
        <p:nvPicPr>
          <p:cNvPr id="15363" name="Picture 7" descr="average and standard deviation 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762000"/>
            <a:ext cx="7989887" cy="609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average and standard deviation 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3933825"/>
            <a:ext cx="7897812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average and standard deviation 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14663"/>
            <a:ext cx="79248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70968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81135-DDBE-4E12-9814-5C31B299BF64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Rounding and Chopping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/>
            <a:r>
              <a:rPr lang="en-US" sz="2400" smtClean="0"/>
              <a:t>Rounding: Replace the number by the nearest  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smtClean="0"/>
              <a:t>                     machine number.</a:t>
            </a:r>
          </a:p>
          <a:p>
            <a:pPr marL="609600" indent="-609600" eaLnBrk="1" hangingPunct="1"/>
            <a:endParaRPr lang="en-US" sz="2400" smtClean="0"/>
          </a:p>
          <a:p>
            <a:pPr marL="609600" indent="-609600" eaLnBrk="1" hangingPunct="1"/>
            <a:r>
              <a:rPr lang="en-US" sz="2400" smtClean="0"/>
              <a:t>Chopping: Throw all extra digits.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AA8B-0901-4CCF-A74B-E644E100558E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Rounding and Chopping - Example</a:t>
            </a:r>
          </a:p>
        </p:txBody>
      </p:sp>
      <p:pic>
        <p:nvPicPr>
          <p:cNvPr id="58374" name="Picture 3" descr="Fig03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714375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33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B44EC-0758-48DE-861B-7857E3DCFFE3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914400" y="3733800"/>
            <a:ext cx="6934200" cy="1905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914400" y="2286000"/>
            <a:ext cx="6934200" cy="1371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191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Can be computed if the true value is known: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5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1900" smtClean="0"/>
              <a:t> </a:t>
            </a:r>
          </a:p>
        </p:txBody>
      </p:sp>
      <p:graphicFrame>
        <p:nvGraphicFramePr>
          <p:cNvPr id="1331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38225" y="2362200"/>
          <a:ext cx="6227763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4" imgW="2336760" imgH="1143000" progId="Equation.3">
                  <p:embed/>
                </p:oleObj>
              </mc:Choice>
              <mc:Fallback>
                <p:oleObj name="Equation" r:id="rId4" imgW="23367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2362200"/>
                        <a:ext cx="6227763" cy="304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  <a:latin typeface="Garamond" pitchFamily="18" charset="0"/>
              </a:rPr>
              <a:t>Error Definitions – </a:t>
            </a:r>
            <a:r>
              <a:rPr lang="en-US" sz="2900">
                <a:solidFill>
                  <a:schemeClr val="tx2"/>
                </a:solidFill>
                <a:latin typeface="Garamond" pitchFamily="18" charset="0"/>
              </a:rPr>
              <a:t>True Error</a:t>
            </a:r>
            <a:r>
              <a:rPr lang="en-US" sz="550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434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AB3AD-9901-46D0-9823-7416D1EFEA78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914400" y="3733800"/>
            <a:ext cx="7543800" cy="1905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914400" y="2286000"/>
            <a:ext cx="7543800" cy="1371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191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900" smtClean="0"/>
              <a:t>When the true value is not known: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5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1900" smtClean="0"/>
              <a:t> </a:t>
            </a:r>
          </a:p>
        </p:txBody>
      </p:sp>
      <p:graphicFrame>
        <p:nvGraphicFramePr>
          <p:cNvPr id="1433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90600" y="2432050"/>
          <a:ext cx="739140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4" imgW="2882880" imgH="1143000" progId="Equation.3">
                  <p:embed/>
                </p:oleObj>
              </mc:Choice>
              <mc:Fallback>
                <p:oleObj name="Equation" r:id="rId4" imgW="288288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2050"/>
                        <a:ext cx="7391400" cy="293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  <a:latin typeface="Garamond" pitchFamily="18" charset="0"/>
              </a:rPr>
              <a:t>Error Definitions – </a:t>
            </a:r>
            <a:r>
              <a:rPr lang="en-US" sz="2900">
                <a:solidFill>
                  <a:schemeClr val="tx2"/>
                </a:solidFill>
                <a:latin typeface="Garamond" pitchFamily="18" charset="0"/>
              </a:rPr>
              <a:t>Estimated Error</a:t>
            </a:r>
            <a:r>
              <a:rPr lang="en-US" sz="550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53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0A1782-B446-479A-A35C-5EDB5BDCB35B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457200" y="3429000"/>
            <a:ext cx="8305800" cy="2362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1600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305800" cy="2971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900" smtClean="0"/>
              <a:t>We say that the estimate is correct to </a:t>
            </a:r>
            <a:r>
              <a:rPr lang="en-US" sz="2900" i="1" smtClean="0"/>
              <a:t>n</a:t>
            </a:r>
            <a:r>
              <a:rPr lang="en-US" sz="2900" smtClean="0"/>
              <a:t> decimal digits if: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9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9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9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900" smtClean="0"/>
              <a:t>We say that the estimate is correct to </a:t>
            </a:r>
            <a:r>
              <a:rPr lang="en-US" sz="2900" i="1" smtClean="0"/>
              <a:t>n</a:t>
            </a:r>
            <a:r>
              <a:rPr lang="en-US" sz="2900" smtClean="0"/>
              <a:t> decimal digits </a:t>
            </a:r>
            <a:r>
              <a:rPr lang="en-US" sz="2900" b="1" smtClean="0"/>
              <a:t>rounded</a:t>
            </a:r>
            <a:r>
              <a:rPr lang="en-US" sz="2900" smtClean="0"/>
              <a:t> if: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9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smtClean="0"/>
          </a:p>
        </p:txBody>
      </p:sp>
      <p:graphicFrame>
        <p:nvGraphicFramePr>
          <p:cNvPr id="1536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00600" y="2220913"/>
          <a:ext cx="28956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4" imgW="977760" imgH="279360" progId="Equation.3">
                  <p:embed/>
                </p:oleObj>
              </mc:Choice>
              <mc:Fallback>
                <p:oleObj name="Equation" r:id="rId4" imgW="97776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20913"/>
                        <a:ext cx="28956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76800" y="4392613"/>
          <a:ext cx="38100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6" imgW="1282680" imgH="393480" progId="Equation.3">
                  <p:embed/>
                </p:oleObj>
              </mc:Choice>
              <mc:Fallback>
                <p:oleObj name="Equation" r:id="rId6" imgW="1282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92613"/>
                        <a:ext cx="3810000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DBEEA-95CE-44A7-B1BC-CAF0059FD830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33400" y="1752600"/>
            <a:ext cx="8077200" cy="403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/>
              <a:t>Number Representation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	Numbers that have a finite expansion in one numbering system may have an infinite expansion in another numbering system.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4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/>
              <a:t>Normalized Floating Point Representation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/>
              <a:t>Efficient in representing very small or very large numbers,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/>
              <a:t>Difference between machine numbers is not uniform,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/>
              <a:t>Representation error depends on the number of bits used in the mantissa.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14BA4-F017-4327-8864-14A345C644DF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Lectures 3-4</a:t>
            </a:r>
            <a:r>
              <a:rPr lang="en-US" sz="4300" smtClean="0"/>
              <a:t/>
            </a:r>
            <a:br>
              <a:rPr lang="en-US" sz="4300" smtClean="0"/>
            </a:br>
            <a:r>
              <a:rPr lang="en-US" sz="4300" b="1" smtClean="0"/>
              <a:t>Taylor Theorem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90195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z="3200" smtClean="0"/>
              <a:t> </a:t>
            </a:r>
            <a:r>
              <a:rPr lang="en-US" smtClean="0"/>
              <a:t>Motivation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Taylor Theorem 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Examples</a:t>
            </a:r>
            <a:endParaRPr lang="en-US" sz="3200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b="1" smtClean="0"/>
              <a:t>Reading assignment:</a:t>
            </a:r>
            <a:r>
              <a:rPr lang="en-US" sz="2400" smtClean="0"/>
              <a:t>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5FD51-D0D6-44AD-B481-A01D1B8D19B4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Outlines of the Course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  <a:solidFill>
            <a:schemeClr val="accent2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Taylor Theorem</a:t>
            </a:r>
          </a:p>
          <a:p>
            <a:pPr eaLnBrk="1" hangingPunct="1"/>
            <a:r>
              <a:rPr lang="en-US" sz="2400" smtClean="0"/>
              <a:t>Number Representation</a:t>
            </a:r>
          </a:p>
          <a:p>
            <a:pPr eaLnBrk="1" hangingPunct="1"/>
            <a:r>
              <a:rPr lang="en-US" sz="2400" smtClean="0"/>
              <a:t>Solution of nonlinear Equations</a:t>
            </a:r>
          </a:p>
          <a:p>
            <a:pPr eaLnBrk="1" hangingPunct="1"/>
            <a:r>
              <a:rPr lang="en-US" sz="2400" smtClean="0"/>
              <a:t>Interpolation</a:t>
            </a:r>
          </a:p>
          <a:p>
            <a:pPr eaLnBrk="1" hangingPunct="1"/>
            <a:r>
              <a:rPr lang="en-US" sz="2400" smtClean="0"/>
              <a:t>Numerical Differentiation</a:t>
            </a:r>
          </a:p>
          <a:p>
            <a:pPr eaLnBrk="1" hangingPunct="1"/>
            <a:r>
              <a:rPr lang="en-US" sz="2400" smtClean="0"/>
              <a:t>Numerical Integration</a:t>
            </a:r>
          </a:p>
        </p:txBody>
      </p:sp>
      <p:sp>
        <p:nvSpPr>
          <p:cNvPr id="409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  <a:solidFill>
            <a:schemeClr val="accent2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Solution of linear Equations</a:t>
            </a:r>
          </a:p>
          <a:p>
            <a:pPr eaLnBrk="1" hangingPunct="1"/>
            <a:r>
              <a:rPr lang="en-US" sz="2400" smtClean="0"/>
              <a:t>Least Squares curve fitting</a:t>
            </a:r>
          </a:p>
          <a:p>
            <a:pPr eaLnBrk="1" hangingPunct="1"/>
            <a:r>
              <a:rPr lang="en-US" sz="2400" smtClean="0"/>
              <a:t>Solution of ordinary differential equations</a:t>
            </a:r>
          </a:p>
          <a:p>
            <a:pPr eaLnBrk="1" hangingPunct="1"/>
            <a:r>
              <a:rPr lang="en-US" sz="2400" smtClean="0"/>
              <a:t>Solution of Partial differential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63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9C0E7A-A2FA-4AF3-8F3D-27FB182CD0C8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1148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We can easily compute expressions like: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1100" dirty="0"/>
          </a:p>
          <a:p>
            <a:pPr eaLnBrk="1" hangingPunct="1"/>
            <a:r>
              <a:rPr lang="en-US" sz="2400" dirty="0" smtClean="0"/>
              <a:t>Taylor series is used to express function in an approximate fashion</a:t>
            </a:r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7758132"/>
              </p:ext>
            </p:extLst>
          </p:nvPr>
        </p:nvGraphicFramePr>
        <p:xfrm>
          <a:off x="1328738" y="2314575"/>
          <a:ext cx="5376862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4" imgW="2806560" imgH="927000" progId="Equation.DSMT4">
                  <p:embed/>
                </p:oleObj>
              </mc:Choice>
              <mc:Fallback>
                <p:oleObj name="Equation" r:id="rId4" imgW="2806560" imgH="927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314575"/>
                        <a:ext cx="5376862" cy="177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45700940"/>
              </p:ext>
            </p:extLst>
          </p:nvPr>
        </p:nvGraphicFramePr>
        <p:xfrm>
          <a:off x="865188" y="3962400"/>
          <a:ext cx="55403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6" imgW="2958840" imgH="431640" progId="Equation.DSMT4">
                  <p:embed/>
                </p:oleObj>
              </mc:Choice>
              <mc:Fallback>
                <p:oleObj name="Equation" r:id="rId6" imgW="295884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962400"/>
                        <a:ext cx="55403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324600" y="3952875"/>
            <a:ext cx="2133600" cy="990600"/>
            <a:chOff x="6324600" y="3952875"/>
            <a:chExt cx="2133600" cy="990600"/>
          </a:xfrm>
        </p:grpSpPr>
        <p:sp>
          <p:nvSpPr>
            <p:cNvPr id="199686" name="Line 6"/>
            <p:cNvSpPr>
              <a:spLocks noChangeShapeType="1"/>
            </p:cNvSpPr>
            <p:nvPr/>
          </p:nvSpPr>
          <p:spPr bwMode="auto">
            <a:xfrm flipH="1">
              <a:off x="6324600" y="4943475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 flipV="1">
              <a:off x="6324600" y="3952875"/>
              <a:ext cx="1600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688" name="Line 8"/>
            <p:cNvSpPr>
              <a:spLocks noChangeShapeType="1"/>
            </p:cNvSpPr>
            <p:nvPr/>
          </p:nvSpPr>
          <p:spPr bwMode="auto">
            <a:xfrm flipV="1">
              <a:off x="7924800" y="3952875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689" name="Arc 9"/>
            <p:cNvSpPr>
              <a:spLocks/>
            </p:cNvSpPr>
            <p:nvPr/>
          </p:nvSpPr>
          <p:spPr bwMode="auto">
            <a:xfrm>
              <a:off x="6705600" y="4714875"/>
              <a:ext cx="152400" cy="228600"/>
            </a:xfrm>
            <a:custGeom>
              <a:avLst/>
              <a:gdLst>
                <a:gd name="T0" fmla="*/ 0 w 21600"/>
                <a:gd name="T1" fmla="*/ 0 h 21600"/>
                <a:gd name="T2" fmla="*/ 53527701 w 21600"/>
                <a:gd name="T3" fmla="*/ 270983951 h 21600"/>
                <a:gd name="T4" fmla="*/ 0 w 21600"/>
                <a:gd name="T5" fmla="*/ 27098395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0" name="Text Box 10"/>
            <p:cNvSpPr txBox="1">
              <a:spLocks noChangeArrowheads="1"/>
            </p:cNvSpPr>
            <p:nvPr/>
          </p:nvSpPr>
          <p:spPr bwMode="auto">
            <a:xfrm>
              <a:off x="6934200" y="4638675"/>
              <a:ext cx="457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0.6</a:t>
              </a:r>
            </a:p>
          </p:txBody>
        </p:sp>
        <p:sp>
          <p:nvSpPr>
            <p:cNvPr id="199691" name="Text Box 11"/>
            <p:cNvSpPr txBox="1">
              <a:spLocks noChangeArrowheads="1"/>
            </p:cNvSpPr>
            <p:nvPr/>
          </p:nvSpPr>
          <p:spPr bwMode="auto">
            <a:xfrm>
              <a:off x="7924800" y="4181475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</a:t>
              </a:r>
            </a:p>
          </p:txBody>
        </p:sp>
        <p:sp>
          <p:nvSpPr>
            <p:cNvPr id="199692" name="Text Box 12"/>
            <p:cNvSpPr txBox="1">
              <a:spLocks noChangeArrowheads="1"/>
            </p:cNvSpPr>
            <p:nvPr/>
          </p:nvSpPr>
          <p:spPr bwMode="auto">
            <a:xfrm>
              <a:off x="7010400" y="4029075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741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A27CE-3778-4FB8-A7BC-A0C797838793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Taylor Series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848600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54421696"/>
              </p:ext>
            </p:extLst>
          </p:nvPr>
        </p:nvGraphicFramePr>
        <p:xfrm>
          <a:off x="874713" y="2540085"/>
          <a:ext cx="7392987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4" imgW="3987720" imgH="2019240" progId="Equation.3">
                  <p:embed/>
                </p:oleObj>
              </mc:Choice>
              <mc:Fallback>
                <p:oleObj name="Equation" r:id="rId4" imgW="3987720" imgH="2019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2540085"/>
                        <a:ext cx="7392987" cy="374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800225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2000" kern="0" dirty="0" smtClean="0"/>
              <a:t>Taylor  series predicts </a:t>
            </a:r>
            <a:r>
              <a:rPr lang="en-US" sz="2000" kern="0" dirty="0" err="1" smtClean="0"/>
              <a:t>func</a:t>
            </a:r>
            <a:r>
              <a:rPr lang="en-US" sz="2000" kern="0" dirty="0" smtClean="0"/>
              <a:t>. value at one point </a:t>
            </a:r>
            <a:r>
              <a:rPr lang="en-US" sz="2000" i="1" kern="0" dirty="0" smtClean="0"/>
              <a:t>x</a:t>
            </a:r>
            <a:r>
              <a:rPr lang="en-US" sz="2000" kern="0" dirty="0" smtClean="0"/>
              <a:t> in </a:t>
            </a:r>
            <a:r>
              <a:rPr lang="en-US" sz="2000" kern="0" dirty="0" smtClean="0"/>
              <a:t>terms of the </a:t>
            </a:r>
            <a:r>
              <a:rPr lang="en-US" sz="2000" kern="0" dirty="0" err="1" smtClean="0"/>
              <a:t>func</a:t>
            </a:r>
            <a:r>
              <a:rPr lang="en-US" sz="2000" kern="0" dirty="0" smtClean="0"/>
              <a:t>. value &amp; its derivatives at another </a:t>
            </a:r>
            <a:r>
              <a:rPr lang="en-US" sz="2000" kern="0" dirty="0" smtClean="0"/>
              <a:t>point </a:t>
            </a:r>
            <a:r>
              <a:rPr lang="en-US" sz="2000" i="1" kern="0" dirty="0" smtClean="0"/>
              <a:t>x</a:t>
            </a:r>
            <a:r>
              <a:rPr lang="en-US" sz="2000" kern="0" baseline="-25000" dirty="0" smtClean="0"/>
              <a:t>0</a:t>
            </a:r>
            <a:r>
              <a:rPr lang="en-US" sz="2000" kern="0" dirty="0" smtClean="0"/>
              <a:t>.</a:t>
            </a:r>
            <a:endParaRPr lang="en-US" sz="2000" kern="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447800" y="3581400"/>
            <a:ext cx="6305501" cy="990600"/>
            <a:chOff x="1447800" y="3581400"/>
            <a:chExt cx="6305501" cy="990600"/>
          </a:xfrm>
        </p:grpSpPr>
        <p:sp>
          <p:nvSpPr>
            <p:cNvPr id="3" name="TextBox 2"/>
            <p:cNvSpPr txBox="1"/>
            <p:nvPr/>
          </p:nvSpPr>
          <p:spPr>
            <a:xfrm>
              <a:off x="5867400" y="4264223"/>
              <a:ext cx="1885901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zero-order approx.</a:t>
              </a:r>
              <a:endParaRPr lang="en-US" sz="1400" dirty="0"/>
            </a:p>
          </p:txBody>
        </p:sp>
        <p:cxnSp>
          <p:nvCxnSpPr>
            <p:cNvPr id="5" name="Straight Arrow Connector 4"/>
            <p:cNvCxnSpPr>
              <a:stCxn id="3" idx="1"/>
            </p:cNvCxnSpPr>
            <p:nvPr/>
          </p:nvCxnSpPr>
          <p:spPr>
            <a:xfrm flipH="1" flipV="1">
              <a:off x="1447800" y="3581400"/>
              <a:ext cx="4419600" cy="83671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895600" y="3581400"/>
            <a:ext cx="5091409" cy="612577"/>
            <a:chOff x="2895600" y="3581400"/>
            <a:chExt cx="5091409" cy="612577"/>
          </a:xfrm>
        </p:grpSpPr>
        <p:sp>
          <p:nvSpPr>
            <p:cNvPr id="10" name="TextBox 9"/>
            <p:cNvSpPr txBox="1"/>
            <p:nvPr/>
          </p:nvSpPr>
          <p:spPr>
            <a:xfrm>
              <a:off x="6267499" y="3886200"/>
              <a:ext cx="1719510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r>
                <a:rPr lang="en-US" sz="1400" baseline="30000" dirty="0" smtClean="0"/>
                <a:t>st</a:t>
              </a:r>
              <a:r>
                <a:rPr lang="en-US" sz="1400" dirty="0" smtClean="0"/>
                <a:t>-order approx.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2895600" y="3581400"/>
              <a:ext cx="3385194" cy="4502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E5EEB1-9B83-4B05-8DEF-E94C181F3684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 Series – E</a:t>
            </a:r>
            <a:r>
              <a:rPr lang="en-US" sz="3600" smtClean="0"/>
              <a:t>xample 1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92175" y="2400300"/>
          <a:ext cx="5376863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4" imgW="2438280" imgH="1701720" progId="Equation.3">
                  <p:embed/>
                </p:oleObj>
              </mc:Choice>
              <mc:Fallback>
                <p:oleObj name="Equation" r:id="rId4" imgW="243828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400300"/>
                        <a:ext cx="5376863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88047"/>
              </p:ext>
            </p:extLst>
          </p:nvPr>
        </p:nvGraphicFramePr>
        <p:xfrm>
          <a:off x="766763" y="1892300"/>
          <a:ext cx="75152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6" imgW="3733560" imgH="241200" progId="Equation.DSMT4">
                  <p:embed/>
                </p:oleObj>
              </mc:Choice>
              <mc:Fallback>
                <p:oleObj name="Equation" r:id="rId6" imgW="37335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892300"/>
                        <a:ext cx="75152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144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18B2C7-1FCC-4F7D-937E-DED3E2BF8334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 Series</a:t>
            </a:r>
            <a:br>
              <a:rPr lang="en-US" smtClean="0"/>
            </a:br>
            <a:r>
              <a:rPr lang="en-US" sz="3600" smtClean="0"/>
              <a:t>Example 1</a:t>
            </a:r>
          </a:p>
        </p:txBody>
      </p:sp>
      <p:pic>
        <p:nvPicPr>
          <p:cNvPr id="614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9A68E-F7E9-4843-9448-5B19A3E31822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 Series – </a:t>
            </a:r>
            <a:r>
              <a:rPr lang="en-US" sz="3600" smtClean="0"/>
              <a:t>Example 2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8200" y="2644775"/>
          <a:ext cx="7199313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4" imgW="3327120" imgH="1650960" progId="Equation.3">
                  <p:embed/>
                </p:oleObj>
              </mc:Choice>
              <mc:Fallback>
                <p:oleObj name="Equation" r:id="rId4" imgW="332712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44775"/>
                        <a:ext cx="7199313" cy="357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3465"/>
              </p:ext>
            </p:extLst>
          </p:nvPr>
        </p:nvGraphicFramePr>
        <p:xfrm>
          <a:off x="936625" y="1943100"/>
          <a:ext cx="72691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6" imgW="3720960" imgH="228600" progId="Equation.DSMT4">
                  <p:embed/>
                </p:oleObj>
              </mc:Choice>
              <mc:Fallback>
                <p:oleObj name="Equation" r:id="rId6" imgW="37209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943100"/>
                        <a:ext cx="72691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A6369-4B10-46E6-AE1D-E1AD77278AC7}" type="slidenum">
              <a:rPr lang="ar-SA" smtClean="0"/>
              <a:pPr/>
              <a:t>55</a:t>
            </a:fld>
            <a:endParaRPr lang="en-US" smtClean="0"/>
          </a:p>
        </p:txBody>
      </p:sp>
      <p:pic>
        <p:nvPicPr>
          <p:cNvPr id="6246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0500"/>
            <a:ext cx="8077200" cy="6057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349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53D0A-1893-40A1-89ED-CDFB7D4EA3EA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Convergence of Taylor Series</a:t>
            </a:r>
            <a:br>
              <a:rPr lang="en-US" smtClean="0"/>
            </a:br>
            <a:r>
              <a:rPr lang="en-US" sz="2500" b="1" smtClean="0"/>
              <a:t>(Observations, Example 1)</a:t>
            </a:r>
            <a:endParaRPr lang="en-US" sz="1900" b="1" smtClean="0"/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Taylor series converges fast (few terms are needed) when </a:t>
            </a:r>
            <a:r>
              <a:rPr lang="en-US" sz="2400" b="1" i="1" smtClean="0"/>
              <a:t>x</a:t>
            </a:r>
            <a:r>
              <a:rPr lang="en-US" sz="2400" smtClean="0"/>
              <a:t> is near the point of expansion. If </a:t>
            </a:r>
            <a:r>
              <a:rPr lang="en-US" sz="2400" b="1" i="1" smtClean="0"/>
              <a:t>|x-c| </a:t>
            </a:r>
            <a:r>
              <a:rPr lang="en-US" sz="2400" smtClean="0"/>
              <a:t>is large then more terms are needed to get a good approximation.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048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ABC5F-F7E6-4B0C-AC8E-56E85E3DC2C7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 Series – </a:t>
            </a:r>
            <a:r>
              <a:rPr lang="en-US" sz="3600" smtClean="0"/>
              <a:t>Example 3</a:t>
            </a:r>
          </a:p>
        </p:txBody>
      </p:sp>
      <p:graphicFrame>
        <p:nvGraphicFramePr>
          <p:cNvPr id="2048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8975220"/>
              </p:ext>
            </p:extLst>
          </p:nvPr>
        </p:nvGraphicFramePr>
        <p:xfrm>
          <a:off x="946150" y="1574800"/>
          <a:ext cx="6445250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4" imgW="3809880" imgH="2666880" progId="Equation.DSMT4">
                  <p:embed/>
                </p:oleObj>
              </mc:Choice>
              <mc:Fallback>
                <p:oleObj name="Equation" r:id="rId4" imgW="3809880" imgH="2666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1574800"/>
                        <a:ext cx="6445250" cy="4408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451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FB664-B88F-4E77-94CF-800A8AD7A6BF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Example 3 – Remarks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6858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/>
              <a:t>Can we apply Taylor series for x&gt;1??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762000" y="2743200"/>
            <a:ext cx="7624763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400"/>
              <a:t>How many terms are needed to get a good approximation???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762000" y="4343400"/>
            <a:ext cx="76200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66"/>
                </a:solidFill>
              </a:rPr>
              <a:t>	These questions will be answered using Taylor’s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  <p:bldP spid="20787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150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B06999-2028-4355-A538-EB633A152607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Taylor’s Theorem</a:t>
            </a: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1628775"/>
          <a:ext cx="7226300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4" imgW="3429000" imgH="2044440" progId="Equation.DSMT4">
                  <p:embed/>
                </p:oleObj>
              </mc:Choice>
              <mc:Fallback>
                <p:oleObj name="Equation" r:id="rId4" imgW="3429000" imgH="2044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28775"/>
                        <a:ext cx="7226300" cy="430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0" name="Oval 4"/>
          <p:cNvSpPr>
            <a:spLocks noChangeArrowheads="1"/>
          </p:cNvSpPr>
          <p:nvPr/>
        </p:nvSpPr>
        <p:spPr bwMode="auto">
          <a:xfrm>
            <a:off x="1524000" y="3048000"/>
            <a:ext cx="2590800" cy="1981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 flipV="1">
            <a:off x="3733800" y="2971800"/>
            <a:ext cx="1371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5105400" y="25908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(n+1) terms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Truncated Taylor Series</a:t>
            </a:r>
          </a:p>
        </p:txBody>
      </p:sp>
      <p:sp>
        <p:nvSpPr>
          <p:cNvPr id="208903" name="Oval 7"/>
          <p:cNvSpPr>
            <a:spLocks noChangeArrowheads="1"/>
          </p:cNvSpPr>
          <p:nvPr/>
        </p:nvSpPr>
        <p:spPr bwMode="auto">
          <a:xfrm>
            <a:off x="4419600" y="3657600"/>
            <a:ext cx="762000" cy="7620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5181600" y="41148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6019800" y="4267200"/>
            <a:ext cx="266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Remainder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( or approx. error)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17" name="Line 10"/>
          <p:cNvSpPr>
            <a:spLocks noChangeShapeType="1"/>
          </p:cNvSpPr>
          <p:nvPr/>
        </p:nvSpPr>
        <p:spPr bwMode="auto">
          <a:xfrm>
            <a:off x="3124200" y="2014152"/>
            <a:ext cx="426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/>
      <p:bldP spid="208901" grpId="0" animBg="1"/>
      <p:bldP spid="208902" grpId="0"/>
      <p:bldP spid="208903" grpId="0" animBg="1"/>
      <p:bldP spid="208904" grpId="0" animBg="1"/>
      <p:bldP spid="2089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260365-A47B-449F-AA7E-B1AF4D08F370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Solution of Nonlinear Equations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n-US" altLang="ar-SA" sz="2100" smtClean="0"/>
              <a:t>Some simple equations can be solved analytically:</a:t>
            </a:r>
            <a:r>
              <a:rPr lang="en-US" altLang="ar-SA" smtClean="0"/>
              <a:t> </a:t>
            </a:r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mtClean="0"/>
          </a:p>
          <a:p>
            <a:pPr eaLnBrk="1" hangingPunct="1"/>
            <a:endParaRPr lang="en-US" altLang="ar-SA" sz="2100" smtClean="0"/>
          </a:p>
          <a:p>
            <a:pPr eaLnBrk="1" hangingPunct="1">
              <a:buFont typeface="Wingdings" pitchFamily="2" charset="2"/>
              <a:buNone/>
            </a:pPr>
            <a:endParaRPr lang="en-US" altLang="ar-SA" sz="2100" smtClean="0"/>
          </a:p>
          <a:p>
            <a:pPr eaLnBrk="1" hangingPunct="1"/>
            <a:endParaRPr lang="en-US" altLang="ar-SA" sz="2100" smtClean="0"/>
          </a:p>
          <a:p>
            <a:pPr eaLnBrk="1" hangingPunct="1"/>
            <a:r>
              <a:rPr lang="en-US" altLang="ar-SA" sz="2100" smtClean="0"/>
              <a:t>Many other equations have no analytical solution: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55675" y="2151063"/>
          <a:ext cx="7502525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4" imgW="2743200" imgH="990360" progId="Equation.3">
                  <p:embed/>
                </p:oleObj>
              </mc:Choice>
              <mc:Fallback>
                <p:oleObj name="Equation" r:id="rId4" imgW="274320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151063"/>
                        <a:ext cx="7502525" cy="188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873125" y="4730750"/>
          <a:ext cx="75088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6" imgW="2336760" imgH="507960" progId="Equation.3">
                  <p:embed/>
                </p:oleObj>
              </mc:Choice>
              <mc:Fallback>
                <p:oleObj name="Equation" r:id="rId6" imgW="233676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4730750"/>
                        <a:ext cx="7508875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253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3D4935-FB5A-405E-BE75-289E532063CB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Taylor’s Theorem</a:t>
            </a:r>
            <a:endParaRPr lang="en-US" sz="3600" smtClean="0"/>
          </a:p>
        </p:txBody>
      </p:sp>
      <p:graphicFrame>
        <p:nvGraphicFramePr>
          <p:cNvPr id="2253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15938" y="1935163"/>
          <a:ext cx="8491537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4" imgW="3695400" imgH="1523880" progId="Equation.DSMT4">
                  <p:embed/>
                </p:oleObj>
              </mc:Choice>
              <mc:Fallback>
                <p:oleObj name="Equation" r:id="rId4" imgW="3695400" imgH="1523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1935163"/>
                        <a:ext cx="8491537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D9A24-904D-46EC-BB86-621B2CA02404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Term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2057400"/>
          <a:ext cx="7581900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4" imgW="3035160" imgH="1117440" progId="Equation.3">
                  <p:embed/>
                </p:oleObj>
              </mc:Choice>
              <mc:Fallback>
                <p:oleObj name="Equation" r:id="rId4" imgW="3035160" imgH="1117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7581900" cy="279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3886200" y="3124200"/>
            <a:ext cx="198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971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45255971"/>
              </p:ext>
            </p:extLst>
          </p:nvPr>
        </p:nvGraphicFramePr>
        <p:xfrm>
          <a:off x="990600" y="3451225"/>
          <a:ext cx="67056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4" imgW="2882880" imgH="1155600" progId="Equation.DSMT4">
                  <p:embed/>
                </p:oleObj>
              </mc:Choice>
              <mc:Fallback>
                <p:oleObj name="Equation" r:id="rId4" imgW="2882880" imgH="11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51225"/>
                        <a:ext cx="6705600" cy="268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45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9A01F-1558-46B4-99CF-9E721AA17367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Term – E</a:t>
            </a:r>
            <a:r>
              <a:rPr lang="en-US" sz="3600" smtClean="0"/>
              <a:t>xample 4</a:t>
            </a:r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472243"/>
              </p:ext>
            </p:extLst>
          </p:nvPr>
        </p:nvGraphicFramePr>
        <p:xfrm>
          <a:off x="641350" y="1662113"/>
          <a:ext cx="7939088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6" imgW="3340080" imgH="698400" progId="Equation.DSMT4">
                  <p:embed/>
                </p:oleObj>
              </mc:Choice>
              <mc:Fallback>
                <p:oleObj name="Equation" r:id="rId6" imgW="334008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662113"/>
                        <a:ext cx="7939088" cy="166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07916"/>
              </p:ext>
            </p:extLst>
          </p:nvPr>
        </p:nvGraphicFramePr>
        <p:xfrm>
          <a:off x="5880100" y="4489450"/>
          <a:ext cx="25781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8" imgW="2184120" imgH="457200" progId="Equation.DSMT4">
                  <p:embed/>
                </p:oleObj>
              </mc:Choice>
              <mc:Fallback>
                <p:oleObj name="Equation" r:id="rId8" imgW="2184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4489450"/>
                        <a:ext cx="2578100" cy="5397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 flipV="1">
            <a:off x="4572000" y="3962400"/>
            <a:ext cx="1295400" cy="685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65ED4-7523-4983-ADE0-F442F4C5C8A0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Alternative form of </a:t>
            </a:r>
            <a:r>
              <a:rPr lang="en-US" sz="4000" smtClean="0">
                <a:solidFill>
                  <a:srgbClr val="FF0066"/>
                </a:solidFill>
              </a:rPr>
              <a:t>Taylor’s Theorem</a:t>
            </a:r>
            <a:endParaRPr lang="en-US" sz="3300" smtClean="0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01853"/>
              </p:ext>
            </p:extLst>
          </p:nvPr>
        </p:nvGraphicFramePr>
        <p:xfrm>
          <a:off x="519113" y="1676400"/>
          <a:ext cx="856615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4" imgW="3340080" imgH="1574640" progId="Equation.DSMT4">
                  <p:embed/>
                </p:oleObj>
              </mc:Choice>
              <mc:Fallback>
                <p:oleObj name="Equation" r:id="rId4" imgW="3340080" imgH="1574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676400"/>
                        <a:ext cx="856615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76CFD-4465-4A50-8116-E534301C84B5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0066"/>
                </a:solidFill>
              </a:rPr>
              <a:t>Taylor’s  Theorem – </a:t>
            </a:r>
            <a:r>
              <a:rPr lang="en-US" sz="3200" smtClean="0">
                <a:solidFill>
                  <a:srgbClr val="0000FF"/>
                </a:solidFill>
              </a:rPr>
              <a:t>Alternative forms</a:t>
            </a:r>
            <a:endParaRPr lang="en-US" smtClean="0">
              <a:solidFill>
                <a:srgbClr val="0000FF"/>
              </a:solidFill>
            </a:endParaRP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522413" y="1906588"/>
          <a:ext cx="5792787" cy="422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4" imgW="2819160" imgH="2057400" progId="Equation.3">
                  <p:embed/>
                </p:oleObj>
              </mc:Choice>
              <mc:Fallback>
                <p:oleObj name="Equation" r:id="rId4" imgW="2819160" imgH="205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906588"/>
                        <a:ext cx="5792787" cy="422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914400" y="1828800"/>
            <a:ext cx="7239000" cy="167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914400" y="4572000"/>
            <a:ext cx="7239000" cy="167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6"/>
          <p:cNvSpPr>
            <a:spLocks noChangeArrowheads="1"/>
          </p:cNvSpPr>
          <p:nvPr/>
        </p:nvSpPr>
        <p:spPr bwMode="auto">
          <a:xfrm>
            <a:off x="1828800" y="3581400"/>
            <a:ext cx="4724400" cy="990600"/>
          </a:xfrm>
          <a:prstGeom prst="downArrow">
            <a:avLst>
              <a:gd name="adj1" fmla="val 67444"/>
              <a:gd name="adj2" fmla="val 34134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64438-D54B-46E3-B33D-49378A4E9ABD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 Value Theorem</a:t>
            </a:r>
            <a:endParaRPr lang="en-US" sz="2900" smtClean="0"/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2014"/>
              </p:ext>
            </p:extLst>
          </p:nvPr>
        </p:nvGraphicFramePr>
        <p:xfrm>
          <a:off x="611188" y="1752600"/>
          <a:ext cx="8228012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4" imgW="3479760" imgH="1752480" progId="Equation.DSMT4">
                  <p:embed/>
                </p:oleObj>
              </mc:Choice>
              <mc:Fallback>
                <p:oleObj name="Equation" r:id="rId4" imgW="3479760" imgH="1752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52600"/>
                        <a:ext cx="8228012" cy="414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52DA2-2A9F-4D7C-9A83-2366507E5C25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Alternating Series Theorem</a:t>
            </a:r>
            <a:endParaRPr lang="en-US" sz="3300" smtClean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179054"/>
              </p:ext>
            </p:extLst>
          </p:nvPr>
        </p:nvGraphicFramePr>
        <p:xfrm>
          <a:off x="701675" y="1636713"/>
          <a:ext cx="8166100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4" imgW="3670200" imgH="1955520" progId="Equation.DSMT4">
                  <p:embed/>
                </p:oleObj>
              </mc:Choice>
              <mc:Fallback>
                <p:oleObj name="Equation" r:id="rId4" imgW="3670200" imgH="1955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636713"/>
                        <a:ext cx="8166100" cy="434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1219200" y="2667000"/>
            <a:ext cx="3352800" cy="1828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5562600" y="2743200"/>
            <a:ext cx="3200400" cy="17526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EEF6B2-A94B-4D0B-AF7D-B1F0C7649AD2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Alternating Series – Example 5</a:t>
            </a:r>
            <a:endParaRPr lang="en-US" sz="3300" smtClean="0"/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779463" y="1524000"/>
          <a:ext cx="7658100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4" imgW="3555720" imgH="2082600" progId="Equation.3">
                  <p:embed/>
                </p:oleObj>
              </mc:Choice>
              <mc:Fallback>
                <p:oleObj name="Equation" r:id="rId4" imgW="3555720" imgH="20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1524000"/>
                        <a:ext cx="7658100" cy="448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8761A7-95D2-4F39-94A4-42EE18B4CBA6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</a:t>
            </a:r>
            <a:endParaRPr lang="en-US" sz="3300" smtClean="0"/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105253"/>
              </p:ext>
            </p:extLst>
          </p:nvPr>
        </p:nvGraphicFramePr>
        <p:xfrm>
          <a:off x="742950" y="1785938"/>
          <a:ext cx="7629525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4" imgW="3543120" imgH="1155600" progId="Equation.DSMT4">
                  <p:embed/>
                </p:oleObj>
              </mc:Choice>
              <mc:Fallback>
                <p:oleObj name="Equation" r:id="rId4" imgW="3543120" imgH="11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785938"/>
                        <a:ext cx="7629525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17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6EDA0E-EB2E-4F88-87B8-A113E6BD337F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Taylor Series</a:t>
            </a:r>
          </a:p>
        </p:txBody>
      </p:sp>
      <p:sp>
        <p:nvSpPr>
          <p:cNvPr id="317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3174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3216598"/>
              </p:ext>
            </p:extLst>
          </p:nvPr>
        </p:nvGraphicFramePr>
        <p:xfrm>
          <a:off x="889000" y="2613025"/>
          <a:ext cx="7440613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4" imgW="4076640" imgH="1854000" progId="Equation.DSMT4">
                  <p:embed/>
                </p:oleObj>
              </mc:Choice>
              <mc:Fallback>
                <p:oleObj name="Equation" r:id="rId4" imgW="4076640" imgH="18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613025"/>
                        <a:ext cx="7440613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87222"/>
              </p:ext>
            </p:extLst>
          </p:nvPr>
        </p:nvGraphicFramePr>
        <p:xfrm>
          <a:off x="876300" y="1854200"/>
          <a:ext cx="70294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6" imgW="3492360" imgH="228600" progId="Equation.DSMT4">
                  <p:embed/>
                </p:oleObj>
              </mc:Choice>
              <mc:Fallback>
                <p:oleObj name="Equation" r:id="rId6" imgW="34923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1854200"/>
                        <a:ext cx="70294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F638D-88F6-418B-BF95-74C91EAC2D3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Methods for Solving Nonlinear Equations</a:t>
            </a:r>
            <a:endParaRPr lang="en-US" altLang="ar-SA" sz="4000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7988"/>
            <a:ext cx="7850187" cy="411162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Bisection Method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Newton-Raphson Method</a:t>
            </a:r>
          </a:p>
          <a:p>
            <a:pPr eaLnBrk="1" hangingPunct="1">
              <a:buFontTx/>
              <a:buChar char="o"/>
            </a:pPr>
            <a:endParaRPr lang="en-US" altLang="en-US" b="1" smtClean="0"/>
          </a:p>
          <a:p>
            <a:pPr eaLnBrk="1" hangingPunct="1">
              <a:buFontTx/>
              <a:buChar char="o"/>
            </a:pPr>
            <a:r>
              <a:rPr lang="en-US" altLang="en-US" b="1" smtClean="0"/>
              <a:t>Secant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711493-AAA7-453C-AB2A-D9C6D7985FA2}" type="slidenum">
              <a:rPr lang="ar-SA" smtClean="0"/>
              <a:pPr/>
              <a:t>70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6 – Error Term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3277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43241950"/>
              </p:ext>
            </p:extLst>
          </p:nvPr>
        </p:nvGraphicFramePr>
        <p:xfrm>
          <a:off x="2551113" y="2103438"/>
          <a:ext cx="4194175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4" imgW="2222280" imgH="2095200" progId="Equation.DSMT4">
                  <p:embed/>
                </p:oleObj>
              </mc:Choice>
              <mc:Fallback>
                <p:oleObj name="Equation" r:id="rId4" imgW="2222280" imgH="2095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2103438"/>
                        <a:ext cx="4194175" cy="395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DA987-2536-48C1-8C53-406780FAA7C3}" type="slidenum">
              <a:rPr lang="ar-SA" smtClean="0"/>
              <a:pPr/>
              <a:t>71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Remark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course, all angles are assumed to be in radian unless you are told otherwise.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EC8739-AF44-4AFD-BFAA-955EF90A5035}" type="slidenum">
              <a:rPr lang="ar-SA" smtClean="0"/>
              <a:pPr/>
              <a:t>72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Maclaurin Series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09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Find Maclaurin series expansion of </a:t>
            </a:r>
            <a:r>
              <a:rPr lang="en-US" i="1" smtClean="0"/>
              <a:t>cos (x)</a:t>
            </a:r>
            <a:r>
              <a:rPr lang="en-US" smtClean="0"/>
              <a:t>.</a:t>
            </a:r>
          </a:p>
        </p:txBody>
      </p:sp>
      <p:sp>
        <p:nvSpPr>
          <p:cNvPr id="66567" name="Rectangle 4"/>
          <p:cNvSpPr>
            <a:spLocks noChangeArrowheads="1"/>
          </p:cNvSpPr>
          <p:nvPr/>
        </p:nvSpPr>
        <p:spPr bwMode="auto">
          <a:xfrm>
            <a:off x="533400" y="36576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800"/>
              <a:t>Maclaurin series is a special case of Taylor series with the center of expansion c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D85C6-D04A-4C4F-A47F-F73A2ABF1689}" type="slidenum">
              <a:rPr lang="ar-SA" smtClean="0"/>
              <a:pPr/>
              <a:t>73</a:t>
            </a:fld>
            <a:endParaRPr lang="en-US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Maclaurin Series – E</a:t>
            </a:r>
            <a:r>
              <a:rPr lang="en-US" sz="3600" smtClean="0"/>
              <a:t>xample 7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624763" cy="44196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3379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38250" y="2419350"/>
          <a:ext cx="6399213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4" imgW="2997000" imgH="1650960" progId="Equation.3">
                  <p:embed/>
                </p:oleObj>
              </mc:Choice>
              <mc:Fallback>
                <p:oleObj name="Equation" r:id="rId4" imgW="299700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419350"/>
                        <a:ext cx="6399213" cy="352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5"/>
          <p:cNvGraphicFramePr>
            <a:graphicFrameLocks noChangeAspect="1"/>
          </p:cNvGraphicFramePr>
          <p:nvPr/>
        </p:nvGraphicFramePr>
        <p:xfrm>
          <a:off x="887413" y="1828800"/>
          <a:ext cx="68214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6" imgW="3390840" imgH="203040" progId="Equation.3">
                  <p:embed/>
                </p:oleObj>
              </mc:Choice>
              <mc:Fallback>
                <p:oleObj name="Equation" r:id="rId6" imgW="3390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1828800"/>
                        <a:ext cx="68214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462FF-98D4-4229-80C1-2845E4042CEA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139825"/>
          </a:xfrm>
        </p:spPr>
        <p:txBody>
          <a:bodyPr/>
          <a:lstStyle/>
          <a:p>
            <a:pPr eaLnBrk="1" hangingPunct="1"/>
            <a:r>
              <a:rPr lang="en-US" altLang="ar-SA" sz="4000" smtClean="0"/>
              <a:t>Solution of Systems of Linear Equations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55713" y="1862138"/>
          <a:ext cx="5487987" cy="415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2095200" imgH="1587240" progId="Equation.3">
                  <p:embed/>
                </p:oleObj>
              </mc:Choice>
              <mc:Fallback>
                <p:oleObj name="Equation" r:id="rId4" imgW="2095200" imgH="1587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1862138"/>
                        <a:ext cx="5487987" cy="415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CISE301_Topic1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9DDA7-A6FF-45A3-AD82-B699D5B951BD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Cramer’s Rule is Not Practical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39738" y="1493838"/>
          <a:ext cx="7424737" cy="468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4025880" imgH="2539800" progId="Equation.3">
                  <p:embed/>
                </p:oleObj>
              </mc:Choice>
              <mc:Fallback>
                <p:oleObj name="Equation" r:id="rId4" imgW="4025880" imgH="25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493838"/>
                        <a:ext cx="7424737" cy="468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8415</TotalTime>
  <Words>1781</Words>
  <Application>Microsoft Office PowerPoint</Application>
  <PresentationFormat>On-screen Show (4:3)</PresentationFormat>
  <Paragraphs>552</Paragraphs>
  <Slides>73</Slides>
  <Notes>67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73</vt:i4>
      </vt:variant>
    </vt:vector>
  </HeadingPairs>
  <TitlesOfParts>
    <vt:vector size="84" baseType="lpstr">
      <vt:lpstr>Arial</vt:lpstr>
      <vt:lpstr>Garamond</vt:lpstr>
      <vt:lpstr>Symbol</vt:lpstr>
      <vt:lpstr>Times New Roman</vt:lpstr>
      <vt:lpstr>Verdana</vt:lpstr>
      <vt:lpstr>Wingdings</vt:lpstr>
      <vt:lpstr>Level</vt:lpstr>
      <vt:lpstr>Default Design</vt:lpstr>
      <vt:lpstr>Equation</vt:lpstr>
      <vt:lpstr>Document</vt:lpstr>
      <vt:lpstr>MathType 5.0 Equation</vt:lpstr>
      <vt:lpstr>PowerPoint Presentation</vt:lpstr>
      <vt:lpstr>Lecture 1 Introduction to Numerical Methods</vt:lpstr>
      <vt:lpstr>Numerical Methods</vt:lpstr>
      <vt:lpstr>What do we need?</vt:lpstr>
      <vt:lpstr>Outlines of the Course</vt:lpstr>
      <vt:lpstr>Solution of Nonlinear Equations</vt:lpstr>
      <vt:lpstr>Methods for Solving Nonlinear Equations</vt:lpstr>
      <vt:lpstr>Solution of Systems of Linear Equations</vt:lpstr>
      <vt:lpstr>Cramer’s Rule is Not Practical</vt:lpstr>
      <vt:lpstr>Methods for Solving Systems of Linear Equations</vt:lpstr>
      <vt:lpstr>Curve Fitting</vt:lpstr>
      <vt:lpstr>Interpolation</vt:lpstr>
      <vt:lpstr>Methods for Curve Fitting  </vt:lpstr>
      <vt:lpstr>Integration</vt:lpstr>
      <vt:lpstr>Methods for Numerical Integration</vt:lpstr>
      <vt:lpstr>Solution of Ordinary Differential Equations</vt:lpstr>
      <vt:lpstr>Solution of Partial Differential Equations</vt:lpstr>
      <vt:lpstr>Summary</vt:lpstr>
      <vt:lpstr>Lecture 2  Number Representation and Accuracy</vt:lpstr>
      <vt:lpstr>Representing Real Numbers</vt:lpstr>
      <vt:lpstr>Normalized Floating Point Representation</vt:lpstr>
      <vt:lpstr>Calculator Example</vt:lpstr>
      <vt:lpstr>Binary System</vt:lpstr>
      <vt:lpstr>7-Bit Representation (sign: 1 bit, mantissa: 3bits, exponent: 3 bits)</vt:lpstr>
      <vt:lpstr>Fact</vt:lpstr>
      <vt:lpstr>Representation</vt:lpstr>
      <vt:lpstr>Representation</vt:lpstr>
      <vt:lpstr>Remarks</vt:lpstr>
      <vt:lpstr>Significant Digits</vt:lpstr>
      <vt:lpstr>48.9</vt:lpstr>
      <vt:lpstr>Accuracy and Precision</vt:lpstr>
      <vt:lpstr>PowerPoint Presentation</vt:lpstr>
      <vt:lpstr>How Many Significant Digits?</vt:lpstr>
      <vt:lpstr>How Many Significant Digits? (Contd.)</vt:lpstr>
      <vt:lpstr>How Many Significant Digits? (Contd.)</vt:lpstr>
      <vt:lpstr>How Many Significant Digits? (Contd.)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Rounding and Chopping</vt:lpstr>
      <vt:lpstr>Rounding and Chopping - Example</vt:lpstr>
      <vt:lpstr>PowerPoint Presentation</vt:lpstr>
      <vt:lpstr>PowerPoint Presentation</vt:lpstr>
      <vt:lpstr>Notation</vt:lpstr>
      <vt:lpstr>Summary</vt:lpstr>
      <vt:lpstr>Lectures 3-4 Taylor Theorem</vt:lpstr>
      <vt:lpstr>Motivation</vt:lpstr>
      <vt:lpstr>Taylor Series</vt:lpstr>
      <vt:lpstr>Taylor Series – Example 1</vt:lpstr>
      <vt:lpstr>Taylor Series Example 1</vt:lpstr>
      <vt:lpstr>Taylor Series – Example 2</vt:lpstr>
      <vt:lpstr>PowerPoint Presentation</vt:lpstr>
      <vt:lpstr>Convergence of Taylor Series (Observations, Example 1)</vt:lpstr>
      <vt:lpstr>Taylor Series – Example 3</vt:lpstr>
      <vt:lpstr>Example 3 – Remarks</vt:lpstr>
      <vt:lpstr>Taylor’s Theorem</vt:lpstr>
      <vt:lpstr>Taylor’s Theorem</vt:lpstr>
      <vt:lpstr>Error Term</vt:lpstr>
      <vt:lpstr>Error Term – Example 4</vt:lpstr>
      <vt:lpstr>Alternative form of Taylor’s Theorem</vt:lpstr>
      <vt:lpstr>Taylor’s  Theorem – Alternative forms</vt:lpstr>
      <vt:lpstr>Mean Value Theorem</vt:lpstr>
      <vt:lpstr>Alternating Series Theorem</vt:lpstr>
      <vt:lpstr>Alternating Series – Example 5</vt:lpstr>
      <vt:lpstr>Example 6</vt:lpstr>
      <vt:lpstr>Example 6 – Taylor Series</vt:lpstr>
      <vt:lpstr>Example 6 – Error Term</vt:lpstr>
      <vt:lpstr>Remark</vt:lpstr>
      <vt:lpstr>Maclaurin Series</vt:lpstr>
      <vt:lpstr>Maclaurin Series – Example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</dc:title>
  <dc:subject>CISE 301</dc:subject>
  <dc:creator>KFUPM</dc:creator>
  <cp:lastModifiedBy>Dr. Marwan Abu-Amara</cp:lastModifiedBy>
  <cp:revision>305</cp:revision>
  <dcterms:created xsi:type="dcterms:W3CDTF">2002-11-14T22:58:36Z</dcterms:created>
  <dcterms:modified xsi:type="dcterms:W3CDTF">2016-01-21T08:56:21Z</dcterms:modified>
</cp:coreProperties>
</file>