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8"/>
  </p:notesMasterIdLst>
  <p:sldIdLst>
    <p:sldId id="293" r:id="rId3"/>
    <p:sldId id="277" r:id="rId4"/>
    <p:sldId id="340" r:id="rId5"/>
    <p:sldId id="375" r:id="rId6"/>
    <p:sldId id="343" r:id="rId7"/>
    <p:sldId id="344" r:id="rId8"/>
    <p:sldId id="345" r:id="rId9"/>
    <p:sldId id="370" r:id="rId10"/>
    <p:sldId id="347" r:id="rId11"/>
    <p:sldId id="348" r:id="rId12"/>
    <p:sldId id="353" r:id="rId13"/>
    <p:sldId id="349" r:id="rId14"/>
    <p:sldId id="371" r:id="rId15"/>
    <p:sldId id="376" r:id="rId16"/>
    <p:sldId id="346" r:id="rId17"/>
  </p:sldIdLst>
  <p:sldSz cx="9144000" cy="6858000" type="screen4x3"/>
  <p:notesSz cx="6858000" cy="91440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FF00"/>
    <a:srgbClr val="3333CC"/>
    <a:srgbClr val="FF0000"/>
    <a:srgbClr val="6699FF"/>
    <a:srgbClr val="FF3300"/>
    <a:srgbClr val="FF505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2DE63D5-997A-4646-A377-4702673A728D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57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2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B187DA3E-3B18-46C1-943F-7A4CE670D03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88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320CB43-FAE6-449E-BA30-7304ACFFCFCB}" type="slidenum">
              <a:rPr lang="ar-SA" smtClean="0">
                <a:cs typeface="Arial" pitchFamily="34" charset="0"/>
              </a:rPr>
              <a:pPr/>
              <a:t>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684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3D499-6843-4887-BD4F-8C8EA01A5F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A0817-54F9-422A-A39F-8C5C669EFE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2462" cy="540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8163" cy="540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7EC09-142C-40C9-9DA4-6BBB2536EC4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3025" cy="40354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B8FAD-F913-4CB1-A2D4-E1E2A1312B5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38166-94DA-4BDE-82C5-136FE395652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371600"/>
            <a:ext cx="4013200" cy="2266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790950"/>
            <a:ext cx="4013200" cy="2266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67D28-AECA-4805-8BBF-71858A4D2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CB041-FF52-4E96-932A-202D86FF87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8379A-22E7-4950-9DD1-E82AEF42E73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1991D-F372-4A03-B4AF-D4722ED622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6A90E-6A85-4907-8485-D4D6A45F371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79139-0786-44BB-808F-AC8ADB81DAD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EE0EB-3845-4026-96B7-4DCECDA770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B26F-8CF0-4A22-903C-5955F06FD44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0405F-C212-4405-BC13-95EEDEAE440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52CBA-BA3A-4B5F-931E-4C33744C24E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FCEDE-ACE5-4249-89E9-816CB4069EA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78C68-5200-48CD-8167-42B5537A5A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857250"/>
            <a:ext cx="2055812" cy="527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018213" cy="527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01280-9B96-4CEF-A9FB-B5C182442B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7250"/>
            <a:ext cx="7769225" cy="226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27C77-B9A1-4707-99D6-D3644624C6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5780C-0F80-423C-B02F-F6316E7D79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0313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F7C3A-FE1E-48C6-8865-5EAE562D422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93FFB-3CC1-412A-90EB-457F4E23566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144BE-16E4-433F-BD68-29643180260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DB09D-6198-4E5F-9AC9-C39CEB794C3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BD952-BB23-429C-8181-5344B2E8837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54B67-DA2E-4F13-AC3A-0EDF91984F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30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3025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4039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400800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61F101C-ED8B-4A15-9E4F-4D47556D572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168275" y="228600"/>
            <a:ext cx="8821738" cy="6094413"/>
            <a:chOff x="106" y="144"/>
            <a:chExt cx="5557" cy="3839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44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1"/>
            </a:xfrm>
            <a:prstGeom prst="line">
              <a:avLst/>
            </a:prstGeom>
            <a:noFill/>
            <a:ln w="3816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29" r:id="rId14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3366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solidFill>
              <a:srgbClr val="CC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9225" cy="226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912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A3AA33A9-747C-4847-A08C-5BE26F342A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377950"/>
            <a:ext cx="8077200" cy="24257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700" i="1" dirty="0" smtClean="0">
                <a:solidFill>
                  <a:srgbClr val="000000"/>
                </a:solidFill>
              </a:rPr>
              <a:t>COE 202: Digital Logic Design</a:t>
            </a:r>
            <a:br>
              <a:rPr lang="en-US" sz="3700" i="1" dirty="0" smtClean="0">
                <a:solidFill>
                  <a:srgbClr val="000000"/>
                </a:solidFill>
              </a:rPr>
            </a:br>
            <a:r>
              <a:rPr lang="en-US" sz="3700" i="1" dirty="0" smtClean="0">
                <a:solidFill>
                  <a:srgbClr val="000000"/>
                </a:solidFill>
              </a:rPr>
              <a:t>Memory</a:t>
            </a:r>
            <a:r>
              <a:rPr lang="en-US" sz="2100" i="1" dirty="0" smtClean="0">
                <a:solidFill>
                  <a:srgbClr val="000000"/>
                </a:solidFill>
              </a:rPr>
              <a:t/>
            </a:r>
            <a:br>
              <a:rPr lang="en-US" sz="2100" i="1" dirty="0" smtClean="0">
                <a:solidFill>
                  <a:srgbClr val="000000"/>
                </a:solidFill>
              </a:rPr>
            </a:br>
            <a:endParaRPr lang="en-US" sz="2100" i="1" dirty="0" smtClean="0">
              <a:solidFill>
                <a:srgbClr val="000000"/>
              </a:solidFill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pitchFamily="34" charset="0"/>
              </a:rPr>
              <a:t>KFUPM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95538" y="3924300"/>
            <a:ext cx="4606925" cy="156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Courtesy of Dr. Ahmad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Almulhem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 (cont.)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5181600"/>
            <a:ext cx="5791200" cy="11430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Clr>
                <a:srgbClr val="FF3300"/>
              </a:buClr>
              <a:defRPr/>
            </a:pPr>
            <a:r>
              <a:rPr lang="en-US" sz="2000" dirty="0" smtClean="0"/>
              <a:t>B1 </a:t>
            </a:r>
            <a:r>
              <a:rPr lang="en-US" sz="2000" dirty="0"/>
              <a:t>is ALWAYS 0 </a:t>
            </a:r>
            <a:r>
              <a:rPr lang="en-US" sz="2000" dirty="0">
                <a:sym typeface="Wingdings" pitchFamily="2" charset="2"/>
              </a:rPr>
              <a:t> no need to generate it using the </a:t>
            </a:r>
            <a:r>
              <a:rPr lang="en-US" sz="2000" dirty="0" smtClean="0">
                <a:sym typeface="Wingdings" pitchFamily="2" charset="2"/>
              </a:rPr>
              <a:t>ROM</a:t>
            </a:r>
          </a:p>
          <a:p>
            <a:pPr marL="457200" indent="-457200">
              <a:buClr>
                <a:srgbClr val="FF3300"/>
              </a:buClr>
              <a:defRPr/>
            </a:pPr>
            <a:r>
              <a:rPr lang="en-US" sz="2000" dirty="0" smtClean="0">
                <a:sym typeface="Wingdings" pitchFamily="2" charset="2"/>
              </a:rPr>
              <a:t>B0 </a:t>
            </a:r>
            <a:r>
              <a:rPr lang="en-US" sz="2000" dirty="0">
                <a:sym typeface="Wingdings" pitchFamily="2" charset="2"/>
              </a:rPr>
              <a:t>is equal to A0  no need to generate it using the ROM</a:t>
            </a:r>
          </a:p>
          <a:p>
            <a:pPr marL="457200" indent="-457200">
              <a:buClr>
                <a:srgbClr val="FF3300"/>
              </a:buClr>
              <a:defRPr/>
            </a:pPr>
            <a:r>
              <a:rPr lang="en-US" sz="2000" dirty="0"/>
              <a:t>Therefore: The minimum size of ROM needed is 2</a:t>
            </a:r>
            <a:r>
              <a:rPr lang="en-US" sz="2000" baseline="30000" dirty="0"/>
              <a:t>3</a:t>
            </a:r>
            <a:r>
              <a:rPr lang="en-US" sz="2000" dirty="0"/>
              <a:t>X4 or 8X4</a:t>
            </a:r>
          </a:p>
        </p:txBody>
      </p:sp>
      <p:grpSp>
        <p:nvGrpSpPr>
          <p:cNvPr id="18436" name="Group 161"/>
          <p:cNvGrpSpPr>
            <a:grpSpLocks/>
          </p:cNvGrpSpPr>
          <p:nvPr/>
        </p:nvGrpSpPr>
        <p:grpSpPr bwMode="auto">
          <a:xfrm>
            <a:off x="6503988" y="4105275"/>
            <a:ext cx="2259012" cy="2066925"/>
            <a:chOff x="2735" y="1837"/>
            <a:chExt cx="2403" cy="1761"/>
          </a:xfrm>
        </p:grpSpPr>
        <p:sp>
          <p:nvSpPr>
            <p:cNvPr id="18546" name="Rectangle 135"/>
            <p:cNvSpPr>
              <a:spLocks noChangeArrowheads="1"/>
            </p:cNvSpPr>
            <p:nvPr/>
          </p:nvSpPr>
          <p:spPr bwMode="auto">
            <a:xfrm>
              <a:off x="3439" y="2387"/>
              <a:ext cx="1035" cy="12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 sz="1400"/>
            </a:p>
          </p:txBody>
        </p:sp>
        <p:grpSp>
          <p:nvGrpSpPr>
            <p:cNvPr id="18547" name="Group 139"/>
            <p:cNvGrpSpPr>
              <a:grpSpLocks/>
            </p:cNvGrpSpPr>
            <p:nvPr/>
          </p:nvGrpSpPr>
          <p:grpSpPr bwMode="auto">
            <a:xfrm>
              <a:off x="3098" y="2517"/>
              <a:ext cx="342" cy="860"/>
              <a:chOff x="3098" y="2621"/>
              <a:chExt cx="342" cy="518"/>
            </a:xfrm>
          </p:grpSpPr>
          <p:sp>
            <p:nvSpPr>
              <p:cNvPr id="18567" name="Line 136"/>
              <p:cNvSpPr>
                <a:spLocks noChangeShapeType="1"/>
              </p:cNvSpPr>
              <p:nvPr/>
            </p:nvSpPr>
            <p:spPr bwMode="auto">
              <a:xfrm flipV="1">
                <a:off x="3098" y="2621"/>
                <a:ext cx="3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8568" name="Line 137"/>
              <p:cNvSpPr>
                <a:spLocks noChangeShapeType="1"/>
              </p:cNvSpPr>
              <p:nvPr/>
            </p:nvSpPr>
            <p:spPr bwMode="auto">
              <a:xfrm flipV="1">
                <a:off x="3098" y="2884"/>
                <a:ext cx="3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8569" name="Line 138"/>
              <p:cNvSpPr>
                <a:spLocks noChangeShapeType="1"/>
              </p:cNvSpPr>
              <p:nvPr/>
            </p:nvSpPr>
            <p:spPr bwMode="auto">
              <a:xfrm flipV="1">
                <a:off x="3098" y="3139"/>
                <a:ext cx="3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18548" name="Text Box 140"/>
            <p:cNvSpPr txBox="1">
              <a:spLocks noChangeArrowheads="1"/>
            </p:cNvSpPr>
            <p:nvPr/>
          </p:nvSpPr>
          <p:spPr bwMode="auto">
            <a:xfrm>
              <a:off x="3376" y="2379"/>
              <a:ext cx="1147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400"/>
                <a:t>8 </a:t>
              </a:r>
              <a:r>
                <a:rPr lang="en-US" sz="1400">
                  <a:latin typeface="Comic Sans MS" pitchFamily="66" charset="0"/>
                </a:rPr>
                <a:t>X</a:t>
              </a:r>
              <a:r>
                <a:rPr lang="en-US" sz="1400"/>
                <a:t> 4 ROM</a:t>
              </a:r>
            </a:p>
          </p:txBody>
        </p:sp>
        <p:sp>
          <p:nvSpPr>
            <p:cNvPr id="18549" name="Line 142"/>
            <p:cNvSpPr>
              <a:spLocks noChangeShapeType="1"/>
            </p:cNvSpPr>
            <p:nvPr/>
          </p:nvSpPr>
          <p:spPr bwMode="auto">
            <a:xfrm flipV="1">
              <a:off x="4472" y="2855"/>
              <a:ext cx="3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8550" name="Line 143"/>
            <p:cNvSpPr>
              <a:spLocks noChangeShapeType="1"/>
            </p:cNvSpPr>
            <p:nvPr/>
          </p:nvSpPr>
          <p:spPr bwMode="auto">
            <a:xfrm flipV="1">
              <a:off x="4472" y="3143"/>
              <a:ext cx="3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8551" name="Line 144"/>
            <p:cNvSpPr>
              <a:spLocks noChangeShapeType="1"/>
            </p:cNvSpPr>
            <p:nvPr/>
          </p:nvSpPr>
          <p:spPr bwMode="auto">
            <a:xfrm flipV="1">
              <a:off x="4472" y="3423"/>
              <a:ext cx="3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8552" name="Line 145"/>
            <p:cNvSpPr>
              <a:spLocks noChangeShapeType="1"/>
            </p:cNvSpPr>
            <p:nvPr/>
          </p:nvSpPr>
          <p:spPr bwMode="auto">
            <a:xfrm flipV="1">
              <a:off x="4472" y="2559"/>
              <a:ext cx="3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8553" name="Line 146"/>
            <p:cNvSpPr>
              <a:spLocks noChangeShapeType="1"/>
            </p:cNvSpPr>
            <p:nvPr/>
          </p:nvSpPr>
          <p:spPr bwMode="auto">
            <a:xfrm flipV="1">
              <a:off x="4472" y="2255"/>
              <a:ext cx="3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8554" name="Line 147"/>
            <p:cNvSpPr>
              <a:spLocks noChangeShapeType="1"/>
            </p:cNvSpPr>
            <p:nvPr/>
          </p:nvSpPr>
          <p:spPr bwMode="auto">
            <a:xfrm flipV="1">
              <a:off x="3253" y="1957"/>
              <a:ext cx="15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8555" name="Text Box 149"/>
            <p:cNvSpPr txBox="1">
              <a:spLocks noChangeArrowheads="1"/>
            </p:cNvSpPr>
            <p:nvPr/>
          </p:nvSpPr>
          <p:spPr bwMode="auto">
            <a:xfrm>
              <a:off x="2735" y="2403"/>
              <a:ext cx="393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400"/>
                <a:t>A</a:t>
              </a:r>
              <a:r>
                <a:rPr lang="en-US" sz="1400" baseline="-25000"/>
                <a:t>0</a:t>
              </a:r>
            </a:p>
          </p:txBody>
        </p:sp>
        <p:sp>
          <p:nvSpPr>
            <p:cNvPr id="18556" name="Text Box 150"/>
            <p:cNvSpPr txBox="1">
              <a:spLocks noChangeArrowheads="1"/>
            </p:cNvSpPr>
            <p:nvPr/>
          </p:nvSpPr>
          <p:spPr bwMode="auto">
            <a:xfrm>
              <a:off x="2735" y="2849"/>
              <a:ext cx="393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400"/>
                <a:t>A</a:t>
              </a:r>
              <a:r>
                <a:rPr lang="en-US" sz="1400" baseline="-25000"/>
                <a:t>1</a:t>
              </a:r>
            </a:p>
          </p:txBody>
        </p:sp>
        <p:sp>
          <p:nvSpPr>
            <p:cNvPr id="18557" name="Text Box 151"/>
            <p:cNvSpPr txBox="1">
              <a:spLocks noChangeArrowheads="1"/>
            </p:cNvSpPr>
            <p:nvPr/>
          </p:nvSpPr>
          <p:spPr bwMode="auto">
            <a:xfrm>
              <a:off x="2735" y="3262"/>
              <a:ext cx="393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400"/>
                <a:t>A</a:t>
              </a:r>
              <a:r>
                <a:rPr lang="en-US" sz="1400" baseline="-25000"/>
                <a:t>2</a:t>
              </a:r>
            </a:p>
          </p:txBody>
        </p:sp>
        <p:sp>
          <p:nvSpPr>
            <p:cNvPr id="18558" name="Text Box 152"/>
            <p:cNvSpPr txBox="1">
              <a:spLocks noChangeArrowheads="1"/>
            </p:cNvSpPr>
            <p:nvPr/>
          </p:nvSpPr>
          <p:spPr bwMode="auto">
            <a:xfrm>
              <a:off x="4745" y="3309"/>
              <a:ext cx="393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400"/>
                <a:t>B</a:t>
              </a:r>
              <a:r>
                <a:rPr lang="en-US" sz="1400" baseline="-25000"/>
                <a:t>5</a:t>
              </a:r>
            </a:p>
          </p:txBody>
        </p:sp>
        <p:sp>
          <p:nvSpPr>
            <p:cNvPr id="18559" name="Text Box 153"/>
            <p:cNvSpPr txBox="1">
              <a:spLocks noChangeArrowheads="1"/>
            </p:cNvSpPr>
            <p:nvPr/>
          </p:nvSpPr>
          <p:spPr bwMode="auto">
            <a:xfrm>
              <a:off x="4745" y="3022"/>
              <a:ext cx="393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400"/>
                <a:t>B</a:t>
              </a:r>
              <a:r>
                <a:rPr lang="en-US" sz="1400" baseline="-25000"/>
                <a:t>4</a:t>
              </a:r>
            </a:p>
          </p:txBody>
        </p:sp>
        <p:sp>
          <p:nvSpPr>
            <p:cNvPr id="18560" name="Text Box 154"/>
            <p:cNvSpPr txBox="1">
              <a:spLocks noChangeArrowheads="1"/>
            </p:cNvSpPr>
            <p:nvPr/>
          </p:nvSpPr>
          <p:spPr bwMode="auto">
            <a:xfrm>
              <a:off x="4745" y="2742"/>
              <a:ext cx="393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400"/>
                <a:t>B</a:t>
              </a:r>
              <a:r>
                <a:rPr lang="en-US" sz="1400" baseline="-25000"/>
                <a:t>3</a:t>
              </a:r>
            </a:p>
          </p:txBody>
        </p:sp>
        <p:sp>
          <p:nvSpPr>
            <p:cNvPr id="18561" name="Text Box 155"/>
            <p:cNvSpPr txBox="1">
              <a:spLocks noChangeArrowheads="1"/>
            </p:cNvSpPr>
            <p:nvPr/>
          </p:nvSpPr>
          <p:spPr bwMode="auto">
            <a:xfrm>
              <a:off x="4745" y="2438"/>
              <a:ext cx="393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400"/>
                <a:t>B</a:t>
              </a:r>
              <a:r>
                <a:rPr lang="en-US" sz="1400" baseline="-25000"/>
                <a:t>2</a:t>
              </a:r>
            </a:p>
          </p:txBody>
        </p:sp>
        <p:sp>
          <p:nvSpPr>
            <p:cNvPr id="18562" name="Text Box 156"/>
            <p:cNvSpPr txBox="1">
              <a:spLocks noChangeArrowheads="1"/>
            </p:cNvSpPr>
            <p:nvPr/>
          </p:nvSpPr>
          <p:spPr bwMode="auto">
            <a:xfrm>
              <a:off x="4745" y="2150"/>
              <a:ext cx="393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400"/>
                <a:t>B</a:t>
              </a:r>
              <a:r>
                <a:rPr lang="en-US" sz="1400" baseline="-25000"/>
                <a:t>1</a:t>
              </a:r>
            </a:p>
          </p:txBody>
        </p:sp>
        <p:sp>
          <p:nvSpPr>
            <p:cNvPr id="18563" name="Text Box 157"/>
            <p:cNvSpPr txBox="1">
              <a:spLocks noChangeArrowheads="1"/>
            </p:cNvSpPr>
            <p:nvPr/>
          </p:nvSpPr>
          <p:spPr bwMode="auto">
            <a:xfrm>
              <a:off x="4745" y="1837"/>
              <a:ext cx="393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400"/>
                <a:t>B</a:t>
              </a:r>
              <a:r>
                <a:rPr lang="en-US" sz="1400" baseline="-25000"/>
                <a:t>0</a:t>
              </a:r>
            </a:p>
          </p:txBody>
        </p:sp>
        <p:sp>
          <p:nvSpPr>
            <p:cNvPr id="18564" name="Text Box 158"/>
            <p:cNvSpPr txBox="1">
              <a:spLocks noChangeArrowheads="1"/>
            </p:cNvSpPr>
            <p:nvPr/>
          </p:nvSpPr>
          <p:spPr bwMode="auto">
            <a:xfrm>
              <a:off x="4188" y="2145"/>
              <a:ext cx="299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400"/>
                <a:t>0</a:t>
              </a:r>
              <a:endParaRPr lang="en-US" sz="1400" baseline="-25000"/>
            </a:p>
          </p:txBody>
        </p:sp>
        <p:sp>
          <p:nvSpPr>
            <p:cNvPr id="18565" name="Line 159"/>
            <p:cNvSpPr>
              <a:spLocks noChangeShapeType="1"/>
            </p:cNvSpPr>
            <p:nvPr/>
          </p:nvSpPr>
          <p:spPr bwMode="auto">
            <a:xfrm>
              <a:off x="3253" y="1957"/>
              <a:ext cx="1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8566" name="Oval 160"/>
            <p:cNvSpPr>
              <a:spLocks noChangeAspect="1" noChangeArrowheads="1"/>
            </p:cNvSpPr>
            <p:nvPr/>
          </p:nvSpPr>
          <p:spPr bwMode="auto">
            <a:xfrm>
              <a:off x="3240" y="2501"/>
              <a:ext cx="29" cy="2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 sz="1400"/>
            </a:p>
          </p:txBody>
        </p:sp>
      </p:grpSp>
      <p:sp>
        <p:nvSpPr>
          <p:cNvPr id="18437" name="Text Box 162"/>
          <p:cNvSpPr txBox="1">
            <a:spLocks noChangeArrowheads="1"/>
          </p:cNvSpPr>
          <p:nvPr/>
        </p:nvSpPr>
        <p:spPr bwMode="auto">
          <a:xfrm>
            <a:off x="677863" y="4572000"/>
            <a:ext cx="4122737" cy="279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sz="1200"/>
              <a:t>ROM truth table – specifies the required connections</a:t>
            </a:r>
          </a:p>
        </p:txBody>
      </p:sp>
      <p:graphicFrame>
        <p:nvGraphicFramePr>
          <p:cNvPr id="40" name="Group 405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6431282" cy="2764800"/>
        </p:xfrm>
        <a:graphic>
          <a:graphicData uri="http://schemas.openxmlformats.org/drawingml/2006/table">
            <a:tbl>
              <a:tblPr/>
              <a:tblGrid>
                <a:gridCol w="584662"/>
                <a:gridCol w="584662"/>
                <a:gridCol w="584662"/>
                <a:gridCol w="584662"/>
                <a:gridCol w="584662"/>
                <a:gridCol w="584662"/>
                <a:gridCol w="584662"/>
                <a:gridCol w="584662"/>
                <a:gridCol w="584662"/>
                <a:gridCol w="584662"/>
                <a:gridCol w="584662"/>
              </a:tblGrid>
              <a:tr h="25146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Inputs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Outputs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A2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B5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B4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B3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B2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B1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B0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SQ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49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45" name="Footer Placeholder 4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 </a:t>
            </a:r>
          </a:p>
        </p:txBody>
      </p:sp>
      <p:graphicFrame>
        <p:nvGraphicFramePr>
          <p:cNvPr id="334852" name="Group 4"/>
          <p:cNvGraphicFramePr>
            <a:graphicFrameLocks noGrp="1"/>
          </p:cNvGraphicFramePr>
          <p:nvPr>
            <p:ph idx="1"/>
          </p:nvPr>
        </p:nvGraphicFramePr>
        <p:xfrm>
          <a:off x="685800" y="3805238"/>
          <a:ext cx="7693024" cy="2366965"/>
        </p:xfrm>
        <a:graphic>
          <a:graphicData uri="http://schemas.openxmlformats.org/drawingml/2006/table">
            <a:tbl>
              <a:tblPr/>
              <a:tblGrid>
                <a:gridCol w="962578"/>
                <a:gridCol w="962580"/>
                <a:gridCol w="958775"/>
                <a:gridCol w="962578"/>
                <a:gridCol w="962580"/>
                <a:gridCol w="962578"/>
                <a:gridCol w="962580"/>
                <a:gridCol w="958775"/>
              </a:tblGrid>
              <a:tr h="23812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Inputs</a:t>
                      </a:r>
                    </a:p>
                  </a:txBody>
                  <a:tcPr marL="219148" marR="219148" marT="18288" marB="1828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Outputs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219148" marR="219148" marT="18288" marB="18288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219148" marR="219148"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48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" y="1828800"/>
            <a:ext cx="8153400" cy="18288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Clr>
                <a:srgbClr val="FF3300"/>
              </a:buClr>
              <a:defRPr/>
            </a:pPr>
            <a:r>
              <a:rPr lang="en-US" sz="2400" b="1" u="sng" dirty="0"/>
              <a:t>Problem</a:t>
            </a:r>
            <a:r>
              <a:rPr lang="en-US" sz="2400" dirty="0"/>
              <a:t>: Tabulate the truth for an 8 X 4 ROM that implements the following four Boolean functions:</a:t>
            </a:r>
          </a:p>
          <a:p>
            <a:pPr marL="457200" indent="-457200">
              <a:buClr>
                <a:srgbClr val="FF3300"/>
              </a:buClr>
              <a:defRPr/>
            </a:pPr>
            <a:r>
              <a:rPr lang="en-US" sz="2400" dirty="0"/>
              <a:t>A(X,Y,Z) = </a:t>
            </a:r>
            <a:r>
              <a:rPr lang="en-US" sz="2400" dirty="0" err="1">
                <a:latin typeface="Symbol" pitchFamily="18" charset="2"/>
              </a:rPr>
              <a:t>S</a:t>
            </a:r>
            <a:r>
              <a:rPr lang="en-US" sz="2400" i="1" dirty="0" err="1"/>
              <a:t>m</a:t>
            </a:r>
            <a:r>
              <a:rPr lang="en-US" sz="2400" dirty="0"/>
              <a:t>(3,6,7); B(X,Y,Z) = </a:t>
            </a:r>
            <a:r>
              <a:rPr lang="en-US" sz="2400" dirty="0" err="1">
                <a:latin typeface="Symbol" pitchFamily="18" charset="2"/>
              </a:rPr>
              <a:t>S</a:t>
            </a:r>
            <a:r>
              <a:rPr lang="en-US" sz="2400" i="1" dirty="0" err="1"/>
              <a:t>m</a:t>
            </a:r>
            <a:r>
              <a:rPr lang="en-US" sz="2400" dirty="0"/>
              <a:t>(0,1,4,5,6)</a:t>
            </a:r>
          </a:p>
          <a:p>
            <a:pPr marL="457200" indent="-457200">
              <a:buClr>
                <a:srgbClr val="FF3300"/>
              </a:buClr>
              <a:defRPr/>
            </a:pPr>
            <a:r>
              <a:rPr lang="en-US" sz="2400" dirty="0"/>
              <a:t>C(X,Y,Z) = </a:t>
            </a:r>
            <a:r>
              <a:rPr lang="en-US" sz="2400" dirty="0" err="1">
                <a:latin typeface="Symbol" pitchFamily="18" charset="2"/>
              </a:rPr>
              <a:t>S</a:t>
            </a:r>
            <a:r>
              <a:rPr lang="en-US" sz="2400" i="1" dirty="0" err="1"/>
              <a:t>m</a:t>
            </a:r>
            <a:r>
              <a:rPr lang="en-US" sz="2400" dirty="0"/>
              <a:t>(2,3,4); D(X,Y,Z) = </a:t>
            </a:r>
            <a:r>
              <a:rPr lang="en-US" sz="2400" dirty="0" err="1">
                <a:latin typeface="Symbol" pitchFamily="18" charset="2"/>
              </a:rPr>
              <a:t>S</a:t>
            </a:r>
            <a:r>
              <a:rPr lang="en-US" sz="2400" i="1" dirty="0" err="1"/>
              <a:t>m</a:t>
            </a:r>
            <a:r>
              <a:rPr lang="en-US" sz="2400" dirty="0"/>
              <a:t>(2,3,4,7</a:t>
            </a:r>
            <a:r>
              <a:rPr lang="en-US" sz="2400" dirty="0" smtClean="0"/>
              <a:t>)</a:t>
            </a:r>
          </a:p>
          <a:p>
            <a:pPr marL="457200" indent="-457200">
              <a:buClr>
                <a:srgbClr val="FF3300"/>
              </a:buClr>
              <a:defRPr/>
            </a:pPr>
            <a:endParaRPr lang="en-US" sz="2400" dirty="0"/>
          </a:p>
          <a:p>
            <a:pPr marL="457200" indent="-457200">
              <a:buClr>
                <a:srgbClr val="FF3300"/>
              </a:buClr>
              <a:defRPr/>
            </a:pPr>
            <a:r>
              <a:rPr lang="en-US" sz="2400" b="1" u="sng" dirty="0"/>
              <a:t>Solution</a:t>
            </a:r>
            <a:r>
              <a:rPr lang="en-US" sz="2400" dirty="0"/>
              <a:t>:</a:t>
            </a:r>
          </a:p>
          <a:p>
            <a:pPr marL="457200" indent="-457200">
              <a:buClr>
                <a:srgbClr val="FF3300"/>
              </a:buClr>
              <a:defRPr/>
            </a:pPr>
            <a:endParaRPr lang="en-US" sz="2400" dirty="0"/>
          </a:p>
        </p:txBody>
      </p:sp>
      <p:sp>
        <p:nvSpPr>
          <p:cNvPr id="19540" name="Footer Placeholder 1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sp>
        <p:nvSpPr>
          <p:cNvPr id="19541" name="Rectangle 135"/>
          <p:cNvSpPr>
            <a:spLocks noChangeArrowheads="1"/>
          </p:cNvSpPr>
          <p:nvPr/>
        </p:nvSpPr>
        <p:spPr bwMode="auto">
          <a:xfrm>
            <a:off x="6986588" y="2335213"/>
            <a:ext cx="973137" cy="1420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 sz="1400"/>
          </a:p>
        </p:txBody>
      </p:sp>
      <p:grpSp>
        <p:nvGrpSpPr>
          <p:cNvPr id="19542" name="Group 139"/>
          <p:cNvGrpSpPr>
            <a:grpSpLocks/>
          </p:cNvGrpSpPr>
          <p:nvPr/>
        </p:nvGrpSpPr>
        <p:grpSpPr bwMode="auto">
          <a:xfrm>
            <a:off x="6665913" y="2744788"/>
            <a:ext cx="320675" cy="608012"/>
            <a:chOff x="3098" y="2621"/>
            <a:chExt cx="342" cy="518"/>
          </a:xfrm>
        </p:grpSpPr>
        <p:sp>
          <p:nvSpPr>
            <p:cNvPr id="19555" name="Line 136"/>
            <p:cNvSpPr>
              <a:spLocks noChangeShapeType="1"/>
            </p:cNvSpPr>
            <p:nvPr/>
          </p:nvSpPr>
          <p:spPr bwMode="auto">
            <a:xfrm flipV="1">
              <a:off x="3098" y="2621"/>
              <a:ext cx="3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9556" name="Line 137"/>
            <p:cNvSpPr>
              <a:spLocks noChangeShapeType="1"/>
            </p:cNvSpPr>
            <p:nvPr/>
          </p:nvSpPr>
          <p:spPr bwMode="auto">
            <a:xfrm flipV="1">
              <a:off x="3098" y="2884"/>
              <a:ext cx="3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9557" name="Line 138"/>
            <p:cNvSpPr>
              <a:spLocks noChangeShapeType="1"/>
            </p:cNvSpPr>
            <p:nvPr/>
          </p:nvSpPr>
          <p:spPr bwMode="auto">
            <a:xfrm flipV="1">
              <a:off x="3098" y="3139"/>
              <a:ext cx="3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19543" name="Text Box 140"/>
          <p:cNvSpPr txBox="1">
            <a:spLocks noChangeArrowheads="1"/>
          </p:cNvSpPr>
          <p:nvPr/>
        </p:nvSpPr>
        <p:spPr bwMode="auto">
          <a:xfrm>
            <a:off x="6927850" y="2325688"/>
            <a:ext cx="1077913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/>
              <a:t>8 </a:t>
            </a:r>
            <a:r>
              <a:rPr lang="en-US" sz="1400">
                <a:latin typeface="Comic Sans MS" pitchFamily="66" charset="0"/>
              </a:rPr>
              <a:t>X</a:t>
            </a:r>
            <a:r>
              <a:rPr lang="en-US" sz="1400"/>
              <a:t> 4 ROM</a:t>
            </a:r>
          </a:p>
        </p:txBody>
      </p:sp>
      <p:sp>
        <p:nvSpPr>
          <p:cNvPr id="19544" name="Line 142"/>
          <p:cNvSpPr>
            <a:spLocks noChangeShapeType="1"/>
          </p:cNvSpPr>
          <p:nvPr/>
        </p:nvSpPr>
        <p:spPr bwMode="auto">
          <a:xfrm flipV="1">
            <a:off x="7958138" y="2884488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9545" name="Line 143"/>
          <p:cNvSpPr>
            <a:spLocks noChangeShapeType="1"/>
          </p:cNvSpPr>
          <p:nvPr/>
        </p:nvSpPr>
        <p:spPr bwMode="auto">
          <a:xfrm flipV="1">
            <a:off x="7958138" y="3222625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9546" name="Line 144"/>
          <p:cNvSpPr>
            <a:spLocks noChangeShapeType="1"/>
          </p:cNvSpPr>
          <p:nvPr/>
        </p:nvSpPr>
        <p:spPr bwMode="auto">
          <a:xfrm flipV="1">
            <a:off x="7958138" y="3551238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9547" name="Line 145"/>
          <p:cNvSpPr>
            <a:spLocks noChangeShapeType="1"/>
          </p:cNvSpPr>
          <p:nvPr/>
        </p:nvSpPr>
        <p:spPr bwMode="auto">
          <a:xfrm flipV="1">
            <a:off x="7958138" y="2536825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9548" name="Text Box 149"/>
          <p:cNvSpPr txBox="1">
            <a:spLocks noChangeArrowheads="1"/>
          </p:cNvSpPr>
          <p:nvPr/>
        </p:nvSpPr>
        <p:spPr bwMode="auto">
          <a:xfrm>
            <a:off x="6357938" y="2586038"/>
            <a:ext cx="30162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/>
              <a:t>X</a:t>
            </a:r>
            <a:endParaRPr lang="en-US" sz="1400" baseline="-25000"/>
          </a:p>
        </p:txBody>
      </p:sp>
      <p:sp>
        <p:nvSpPr>
          <p:cNvPr id="19549" name="Text Box 150"/>
          <p:cNvSpPr txBox="1">
            <a:spLocks noChangeArrowheads="1"/>
          </p:cNvSpPr>
          <p:nvPr/>
        </p:nvSpPr>
        <p:spPr bwMode="auto">
          <a:xfrm>
            <a:off x="6357938" y="2895600"/>
            <a:ext cx="30162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/>
              <a:t>Y</a:t>
            </a:r>
            <a:endParaRPr lang="en-US" sz="1400" baseline="-25000"/>
          </a:p>
        </p:txBody>
      </p:sp>
      <p:sp>
        <p:nvSpPr>
          <p:cNvPr id="19550" name="Text Box 151"/>
          <p:cNvSpPr txBox="1">
            <a:spLocks noChangeArrowheads="1"/>
          </p:cNvSpPr>
          <p:nvPr/>
        </p:nvSpPr>
        <p:spPr bwMode="auto">
          <a:xfrm>
            <a:off x="6364288" y="3195638"/>
            <a:ext cx="290512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/>
              <a:t>Z</a:t>
            </a:r>
            <a:endParaRPr lang="en-US" sz="1400" baseline="-25000"/>
          </a:p>
        </p:txBody>
      </p:sp>
      <p:sp>
        <p:nvSpPr>
          <p:cNvPr id="19551" name="Text Box 152"/>
          <p:cNvSpPr txBox="1">
            <a:spLocks noChangeArrowheads="1"/>
          </p:cNvSpPr>
          <p:nvPr/>
        </p:nvSpPr>
        <p:spPr bwMode="auto">
          <a:xfrm>
            <a:off x="8242300" y="3417888"/>
            <a:ext cx="312738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/>
              <a:t>D</a:t>
            </a:r>
            <a:endParaRPr lang="en-US" sz="1400" baseline="-25000"/>
          </a:p>
        </p:txBody>
      </p:sp>
      <p:sp>
        <p:nvSpPr>
          <p:cNvPr id="19552" name="Text Box 153"/>
          <p:cNvSpPr txBox="1">
            <a:spLocks noChangeArrowheads="1"/>
          </p:cNvSpPr>
          <p:nvPr/>
        </p:nvSpPr>
        <p:spPr bwMode="auto">
          <a:xfrm>
            <a:off x="8242300" y="3079750"/>
            <a:ext cx="31273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/>
              <a:t>C</a:t>
            </a:r>
            <a:endParaRPr lang="en-US" sz="1400" baseline="-25000"/>
          </a:p>
        </p:txBody>
      </p:sp>
      <p:sp>
        <p:nvSpPr>
          <p:cNvPr id="19553" name="Text Box 154"/>
          <p:cNvSpPr txBox="1">
            <a:spLocks noChangeArrowheads="1"/>
          </p:cNvSpPr>
          <p:nvPr/>
        </p:nvSpPr>
        <p:spPr bwMode="auto">
          <a:xfrm>
            <a:off x="8248650" y="2751138"/>
            <a:ext cx="3016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/>
              <a:t>B</a:t>
            </a:r>
            <a:endParaRPr lang="en-US" sz="1400" baseline="-25000"/>
          </a:p>
        </p:txBody>
      </p:sp>
      <p:sp>
        <p:nvSpPr>
          <p:cNvPr id="19554" name="Text Box 155"/>
          <p:cNvSpPr txBox="1">
            <a:spLocks noChangeArrowheads="1"/>
          </p:cNvSpPr>
          <p:nvPr/>
        </p:nvSpPr>
        <p:spPr bwMode="auto">
          <a:xfrm>
            <a:off x="8248650" y="2395538"/>
            <a:ext cx="30162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/>
              <a:t>A</a:t>
            </a:r>
            <a:endParaRPr lang="en-US" sz="1400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 (Size of a ROM)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693025" cy="43434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b="1" u="sng" dirty="0" smtClean="0"/>
              <a:t>Problem:</a:t>
            </a:r>
            <a:r>
              <a:rPr lang="en-US" dirty="0" smtClean="0"/>
              <a:t> Specify the size of a ROM (number of words and number of bits per word) that will accommodate the truth table for the following combinational circuit: An 8-bit adder/</a:t>
            </a:r>
            <a:r>
              <a:rPr lang="en-US" dirty="0" err="1" smtClean="0"/>
              <a:t>subtractor</a:t>
            </a:r>
            <a:r>
              <a:rPr lang="en-US" dirty="0" smtClean="0"/>
              <a:t> with </a:t>
            </a:r>
            <a:r>
              <a:rPr lang="en-US" dirty="0" err="1" smtClean="0"/>
              <a:t>Cin</a:t>
            </a:r>
            <a:r>
              <a:rPr lang="en-US" dirty="0" smtClean="0"/>
              <a:t> and </a:t>
            </a:r>
            <a:r>
              <a:rPr lang="en-US" dirty="0" err="1" smtClean="0"/>
              <a:t>Cout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u="sng" dirty="0" smtClean="0"/>
              <a:t>Solution: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Inputs to the ROM (address lines) = 8 (first number) + (8 second number) + 1 (</a:t>
            </a:r>
            <a:r>
              <a:rPr lang="en-US" dirty="0" err="1" smtClean="0"/>
              <a:t>Cin</a:t>
            </a:r>
            <a:r>
              <a:rPr lang="en-US" dirty="0" smtClean="0"/>
              <a:t>) + 1 (Add/Subtract) </a:t>
            </a:r>
            <a:r>
              <a:rPr lang="en-US" dirty="0" smtClean="0">
                <a:sym typeface="Wingdings" pitchFamily="2" charset="2"/>
              </a:rPr>
              <a:t> 18 lines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Hence number of words in ROM is 218 = 256K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Size of each word = number of possible functions/outputs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                            = 16 (addition/subtraction) + 1 (</a:t>
            </a:r>
            <a:r>
              <a:rPr lang="en-US" dirty="0" err="1" smtClean="0">
                <a:sym typeface="Wingdings" pitchFamily="2" charset="2"/>
              </a:rPr>
              <a:t>Cout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>
              <a:defRPr/>
            </a:pPr>
            <a:r>
              <a:rPr lang="en-US" dirty="0" smtClean="0"/>
              <a:t>                            = 17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Hence ROM size = 256K X 17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0484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Circuit Implementation with ROM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267200"/>
            <a:ext cx="7693025" cy="1752600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sequential circuit = combinational circuit + memory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Combinational part can be built with a ROM as shown previously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Number of address lines = No. of FF + No. of inputs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Number of outputs = No. of FF + No. of outputs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grpSp>
        <p:nvGrpSpPr>
          <p:cNvPr id="21509" name="Group 23"/>
          <p:cNvGrpSpPr>
            <a:grpSpLocks/>
          </p:cNvGrpSpPr>
          <p:nvPr/>
        </p:nvGrpSpPr>
        <p:grpSpPr bwMode="auto">
          <a:xfrm>
            <a:off x="1143000" y="1828800"/>
            <a:ext cx="6588125" cy="1741488"/>
            <a:chOff x="1143000" y="1828800"/>
            <a:chExt cx="6588125" cy="1741488"/>
          </a:xfrm>
        </p:grpSpPr>
        <p:sp>
          <p:nvSpPr>
            <p:cNvPr id="21510" name="Rectangle 4"/>
            <p:cNvSpPr>
              <a:spLocks noChangeArrowheads="1"/>
            </p:cNvSpPr>
            <p:nvPr/>
          </p:nvSpPr>
          <p:spPr bwMode="auto">
            <a:xfrm>
              <a:off x="3810000" y="1828800"/>
              <a:ext cx="1676400" cy="1066800"/>
            </a:xfrm>
            <a:prstGeom prst="rect">
              <a:avLst/>
            </a:prstGeom>
            <a:solidFill>
              <a:srgbClr val="66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  <a:p>
              <a:r>
                <a:rPr lang="en-US"/>
                <a:t>Combinational</a:t>
              </a:r>
            </a:p>
            <a:p>
              <a:r>
                <a:rPr lang="en-US"/>
                <a:t>Circuits</a:t>
              </a:r>
            </a:p>
          </p:txBody>
        </p:sp>
        <p:cxnSp>
          <p:nvCxnSpPr>
            <p:cNvPr id="21511" name="Straight Arrow Connector 7"/>
            <p:cNvCxnSpPr>
              <a:cxnSpLocks noChangeShapeType="1"/>
            </p:cNvCxnSpPr>
            <p:nvPr/>
          </p:nvCxnSpPr>
          <p:spPr bwMode="auto">
            <a:xfrm>
              <a:off x="2895600" y="2209800"/>
              <a:ext cx="8382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1512" name="Straight Arrow Connector 11"/>
            <p:cNvCxnSpPr>
              <a:cxnSpLocks noChangeShapeType="1"/>
            </p:cNvCxnSpPr>
            <p:nvPr/>
          </p:nvCxnSpPr>
          <p:spPr bwMode="auto">
            <a:xfrm>
              <a:off x="5562600" y="2209800"/>
              <a:ext cx="8382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1513" name="TextBox 12"/>
            <p:cNvSpPr txBox="1">
              <a:spLocks noChangeArrowheads="1"/>
            </p:cNvSpPr>
            <p:nvPr/>
          </p:nvSpPr>
          <p:spPr bwMode="auto">
            <a:xfrm>
              <a:off x="1814513" y="2057400"/>
              <a:ext cx="10953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inputs X</a:t>
              </a:r>
            </a:p>
          </p:txBody>
        </p:sp>
        <p:cxnSp>
          <p:nvCxnSpPr>
            <p:cNvPr id="21514" name="Straight Connector 14"/>
            <p:cNvCxnSpPr>
              <a:cxnSpLocks noChangeShapeType="1"/>
            </p:cNvCxnSpPr>
            <p:nvPr/>
          </p:nvCxnSpPr>
          <p:spPr bwMode="auto">
            <a:xfrm rot="5400000">
              <a:off x="3162300" y="2122488"/>
              <a:ext cx="228600" cy="152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515" name="TextBox 15"/>
            <p:cNvSpPr txBox="1">
              <a:spLocks noChangeArrowheads="1"/>
            </p:cNvSpPr>
            <p:nvPr/>
          </p:nvSpPr>
          <p:spPr bwMode="auto">
            <a:xfrm>
              <a:off x="6494463" y="2068513"/>
              <a:ext cx="123666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outputs Z</a:t>
              </a:r>
            </a:p>
          </p:txBody>
        </p:sp>
        <p:cxnSp>
          <p:nvCxnSpPr>
            <p:cNvPr id="21516" name="Straight Connector 16"/>
            <p:cNvCxnSpPr>
              <a:cxnSpLocks noChangeShapeType="1"/>
            </p:cNvCxnSpPr>
            <p:nvPr/>
          </p:nvCxnSpPr>
          <p:spPr bwMode="auto">
            <a:xfrm rot="5400000">
              <a:off x="5851525" y="2122488"/>
              <a:ext cx="228600" cy="152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17" name="Straight Arrow Connector 13"/>
            <p:cNvCxnSpPr>
              <a:cxnSpLocks noChangeShapeType="1"/>
            </p:cNvCxnSpPr>
            <p:nvPr/>
          </p:nvCxnSpPr>
          <p:spPr bwMode="auto">
            <a:xfrm>
              <a:off x="5562600" y="2665413"/>
              <a:ext cx="838200" cy="15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18" name="Straight Arrow Connector 17"/>
            <p:cNvCxnSpPr>
              <a:cxnSpLocks noChangeShapeType="1"/>
            </p:cNvCxnSpPr>
            <p:nvPr/>
          </p:nvCxnSpPr>
          <p:spPr bwMode="auto">
            <a:xfrm>
              <a:off x="2895600" y="2667000"/>
              <a:ext cx="8382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1519" name="Straight Arrow Connector 18"/>
            <p:cNvCxnSpPr>
              <a:cxnSpLocks noChangeShapeType="1"/>
            </p:cNvCxnSpPr>
            <p:nvPr/>
          </p:nvCxnSpPr>
          <p:spPr bwMode="auto">
            <a:xfrm rot="5400000" flipH="1" flipV="1">
              <a:off x="2555081" y="3010694"/>
              <a:ext cx="682625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20" name="Straight Arrow Connector 21"/>
            <p:cNvCxnSpPr>
              <a:cxnSpLocks noChangeShapeType="1"/>
            </p:cNvCxnSpPr>
            <p:nvPr/>
          </p:nvCxnSpPr>
          <p:spPr bwMode="auto">
            <a:xfrm rot="10800000">
              <a:off x="2895600" y="3352800"/>
              <a:ext cx="1143000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521" name="Rectangle 24"/>
            <p:cNvSpPr>
              <a:spLocks noChangeArrowheads="1"/>
            </p:cNvSpPr>
            <p:nvPr/>
          </p:nvSpPr>
          <p:spPr bwMode="auto">
            <a:xfrm>
              <a:off x="4038600" y="3113088"/>
              <a:ext cx="1219200" cy="457200"/>
            </a:xfrm>
            <a:prstGeom prst="rect">
              <a:avLst/>
            </a:prstGeom>
            <a:solidFill>
              <a:srgbClr val="66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/>
                <a:t>FFs</a:t>
              </a:r>
            </a:p>
          </p:txBody>
        </p:sp>
        <p:cxnSp>
          <p:nvCxnSpPr>
            <p:cNvPr id="21522" name="Straight Arrow Connector 25"/>
            <p:cNvCxnSpPr>
              <a:cxnSpLocks noChangeShapeType="1"/>
            </p:cNvCxnSpPr>
            <p:nvPr/>
          </p:nvCxnSpPr>
          <p:spPr bwMode="auto">
            <a:xfrm rot="10800000">
              <a:off x="5257800" y="3351213"/>
              <a:ext cx="1143000" cy="15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1523" name="Straight Arrow Connector 26"/>
            <p:cNvCxnSpPr>
              <a:cxnSpLocks noChangeShapeType="1"/>
            </p:cNvCxnSpPr>
            <p:nvPr/>
          </p:nvCxnSpPr>
          <p:spPr bwMode="auto">
            <a:xfrm rot="5400000">
              <a:off x="6057901" y="3009900"/>
              <a:ext cx="685800" cy="3175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524" name="TextBox 30"/>
            <p:cNvSpPr txBox="1">
              <a:spLocks noChangeArrowheads="1"/>
            </p:cNvSpPr>
            <p:nvPr/>
          </p:nvSpPr>
          <p:spPr bwMode="auto">
            <a:xfrm>
              <a:off x="6446838" y="2754313"/>
              <a:ext cx="126206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next state</a:t>
              </a:r>
            </a:p>
          </p:txBody>
        </p:sp>
        <p:sp>
          <p:nvSpPr>
            <p:cNvPr id="21525" name="TextBox 31"/>
            <p:cNvSpPr txBox="1">
              <a:spLocks noChangeArrowheads="1"/>
            </p:cNvSpPr>
            <p:nvPr/>
          </p:nvSpPr>
          <p:spPr bwMode="auto">
            <a:xfrm>
              <a:off x="1143000" y="2819400"/>
              <a:ext cx="16208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present state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3025" cy="12954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b="1" dirty="0" smtClean="0"/>
              <a:t>Example: </a:t>
            </a:r>
            <a:r>
              <a:rPr lang="en-US" dirty="0" smtClean="0"/>
              <a:t>Design a sequential circuit whose state table is given, using a ROM and a register.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                 State Table							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200400"/>
            <a:ext cx="4038600" cy="2495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253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191000"/>
            <a:ext cx="3657600" cy="1431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5029200" y="3240088"/>
            <a:ext cx="3505200" cy="646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We need a 8x3 ROM (why?)</a:t>
            </a:r>
          </a:p>
          <a:p>
            <a:pPr algn="l"/>
            <a:r>
              <a:rPr lang="en-US"/>
              <a:t>3 address lines and 3 data lines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7875" y="5867400"/>
            <a:ext cx="7604125" cy="3381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/>
              <a:t>Exercise: Compare design with ROMs with the traditional design procedure.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ROMs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A ROM programmed in four different ways: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ROM: Mask Programming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By a semiconductor company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PROM (</a:t>
            </a:r>
            <a:r>
              <a:rPr lang="en-US" dirty="0" smtClean="0">
                <a:sym typeface="Wingdings" pitchFamily="2" charset="2"/>
              </a:rPr>
              <a:t>Programmable ROM)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User can blow/connect fuses with a special programming device (PROM programmer)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Only programmed once!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EPROM (Erasable </a:t>
            </a:r>
            <a:r>
              <a:rPr lang="en-US" dirty="0" smtClean="0">
                <a:sym typeface="Wingdings" pitchFamily="2" charset="2"/>
              </a:rPr>
              <a:t>PROM)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Can be erased using Ultraviolet Light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Electrically Erasable PROM (EEPROM or E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PROM)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Like an EPROM, but erased with electrical signal</a:t>
            </a:r>
            <a:endParaRPr lang="en-US" dirty="0"/>
          </a:p>
        </p:txBody>
      </p:sp>
      <p:sp>
        <p:nvSpPr>
          <p:cNvPr id="23556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Memory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693025" cy="1520825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b="1" dirty="0" smtClean="0"/>
              <a:t>Memory:</a:t>
            </a:r>
            <a:r>
              <a:rPr lang="en-US" dirty="0" smtClean="0"/>
              <a:t> A collection of cells capable of storing binary information (1s or 0s) – in addition to electronic circuit for storing (writing) and retrieving (reading) information.</a:t>
            </a:r>
          </a:p>
        </p:txBody>
      </p:sp>
      <p:sp>
        <p:nvSpPr>
          <p:cNvPr id="6148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05200"/>
            <a:ext cx="3683000" cy="228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990600" y="3886200"/>
            <a:ext cx="3235325" cy="16319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000"/>
              <a:t> n data lines (input/output)</a:t>
            </a:r>
          </a:p>
          <a:p>
            <a:pPr algn="l">
              <a:buFont typeface="Arial" pitchFamily="34" charset="0"/>
              <a:buChar char="•"/>
            </a:pPr>
            <a:r>
              <a:rPr lang="en-US" sz="2000"/>
              <a:t> k address lines</a:t>
            </a:r>
          </a:p>
          <a:p>
            <a:pPr algn="l">
              <a:buFont typeface="Arial" pitchFamily="34" charset="0"/>
              <a:buChar char="•"/>
            </a:pPr>
            <a:r>
              <a:rPr lang="en-US" sz="2000"/>
              <a:t> 2</a:t>
            </a:r>
            <a:r>
              <a:rPr lang="en-US" sz="2000" baseline="30000"/>
              <a:t>k</a:t>
            </a:r>
            <a:r>
              <a:rPr lang="en-US" sz="2000"/>
              <a:t> words (data unit)</a:t>
            </a:r>
          </a:p>
          <a:p>
            <a:pPr algn="l">
              <a:buFont typeface="Arial" pitchFamily="34" charset="0"/>
              <a:buChar char="•"/>
            </a:pPr>
            <a:r>
              <a:rPr lang="en-US" sz="2000"/>
              <a:t> Read/Write Control</a:t>
            </a:r>
          </a:p>
          <a:p>
            <a:pPr algn="l">
              <a:buFont typeface="Arial" pitchFamily="34" charset="0"/>
              <a:buChar char="•"/>
            </a:pPr>
            <a:r>
              <a:rPr lang="en-US" sz="2000"/>
              <a:t> Memory size = 2</a:t>
            </a:r>
            <a:r>
              <a:rPr lang="en-US" sz="2000" baseline="30000"/>
              <a:t>k</a:t>
            </a:r>
            <a:r>
              <a:rPr lang="en-US" sz="2000"/>
              <a:t> X n</a:t>
            </a: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3846513" y="5916613"/>
            <a:ext cx="5173662" cy="4064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Word: group of bits stored in one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(cont.)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693025" cy="3962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Two Types of Memory: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Random Access Memory (RAM):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Write/Read operations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u="sng" dirty="0" smtClean="0"/>
              <a:t>Volatile:</a:t>
            </a:r>
            <a:r>
              <a:rPr lang="en-US" dirty="0" smtClean="0"/>
              <a:t> Data is lost when power is turned off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Read Only Memory (ROM):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Read operation (no write)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u="sng" dirty="0" smtClean="0"/>
              <a:t>Non-Volatile:</a:t>
            </a:r>
            <a:r>
              <a:rPr lang="en-US" dirty="0" smtClean="0"/>
              <a:t> Data is permanent.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PROM is programmable (allow special write)</a:t>
            </a:r>
            <a:endParaRPr lang="en-US" dirty="0"/>
          </a:p>
        </p:txBody>
      </p:sp>
      <p:sp>
        <p:nvSpPr>
          <p:cNvPr id="7172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Read-Only Memory (ROM)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b="1" dirty="0" smtClean="0"/>
              <a:t>ROM: </a:t>
            </a:r>
            <a:r>
              <a:rPr lang="en-US" dirty="0" smtClean="0"/>
              <a:t>A device in which “permanent” binary information is stored using a special device (programmer)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k inputs (address)  </a:t>
            </a:r>
            <a:r>
              <a:rPr lang="en-US" dirty="0" smtClean="0">
                <a:sym typeface="Wingdings" pitchFamily="2" charset="2"/>
              </a:rPr>
              <a:t> 2</a:t>
            </a:r>
            <a:r>
              <a:rPr lang="en-US" baseline="30000" dirty="0" smtClean="0">
                <a:sym typeface="Wingdings" pitchFamily="2" charset="2"/>
              </a:rPr>
              <a:t>k</a:t>
            </a:r>
            <a:r>
              <a:rPr lang="en-US" dirty="0" smtClean="0">
                <a:sym typeface="Wingdings" pitchFamily="2" charset="2"/>
              </a:rPr>
              <a:t> words each of size n bits (data)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ROM DOES NOT have a write operation  ROM DOES NOT have data inputs</a:t>
            </a:r>
            <a:endParaRPr lang="en-US" dirty="0"/>
          </a:p>
        </p:txBody>
      </p:sp>
      <p:grpSp>
        <p:nvGrpSpPr>
          <p:cNvPr id="13316" name="Group 53"/>
          <p:cNvGrpSpPr>
            <a:grpSpLocks/>
          </p:cNvGrpSpPr>
          <p:nvPr/>
        </p:nvGrpSpPr>
        <p:grpSpPr bwMode="auto">
          <a:xfrm>
            <a:off x="2438400" y="3081338"/>
            <a:ext cx="4530725" cy="804862"/>
            <a:chOff x="1210" y="1831"/>
            <a:chExt cx="2854" cy="507"/>
          </a:xfrm>
        </p:grpSpPr>
        <p:sp>
          <p:nvSpPr>
            <p:cNvPr id="13319" name="Rectangle 48"/>
            <p:cNvSpPr>
              <a:spLocks noChangeArrowheads="1"/>
            </p:cNvSpPr>
            <p:nvPr/>
          </p:nvSpPr>
          <p:spPr bwMode="auto">
            <a:xfrm>
              <a:off x="2105" y="1831"/>
              <a:ext cx="987" cy="50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r>
                <a:rPr lang="en-US" sz="2000"/>
                <a:t>2</a:t>
              </a:r>
              <a:r>
                <a:rPr lang="en-US" sz="2000" baseline="30000"/>
                <a:t>k</a:t>
              </a:r>
              <a:r>
                <a:rPr lang="en-US" sz="2000"/>
                <a:t> </a:t>
              </a:r>
              <a:r>
                <a:rPr lang="en-US" sz="2000">
                  <a:latin typeface="Comic Sans MS" pitchFamily="66" charset="0"/>
                </a:rPr>
                <a:t>x</a:t>
              </a:r>
              <a:r>
                <a:rPr lang="en-US" sz="2000"/>
                <a:t> n ROM</a:t>
              </a:r>
            </a:p>
          </p:txBody>
        </p:sp>
        <p:sp>
          <p:nvSpPr>
            <p:cNvPr id="13320" name="Line 49"/>
            <p:cNvSpPr>
              <a:spLocks noChangeShapeType="1"/>
            </p:cNvSpPr>
            <p:nvPr/>
          </p:nvSpPr>
          <p:spPr bwMode="auto">
            <a:xfrm>
              <a:off x="1496" y="2085"/>
              <a:ext cx="6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3321" name="Line 50"/>
            <p:cNvSpPr>
              <a:spLocks noChangeShapeType="1"/>
            </p:cNvSpPr>
            <p:nvPr/>
          </p:nvSpPr>
          <p:spPr bwMode="auto">
            <a:xfrm>
              <a:off x="3093" y="2085"/>
              <a:ext cx="6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3322" name="Text Box 51"/>
            <p:cNvSpPr txBox="1">
              <a:spLocks noChangeArrowheads="1"/>
            </p:cNvSpPr>
            <p:nvPr/>
          </p:nvSpPr>
          <p:spPr bwMode="auto">
            <a:xfrm>
              <a:off x="1210" y="1876"/>
              <a:ext cx="64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k inputs</a:t>
              </a:r>
            </a:p>
            <a:p>
              <a:r>
                <a:rPr lang="en-US"/>
                <a:t>(address)</a:t>
              </a:r>
            </a:p>
          </p:txBody>
        </p:sp>
        <p:sp>
          <p:nvSpPr>
            <p:cNvPr id="13323" name="Text Box 52"/>
            <p:cNvSpPr txBox="1">
              <a:spLocks noChangeArrowheads="1"/>
            </p:cNvSpPr>
            <p:nvPr/>
          </p:nvSpPr>
          <p:spPr bwMode="auto">
            <a:xfrm>
              <a:off x="3418" y="1882"/>
              <a:ext cx="64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n outputs</a:t>
              </a:r>
            </a:p>
            <a:p>
              <a:r>
                <a:rPr lang="en-US"/>
                <a:t>(data)</a:t>
              </a:r>
            </a:p>
          </p:txBody>
        </p:sp>
      </p:grpSp>
      <p:sp>
        <p:nvSpPr>
          <p:cNvPr id="13317" name="Text Box 54"/>
          <p:cNvSpPr txBox="1">
            <a:spLocks noChangeArrowheads="1"/>
          </p:cNvSpPr>
          <p:nvPr/>
        </p:nvSpPr>
        <p:spPr bwMode="auto">
          <a:xfrm>
            <a:off x="3846513" y="5916613"/>
            <a:ext cx="5173662" cy="4064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Word: group of bits stored in one location</a:t>
            </a:r>
          </a:p>
        </p:txBody>
      </p:sp>
      <p:sp>
        <p:nvSpPr>
          <p:cNvPr id="13318" name="Footer Placeholder 1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ROM Internal Logic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2743200" cy="4191000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decoder stage produces ALL possible </a:t>
            </a:r>
            <a:r>
              <a:rPr lang="en-US" dirty="0" err="1" smtClean="0">
                <a:solidFill>
                  <a:srgbClr val="FF0000"/>
                </a:solidFill>
              </a:rPr>
              <a:t>minterms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32 </a:t>
            </a:r>
            <a:r>
              <a:rPr lang="en-US" dirty="0" smtClean="0"/>
              <a:t>words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8 bits each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5 input lines (address)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Each OR gate has a 32 input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contact can be made using fuse/anti-fuse</a:t>
            </a:r>
          </a:p>
        </p:txBody>
      </p:sp>
      <p:grpSp>
        <p:nvGrpSpPr>
          <p:cNvPr id="14340" name="Group 153"/>
          <p:cNvGrpSpPr>
            <a:grpSpLocks/>
          </p:cNvGrpSpPr>
          <p:nvPr/>
        </p:nvGrpSpPr>
        <p:grpSpPr bwMode="auto">
          <a:xfrm>
            <a:off x="3505200" y="2514600"/>
            <a:ext cx="5334000" cy="3398838"/>
            <a:chOff x="521" y="1817"/>
            <a:chExt cx="3360" cy="2141"/>
          </a:xfrm>
        </p:grpSpPr>
        <p:grpSp>
          <p:nvGrpSpPr>
            <p:cNvPr id="14343" name="Group 151"/>
            <p:cNvGrpSpPr>
              <a:grpSpLocks/>
            </p:cNvGrpSpPr>
            <p:nvPr/>
          </p:nvGrpSpPr>
          <p:grpSpPr bwMode="auto">
            <a:xfrm>
              <a:off x="521" y="1817"/>
              <a:ext cx="3360" cy="2141"/>
              <a:chOff x="521" y="1817"/>
              <a:chExt cx="3360" cy="2141"/>
            </a:xfrm>
          </p:grpSpPr>
          <p:grpSp>
            <p:nvGrpSpPr>
              <p:cNvPr id="14345" name="Group 149"/>
              <p:cNvGrpSpPr>
                <a:grpSpLocks/>
              </p:cNvGrpSpPr>
              <p:nvPr/>
            </p:nvGrpSpPr>
            <p:grpSpPr bwMode="auto">
              <a:xfrm>
                <a:off x="521" y="1817"/>
                <a:ext cx="1099" cy="1405"/>
                <a:chOff x="521" y="1817"/>
                <a:chExt cx="1099" cy="1405"/>
              </a:xfrm>
            </p:grpSpPr>
            <p:sp>
              <p:nvSpPr>
                <p:cNvPr id="14438" name="Rectangle 10"/>
                <p:cNvSpPr>
                  <a:spLocks noChangeArrowheads="1"/>
                </p:cNvSpPr>
                <p:nvPr/>
              </p:nvSpPr>
              <p:spPr bwMode="auto">
                <a:xfrm>
                  <a:off x="946" y="1817"/>
                  <a:ext cx="652" cy="140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en-US"/>
                </a:p>
              </p:txBody>
            </p:sp>
            <p:sp>
              <p:nvSpPr>
                <p:cNvPr id="1443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410" y="1868"/>
                  <a:ext cx="210" cy="13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r>
                    <a:rPr lang="en-US" sz="1200"/>
                    <a:t>0</a:t>
                  </a:r>
                </a:p>
                <a:p>
                  <a:r>
                    <a:rPr lang="en-US" sz="1200"/>
                    <a:t>1</a:t>
                  </a:r>
                </a:p>
                <a:p>
                  <a:r>
                    <a:rPr lang="en-US" sz="1200"/>
                    <a:t>2</a:t>
                  </a:r>
                </a:p>
                <a:p>
                  <a:r>
                    <a:rPr lang="en-US" sz="1200"/>
                    <a:t>3</a:t>
                  </a:r>
                </a:p>
                <a:p>
                  <a:r>
                    <a:rPr lang="en-US" sz="1200"/>
                    <a:t>.</a:t>
                  </a:r>
                </a:p>
                <a:p>
                  <a:r>
                    <a:rPr lang="en-US" sz="1200"/>
                    <a:t>.</a:t>
                  </a:r>
                </a:p>
                <a:p>
                  <a:r>
                    <a:rPr lang="en-US" sz="1200"/>
                    <a:t>.</a:t>
                  </a:r>
                </a:p>
                <a:p>
                  <a:r>
                    <a:rPr lang="en-US" sz="1200"/>
                    <a:t>28</a:t>
                  </a:r>
                </a:p>
                <a:p>
                  <a:r>
                    <a:rPr lang="en-US" sz="1200"/>
                    <a:t>29</a:t>
                  </a:r>
                </a:p>
                <a:p>
                  <a:r>
                    <a:rPr lang="en-US" sz="1200"/>
                    <a:t>30</a:t>
                  </a:r>
                </a:p>
                <a:p>
                  <a:r>
                    <a:rPr lang="en-US" sz="1200"/>
                    <a:t>31</a:t>
                  </a:r>
                </a:p>
              </p:txBody>
            </p:sp>
            <p:sp>
              <p:nvSpPr>
                <p:cNvPr id="1444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21" y="1951"/>
                  <a:ext cx="178" cy="10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r>
                    <a:rPr lang="en-US" sz="1200" dirty="0"/>
                    <a:t>I</a:t>
                  </a:r>
                  <a:r>
                    <a:rPr lang="en-US" sz="1200" baseline="-25000" dirty="0"/>
                    <a:t>0</a:t>
                  </a:r>
                </a:p>
                <a:p>
                  <a:endParaRPr lang="en-US" sz="1200" dirty="0"/>
                </a:p>
                <a:p>
                  <a:r>
                    <a:rPr lang="en-US" sz="1200" dirty="0"/>
                    <a:t>I</a:t>
                  </a:r>
                  <a:r>
                    <a:rPr lang="en-US" sz="1200" baseline="-25000" dirty="0"/>
                    <a:t>1</a:t>
                  </a:r>
                </a:p>
                <a:p>
                  <a:endParaRPr lang="en-US" sz="1200" dirty="0"/>
                </a:p>
                <a:p>
                  <a:r>
                    <a:rPr lang="en-US" sz="1200" dirty="0"/>
                    <a:t>I</a:t>
                  </a:r>
                  <a:r>
                    <a:rPr lang="en-US" sz="1200" baseline="-25000" dirty="0"/>
                    <a:t>2</a:t>
                  </a:r>
                </a:p>
                <a:p>
                  <a:endParaRPr lang="en-US" sz="1200" dirty="0"/>
                </a:p>
                <a:p>
                  <a:r>
                    <a:rPr lang="en-US" sz="1200" dirty="0"/>
                    <a:t>I</a:t>
                  </a:r>
                  <a:r>
                    <a:rPr lang="en-US" sz="1200" baseline="-25000" dirty="0"/>
                    <a:t>3</a:t>
                  </a:r>
                </a:p>
                <a:p>
                  <a:endParaRPr lang="en-US" sz="1200" dirty="0"/>
                </a:p>
                <a:p>
                  <a:r>
                    <a:rPr lang="en-US" sz="1200" dirty="0"/>
                    <a:t>I</a:t>
                  </a:r>
                  <a:r>
                    <a:rPr lang="en-US" sz="1200" baseline="-25000" dirty="0"/>
                    <a:t>4</a:t>
                  </a:r>
                </a:p>
              </p:txBody>
            </p:sp>
            <p:grpSp>
              <p:nvGrpSpPr>
                <p:cNvPr id="14441" name="Group 20"/>
                <p:cNvGrpSpPr>
                  <a:grpSpLocks/>
                </p:cNvGrpSpPr>
                <p:nvPr/>
              </p:nvGrpSpPr>
              <p:grpSpPr bwMode="auto">
                <a:xfrm>
                  <a:off x="672" y="2071"/>
                  <a:ext cx="274" cy="913"/>
                  <a:chOff x="672" y="2071"/>
                  <a:chExt cx="274" cy="913"/>
                </a:xfrm>
              </p:grpSpPr>
              <p:sp>
                <p:nvSpPr>
                  <p:cNvPr id="14442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2071"/>
                    <a:ext cx="27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4443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2297"/>
                    <a:ext cx="27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4444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2503"/>
                    <a:ext cx="27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4445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2757"/>
                    <a:ext cx="27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4446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2984"/>
                    <a:ext cx="27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346" name="Group 148"/>
              <p:cNvGrpSpPr>
                <a:grpSpLocks/>
              </p:cNvGrpSpPr>
              <p:nvPr/>
            </p:nvGrpSpPr>
            <p:grpSpPr bwMode="auto">
              <a:xfrm>
                <a:off x="1598" y="1850"/>
                <a:ext cx="2283" cy="1945"/>
                <a:chOff x="1598" y="1850"/>
                <a:chExt cx="2283" cy="1945"/>
              </a:xfrm>
            </p:grpSpPr>
            <p:grpSp>
              <p:nvGrpSpPr>
                <p:cNvPr id="14348" name="Group 27"/>
                <p:cNvGrpSpPr>
                  <a:grpSpLocks/>
                </p:cNvGrpSpPr>
                <p:nvPr/>
              </p:nvGrpSpPr>
              <p:grpSpPr bwMode="auto">
                <a:xfrm>
                  <a:off x="1598" y="1954"/>
                  <a:ext cx="2256" cy="1166"/>
                  <a:chOff x="1598" y="1954"/>
                  <a:chExt cx="1158" cy="1166"/>
                </a:xfrm>
              </p:grpSpPr>
              <p:sp>
                <p:nvSpPr>
                  <p:cNvPr id="1443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598" y="1954"/>
                    <a:ext cx="11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4431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598" y="2071"/>
                    <a:ext cx="11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4432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598" y="2194"/>
                    <a:ext cx="11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4433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598" y="2318"/>
                    <a:ext cx="11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443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598" y="2763"/>
                    <a:ext cx="11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4435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598" y="2880"/>
                    <a:ext cx="11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4436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598" y="2990"/>
                    <a:ext cx="11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4437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598" y="3120"/>
                    <a:ext cx="11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49" name="Group 46"/>
                <p:cNvGrpSpPr>
                  <a:grpSpLocks/>
                </p:cNvGrpSpPr>
                <p:nvPr/>
              </p:nvGrpSpPr>
              <p:grpSpPr bwMode="auto">
                <a:xfrm rot="5400000">
                  <a:off x="1587" y="3315"/>
                  <a:ext cx="311" cy="258"/>
                  <a:chOff x="3377" y="3425"/>
                  <a:chExt cx="236" cy="224"/>
                </a:xfrm>
              </p:grpSpPr>
              <p:sp>
                <p:nvSpPr>
                  <p:cNvPr id="14423" name="Freeform 47"/>
                  <p:cNvSpPr>
                    <a:spLocks noChangeAspect="1"/>
                  </p:cNvSpPr>
                  <p:nvPr/>
                </p:nvSpPr>
                <p:spPr bwMode="auto">
                  <a:xfrm>
                    <a:off x="3377" y="3425"/>
                    <a:ext cx="26" cy="224"/>
                  </a:xfrm>
                  <a:custGeom>
                    <a:avLst/>
                    <a:gdLst>
                      <a:gd name="T0" fmla="*/ 0 w 192"/>
                      <a:gd name="T1" fmla="*/ 0 h 1152"/>
                      <a:gd name="T2" fmla="*/ 26 w 192"/>
                      <a:gd name="T3" fmla="*/ 112 h 1152"/>
                      <a:gd name="T4" fmla="*/ 0 w 192"/>
                      <a:gd name="T5" fmla="*/ 224 h 1152"/>
                      <a:gd name="T6" fmla="*/ 0 60000 65536"/>
                      <a:gd name="T7" fmla="*/ 0 60000 65536"/>
                      <a:gd name="T8" fmla="*/ 0 60000 65536"/>
                      <a:gd name="T9" fmla="*/ 0 w 192"/>
                      <a:gd name="T10" fmla="*/ 0 h 1152"/>
                      <a:gd name="T11" fmla="*/ 192 w 192"/>
                      <a:gd name="T12" fmla="*/ 1152 h 115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2" h="1152">
                        <a:moveTo>
                          <a:pt x="0" y="0"/>
                        </a:moveTo>
                        <a:cubicBezTo>
                          <a:pt x="96" y="192"/>
                          <a:pt x="192" y="384"/>
                          <a:pt x="192" y="576"/>
                        </a:cubicBezTo>
                        <a:cubicBezTo>
                          <a:pt x="192" y="768"/>
                          <a:pt x="96" y="960"/>
                          <a:pt x="0" y="115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grpSp>
                <p:nvGrpSpPr>
                  <p:cNvPr id="14424" name="Group 4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377" y="3425"/>
                    <a:ext cx="236" cy="112"/>
                    <a:chOff x="2880" y="2736"/>
                    <a:chExt cx="1728" cy="576"/>
                  </a:xfrm>
                </p:grpSpPr>
                <p:sp>
                  <p:nvSpPr>
                    <p:cNvPr id="14428" name="Line 49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29" name="Freeform 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425" name="Group 51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3377" y="3535"/>
                    <a:ext cx="235" cy="112"/>
                    <a:chOff x="2880" y="2736"/>
                    <a:chExt cx="1728" cy="576"/>
                  </a:xfrm>
                </p:grpSpPr>
                <p:sp>
                  <p:nvSpPr>
                    <p:cNvPr id="14426" name="Line 5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27" name="Freeform 5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4350" name="Group 67"/>
                <p:cNvGrpSpPr>
                  <a:grpSpLocks/>
                </p:cNvGrpSpPr>
                <p:nvPr/>
              </p:nvGrpSpPr>
              <p:grpSpPr bwMode="auto">
                <a:xfrm rot="5400000">
                  <a:off x="1868" y="3315"/>
                  <a:ext cx="311" cy="258"/>
                  <a:chOff x="3377" y="3425"/>
                  <a:chExt cx="236" cy="224"/>
                </a:xfrm>
              </p:grpSpPr>
              <p:sp>
                <p:nvSpPr>
                  <p:cNvPr id="14416" name="Freeform 68"/>
                  <p:cNvSpPr>
                    <a:spLocks noChangeAspect="1"/>
                  </p:cNvSpPr>
                  <p:nvPr/>
                </p:nvSpPr>
                <p:spPr bwMode="auto">
                  <a:xfrm>
                    <a:off x="3377" y="3425"/>
                    <a:ext cx="26" cy="224"/>
                  </a:xfrm>
                  <a:custGeom>
                    <a:avLst/>
                    <a:gdLst>
                      <a:gd name="T0" fmla="*/ 0 w 192"/>
                      <a:gd name="T1" fmla="*/ 0 h 1152"/>
                      <a:gd name="T2" fmla="*/ 26 w 192"/>
                      <a:gd name="T3" fmla="*/ 112 h 1152"/>
                      <a:gd name="T4" fmla="*/ 0 w 192"/>
                      <a:gd name="T5" fmla="*/ 224 h 1152"/>
                      <a:gd name="T6" fmla="*/ 0 60000 65536"/>
                      <a:gd name="T7" fmla="*/ 0 60000 65536"/>
                      <a:gd name="T8" fmla="*/ 0 60000 65536"/>
                      <a:gd name="T9" fmla="*/ 0 w 192"/>
                      <a:gd name="T10" fmla="*/ 0 h 1152"/>
                      <a:gd name="T11" fmla="*/ 192 w 192"/>
                      <a:gd name="T12" fmla="*/ 1152 h 115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2" h="1152">
                        <a:moveTo>
                          <a:pt x="0" y="0"/>
                        </a:moveTo>
                        <a:cubicBezTo>
                          <a:pt x="96" y="192"/>
                          <a:pt x="192" y="384"/>
                          <a:pt x="192" y="576"/>
                        </a:cubicBezTo>
                        <a:cubicBezTo>
                          <a:pt x="192" y="768"/>
                          <a:pt x="96" y="960"/>
                          <a:pt x="0" y="115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grpSp>
                <p:nvGrpSpPr>
                  <p:cNvPr id="14417" name="Group 6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377" y="3425"/>
                    <a:ext cx="236" cy="112"/>
                    <a:chOff x="2880" y="2736"/>
                    <a:chExt cx="1728" cy="576"/>
                  </a:xfrm>
                </p:grpSpPr>
                <p:sp>
                  <p:nvSpPr>
                    <p:cNvPr id="14421" name="Line 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22" name="Freeform 7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418" name="Group 72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3377" y="3535"/>
                    <a:ext cx="235" cy="112"/>
                    <a:chOff x="2880" y="2736"/>
                    <a:chExt cx="1728" cy="576"/>
                  </a:xfrm>
                </p:grpSpPr>
                <p:sp>
                  <p:nvSpPr>
                    <p:cNvPr id="14419" name="Line 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20" name="Freeform 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4351" name="Group 77"/>
                <p:cNvGrpSpPr>
                  <a:grpSpLocks/>
                </p:cNvGrpSpPr>
                <p:nvPr/>
              </p:nvGrpSpPr>
              <p:grpSpPr bwMode="auto">
                <a:xfrm rot="5400000">
                  <a:off x="2156" y="3315"/>
                  <a:ext cx="311" cy="258"/>
                  <a:chOff x="3377" y="3425"/>
                  <a:chExt cx="236" cy="224"/>
                </a:xfrm>
              </p:grpSpPr>
              <p:sp>
                <p:nvSpPr>
                  <p:cNvPr id="14409" name="Freeform 78"/>
                  <p:cNvSpPr>
                    <a:spLocks noChangeAspect="1"/>
                  </p:cNvSpPr>
                  <p:nvPr/>
                </p:nvSpPr>
                <p:spPr bwMode="auto">
                  <a:xfrm>
                    <a:off x="3377" y="3425"/>
                    <a:ext cx="26" cy="224"/>
                  </a:xfrm>
                  <a:custGeom>
                    <a:avLst/>
                    <a:gdLst>
                      <a:gd name="T0" fmla="*/ 0 w 192"/>
                      <a:gd name="T1" fmla="*/ 0 h 1152"/>
                      <a:gd name="T2" fmla="*/ 26 w 192"/>
                      <a:gd name="T3" fmla="*/ 112 h 1152"/>
                      <a:gd name="T4" fmla="*/ 0 w 192"/>
                      <a:gd name="T5" fmla="*/ 224 h 1152"/>
                      <a:gd name="T6" fmla="*/ 0 60000 65536"/>
                      <a:gd name="T7" fmla="*/ 0 60000 65536"/>
                      <a:gd name="T8" fmla="*/ 0 60000 65536"/>
                      <a:gd name="T9" fmla="*/ 0 w 192"/>
                      <a:gd name="T10" fmla="*/ 0 h 1152"/>
                      <a:gd name="T11" fmla="*/ 192 w 192"/>
                      <a:gd name="T12" fmla="*/ 1152 h 115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2" h="1152">
                        <a:moveTo>
                          <a:pt x="0" y="0"/>
                        </a:moveTo>
                        <a:cubicBezTo>
                          <a:pt x="96" y="192"/>
                          <a:pt x="192" y="384"/>
                          <a:pt x="192" y="576"/>
                        </a:cubicBezTo>
                        <a:cubicBezTo>
                          <a:pt x="192" y="768"/>
                          <a:pt x="96" y="960"/>
                          <a:pt x="0" y="115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grpSp>
                <p:nvGrpSpPr>
                  <p:cNvPr id="14410" name="Group 7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377" y="3425"/>
                    <a:ext cx="236" cy="112"/>
                    <a:chOff x="2880" y="2736"/>
                    <a:chExt cx="1728" cy="576"/>
                  </a:xfrm>
                </p:grpSpPr>
                <p:sp>
                  <p:nvSpPr>
                    <p:cNvPr id="14414" name="Line 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15" name="Freeform 8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411" name="Group 82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3377" y="3535"/>
                    <a:ext cx="235" cy="112"/>
                    <a:chOff x="2880" y="2736"/>
                    <a:chExt cx="1728" cy="576"/>
                  </a:xfrm>
                </p:grpSpPr>
                <p:sp>
                  <p:nvSpPr>
                    <p:cNvPr id="14412" name="Line 8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13" name="Freeform 8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4352" name="Group 87"/>
                <p:cNvGrpSpPr>
                  <a:grpSpLocks/>
                </p:cNvGrpSpPr>
                <p:nvPr/>
              </p:nvGrpSpPr>
              <p:grpSpPr bwMode="auto">
                <a:xfrm rot="5400000">
                  <a:off x="2444" y="3315"/>
                  <a:ext cx="311" cy="258"/>
                  <a:chOff x="3377" y="3425"/>
                  <a:chExt cx="236" cy="224"/>
                </a:xfrm>
              </p:grpSpPr>
              <p:sp>
                <p:nvSpPr>
                  <p:cNvPr id="14402" name="Freeform 88"/>
                  <p:cNvSpPr>
                    <a:spLocks noChangeAspect="1"/>
                  </p:cNvSpPr>
                  <p:nvPr/>
                </p:nvSpPr>
                <p:spPr bwMode="auto">
                  <a:xfrm>
                    <a:off x="3377" y="3425"/>
                    <a:ext cx="26" cy="224"/>
                  </a:xfrm>
                  <a:custGeom>
                    <a:avLst/>
                    <a:gdLst>
                      <a:gd name="T0" fmla="*/ 0 w 192"/>
                      <a:gd name="T1" fmla="*/ 0 h 1152"/>
                      <a:gd name="T2" fmla="*/ 26 w 192"/>
                      <a:gd name="T3" fmla="*/ 112 h 1152"/>
                      <a:gd name="T4" fmla="*/ 0 w 192"/>
                      <a:gd name="T5" fmla="*/ 224 h 1152"/>
                      <a:gd name="T6" fmla="*/ 0 60000 65536"/>
                      <a:gd name="T7" fmla="*/ 0 60000 65536"/>
                      <a:gd name="T8" fmla="*/ 0 60000 65536"/>
                      <a:gd name="T9" fmla="*/ 0 w 192"/>
                      <a:gd name="T10" fmla="*/ 0 h 1152"/>
                      <a:gd name="T11" fmla="*/ 192 w 192"/>
                      <a:gd name="T12" fmla="*/ 1152 h 115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2" h="1152">
                        <a:moveTo>
                          <a:pt x="0" y="0"/>
                        </a:moveTo>
                        <a:cubicBezTo>
                          <a:pt x="96" y="192"/>
                          <a:pt x="192" y="384"/>
                          <a:pt x="192" y="576"/>
                        </a:cubicBezTo>
                        <a:cubicBezTo>
                          <a:pt x="192" y="768"/>
                          <a:pt x="96" y="960"/>
                          <a:pt x="0" y="115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grpSp>
                <p:nvGrpSpPr>
                  <p:cNvPr id="14403" name="Group 8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377" y="3425"/>
                    <a:ext cx="236" cy="112"/>
                    <a:chOff x="2880" y="2736"/>
                    <a:chExt cx="1728" cy="576"/>
                  </a:xfrm>
                </p:grpSpPr>
                <p:sp>
                  <p:nvSpPr>
                    <p:cNvPr id="14407" name="Line 9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08" name="Freeform 9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404" name="Group 92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3377" y="3535"/>
                    <a:ext cx="235" cy="112"/>
                    <a:chOff x="2880" y="2736"/>
                    <a:chExt cx="1728" cy="576"/>
                  </a:xfrm>
                </p:grpSpPr>
                <p:sp>
                  <p:nvSpPr>
                    <p:cNvPr id="14405" name="Line 9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06" name="Freeform 9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4353" name="Group 99"/>
                <p:cNvGrpSpPr>
                  <a:grpSpLocks/>
                </p:cNvGrpSpPr>
                <p:nvPr/>
              </p:nvGrpSpPr>
              <p:grpSpPr bwMode="auto">
                <a:xfrm rot="5400000">
                  <a:off x="2739" y="3315"/>
                  <a:ext cx="311" cy="258"/>
                  <a:chOff x="3377" y="3425"/>
                  <a:chExt cx="236" cy="224"/>
                </a:xfrm>
              </p:grpSpPr>
              <p:sp>
                <p:nvSpPr>
                  <p:cNvPr id="14395" name="Freeform 100"/>
                  <p:cNvSpPr>
                    <a:spLocks noChangeAspect="1"/>
                  </p:cNvSpPr>
                  <p:nvPr/>
                </p:nvSpPr>
                <p:spPr bwMode="auto">
                  <a:xfrm>
                    <a:off x="3377" y="3425"/>
                    <a:ext cx="26" cy="224"/>
                  </a:xfrm>
                  <a:custGeom>
                    <a:avLst/>
                    <a:gdLst>
                      <a:gd name="T0" fmla="*/ 0 w 192"/>
                      <a:gd name="T1" fmla="*/ 0 h 1152"/>
                      <a:gd name="T2" fmla="*/ 26 w 192"/>
                      <a:gd name="T3" fmla="*/ 112 h 1152"/>
                      <a:gd name="T4" fmla="*/ 0 w 192"/>
                      <a:gd name="T5" fmla="*/ 224 h 1152"/>
                      <a:gd name="T6" fmla="*/ 0 60000 65536"/>
                      <a:gd name="T7" fmla="*/ 0 60000 65536"/>
                      <a:gd name="T8" fmla="*/ 0 60000 65536"/>
                      <a:gd name="T9" fmla="*/ 0 w 192"/>
                      <a:gd name="T10" fmla="*/ 0 h 1152"/>
                      <a:gd name="T11" fmla="*/ 192 w 192"/>
                      <a:gd name="T12" fmla="*/ 1152 h 115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2" h="1152">
                        <a:moveTo>
                          <a:pt x="0" y="0"/>
                        </a:moveTo>
                        <a:cubicBezTo>
                          <a:pt x="96" y="192"/>
                          <a:pt x="192" y="384"/>
                          <a:pt x="192" y="576"/>
                        </a:cubicBezTo>
                        <a:cubicBezTo>
                          <a:pt x="192" y="768"/>
                          <a:pt x="96" y="960"/>
                          <a:pt x="0" y="115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grpSp>
                <p:nvGrpSpPr>
                  <p:cNvPr id="14396" name="Group 10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377" y="3425"/>
                    <a:ext cx="236" cy="112"/>
                    <a:chOff x="2880" y="2736"/>
                    <a:chExt cx="1728" cy="576"/>
                  </a:xfrm>
                </p:grpSpPr>
                <p:sp>
                  <p:nvSpPr>
                    <p:cNvPr id="14400" name="Line 10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01" name="Freeform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397" name="Group 104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3377" y="3535"/>
                    <a:ext cx="235" cy="112"/>
                    <a:chOff x="2880" y="2736"/>
                    <a:chExt cx="1728" cy="576"/>
                  </a:xfrm>
                </p:grpSpPr>
                <p:sp>
                  <p:nvSpPr>
                    <p:cNvPr id="14398" name="Line 10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99" name="Freeform 10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4354" name="Group 109"/>
                <p:cNvGrpSpPr>
                  <a:grpSpLocks/>
                </p:cNvGrpSpPr>
                <p:nvPr/>
              </p:nvGrpSpPr>
              <p:grpSpPr bwMode="auto">
                <a:xfrm rot="5400000">
                  <a:off x="3020" y="3315"/>
                  <a:ext cx="311" cy="258"/>
                  <a:chOff x="3377" y="3425"/>
                  <a:chExt cx="236" cy="224"/>
                </a:xfrm>
              </p:grpSpPr>
              <p:sp>
                <p:nvSpPr>
                  <p:cNvPr id="14388" name="Freeform 110"/>
                  <p:cNvSpPr>
                    <a:spLocks noChangeAspect="1"/>
                  </p:cNvSpPr>
                  <p:nvPr/>
                </p:nvSpPr>
                <p:spPr bwMode="auto">
                  <a:xfrm>
                    <a:off x="3377" y="3425"/>
                    <a:ext cx="26" cy="224"/>
                  </a:xfrm>
                  <a:custGeom>
                    <a:avLst/>
                    <a:gdLst>
                      <a:gd name="T0" fmla="*/ 0 w 192"/>
                      <a:gd name="T1" fmla="*/ 0 h 1152"/>
                      <a:gd name="T2" fmla="*/ 26 w 192"/>
                      <a:gd name="T3" fmla="*/ 112 h 1152"/>
                      <a:gd name="T4" fmla="*/ 0 w 192"/>
                      <a:gd name="T5" fmla="*/ 224 h 1152"/>
                      <a:gd name="T6" fmla="*/ 0 60000 65536"/>
                      <a:gd name="T7" fmla="*/ 0 60000 65536"/>
                      <a:gd name="T8" fmla="*/ 0 60000 65536"/>
                      <a:gd name="T9" fmla="*/ 0 w 192"/>
                      <a:gd name="T10" fmla="*/ 0 h 1152"/>
                      <a:gd name="T11" fmla="*/ 192 w 192"/>
                      <a:gd name="T12" fmla="*/ 1152 h 115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2" h="1152">
                        <a:moveTo>
                          <a:pt x="0" y="0"/>
                        </a:moveTo>
                        <a:cubicBezTo>
                          <a:pt x="96" y="192"/>
                          <a:pt x="192" y="384"/>
                          <a:pt x="192" y="576"/>
                        </a:cubicBezTo>
                        <a:cubicBezTo>
                          <a:pt x="192" y="768"/>
                          <a:pt x="96" y="960"/>
                          <a:pt x="0" y="115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grpSp>
                <p:nvGrpSpPr>
                  <p:cNvPr id="14389" name="Group 11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377" y="3425"/>
                    <a:ext cx="236" cy="112"/>
                    <a:chOff x="2880" y="2736"/>
                    <a:chExt cx="1728" cy="576"/>
                  </a:xfrm>
                </p:grpSpPr>
                <p:sp>
                  <p:nvSpPr>
                    <p:cNvPr id="14393" name="Line 11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94" name="Freeform 1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390" name="Group 114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3377" y="3535"/>
                    <a:ext cx="235" cy="112"/>
                    <a:chOff x="2880" y="2736"/>
                    <a:chExt cx="1728" cy="576"/>
                  </a:xfrm>
                </p:grpSpPr>
                <p:sp>
                  <p:nvSpPr>
                    <p:cNvPr id="14391" name="Line 11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92" name="Freeform 11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4355" name="Group 119"/>
                <p:cNvGrpSpPr>
                  <a:grpSpLocks/>
                </p:cNvGrpSpPr>
                <p:nvPr/>
              </p:nvGrpSpPr>
              <p:grpSpPr bwMode="auto">
                <a:xfrm rot="5400000">
                  <a:off x="3308" y="3315"/>
                  <a:ext cx="311" cy="258"/>
                  <a:chOff x="3377" y="3425"/>
                  <a:chExt cx="236" cy="224"/>
                </a:xfrm>
              </p:grpSpPr>
              <p:sp>
                <p:nvSpPr>
                  <p:cNvPr id="14381" name="Freeform 120"/>
                  <p:cNvSpPr>
                    <a:spLocks noChangeAspect="1"/>
                  </p:cNvSpPr>
                  <p:nvPr/>
                </p:nvSpPr>
                <p:spPr bwMode="auto">
                  <a:xfrm>
                    <a:off x="3377" y="3425"/>
                    <a:ext cx="26" cy="224"/>
                  </a:xfrm>
                  <a:custGeom>
                    <a:avLst/>
                    <a:gdLst>
                      <a:gd name="T0" fmla="*/ 0 w 192"/>
                      <a:gd name="T1" fmla="*/ 0 h 1152"/>
                      <a:gd name="T2" fmla="*/ 26 w 192"/>
                      <a:gd name="T3" fmla="*/ 112 h 1152"/>
                      <a:gd name="T4" fmla="*/ 0 w 192"/>
                      <a:gd name="T5" fmla="*/ 224 h 1152"/>
                      <a:gd name="T6" fmla="*/ 0 60000 65536"/>
                      <a:gd name="T7" fmla="*/ 0 60000 65536"/>
                      <a:gd name="T8" fmla="*/ 0 60000 65536"/>
                      <a:gd name="T9" fmla="*/ 0 w 192"/>
                      <a:gd name="T10" fmla="*/ 0 h 1152"/>
                      <a:gd name="T11" fmla="*/ 192 w 192"/>
                      <a:gd name="T12" fmla="*/ 1152 h 115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2" h="1152">
                        <a:moveTo>
                          <a:pt x="0" y="0"/>
                        </a:moveTo>
                        <a:cubicBezTo>
                          <a:pt x="96" y="192"/>
                          <a:pt x="192" y="384"/>
                          <a:pt x="192" y="576"/>
                        </a:cubicBezTo>
                        <a:cubicBezTo>
                          <a:pt x="192" y="768"/>
                          <a:pt x="96" y="960"/>
                          <a:pt x="0" y="115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grpSp>
                <p:nvGrpSpPr>
                  <p:cNvPr id="14382" name="Group 1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377" y="3425"/>
                    <a:ext cx="236" cy="112"/>
                    <a:chOff x="2880" y="2736"/>
                    <a:chExt cx="1728" cy="576"/>
                  </a:xfrm>
                </p:grpSpPr>
                <p:sp>
                  <p:nvSpPr>
                    <p:cNvPr id="14386" name="Line 12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87" name="Freeform 12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383" name="Group 124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3377" y="3535"/>
                    <a:ext cx="235" cy="112"/>
                    <a:chOff x="2880" y="2736"/>
                    <a:chExt cx="1728" cy="576"/>
                  </a:xfrm>
                </p:grpSpPr>
                <p:sp>
                  <p:nvSpPr>
                    <p:cNvPr id="14384" name="Line 12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85" name="Freeform 1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4356" name="Group 129"/>
                <p:cNvGrpSpPr>
                  <a:grpSpLocks/>
                </p:cNvGrpSpPr>
                <p:nvPr/>
              </p:nvGrpSpPr>
              <p:grpSpPr bwMode="auto">
                <a:xfrm rot="5400000">
                  <a:off x="3596" y="3315"/>
                  <a:ext cx="311" cy="258"/>
                  <a:chOff x="3377" y="3425"/>
                  <a:chExt cx="236" cy="224"/>
                </a:xfrm>
              </p:grpSpPr>
              <p:sp>
                <p:nvSpPr>
                  <p:cNvPr id="14374" name="Freeform 130"/>
                  <p:cNvSpPr>
                    <a:spLocks noChangeAspect="1"/>
                  </p:cNvSpPr>
                  <p:nvPr/>
                </p:nvSpPr>
                <p:spPr bwMode="auto">
                  <a:xfrm>
                    <a:off x="3377" y="3425"/>
                    <a:ext cx="26" cy="224"/>
                  </a:xfrm>
                  <a:custGeom>
                    <a:avLst/>
                    <a:gdLst>
                      <a:gd name="T0" fmla="*/ 0 w 192"/>
                      <a:gd name="T1" fmla="*/ 0 h 1152"/>
                      <a:gd name="T2" fmla="*/ 26 w 192"/>
                      <a:gd name="T3" fmla="*/ 112 h 1152"/>
                      <a:gd name="T4" fmla="*/ 0 w 192"/>
                      <a:gd name="T5" fmla="*/ 224 h 1152"/>
                      <a:gd name="T6" fmla="*/ 0 60000 65536"/>
                      <a:gd name="T7" fmla="*/ 0 60000 65536"/>
                      <a:gd name="T8" fmla="*/ 0 60000 65536"/>
                      <a:gd name="T9" fmla="*/ 0 w 192"/>
                      <a:gd name="T10" fmla="*/ 0 h 1152"/>
                      <a:gd name="T11" fmla="*/ 192 w 192"/>
                      <a:gd name="T12" fmla="*/ 1152 h 115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2" h="1152">
                        <a:moveTo>
                          <a:pt x="0" y="0"/>
                        </a:moveTo>
                        <a:cubicBezTo>
                          <a:pt x="96" y="192"/>
                          <a:pt x="192" y="384"/>
                          <a:pt x="192" y="576"/>
                        </a:cubicBezTo>
                        <a:cubicBezTo>
                          <a:pt x="192" y="768"/>
                          <a:pt x="96" y="960"/>
                          <a:pt x="0" y="115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grpSp>
                <p:nvGrpSpPr>
                  <p:cNvPr id="14375" name="Group 1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377" y="3425"/>
                    <a:ext cx="236" cy="112"/>
                    <a:chOff x="2880" y="2736"/>
                    <a:chExt cx="1728" cy="576"/>
                  </a:xfrm>
                </p:grpSpPr>
                <p:sp>
                  <p:nvSpPr>
                    <p:cNvPr id="14379" name="Line 13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80" name="Freeform 13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376" name="Group 134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3377" y="3535"/>
                    <a:ext cx="235" cy="112"/>
                    <a:chOff x="2880" y="2736"/>
                    <a:chExt cx="1728" cy="576"/>
                  </a:xfrm>
                </p:grpSpPr>
                <p:sp>
                  <p:nvSpPr>
                    <p:cNvPr id="14377" name="Line 13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78" name="Freeform 13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4357" name="Group 139"/>
                <p:cNvGrpSpPr>
                  <a:grpSpLocks/>
                </p:cNvGrpSpPr>
                <p:nvPr/>
              </p:nvGrpSpPr>
              <p:grpSpPr bwMode="auto">
                <a:xfrm>
                  <a:off x="1743" y="1850"/>
                  <a:ext cx="2009" cy="1471"/>
                  <a:chOff x="1743" y="2214"/>
                  <a:chExt cx="2009" cy="1107"/>
                </a:xfrm>
              </p:grpSpPr>
              <p:sp>
                <p:nvSpPr>
                  <p:cNvPr id="14366" name="Line 5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1189" y="2768"/>
                    <a:ext cx="110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4367" name="Line 7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1470" y="2768"/>
                    <a:ext cx="110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4368" name="Line 8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1758" y="2768"/>
                    <a:ext cx="110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4369" name="Line 9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2046" y="2768"/>
                    <a:ext cx="110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4370" name="Line 10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2341" y="2768"/>
                    <a:ext cx="110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4371" name="Line 11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2622" y="2768"/>
                    <a:ext cx="110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4372" name="Line 12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2910" y="2768"/>
                    <a:ext cx="110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4373" name="Line 13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198" y="2768"/>
                    <a:ext cx="110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358" name="Line 140"/>
                <p:cNvSpPr>
                  <a:spLocks noChangeShapeType="1"/>
                </p:cNvSpPr>
                <p:nvPr/>
              </p:nvSpPr>
              <p:spPr bwMode="auto">
                <a:xfrm>
                  <a:off x="1741" y="3596"/>
                  <a:ext cx="0" cy="1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4359" name="Line 141"/>
                <p:cNvSpPr>
                  <a:spLocks noChangeShapeType="1"/>
                </p:cNvSpPr>
                <p:nvPr/>
              </p:nvSpPr>
              <p:spPr bwMode="auto">
                <a:xfrm>
                  <a:off x="2021" y="3596"/>
                  <a:ext cx="0" cy="1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4360" name="Line 142"/>
                <p:cNvSpPr>
                  <a:spLocks noChangeShapeType="1"/>
                </p:cNvSpPr>
                <p:nvPr/>
              </p:nvSpPr>
              <p:spPr bwMode="auto">
                <a:xfrm>
                  <a:off x="2307" y="3596"/>
                  <a:ext cx="0" cy="1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4361" name="Line 143"/>
                <p:cNvSpPr>
                  <a:spLocks noChangeShapeType="1"/>
                </p:cNvSpPr>
                <p:nvPr/>
              </p:nvSpPr>
              <p:spPr bwMode="auto">
                <a:xfrm>
                  <a:off x="2597" y="3596"/>
                  <a:ext cx="0" cy="1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4362" name="Line 144"/>
                <p:cNvSpPr>
                  <a:spLocks noChangeShapeType="1"/>
                </p:cNvSpPr>
                <p:nvPr/>
              </p:nvSpPr>
              <p:spPr bwMode="auto">
                <a:xfrm>
                  <a:off x="2891" y="3596"/>
                  <a:ext cx="0" cy="1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4363" name="Line 145"/>
                <p:cNvSpPr>
                  <a:spLocks noChangeShapeType="1"/>
                </p:cNvSpPr>
                <p:nvPr/>
              </p:nvSpPr>
              <p:spPr bwMode="auto">
                <a:xfrm>
                  <a:off x="3171" y="3596"/>
                  <a:ext cx="0" cy="1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4364" name="Line 146"/>
                <p:cNvSpPr>
                  <a:spLocks noChangeShapeType="1"/>
                </p:cNvSpPr>
                <p:nvPr/>
              </p:nvSpPr>
              <p:spPr bwMode="auto">
                <a:xfrm>
                  <a:off x="3461" y="3596"/>
                  <a:ext cx="0" cy="1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4365" name="Line 147"/>
                <p:cNvSpPr>
                  <a:spLocks noChangeShapeType="1"/>
                </p:cNvSpPr>
                <p:nvPr/>
              </p:nvSpPr>
              <p:spPr bwMode="auto">
                <a:xfrm>
                  <a:off x="3749" y="3596"/>
                  <a:ext cx="0" cy="1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14347" name="Text Box 150"/>
              <p:cNvSpPr txBox="1">
                <a:spLocks noChangeArrowheads="1"/>
              </p:cNvSpPr>
              <p:nvPr/>
            </p:nvSpPr>
            <p:spPr bwMode="auto">
              <a:xfrm>
                <a:off x="1629" y="3785"/>
                <a:ext cx="225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A7       A6       A5        A4       A3       A2       A1       A0</a:t>
                </a:r>
              </a:p>
            </p:txBody>
          </p:sp>
        </p:grpSp>
        <p:sp>
          <p:nvSpPr>
            <p:cNvPr id="14344" name="Text Box 152"/>
            <p:cNvSpPr txBox="1">
              <a:spLocks noChangeArrowheads="1"/>
            </p:cNvSpPr>
            <p:nvPr/>
          </p:nvSpPr>
          <p:spPr bwMode="auto">
            <a:xfrm>
              <a:off x="1023" y="2358"/>
              <a:ext cx="4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/>
                <a:t>5-to-32</a:t>
              </a:r>
            </a:p>
            <a:p>
              <a:r>
                <a:rPr lang="en-US" sz="1200"/>
                <a:t>decoder</a:t>
              </a:r>
            </a:p>
          </p:txBody>
        </p:sp>
      </p:grpSp>
      <p:sp>
        <p:nvSpPr>
          <p:cNvPr id="14341" name="TextBox 116"/>
          <p:cNvSpPr txBox="1">
            <a:spLocks noChangeArrowheads="1"/>
          </p:cNvSpPr>
          <p:nvPr/>
        </p:nvSpPr>
        <p:spPr bwMode="auto">
          <a:xfrm>
            <a:off x="4710113" y="1905000"/>
            <a:ext cx="3700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/>
              <a:t>Internal Logic of a 32x8 ROM</a:t>
            </a:r>
          </a:p>
        </p:txBody>
      </p:sp>
      <p:sp>
        <p:nvSpPr>
          <p:cNvPr id="14342" name="Footer Placeholder 11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590007" y="3373438"/>
            <a:ext cx="6325393" cy="2570162"/>
            <a:chOff x="2590007" y="3373438"/>
            <a:chExt cx="6325393" cy="2570162"/>
          </a:xfrm>
        </p:grpSpPr>
        <p:sp>
          <p:nvSpPr>
            <p:cNvPr id="2" name="Rounded Rectangle 1"/>
            <p:cNvSpPr/>
            <p:nvPr/>
          </p:nvSpPr>
          <p:spPr bwMode="auto">
            <a:xfrm>
              <a:off x="5105400" y="5638800"/>
              <a:ext cx="3810000" cy="304800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590007" y="3373438"/>
              <a:ext cx="2515393" cy="2417761"/>
              <a:chOff x="2590007" y="3373438"/>
              <a:chExt cx="2515393" cy="2417761"/>
            </a:xfrm>
          </p:grpSpPr>
          <p:cxnSp>
            <p:nvCxnSpPr>
              <p:cNvPr id="6" name="Elbow Connector 5"/>
              <p:cNvCxnSpPr/>
              <p:nvPr/>
            </p:nvCxnSpPr>
            <p:spPr bwMode="auto">
              <a:xfrm>
                <a:off x="2590007" y="3516974"/>
                <a:ext cx="2515393" cy="2274225"/>
              </a:xfrm>
              <a:prstGeom prst="bentConnector3">
                <a:avLst>
                  <a:gd name="adj1" fmla="val 27075"/>
                </a:avLst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5" name="Straight Connector 24"/>
              <p:cNvCxnSpPr/>
              <p:nvPr/>
            </p:nvCxnSpPr>
            <p:spPr bwMode="auto">
              <a:xfrm flipH="1">
                <a:off x="2590007" y="3373438"/>
                <a:ext cx="1" cy="143536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34" name="Group 33"/>
          <p:cNvGrpSpPr/>
          <p:nvPr/>
        </p:nvGrpSpPr>
        <p:grpSpPr>
          <a:xfrm>
            <a:off x="2601913" y="2667000"/>
            <a:ext cx="1143000" cy="1916113"/>
            <a:chOff x="2601913" y="2667000"/>
            <a:chExt cx="1143000" cy="1916113"/>
          </a:xfrm>
        </p:grpSpPr>
        <p:sp>
          <p:nvSpPr>
            <p:cNvPr id="31" name="Rounded Rectangle 30"/>
            <p:cNvSpPr/>
            <p:nvPr/>
          </p:nvSpPr>
          <p:spPr bwMode="auto">
            <a:xfrm>
              <a:off x="3505200" y="2667000"/>
              <a:ext cx="239713" cy="1916113"/>
            </a:xfrm>
            <a:prstGeom prst="round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Straight Arrow Connector 32"/>
            <p:cNvCxnSpPr>
              <a:endCxn id="14440" idx="1"/>
            </p:cNvCxnSpPr>
            <p:nvPr/>
          </p:nvCxnSpPr>
          <p:spPr bwMode="auto">
            <a:xfrm flipV="1">
              <a:off x="2601913" y="3594894"/>
              <a:ext cx="903287" cy="291306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Programming a ROM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4800600"/>
            <a:ext cx="7693025" cy="1524000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Every ONE in truth table specifies a closed circuit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Every ZERO in truth table specifies an OPEN circuit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Example: At address 00011 </a:t>
            </a:r>
            <a:r>
              <a:rPr lang="en-US" dirty="0" smtClean="0">
                <a:sym typeface="Wingdings" pitchFamily="2" charset="2"/>
              </a:rPr>
              <a:t> The word 10110010 is stored</a:t>
            </a:r>
            <a:endParaRPr lang="en-US" dirty="0"/>
          </a:p>
        </p:txBody>
      </p:sp>
      <p:graphicFrame>
        <p:nvGraphicFramePr>
          <p:cNvPr id="321358" name="Group 846"/>
          <p:cNvGraphicFramePr>
            <a:graphicFrameLocks noGrp="1"/>
          </p:cNvGraphicFramePr>
          <p:nvPr/>
        </p:nvGraphicFramePr>
        <p:xfrm>
          <a:off x="376238" y="1939925"/>
          <a:ext cx="3967168" cy="2456688"/>
        </p:xfrm>
        <a:graphic>
          <a:graphicData uri="http://schemas.openxmlformats.org/drawingml/2006/table">
            <a:tbl>
              <a:tblPr/>
              <a:tblGrid>
                <a:gridCol w="283583"/>
                <a:gridCol w="283584"/>
                <a:gridCol w="283583"/>
                <a:gridCol w="282083"/>
                <a:gridCol w="283584"/>
                <a:gridCol w="283583"/>
                <a:gridCol w="283584"/>
                <a:gridCol w="283583"/>
                <a:gridCol w="283584"/>
                <a:gridCol w="283583"/>
                <a:gridCol w="282083"/>
                <a:gridCol w="283584"/>
                <a:gridCol w="283583"/>
                <a:gridCol w="283584"/>
              </a:tblGrid>
              <a:tr h="161925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Inputs</a:t>
                      </a:r>
                    </a:p>
                  </a:txBody>
                  <a:tcPr marL="18288" marR="18288" marT="18288" marB="1828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Outputs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I4</a:t>
                      </a:r>
                    </a:p>
                  </a:txBody>
                  <a:tcPr marL="18288" marR="18288" marT="18288" marB="18288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I3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I2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A7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A6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A5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A4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A3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A2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288" marR="18288" marT="18288" marB="1828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540" name="Group 851"/>
          <p:cNvGrpSpPr>
            <a:grpSpLocks/>
          </p:cNvGrpSpPr>
          <p:nvPr/>
        </p:nvGrpSpPr>
        <p:grpSpPr bwMode="auto">
          <a:xfrm>
            <a:off x="4808538" y="2152650"/>
            <a:ext cx="4094162" cy="2647950"/>
            <a:chOff x="3181" y="1090"/>
            <a:chExt cx="2579" cy="1668"/>
          </a:xfrm>
        </p:grpSpPr>
        <p:sp>
          <p:nvSpPr>
            <p:cNvPr id="15543" name="Rectangle 850"/>
            <p:cNvSpPr>
              <a:spLocks noChangeArrowheads="1"/>
            </p:cNvSpPr>
            <p:nvPr/>
          </p:nvSpPr>
          <p:spPr bwMode="auto">
            <a:xfrm>
              <a:off x="3374" y="1090"/>
              <a:ext cx="2386" cy="14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grpSp>
          <p:nvGrpSpPr>
            <p:cNvPr id="15544" name="Group 849"/>
            <p:cNvGrpSpPr>
              <a:grpSpLocks/>
            </p:cNvGrpSpPr>
            <p:nvPr/>
          </p:nvGrpSpPr>
          <p:grpSpPr bwMode="auto">
            <a:xfrm>
              <a:off x="3181" y="1112"/>
              <a:ext cx="2579" cy="1646"/>
              <a:chOff x="3181" y="1112"/>
              <a:chExt cx="2579" cy="1646"/>
            </a:xfrm>
          </p:grpSpPr>
          <p:sp>
            <p:nvSpPr>
              <p:cNvPr id="15545" name="Rectangle 7"/>
              <p:cNvSpPr>
                <a:spLocks noChangeAspect="1" noChangeArrowheads="1"/>
              </p:cNvSpPr>
              <p:nvPr/>
            </p:nvSpPr>
            <p:spPr bwMode="auto">
              <a:xfrm>
                <a:off x="3526" y="1112"/>
                <a:ext cx="488" cy="10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  <p:sp>
            <p:nvSpPr>
              <p:cNvPr id="15546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3874" y="1173"/>
                <a:ext cx="186" cy="10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900"/>
                  <a:t>0</a:t>
                </a:r>
              </a:p>
              <a:p>
                <a:r>
                  <a:rPr lang="en-US" sz="900"/>
                  <a:t>1</a:t>
                </a:r>
              </a:p>
              <a:p>
                <a:r>
                  <a:rPr lang="en-US" sz="900"/>
                  <a:t>2</a:t>
                </a:r>
              </a:p>
              <a:p>
                <a:r>
                  <a:rPr lang="en-US" sz="900"/>
                  <a:t>3</a:t>
                </a:r>
              </a:p>
              <a:p>
                <a:r>
                  <a:rPr lang="en-US" sz="900"/>
                  <a:t>.</a:t>
                </a:r>
              </a:p>
              <a:p>
                <a:r>
                  <a:rPr lang="en-US" sz="900"/>
                  <a:t>.</a:t>
                </a:r>
              </a:p>
              <a:p>
                <a:r>
                  <a:rPr lang="en-US" sz="900"/>
                  <a:t>.</a:t>
                </a:r>
              </a:p>
              <a:p>
                <a:r>
                  <a:rPr lang="en-US" sz="900"/>
                  <a:t>28</a:t>
                </a:r>
              </a:p>
              <a:p>
                <a:r>
                  <a:rPr lang="en-US" sz="900"/>
                  <a:t>29</a:t>
                </a:r>
              </a:p>
              <a:p>
                <a:r>
                  <a:rPr lang="en-US" sz="900"/>
                  <a:t>30</a:t>
                </a:r>
              </a:p>
              <a:p>
                <a:r>
                  <a:rPr lang="en-US" sz="900"/>
                  <a:t>31</a:t>
                </a:r>
              </a:p>
            </p:txBody>
          </p:sp>
          <p:sp>
            <p:nvSpPr>
              <p:cNvPr id="15547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3181" y="1242"/>
                <a:ext cx="155" cy="7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800"/>
                  <a:t>I</a:t>
                </a:r>
                <a:r>
                  <a:rPr lang="en-US" sz="800" baseline="-25000"/>
                  <a:t>0</a:t>
                </a:r>
              </a:p>
              <a:p>
                <a:endParaRPr lang="en-US" sz="800"/>
              </a:p>
              <a:p>
                <a:r>
                  <a:rPr lang="en-US" sz="800"/>
                  <a:t>I</a:t>
                </a:r>
                <a:r>
                  <a:rPr lang="en-US" sz="800" baseline="-25000"/>
                  <a:t>1</a:t>
                </a:r>
              </a:p>
              <a:p>
                <a:endParaRPr lang="en-US" sz="800"/>
              </a:p>
              <a:p>
                <a:r>
                  <a:rPr lang="en-US" sz="800"/>
                  <a:t>I</a:t>
                </a:r>
                <a:r>
                  <a:rPr lang="en-US" sz="800" baseline="-25000"/>
                  <a:t>2</a:t>
                </a:r>
              </a:p>
              <a:p>
                <a:endParaRPr lang="en-US" sz="800"/>
              </a:p>
              <a:p>
                <a:r>
                  <a:rPr lang="en-US" sz="800"/>
                  <a:t>I</a:t>
                </a:r>
                <a:r>
                  <a:rPr lang="en-US" sz="800" baseline="-25000"/>
                  <a:t>3</a:t>
                </a:r>
              </a:p>
              <a:p>
                <a:endParaRPr lang="en-US" sz="800"/>
              </a:p>
              <a:p>
                <a:r>
                  <a:rPr lang="en-US" sz="800"/>
                  <a:t>I</a:t>
                </a:r>
                <a:r>
                  <a:rPr lang="en-US" sz="800" baseline="-25000"/>
                  <a:t>4</a:t>
                </a:r>
              </a:p>
            </p:txBody>
          </p:sp>
          <p:grpSp>
            <p:nvGrpSpPr>
              <p:cNvPr id="15548" name="Group 10"/>
              <p:cNvGrpSpPr>
                <a:grpSpLocks noChangeAspect="1"/>
              </p:cNvGrpSpPr>
              <p:nvPr/>
            </p:nvGrpSpPr>
            <p:grpSpPr bwMode="auto">
              <a:xfrm>
                <a:off x="3321" y="1302"/>
                <a:ext cx="205" cy="684"/>
                <a:chOff x="672" y="2071"/>
                <a:chExt cx="274" cy="913"/>
              </a:xfrm>
            </p:grpSpPr>
            <p:sp>
              <p:nvSpPr>
                <p:cNvPr id="15672" name="Line 11"/>
                <p:cNvSpPr>
                  <a:spLocks noChangeAspect="1" noChangeShapeType="1"/>
                </p:cNvSpPr>
                <p:nvPr/>
              </p:nvSpPr>
              <p:spPr bwMode="auto">
                <a:xfrm>
                  <a:off x="672" y="2071"/>
                  <a:ext cx="27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5673" name="Line 12"/>
                <p:cNvSpPr>
                  <a:spLocks noChangeAspect="1" noChangeShapeType="1"/>
                </p:cNvSpPr>
                <p:nvPr/>
              </p:nvSpPr>
              <p:spPr bwMode="auto">
                <a:xfrm>
                  <a:off x="672" y="2297"/>
                  <a:ext cx="27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5674" name="Line 13"/>
                <p:cNvSpPr>
                  <a:spLocks noChangeAspect="1" noChangeShapeType="1"/>
                </p:cNvSpPr>
                <p:nvPr/>
              </p:nvSpPr>
              <p:spPr bwMode="auto">
                <a:xfrm>
                  <a:off x="672" y="2503"/>
                  <a:ext cx="27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5675" name="Line 14"/>
                <p:cNvSpPr>
                  <a:spLocks noChangeAspect="1" noChangeShapeType="1"/>
                </p:cNvSpPr>
                <p:nvPr/>
              </p:nvSpPr>
              <p:spPr bwMode="auto">
                <a:xfrm>
                  <a:off x="672" y="2757"/>
                  <a:ext cx="27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5676" name="Line 15"/>
                <p:cNvSpPr>
                  <a:spLocks noChangeAspect="1" noChangeShapeType="1"/>
                </p:cNvSpPr>
                <p:nvPr/>
              </p:nvSpPr>
              <p:spPr bwMode="auto">
                <a:xfrm>
                  <a:off x="672" y="2984"/>
                  <a:ext cx="27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15549" name="Group 16"/>
              <p:cNvGrpSpPr>
                <a:grpSpLocks noChangeAspect="1"/>
              </p:cNvGrpSpPr>
              <p:nvPr/>
            </p:nvGrpSpPr>
            <p:grpSpPr bwMode="auto">
              <a:xfrm>
                <a:off x="4014" y="1137"/>
                <a:ext cx="1710" cy="1456"/>
                <a:chOff x="1598" y="1850"/>
                <a:chExt cx="2283" cy="1945"/>
              </a:xfrm>
            </p:grpSpPr>
            <p:grpSp>
              <p:nvGrpSpPr>
                <p:cNvPr id="15582" name="Group 17"/>
                <p:cNvGrpSpPr>
                  <a:grpSpLocks noChangeAspect="1"/>
                </p:cNvGrpSpPr>
                <p:nvPr/>
              </p:nvGrpSpPr>
              <p:grpSpPr bwMode="auto">
                <a:xfrm>
                  <a:off x="1598" y="1954"/>
                  <a:ext cx="2256" cy="1166"/>
                  <a:chOff x="1598" y="1954"/>
                  <a:chExt cx="1158" cy="1166"/>
                </a:xfrm>
              </p:grpSpPr>
              <p:sp>
                <p:nvSpPr>
                  <p:cNvPr id="15664" name="Line 1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598" y="1954"/>
                    <a:ext cx="11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5665" name="Line 1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598" y="2071"/>
                    <a:ext cx="11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5666" name="Line 2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598" y="2194"/>
                    <a:ext cx="11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5667" name="Line 2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598" y="2318"/>
                    <a:ext cx="11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5668" name="Line 2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598" y="2763"/>
                    <a:ext cx="11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5669" name="Line 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598" y="2880"/>
                    <a:ext cx="11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5670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598" y="2990"/>
                    <a:ext cx="11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5671" name="Line 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598" y="3120"/>
                    <a:ext cx="115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583" name="Group 26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1587" y="3315"/>
                  <a:ext cx="311" cy="258"/>
                  <a:chOff x="3377" y="3425"/>
                  <a:chExt cx="236" cy="224"/>
                </a:xfrm>
              </p:grpSpPr>
              <p:sp>
                <p:nvSpPr>
                  <p:cNvPr id="15657" name="Freeform 27"/>
                  <p:cNvSpPr>
                    <a:spLocks noChangeAspect="1"/>
                  </p:cNvSpPr>
                  <p:nvPr/>
                </p:nvSpPr>
                <p:spPr bwMode="auto">
                  <a:xfrm>
                    <a:off x="3377" y="3425"/>
                    <a:ext cx="26" cy="224"/>
                  </a:xfrm>
                  <a:custGeom>
                    <a:avLst/>
                    <a:gdLst>
                      <a:gd name="T0" fmla="*/ 0 w 192"/>
                      <a:gd name="T1" fmla="*/ 0 h 1152"/>
                      <a:gd name="T2" fmla="*/ 26 w 192"/>
                      <a:gd name="T3" fmla="*/ 112 h 1152"/>
                      <a:gd name="T4" fmla="*/ 0 w 192"/>
                      <a:gd name="T5" fmla="*/ 224 h 1152"/>
                      <a:gd name="T6" fmla="*/ 0 60000 65536"/>
                      <a:gd name="T7" fmla="*/ 0 60000 65536"/>
                      <a:gd name="T8" fmla="*/ 0 60000 65536"/>
                      <a:gd name="T9" fmla="*/ 0 w 192"/>
                      <a:gd name="T10" fmla="*/ 0 h 1152"/>
                      <a:gd name="T11" fmla="*/ 192 w 192"/>
                      <a:gd name="T12" fmla="*/ 1152 h 115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2" h="1152">
                        <a:moveTo>
                          <a:pt x="0" y="0"/>
                        </a:moveTo>
                        <a:cubicBezTo>
                          <a:pt x="96" y="192"/>
                          <a:pt x="192" y="384"/>
                          <a:pt x="192" y="576"/>
                        </a:cubicBezTo>
                        <a:cubicBezTo>
                          <a:pt x="192" y="768"/>
                          <a:pt x="96" y="960"/>
                          <a:pt x="0" y="115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grpSp>
                <p:nvGrpSpPr>
                  <p:cNvPr id="15658" name="Group 2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377" y="3425"/>
                    <a:ext cx="236" cy="112"/>
                    <a:chOff x="2880" y="2736"/>
                    <a:chExt cx="1728" cy="576"/>
                  </a:xfrm>
                </p:grpSpPr>
                <p:sp>
                  <p:nvSpPr>
                    <p:cNvPr id="15662" name="Line 29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663" name="Freeform 3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659" name="Group 31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3377" y="3535"/>
                    <a:ext cx="235" cy="112"/>
                    <a:chOff x="2880" y="2736"/>
                    <a:chExt cx="1728" cy="576"/>
                  </a:xfrm>
                </p:grpSpPr>
                <p:sp>
                  <p:nvSpPr>
                    <p:cNvPr id="15660" name="Line 3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661" name="Freeform 3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584" name="Group 34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1868" y="3315"/>
                  <a:ext cx="311" cy="258"/>
                  <a:chOff x="3377" y="3425"/>
                  <a:chExt cx="236" cy="224"/>
                </a:xfrm>
              </p:grpSpPr>
              <p:sp>
                <p:nvSpPr>
                  <p:cNvPr id="15650" name="Freeform 35"/>
                  <p:cNvSpPr>
                    <a:spLocks noChangeAspect="1"/>
                  </p:cNvSpPr>
                  <p:nvPr/>
                </p:nvSpPr>
                <p:spPr bwMode="auto">
                  <a:xfrm>
                    <a:off x="3377" y="3425"/>
                    <a:ext cx="26" cy="224"/>
                  </a:xfrm>
                  <a:custGeom>
                    <a:avLst/>
                    <a:gdLst>
                      <a:gd name="T0" fmla="*/ 0 w 192"/>
                      <a:gd name="T1" fmla="*/ 0 h 1152"/>
                      <a:gd name="T2" fmla="*/ 26 w 192"/>
                      <a:gd name="T3" fmla="*/ 112 h 1152"/>
                      <a:gd name="T4" fmla="*/ 0 w 192"/>
                      <a:gd name="T5" fmla="*/ 224 h 1152"/>
                      <a:gd name="T6" fmla="*/ 0 60000 65536"/>
                      <a:gd name="T7" fmla="*/ 0 60000 65536"/>
                      <a:gd name="T8" fmla="*/ 0 60000 65536"/>
                      <a:gd name="T9" fmla="*/ 0 w 192"/>
                      <a:gd name="T10" fmla="*/ 0 h 1152"/>
                      <a:gd name="T11" fmla="*/ 192 w 192"/>
                      <a:gd name="T12" fmla="*/ 1152 h 115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2" h="1152">
                        <a:moveTo>
                          <a:pt x="0" y="0"/>
                        </a:moveTo>
                        <a:cubicBezTo>
                          <a:pt x="96" y="192"/>
                          <a:pt x="192" y="384"/>
                          <a:pt x="192" y="576"/>
                        </a:cubicBezTo>
                        <a:cubicBezTo>
                          <a:pt x="192" y="768"/>
                          <a:pt x="96" y="960"/>
                          <a:pt x="0" y="115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grpSp>
                <p:nvGrpSpPr>
                  <p:cNvPr id="15651" name="Group 3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377" y="3425"/>
                    <a:ext cx="236" cy="112"/>
                    <a:chOff x="2880" y="2736"/>
                    <a:chExt cx="1728" cy="576"/>
                  </a:xfrm>
                </p:grpSpPr>
                <p:sp>
                  <p:nvSpPr>
                    <p:cNvPr id="15655" name="Line 3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656" name="Freeform 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652" name="Group 39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3377" y="3535"/>
                    <a:ext cx="235" cy="112"/>
                    <a:chOff x="2880" y="2736"/>
                    <a:chExt cx="1728" cy="576"/>
                  </a:xfrm>
                </p:grpSpPr>
                <p:sp>
                  <p:nvSpPr>
                    <p:cNvPr id="15653" name="Line 4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654" name="Freeform 4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585" name="Group 42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2156" y="3315"/>
                  <a:ext cx="311" cy="258"/>
                  <a:chOff x="3377" y="3425"/>
                  <a:chExt cx="236" cy="224"/>
                </a:xfrm>
              </p:grpSpPr>
              <p:sp>
                <p:nvSpPr>
                  <p:cNvPr id="15643" name="Freeform 43"/>
                  <p:cNvSpPr>
                    <a:spLocks noChangeAspect="1"/>
                  </p:cNvSpPr>
                  <p:nvPr/>
                </p:nvSpPr>
                <p:spPr bwMode="auto">
                  <a:xfrm>
                    <a:off x="3377" y="3425"/>
                    <a:ext cx="26" cy="224"/>
                  </a:xfrm>
                  <a:custGeom>
                    <a:avLst/>
                    <a:gdLst>
                      <a:gd name="T0" fmla="*/ 0 w 192"/>
                      <a:gd name="T1" fmla="*/ 0 h 1152"/>
                      <a:gd name="T2" fmla="*/ 26 w 192"/>
                      <a:gd name="T3" fmla="*/ 112 h 1152"/>
                      <a:gd name="T4" fmla="*/ 0 w 192"/>
                      <a:gd name="T5" fmla="*/ 224 h 1152"/>
                      <a:gd name="T6" fmla="*/ 0 60000 65536"/>
                      <a:gd name="T7" fmla="*/ 0 60000 65536"/>
                      <a:gd name="T8" fmla="*/ 0 60000 65536"/>
                      <a:gd name="T9" fmla="*/ 0 w 192"/>
                      <a:gd name="T10" fmla="*/ 0 h 1152"/>
                      <a:gd name="T11" fmla="*/ 192 w 192"/>
                      <a:gd name="T12" fmla="*/ 1152 h 115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2" h="1152">
                        <a:moveTo>
                          <a:pt x="0" y="0"/>
                        </a:moveTo>
                        <a:cubicBezTo>
                          <a:pt x="96" y="192"/>
                          <a:pt x="192" y="384"/>
                          <a:pt x="192" y="576"/>
                        </a:cubicBezTo>
                        <a:cubicBezTo>
                          <a:pt x="192" y="768"/>
                          <a:pt x="96" y="960"/>
                          <a:pt x="0" y="115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grpSp>
                <p:nvGrpSpPr>
                  <p:cNvPr id="15644" name="Group 4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377" y="3425"/>
                    <a:ext cx="236" cy="112"/>
                    <a:chOff x="2880" y="2736"/>
                    <a:chExt cx="1728" cy="576"/>
                  </a:xfrm>
                </p:grpSpPr>
                <p:sp>
                  <p:nvSpPr>
                    <p:cNvPr id="15648" name="Line 4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649" name="Freeform 4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645" name="Group 47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3377" y="3535"/>
                    <a:ext cx="235" cy="112"/>
                    <a:chOff x="2880" y="2736"/>
                    <a:chExt cx="1728" cy="576"/>
                  </a:xfrm>
                </p:grpSpPr>
                <p:sp>
                  <p:nvSpPr>
                    <p:cNvPr id="15646" name="Line 4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647" name="Freeform 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586" name="Group 50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2444" y="3315"/>
                  <a:ext cx="311" cy="258"/>
                  <a:chOff x="3377" y="3425"/>
                  <a:chExt cx="236" cy="224"/>
                </a:xfrm>
              </p:grpSpPr>
              <p:sp>
                <p:nvSpPr>
                  <p:cNvPr id="15636" name="Freeform 51"/>
                  <p:cNvSpPr>
                    <a:spLocks noChangeAspect="1"/>
                  </p:cNvSpPr>
                  <p:nvPr/>
                </p:nvSpPr>
                <p:spPr bwMode="auto">
                  <a:xfrm>
                    <a:off x="3377" y="3425"/>
                    <a:ext cx="26" cy="224"/>
                  </a:xfrm>
                  <a:custGeom>
                    <a:avLst/>
                    <a:gdLst>
                      <a:gd name="T0" fmla="*/ 0 w 192"/>
                      <a:gd name="T1" fmla="*/ 0 h 1152"/>
                      <a:gd name="T2" fmla="*/ 26 w 192"/>
                      <a:gd name="T3" fmla="*/ 112 h 1152"/>
                      <a:gd name="T4" fmla="*/ 0 w 192"/>
                      <a:gd name="T5" fmla="*/ 224 h 1152"/>
                      <a:gd name="T6" fmla="*/ 0 60000 65536"/>
                      <a:gd name="T7" fmla="*/ 0 60000 65536"/>
                      <a:gd name="T8" fmla="*/ 0 60000 65536"/>
                      <a:gd name="T9" fmla="*/ 0 w 192"/>
                      <a:gd name="T10" fmla="*/ 0 h 1152"/>
                      <a:gd name="T11" fmla="*/ 192 w 192"/>
                      <a:gd name="T12" fmla="*/ 1152 h 115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2" h="1152">
                        <a:moveTo>
                          <a:pt x="0" y="0"/>
                        </a:moveTo>
                        <a:cubicBezTo>
                          <a:pt x="96" y="192"/>
                          <a:pt x="192" y="384"/>
                          <a:pt x="192" y="576"/>
                        </a:cubicBezTo>
                        <a:cubicBezTo>
                          <a:pt x="192" y="768"/>
                          <a:pt x="96" y="960"/>
                          <a:pt x="0" y="115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grpSp>
                <p:nvGrpSpPr>
                  <p:cNvPr id="15637" name="Group 5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377" y="3425"/>
                    <a:ext cx="236" cy="112"/>
                    <a:chOff x="2880" y="2736"/>
                    <a:chExt cx="1728" cy="576"/>
                  </a:xfrm>
                </p:grpSpPr>
                <p:sp>
                  <p:nvSpPr>
                    <p:cNvPr id="15641" name="Line 5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642" name="Freeform 5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638" name="Group 55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3377" y="3535"/>
                    <a:ext cx="235" cy="112"/>
                    <a:chOff x="2880" y="2736"/>
                    <a:chExt cx="1728" cy="576"/>
                  </a:xfrm>
                </p:grpSpPr>
                <p:sp>
                  <p:nvSpPr>
                    <p:cNvPr id="15639" name="Line 5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640" name="Freeform 5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587" name="Group 58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2739" y="3315"/>
                  <a:ext cx="311" cy="258"/>
                  <a:chOff x="3377" y="3425"/>
                  <a:chExt cx="236" cy="224"/>
                </a:xfrm>
              </p:grpSpPr>
              <p:sp>
                <p:nvSpPr>
                  <p:cNvPr id="15629" name="Freeform 59"/>
                  <p:cNvSpPr>
                    <a:spLocks noChangeAspect="1"/>
                  </p:cNvSpPr>
                  <p:nvPr/>
                </p:nvSpPr>
                <p:spPr bwMode="auto">
                  <a:xfrm>
                    <a:off x="3377" y="3425"/>
                    <a:ext cx="26" cy="224"/>
                  </a:xfrm>
                  <a:custGeom>
                    <a:avLst/>
                    <a:gdLst>
                      <a:gd name="T0" fmla="*/ 0 w 192"/>
                      <a:gd name="T1" fmla="*/ 0 h 1152"/>
                      <a:gd name="T2" fmla="*/ 26 w 192"/>
                      <a:gd name="T3" fmla="*/ 112 h 1152"/>
                      <a:gd name="T4" fmla="*/ 0 w 192"/>
                      <a:gd name="T5" fmla="*/ 224 h 1152"/>
                      <a:gd name="T6" fmla="*/ 0 60000 65536"/>
                      <a:gd name="T7" fmla="*/ 0 60000 65536"/>
                      <a:gd name="T8" fmla="*/ 0 60000 65536"/>
                      <a:gd name="T9" fmla="*/ 0 w 192"/>
                      <a:gd name="T10" fmla="*/ 0 h 1152"/>
                      <a:gd name="T11" fmla="*/ 192 w 192"/>
                      <a:gd name="T12" fmla="*/ 1152 h 115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2" h="1152">
                        <a:moveTo>
                          <a:pt x="0" y="0"/>
                        </a:moveTo>
                        <a:cubicBezTo>
                          <a:pt x="96" y="192"/>
                          <a:pt x="192" y="384"/>
                          <a:pt x="192" y="576"/>
                        </a:cubicBezTo>
                        <a:cubicBezTo>
                          <a:pt x="192" y="768"/>
                          <a:pt x="96" y="960"/>
                          <a:pt x="0" y="115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grpSp>
                <p:nvGrpSpPr>
                  <p:cNvPr id="15630" name="Group 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377" y="3425"/>
                    <a:ext cx="236" cy="112"/>
                    <a:chOff x="2880" y="2736"/>
                    <a:chExt cx="1728" cy="576"/>
                  </a:xfrm>
                </p:grpSpPr>
                <p:sp>
                  <p:nvSpPr>
                    <p:cNvPr id="15634" name="Line 6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635" name="Freeform 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631" name="Group 63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3377" y="3535"/>
                    <a:ext cx="235" cy="112"/>
                    <a:chOff x="2880" y="2736"/>
                    <a:chExt cx="1728" cy="576"/>
                  </a:xfrm>
                </p:grpSpPr>
                <p:sp>
                  <p:nvSpPr>
                    <p:cNvPr id="15632" name="Line 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633" name="Freeform 6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588" name="Group 66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3020" y="3315"/>
                  <a:ext cx="311" cy="258"/>
                  <a:chOff x="3377" y="3425"/>
                  <a:chExt cx="236" cy="224"/>
                </a:xfrm>
              </p:grpSpPr>
              <p:sp>
                <p:nvSpPr>
                  <p:cNvPr id="15622" name="Freeform 67"/>
                  <p:cNvSpPr>
                    <a:spLocks noChangeAspect="1"/>
                  </p:cNvSpPr>
                  <p:nvPr/>
                </p:nvSpPr>
                <p:spPr bwMode="auto">
                  <a:xfrm>
                    <a:off x="3377" y="3425"/>
                    <a:ext cx="26" cy="224"/>
                  </a:xfrm>
                  <a:custGeom>
                    <a:avLst/>
                    <a:gdLst>
                      <a:gd name="T0" fmla="*/ 0 w 192"/>
                      <a:gd name="T1" fmla="*/ 0 h 1152"/>
                      <a:gd name="T2" fmla="*/ 26 w 192"/>
                      <a:gd name="T3" fmla="*/ 112 h 1152"/>
                      <a:gd name="T4" fmla="*/ 0 w 192"/>
                      <a:gd name="T5" fmla="*/ 224 h 1152"/>
                      <a:gd name="T6" fmla="*/ 0 60000 65536"/>
                      <a:gd name="T7" fmla="*/ 0 60000 65536"/>
                      <a:gd name="T8" fmla="*/ 0 60000 65536"/>
                      <a:gd name="T9" fmla="*/ 0 w 192"/>
                      <a:gd name="T10" fmla="*/ 0 h 1152"/>
                      <a:gd name="T11" fmla="*/ 192 w 192"/>
                      <a:gd name="T12" fmla="*/ 1152 h 115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2" h="1152">
                        <a:moveTo>
                          <a:pt x="0" y="0"/>
                        </a:moveTo>
                        <a:cubicBezTo>
                          <a:pt x="96" y="192"/>
                          <a:pt x="192" y="384"/>
                          <a:pt x="192" y="576"/>
                        </a:cubicBezTo>
                        <a:cubicBezTo>
                          <a:pt x="192" y="768"/>
                          <a:pt x="96" y="960"/>
                          <a:pt x="0" y="115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grpSp>
                <p:nvGrpSpPr>
                  <p:cNvPr id="15623" name="Group 6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377" y="3425"/>
                    <a:ext cx="236" cy="112"/>
                    <a:chOff x="2880" y="2736"/>
                    <a:chExt cx="1728" cy="576"/>
                  </a:xfrm>
                </p:grpSpPr>
                <p:sp>
                  <p:nvSpPr>
                    <p:cNvPr id="15627" name="Line 69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628" name="Freeform 7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624" name="Group 71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3377" y="3535"/>
                    <a:ext cx="235" cy="112"/>
                    <a:chOff x="2880" y="2736"/>
                    <a:chExt cx="1728" cy="576"/>
                  </a:xfrm>
                </p:grpSpPr>
                <p:sp>
                  <p:nvSpPr>
                    <p:cNvPr id="15625" name="Line 7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626" name="Freeform 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589" name="Group 74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3308" y="3315"/>
                  <a:ext cx="311" cy="258"/>
                  <a:chOff x="3377" y="3425"/>
                  <a:chExt cx="236" cy="224"/>
                </a:xfrm>
              </p:grpSpPr>
              <p:sp>
                <p:nvSpPr>
                  <p:cNvPr id="15615" name="Freeform 75"/>
                  <p:cNvSpPr>
                    <a:spLocks noChangeAspect="1"/>
                  </p:cNvSpPr>
                  <p:nvPr/>
                </p:nvSpPr>
                <p:spPr bwMode="auto">
                  <a:xfrm>
                    <a:off x="3377" y="3425"/>
                    <a:ext cx="26" cy="224"/>
                  </a:xfrm>
                  <a:custGeom>
                    <a:avLst/>
                    <a:gdLst>
                      <a:gd name="T0" fmla="*/ 0 w 192"/>
                      <a:gd name="T1" fmla="*/ 0 h 1152"/>
                      <a:gd name="T2" fmla="*/ 26 w 192"/>
                      <a:gd name="T3" fmla="*/ 112 h 1152"/>
                      <a:gd name="T4" fmla="*/ 0 w 192"/>
                      <a:gd name="T5" fmla="*/ 224 h 1152"/>
                      <a:gd name="T6" fmla="*/ 0 60000 65536"/>
                      <a:gd name="T7" fmla="*/ 0 60000 65536"/>
                      <a:gd name="T8" fmla="*/ 0 60000 65536"/>
                      <a:gd name="T9" fmla="*/ 0 w 192"/>
                      <a:gd name="T10" fmla="*/ 0 h 1152"/>
                      <a:gd name="T11" fmla="*/ 192 w 192"/>
                      <a:gd name="T12" fmla="*/ 1152 h 115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2" h="1152">
                        <a:moveTo>
                          <a:pt x="0" y="0"/>
                        </a:moveTo>
                        <a:cubicBezTo>
                          <a:pt x="96" y="192"/>
                          <a:pt x="192" y="384"/>
                          <a:pt x="192" y="576"/>
                        </a:cubicBezTo>
                        <a:cubicBezTo>
                          <a:pt x="192" y="768"/>
                          <a:pt x="96" y="960"/>
                          <a:pt x="0" y="115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grpSp>
                <p:nvGrpSpPr>
                  <p:cNvPr id="15616" name="Group 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377" y="3425"/>
                    <a:ext cx="236" cy="112"/>
                    <a:chOff x="2880" y="2736"/>
                    <a:chExt cx="1728" cy="576"/>
                  </a:xfrm>
                </p:grpSpPr>
                <p:sp>
                  <p:nvSpPr>
                    <p:cNvPr id="15620" name="Line 7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621" name="Freeform 7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617" name="Group 79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3377" y="3535"/>
                    <a:ext cx="235" cy="112"/>
                    <a:chOff x="2880" y="2736"/>
                    <a:chExt cx="1728" cy="576"/>
                  </a:xfrm>
                </p:grpSpPr>
                <p:sp>
                  <p:nvSpPr>
                    <p:cNvPr id="15618" name="Line 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619" name="Freeform 8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590" name="Group 82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3596" y="3315"/>
                  <a:ext cx="311" cy="258"/>
                  <a:chOff x="3377" y="3425"/>
                  <a:chExt cx="236" cy="224"/>
                </a:xfrm>
              </p:grpSpPr>
              <p:sp>
                <p:nvSpPr>
                  <p:cNvPr id="15608" name="Freeform 83"/>
                  <p:cNvSpPr>
                    <a:spLocks noChangeAspect="1"/>
                  </p:cNvSpPr>
                  <p:nvPr/>
                </p:nvSpPr>
                <p:spPr bwMode="auto">
                  <a:xfrm>
                    <a:off x="3377" y="3425"/>
                    <a:ext cx="26" cy="224"/>
                  </a:xfrm>
                  <a:custGeom>
                    <a:avLst/>
                    <a:gdLst>
                      <a:gd name="T0" fmla="*/ 0 w 192"/>
                      <a:gd name="T1" fmla="*/ 0 h 1152"/>
                      <a:gd name="T2" fmla="*/ 26 w 192"/>
                      <a:gd name="T3" fmla="*/ 112 h 1152"/>
                      <a:gd name="T4" fmla="*/ 0 w 192"/>
                      <a:gd name="T5" fmla="*/ 224 h 1152"/>
                      <a:gd name="T6" fmla="*/ 0 60000 65536"/>
                      <a:gd name="T7" fmla="*/ 0 60000 65536"/>
                      <a:gd name="T8" fmla="*/ 0 60000 65536"/>
                      <a:gd name="T9" fmla="*/ 0 w 192"/>
                      <a:gd name="T10" fmla="*/ 0 h 1152"/>
                      <a:gd name="T11" fmla="*/ 192 w 192"/>
                      <a:gd name="T12" fmla="*/ 1152 h 115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2" h="1152">
                        <a:moveTo>
                          <a:pt x="0" y="0"/>
                        </a:moveTo>
                        <a:cubicBezTo>
                          <a:pt x="96" y="192"/>
                          <a:pt x="192" y="384"/>
                          <a:pt x="192" y="576"/>
                        </a:cubicBezTo>
                        <a:cubicBezTo>
                          <a:pt x="192" y="768"/>
                          <a:pt x="96" y="960"/>
                          <a:pt x="0" y="115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grpSp>
                <p:nvGrpSpPr>
                  <p:cNvPr id="15609" name="Group 8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377" y="3425"/>
                    <a:ext cx="236" cy="112"/>
                    <a:chOff x="2880" y="2736"/>
                    <a:chExt cx="1728" cy="576"/>
                  </a:xfrm>
                </p:grpSpPr>
                <p:sp>
                  <p:nvSpPr>
                    <p:cNvPr id="15613" name="Line 8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614" name="Freeform 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610" name="Group 87"/>
                  <p:cNvGrpSpPr>
                    <a:grpSpLocks noChangeAspect="1"/>
                  </p:cNvGrpSpPr>
                  <p:nvPr/>
                </p:nvGrpSpPr>
                <p:grpSpPr bwMode="auto">
                  <a:xfrm flipV="1">
                    <a:off x="3377" y="3535"/>
                    <a:ext cx="235" cy="112"/>
                    <a:chOff x="2880" y="2736"/>
                    <a:chExt cx="1728" cy="576"/>
                  </a:xfrm>
                </p:grpSpPr>
                <p:sp>
                  <p:nvSpPr>
                    <p:cNvPr id="15611" name="Line 8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880" y="2736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612" name="Freeform 8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456" y="2736"/>
                      <a:ext cx="1152" cy="576"/>
                    </a:xfrm>
                    <a:custGeom>
                      <a:avLst/>
                      <a:gdLst>
                        <a:gd name="T0" fmla="*/ 0 w 1152"/>
                        <a:gd name="T1" fmla="*/ 0 h 576"/>
                        <a:gd name="T2" fmla="*/ 672 w 1152"/>
                        <a:gd name="T3" fmla="*/ 192 h 576"/>
                        <a:gd name="T4" fmla="*/ 1152 w 1152"/>
                        <a:gd name="T5" fmla="*/ 576 h 576"/>
                        <a:gd name="T6" fmla="*/ 0 60000 65536"/>
                        <a:gd name="T7" fmla="*/ 0 60000 65536"/>
                        <a:gd name="T8" fmla="*/ 0 60000 65536"/>
                        <a:gd name="T9" fmla="*/ 0 w 1152"/>
                        <a:gd name="T10" fmla="*/ 0 h 576"/>
                        <a:gd name="T11" fmla="*/ 1152 w 1152"/>
                        <a:gd name="T12" fmla="*/ 576 h 57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52" h="576">
                          <a:moveTo>
                            <a:pt x="0" y="0"/>
                          </a:moveTo>
                          <a:cubicBezTo>
                            <a:pt x="240" y="48"/>
                            <a:pt x="480" y="96"/>
                            <a:pt x="672" y="192"/>
                          </a:cubicBezTo>
                          <a:cubicBezTo>
                            <a:pt x="864" y="288"/>
                            <a:pt x="1008" y="432"/>
                            <a:pt x="1152" y="576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lIns="90000" tIns="46800" rIns="90000" bIns="46800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591" name="Group 90"/>
                <p:cNvGrpSpPr>
                  <a:grpSpLocks noChangeAspect="1"/>
                </p:cNvGrpSpPr>
                <p:nvPr/>
              </p:nvGrpSpPr>
              <p:grpSpPr bwMode="auto">
                <a:xfrm>
                  <a:off x="1743" y="1850"/>
                  <a:ext cx="2009" cy="1471"/>
                  <a:chOff x="1743" y="2214"/>
                  <a:chExt cx="2009" cy="1107"/>
                </a:xfrm>
              </p:grpSpPr>
              <p:sp>
                <p:nvSpPr>
                  <p:cNvPr id="15600" name="Line 91"/>
                  <p:cNvSpPr>
                    <a:spLocks noChangeAspect="1" noChangeShapeType="1"/>
                  </p:cNvSpPr>
                  <p:nvPr/>
                </p:nvSpPr>
                <p:spPr bwMode="auto">
                  <a:xfrm rot="5400000">
                    <a:off x="1189" y="2768"/>
                    <a:ext cx="110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5601" name="Line 92"/>
                  <p:cNvSpPr>
                    <a:spLocks noChangeAspect="1" noChangeShapeType="1"/>
                  </p:cNvSpPr>
                  <p:nvPr/>
                </p:nvSpPr>
                <p:spPr bwMode="auto">
                  <a:xfrm rot="5400000">
                    <a:off x="1470" y="2768"/>
                    <a:ext cx="110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5602" name="Line 93"/>
                  <p:cNvSpPr>
                    <a:spLocks noChangeAspect="1" noChangeShapeType="1"/>
                  </p:cNvSpPr>
                  <p:nvPr/>
                </p:nvSpPr>
                <p:spPr bwMode="auto">
                  <a:xfrm rot="5400000">
                    <a:off x="1758" y="2768"/>
                    <a:ext cx="110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5603" name="Line 94"/>
                  <p:cNvSpPr>
                    <a:spLocks noChangeAspect="1" noChangeShapeType="1"/>
                  </p:cNvSpPr>
                  <p:nvPr/>
                </p:nvSpPr>
                <p:spPr bwMode="auto">
                  <a:xfrm rot="5400000">
                    <a:off x="2046" y="2768"/>
                    <a:ext cx="110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5604" name="Line 95"/>
                  <p:cNvSpPr>
                    <a:spLocks noChangeAspect="1" noChangeShapeType="1"/>
                  </p:cNvSpPr>
                  <p:nvPr/>
                </p:nvSpPr>
                <p:spPr bwMode="auto">
                  <a:xfrm rot="5400000">
                    <a:off x="2341" y="2768"/>
                    <a:ext cx="110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5605" name="Line 96"/>
                  <p:cNvSpPr>
                    <a:spLocks noChangeAspect="1" noChangeShapeType="1"/>
                  </p:cNvSpPr>
                  <p:nvPr/>
                </p:nvSpPr>
                <p:spPr bwMode="auto">
                  <a:xfrm rot="5400000">
                    <a:off x="2622" y="2768"/>
                    <a:ext cx="110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5606" name="Line 97"/>
                  <p:cNvSpPr>
                    <a:spLocks noChangeAspect="1" noChangeShapeType="1"/>
                  </p:cNvSpPr>
                  <p:nvPr/>
                </p:nvSpPr>
                <p:spPr bwMode="auto">
                  <a:xfrm rot="5400000">
                    <a:off x="2910" y="2768"/>
                    <a:ext cx="110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5607" name="Line 98"/>
                  <p:cNvSpPr>
                    <a:spLocks noChangeAspect="1" noChangeShapeType="1"/>
                  </p:cNvSpPr>
                  <p:nvPr/>
                </p:nvSpPr>
                <p:spPr bwMode="auto">
                  <a:xfrm rot="5400000">
                    <a:off x="3198" y="2768"/>
                    <a:ext cx="110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592" name="Line 99"/>
                <p:cNvSpPr>
                  <a:spLocks noChangeAspect="1" noChangeShapeType="1"/>
                </p:cNvSpPr>
                <p:nvPr/>
              </p:nvSpPr>
              <p:spPr bwMode="auto">
                <a:xfrm>
                  <a:off x="1741" y="3596"/>
                  <a:ext cx="0" cy="1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5593" name="Line 100"/>
                <p:cNvSpPr>
                  <a:spLocks noChangeAspect="1" noChangeShapeType="1"/>
                </p:cNvSpPr>
                <p:nvPr/>
              </p:nvSpPr>
              <p:spPr bwMode="auto">
                <a:xfrm>
                  <a:off x="2021" y="3596"/>
                  <a:ext cx="0" cy="1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5594" name="Line 101"/>
                <p:cNvSpPr>
                  <a:spLocks noChangeAspect="1" noChangeShapeType="1"/>
                </p:cNvSpPr>
                <p:nvPr/>
              </p:nvSpPr>
              <p:spPr bwMode="auto">
                <a:xfrm>
                  <a:off x="2307" y="3596"/>
                  <a:ext cx="0" cy="1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5595" name="Line 102"/>
                <p:cNvSpPr>
                  <a:spLocks noChangeAspect="1" noChangeShapeType="1"/>
                </p:cNvSpPr>
                <p:nvPr/>
              </p:nvSpPr>
              <p:spPr bwMode="auto">
                <a:xfrm>
                  <a:off x="2597" y="3596"/>
                  <a:ext cx="0" cy="1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5596" name="Line 103"/>
                <p:cNvSpPr>
                  <a:spLocks noChangeAspect="1" noChangeShapeType="1"/>
                </p:cNvSpPr>
                <p:nvPr/>
              </p:nvSpPr>
              <p:spPr bwMode="auto">
                <a:xfrm>
                  <a:off x="2891" y="3596"/>
                  <a:ext cx="0" cy="1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5597" name="Line 104"/>
                <p:cNvSpPr>
                  <a:spLocks noChangeAspect="1" noChangeShapeType="1"/>
                </p:cNvSpPr>
                <p:nvPr/>
              </p:nvSpPr>
              <p:spPr bwMode="auto">
                <a:xfrm>
                  <a:off x="3171" y="3596"/>
                  <a:ext cx="0" cy="1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5598" name="Line 105"/>
                <p:cNvSpPr>
                  <a:spLocks noChangeAspect="1" noChangeShapeType="1"/>
                </p:cNvSpPr>
                <p:nvPr/>
              </p:nvSpPr>
              <p:spPr bwMode="auto">
                <a:xfrm>
                  <a:off x="3461" y="3596"/>
                  <a:ext cx="0" cy="1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5599" name="Line 106"/>
                <p:cNvSpPr>
                  <a:spLocks noChangeAspect="1" noChangeShapeType="1"/>
                </p:cNvSpPr>
                <p:nvPr/>
              </p:nvSpPr>
              <p:spPr bwMode="auto">
                <a:xfrm>
                  <a:off x="3749" y="3596"/>
                  <a:ext cx="0" cy="1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15550" name="Text Box 107"/>
              <p:cNvSpPr txBox="1">
                <a:spLocks noChangeAspect="1" noChangeArrowheads="1"/>
              </p:cNvSpPr>
              <p:nvPr/>
            </p:nvSpPr>
            <p:spPr bwMode="auto">
              <a:xfrm>
                <a:off x="4038" y="2585"/>
                <a:ext cx="17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/>
                  <a:t>A7   A6   A5     A4    A3    A2     A1    A0</a:t>
                </a:r>
              </a:p>
            </p:txBody>
          </p:sp>
          <p:sp>
            <p:nvSpPr>
              <p:cNvPr id="15551" name="Text Box 108"/>
              <p:cNvSpPr txBox="1">
                <a:spLocks noChangeAspect="1" noChangeArrowheads="1"/>
              </p:cNvSpPr>
              <p:nvPr/>
            </p:nvSpPr>
            <p:spPr bwMode="auto">
              <a:xfrm>
                <a:off x="3563" y="1532"/>
                <a:ext cx="36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000"/>
                  <a:t>5-to-32</a:t>
                </a:r>
              </a:p>
              <a:p>
                <a:r>
                  <a:rPr lang="en-US" sz="1000"/>
                  <a:t>decoder</a:t>
                </a:r>
              </a:p>
            </p:txBody>
          </p:sp>
          <p:sp>
            <p:nvSpPr>
              <p:cNvPr id="15552" name="Text Box 328"/>
              <p:cNvSpPr txBox="1">
                <a:spLocks noChangeArrowheads="1"/>
              </p:cNvSpPr>
              <p:nvPr/>
            </p:nvSpPr>
            <p:spPr bwMode="auto">
              <a:xfrm>
                <a:off x="4034" y="1120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53" name="Text Box 330"/>
              <p:cNvSpPr txBox="1">
                <a:spLocks noChangeArrowheads="1"/>
              </p:cNvSpPr>
              <p:nvPr/>
            </p:nvSpPr>
            <p:spPr bwMode="auto">
              <a:xfrm>
                <a:off x="4679" y="1119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54" name="Text Box 331"/>
              <p:cNvSpPr txBox="1">
                <a:spLocks noChangeArrowheads="1"/>
              </p:cNvSpPr>
              <p:nvPr/>
            </p:nvSpPr>
            <p:spPr bwMode="auto">
              <a:xfrm>
                <a:off x="5110" y="1119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55" name="Text Box 332"/>
              <p:cNvSpPr txBox="1">
                <a:spLocks noChangeArrowheads="1"/>
              </p:cNvSpPr>
              <p:nvPr/>
            </p:nvSpPr>
            <p:spPr bwMode="auto">
              <a:xfrm>
                <a:off x="5324" y="1119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56" name="Text Box 340"/>
              <p:cNvSpPr txBox="1">
                <a:spLocks noChangeArrowheads="1"/>
              </p:cNvSpPr>
              <p:nvPr/>
            </p:nvSpPr>
            <p:spPr bwMode="auto">
              <a:xfrm>
                <a:off x="4679" y="1212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57" name="Text Box 341"/>
              <p:cNvSpPr txBox="1">
                <a:spLocks noChangeArrowheads="1"/>
              </p:cNvSpPr>
              <p:nvPr/>
            </p:nvSpPr>
            <p:spPr bwMode="auto">
              <a:xfrm>
                <a:off x="5110" y="1210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58" name="Text Box 343"/>
              <p:cNvSpPr txBox="1">
                <a:spLocks noChangeArrowheads="1"/>
              </p:cNvSpPr>
              <p:nvPr/>
            </p:nvSpPr>
            <p:spPr bwMode="auto">
              <a:xfrm>
                <a:off x="5540" y="1213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59" name="Text Box 344"/>
              <p:cNvSpPr txBox="1">
                <a:spLocks noChangeArrowheads="1"/>
              </p:cNvSpPr>
              <p:nvPr/>
            </p:nvSpPr>
            <p:spPr bwMode="auto">
              <a:xfrm>
                <a:off x="4898" y="1212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60" name="Text Box 349"/>
              <p:cNvSpPr txBox="1">
                <a:spLocks noChangeArrowheads="1"/>
              </p:cNvSpPr>
              <p:nvPr/>
            </p:nvSpPr>
            <p:spPr bwMode="auto">
              <a:xfrm>
                <a:off x="4034" y="1300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61" name="Text Box 352"/>
              <p:cNvSpPr txBox="1">
                <a:spLocks noChangeArrowheads="1"/>
              </p:cNvSpPr>
              <p:nvPr/>
            </p:nvSpPr>
            <p:spPr bwMode="auto">
              <a:xfrm>
                <a:off x="5110" y="1299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62" name="Text Box 354"/>
              <p:cNvSpPr txBox="1">
                <a:spLocks noChangeArrowheads="1"/>
              </p:cNvSpPr>
              <p:nvPr/>
            </p:nvSpPr>
            <p:spPr bwMode="auto">
              <a:xfrm>
                <a:off x="5540" y="1300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63" name="Text Box 356"/>
              <p:cNvSpPr txBox="1">
                <a:spLocks noChangeArrowheads="1"/>
              </p:cNvSpPr>
              <p:nvPr/>
            </p:nvSpPr>
            <p:spPr bwMode="auto">
              <a:xfrm>
                <a:off x="4244" y="1300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64" name="Text Box 358"/>
              <p:cNvSpPr txBox="1">
                <a:spLocks noChangeArrowheads="1"/>
              </p:cNvSpPr>
              <p:nvPr/>
            </p:nvSpPr>
            <p:spPr bwMode="auto">
              <a:xfrm>
                <a:off x="4034" y="1393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65" name="Text Box 360"/>
              <p:cNvSpPr txBox="1">
                <a:spLocks noChangeArrowheads="1"/>
              </p:cNvSpPr>
              <p:nvPr/>
            </p:nvSpPr>
            <p:spPr bwMode="auto">
              <a:xfrm>
                <a:off x="4679" y="1392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66" name="Text Box 362"/>
              <p:cNvSpPr txBox="1">
                <a:spLocks noChangeArrowheads="1"/>
              </p:cNvSpPr>
              <p:nvPr/>
            </p:nvSpPr>
            <p:spPr bwMode="auto">
              <a:xfrm>
                <a:off x="5324" y="1392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67" name="Text Box 375"/>
              <p:cNvSpPr txBox="1">
                <a:spLocks noChangeArrowheads="1"/>
              </p:cNvSpPr>
              <p:nvPr/>
            </p:nvSpPr>
            <p:spPr bwMode="auto">
              <a:xfrm>
                <a:off x="5542" y="1725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68" name="Text Box 376"/>
              <p:cNvSpPr txBox="1">
                <a:spLocks noChangeArrowheads="1"/>
              </p:cNvSpPr>
              <p:nvPr/>
            </p:nvSpPr>
            <p:spPr bwMode="auto">
              <a:xfrm>
                <a:off x="4898" y="1728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69" name="Text Box 379"/>
              <p:cNvSpPr txBox="1">
                <a:spLocks noChangeArrowheads="1"/>
              </p:cNvSpPr>
              <p:nvPr/>
            </p:nvSpPr>
            <p:spPr bwMode="auto">
              <a:xfrm>
                <a:off x="4036" y="1814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70" name="Text Box 380"/>
              <p:cNvSpPr txBox="1">
                <a:spLocks noChangeArrowheads="1"/>
              </p:cNvSpPr>
              <p:nvPr/>
            </p:nvSpPr>
            <p:spPr bwMode="auto">
              <a:xfrm>
                <a:off x="4463" y="1815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71" name="Text Box 383"/>
              <p:cNvSpPr txBox="1">
                <a:spLocks noChangeArrowheads="1"/>
              </p:cNvSpPr>
              <p:nvPr/>
            </p:nvSpPr>
            <p:spPr bwMode="auto">
              <a:xfrm>
                <a:off x="5324" y="1815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72" name="Text Box 386"/>
              <p:cNvSpPr txBox="1">
                <a:spLocks noChangeArrowheads="1"/>
              </p:cNvSpPr>
              <p:nvPr/>
            </p:nvSpPr>
            <p:spPr bwMode="auto">
              <a:xfrm>
                <a:off x="4246" y="1814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73" name="Text Box 393"/>
              <p:cNvSpPr txBox="1">
                <a:spLocks noChangeArrowheads="1"/>
              </p:cNvSpPr>
              <p:nvPr/>
            </p:nvSpPr>
            <p:spPr bwMode="auto">
              <a:xfrm>
                <a:off x="5324" y="1896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74" name="Text Box 395"/>
              <p:cNvSpPr txBox="1">
                <a:spLocks noChangeArrowheads="1"/>
              </p:cNvSpPr>
              <p:nvPr/>
            </p:nvSpPr>
            <p:spPr bwMode="auto">
              <a:xfrm>
                <a:off x="4898" y="1896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75" name="Text Box 396"/>
              <p:cNvSpPr txBox="1">
                <a:spLocks noChangeArrowheads="1"/>
              </p:cNvSpPr>
              <p:nvPr/>
            </p:nvSpPr>
            <p:spPr bwMode="auto">
              <a:xfrm>
                <a:off x="4248" y="1897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76" name="Text Box 399"/>
              <p:cNvSpPr txBox="1">
                <a:spLocks noChangeArrowheads="1"/>
              </p:cNvSpPr>
              <p:nvPr/>
            </p:nvSpPr>
            <p:spPr bwMode="auto">
              <a:xfrm>
                <a:off x="4463" y="1995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77" name="Text Box 400"/>
              <p:cNvSpPr txBox="1">
                <a:spLocks noChangeArrowheads="1"/>
              </p:cNvSpPr>
              <p:nvPr/>
            </p:nvSpPr>
            <p:spPr bwMode="auto">
              <a:xfrm>
                <a:off x="4677" y="1993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78" name="Text Box 402"/>
              <p:cNvSpPr txBox="1">
                <a:spLocks noChangeArrowheads="1"/>
              </p:cNvSpPr>
              <p:nvPr/>
            </p:nvSpPr>
            <p:spPr bwMode="auto">
              <a:xfrm>
                <a:off x="5324" y="1995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79" name="Text Box 403"/>
              <p:cNvSpPr txBox="1">
                <a:spLocks noChangeArrowheads="1"/>
              </p:cNvSpPr>
              <p:nvPr/>
            </p:nvSpPr>
            <p:spPr bwMode="auto">
              <a:xfrm>
                <a:off x="5542" y="1992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80" name="Text Box 847"/>
              <p:cNvSpPr txBox="1">
                <a:spLocks noChangeArrowheads="1"/>
              </p:cNvSpPr>
              <p:nvPr/>
            </p:nvSpPr>
            <p:spPr bwMode="auto">
              <a:xfrm>
                <a:off x="4467" y="1398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5581" name="Text Box 848"/>
              <p:cNvSpPr txBox="1">
                <a:spLocks noChangeArrowheads="1"/>
              </p:cNvSpPr>
              <p:nvPr/>
            </p:nvSpPr>
            <p:spPr bwMode="auto">
              <a:xfrm>
                <a:off x="4467" y="1125"/>
                <a:ext cx="1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200" b="1">
                    <a:latin typeface="Comic Sans MS" pitchFamily="66" charset="0"/>
                  </a:rPr>
                  <a:t>x</a:t>
                </a:r>
              </a:p>
            </p:txBody>
          </p:sp>
        </p:grpSp>
      </p:grpSp>
      <p:sp>
        <p:nvSpPr>
          <p:cNvPr id="15541" name="AutoShape 852"/>
          <p:cNvSpPr>
            <a:spLocks noChangeArrowheads="1"/>
          </p:cNvSpPr>
          <p:nvPr/>
        </p:nvSpPr>
        <p:spPr bwMode="auto">
          <a:xfrm>
            <a:off x="4343400" y="3352800"/>
            <a:ext cx="444500" cy="184150"/>
          </a:xfrm>
          <a:prstGeom prst="leftRightArrow">
            <a:avLst>
              <a:gd name="adj1" fmla="val 50000"/>
              <a:gd name="adj2" fmla="val 39202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5542" name="Footer Placeholder 14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Combinational Circuit Implementation with ROM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03542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ROM = Decoder + OR gates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Implementation of a combinational circuit is easy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Store the truth table by programming the ROM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Only need to provide the truth table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05000"/>
            <a:ext cx="7848600" cy="12954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Clr>
                <a:srgbClr val="FF3300"/>
              </a:buClr>
              <a:defRPr/>
            </a:pPr>
            <a:r>
              <a:rPr lang="en-US" sz="2400" b="1" u="sng" dirty="0" smtClean="0"/>
              <a:t>Example</a:t>
            </a:r>
            <a:r>
              <a:rPr lang="en-US" sz="2400" dirty="0" smtClean="0"/>
              <a:t>: </a:t>
            </a:r>
            <a:r>
              <a:rPr lang="en-US" sz="2400" dirty="0"/>
              <a:t>Design a combinational circuit using ROM. The circuit accepts a 3-bit number and generates an output binary number equal to the square of the number.</a:t>
            </a:r>
          </a:p>
          <a:p>
            <a:pPr marL="457200" indent="-457200">
              <a:buClr>
                <a:srgbClr val="FF3300"/>
              </a:buClr>
              <a:defRPr/>
            </a:pPr>
            <a:r>
              <a:rPr lang="en-US" sz="2400" b="1" u="sng" dirty="0"/>
              <a:t>Solution</a:t>
            </a:r>
            <a:r>
              <a:rPr lang="en-US" sz="2400" dirty="0"/>
              <a:t>: Derive truth table:</a:t>
            </a:r>
          </a:p>
        </p:txBody>
      </p:sp>
      <p:graphicFrame>
        <p:nvGraphicFramePr>
          <p:cNvPr id="14" name="Group 405"/>
          <p:cNvGraphicFramePr>
            <a:graphicFrameLocks/>
          </p:cNvGraphicFramePr>
          <p:nvPr/>
        </p:nvGraphicFramePr>
        <p:xfrm>
          <a:off x="1524000" y="3330575"/>
          <a:ext cx="6431282" cy="2764800"/>
        </p:xfrm>
        <a:graphic>
          <a:graphicData uri="http://schemas.openxmlformats.org/drawingml/2006/table">
            <a:tbl>
              <a:tblPr/>
              <a:tblGrid>
                <a:gridCol w="584662"/>
                <a:gridCol w="584662"/>
                <a:gridCol w="584662"/>
                <a:gridCol w="584662"/>
                <a:gridCol w="584662"/>
                <a:gridCol w="584662"/>
                <a:gridCol w="584662"/>
                <a:gridCol w="584662"/>
                <a:gridCol w="584662"/>
                <a:gridCol w="584662"/>
                <a:gridCol w="584662"/>
              </a:tblGrid>
              <a:tr h="25146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Inputs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Outputs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A2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B5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B4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B3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B2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SQ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Monotype Sorts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49</a:t>
                      </a:r>
                    </a:p>
                  </a:txBody>
                  <a:tcPr marL="156828" marR="156828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19" name="Footer Placeholder 1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KFUPM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33091</TotalTime>
  <Words>1255</Words>
  <Application>Microsoft Office PowerPoint</Application>
  <PresentationFormat>On-screen Show (4:3)</PresentationFormat>
  <Paragraphs>591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Arial Black</vt:lpstr>
      <vt:lpstr>Comic Sans MS</vt:lpstr>
      <vt:lpstr>Monotype Sorts</vt:lpstr>
      <vt:lpstr>Symbol</vt:lpstr>
      <vt:lpstr>Tahoma</vt:lpstr>
      <vt:lpstr>Times New Roman</vt:lpstr>
      <vt:lpstr>Wingdings</vt:lpstr>
      <vt:lpstr>Default Design</vt:lpstr>
      <vt:lpstr>1_Default Design</vt:lpstr>
      <vt:lpstr>COE 202: Digital Logic Design Memory </vt:lpstr>
      <vt:lpstr>Objectives</vt:lpstr>
      <vt:lpstr>Memory</vt:lpstr>
      <vt:lpstr>Memory (cont.)</vt:lpstr>
      <vt:lpstr>Read-Only Memory (ROM)</vt:lpstr>
      <vt:lpstr>ROM Internal Logic</vt:lpstr>
      <vt:lpstr>Programming a ROM</vt:lpstr>
      <vt:lpstr>Combinational Circuit Implementation with ROM</vt:lpstr>
      <vt:lpstr>Example 1</vt:lpstr>
      <vt:lpstr>Example 1 (cont.)</vt:lpstr>
      <vt:lpstr>Example 2 </vt:lpstr>
      <vt:lpstr>Example 3 (Size of a ROM)</vt:lpstr>
      <vt:lpstr>Sequential Circuit Implementation with ROM</vt:lpstr>
      <vt:lpstr>Example</vt:lpstr>
      <vt:lpstr>Types of ROMs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202: Digital Logic Design Programmable Logic Devices Part 1</dc:title>
  <dc:creator>marwan</dc:creator>
  <cp:lastModifiedBy>Dr. Marwan Abu-Amara</cp:lastModifiedBy>
  <cp:revision>1911</cp:revision>
  <cp:lastPrinted>1601-01-01T00:00:00Z</cp:lastPrinted>
  <dcterms:created xsi:type="dcterms:W3CDTF">2009-02-22T06:15:20Z</dcterms:created>
  <dcterms:modified xsi:type="dcterms:W3CDTF">2017-01-03T06:50:11Z</dcterms:modified>
</cp:coreProperties>
</file>