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1"/>
  </p:notesMasterIdLst>
  <p:sldIdLst>
    <p:sldId id="293" r:id="rId3"/>
    <p:sldId id="277" r:id="rId4"/>
    <p:sldId id="294" r:id="rId5"/>
    <p:sldId id="295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6" r:id="rId14"/>
    <p:sldId id="315" r:id="rId15"/>
    <p:sldId id="307" r:id="rId16"/>
    <p:sldId id="308" r:id="rId17"/>
    <p:sldId id="309" r:id="rId18"/>
    <p:sldId id="313" r:id="rId19"/>
    <p:sldId id="344" r:id="rId20"/>
    <p:sldId id="310" r:id="rId21"/>
    <p:sldId id="311" r:id="rId22"/>
    <p:sldId id="312" r:id="rId23"/>
    <p:sldId id="324" r:id="rId24"/>
    <p:sldId id="326" r:id="rId25"/>
    <p:sldId id="325" r:id="rId26"/>
    <p:sldId id="327" r:id="rId27"/>
    <p:sldId id="328" r:id="rId28"/>
    <p:sldId id="329" r:id="rId29"/>
    <p:sldId id="330" r:id="rId30"/>
    <p:sldId id="331" r:id="rId31"/>
    <p:sldId id="332" r:id="rId32"/>
    <p:sldId id="340" r:id="rId33"/>
    <p:sldId id="341" r:id="rId34"/>
    <p:sldId id="342" r:id="rId35"/>
    <p:sldId id="334" r:id="rId36"/>
    <p:sldId id="335" r:id="rId37"/>
    <p:sldId id="336" r:id="rId38"/>
    <p:sldId id="337" r:id="rId39"/>
    <p:sldId id="338" r:id="rId40"/>
  </p:sldIdLst>
  <p:sldSz cx="9144000" cy="6858000" type="screen4x3"/>
  <p:notesSz cx="6858000" cy="91440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33CC"/>
    <a:srgbClr val="FF0000"/>
    <a:srgbClr val="66CCFF"/>
    <a:srgbClr val="6699FF"/>
    <a:srgbClr val="FF3300"/>
    <a:srgbClr val="FF505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2DE63D5-997A-4646-A377-4702673A728D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2198" y="9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6" d="100"/>
        <a:sy n="9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57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3A4FBF41-84DE-43DE-A65A-4AE8133B827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97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53C6E39-8F17-46A6-8294-E6BA6F159E6D}" type="slidenum">
              <a:rPr lang="ar-SA" smtClean="0">
                <a:cs typeface="Arial" pitchFamily="34" charset="0"/>
              </a:rPr>
              <a:pPr/>
              <a:t>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855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8A062-5D72-4019-B5A4-71BA49EE26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1A83-499B-4E91-93C0-102B2466D1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F5548-ED4C-4306-A1B6-9A6606D723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3025" cy="40354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3CE4-41AE-4A90-87AF-3BAD51B28F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57546-5AD7-4178-AB38-43A623841D5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34738-C4E5-435E-9B63-E155676E6BC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ED4BB-195B-461E-9987-7B1D34E2E38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1197F-74D0-4167-AB36-14250360BE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D4CB3-5E84-4CD3-A832-D7125B4DF7D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61EC0-6A4F-4561-B859-84C0CC0857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8EEBC-1DDC-4011-9421-81C57397AD3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BC4E9-0FFC-4B8B-BB19-42AB1B9D0EC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71AA4-6B49-4955-AC0C-472000AEC8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410AC-DF3B-43CC-9D5A-7314B634459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0ABD0-7DCE-4179-ADFC-3E7B0EA30C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39BD8-51AA-4799-BA2C-54388B28B09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2C10F-2A3D-42D6-AFB2-769A02A39C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A5F51-E32F-4F5B-9941-8D560A831D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1E967-DB79-4542-979C-131D9FEFFD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A36A6-BDD6-4630-85AE-62E7DF4BF3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C046A-3EA4-493F-BFEB-F9C913C161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3C128-33A7-4983-9E94-170905CF9D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FA0C0-7D2D-4E2F-AFEE-492081DE3D7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52F4B-C051-4303-91BC-32AD2058C6D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B8C1D-AE3F-4E1F-B11E-7AB3211243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EF0B85-F815-4B6B-9D4D-35454E4579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66092A58-A539-4C39-8B39-D28A3A7E11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Sequential Circuits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Part 4</a:t>
            </a:r>
            <a:r>
              <a:rPr lang="en-US" sz="2100" i="1" smtClean="0">
                <a:solidFill>
                  <a:srgbClr val="000000"/>
                </a:solidFill>
              </a:rPr>
              <a:t/>
            </a:r>
            <a:br>
              <a:rPr lang="en-US" sz="2100" i="1" smtClean="0">
                <a:solidFill>
                  <a:srgbClr val="000000"/>
                </a:solidFill>
              </a:rPr>
            </a:br>
            <a:endParaRPr lang="en-US" sz="2100" i="1" smtClean="0">
              <a:solidFill>
                <a:srgbClr val="000000"/>
              </a:solidFill>
            </a:endParaRP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pitchFamily="34" charset="0"/>
              </a:rPr>
              <a:t>KFUPM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395538" y="3924300"/>
            <a:ext cx="4606925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 of Dr. Ahmad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Almulhem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Shift Registers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0" y="4267200"/>
            <a:ext cx="7693025" cy="1673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 fontScale="85000" lnSpcReduction="20000"/>
          </a:bodyPr>
          <a:lstStyle/>
          <a:p>
            <a:pPr marL="342900" indent="-342900" algn="l" eaLnBrk="0" hangingPunct="0">
              <a:spcBef>
                <a:spcPts val="775"/>
              </a:spcBef>
              <a:buFont typeface="Arial" pitchFamily="34" charset="0"/>
              <a:buChar char="•"/>
              <a:defRPr/>
            </a:pPr>
            <a:r>
              <a:rPr lang="en-US" sz="3100" kern="0" dirty="0">
                <a:solidFill>
                  <a:srgbClr val="000000"/>
                </a:solidFill>
                <a:latin typeface="+mn-lt"/>
                <a:cs typeface="+mn-cs"/>
              </a:rPr>
              <a:t>A </a:t>
            </a:r>
            <a:r>
              <a:rPr lang="en-US" sz="3100" b="1" kern="0" dirty="0">
                <a:solidFill>
                  <a:srgbClr val="000000"/>
                </a:solidFill>
                <a:latin typeface="+mn-lt"/>
                <a:cs typeface="+mn-cs"/>
              </a:rPr>
              <a:t>shift</a:t>
            </a:r>
            <a:r>
              <a:rPr lang="en-US" sz="3100" kern="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100" b="1" kern="0" dirty="0">
                <a:solidFill>
                  <a:srgbClr val="000000"/>
                </a:solidFill>
                <a:latin typeface="+mn-lt"/>
                <a:cs typeface="+mn-cs"/>
              </a:rPr>
              <a:t>register</a:t>
            </a:r>
            <a:r>
              <a:rPr lang="en-US" sz="3100" kern="0" dirty="0">
                <a:solidFill>
                  <a:srgbClr val="000000"/>
                </a:solidFill>
                <a:latin typeface="+mn-lt"/>
                <a:cs typeface="+mn-cs"/>
              </a:rPr>
              <a:t> is a register which shifts its content  (right, left, or both)</a:t>
            </a:r>
          </a:p>
          <a:p>
            <a:pPr marL="342900" indent="-342900" algn="l" eaLnBrk="0" hangingPunct="0">
              <a:spcBef>
                <a:spcPts val="775"/>
              </a:spcBef>
              <a:buFont typeface="Arial" pitchFamily="34" charset="0"/>
              <a:buChar char="•"/>
              <a:defRPr/>
            </a:pPr>
            <a:r>
              <a:rPr lang="en-US" sz="3100" kern="0" dirty="0">
                <a:solidFill>
                  <a:srgbClr val="000000"/>
                </a:solidFill>
                <a:latin typeface="+mn-lt"/>
                <a:cs typeface="+mn-cs"/>
              </a:rPr>
              <a:t>Made of flip-flops with common clock</a:t>
            </a:r>
          </a:p>
          <a:p>
            <a:pPr marL="342900" indent="-342900" algn="l" eaLnBrk="0" hangingPunct="0">
              <a:spcBef>
                <a:spcPts val="775"/>
              </a:spcBef>
              <a:buFont typeface="Arial" pitchFamily="34" charset="0"/>
              <a:buChar char="•"/>
              <a:defRPr/>
            </a:pPr>
            <a:r>
              <a:rPr lang="en-US" sz="3100" kern="0" dirty="0">
                <a:solidFill>
                  <a:srgbClr val="000000"/>
                </a:solidFill>
                <a:latin typeface="+mn-lt"/>
                <a:cs typeface="+mn-cs"/>
              </a:rPr>
              <a:t>Useful to load data serially</a:t>
            </a:r>
          </a:p>
        </p:txBody>
      </p:sp>
      <p:sp>
        <p:nvSpPr>
          <p:cNvPr id="12293" name="Right Arrow 7"/>
          <p:cNvSpPr>
            <a:spLocks noChangeArrowheads="1"/>
          </p:cNvSpPr>
          <p:nvPr/>
        </p:nvSpPr>
        <p:spPr bwMode="auto">
          <a:xfrm>
            <a:off x="5105400" y="2743200"/>
            <a:ext cx="457200" cy="152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Right Arrow 9"/>
          <p:cNvSpPr>
            <a:spLocks noChangeArrowheads="1"/>
          </p:cNvSpPr>
          <p:nvPr/>
        </p:nvSpPr>
        <p:spPr bwMode="auto">
          <a:xfrm flipH="1">
            <a:off x="3429000" y="2743200"/>
            <a:ext cx="457200" cy="152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971800" y="2981325"/>
          <a:ext cx="3048000" cy="3708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4-bit Shift Register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4038600"/>
            <a:ext cx="7693025" cy="20574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A simple 4-bit shift register can be made with 4 D-FF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Common Clock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At each positive-edge, 1 bit is shifted in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Rightmost bit is discarded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Which direction this register is shifting?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266950"/>
            <a:ext cx="2192338" cy="857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18" name="Right Arrow 6"/>
          <p:cNvSpPr>
            <a:spLocks noChangeArrowheads="1"/>
          </p:cNvSpPr>
          <p:nvPr/>
        </p:nvSpPr>
        <p:spPr bwMode="auto">
          <a:xfrm>
            <a:off x="5715000" y="2667000"/>
            <a:ext cx="457200" cy="152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362200"/>
            <a:ext cx="4357688" cy="852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Shift Register (Examples)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2667000" cy="3733800"/>
          </a:xfrm>
        </p:spPr>
        <p:txBody>
          <a:bodyPr/>
          <a:lstStyle/>
          <a:p>
            <a:r>
              <a:rPr lang="en-US" sz="2000" b="1" smtClean="0"/>
              <a:t>Serial Addition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828800"/>
            <a:ext cx="5000625" cy="4152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752600"/>
            <a:ext cx="5195888" cy="438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Shift Register with Parallel 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3505200" cy="3048000"/>
          </a:xfrm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Two control inputs (shift, load)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Each stage consists of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D-FF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OR gate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Three AND gates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AND to enable shift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AND to enable load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AND for “no change”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Idea:</a:t>
            </a:r>
            <a:r>
              <a:rPr lang="en-US" dirty="0" smtClean="0">
                <a:solidFill>
                  <a:schemeClr val="tx1"/>
                </a:solidFill>
              </a:rPr>
              <a:t> Use a MUX to implement more functions (</a:t>
            </a:r>
            <a:r>
              <a:rPr lang="en-US" i="1" dirty="0" smtClean="0">
                <a:solidFill>
                  <a:schemeClr val="tx1"/>
                </a:solidFill>
              </a:rPr>
              <a:t>see next slides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536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grpSp>
        <p:nvGrpSpPr>
          <p:cNvPr id="15366" name="Group 11"/>
          <p:cNvGrpSpPr>
            <a:grpSpLocks/>
          </p:cNvGrpSpPr>
          <p:nvPr/>
        </p:nvGrpSpPr>
        <p:grpSpPr bwMode="auto">
          <a:xfrm>
            <a:off x="533400" y="4918075"/>
            <a:ext cx="3238500" cy="1346200"/>
            <a:chOff x="457200" y="4953000"/>
            <a:chExt cx="3237963" cy="1345287"/>
          </a:xfrm>
        </p:grpSpPr>
        <p:pic>
          <p:nvPicPr>
            <p:cNvPr id="15373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4953000"/>
              <a:ext cx="3067050" cy="895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8" name="Text Box 98"/>
            <p:cNvSpPr txBox="1">
              <a:spLocks noChangeArrowheads="1"/>
            </p:cNvSpPr>
            <p:nvPr/>
          </p:nvSpPr>
          <p:spPr bwMode="auto">
            <a:xfrm>
              <a:off x="2563464" y="5249662"/>
              <a:ext cx="611086" cy="253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dirty="0" err="1">
                  <a:latin typeface="Arial" charset="0"/>
                  <a:cs typeface="Arial" charset="0"/>
                </a:rPr>
                <a:t>Q</a:t>
              </a:r>
              <a:r>
                <a:rPr lang="en-US" sz="1050" baseline="-25000" dirty="0" err="1">
                  <a:latin typeface="Arial" charset="0"/>
                  <a:cs typeface="Arial" charset="0"/>
                </a:rPr>
                <a:t>i</a:t>
              </a:r>
              <a:r>
                <a:rPr lang="en-US" sz="1050" dirty="0">
                  <a:latin typeface="Arial" charset="0"/>
                  <a:cs typeface="Arial" charset="0"/>
                  <a:sym typeface="Wingdings" pitchFamily="2" charset="2"/>
                </a:rPr>
                <a:t> </a:t>
              </a:r>
              <a:r>
                <a:rPr lang="en-US" sz="1050" dirty="0" err="1">
                  <a:latin typeface="Arial" charset="0"/>
                  <a:cs typeface="Arial" charset="0"/>
                  <a:sym typeface="Wingdings" pitchFamily="2" charset="2"/>
                </a:rPr>
                <a:t>Qi</a:t>
              </a:r>
              <a:endParaRPr lang="en-US" sz="1050" baseline="-25000" dirty="0">
                <a:latin typeface="Arial" charset="0"/>
                <a:cs typeface="Arial" charset="0"/>
              </a:endParaRPr>
            </a:p>
          </p:txBody>
        </p:sp>
        <p:sp>
          <p:nvSpPr>
            <p:cNvPr id="9" name="Text Box 98"/>
            <p:cNvSpPr txBox="1">
              <a:spLocks noChangeArrowheads="1"/>
            </p:cNvSpPr>
            <p:nvPr/>
          </p:nvSpPr>
          <p:spPr bwMode="auto">
            <a:xfrm>
              <a:off x="2920591" y="5414650"/>
              <a:ext cx="774572" cy="253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dirty="0">
                  <a:latin typeface="Arial" charset="0"/>
                  <a:cs typeface="Arial" charset="0"/>
                </a:rPr>
                <a:t>D</a:t>
              </a:r>
              <a:r>
                <a:rPr lang="en-US" sz="1050" baseline="-25000" dirty="0">
                  <a:latin typeface="Arial" charset="0"/>
                  <a:cs typeface="Arial" charset="0"/>
                </a:rPr>
                <a:t>0</a:t>
              </a:r>
              <a:r>
                <a:rPr lang="en-US" sz="1050" dirty="0">
                  <a:latin typeface="Arial" charset="0"/>
                  <a:cs typeface="Arial" charset="0"/>
                </a:rPr>
                <a:t>D</a:t>
              </a:r>
              <a:r>
                <a:rPr lang="en-US" sz="1050" baseline="-25000" dirty="0">
                  <a:latin typeface="Arial" charset="0"/>
                  <a:cs typeface="Arial" charset="0"/>
                </a:rPr>
                <a:t>1</a:t>
              </a:r>
              <a:r>
                <a:rPr lang="en-US" sz="1050" dirty="0">
                  <a:latin typeface="Arial" charset="0"/>
                  <a:cs typeface="Arial" charset="0"/>
                </a:rPr>
                <a:t>D</a:t>
              </a:r>
              <a:r>
                <a:rPr lang="en-US" sz="1050" baseline="-25000" dirty="0">
                  <a:latin typeface="Arial" charset="0"/>
                  <a:cs typeface="Arial" charset="0"/>
                </a:rPr>
                <a:t>2</a:t>
              </a:r>
              <a:r>
                <a:rPr lang="en-US" sz="1050" dirty="0">
                  <a:latin typeface="Arial" charset="0"/>
                  <a:cs typeface="Arial" charset="0"/>
                </a:rPr>
                <a:t>D</a:t>
              </a:r>
              <a:r>
                <a:rPr lang="en-US" sz="1050" baseline="-25000" dirty="0"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5376" name="Text Box 102"/>
            <p:cNvSpPr txBox="1">
              <a:spLocks noChangeArrowheads="1"/>
            </p:cNvSpPr>
            <p:nvPr/>
          </p:nvSpPr>
          <p:spPr bwMode="auto">
            <a:xfrm>
              <a:off x="1209837" y="5867400"/>
              <a:ext cx="145716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100">
                  <a:sym typeface="Wingdings" pitchFamily="2" charset="2"/>
                </a:rPr>
                <a:t>Serial Input  Q</a:t>
              </a:r>
              <a:r>
                <a:rPr lang="en-US" sz="1100" baseline="-25000">
                  <a:sym typeface="Wingdings" pitchFamily="2" charset="2"/>
                </a:rPr>
                <a:t>0</a:t>
              </a:r>
            </a:p>
            <a:p>
              <a:pPr algn="l"/>
              <a:r>
                <a:rPr lang="en-US" sz="1100"/>
                <a:t>Q</a:t>
              </a:r>
              <a:r>
                <a:rPr lang="en-US" sz="1100" baseline="-25000"/>
                <a:t>i-1</a:t>
              </a:r>
              <a:r>
                <a:rPr lang="en-US" sz="1100"/>
                <a:t> </a:t>
              </a:r>
              <a:r>
                <a:rPr lang="en-US" sz="1100">
                  <a:sym typeface="Wingdings" pitchFamily="2" charset="2"/>
                </a:rPr>
                <a:t> Q</a:t>
              </a:r>
              <a:r>
                <a:rPr lang="en-US" sz="1100" baseline="-25000">
                  <a:sym typeface="Wingdings" pitchFamily="2" charset="2"/>
                </a:rPr>
                <a:t>i </a:t>
              </a:r>
              <a:r>
                <a:rPr lang="en-US" sz="1100">
                  <a:sym typeface="Wingdings" pitchFamily="2" charset="2"/>
                </a:rPr>
                <a:t>; i=1,…,3</a:t>
              </a:r>
            </a:p>
          </p:txBody>
        </p:sp>
        <p:sp>
          <p:nvSpPr>
            <p:cNvPr id="15377" name="Line 103"/>
            <p:cNvSpPr>
              <a:spLocks noChangeShapeType="1"/>
            </p:cNvSpPr>
            <p:nvPr/>
          </p:nvSpPr>
          <p:spPr bwMode="auto">
            <a:xfrm flipH="1">
              <a:off x="2438400" y="5766516"/>
              <a:ext cx="357009" cy="253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7" name="Oval 12"/>
          <p:cNvSpPr>
            <a:spLocks noChangeArrowheads="1"/>
          </p:cNvSpPr>
          <p:nvPr/>
        </p:nvSpPr>
        <p:spPr bwMode="auto">
          <a:xfrm>
            <a:off x="3062288" y="3714750"/>
            <a:ext cx="92075" cy="920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Oval 14"/>
          <p:cNvSpPr>
            <a:spLocks noChangeArrowheads="1"/>
          </p:cNvSpPr>
          <p:nvPr/>
        </p:nvSpPr>
        <p:spPr bwMode="auto">
          <a:xfrm>
            <a:off x="6054725" y="2743200"/>
            <a:ext cx="92075" cy="920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Oval 15"/>
          <p:cNvSpPr>
            <a:spLocks noChangeArrowheads="1"/>
          </p:cNvSpPr>
          <p:nvPr/>
        </p:nvSpPr>
        <p:spPr bwMode="auto">
          <a:xfrm>
            <a:off x="3060700" y="3505200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Oval 16"/>
          <p:cNvSpPr>
            <a:spLocks noChangeArrowheads="1"/>
          </p:cNvSpPr>
          <p:nvPr/>
        </p:nvSpPr>
        <p:spPr bwMode="auto">
          <a:xfrm>
            <a:off x="6049963" y="2486025"/>
            <a:ext cx="90487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Oval 17"/>
          <p:cNvSpPr>
            <a:spLocks noChangeArrowheads="1"/>
          </p:cNvSpPr>
          <p:nvPr/>
        </p:nvSpPr>
        <p:spPr bwMode="auto">
          <a:xfrm>
            <a:off x="3071813" y="3276600"/>
            <a:ext cx="90487" cy="920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Oval 18"/>
          <p:cNvSpPr>
            <a:spLocks noChangeArrowheads="1"/>
          </p:cNvSpPr>
          <p:nvPr/>
        </p:nvSpPr>
        <p:spPr bwMode="auto">
          <a:xfrm>
            <a:off x="6054725" y="2235200"/>
            <a:ext cx="92075" cy="9048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Universal Shift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5562600" cy="403542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2800" b="1" dirty="0" smtClean="0"/>
              <a:t>Question:</a:t>
            </a:r>
            <a:r>
              <a:rPr lang="en-US" sz="2800" dirty="0" smtClean="0"/>
              <a:t>  Design a Universal Shift Register with the following capabilities: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 </a:t>
            </a:r>
            <a:r>
              <a:rPr lang="en-US" sz="2000" i="1" dirty="0" smtClean="0"/>
              <a:t>clear</a:t>
            </a:r>
            <a:r>
              <a:rPr lang="en-US" sz="2000" dirty="0" smtClean="0"/>
              <a:t>  control to clear the register to 0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 </a:t>
            </a:r>
            <a:r>
              <a:rPr lang="en-US" sz="2000" i="1" dirty="0" smtClean="0"/>
              <a:t>clock</a:t>
            </a:r>
            <a:r>
              <a:rPr lang="en-US" sz="2000" dirty="0" smtClean="0"/>
              <a:t>  to synchronize the operations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 </a:t>
            </a:r>
            <a:r>
              <a:rPr lang="en-US" sz="2000" i="1" dirty="0" smtClean="0"/>
              <a:t>shift-right</a:t>
            </a:r>
            <a:r>
              <a:rPr lang="en-US" sz="2000" dirty="0" smtClean="0"/>
              <a:t>  control (associated with serial in/out)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 </a:t>
            </a:r>
            <a:r>
              <a:rPr lang="en-US" sz="2000" i="1" dirty="0" smtClean="0"/>
              <a:t>shift-left</a:t>
            </a:r>
            <a:r>
              <a:rPr lang="en-US" sz="2000" dirty="0" smtClean="0"/>
              <a:t>  control (associated with serial in/out)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 </a:t>
            </a:r>
            <a:r>
              <a:rPr lang="en-US" sz="2000" i="1" dirty="0" smtClean="0"/>
              <a:t>parallel-load</a:t>
            </a:r>
            <a:r>
              <a:rPr lang="en-US" sz="2000" dirty="0" smtClean="0"/>
              <a:t>  control (to parallel load n bits)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i="1" dirty="0" smtClean="0"/>
              <a:t>n-parallel</a:t>
            </a:r>
            <a:r>
              <a:rPr lang="en-US" sz="2000" dirty="0" smtClean="0"/>
              <a:t>  output lines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 </a:t>
            </a:r>
            <a:r>
              <a:rPr lang="en-US" sz="2000" i="1" dirty="0" smtClean="0"/>
              <a:t>control</a:t>
            </a:r>
            <a:r>
              <a:rPr lang="en-US" sz="2000" dirty="0" smtClean="0"/>
              <a:t> signal to leave register unchanged</a:t>
            </a:r>
            <a:endParaRPr lang="en-US" sz="2000" dirty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243388"/>
            <a:ext cx="2133600" cy="109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286000"/>
            <a:ext cx="2098675" cy="1300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Universal Shift Register (cont.)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01813"/>
            <a:ext cx="6210300" cy="4294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243388"/>
            <a:ext cx="2133600" cy="109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2286000"/>
            <a:ext cx="2098675" cy="1300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Universal Shift Register (cont.)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828800"/>
            <a:ext cx="3179763" cy="2198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741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5029200" cy="4267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1800" b="1" dirty="0" smtClean="0"/>
              <a:t>How does it work?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/>
              <a:t>4 D-FF and 4 MUXs with selection S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,S</a:t>
            </a:r>
            <a:r>
              <a:rPr lang="en-US" sz="1800" baseline="-25000" dirty="0" smtClean="0"/>
              <a:t>1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/>
              <a:t>S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S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=00, FF output is feedback to its input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/>
              <a:t>S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S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=01, FF input comes from left FF or serial-in (shift-right)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/>
              <a:t>S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S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=10, FF input comes from right FF or serial-in (shift-left)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/>
              <a:t>S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S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=11, parallel data transferred in</a:t>
            </a:r>
          </a:p>
          <a:p>
            <a:pPr>
              <a:defRPr/>
            </a:pPr>
            <a:r>
              <a:rPr lang="en-US" sz="1800" b="1" dirty="0" smtClean="0"/>
              <a:t>Applications: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smtClean="0"/>
              <a:t>Parallel </a:t>
            </a:r>
            <a:r>
              <a:rPr lang="en-US" sz="1800" dirty="0" smtClean="0">
                <a:sym typeface="Wingdings" pitchFamily="2" charset="2"/>
              </a:rPr>
              <a:t>↔</a:t>
            </a:r>
            <a:r>
              <a:rPr lang="en-US" sz="1800" dirty="0" smtClean="0"/>
              <a:t> Serial conversions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smtClean="0"/>
              <a:t>Arithmetic multiplication/division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smtClean="0"/>
              <a:t>Delaying input sequence</a:t>
            </a:r>
          </a:p>
          <a:p>
            <a:pPr>
              <a:defRPr/>
            </a:pPr>
            <a:endParaRPr lang="en-US" sz="1800" dirty="0" smtClean="0"/>
          </a:p>
          <a:p>
            <a:pPr>
              <a:buFont typeface="Arial" charset="0"/>
              <a:buChar char="•"/>
              <a:defRPr/>
            </a:pPr>
            <a:endParaRPr lang="en-US" sz="1800" dirty="0" smtClean="0"/>
          </a:p>
          <a:p>
            <a:pPr>
              <a:buFont typeface="Arial" charset="0"/>
              <a:buChar char="•"/>
              <a:defRPr/>
            </a:pPr>
            <a:endParaRPr lang="en-US" sz="1800" dirty="0" smtClean="0"/>
          </a:p>
          <a:p>
            <a:pPr>
              <a:buFont typeface="Arial" charset="0"/>
              <a:buChar char="•"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3025" cy="4343400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b="1" u="sng" dirty="0" smtClean="0"/>
              <a:t>Counter:</a:t>
            </a:r>
            <a:r>
              <a:rPr lang="en-US" dirty="0" smtClean="0"/>
              <a:t> A register (sequential circuit) that goes through a pre-determined sequence of states upon the application of input (clock or other source) pulses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u="sng" dirty="0" smtClean="0"/>
              <a:t>Binary Counter:</a:t>
            </a:r>
            <a:r>
              <a:rPr lang="en-US" dirty="0" smtClean="0"/>
              <a:t> The sequence of the states follows the binary number sequence (e.g. 000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001 </a:t>
            </a:r>
            <a:r>
              <a:rPr lang="en-US" dirty="0" smtClean="0">
                <a:sym typeface="Wingdings" pitchFamily="2" charset="2"/>
              </a:rPr>
              <a:t> 010  011  etc.)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n-bit binary counter requires n flip-flops – counts from 0 to 2</a:t>
            </a:r>
            <a:r>
              <a:rPr lang="en-US" baseline="30000" dirty="0" smtClean="0"/>
              <a:t>n</a:t>
            </a:r>
            <a:r>
              <a:rPr lang="en-US" dirty="0" smtClean="0"/>
              <a:t>-1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200" dirty="0" smtClean="0"/>
              <a:t>Sequences can be binary, BCD, random, etc.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200" dirty="0" smtClean="0"/>
              <a:t>Counting can be </a:t>
            </a:r>
            <a:r>
              <a:rPr lang="en-US" sz="3200" u="sng" dirty="0" smtClean="0"/>
              <a:t>up</a:t>
            </a:r>
            <a:r>
              <a:rPr lang="en-US" sz="3200" dirty="0" smtClean="0"/>
              <a:t>, </a:t>
            </a:r>
            <a:r>
              <a:rPr lang="en-US" sz="3200" u="sng" dirty="0" smtClean="0"/>
              <a:t>down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C00000"/>
                </a:solidFill>
              </a:rPr>
              <a:t>modulo-n counter </a:t>
            </a:r>
            <a:r>
              <a:rPr lang="en-US" sz="3200" dirty="0" smtClean="0"/>
              <a:t>goes through values 0,1,2, …, (n-1)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700" dirty="0" smtClean="0"/>
              <a:t>e.g. modulo-10 </a:t>
            </a:r>
            <a:r>
              <a:rPr lang="en-US" sz="2700" dirty="0" smtClean="0">
                <a:solidFill>
                  <a:srgbClr val="FF0000"/>
                </a:solidFill>
              </a:rPr>
              <a:t>up counter</a:t>
            </a:r>
            <a:r>
              <a:rPr lang="en-US" sz="2700" dirty="0" smtClean="0"/>
              <a:t> counts: 0,1,…9  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b="1" u="sng" dirty="0" smtClean="0"/>
              <a:t>Two Types of Counters</a:t>
            </a:r>
            <a:r>
              <a:rPr lang="en-US" dirty="0" smtClean="0"/>
              <a:t>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u="sng" dirty="0" smtClean="0"/>
              <a:t>Ripple counter (asynchronous):</a:t>
            </a:r>
            <a:r>
              <a:rPr lang="en-US" dirty="0" smtClean="0"/>
              <a:t>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Flip-flop output transition serves as source for triggering the other flip-flops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u="sng" dirty="0" smtClean="0"/>
              <a:t>Synchronous counter:</a:t>
            </a:r>
            <a:r>
              <a:rPr lang="en-US" dirty="0" smtClean="0"/>
              <a:t>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common clock for all flip-flops (same design procedure)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Counters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3025" cy="4343400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smtClean="0"/>
              <a:t>Some Applications: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100" smtClean="0"/>
              <a:t>Frequency division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100" smtClean="0"/>
              <a:t>Event counting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100" smtClean="0"/>
              <a:t>Timers</a:t>
            </a:r>
            <a:endParaRPr lang="en-US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7518400" y="3711575"/>
            <a:ext cx="7493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  000</a:t>
            </a:r>
          </a:p>
          <a:p>
            <a:r>
              <a:rPr lang="en-US" sz="2000"/>
              <a:t>  001</a:t>
            </a:r>
          </a:p>
          <a:p>
            <a:r>
              <a:rPr lang="en-US" sz="2000"/>
              <a:t>  010</a:t>
            </a:r>
          </a:p>
          <a:p>
            <a:r>
              <a:rPr lang="en-US" sz="2000"/>
              <a:t>  011</a:t>
            </a:r>
          </a:p>
          <a:p>
            <a:r>
              <a:rPr lang="en-US" sz="2000"/>
              <a:t>  100</a:t>
            </a:r>
          </a:p>
          <a:p>
            <a:r>
              <a:rPr lang="en-US" sz="2000"/>
              <a:t>  101</a:t>
            </a:r>
          </a:p>
          <a:p>
            <a:r>
              <a:rPr lang="en-US" sz="2000"/>
              <a:t>  000</a:t>
            </a:r>
          </a:p>
          <a:p>
            <a:r>
              <a:rPr lang="en-US" sz="2000"/>
              <a:t>  001</a:t>
            </a: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7294563" y="4006850"/>
            <a:ext cx="0" cy="132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6096000" y="5332413"/>
            <a:ext cx="11874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Successive</a:t>
            </a:r>
          </a:p>
          <a:p>
            <a:r>
              <a:rPr lang="en-US"/>
              <a:t>Clock </a:t>
            </a:r>
          </a:p>
          <a:p>
            <a:r>
              <a:rPr lang="en-US"/>
              <a:t>Pulses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7467600" y="3352800"/>
            <a:ext cx="127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ABC </a:t>
            </a:r>
            <a:r>
              <a:rPr lang="en-US" sz="1200" b="1"/>
              <a:t>(LSB)</a:t>
            </a:r>
          </a:p>
        </p:txBody>
      </p:sp>
      <p:sp>
        <p:nvSpPr>
          <p:cNvPr id="20489" name="TextBox 8"/>
          <p:cNvSpPr txBox="1">
            <a:spLocks noChangeArrowheads="1"/>
          </p:cNvSpPr>
          <p:nvPr/>
        </p:nvSpPr>
        <p:spPr bwMode="auto">
          <a:xfrm>
            <a:off x="4876800" y="4092575"/>
            <a:ext cx="2366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00000"/>
                </a:solidFill>
              </a:rPr>
              <a:t>This is a modulo-?</a:t>
            </a:r>
          </a:p>
          <a:p>
            <a:r>
              <a:rPr lang="en-US" sz="2000">
                <a:solidFill>
                  <a:srgbClr val="C00000"/>
                </a:solidFill>
              </a:rPr>
              <a:t>Up/Down? Counter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Ripple Counters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4419600" cy="4035425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Instead of having a common clock signal to all Flip Flops, in a </a:t>
            </a:r>
            <a:r>
              <a:rPr lang="en-US" b="1" dirty="0" smtClean="0"/>
              <a:t>Ripple counter</a:t>
            </a:r>
            <a:r>
              <a:rPr lang="en-US" dirty="0" smtClean="0"/>
              <a:t> the output of one stage (Flip Flop) is connected to the clock input of the next stage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Clock </a:t>
            </a:r>
            <a:r>
              <a:rPr lang="en-US" dirty="0" smtClean="0"/>
              <a:t>is connected to the </a:t>
            </a:r>
            <a:r>
              <a:rPr lang="en-US" b="1" dirty="0" smtClean="0"/>
              <a:t>least significant bit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Flip flops are </a:t>
            </a:r>
            <a:r>
              <a:rPr lang="en-US" b="1" dirty="0" smtClean="0"/>
              <a:t>negative edge-triggered </a:t>
            </a:r>
            <a:r>
              <a:rPr lang="en-US" dirty="0" smtClean="0"/>
              <a:t>(clock is bubbled) – are active when the clock signal is falling (high to low)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Flip flops invert their stored bits, when the input clock signal goes from high (1) to low (0)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121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53316" b="6031"/>
          <a:stretch/>
        </p:blipFill>
        <p:spPr bwMode="auto">
          <a:xfrm>
            <a:off x="5867400" y="1779994"/>
            <a:ext cx="1908412" cy="43922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mtClean="0"/>
              <a:t>Registers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Counters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Ripple Counters (cont.)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sp>
        <p:nvSpPr>
          <p:cNvPr id="22532" name="TextBox 7"/>
          <p:cNvSpPr txBox="1">
            <a:spLocks noChangeArrowheads="1"/>
          </p:cNvSpPr>
          <p:nvPr/>
        </p:nvSpPr>
        <p:spPr bwMode="auto">
          <a:xfrm>
            <a:off x="838200" y="5068669"/>
            <a:ext cx="4044697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/>
              <a:t>Q1: How to make it count down?</a:t>
            </a:r>
          </a:p>
          <a:p>
            <a:pPr algn="l"/>
            <a:r>
              <a:rPr lang="en-US" dirty="0"/>
              <a:t>Q2: What if we use positive-edge FF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870" name="Table 8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603205"/>
              </p:ext>
            </p:extLst>
          </p:nvPr>
        </p:nvGraphicFramePr>
        <p:xfrm>
          <a:off x="1752600" y="2398712"/>
          <a:ext cx="2209800" cy="18288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52450"/>
                <a:gridCol w="552450"/>
                <a:gridCol w="552450"/>
                <a:gridCol w="552450"/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556" name="TextBox 870"/>
          <p:cNvSpPr txBox="1">
            <a:spLocks noChangeArrowheads="1"/>
          </p:cNvSpPr>
          <p:nvPr/>
        </p:nvSpPr>
        <p:spPr bwMode="auto">
          <a:xfrm>
            <a:off x="2438400" y="3998912"/>
            <a:ext cx="2841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.</a:t>
            </a:r>
          </a:p>
          <a:p>
            <a:r>
              <a:rPr lang="en-US" sz="2800" b="1"/>
              <a:t>.</a:t>
            </a:r>
          </a:p>
        </p:txBody>
      </p:sp>
      <p:sp>
        <p:nvSpPr>
          <p:cNvPr id="22557" name="TextBox 871"/>
          <p:cNvSpPr txBox="1">
            <a:spLocks noChangeArrowheads="1"/>
          </p:cNvSpPr>
          <p:nvPr/>
        </p:nvSpPr>
        <p:spPr bwMode="auto">
          <a:xfrm>
            <a:off x="2992438" y="3998912"/>
            <a:ext cx="2841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/>
              <a:t>.</a:t>
            </a:r>
          </a:p>
          <a:p>
            <a:r>
              <a:rPr lang="en-US" sz="2800" b="1" dirty="0"/>
              <a:t>.</a:t>
            </a:r>
          </a:p>
        </p:txBody>
      </p:sp>
      <p:sp>
        <p:nvSpPr>
          <p:cNvPr id="22558" name="TextBox 872"/>
          <p:cNvSpPr txBox="1">
            <a:spLocks noChangeArrowheads="1"/>
          </p:cNvSpPr>
          <p:nvPr/>
        </p:nvSpPr>
        <p:spPr bwMode="auto">
          <a:xfrm>
            <a:off x="1865313" y="3998912"/>
            <a:ext cx="2841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.</a:t>
            </a:r>
          </a:p>
          <a:p>
            <a:r>
              <a:rPr lang="en-US" sz="2800" b="1"/>
              <a:t>.</a:t>
            </a:r>
          </a:p>
        </p:txBody>
      </p:sp>
      <p:sp>
        <p:nvSpPr>
          <p:cNvPr id="22559" name="TextBox 873"/>
          <p:cNvSpPr txBox="1">
            <a:spLocks noChangeArrowheads="1"/>
          </p:cNvSpPr>
          <p:nvPr/>
        </p:nvSpPr>
        <p:spPr bwMode="auto">
          <a:xfrm>
            <a:off x="3525838" y="3959225"/>
            <a:ext cx="2841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.</a:t>
            </a:r>
          </a:p>
          <a:p>
            <a:r>
              <a:rPr lang="en-US" sz="2800" b="1"/>
              <a:t>.</a:t>
            </a:r>
          </a:p>
        </p:txBody>
      </p:sp>
      <p:sp>
        <p:nvSpPr>
          <p:cNvPr id="22560" name="TextBox 7"/>
          <p:cNvSpPr txBox="1">
            <a:spLocks noChangeArrowheads="1"/>
          </p:cNvSpPr>
          <p:nvPr/>
        </p:nvSpPr>
        <p:spPr bwMode="auto">
          <a:xfrm>
            <a:off x="822325" y="5807075"/>
            <a:ext cx="4340225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Q3: </a:t>
            </a:r>
            <a:r>
              <a:rPr lang="en-US" dirty="0"/>
              <a:t>Is this counter asynchronous? Why?</a:t>
            </a:r>
          </a:p>
        </p:txBody>
      </p:sp>
      <p:pic>
        <p:nvPicPr>
          <p:cNvPr id="127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53316" b="6031"/>
          <a:stretch/>
        </p:blipFill>
        <p:spPr bwMode="auto">
          <a:xfrm>
            <a:off x="5867400" y="1779994"/>
            <a:ext cx="1908412" cy="43922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851508" y="17541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/>
              <a:t>For a D-FF, connecting Q’ to D makes it to toggle at each clock!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Ripple Counters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mtClean="0"/>
              <a:t>Advantages: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/>
              <a:t>Simple hardware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Disadvantages: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/>
              <a:t>Asynchronous – delay dependent</a:t>
            </a:r>
          </a:p>
          <a:p>
            <a:pPr lvl="1">
              <a:buFont typeface="Arial" pitchFamily="34" charset="0"/>
              <a:buChar char="•"/>
            </a:pPr>
            <a:endParaRPr lang="en-US" smtClean="0"/>
          </a:p>
          <a:p>
            <a:pPr>
              <a:buFont typeface="Arial" pitchFamily="34" charset="0"/>
              <a:buChar char="•"/>
            </a:pPr>
            <a:r>
              <a:rPr lang="en-US" smtClean="0"/>
              <a:t>Good for low power circuits</a:t>
            </a:r>
          </a:p>
          <a:p>
            <a:pPr lvl="1">
              <a:buFont typeface="Arial" pitchFamily="34" charset="0"/>
              <a:buChar char="•"/>
            </a:pPr>
            <a:endParaRPr lang="en-US" smtClean="0"/>
          </a:p>
          <a:p>
            <a:pPr>
              <a:buFont typeface="Arial" pitchFamily="34" charset="0"/>
              <a:buChar char="•"/>
            </a:pPr>
            <a:endParaRPr lang="en-US" smtClean="0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Synchronous Counters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Common clock to all FFs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Design following the same design procedure for synchronous sequential circuits (see slides 4_3)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/>
              <a:t>Important</a:t>
            </a:r>
            <a:r>
              <a:rPr lang="en-US" dirty="0" smtClean="0"/>
              <a:t>: Study the examples in slides 4_3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Counters have a regular pattern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Alternatively, counters can be designed without following the procedure (algorithmically, hierarchically)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4-bit Synchronous Binary Counter with D-FF</a:t>
            </a: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752600"/>
            <a:ext cx="4638675" cy="4505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765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232150"/>
            <a:ext cx="685800" cy="806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27654" name="Group 64"/>
          <p:cNvGrpSpPr>
            <a:grpSpLocks/>
          </p:cNvGrpSpPr>
          <p:nvPr/>
        </p:nvGrpSpPr>
        <p:grpSpPr bwMode="auto">
          <a:xfrm>
            <a:off x="1614488" y="3454400"/>
            <a:ext cx="1738312" cy="1727200"/>
            <a:chOff x="1400643" y="2048764"/>
            <a:chExt cx="1738741" cy="1727449"/>
          </a:xfrm>
        </p:grpSpPr>
        <p:sp>
          <p:nvSpPr>
            <p:cNvPr id="27658" name="Freeform 4"/>
            <p:cNvSpPr>
              <a:spLocks/>
            </p:cNvSpPr>
            <p:nvPr/>
          </p:nvSpPr>
          <p:spPr bwMode="auto">
            <a:xfrm>
              <a:off x="2503118" y="2622164"/>
              <a:ext cx="381183" cy="1154049"/>
            </a:xfrm>
            <a:custGeom>
              <a:avLst/>
              <a:gdLst>
                <a:gd name="T0" fmla="*/ 2147483647 w 529"/>
                <a:gd name="T1" fmla="*/ 0 h 1433"/>
                <a:gd name="T2" fmla="*/ 2147483647 w 529"/>
                <a:gd name="T3" fmla="*/ 0 h 1433"/>
                <a:gd name="T4" fmla="*/ 2147483647 w 529"/>
                <a:gd name="T5" fmla="*/ 2147483647 h 1433"/>
                <a:gd name="T6" fmla="*/ 0 w 529"/>
                <a:gd name="T7" fmla="*/ 2147483647 h 1433"/>
                <a:gd name="T8" fmla="*/ 0 w 529"/>
                <a:gd name="T9" fmla="*/ 2147483647 h 1433"/>
                <a:gd name="T10" fmla="*/ 2147483647 w 529"/>
                <a:gd name="T11" fmla="*/ 2147483647 h 1433"/>
                <a:gd name="T12" fmla="*/ 2147483647 w 529"/>
                <a:gd name="T13" fmla="*/ 2147483647 h 1433"/>
                <a:gd name="T14" fmla="*/ 2147483647 w 529"/>
                <a:gd name="T15" fmla="*/ 2147483647 h 1433"/>
                <a:gd name="T16" fmla="*/ 2147483647 w 529"/>
                <a:gd name="T17" fmla="*/ 2147483647 h 1433"/>
                <a:gd name="T18" fmla="*/ 2147483647 w 529"/>
                <a:gd name="T19" fmla="*/ 2147483647 h 1433"/>
                <a:gd name="T20" fmla="*/ 2147483647 w 529"/>
                <a:gd name="T21" fmla="*/ 2147483647 h 1433"/>
                <a:gd name="T22" fmla="*/ 2147483647 w 529"/>
                <a:gd name="T23" fmla="*/ 2147483647 h 1433"/>
                <a:gd name="T24" fmla="*/ 2147483647 w 529"/>
                <a:gd name="T25" fmla="*/ 0 h 1433"/>
                <a:gd name="T26" fmla="*/ 2147483647 w 529"/>
                <a:gd name="T27" fmla="*/ 0 h 1433"/>
                <a:gd name="T28" fmla="*/ 2147483647 w 529"/>
                <a:gd name="T29" fmla="*/ 0 h 1433"/>
                <a:gd name="T30" fmla="*/ 2147483647 w 529"/>
                <a:gd name="T31" fmla="*/ 2147483647 h 1433"/>
                <a:gd name="T32" fmla="*/ 2147483647 w 529"/>
                <a:gd name="T33" fmla="*/ 2147483647 h 1433"/>
                <a:gd name="T34" fmla="*/ 2147483647 w 529"/>
                <a:gd name="T35" fmla="*/ 2147483647 h 1433"/>
                <a:gd name="T36" fmla="*/ 2147483647 w 529"/>
                <a:gd name="T37" fmla="*/ 2147483647 h 1433"/>
                <a:gd name="T38" fmla="*/ 2147483647 w 529"/>
                <a:gd name="T39" fmla="*/ 2147483647 h 1433"/>
                <a:gd name="T40" fmla="*/ 2147483647 w 529"/>
                <a:gd name="T41" fmla="*/ 2147483647 h 1433"/>
                <a:gd name="T42" fmla="*/ 2147483647 w 529"/>
                <a:gd name="T43" fmla="*/ 2147483647 h 1433"/>
                <a:gd name="T44" fmla="*/ 2147483647 w 529"/>
                <a:gd name="T45" fmla="*/ 2147483647 h 1433"/>
                <a:gd name="T46" fmla="*/ 2147483647 w 529"/>
                <a:gd name="T47" fmla="*/ 2147483647 h 1433"/>
                <a:gd name="T48" fmla="*/ 2147483647 w 529"/>
                <a:gd name="T49" fmla="*/ 0 h 14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9"/>
                <a:gd name="T76" fmla="*/ 0 h 1433"/>
                <a:gd name="T77" fmla="*/ 529 w 529"/>
                <a:gd name="T78" fmla="*/ 1433 h 14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9" h="1433">
                  <a:moveTo>
                    <a:pt x="9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427"/>
                  </a:lnTo>
                  <a:lnTo>
                    <a:pt x="3" y="1430"/>
                  </a:lnTo>
                  <a:lnTo>
                    <a:pt x="6" y="1433"/>
                  </a:lnTo>
                  <a:lnTo>
                    <a:pt x="523" y="1433"/>
                  </a:lnTo>
                  <a:lnTo>
                    <a:pt x="526" y="1430"/>
                  </a:lnTo>
                  <a:lnTo>
                    <a:pt x="529" y="1427"/>
                  </a:lnTo>
                  <a:lnTo>
                    <a:pt x="529" y="7"/>
                  </a:lnTo>
                  <a:lnTo>
                    <a:pt x="526" y="3"/>
                  </a:lnTo>
                  <a:lnTo>
                    <a:pt x="523" y="0"/>
                  </a:lnTo>
                  <a:lnTo>
                    <a:pt x="520" y="0"/>
                  </a:lnTo>
                  <a:lnTo>
                    <a:pt x="9" y="0"/>
                  </a:lnTo>
                  <a:lnTo>
                    <a:pt x="9" y="19"/>
                  </a:lnTo>
                  <a:lnTo>
                    <a:pt x="520" y="19"/>
                  </a:lnTo>
                  <a:lnTo>
                    <a:pt x="511" y="10"/>
                  </a:lnTo>
                  <a:lnTo>
                    <a:pt x="511" y="1424"/>
                  </a:lnTo>
                  <a:lnTo>
                    <a:pt x="520" y="1415"/>
                  </a:lnTo>
                  <a:lnTo>
                    <a:pt x="9" y="1415"/>
                  </a:lnTo>
                  <a:lnTo>
                    <a:pt x="18" y="1424"/>
                  </a:lnTo>
                  <a:lnTo>
                    <a:pt x="18" y="10"/>
                  </a:lnTo>
                  <a:lnTo>
                    <a:pt x="9" y="1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Rectangle 5"/>
            <p:cNvSpPr>
              <a:spLocks noChangeArrowheads="1"/>
            </p:cNvSpPr>
            <p:nvPr/>
          </p:nvSpPr>
          <p:spPr bwMode="auto">
            <a:xfrm>
              <a:off x="2546561" y="2684981"/>
              <a:ext cx="13144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Swiss 721 SWA" charset="0"/>
                </a:rPr>
                <a:t>D3</a:t>
              </a:r>
              <a:endParaRPr lang="en-US" sz="100" b="1" i="1" baseline="-25000"/>
            </a:p>
          </p:txBody>
        </p:sp>
        <p:sp>
          <p:nvSpPr>
            <p:cNvPr id="27660" name="Rectangle 6"/>
            <p:cNvSpPr>
              <a:spLocks noChangeArrowheads="1"/>
            </p:cNvSpPr>
            <p:nvPr/>
          </p:nvSpPr>
          <p:spPr bwMode="auto">
            <a:xfrm>
              <a:off x="2741513" y="2684981"/>
              <a:ext cx="13785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Swiss 721 SWA" charset="0"/>
                </a:rPr>
                <a:t>Q3</a:t>
              </a:r>
              <a:endParaRPr lang="en-US" sz="100" b="1" i="1" baseline="-25000"/>
            </a:p>
          </p:txBody>
        </p:sp>
        <p:sp>
          <p:nvSpPr>
            <p:cNvPr id="27661" name="Freeform 7"/>
            <p:cNvSpPr>
              <a:spLocks/>
            </p:cNvSpPr>
            <p:nvPr/>
          </p:nvSpPr>
          <p:spPr bwMode="auto">
            <a:xfrm>
              <a:off x="2503118" y="3575684"/>
              <a:ext cx="136909" cy="66843"/>
            </a:xfrm>
            <a:custGeom>
              <a:avLst/>
              <a:gdLst>
                <a:gd name="T0" fmla="*/ 2147483647 w 190"/>
                <a:gd name="T1" fmla="*/ 0 h 83"/>
                <a:gd name="T2" fmla="*/ 2147483647 w 190"/>
                <a:gd name="T3" fmla="*/ 0 h 83"/>
                <a:gd name="T4" fmla="*/ 2147483647 w 190"/>
                <a:gd name="T5" fmla="*/ 2147483647 h 83"/>
                <a:gd name="T6" fmla="*/ 2147483647 w 190"/>
                <a:gd name="T7" fmla="*/ 2147483647 h 83"/>
                <a:gd name="T8" fmla="*/ 2147483647 w 190"/>
                <a:gd name="T9" fmla="*/ 2147483647 h 83"/>
                <a:gd name="T10" fmla="*/ 0 w 190"/>
                <a:gd name="T11" fmla="*/ 2147483647 h 83"/>
                <a:gd name="T12" fmla="*/ 0 w 190"/>
                <a:gd name="T13" fmla="*/ 2147483647 h 83"/>
                <a:gd name="T14" fmla="*/ 2147483647 w 190"/>
                <a:gd name="T15" fmla="*/ 2147483647 h 83"/>
                <a:gd name="T16" fmla="*/ 2147483647 w 190"/>
                <a:gd name="T17" fmla="*/ 2147483647 h 83"/>
                <a:gd name="T18" fmla="*/ 2147483647 w 190"/>
                <a:gd name="T19" fmla="*/ 2147483647 h 83"/>
                <a:gd name="T20" fmla="*/ 2147483647 w 190"/>
                <a:gd name="T21" fmla="*/ 2147483647 h 83"/>
                <a:gd name="T22" fmla="*/ 2147483647 w 190"/>
                <a:gd name="T23" fmla="*/ 2147483647 h 83"/>
                <a:gd name="T24" fmla="*/ 2147483647 w 190"/>
                <a:gd name="T25" fmla="*/ 2147483647 h 83"/>
                <a:gd name="T26" fmla="*/ 2147483647 w 190"/>
                <a:gd name="T27" fmla="*/ 2147483647 h 83"/>
                <a:gd name="T28" fmla="*/ 2147483647 w 190"/>
                <a:gd name="T29" fmla="*/ 2147483647 h 83"/>
                <a:gd name="T30" fmla="*/ 2147483647 w 190"/>
                <a:gd name="T31" fmla="*/ 2147483647 h 83"/>
                <a:gd name="T32" fmla="*/ 2147483647 w 190"/>
                <a:gd name="T33" fmla="*/ 2147483647 h 83"/>
                <a:gd name="T34" fmla="*/ 2147483647 w 190"/>
                <a:gd name="T35" fmla="*/ 2147483647 h 83"/>
                <a:gd name="T36" fmla="*/ 2147483647 w 190"/>
                <a:gd name="T37" fmla="*/ 2147483647 h 83"/>
                <a:gd name="T38" fmla="*/ 2147483647 w 190"/>
                <a:gd name="T39" fmla="*/ 2147483647 h 83"/>
                <a:gd name="T40" fmla="*/ 2147483647 w 190"/>
                <a:gd name="T41" fmla="*/ 2147483647 h 83"/>
                <a:gd name="T42" fmla="*/ 2147483647 w 190"/>
                <a:gd name="T43" fmla="*/ 2147483647 h 83"/>
                <a:gd name="T44" fmla="*/ 2147483647 w 190"/>
                <a:gd name="T45" fmla="*/ 0 h 8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0"/>
                <a:gd name="T70" fmla="*/ 0 h 83"/>
                <a:gd name="T71" fmla="*/ 190 w 190"/>
                <a:gd name="T72" fmla="*/ 83 h 8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0" h="83">
                  <a:moveTo>
                    <a:pt x="12" y="0"/>
                  </a:moveTo>
                  <a:lnTo>
                    <a:pt x="8" y="0"/>
                  </a:lnTo>
                  <a:lnTo>
                    <a:pt x="6" y="1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5"/>
                  </a:lnTo>
                  <a:lnTo>
                    <a:pt x="3" y="17"/>
                  </a:lnTo>
                  <a:lnTo>
                    <a:pt x="6" y="18"/>
                  </a:lnTo>
                  <a:lnTo>
                    <a:pt x="178" y="83"/>
                  </a:lnTo>
                  <a:lnTo>
                    <a:pt x="183" y="83"/>
                  </a:lnTo>
                  <a:lnTo>
                    <a:pt x="184" y="82"/>
                  </a:lnTo>
                  <a:lnTo>
                    <a:pt x="187" y="82"/>
                  </a:lnTo>
                  <a:lnTo>
                    <a:pt x="189" y="80"/>
                  </a:lnTo>
                  <a:lnTo>
                    <a:pt x="190" y="77"/>
                  </a:lnTo>
                  <a:lnTo>
                    <a:pt x="190" y="73"/>
                  </a:lnTo>
                  <a:lnTo>
                    <a:pt x="189" y="71"/>
                  </a:lnTo>
                  <a:lnTo>
                    <a:pt x="189" y="68"/>
                  </a:lnTo>
                  <a:lnTo>
                    <a:pt x="187" y="67"/>
                  </a:lnTo>
                  <a:lnTo>
                    <a:pt x="184" y="6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Freeform 8"/>
            <p:cNvSpPr>
              <a:spLocks/>
            </p:cNvSpPr>
            <p:nvPr/>
          </p:nvSpPr>
          <p:spPr bwMode="auto">
            <a:xfrm>
              <a:off x="2503118" y="3628031"/>
              <a:ext cx="136909" cy="52347"/>
            </a:xfrm>
            <a:custGeom>
              <a:avLst/>
              <a:gdLst>
                <a:gd name="T0" fmla="*/ 2147483647 w 190"/>
                <a:gd name="T1" fmla="*/ 2147483647 h 65"/>
                <a:gd name="T2" fmla="*/ 2147483647 w 190"/>
                <a:gd name="T3" fmla="*/ 2147483647 h 65"/>
                <a:gd name="T4" fmla="*/ 2147483647 w 190"/>
                <a:gd name="T5" fmla="*/ 2147483647 h 65"/>
                <a:gd name="T6" fmla="*/ 2147483647 w 190"/>
                <a:gd name="T7" fmla="*/ 2147483647 h 65"/>
                <a:gd name="T8" fmla="*/ 2147483647 w 190"/>
                <a:gd name="T9" fmla="*/ 2147483647 h 65"/>
                <a:gd name="T10" fmla="*/ 2147483647 w 190"/>
                <a:gd name="T11" fmla="*/ 0 h 65"/>
                <a:gd name="T12" fmla="*/ 2147483647 w 190"/>
                <a:gd name="T13" fmla="*/ 0 h 65"/>
                <a:gd name="T14" fmla="*/ 2147483647 w 190"/>
                <a:gd name="T15" fmla="*/ 2147483647 h 65"/>
                <a:gd name="T16" fmla="*/ 2147483647 w 190"/>
                <a:gd name="T17" fmla="*/ 2147483647 h 65"/>
                <a:gd name="T18" fmla="*/ 0 w 190"/>
                <a:gd name="T19" fmla="*/ 2147483647 h 65"/>
                <a:gd name="T20" fmla="*/ 0 w 190"/>
                <a:gd name="T21" fmla="*/ 2147483647 h 65"/>
                <a:gd name="T22" fmla="*/ 2147483647 w 190"/>
                <a:gd name="T23" fmla="*/ 2147483647 h 65"/>
                <a:gd name="T24" fmla="*/ 2147483647 w 190"/>
                <a:gd name="T25" fmla="*/ 2147483647 h 65"/>
                <a:gd name="T26" fmla="*/ 2147483647 w 190"/>
                <a:gd name="T27" fmla="*/ 2147483647 h 65"/>
                <a:gd name="T28" fmla="*/ 2147483647 w 190"/>
                <a:gd name="T29" fmla="*/ 2147483647 h 6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0"/>
                <a:gd name="T46" fmla="*/ 0 h 65"/>
                <a:gd name="T47" fmla="*/ 190 w 190"/>
                <a:gd name="T48" fmla="*/ 65 h 6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90" h="65">
                  <a:moveTo>
                    <a:pt x="184" y="18"/>
                  </a:moveTo>
                  <a:lnTo>
                    <a:pt x="187" y="15"/>
                  </a:lnTo>
                  <a:lnTo>
                    <a:pt x="190" y="12"/>
                  </a:lnTo>
                  <a:lnTo>
                    <a:pt x="190" y="6"/>
                  </a:lnTo>
                  <a:lnTo>
                    <a:pt x="187" y="3"/>
                  </a:lnTo>
                  <a:lnTo>
                    <a:pt x="184" y="0"/>
                  </a:lnTo>
                  <a:lnTo>
                    <a:pt x="178" y="0"/>
                  </a:lnTo>
                  <a:lnTo>
                    <a:pt x="6" y="47"/>
                  </a:lnTo>
                  <a:lnTo>
                    <a:pt x="3" y="50"/>
                  </a:lnTo>
                  <a:lnTo>
                    <a:pt x="0" y="53"/>
                  </a:lnTo>
                  <a:lnTo>
                    <a:pt x="0" y="59"/>
                  </a:lnTo>
                  <a:lnTo>
                    <a:pt x="3" y="62"/>
                  </a:lnTo>
                  <a:lnTo>
                    <a:pt x="6" y="65"/>
                  </a:lnTo>
                  <a:lnTo>
                    <a:pt x="12" y="65"/>
                  </a:lnTo>
                  <a:lnTo>
                    <a:pt x="184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Rectangle 9"/>
            <p:cNvSpPr>
              <a:spLocks noChangeArrowheads="1"/>
            </p:cNvSpPr>
            <p:nvPr/>
          </p:nvSpPr>
          <p:spPr bwMode="auto">
            <a:xfrm>
              <a:off x="2546561" y="2856518"/>
              <a:ext cx="13144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Swiss 721 SWA" charset="0"/>
                </a:rPr>
                <a:t>D2</a:t>
              </a:r>
              <a:endParaRPr lang="en-US" sz="100" b="1" i="1" baseline="-25000"/>
            </a:p>
          </p:txBody>
        </p:sp>
        <p:sp>
          <p:nvSpPr>
            <p:cNvPr id="27664" name="Rectangle 10"/>
            <p:cNvSpPr>
              <a:spLocks noChangeArrowheads="1"/>
            </p:cNvSpPr>
            <p:nvPr/>
          </p:nvSpPr>
          <p:spPr bwMode="auto">
            <a:xfrm>
              <a:off x="2741513" y="2854907"/>
              <a:ext cx="13785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Swiss 721 SWA" charset="0"/>
                </a:rPr>
                <a:t>Q2</a:t>
              </a:r>
              <a:endParaRPr lang="en-US" sz="100" b="1" i="1" baseline="-25000"/>
            </a:p>
          </p:txBody>
        </p:sp>
        <p:sp>
          <p:nvSpPr>
            <p:cNvPr id="27665" name="Rectangle 11"/>
            <p:cNvSpPr>
              <a:spLocks noChangeArrowheads="1"/>
            </p:cNvSpPr>
            <p:nvPr/>
          </p:nvSpPr>
          <p:spPr bwMode="auto">
            <a:xfrm>
              <a:off x="2546561" y="3027249"/>
              <a:ext cx="13144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Swiss 721 SWA" charset="0"/>
                </a:rPr>
                <a:t>D1</a:t>
              </a:r>
              <a:endParaRPr lang="en-US" sz="100" b="1" i="1" baseline="-25000"/>
            </a:p>
          </p:txBody>
        </p:sp>
        <p:sp>
          <p:nvSpPr>
            <p:cNvPr id="27666" name="Rectangle 12"/>
            <p:cNvSpPr>
              <a:spLocks noChangeArrowheads="1"/>
            </p:cNvSpPr>
            <p:nvPr/>
          </p:nvSpPr>
          <p:spPr bwMode="auto">
            <a:xfrm>
              <a:off x="2741513" y="3026444"/>
              <a:ext cx="13785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Swiss 721 SWA" charset="0"/>
                </a:rPr>
                <a:t>Q1</a:t>
              </a:r>
              <a:endParaRPr lang="en-US" sz="100" b="1" i="1" baseline="-25000"/>
            </a:p>
          </p:txBody>
        </p:sp>
        <p:sp>
          <p:nvSpPr>
            <p:cNvPr id="27667" name="Rectangle 13"/>
            <p:cNvSpPr>
              <a:spLocks noChangeArrowheads="1"/>
            </p:cNvSpPr>
            <p:nvPr/>
          </p:nvSpPr>
          <p:spPr bwMode="auto">
            <a:xfrm>
              <a:off x="2546561" y="3197175"/>
              <a:ext cx="13144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Swiss 721 SWA" charset="0"/>
                </a:rPr>
                <a:t>D0</a:t>
              </a:r>
              <a:endParaRPr lang="en-US" sz="100" b="1" i="1" baseline="-25000"/>
            </a:p>
          </p:txBody>
        </p:sp>
        <p:sp>
          <p:nvSpPr>
            <p:cNvPr id="27668" name="Rectangle 14"/>
            <p:cNvSpPr>
              <a:spLocks noChangeArrowheads="1"/>
            </p:cNvSpPr>
            <p:nvPr/>
          </p:nvSpPr>
          <p:spPr bwMode="auto">
            <a:xfrm>
              <a:off x="2741513" y="3197175"/>
              <a:ext cx="13785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Swiss 721 SWA" charset="0"/>
                </a:rPr>
                <a:t>Q0</a:t>
              </a:r>
              <a:endParaRPr lang="en-US" sz="100" b="1" i="1" baseline="-25000"/>
            </a:p>
          </p:txBody>
        </p:sp>
        <p:sp>
          <p:nvSpPr>
            <p:cNvPr id="27669" name="Freeform 15"/>
            <p:cNvSpPr>
              <a:spLocks/>
            </p:cNvSpPr>
            <p:nvPr/>
          </p:nvSpPr>
          <p:spPr bwMode="auto">
            <a:xfrm>
              <a:off x="1710489" y="2446601"/>
              <a:ext cx="560605" cy="1063046"/>
            </a:xfrm>
            <a:custGeom>
              <a:avLst/>
              <a:gdLst>
                <a:gd name="T0" fmla="*/ 2147483647 w 778"/>
                <a:gd name="T1" fmla="*/ 0 h 1320"/>
                <a:gd name="T2" fmla="*/ 2147483647 w 778"/>
                <a:gd name="T3" fmla="*/ 0 h 1320"/>
                <a:gd name="T4" fmla="*/ 2147483647 w 778"/>
                <a:gd name="T5" fmla="*/ 2147483647 h 1320"/>
                <a:gd name="T6" fmla="*/ 0 w 778"/>
                <a:gd name="T7" fmla="*/ 2147483647 h 1320"/>
                <a:gd name="T8" fmla="*/ 0 w 778"/>
                <a:gd name="T9" fmla="*/ 2147483647 h 1320"/>
                <a:gd name="T10" fmla="*/ 2147483647 w 778"/>
                <a:gd name="T11" fmla="*/ 2147483647 h 1320"/>
                <a:gd name="T12" fmla="*/ 2147483647 w 778"/>
                <a:gd name="T13" fmla="*/ 2147483647 h 1320"/>
                <a:gd name="T14" fmla="*/ 2147483647 w 778"/>
                <a:gd name="T15" fmla="*/ 2147483647 h 1320"/>
                <a:gd name="T16" fmla="*/ 2147483647 w 778"/>
                <a:gd name="T17" fmla="*/ 2147483647 h 1320"/>
                <a:gd name="T18" fmla="*/ 2147483647 w 778"/>
                <a:gd name="T19" fmla="*/ 2147483647 h 1320"/>
                <a:gd name="T20" fmla="*/ 2147483647 w 778"/>
                <a:gd name="T21" fmla="*/ 2147483647 h 1320"/>
                <a:gd name="T22" fmla="*/ 2147483647 w 778"/>
                <a:gd name="T23" fmla="*/ 2147483647 h 1320"/>
                <a:gd name="T24" fmla="*/ 2147483647 w 778"/>
                <a:gd name="T25" fmla="*/ 0 h 1320"/>
                <a:gd name="T26" fmla="*/ 2147483647 w 778"/>
                <a:gd name="T27" fmla="*/ 0 h 1320"/>
                <a:gd name="T28" fmla="*/ 2147483647 w 778"/>
                <a:gd name="T29" fmla="*/ 0 h 1320"/>
                <a:gd name="T30" fmla="*/ 2147483647 w 778"/>
                <a:gd name="T31" fmla="*/ 2147483647 h 1320"/>
                <a:gd name="T32" fmla="*/ 2147483647 w 778"/>
                <a:gd name="T33" fmla="*/ 2147483647 h 1320"/>
                <a:gd name="T34" fmla="*/ 2147483647 w 778"/>
                <a:gd name="T35" fmla="*/ 2147483647 h 1320"/>
                <a:gd name="T36" fmla="*/ 2147483647 w 778"/>
                <a:gd name="T37" fmla="*/ 2147483647 h 1320"/>
                <a:gd name="T38" fmla="*/ 2147483647 w 778"/>
                <a:gd name="T39" fmla="*/ 2147483647 h 1320"/>
                <a:gd name="T40" fmla="*/ 2147483647 w 778"/>
                <a:gd name="T41" fmla="*/ 2147483647 h 1320"/>
                <a:gd name="T42" fmla="*/ 2147483647 w 778"/>
                <a:gd name="T43" fmla="*/ 2147483647 h 1320"/>
                <a:gd name="T44" fmla="*/ 2147483647 w 778"/>
                <a:gd name="T45" fmla="*/ 2147483647 h 1320"/>
                <a:gd name="T46" fmla="*/ 2147483647 w 778"/>
                <a:gd name="T47" fmla="*/ 2147483647 h 1320"/>
                <a:gd name="T48" fmla="*/ 2147483647 w 778"/>
                <a:gd name="T49" fmla="*/ 0 h 13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78"/>
                <a:gd name="T76" fmla="*/ 0 h 1320"/>
                <a:gd name="T77" fmla="*/ 778 w 778"/>
                <a:gd name="T78" fmla="*/ 1320 h 132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78" h="1320">
                  <a:moveTo>
                    <a:pt x="9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314"/>
                  </a:lnTo>
                  <a:lnTo>
                    <a:pt x="3" y="1317"/>
                  </a:lnTo>
                  <a:lnTo>
                    <a:pt x="6" y="1320"/>
                  </a:lnTo>
                  <a:lnTo>
                    <a:pt x="772" y="1320"/>
                  </a:lnTo>
                  <a:lnTo>
                    <a:pt x="775" y="1317"/>
                  </a:lnTo>
                  <a:lnTo>
                    <a:pt x="778" y="1314"/>
                  </a:lnTo>
                  <a:lnTo>
                    <a:pt x="778" y="6"/>
                  </a:lnTo>
                  <a:lnTo>
                    <a:pt x="775" y="3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9" y="0"/>
                  </a:lnTo>
                  <a:lnTo>
                    <a:pt x="9" y="18"/>
                  </a:lnTo>
                  <a:lnTo>
                    <a:pt x="769" y="18"/>
                  </a:lnTo>
                  <a:lnTo>
                    <a:pt x="760" y="9"/>
                  </a:lnTo>
                  <a:lnTo>
                    <a:pt x="760" y="1311"/>
                  </a:lnTo>
                  <a:lnTo>
                    <a:pt x="769" y="1302"/>
                  </a:lnTo>
                  <a:lnTo>
                    <a:pt x="9" y="1302"/>
                  </a:lnTo>
                  <a:lnTo>
                    <a:pt x="18" y="1311"/>
                  </a:lnTo>
                  <a:lnTo>
                    <a:pt x="18" y="9"/>
                  </a:lnTo>
                  <a:lnTo>
                    <a:pt x="9" y="18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Freeform 16"/>
            <p:cNvSpPr>
              <a:spLocks/>
            </p:cNvSpPr>
            <p:nvPr/>
          </p:nvSpPr>
          <p:spPr bwMode="auto">
            <a:xfrm>
              <a:off x="2264609" y="2713973"/>
              <a:ext cx="238509" cy="15302"/>
            </a:xfrm>
            <a:custGeom>
              <a:avLst/>
              <a:gdLst>
                <a:gd name="T0" fmla="*/ 2147483647 w 331"/>
                <a:gd name="T1" fmla="*/ 2147483647 h 19"/>
                <a:gd name="T2" fmla="*/ 2147483647 w 331"/>
                <a:gd name="T3" fmla="*/ 2147483647 h 19"/>
                <a:gd name="T4" fmla="*/ 2147483647 w 331"/>
                <a:gd name="T5" fmla="*/ 2147483647 h 19"/>
                <a:gd name="T6" fmla="*/ 2147483647 w 331"/>
                <a:gd name="T7" fmla="*/ 2147483647 h 19"/>
                <a:gd name="T8" fmla="*/ 2147483647 w 331"/>
                <a:gd name="T9" fmla="*/ 2147483647 h 19"/>
                <a:gd name="T10" fmla="*/ 2147483647 w 331"/>
                <a:gd name="T11" fmla="*/ 2147483647 h 19"/>
                <a:gd name="T12" fmla="*/ 2147483647 w 331"/>
                <a:gd name="T13" fmla="*/ 0 h 19"/>
                <a:gd name="T14" fmla="*/ 2147483647 w 331"/>
                <a:gd name="T15" fmla="*/ 0 h 19"/>
                <a:gd name="T16" fmla="*/ 2147483647 w 331"/>
                <a:gd name="T17" fmla="*/ 2147483647 h 19"/>
                <a:gd name="T18" fmla="*/ 0 w 331"/>
                <a:gd name="T19" fmla="*/ 2147483647 h 19"/>
                <a:gd name="T20" fmla="*/ 0 w 331"/>
                <a:gd name="T21" fmla="*/ 2147483647 h 19"/>
                <a:gd name="T22" fmla="*/ 2147483647 w 331"/>
                <a:gd name="T23" fmla="*/ 2147483647 h 19"/>
                <a:gd name="T24" fmla="*/ 2147483647 w 331"/>
                <a:gd name="T25" fmla="*/ 2147483647 h 19"/>
                <a:gd name="T26" fmla="*/ 2147483647 w 331"/>
                <a:gd name="T27" fmla="*/ 2147483647 h 19"/>
                <a:gd name="T28" fmla="*/ 2147483647 w 331"/>
                <a:gd name="T29" fmla="*/ 2147483647 h 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31"/>
                <a:gd name="T46" fmla="*/ 0 h 19"/>
                <a:gd name="T47" fmla="*/ 331 w 331"/>
                <a:gd name="T48" fmla="*/ 19 h 1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31" h="19">
                  <a:moveTo>
                    <a:pt x="322" y="19"/>
                  </a:moveTo>
                  <a:lnTo>
                    <a:pt x="325" y="19"/>
                  </a:lnTo>
                  <a:lnTo>
                    <a:pt x="328" y="16"/>
                  </a:lnTo>
                  <a:lnTo>
                    <a:pt x="331" y="13"/>
                  </a:lnTo>
                  <a:lnTo>
                    <a:pt x="331" y="6"/>
                  </a:lnTo>
                  <a:lnTo>
                    <a:pt x="328" y="3"/>
                  </a:lnTo>
                  <a:lnTo>
                    <a:pt x="325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3"/>
                  </a:lnTo>
                  <a:lnTo>
                    <a:pt x="3" y="16"/>
                  </a:lnTo>
                  <a:lnTo>
                    <a:pt x="6" y="19"/>
                  </a:lnTo>
                  <a:lnTo>
                    <a:pt x="9" y="19"/>
                  </a:lnTo>
                  <a:lnTo>
                    <a:pt x="32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Freeform 17"/>
            <p:cNvSpPr>
              <a:spLocks/>
            </p:cNvSpPr>
            <p:nvPr/>
          </p:nvSpPr>
          <p:spPr bwMode="auto">
            <a:xfrm>
              <a:off x="2264609" y="2897590"/>
              <a:ext cx="238509" cy="14496"/>
            </a:xfrm>
            <a:custGeom>
              <a:avLst/>
              <a:gdLst>
                <a:gd name="T0" fmla="*/ 2147483647 w 331"/>
                <a:gd name="T1" fmla="*/ 2147483647 h 18"/>
                <a:gd name="T2" fmla="*/ 2147483647 w 331"/>
                <a:gd name="T3" fmla="*/ 2147483647 h 18"/>
                <a:gd name="T4" fmla="*/ 2147483647 w 331"/>
                <a:gd name="T5" fmla="*/ 2147483647 h 18"/>
                <a:gd name="T6" fmla="*/ 2147483647 w 331"/>
                <a:gd name="T7" fmla="*/ 2147483647 h 18"/>
                <a:gd name="T8" fmla="*/ 2147483647 w 331"/>
                <a:gd name="T9" fmla="*/ 2147483647 h 18"/>
                <a:gd name="T10" fmla="*/ 2147483647 w 331"/>
                <a:gd name="T11" fmla="*/ 2147483647 h 18"/>
                <a:gd name="T12" fmla="*/ 2147483647 w 331"/>
                <a:gd name="T13" fmla="*/ 0 h 18"/>
                <a:gd name="T14" fmla="*/ 2147483647 w 331"/>
                <a:gd name="T15" fmla="*/ 0 h 18"/>
                <a:gd name="T16" fmla="*/ 2147483647 w 331"/>
                <a:gd name="T17" fmla="*/ 2147483647 h 18"/>
                <a:gd name="T18" fmla="*/ 0 w 331"/>
                <a:gd name="T19" fmla="*/ 2147483647 h 18"/>
                <a:gd name="T20" fmla="*/ 0 w 331"/>
                <a:gd name="T21" fmla="*/ 2147483647 h 18"/>
                <a:gd name="T22" fmla="*/ 2147483647 w 331"/>
                <a:gd name="T23" fmla="*/ 2147483647 h 18"/>
                <a:gd name="T24" fmla="*/ 2147483647 w 331"/>
                <a:gd name="T25" fmla="*/ 2147483647 h 18"/>
                <a:gd name="T26" fmla="*/ 2147483647 w 331"/>
                <a:gd name="T27" fmla="*/ 2147483647 h 18"/>
                <a:gd name="T28" fmla="*/ 2147483647 w 331"/>
                <a:gd name="T29" fmla="*/ 2147483647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31"/>
                <a:gd name="T46" fmla="*/ 0 h 18"/>
                <a:gd name="T47" fmla="*/ 331 w 331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31" h="18">
                  <a:moveTo>
                    <a:pt x="322" y="18"/>
                  </a:moveTo>
                  <a:lnTo>
                    <a:pt x="325" y="18"/>
                  </a:lnTo>
                  <a:lnTo>
                    <a:pt x="328" y="15"/>
                  </a:lnTo>
                  <a:lnTo>
                    <a:pt x="331" y="12"/>
                  </a:lnTo>
                  <a:lnTo>
                    <a:pt x="331" y="6"/>
                  </a:lnTo>
                  <a:lnTo>
                    <a:pt x="328" y="3"/>
                  </a:lnTo>
                  <a:lnTo>
                    <a:pt x="325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6" y="18"/>
                  </a:lnTo>
                  <a:lnTo>
                    <a:pt x="9" y="18"/>
                  </a:lnTo>
                  <a:lnTo>
                    <a:pt x="32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Freeform 18"/>
            <p:cNvSpPr>
              <a:spLocks/>
            </p:cNvSpPr>
            <p:nvPr/>
          </p:nvSpPr>
          <p:spPr bwMode="auto">
            <a:xfrm>
              <a:off x="2264609" y="3081207"/>
              <a:ext cx="238509" cy="14496"/>
            </a:xfrm>
            <a:custGeom>
              <a:avLst/>
              <a:gdLst>
                <a:gd name="T0" fmla="*/ 2147483647 w 331"/>
                <a:gd name="T1" fmla="*/ 2147483647 h 18"/>
                <a:gd name="T2" fmla="*/ 2147483647 w 331"/>
                <a:gd name="T3" fmla="*/ 2147483647 h 18"/>
                <a:gd name="T4" fmla="*/ 2147483647 w 331"/>
                <a:gd name="T5" fmla="*/ 2147483647 h 18"/>
                <a:gd name="T6" fmla="*/ 2147483647 w 331"/>
                <a:gd name="T7" fmla="*/ 2147483647 h 18"/>
                <a:gd name="T8" fmla="*/ 2147483647 w 331"/>
                <a:gd name="T9" fmla="*/ 2147483647 h 18"/>
                <a:gd name="T10" fmla="*/ 2147483647 w 331"/>
                <a:gd name="T11" fmla="*/ 2147483647 h 18"/>
                <a:gd name="T12" fmla="*/ 2147483647 w 331"/>
                <a:gd name="T13" fmla="*/ 0 h 18"/>
                <a:gd name="T14" fmla="*/ 2147483647 w 331"/>
                <a:gd name="T15" fmla="*/ 0 h 18"/>
                <a:gd name="T16" fmla="*/ 2147483647 w 331"/>
                <a:gd name="T17" fmla="*/ 2147483647 h 18"/>
                <a:gd name="T18" fmla="*/ 0 w 331"/>
                <a:gd name="T19" fmla="*/ 2147483647 h 18"/>
                <a:gd name="T20" fmla="*/ 0 w 331"/>
                <a:gd name="T21" fmla="*/ 2147483647 h 18"/>
                <a:gd name="T22" fmla="*/ 2147483647 w 331"/>
                <a:gd name="T23" fmla="*/ 2147483647 h 18"/>
                <a:gd name="T24" fmla="*/ 2147483647 w 331"/>
                <a:gd name="T25" fmla="*/ 2147483647 h 18"/>
                <a:gd name="T26" fmla="*/ 2147483647 w 331"/>
                <a:gd name="T27" fmla="*/ 2147483647 h 18"/>
                <a:gd name="T28" fmla="*/ 2147483647 w 331"/>
                <a:gd name="T29" fmla="*/ 2147483647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31"/>
                <a:gd name="T46" fmla="*/ 0 h 18"/>
                <a:gd name="T47" fmla="*/ 331 w 331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31" h="18">
                  <a:moveTo>
                    <a:pt x="322" y="18"/>
                  </a:moveTo>
                  <a:lnTo>
                    <a:pt x="325" y="18"/>
                  </a:lnTo>
                  <a:lnTo>
                    <a:pt x="328" y="15"/>
                  </a:lnTo>
                  <a:lnTo>
                    <a:pt x="331" y="12"/>
                  </a:lnTo>
                  <a:lnTo>
                    <a:pt x="331" y="6"/>
                  </a:lnTo>
                  <a:lnTo>
                    <a:pt x="328" y="3"/>
                  </a:lnTo>
                  <a:lnTo>
                    <a:pt x="325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6" y="18"/>
                  </a:lnTo>
                  <a:lnTo>
                    <a:pt x="9" y="18"/>
                  </a:lnTo>
                  <a:lnTo>
                    <a:pt x="32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Freeform 19"/>
            <p:cNvSpPr>
              <a:spLocks/>
            </p:cNvSpPr>
            <p:nvPr/>
          </p:nvSpPr>
          <p:spPr bwMode="auto">
            <a:xfrm>
              <a:off x="2264609" y="3241469"/>
              <a:ext cx="259406" cy="14496"/>
            </a:xfrm>
            <a:custGeom>
              <a:avLst/>
              <a:gdLst>
                <a:gd name="T0" fmla="*/ 2147483647 w 360"/>
                <a:gd name="T1" fmla="*/ 2147483647 h 18"/>
                <a:gd name="T2" fmla="*/ 2147483647 w 360"/>
                <a:gd name="T3" fmla="*/ 2147483647 h 18"/>
                <a:gd name="T4" fmla="*/ 2147483647 w 360"/>
                <a:gd name="T5" fmla="*/ 2147483647 h 18"/>
                <a:gd name="T6" fmla="*/ 2147483647 w 360"/>
                <a:gd name="T7" fmla="*/ 2147483647 h 18"/>
                <a:gd name="T8" fmla="*/ 2147483647 w 360"/>
                <a:gd name="T9" fmla="*/ 2147483647 h 18"/>
                <a:gd name="T10" fmla="*/ 2147483647 w 360"/>
                <a:gd name="T11" fmla="*/ 2147483647 h 18"/>
                <a:gd name="T12" fmla="*/ 2147483647 w 360"/>
                <a:gd name="T13" fmla="*/ 0 h 18"/>
                <a:gd name="T14" fmla="*/ 2147483647 w 360"/>
                <a:gd name="T15" fmla="*/ 0 h 18"/>
                <a:gd name="T16" fmla="*/ 2147483647 w 360"/>
                <a:gd name="T17" fmla="*/ 2147483647 h 18"/>
                <a:gd name="T18" fmla="*/ 0 w 360"/>
                <a:gd name="T19" fmla="*/ 2147483647 h 18"/>
                <a:gd name="T20" fmla="*/ 0 w 360"/>
                <a:gd name="T21" fmla="*/ 2147483647 h 18"/>
                <a:gd name="T22" fmla="*/ 2147483647 w 360"/>
                <a:gd name="T23" fmla="*/ 2147483647 h 18"/>
                <a:gd name="T24" fmla="*/ 2147483647 w 360"/>
                <a:gd name="T25" fmla="*/ 2147483647 h 18"/>
                <a:gd name="T26" fmla="*/ 2147483647 w 360"/>
                <a:gd name="T27" fmla="*/ 2147483647 h 18"/>
                <a:gd name="T28" fmla="*/ 2147483647 w 360"/>
                <a:gd name="T29" fmla="*/ 2147483647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60"/>
                <a:gd name="T46" fmla="*/ 0 h 18"/>
                <a:gd name="T47" fmla="*/ 360 w 360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60" h="18">
                  <a:moveTo>
                    <a:pt x="351" y="18"/>
                  </a:moveTo>
                  <a:lnTo>
                    <a:pt x="354" y="18"/>
                  </a:lnTo>
                  <a:lnTo>
                    <a:pt x="357" y="15"/>
                  </a:lnTo>
                  <a:lnTo>
                    <a:pt x="360" y="12"/>
                  </a:lnTo>
                  <a:lnTo>
                    <a:pt x="360" y="6"/>
                  </a:lnTo>
                  <a:lnTo>
                    <a:pt x="357" y="3"/>
                  </a:lnTo>
                  <a:lnTo>
                    <a:pt x="354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6" y="18"/>
                  </a:lnTo>
                  <a:lnTo>
                    <a:pt x="9" y="18"/>
                  </a:lnTo>
                  <a:lnTo>
                    <a:pt x="351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Freeform 20"/>
            <p:cNvSpPr>
              <a:spLocks/>
            </p:cNvSpPr>
            <p:nvPr/>
          </p:nvSpPr>
          <p:spPr bwMode="auto">
            <a:xfrm>
              <a:off x="2879978" y="2713973"/>
              <a:ext cx="75660" cy="15302"/>
            </a:xfrm>
            <a:custGeom>
              <a:avLst/>
              <a:gdLst>
                <a:gd name="T0" fmla="*/ 2147483647 w 105"/>
                <a:gd name="T1" fmla="*/ 0 h 19"/>
                <a:gd name="T2" fmla="*/ 2147483647 w 105"/>
                <a:gd name="T3" fmla="*/ 0 h 19"/>
                <a:gd name="T4" fmla="*/ 2147483647 w 105"/>
                <a:gd name="T5" fmla="*/ 2147483647 h 19"/>
                <a:gd name="T6" fmla="*/ 0 w 105"/>
                <a:gd name="T7" fmla="*/ 2147483647 h 19"/>
                <a:gd name="T8" fmla="*/ 0 w 105"/>
                <a:gd name="T9" fmla="*/ 2147483647 h 19"/>
                <a:gd name="T10" fmla="*/ 2147483647 w 105"/>
                <a:gd name="T11" fmla="*/ 2147483647 h 19"/>
                <a:gd name="T12" fmla="*/ 2147483647 w 105"/>
                <a:gd name="T13" fmla="*/ 2147483647 h 19"/>
                <a:gd name="T14" fmla="*/ 2147483647 w 105"/>
                <a:gd name="T15" fmla="*/ 2147483647 h 19"/>
                <a:gd name="T16" fmla="*/ 2147483647 w 105"/>
                <a:gd name="T17" fmla="*/ 2147483647 h 19"/>
                <a:gd name="T18" fmla="*/ 2147483647 w 105"/>
                <a:gd name="T19" fmla="*/ 2147483647 h 19"/>
                <a:gd name="T20" fmla="*/ 2147483647 w 105"/>
                <a:gd name="T21" fmla="*/ 2147483647 h 19"/>
                <a:gd name="T22" fmla="*/ 2147483647 w 105"/>
                <a:gd name="T23" fmla="*/ 2147483647 h 19"/>
                <a:gd name="T24" fmla="*/ 2147483647 w 105"/>
                <a:gd name="T25" fmla="*/ 0 h 19"/>
                <a:gd name="T26" fmla="*/ 2147483647 w 105"/>
                <a:gd name="T27" fmla="*/ 0 h 19"/>
                <a:gd name="T28" fmla="*/ 2147483647 w 105"/>
                <a:gd name="T29" fmla="*/ 0 h 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5"/>
                <a:gd name="T46" fmla="*/ 0 h 19"/>
                <a:gd name="T47" fmla="*/ 105 w 105"/>
                <a:gd name="T48" fmla="*/ 19 h 1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5" h="19">
                  <a:moveTo>
                    <a:pt x="9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3"/>
                  </a:lnTo>
                  <a:lnTo>
                    <a:pt x="3" y="16"/>
                  </a:lnTo>
                  <a:lnTo>
                    <a:pt x="6" y="19"/>
                  </a:lnTo>
                  <a:lnTo>
                    <a:pt x="99" y="19"/>
                  </a:lnTo>
                  <a:lnTo>
                    <a:pt x="102" y="16"/>
                  </a:lnTo>
                  <a:lnTo>
                    <a:pt x="105" y="13"/>
                  </a:lnTo>
                  <a:lnTo>
                    <a:pt x="105" y="6"/>
                  </a:lnTo>
                  <a:lnTo>
                    <a:pt x="102" y="3"/>
                  </a:lnTo>
                  <a:lnTo>
                    <a:pt x="99" y="0"/>
                  </a:lnTo>
                  <a:lnTo>
                    <a:pt x="96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Freeform 21"/>
            <p:cNvSpPr>
              <a:spLocks/>
            </p:cNvSpPr>
            <p:nvPr/>
          </p:nvSpPr>
          <p:spPr bwMode="auto">
            <a:xfrm>
              <a:off x="2941947" y="2255736"/>
              <a:ext cx="13691" cy="473538"/>
            </a:xfrm>
            <a:custGeom>
              <a:avLst/>
              <a:gdLst>
                <a:gd name="T0" fmla="*/ 0 w 19"/>
                <a:gd name="T1" fmla="*/ 2147483647 h 588"/>
                <a:gd name="T2" fmla="*/ 0 w 19"/>
                <a:gd name="T3" fmla="*/ 2147483647 h 588"/>
                <a:gd name="T4" fmla="*/ 2147483647 w 19"/>
                <a:gd name="T5" fmla="*/ 2147483647 h 588"/>
                <a:gd name="T6" fmla="*/ 2147483647 w 19"/>
                <a:gd name="T7" fmla="*/ 2147483647 h 588"/>
                <a:gd name="T8" fmla="*/ 2147483647 w 19"/>
                <a:gd name="T9" fmla="*/ 2147483647 h 588"/>
                <a:gd name="T10" fmla="*/ 2147483647 w 19"/>
                <a:gd name="T11" fmla="*/ 2147483647 h 588"/>
                <a:gd name="T12" fmla="*/ 2147483647 w 19"/>
                <a:gd name="T13" fmla="*/ 2147483647 h 588"/>
                <a:gd name="T14" fmla="*/ 2147483647 w 19"/>
                <a:gd name="T15" fmla="*/ 2147483647 h 588"/>
                <a:gd name="T16" fmla="*/ 2147483647 w 19"/>
                <a:gd name="T17" fmla="*/ 2147483647 h 588"/>
                <a:gd name="T18" fmla="*/ 2147483647 w 19"/>
                <a:gd name="T19" fmla="*/ 0 h 588"/>
                <a:gd name="T20" fmla="*/ 2147483647 w 19"/>
                <a:gd name="T21" fmla="*/ 0 h 588"/>
                <a:gd name="T22" fmla="*/ 2147483647 w 19"/>
                <a:gd name="T23" fmla="*/ 2147483647 h 588"/>
                <a:gd name="T24" fmla="*/ 0 w 19"/>
                <a:gd name="T25" fmla="*/ 2147483647 h 588"/>
                <a:gd name="T26" fmla="*/ 0 w 19"/>
                <a:gd name="T27" fmla="*/ 2147483647 h 588"/>
                <a:gd name="T28" fmla="*/ 0 w 19"/>
                <a:gd name="T29" fmla="*/ 2147483647 h 5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"/>
                <a:gd name="T46" fmla="*/ 0 h 588"/>
                <a:gd name="T47" fmla="*/ 19 w 19"/>
                <a:gd name="T48" fmla="*/ 588 h 58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9" h="588">
                  <a:moveTo>
                    <a:pt x="0" y="579"/>
                  </a:moveTo>
                  <a:lnTo>
                    <a:pt x="0" y="582"/>
                  </a:lnTo>
                  <a:lnTo>
                    <a:pt x="4" y="585"/>
                  </a:lnTo>
                  <a:lnTo>
                    <a:pt x="7" y="588"/>
                  </a:lnTo>
                  <a:lnTo>
                    <a:pt x="13" y="588"/>
                  </a:lnTo>
                  <a:lnTo>
                    <a:pt x="16" y="585"/>
                  </a:lnTo>
                  <a:lnTo>
                    <a:pt x="19" y="582"/>
                  </a:lnTo>
                  <a:lnTo>
                    <a:pt x="19" y="6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7" y="0"/>
                  </a:lnTo>
                  <a:lnTo>
                    <a:pt x="4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5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Freeform 22"/>
            <p:cNvSpPr>
              <a:spLocks/>
            </p:cNvSpPr>
            <p:nvPr/>
          </p:nvSpPr>
          <p:spPr bwMode="auto">
            <a:xfrm>
              <a:off x="1587271" y="2255736"/>
              <a:ext cx="1368366" cy="14496"/>
            </a:xfrm>
            <a:custGeom>
              <a:avLst/>
              <a:gdLst>
                <a:gd name="T0" fmla="*/ 2147483647 w 1899"/>
                <a:gd name="T1" fmla="*/ 2147483647 h 18"/>
                <a:gd name="T2" fmla="*/ 2147483647 w 1899"/>
                <a:gd name="T3" fmla="*/ 2147483647 h 18"/>
                <a:gd name="T4" fmla="*/ 2147483647 w 1899"/>
                <a:gd name="T5" fmla="*/ 2147483647 h 18"/>
                <a:gd name="T6" fmla="*/ 2147483647 w 1899"/>
                <a:gd name="T7" fmla="*/ 2147483647 h 18"/>
                <a:gd name="T8" fmla="*/ 2147483647 w 1899"/>
                <a:gd name="T9" fmla="*/ 2147483647 h 18"/>
                <a:gd name="T10" fmla="*/ 2147483647 w 1899"/>
                <a:gd name="T11" fmla="*/ 2147483647 h 18"/>
                <a:gd name="T12" fmla="*/ 2147483647 w 1899"/>
                <a:gd name="T13" fmla="*/ 0 h 18"/>
                <a:gd name="T14" fmla="*/ 2147483647 w 1899"/>
                <a:gd name="T15" fmla="*/ 0 h 18"/>
                <a:gd name="T16" fmla="*/ 2147483647 w 1899"/>
                <a:gd name="T17" fmla="*/ 2147483647 h 18"/>
                <a:gd name="T18" fmla="*/ 0 w 1899"/>
                <a:gd name="T19" fmla="*/ 2147483647 h 18"/>
                <a:gd name="T20" fmla="*/ 0 w 1899"/>
                <a:gd name="T21" fmla="*/ 2147483647 h 18"/>
                <a:gd name="T22" fmla="*/ 2147483647 w 1899"/>
                <a:gd name="T23" fmla="*/ 2147483647 h 18"/>
                <a:gd name="T24" fmla="*/ 2147483647 w 1899"/>
                <a:gd name="T25" fmla="*/ 2147483647 h 18"/>
                <a:gd name="T26" fmla="*/ 2147483647 w 1899"/>
                <a:gd name="T27" fmla="*/ 2147483647 h 18"/>
                <a:gd name="T28" fmla="*/ 2147483647 w 1899"/>
                <a:gd name="T29" fmla="*/ 2147483647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99"/>
                <a:gd name="T46" fmla="*/ 0 h 18"/>
                <a:gd name="T47" fmla="*/ 1899 w 1899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99" h="18">
                  <a:moveTo>
                    <a:pt x="1890" y="18"/>
                  </a:moveTo>
                  <a:lnTo>
                    <a:pt x="1893" y="18"/>
                  </a:lnTo>
                  <a:lnTo>
                    <a:pt x="1896" y="15"/>
                  </a:lnTo>
                  <a:lnTo>
                    <a:pt x="1899" y="12"/>
                  </a:lnTo>
                  <a:lnTo>
                    <a:pt x="1899" y="6"/>
                  </a:lnTo>
                  <a:lnTo>
                    <a:pt x="1896" y="3"/>
                  </a:lnTo>
                  <a:lnTo>
                    <a:pt x="1893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6" y="18"/>
                  </a:lnTo>
                  <a:lnTo>
                    <a:pt x="9" y="18"/>
                  </a:lnTo>
                  <a:lnTo>
                    <a:pt x="189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Freeform 23"/>
            <p:cNvSpPr>
              <a:spLocks/>
            </p:cNvSpPr>
            <p:nvPr/>
          </p:nvSpPr>
          <p:spPr bwMode="auto">
            <a:xfrm>
              <a:off x="1593036" y="2726858"/>
              <a:ext cx="136188" cy="14496"/>
            </a:xfrm>
            <a:custGeom>
              <a:avLst/>
              <a:gdLst>
                <a:gd name="T0" fmla="*/ 2147483647 w 189"/>
                <a:gd name="T1" fmla="*/ 0 h 18"/>
                <a:gd name="T2" fmla="*/ 2147483647 w 189"/>
                <a:gd name="T3" fmla="*/ 0 h 18"/>
                <a:gd name="T4" fmla="*/ 2147483647 w 189"/>
                <a:gd name="T5" fmla="*/ 2147483647 h 18"/>
                <a:gd name="T6" fmla="*/ 0 w 189"/>
                <a:gd name="T7" fmla="*/ 2147483647 h 18"/>
                <a:gd name="T8" fmla="*/ 0 w 189"/>
                <a:gd name="T9" fmla="*/ 2147483647 h 18"/>
                <a:gd name="T10" fmla="*/ 2147483647 w 189"/>
                <a:gd name="T11" fmla="*/ 2147483647 h 18"/>
                <a:gd name="T12" fmla="*/ 2147483647 w 189"/>
                <a:gd name="T13" fmla="*/ 2147483647 h 18"/>
                <a:gd name="T14" fmla="*/ 2147483647 w 189"/>
                <a:gd name="T15" fmla="*/ 2147483647 h 18"/>
                <a:gd name="T16" fmla="*/ 2147483647 w 189"/>
                <a:gd name="T17" fmla="*/ 2147483647 h 18"/>
                <a:gd name="T18" fmla="*/ 2147483647 w 189"/>
                <a:gd name="T19" fmla="*/ 2147483647 h 18"/>
                <a:gd name="T20" fmla="*/ 2147483647 w 189"/>
                <a:gd name="T21" fmla="*/ 2147483647 h 18"/>
                <a:gd name="T22" fmla="*/ 2147483647 w 189"/>
                <a:gd name="T23" fmla="*/ 2147483647 h 18"/>
                <a:gd name="T24" fmla="*/ 2147483647 w 189"/>
                <a:gd name="T25" fmla="*/ 0 h 18"/>
                <a:gd name="T26" fmla="*/ 2147483647 w 189"/>
                <a:gd name="T27" fmla="*/ 0 h 18"/>
                <a:gd name="T28" fmla="*/ 2147483647 w 189"/>
                <a:gd name="T29" fmla="*/ 0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9"/>
                <a:gd name="T46" fmla="*/ 0 h 18"/>
                <a:gd name="T47" fmla="*/ 189 w 189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9" h="18">
                  <a:moveTo>
                    <a:pt x="9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6" y="18"/>
                  </a:lnTo>
                  <a:lnTo>
                    <a:pt x="183" y="18"/>
                  </a:lnTo>
                  <a:lnTo>
                    <a:pt x="186" y="15"/>
                  </a:lnTo>
                  <a:lnTo>
                    <a:pt x="189" y="12"/>
                  </a:lnTo>
                  <a:lnTo>
                    <a:pt x="189" y="6"/>
                  </a:lnTo>
                  <a:lnTo>
                    <a:pt x="186" y="3"/>
                  </a:lnTo>
                  <a:lnTo>
                    <a:pt x="183" y="0"/>
                  </a:lnTo>
                  <a:lnTo>
                    <a:pt x="18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Freeform 24"/>
            <p:cNvSpPr>
              <a:spLocks/>
            </p:cNvSpPr>
            <p:nvPr/>
          </p:nvSpPr>
          <p:spPr bwMode="auto">
            <a:xfrm>
              <a:off x="2879978" y="2897590"/>
              <a:ext cx="136909" cy="14496"/>
            </a:xfrm>
            <a:custGeom>
              <a:avLst/>
              <a:gdLst>
                <a:gd name="T0" fmla="*/ 2147483647 w 190"/>
                <a:gd name="T1" fmla="*/ 0 h 18"/>
                <a:gd name="T2" fmla="*/ 2147483647 w 190"/>
                <a:gd name="T3" fmla="*/ 0 h 18"/>
                <a:gd name="T4" fmla="*/ 2147483647 w 190"/>
                <a:gd name="T5" fmla="*/ 2147483647 h 18"/>
                <a:gd name="T6" fmla="*/ 0 w 190"/>
                <a:gd name="T7" fmla="*/ 2147483647 h 18"/>
                <a:gd name="T8" fmla="*/ 0 w 190"/>
                <a:gd name="T9" fmla="*/ 2147483647 h 18"/>
                <a:gd name="T10" fmla="*/ 2147483647 w 190"/>
                <a:gd name="T11" fmla="*/ 2147483647 h 18"/>
                <a:gd name="T12" fmla="*/ 2147483647 w 190"/>
                <a:gd name="T13" fmla="*/ 2147483647 h 18"/>
                <a:gd name="T14" fmla="*/ 2147483647 w 190"/>
                <a:gd name="T15" fmla="*/ 2147483647 h 18"/>
                <a:gd name="T16" fmla="*/ 2147483647 w 190"/>
                <a:gd name="T17" fmla="*/ 2147483647 h 18"/>
                <a:gd name="T18" fmla="*/ 2147483647 w 190"/>
                <a:gd name="T19" fmla="*/ 2147483647 h 18"/>
                <a:gd name="T20" fmla="*/ 2147483647 w 190"/>
                <a:gd name="T21" fmla="*/ 2147483647 h 18"/>
                <a:gd name="T22" fmla="*/ 2147483647 w 190"/>
                <a:gd name="T23" fmla="*/ 2147483647 h 18"/>
                <a:gd name="T24" fmla="*/ 2147483647 w 190"/>
                <a:gd name="T25" fmla="*/ 0 h 18"/>
                <a:gd name="T26" fmla="*/ 2147483647 w 190"/>
                <a:gd name="T27" fmla="*/ 0 h 18"/>
                <a:gd name="T28" fmla="*/ 2147483647 w 190"/>
                <a:gd name="T29" fmla="*/ 0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0"/>
                <a:gd name="T46" fmla="*/ 0 h 18"/>
                <a:gd name="T47" fmla="*/ 190 w 190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90" h="18">
                  <a:moveTo>
                    <a:pt x="9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6" y="18"/>
                  </a:lnTo>
                  <a:lnTo>
                    <a:pt x="184" y="18"/>
                  </a:lnTo>
                  <a:lnTo>
                    <a:pt x="187" y="15"/>
                  </a:lnTo>
                  <a:lnTo>
                    <a:pt x="190" y="12"/>
                  </a:lnTo>
                  <a:lnTo>
                    <a:pt x="190" y="6"/>
                  </a:lnTo>
                  <a:lnTo>
                    <a:pt x="187" y="3"/>
                  </a:lnTo>
                  <a:lnTo>
                    <a:pt x="184" y="0"/>
                  </a:lnTo>
                  <a:lnTo>
                    <a:pt x="181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Freeform 25"/>
            <p:cNvSpPr>
              <a:spLocks/>
            </p:cNvSpPr>
            <p:nvPr/>
          </p:nvSpPr>
          <p:spPr bwMode="auto">
            <a:xfrm>
              <a:off x="3003916" y="2187282"/>
              <a:ext cx="12970" cy="724804"/>
            </a:xfrm>
            <a:custGeom>
              <a:avLst/>
              <a:gdLst>
                <a:gd name="T0" fmla="*/ 0 w 18"/>
                <a:gd name="T1" fmla="*/ 2147483647 h 900"/>
                <a:gd name="T2" fmla="*/ 0 w 18"/>
                <a:gd name="T3" fmla="*/ 2147483647 h 900"/>
                <a:gd name="T4" fmla="*/ 2147483647 w 18"/>
                <a:gd name="T5" fmla="*/ 2147483647 h 900"/>
                <a:gd name="T6" fmla="*/ 2147483647 w 18"/>
                <a:gd name="T7" fmla="*/ 2147483647 h 900"/>
                <a:gd name="T8" fmla="*/ 2147483647 w 18"/>
                <a:gd name="T9" fmla="*/ 2147483647 h 900"/>
                <a:gd name="T10" fmla="*/ 2147483647 w 18"/>
                <a:gd name="T11" fmla="*/ 2147483647 h 900"/>
                <a:gd name="T12" fmla="*/ 2147483647 w 18"/>
                <a:gd name="T13" fmla="*/ 2147483647 h 900"/>
                <a:gd name="T14" fmla="*/ 2147483647 w 18"/>
                <a:gd name="T15" fmla="*/ 2147483647 h 900"/>
                <a:gd name="T16" fmla="*/ 2147483647 w 18"/>
                <a:gd name="T17" fmla="*/ 2147483647 h 900"/>
                <a:gd name="T18" fmla="*/ 2147483647 w 18"/>
                <a:gd name="T19" fmla="*/ 0 h 900"/>
                <a:gd name="T20" fmla="*/ 2147483647 w 18"/>
                <a:gd name="T21" fmla="*/ 0 h 900"/>
                <a:gd name="T22" fmla="*/ 2147483647 w 18"/>
                <a:gd name="T23" fmla="*/ 2147483647 h 900"/>
                <a:gd name="T24" fmla="*/ 0 w 18"/>
                <a:gd name="T25" fmla="*/ 2147483647 h 900"/>
                <a:gd name="T26" fmla="*/ 0 w 18"/>
                <a:gd name="T27" fmla="*/ 2147483647 h 900"/>
                <a:gd name="T28" fmla="*/ 0 w 18"/>
                <a:gd name="T29" fmla="*/ 2147483647 h 9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"/>
                <a:gd name="T46" fmla="*/ 0 h 900"/>
                <a:gd name="T47" fmla="*/ 18 w 18"/>
                <a:gd name="T48" fmla="*/ 900 h 9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" h="900">
                  <a:moveTo>
                    <a:pt x="0" y="891"/>
                  </a:moveTo>
                  <a:lnTo>
                    <a:pt x="0" y="894"/>
                  </a:lnTo>
                  <a:lnTo>
                    <a:pt x="3" y="897"/>
                  </a:lnTo>
                  <a:lnTo>
                    <a:pt x="6" y="900"/>
                  </a:lnTo>
                  <a:lnTo>
                    <a:pt x="12" y="900"/>
                  </a:lnTo>
                  <a:lnTo>
                    <a:pt x="15" y="897"/>
                  </a:lnTo>
                  <a:lnTo>
                    <a:pt x="18" y="894"/>
                  </a:lnTo>
                  <a:lnTo>
                    <a:pt x="18" y="6"/>
                  </a:lnTo>
                  <a:lnTo>
                    <a:pt x="15" y="3"/>
                  </a:lnTo>
                  <a:lnTo>
                    <a:pt x="12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8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Freeform 26"/>
            <p:cNvSpPr>
              <a:spLocks/>
            </p:cNvSpPr>
            <p:nvPr/>
          </p:nvSpPr>
          <p:spPr bwMode="auto">
            <a:xfrm>
              <a:off x="1525302" y="2187282"/>
              <a:ext cx="1491584" cy="14496"/>
            </a:xfrm>
            <a:custGeom>
              <a:avLst/>
              <a:gdLst>
                <a:gd name="T0" fmla="*/ 2147483647 w 2070"/>
                <a:gd name="T1" fmla="*/ 2147483647 h 18"/>
                <a:gd name="T2" fmla="*/ 2147483647 w 2070"/>
                <a:gd name="T3" fmla="*/ 2147483647 h 18"/>
                <a:gd name="T4" fmla="*/ 2147483647 w 2070"/>
                <a:gd name="T5" fmla="*/ 2147483647 h 18"/>
                <a:gd name="T6" fmla="*/ 2147483647 w 2070"/>
                <a:gd name="T7" fmla="*/ 2147483647 h 18"/>
                <a:gd name="T8" fmla="*/ 2147483647 w 2070"/>
                <a:gd name="T9" fmla="*/ 2147483647 h 18"/>
                <a:gd name="T10" fmla="*/ 2147483647 w 2070"/>
                <a:gd name="T11" fmla="*/ 2147483647 h 18"/>
                <a:gd name="T12" fmla="*/ 2147483647 w 2070"/>
                <a:gd name="T13" fmla="*/ 0 h 18"/>
                <a:gd name="T14" fmla="*/ 2147483647 w 2070"/>
                <a:gd name="T15" fmla="*/ 0 h 18"/>
                <a:gd name="T16" fmla="*/ 2147483647 w 2070"/>
                <a:gd name="T17" fmla="*/ 2147483647 h 18"/>
                <a:gd name="T18" fmla="*/ 0 w 2070"/>
                <a:gd name="T19" fmla="*/ 2147483647 h 18"/>
                <a:gd name="T20" fmla="*/ 0 w 2070"/>
                <a:gd name="T21" fmla="*/ 2147483647 h 18"/>
                <a:gd name="T22" fmla="*/ 2147483647 w 2070"/>
                <a:gd name="T23" fmla="*/ 2147483647 h 18"/>
                <a:gd name="T24" fmla="*/ 2147483647 w 2070"/>
                <a:gd name="T25" fmla="*/ 2147483647 h 18"/>
                <a:gd name="T26" fmla="*/ 2147483647 w 2070"/>
                <a:gd name="T27" fmla="*/ 2147483647 h 18"/>
                <a:gd name="T28" fmla="*/ 2147483647 w 2070"/>
                <a:gd name="T29" fmla="*/ 2147483647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70"/>
                <a:gd name="T46" fmla="*/ 0 h 18"/>
                <a:gd name="T47" fmla="*/ 2070 w 2070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70" h="18">
                  <a:moveTo>
                    <a:pt x="2061" y="18"/>
                  </a:moveTo>
                  <a:lnTo>
                    <a:pt x="2064" y="18"/>
                  </a:lnTo>
                  <a:lnTo>
                    <a:pt x="2067" y="15"/>
                  </a:lnTo>
                  <a:lnTo>
                    <a:pt x="2070" y="12"/>
                  </a:lnTo>
                  <a:lnTo>
                    <a:pt x="2070" y="6"/>
                  </a:lnTo>
                  <a:lnTo>
                    <a:pt x="2067" y="3"/>
                  </a:lnTo>
                  <a:lnTo>
                    <a:pt x="2064" y="0"/>
                  </a:lnTo>
                  <a:lnTo>
                    <a:pt x="7" y="0"/>
                  </a:lnTo>
                  <a:lnTo>
                    <a:pt x="4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4" y="15"/>
                  </a:lnTo>
                  <a:lnTo>
                    <a:pt x="7" y="18"/>
                  </a:lnTo>
                  <a:lnTo>
                    <a:pt x="10" y="18"/>
                  </a:lnTo>
                  <a:lnTo>
                    <a:pt x="2061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1" name="Freeform 27"/>
            <p:cNvSpPr>
              <a:spLocks/>
            </p:cNvSpPr>
            <p:nvPr/>
          </p:nvSpPr>
          <p:spPr bwMode="auto">
            <a:xfrm>
              <a:off x="1525302" y="2905643"/>
              <a:ext cx="198157" cy="14496"/>
            </a:xfrm>
            <a:custGeom>
              <a:avLst/>
              <a:gdLst>
                <a:gd name="T0" fmla="*/ 2147483647 w 275"/>
                <a:gd name="T1" fmla="*/ 0 h 18"/>
                <a:gd name="T2" fmla="*/ 2147483647 w 275"/>
                <a:gd name="T3" fmla="*/ 0 h 18"/>
                <a:gd name="T4" fmla="*/ 2147483647 w 275"/>
                <a:gd name="T5" fmla="*/ 2147483647 h 18"/>
                <a:gd name="T6" fmla="*/ 0 w 275"/>
                <a:gd name="T7" fmla="*/ 2147483647 h 18"/>
                <a:gd name="T8" fmla="*/ 0 w 275"/>
                <a:gd name="T9" fmla="*/ 2147483647 h 18"/>
                <a:gd name="T10" fmla="*/ 2147483647 w 275"/>
                <a:gd name="T11" fmla="*/ 2147483647 h 18"/>
                <a:gd name="T12" fmla="*/ 2147483647 w 275"/>
                <a:gd name="T13" fmla="*/ 2147483647 h 18"/>
                <a:gd name="T14" fmla="*/ 2147483647 w 275"/>
                <a:gd name="T15" fmla="*/ 2147483647 h 18"/>
                <a:gd name="T16" fmla="*/ 2147483647 w 275"/>
                <a:gd name="T17" fmla="*/ 2147483647 h 18"/>
                <a:gd name="T18" fmla="*/ 2147483647 w 275"/>
                <a:gd name="T19" fmla="*/ 2147483647 h 18"/>
                <a:gd name="T20" fmla="*/ 2147483647 w 275"/>
                <a:gd name="T21" fmla="*/ 2147483647 h 18"/>
                <a:gd name="T22" fmla="*/ 2147483647 w 275"/>
                <a:gd name="T23" fmla="*/ 2147483647 h 18"/>
                <a:gd name="T24" fmla="*/ 2147483647 w 275"/>
                <a:gd name="T25" fmla="*/ 0 h 18"/>
                <a:gd name="T26" fmla="*/ 2147483647 w 275"/>
                <a:gd name="T27" fmla="*/ 0 h 18"/>
                <a:gd name="T28" fmla="*/ 2147483647 w 275"/>
                <a:gd name="T29" fmla="*/ 0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5"/>
                <a:gd name="T46" fmla="*/ 0 h 18"/>
                <a:gd name="T47" fmla="*/ 275 w 275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5" h="18">
                  <a:moveTo>
                    <a:pt x="10" y="0"/>
                  </a:moveTo>
                  <a:lnTo>
                    <a:pt x="7" y="0"/>
                  </a:lnTo>
                  <a:lnTo>
                    <a:pt x="4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4" y="15"/>
                  </a:lnTo>
                  <a:lnTo>
                    <a:pt x="7" y="18"/>
                  </a:lnTo>
                  <a:lnTo>
                    <a:pt x="269" y="18"/>
                  </a:lnTo>
                  <a:lnTo>
                    <a:pt x="272" y="15"/>
                  </a:lnTo>
                  <a:lnTo>
                    <a:pt x="275" y="12"/>
                  </a:lnTo>
                  <a:lnTo>
                    <a:pt x="275" y="6"/>
                  </a:lnTo>
                  <a:lnTo>
                    <a:pt x="272" y="3"/>
                  </a:lnTo>
                  <a:lnTo>
                    <a:pt x="269" y="0"/>
                  </a:lnTo>
                  <a:lnTo>
                    <a:pt x="266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2" name="Freeform 28"/>
            <p:cNvSpPr>
              <a:spLocks/>
            </p:cNvSpPr>
            <p:nvPr/>
          </p:nvSpPr>
          <p:spPr bwMode="auto">
            <a:xfrm>
              <a:off x="2879978" y="3081207"/>
              <a:ext cx="177261" cy="14496"/>
            </a:xfrm>
            <a:custGeom>
              <a:avLst/>
              <a:gdLst>
                <a:gd name="T0" fmla="*/ 2147483647 w 246"/>
                <a:gd name="T1" fmla="*/ 0 h 18"/>
                <a:gd name="T2" fmla="*/ 2147483647 w 246"/>
                <a:gd name="T3" fmla="*/ 0 h 18"/>
                <a:gd name="T4" fmla="*/ 2147483647 w 246"/>
                <a:gd name="T5" fmla="*/ 2147483647 h 18"/>
                <a:gd name="T6" fmla="*/ 0 w 246"/>
                <a:gd name="T7" fmla="*/ 2147483647 h 18"/>
                <a:gd name="T8" fmla="*/ 0 w 246"/>
                <a:gd name="T9" fmla="*/ 2147483647 h 18"/>
                <a:gd name="T10" fmla="*/ 2147483647 w 246"/>
                <a:gd name="T11" fmla="*/ 2147483647 h 18"/>
                <a:gd name="T12" fmla="*/ 2147483647 w 246"/>
                <a:gd name="T13" fmla="*/ 2147483647 h 18"/>
                <a:gd name="T14" fmla="*/ 2147483647 w 246"/>
                <a:gd name="T15" fmla="*/ 2147483647 h 18"/>
                <a:gd name="T16" fmla="*/ 2147483647 w 246"/>
                <a:gd name="T17" fmla="*/ 2147483647 h 18"/>
                <a:gd name="T18" fmla="*/ 2147483647 w 246"/>
                <a:gd name="T19" fmla="*/ 2147483647 h 18"/>
                <a:gd name="T20" fmla="*/ 2147483647 w 246"/>
                <a:gd name="T21" fmla="*/ 2147483647 h 18"/>
                <a:gd name="T22" fmla="*/ 2147483647 w 246"/>
                <a:gd name="T23" fmla="*/ 2147483647 h 18"/>
                <a:gd name="T24" fmla="*/ 2147483647 w 246"/>
                <a:gd name="T25" fmla="*/ 0 h 18"/>
                <a:gd name="T26" fmla="*/ 2147483647 w 246"/>
                <a:gd name="T27" fmla="*/ 0 h 18"/>
                <a:gd name="T28" fmla="*/ 2147483647 w 246"/>
                <a:gd name="T29" fmla="*/ 0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6"/>
                <a:gd name="T46" fmla="*/ 0 h 18"/>
                <a:gd name="T47" fmla="*/ 246 w 246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6" h="18">
                  <a:moveTo>
                    <a:pt x="9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6" y="18"/>
                  </a:lnTo>
                  <a:lnTo>
                    <a:pt x="240" y="18"/>
                  </a:lnTo>
                  <a:lnTo>
                    <a:pt x="243" y="15"/>
                  </a:lnTo>
                  <a:lnTo>
                    <a:pt x="246" y="12"/>
                  </a:lnTo>
                  <a:lnTo>
                    <a:pt x="246" y="6"/>
                  </a:lnTo>
                  <a:lnTo>
                    <a:pt x="243" y="3"/>
                  </a:lnTo>
                  <a:lnTo>
                    <a:pt x="240" y="0"/>
                  </a:lnTo>
                  <a:lnTo>
                    <a:pt x="23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3" name="Freeform 29"/>
            <p:cNvSpPr>
              <a:spLocks/>
            </p:cNvSpPr>
            <p:nvPr/>
          </p:nvSpPr>
          <p:spPr bwMode="auto">
            <a:xfrm>
              <a:off x="3044268" y="3057852"/>
              <a:ext cx="33867" cy="37851"/>
            </a:xfrm>
            <a:custGeom>
              <a:avLst/>
              <a:gdLst>
                <a:gd name="T0" fmla="*/ 2147483647 w 47"/>
                <a:gd name="T1" fmla="*/ 2147483647 h 47"/>
                <a:gd name="T2" fmla="*/ 0 w 47"/>
                <a:gd name="T3" fmla="*/ 2147483647 h 47"/>
                <a:gd name="T4" fmla="*/ 0 w 47"/>
                <a:gd name="T5" fmla="*/ 2147483647 h 47"/>
                <a:gd name="T6" fmla="*/ 2147483647 w 47"/>
                <a:gd name="T7" fmla="*/ 2147483647 h 47"/>
                <a:gd name="T8" fmla="*/ 2147483647 w 47"/>
                <a:gd name="T9" fmla="*/ 2147483647 h 47"/>
                <a:gd name="T10" fmla="*/ 2147483647 w 47"/>
                <a:gd name="T11" fmla="*/ 2147483647 h 47"/>
                <a:gd name="T12" fmla="*/ 2147483647 w 47"/>
                <a:gd name="T13" fmla="*/ 2147483647 h 47"/>
                <a:gd name="T14" fmla="*/ 2147483647 w 47"/>
                <a:gd name="T15" fmla="*/ 2147483647 h 47"/>
                <a:gd name="T16" fmla="*/ 2147483647 w 47"/>
                <a:gd name="T17" fmla="*/ 2147483647 h 47"/>
                <a:gd name="T18" fmla="*/ 2147483647 w 47"/>
                <a:gd name="T19" fmla="*/ 2147483647 h 47"/>
                <a:gd name="T20" fmla="*/ 2147483647 w 47"/>
                <a:gd name="T21" fmla="*/ 2147483647 h 47"/>
                <a:gd name="T22" fmla="*/ 2147483647 w 47"/>
                <a:gd name="T23" fmla="*/ 0 h 47"/>
                <a:gd name="T24" fmla="*/ 2147483647 w 47"/>
                <a:gd name="T25" fmla="*/ 0 h 47"/>
                <a:gd name="T26" fmla="*/ 2147483647 w 47"/>
                <a:gd name="T27" fmla="*/ 2147483647 h 47"/>
                <a:gd name="T28" fmla="*/ 2147483647 w 47"/>
                <a:gd name="T29" fmla="*/ 2147483647 h 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"/>
                <a:gd name="T46" fmla="*/ 0 h 47"/>
                <a:gd name="T47" fmla="*/ 47 w 47"/>
                <a:gd name="T48" fmla="*/ 47 h 4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" h="47">
                  <a:moveTo>
                    <a:pt x="3" y="32"/>
                  </a:moveTo>
                  <a:lnTo>
                    <a:pt x="0" y="35"/>
                  </a:lnTo>
                  <a:lnTo>
                    <a:pt x="0" y="41"/>
                  </a:lnTo>
                  <a:lnTo>
                    <a:pt x="3" y="44"/>
                  </a:lnTo>
                  <a:lnTo>
                    <a:pt x="6" y="47"/>
                  </a:lnTo>
                  <a:lnTo>
                    <a:pt x="12" y="47"/>
                  </a:lnTo>
                  <a:lnTo>
                    <a:pt x="15" y="44"/>
                  </a:lnTo>
                  <a:lnTo>
                    <a:pt x="44" y="15"/>
                  </a:lnTo>
                  <a:lnTo>
                    <a:pt x="47" y="12"/>
                  </a:lnTo>
                  <a:lnTo>
                    <a:pt x="47" y="6"/>
                  </a:lnTo>
                  <a:lnTo>
                    <a:pt x="44" y="3"/>
                  </a:lnTo>
                  <a:lnTo>
                    <a:pt x="41" y="0"/>
                  </a:lnTo>
                  <a:lnTo>
                    <a:pt x="35" y="0"/>
                  </a:lnTo>
                  <a:lnTo>
                    <a:pt x="32" y="3"/>
                  </a:lnTo>
                  <a:lnTo>
                    <a:pt x="3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4" name="Freeform 30"/>
            <p:cNvSpPr>
              <a:spLocks/>
            </p:cNvSpPr>
            <p:nvPr/>
          </p:nvSpPr>
          <p:spPr bwMode="auto">
            <a:xfrm>
              <a:off x="3065164" y="2118829"/>
              <a:ext cx="12970" cy="953520"/>
            </a:xfrm>
            <a:custGeom>
              <a:avLst/>
              <a:gdLst>
                <a:gd name="T0" fmla="*/ 0 w 18"/>
                <a:gd name="T1" fmla="*/ 2147483647 h 1184"/>
                <a:gd name="T2" fmla="*/ 0 w 18"/>
                <a:gd name="T3" fmla="*/ 2147483647 h 1184"/>
                <a:gd name="T4" fmla="*/ 2147483647 w 18"/>
                <a:gd name="T5" fmla="*/ 2147483647 h 1184"/>
                <a:gd name="T6" fmla="*/ 2147483647 w 18"/>
                <a:gd name="T7" fmla="*/ 2147483647 h 1184"/>
                <a:gd name="T8" fmla="*/ 2147483647 w 18"/>
                <a:gd name="T9" fmla="*/ 2147483647 h 1184"/>
                <a:gd name="T10" fmla="*/ 2147483647 w 18"/>
                <a:gd name="T11" fmla="*/ 2147483647 h 1184"/>
                <a:gd name="T12" fmla="*/ 2147483647 w 18"/>
                <a:gd name="T13" fmla="*/ 2147483647 h 1184"/>
                <a:gd name="T14" fmla="*/ 2147483647 w 18"/>
                <a:gd name="T15" fmla="*/ 2147483647 h 1184"/>
                <a:gd name="T16" fmla="*/ 2147483647 w 18"/>
                <a:gd name="T17" fmla="*/ 2147483647 h 1184"/>
                <a:gd name="T18" fmla="*/ 2147483647 w 18"/>
                <a:gd name="T19" fmla="*/ 0 h 1184"/>
                <a:gd name="T20" fmla="*/ 2147483647 w 18"/>
                <a:gd name="T21" fmla="*/ 0 h 1184"/>
                <a:gd name="T22" fmla="*/ 2147483647 w 18"/>
                <a:gd name="T23" fmla="*/ 2147483647 h 1184"/>
                <a:gd name="T24" fmla="*/ 0 w 18"/>
                <a:gd name="T25" fmla="*/ 2147483647 h 1184"/>
                <a:gd name="T26" fmla="*/ 0 w 18"/>
                <a:gd name="T27" fmla="*/ 2147483647 h 1184"/>
                <a:gd name="T28" fmla="*/ 0 w 18"/>
                <a:gd name="T29" fmla="*/ 2147483647 h 118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"/>
                <a:gd name="T46" fmla="*/ 0 h 1184"/>
                <a:gd name="T47" fmla="*/ 18 w 18"/>
                <a:gd name="T48" fmla="*/ 1184 h 118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" h="1184">
                  <a:moveTo>
                    <a:pt x="0" y="1175"/>
                  </a:moveTo>
                  <a:lnTo>
                    <a:pt x="0" y="1178"/>
                  </a:lnTo>
                  <a:lnTo>
                    <a:pt x="3" y="1181"/>
                  </a:lnTo>
                  <a:lnTo>
                    <a:pt x="6" y="1184"/>
                  </a:lnTo>
                  <a:lnTo>
                    <a:pt x="12" y="1184"/>
                  </a:lnTo>
                  <a:lnTo>
                    <a:pt x="15" y="1181"/>
                  </a:lnTo>
                  <a:lnTo>
                    <a:pt x="18" y="1178"/>
                  </a:lnTo>
                  <a:lnTo>
                    <a:pt x="18" y="6"/>
                  </a:lnTo>
                  <a:lnTo>
                    <a:pt x="15" y="3"/>
                  </a:lnTo>
                  <a:lnTo>
                    <a:pt x="12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1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Freeform 31"/>
            <p:cNvSpPr>
              <a:spLocks/>
            </p:cNvSpPr>
            <p:nvPr/>
          </p:nvSpPr>
          <p:spPr bwMode="auto">
            <a:xfrm>
              <a:off x="1464053" y="2118829"/>
              <a:ext cx="1614081" cy="14496"/>
            </a:xfrm>
            <a:custGeom>
              <a:avLst/>
              <a:gdLst>
                <a:gd name="T0" fmla="*/ 2147483647 w 2240"/>
                <a:gd name="T1" fmla="*/ 2147483647 h 18"/>
                <a:gd name="T2" fmla="*/ 2147483647 w 2240"/>
                <a:gd name="T3" fmla="*/ 2147483647 h 18"/>
                <a:gd name="T4" fmla="*/ 2147483647 w 2240"/>
                <a:gd name="T5" fmla="*/ 2147483647 h 18"/>
                <a:gd name="T6" fmla="*/ 2147483647 w 2240"/>
                <a:gd name="T7" fmla="*/ 2147483647 h 18"/>
                <a:gd name="T8" fmla="*/ 2147483647 w 2240"/>
                <a:gd name="T9" fmla="*/ 2147483647 h 18"/>
                <a:gd name="T10" fmla="*/ 2147483647 w 2240"/>
                <a:gd name="T11" fmla="*/ 2147483647 h 18"/>
                <a:gd name="T12" fmla="*/ 2147483647 w 2240"/>
                <a:gd name="T13" fmla="*/ 0 h 18"/>
                <a:gd name="T14" fmla="*/ 2147483647 w 2240"/>
                <a:gd name="T15" fmla="*/ 0 h 18"/>
                <a:gd name="T16" fmla="*/ 2147483647 w 2240"/>
                <a:gd name="T17" fmla="*/ 2147483647 h 18"/>
                <a:gd name="T18" fmla="*/ 0 w 2240"/>
                <a:gd name="T19" fmla="*/ 2147483647 h 18"/>
                <a:gd name="T20" fmla="*/ 0 w 2240"/>
                <a:gd name="T21" fmla="*/ 2147483647 h 18"/>
                <a:gd name="T22" fmla="*/ 2147483647 w 2240"/>
                <a:gd name="T23" fmla="*/ 2147483647 h 18"/>
                <a:gd name="T24" fmla="*/ 2147483647 w 2240"/>
                <a:gd name="T25" fmla="*/ 2147483647 h 18"/>
                <a:gd name="T26" fmla="*/ 2147483647 w 2240"/>
                <a:gd name="T27" fmla="*/ 2147483647 h 18"/>
                <a:gd name="T28" fmla="*/ 2147483647 w 2240"/>
                <a:gd name="T29" fmla="*/ 2147483647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40"/>
                <a:gd name="T46" fmla="*/ 0 h 18"/>
                <a:gd name="T47" fmla="*/ 2240 w 2240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40" h="18">
                  <a:moveTo>
                    <a:pt x="2231" y="18"/>
                  </a:moveTo>
                  <a:lnTo>
                    <a:pt x="2234" y="18"/>
                  </a:lnTo>
                  <a:lnTo>
                    <a:pt x="2237" y="15"/>
                  </a:lnTo>
                  <a:lnTo>
                    <a:pt x="2240" y="12"/>
                  </a:lnTo>
                  <a:lnTo>
                    <a:pt x="2240" y="6"/>
                  </a:lnTo>
                  <a:lnTo>
                    <a:pt x="2237" y="3"/>
                  </a:lnTo>
                  <a:lnTo>
                    <a:pt x="2234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6" y="18"/>
                  </a:lnTo>
                  <a:lnTo>
                    <a:pt x="10" y="18"/>
                  </a:lnTo>
                  <a:lnTo>
                    <a:pt x="2231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Freeform 32"/>
            <p:cNvSpPr>
              <a:spLocks/>
            </p:cNvSpPr>
            <p:nvPr/>
          </p:nvSpPr>
          <p:spPr bwMode="auto">
            <a:xfrm>
              <a:off x="1464053" y="3087649"/>
              <a:ext cx="259406" cy="14496"/>
            </a:xfrm>
            <a:custGeom>
              <a:avLst/>
              <a:gdLst>
                <a:gd name="T0" fmla="*/ 2147483647 w 360"/>
                <a:gd name="T1" fmla="*/ 0 h 18"/>
                <a:gd name="T2" fmla="*/ 2147483647 w 360"/>
                <a:gd name="T3" fmla="*/ 0 h 18"/>
                <a:gd name="T4" fmla="*/ 2147483647 w 360"/>
                <a:gd name="T5" fmla="*/ 2147483647 h 18"/>
                <a:gd name="T6" fmla="*/ 0 w 360"/>
                <a:gd name="T7" fmla="*/ 2147483647 h 18"/>
                <a:gd name="T8" fmla="*/ 0 w 360"/>
                <a:gd name="T9" fmla="*/ 2147483647 h 18"/>
                <a:gd name="T10" fmla="*/ 2147483647 w 360"/>
                <a:gd name="T11" fmla="*/ 2147483647 h 18"/>
                <a:gd name="T12" fmla="*/ 2147483647 w 360"/>
                <a:gd name="T13" fmla="*/ 2147483647 h 18"/>
                <a:gd name="T14" fmla="*/ 2147483647 w 360"/>
                <a:gd name="T15" fmla="*/ 2147483647 h 18"/>
                <a:gd name="T16" fmla="*/ 2147483647 w 360"/>
                <a:gd name="T17" fmla="*/ 2147483647 h 18"/>
                <a:gd name="T18" fmla="*/ 2147483647 w 360"/>
                <a:gd name="T19" fmla="*/ 2147483647 h 18"/>
                <a:gd name="T20" fmla="*/ 2147483647 w 360"/>
                <a:gd name="T21" fmla="*/ 2147483647 h 18"/>
                <a:gd name="T22" fmla="*/ 2147483647 w 360"/>
                <a:gd name="T23" fmla="*/ 2147483647 h 18"/>
                <a:gd name="T24" fmla="*/ 2147483647 w 360"/>
                <a:gd name="T25" fmla="*/ 0 h 18"/>
                <a:gd name="T26" fmla="*/ 2147483647 w 360"/>
                <a:gd name="T27" fmla="*/ 0 h 18"/>
                <a:gd name="T28" fmla="*/ 2147483647 w 360"/>
                <a:gd name="T29" fmla="*/ 0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60"/>
                <a:gd name="T46" fmla="*/ 0 h 18"/>
                <a:gd name="T47" fmla="*/ 360 w 360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60" h="18">
                  <a:moveTo>
                    <a:pt x="10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6" y="18"/>
                  </a:lnTo>
                  <a:lnTo>
                    <a:pt x="354" y="18"/>
                  </a:lnTo>
                  <a:lnTo>
                    <a:pt x="357" y="15"/>
                  </a:lnTo>
                  <a:lnTo>
                    <a:pt x="360" y="12"/>
                  </a:lnTo>
                  <a:lnTo>
                    <a:pt x="360" y="6"/>
                  </a:lnTo>
                  <a:lnTo>
                    <a:pt x="357" y="3"/>
                  </a:lnTo>
                  <a:lnTo>
                    <a:pt x="354" y="0"/>
                  </a:lnTo>
                  <a:lnTo>
                    <a:pt x="351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Freeform 33"/>
            <p:cNvSpPr>
              <a:spLocks/>
            </p:cNvSpPr>
            <p:nvPr/>
          </p:nvSpPr>
          <p:spPr bwMode="auto">
            <a:xfrm>
              <a:off x="2879978" y="3264824"/>
              <a:ext cx="239950" cy="14496"/>
            </a:xfrm>
            <a:custGeom>
              <a:avLst/>
              <a:gdLst>
                <a:gd name="T0" fmla="*/ 2147483647 w 333"/>
                <a:gd name="T1" fmla="*/ 0 h 18"/>
                <a:gd name="T2" fmla="*/ 2147483647 w 333"/>
                <a:gd name="T3" fmla="*/ 0 h 18"/>
                <a:gd name="T4" fmla="*/ 2147483647 w 333"/>
                <a:gd name="T5" fmla="*/ 2147483647 h 18"/>
                <a:gd name="T6" fmla="*/ 0 w 333"/>
                <a:gd name="T7" fmla="*/ 2147483647 h 18"/>
                <a:gd name="T8" fmla="*/ 0 w 333"/>
                <a:gd name="T9" fmla="*/ 2147483647 h 18"/>
                <a:gd name="T10" fmla="*/ 2147483647 w 333"/>
                <a:gd name="T11" fmla="*/ 2147483647 h 18"/>
                <a:gd name="T12" fmla="*/ 2147483647 w 333"/>
                <a:gd name="T13" fmla="*/ 2147483647 h 18"/>
                <a:gd name="T14" fmla="*/ 2147483647 w 333"/>
                <a:gd name="T15" fmla="*/ 2147483647 h 18"/>
                <a:gd name="T16" fmla="*/ 2147483647 w 333"/>
                <a:gd name="T17" fmla="*/ 2147483647 h 18"/>
                <a:gd name="T18" fmla="*/ 2147483647 w 333"/>
                <a:gd name="T19" fmla="*/ 2147483647 h 18"/>
                <a:gd name="T20" fmla="*/ 2147483647 w 333"/>
                <a:gd name="T21" fmla="*/ 2147483647 h 18"/>
                <a:gd name="T22" fmla="*/ 2147483647 w 333"/>
                <a:gd name="T23" fmla="*/ 2147483647 h 18"/>
                <a:gd name="T24" fmla="*/ 2147483647 w 333"/>
                <a:gd name="T25" fmla="*/ 0 h 18"/>
                <a:gd name="T26" fmla="*/ 2147483647 w 333"/>
                <a:gd name="T27" fmla="*/ 0 h 18"/>
                <a:gd name="T28" fmla="*/ 2147483647 w 333"/>
                <a:gd name="T29" fmla="*/ 0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33"/>
                <a:gd name="T46" fmla="*/ 0 h 18"/>
                <a:gd name="T47" fmla="*/ 333 w 333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33" h="18">
                  <a:moveTo>
                    <a:pt x="9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6" y="18"/>
                  </a:lnTo>
                  <a:lnTo>
                    <a:pt x="327" y="18"/>
                  </a:lnTo>
                  <a:lnTo>
                    <a:pt x="330" y="15"/>
                  </a:lnTo>
                  <a:lnTo>
                    <a:pt x="333" y="12"/>
                  </a:lnTo>
                  <a:lnTo>
                    <a:pt x="333" y="6"/>
                  </a:lnTo>
                  <a:lnTo>
                    <a:pt x="330" y="3"/>
                  </a:lnTo>
                  <a:lnTo>
                    <a:pt x="327" y="0"/>
                  </a:lnTo>
                  <a:lnTo>
                    <a:pt x="32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Freeform 34"/>
            <p:cNvSpPr>
              <a:spLocks/>
            </p:cNvSpPr>
            <p:nvPr/>
          </p:nvSpPr>
          <p:spPr bwMode="auto">
            <a:xfrm>
              <a:off x="3106237" y="3219725"/>
              <a:ext cx="33146" cy="59595"/>
            </a:xfrm>
            <a:custGeom>
              <a:avLst/>
              <a:gdLst>
                <a:gd name="T0" fmla="*/ 2147483647 w 46"/>
                <a:gd name="T1" fmla="*/ 2147483647 h 74"/>
                <a:gd name="T2" fmla="*/ 0 w 46"/>
                <a:gd name="T3" fmla="*/ 2147483647 h 74"/>
                <a:gd name="T4" fmla="*/ 0 w 46"/>
                <a:gd name="T5" fmla="*/ 2147483647 h 74"/>
                <a:gd name="T6" fmla="*/ 2147483647 w 46"/>
                <a:gd name="T7" fmla="*/ 2147483647 h 74"/>
                <a:gd name="T8" fmla="*/ 2147483647 w 46"/>
                <a:gd name="T9" fmla="*/ 2147483647 h 74"/>
                <a:gd name="T10" fmla="*/ 2147483647 w 46"/>
                <a:gd name="T11" fmla="*/ 2147483647 h 74"/>
                <a:gd name="T12" fmla="*/ 2147483647 w 46"/>
                <a:gd name="T13" fmla="*/ 2147483647 h 74"/>
                <a:gd name="T14" fmla="*/ 2147483647 w 46"/>
                <a:gd name="T15" fmla="*/ 2147483647 h 74"/>
                <a:gd name="T16" fmla="*/ 2147483647 w 46"/>
                <a:gd name="T17" fmla="*/ 2147483647 h 74"/>
                <a:gd name="T18" fmla="*/ 2147483647 w 46"/>
                <a:gd name="T19" fmla="*/ 2147483647 h 74"/>
                <a:gd name="T20" fmla="*/ 2147483647 w 46"/>
                <a:gd name="T21" fmla="*/ 2147483647 h 74"/>
                <a:gd name="T22" fmla="*/ 2147483647 w 46"/>
                <a:gd name="T23" fmla="*/ 2147483647 h 74"/>
                <a:gd name="T24" fmla="*/ 2147483647 w 46"/>
                <a:gd name="T25" fmla="*/ 2147483647 h 74"/>
                <a:gd name="T26" fmla="*/ 2147483647 w 46"/>
                <a:gd name="T27" fmla="*/ 2147483647 h 74"/>
                <a:gd name="T28" fmla="*/ 2147483647 w 46"/>
                <a:gd name="T29" fmla="*/ 2147483647 h 74"/>
                <a:gd name="T30" fmla="*/ 2147483647 w 46"/>
                <a:gd name="T31" fmla="*/ 2147483647 h 74"/>
                <a:gd name="T32" fmla="*/ 2147483647 w 46"/>
                <a:gd name="T33" fmla="*/ 2147483647 h 74"/>
                <a:gd name="T34" fmla="*/ 2147483647 w 46"/>
                <a:gd name="T35" fmla="*/ 0 h 74"/>
                <a:gd name="T36" fmla="*/ 2147483647 w 46"/>
                <a:gd name="T37" fmla="*/ 0 h 74"/>
                <a:gd name="T38" fmla="*/ 2147483647 w 46"/>
                <a:gd name="T39" fmla="*/ 2147483647 h 74"/>
                <a:gd name="T40" fmla="*/ 2147483647 w 46"/>
                <a:gd name="T41" fmla="*/ 2147483647 h 74"/>
                <a:gd name="T42" fmla="*/ 2147483647 w 46"/>
                <a:gd name="T43" fmla="*/ 2147483647 h 74"/>
                <a:gd name="T44" fmla="*/ 2147483647 w 46"/>
                <a:gd name="T45" fmla="*/ 2147483647 h 7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6"/>
                <a:gd name="T70" fmla="*/ 0 h 74"/>
                <a:gd name="T71" fmla="*/ 46 w 46"/>
                <a:gd name="T72" fmla="*/ 74 h 7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6" h="74">
                  <a:moveTo>
                    <a:pt x="2" y="61"/>
                  </a:moveTo>
                  <a:lnTo>
                    <a:pt x="0" y="64"/>
                  </a:lnTo>
                  <a:lnTo>
                    <a:pt x="0" y="68"/>
                  </a:lnTo>
                  <a:lnTo>
                    <a:pt x="2" y="70"/>
                  </a:lnTo>
                  <a:lnTo>
                    <a:pt x="3" y="73"/>
                  </a:lnTo>
                  <a:lnTo>
                    <a:pt x="5" y="73"/>
                  </a:lnTo>
                  <a:lnTo>
                    <a:pt x="8" y="74"/>
                  </a:lnTo>
                  <a:lnTo>
                    <a:pt x="13" y="74"/>
                  </a:lnTo>
                  <a:lnTo>
                    <a:pt x="14" y="73"/>
                  </a:lnTo>
                  <a:lnTo>
                    <a:pt x="17" y="71"/>
                  </a:lnTo>
                  <a:lnTo>
                    <a:pt x="17" y="70"/>
                  </a:lnTo>
                  <a:lnTo>
                    <a:pt x="44" y="13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3" y="1"/>
                  </a:lnTo>
                  <a:lnTo>
                    <a:pt x="41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2" y="1"/>
                  </a:lnTo>
                  <a:lnTo>
                    <a:pt x="29" y="3"/>
                  </a:lnTo>
                  <a:lnTo>
                    <a:pt x="29" y="4"/>
                  </a:lnTo>
                  <a:lnTo>
                    <a:pt x="2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Freeform 35"/>
            <p:cNvSpPr>
              <a:spLocks/>
            </p:cNvSpPr>
            <p:nvPr/>
          </p:nvSpPr>
          <p:spPr bwMode="auto">
            <a:xfrm>
              <a:off x="3126413" y="2048764"/>
              <a:ext cx="12970" cy="1185457"/>
            </a:xfrm>
            <a:custGeom>
              <a:avLst/>
              <a:gdLst>
                <a:gd name="T0" fmla="*/ 0 w 18"/>
                <a:gd name="T1" fmla="*/ 2147483647 h 1472"/>
                <a:gd name="T2" fmla="*/ 0 w 18"/>
                <a:gd name="T3" fmla="*/ 2147483647 h 1472"/>
                <a:gd name="T4" fmla="*/ 2147483647 w 18"/>
                <a:gd name="T5" fmla="*/ 2147483647 h 1472"/>
                <a:gd name="T6" fmla="*/ 2147483647 w 18"/>
                <a:gd name="T7" fmla="*/ 2147483647 h 1472"/>
                <a:gd name="T8" fmla="*/ 2147483647 w 18"/>
                <a:gd name="T9" fmla="*/ 2147483647 h 1472"/>
                <a:gd name="T10" fmla="*/ 2147483647 w 18"/>
                <a:gd name="T11" fmla="*/ 2147483647 h 1472"/>
                <a:gd name="T12" fmla="*/ 2147483647 w 18"/>
                <a:gd name="T13" fmla="*/ 2147483647 h 1472"/>
                <a:gd name="T14" fmla="*/ 2147483647 w 18"/>
                <a:gd name="T15" fmla="*/ 2147483647 h 1472"/>
                <a:gd name="T16" fmla="*/ 2147483647 w 18"/>
                <a:gd name="T17" fmla="*/ 2147483647 h 1472"/>
                <a:gd name="T18" fmla="*/ 2147483647 w 18"/>
                <a:gd name="T19" fmla="*/ 0 h 1472"/>
                <a:gd name="T20" fmla="*/ 2147483647 w 18"/>
                <a:gd name="T21" fmla="*/ 0 h 1472"/>
                <a:gd name="T22" fmla="*/ 2147483647 w 18"/>
                <a:gd name="T23" fmla="*/ 2147483647 h 1472"/>
                <a:gd name="T24" fmla="*/ 0 w 18"/>
                <a:gd name="T25" fmla="*/ 2147483647 h 1472"/>
                <a:gd name="T26" fmla="*/ 0 w 18"/>
                <a:gd name="T27" fmla="*/ 2147483647 h 1472"/>
                <a:gd name="T28" fmla="*/ 0 w 18"/>
                <a:gd name="T29" fmla="*/ 2147483647 h 14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"/>
                <a:gd name="T46" fmla="*/ 0 h 1472"/>
                <a:gd name="T47" fmla="*/ 18 w 18"/>
                <a:gd name="T48" fmla="*/ 1472 h 14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" h="1472">
                  <a:moveTo>
                    <a:pt x="0" y="1463"/>
                  </a:moveTo>
                  <a:lnTo>
                    <a:pt x="0" y="1466"/>
                  </a:lnTo>
                  <a:lnTo>
                    <a:pt x="3" y="1469"/>
                  </a:lnTo>
                  <a:lnTo>
                    <a:pt x="6" y="1472"/>
                  </a:lnTo>
                  <a:lnTo>
                    <a:pt x="12" y="1472"/>
                  </a:lnTo>
                  <a:lnTo>
                    <a:pt x="15" y="1469"/>
                  </a:lnTo>
                  <a:lnTo>
                    <a:pt x="18" y="1466"/>
                  </a:lnTo>
                  <a:lnTo>
                    <a:pt x="18" y="6"/>
                  </a:lnTo>
                  <a:lnTo>
                    <a:pt x="15" y="3"/>
                  </a:lnTo>
                  <a:lnTo>
                    <a:pt x="12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4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Freeform 36"/>
            <p:cNvSpPr>
              <a:spLocks/>
            </p:cNvSpPr>
            <p:nvPr/>
          </p:nvSpPr>
          <p:spPr bwMode="auto">
            <a:xfrm>
              <a:off x="1402084" y="2048764"/>
              <a:ext cx="1737300" cy="14496"/>
            </a:xfrm>
            <a:custGeom>
              <a:avLst/>
              <a:gdLst>
                <a:gd name="T0" fmla="*/ 2147483647 w 2411"/>
                <a:gd name="T1" fmla="*/ 2147483647 h 18"/>
                <a:gd name="T2" fmla="*/ 2147483647 w 2411"/>
                <a:gd name="T3" fmla="*/ 2147483647 h 18"/>
                <a:gd name="T4" fmla="*/ 2147483647 w 2411"/>
                <a:gd name="T5" fmla="*/ 2147483647 h 18"/>
                <a:gd name="T6" fmla="*/ 2147483647 w 2411"/>
                <a:gd name="T7" fmla="*/ 2147483647 h 18"/>
                <a:gd name="T8" fmla="*/ 2147483647 w 2411"/>
                <a:gd name="T9" fmla="*/ 2147483647 h 18"/>
                <a:gd name="T10" fmla="*/ 2147483647 w 2411"/>
                <a:gd name="T11" fmla="*/ 2147483647 h 18"/>
                <a:gd name="T12" fmla="*/ 2147483647 w 2411"/>
                <a:gd name="T13" fmla="*/ 0 h 18"/>
                <a:gd name="T14" fmla="*/ 2147483647 w 2411"/>
                <a:gd name="T15" fmla="*/ 0 h 18"/>
                <a:gd name="T16" fmla="*/ 2147483647 w 2411"/>
                <a:gd name="T17" fmla="*/ 2147483647 h 18"/>
                <a:gd name="T18" fmla="*/ 0 w 2411"/>
                <a:gd name="T19" fmla="*/ 2147483647 h 18"/>
                <a:gd name="T20" fmla="*/ 0 w 2411"/>
                <a:gd name="T21" fmla="*/ 2147483647 h 18"/>
                <a:gd name="T22" fmla="*/ 2147483647 w 2411"/>
                <a:gd name="T23" fmla="*/ 2147483647 h 18"/>
                <a:gd name="T24" fmla="*/ 2147483647 w 2411"/>
                <a:gd name="T25" fmla="*/ 2147483647 h 18"/>
                <a:gd name="T26" fmla="*/ 2147483647 w 2411"/>
                <a:gd name="T27" fmla="*/ 2147483647 h 18"/>
                <a:gd name="T28" fmla="*/ 2147483647 w 2411"/>
                <a:gd name="T29" fmla="*/ 2147483647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11"/>
                <a:gd name="T46" fmla="*/ 0 h 18"/>
                <a:gd name="T47" fmla="*/ 2411 w 2411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11" h="18">
                  <a:moveTo>
                    <a:pt x="2402" y="18"/>
                  </a:moveTo>
                  <a:lnTo>
                    <a:pt x="2405" y="18"/>
                  </a:lnTo>
                  <a:lnTo>
                    <a:pt x="2408" y="15"/>
                  </a:lnTo>
                  <a:lnTo>
                    <a:pt x="2411" y="12"/>
                  </a:lnTo>
                  <a:lnTo>
                    <a:pt x="2411" y="6"/>
                  </a:lnTo>
                  <a:lnTo>
                    <a:pt x="2408" y="3"/>
                  </a:lnTo>
                  <a:lnTo>
                    <a:pt x="2405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6" y="18"/>
                  </a:lnTo>
                  <a:lnTo>
                    <a:pt x="9" y="18"/>
                  </a:lnTo>
                  <a:lnTo>
                    <a:pt x="240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Freeform 37"/>
            <p:cNvSpPr>
              <a:spLocks/>
            </p:cNvSpPr>
            <p:nvPr/>
          </p:nvSpPr>
          <p:spPr bwMode="auto">
            <a:xfrm>
              <a:off x="1402084" y="3246301"/>
              <a:ext cx="321375" cy="14496"/>
            </a:xfrm>
            <a:custGeom>
              <a:avLst/>
              <a:gdLst>
                <a:gd name="T0" fmla="*/ 2147483647 w 446"/>
                <a:gd name="T1" fmla="*/ 0 h 18"/>
                <a:gd name="T2" fmla="*/ 2147483647 w 446"/>
                <a:gd name="T3" fmla="*/ 0 h 18"/>
                <a:gd name="T4" fmla="*/ 2147483647 w 446"/>
                <a:gd name="T5" fmla="*/ 2147483647 h 18"/>
                <a:gd name="T6" fmla="*/ 0 w 446"/>
                <a:gd name="T7" fmla="*/ 2147483647 h 18"/>
                <a:gd name="T8" fmla="*/ 0 w 446"/>
                <a:gd name="T9" fmla="*/ 2147483647 h 18"/>
                <a:gd name="T10" fmla="*/ 2147483647 w 446"/>
                <a:gd name="T11" fmla="*/ 2147483647 h 18"/>
                <a:gd name="T12" fmla="*/ 2147483647 w 446"/>
                <a:gd name="T13" fmla="*/ 2147483647 h 18"/>
                <a:gd name="T14" fmla="*/ 2147483647 w 446"/>
                <a:gd name="T15" fmla="*/ 2147483647 h 18"/>
                <a:gd name="T16" fmla="*/ 2147483647 w 446"/>
                <a:gd name="T17" fmla="*/ 2147483647 h 18"/>
                <a:gd name="T18" fmla="*/ 2147483647 w 446"/>
                <a:gd name="T19" fmla="*/ 2147483647 h 18"/>
                <a:gd name="T20" fmla="*/ 2147483647 w 446"/>
                <a:gd name="T21" fmla="*/ 2147483647 h 18"/>
                <a:gd name="T22" fmla="*/ 2147483647 w 446"/>
                <a:gd name="T23" fmla="*/ 2147483647 h 18"/>
                <a:gd name="T24" fmla="*/ 2147483647 w 446"/>
                <a:gd name="T25" fmla="*/ 0 h 18"/>
                <a:gd name="T26" fmla="*/ 2147483647 w 446"/>
                <a:gd name="T27" fmla="*/ 0 h 18"/>
                <a:gd name="T28" fmla="*/ 2147483647 w 446"/>
                <a:gd name="T29" fmla="*/ 0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6"/>
                <a:gd name="T46" fmla="*/ 0 h 18"/>
                <a:gd name="T47" fmla="*/ 446 w 446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6" h="18">
                  <a:moveTo>
                    <a:pt x="9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6" y="18"/>
                  </a:lnTo>
                  <a:lnTo>
                    <a:pt x="440" y="18"/>
                  </a:lnTo>
                  <a:lnTo>
                    <a:pt x="443" y="15"/>
                  </a:lnTo>
                  <a:lnTo>
                    <a:pt x="446" y="12"/>
                  </a:lnTo>
                  <a:lnTo>
                    <a:pt x="446" y="6"/>
                  </a:lnTo>
                  <a:lnTo>
                    <a:pt x="443" y="3"/>
                  </a:lnTo>
                  <a:lnTo>
                    <a:pt x="440" y="0"/>
                  </a:lnTo>
                  <a:lnTo>
                    <a:pt x="43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Freeform 38"/>
            <p:cNvSpPr>
              <a:spLocks/>
            </p:cNvSpPr>
            <p:nvPr/>
          </p:nvSpPr>
          <p:spPr bwMode="auto">
            <a:xfrm>
              <a:off x="1505126" y="3632058"/>
              <a:ext cx="997992" cy="14496"/>
            </a:xfrm>
            <a:custGeom>
              <a:avLst/>
              <a:gdLst>
                <a:gd name="T0" fmla="*/ 2147483647 w 1385"/>
                <a:gd name="T1" fmla="*/ 2147483647 h 18"/>
                <a:gd name="T2" fmla="*/ 2147483647 w 1385"/>
                <a:gd name="T3" fmla="*/ 2147483647 h 18"/>
                <a:gd name="T4" fmla="*/ 2147483647 w 1385"/>
                <a:gd name="T5" fmla="*/ 2147483647 h 18"/>
                <a:gd name="T6" fmla="*/ 2147483647 w 1385"/>
                <a:gd name="T7" fmla="*/ 2147483647 h 18"/>
                <a:gd name="T8" fmla="*/ 2147483647 w 1385"/>
                <a:gd name="T9" fmla="*/ 2147483647 h 18"/>
                <a:gd name="T10" fmla="*/ 2147483647 w 1385"/>
                <a:gd name="T11" fmla="*/ 2147483647 h 18"/>
                <a:gd name="T12" fmla="*/ 2147483647 w 1385"/>
                <a:gd name="T13" fmla="*/ 0 h 18"/>
                <a:gd name="T14" fmla="*/ 2147483647 w 1385"/>
                <a:gd name="T15" fmla="*/ 0 h 18"/>
                <a:gd name="T16" fmla="*/ 2147483647 w 1385"/>
                <a:gd name="T17" fmla="*/ 2147483647 h 18"/>
                <a:gd name="T18" fmla="*/ 0 w 1385"/>
                <a:gd name="T19" fmla="*/ 2147483647 h 18"/>
                <a:gd name="T20" fmla="*/ 0 w 1385"/>
                <a:gd name="T21" fmla="*/ 2147483647 h 18"/>
                <a:gd name="T22" fmla="*/ 2147483647 w 1385"/>
                <a:gd name="T23" fmla="*/ 2147483647 h 18"/>
                <a:gd name="T24" fmla="*/ 2147483647 w 1385"/>
                <a:gd name="T25" fmla="*/ 2147483647 h 18"/>
                <a:gd name="T26" fmla="*/ 2147483647 w 1385"/>
                <a:gd name="T27" fmla="*/ 2147483647 h 18"/>
                <a:gd name="T28" fmla="*/ 2147483647 w 1385"/>
                <a:gd name="T29" fmla="*/ 2147483647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85"/>
                <a:gd name="T46" fmla="*/ 0 h 18"/>
                <a:gd name="T47" fmla="*/ 1385 w 1385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85" h="18">
                  <a:moveTo>
                    <a:pt x="1376" y="18"/>
                  </a:moveTo>
                  <a:lnTo>
                    <a:pt x="1379" y="18"/>
                  </a:lnTo>
                  <a:lnTo>
                    <a:pt x="1382" y="15"/>
                  </a:lnTo>
                  <a:lnTo>
                    <a:pt x="1385" y="12"/>
                  </a:lnTo>
                  <a:lnTo>
                    <a:pt x="1385" y="6"/>
                  </a:lnTo>
                  <a:lnTo>
                    <a:pt x="1382" y="3"/>
                  </a:lnTo>
                  <a:lnTo>
                    <a:pt x="1379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6" y="18"/>
                  </a:lnTo>
                  <a:lnTo>
                    <a:pt x="9" y="18"/>
                  </a:lnTo>
                  <a:lnTo>
                    <a:pt x="1376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Rectangle 40"/>
            <p:cNvSpPr>
              <a:spLocks noChangeArrowheads="1"/>
            </p:cNvSpPr>
            <p:nvPr/>
          </p:nvSpPr>
          <p:spPr bwMode="auto">
            <a:xfrm>
              <a:off x="1629501" y="2297153"/>
              <a:ext cx="743583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900" b="1"/>
                <a:t>Incrementer</a:t>
              </a:r>
            </a:p>
            <a:p>
              <a:endParaRPr lang="en-US" sz="900" b="1" i="1" baseline="-25000">
                <a:solidFill>
                  <a:srgbClr val="6600CC"/>
                </a:solidFill>
              </a:endParaRPr>
            </a:p>
          </p:txBody>
        </p:sp>
        <p:sp>
          <p:nvSpPr>
            <p:cNvPr id="27694" name="Line 41"/>
            <p:cNvSpPr>
              <a:spLocks noChangeShapeType="1"/>
            </p:cNvSpPr>
            <p:nvPr/>
          </p:nvSpPr>
          <p:spPr bwMode="auto">
            <a:xfrm flipV="1">
              <a:off x="1400643" y="2048764"/>
              <a:ext cx="0" cy="12112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Line 42"/>
            <p:cNvSpPr>
              <a:spLocks noChangeShapeType="1"/>
            </p:cNvSpPr>
            <p:nvPr/>
          </p:nvSpPr>
          <p:spPr bwMode="auto">
            <a:xfrm>
              <a:off x="1469818" y="2119634"/>
              <a:ext cx="0" cy="9857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6" name="Line 43"/>
            <p:cNvSpPr>
              <a:spLocks noChangeShapeType="1"/>
            </p:cNvSpPr>
            <p:nvPr/>
          </p:nvSpPr>
          <p:spPr bwMode="auto">
            <a:xfrm>
              <a:off x="1527464" y="2203389"/>
              <a:ext cx="0" cy="7022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7" name="Line 44"/>
            <p:cNvSpPr>
              <a:spLocks noChangeShapeType="1"/>
            </p:cNvSpPr>
            <p:nvPr/>
          </p:nvSpPr>
          <p:spPr bwMode="auto">
            <a:xfrm>
              <a:off x="1590874" y="2254930"/>
              <a:ext cx="0" cy="4832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8" name="Rectangle 45"/>
            <p:cNvSpPr>
              <a:spLocks noChangeArrowheads="1"/>
            </p:cNvSpPr>
            <p:nvPr/>
          </p:nvSpPr>
          <p:spPr bwMode="auto">
            <a:xfrm>
              <a:off x="1733756" y="2685786"/>
              <a:ext cx="13144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Swiss 721 SWA" charset="0"/>
                </a:rPr>
                <a:t>A3</a:t>
              </a:r>
              <a:endParaRPr lang="en-US" sz="100" b="1" i="1" baseline="-25000"/>
            </a:p>
          </p:txBody>
        </p:sp>
        <p:sp>
          <p:nvSpPr>
            <p:cNvPr id="27699" name="Rectangle 46"/>
            <p:cNvSpPr>
              <a:spLocks noChangeArrowheads="1"/>
            </p:cNvSpPr>
            <p:nvPr/>
          </p:nvSpPr>
          <p:spPr bwMode="auto">
            <a:xfrm>
              <a:off x="1733756" y="2857323"/>
              <a:ext cx="13144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Swiss 721 SWA" charset="0"/>
                </a:rPr>
                <a:t>A2</a:t>
              </a:r>
              <a:endParaRPr lang="en-US" sz="100" b="1" i="1" baseline="-25000"/>
            </a:p>
          </p:txBody>
        </p:sp>
        <p:sp>
          <p:nvSpPr>
            <p:cNvPr id="27700" name="Rectangle 47"/>
            <p:cNvSpPr>
              <a:spLocks noChangeArrowheads="1"/>
            </p:cNvSpPr>
            <p:nvPr/>
          </p:nvSpPr>
          <p:spPr bwMode="auto">
            <a:xfrm>
              <a:off x="1733756" y="3028055"/>
              <a:ext cx="13144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Swiss 721 SWA" charset="0"/>
                </a:rPr>
                <a:t>A1</a:t>
              </a:r>
              <a:endParaRPr lang="en-US" sz="100" b="1" i="1" baseline="-25000"/>
            </a:p>
          </p:txBody>
        </p:sp>
        <p:sp>
          <p:nvSpPr>
            <p:cNvPr id="27701" name="Rectangle 48"/>
            <p:cNvSpPr>
              <a:spLocks noChangeArrowheads="1"/>
            </p:cNvSpPr>
            <p:nvPr/>
          </p:nvSpPr>
          <p:spPr bwMode="auto">
            <a:xfrm>
              <a:off x="1733756" y="3197981"/>
              <a:ext cx="13144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Swiss 721 SWA" charset="0"/>
                </a:rPr>
                <a:t>A0</a:t>
              </a:r>
              <a:endParaRPr lang="en-US" sz="100" b="1" i="1" baseline="-25000"/>
            </a:p>
          </p:txBody>
        </p:sp>
        <p:sp>
          <p:nvSpPr>
            <p:cNvPr id="27702" name="Rectangle 49"/>
            <p:cNvSpPr>
              <a:spLocks noChangeArrowheads="1"/>
            </p:cNvSpPr>
            <p:nvPr/>
          </p:nvSpPr>
          <p:spPr bwMode="auto">
            <a:xfrm>
              <a:off x="2138239" y="2684176"/>
              <a:ext cx="12663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Swiss 721 SWA" charset="0"/>
                </a:rPr>
                <a:t>Y3</a:t>
              </a:r>
              <a:endParaRPr lang="en-US" sz="100" b="1" i="1" baseline="-25000"/>
            </a:p>
          </p:txBody>
        </p:sp>
        <p:sp>
          <p:nvSpPr>
            <p:cNvPr id="27703" name="Rectangle 50"/>
            <p:cNvSpPr>
              <a:spLocks noChangeArrowheads="1"/>
            </p:cNvSpPr>
            <p:nvPr/>
          </p:nvSpPr>
          <p:spPr bwMode="auto">
            <a:xfrm>
              <a:off x="2138239" y="2855712"/>
              <a:ext cx="12663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Swiss 721 SWA" charset="0"/>
                </a:rPr>
                <a:t>Y2</a:t>
              </a:r>
              <a:endParaRPr lang="en-US" sz="100" b="1" i="1" baseline="-25000"/>
            </a:p>
          </p:txBody>
        </p:sp>
        <p:sp>
          <p:nvSpPr>
            <p:cNvPr id="27704" name="Rectangle 51"/>
            <p:cNvSpPr>
              <a:spLocks noChangeArrowheads="1"/>
            </p:cNvSpPr>
            <p:nvPr/>
          </p:nvSpPr>
          <p:spPr bwMode="auto">
            <a:xfrm>
              <a:off x="2138239" y="3026444"/>
              <a:ext cx="12663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Swiss 721 SWA" charset="0"/>
                </a:rPr>
                <a:t>Y1</a:t>
              </a:r>
              <a:endParaRPr lang="en-US" sz="100" b="1" i="1" baseline="-25000"/>
            </a:p>
          </p:txBody>
        </p:sp>
        <p:sp>
          <p:nvSpPr>
            <p:cNvPr id="27705" name="Rectangle 52"/>
            <p:cNvSpPr>
              <a:spLocks noChangeArrowheads="1"/>
            </p:cNvSpPr>
            <p:nvPr/>
          </p:nvSpPr>
          <p:spPr bwMode="auto">
            <a:xfrm>
              <a:off x="2138239" y="3196370"/>
              <a:ext cx="12663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Swiss 721 SWA" charset="0"/>
                </a:rPr>
                <a:t>Y0</a:t>
              </a:r>
              <a:endParaRPr lang="en-US" sz="100" b="1" i="1" baseline="-25000"/>
            </a:p>
          </p:txBody>
        </p:sp>
        <p:sp>
          <p:nvSpPr>
            <p:cNvPr id="27706" name="AutoShape 56"/>
            <p:cNvSpPr>
              <a:spLocks noChangeArrowheads="1"/>
            </p:cNvSpPr>
            <p:nvPr/>
          </p:nvSpPr>
          <p:spPr bwMode="auto">
            <a:xfrm>
              <a:off x="1781826" y="2443379"/>
              <a:ext cx="424417" cy="299586"/>
            </a:xfrm>
            <a:prstGeom prst="rightArrow">
              <a:avLst>
                <a:gd name="adj1" fmla="val 50000"/>
                <a:gd name="adj2" fmla="val 39582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900" b="1">
                  <a:solidFill>
                    <a:srgbClr val="FF0000"/>
                  </a:solidFill>
                </a:rPr>
                <a:t>+1</a:t>
              </a:r>
            </a:p>
          </p:txBody>
        </p:sp>
      </p:grpSp>
      <p:sp>
        <p:nvSpPr>
          <p:cNvPr id="27655" name="TextBox 65"/>
          <p:cNvSpPr txBox="1">
            <a:spLocks noChangeArrowheads="1"/>
          </p:cNvSpPr>
          <p:nvPr/>
        </p:nvSpPr>
        <p:spPr bwMode="auto">
          <a:xfrm>
            <a:off x="8077200" y="4038600"/>
            <a:ext cx="6778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/>
              <a:t>symbol</a:t>
            </a:r>
          </a:p>
        </p:txBody>
      </p:sp>
      <p:sp>
        <p:nvSpPr>
          <p:cNvPr id="27656" name="Rectangle 66"/>
          <p:cNvSpPr>
            <a:spLocks noChangeArrowheads="1"/>
          </p:cNvSpPr>
          <p:nvPr/>
        </p:nvSpPr>
        <p:spPr bwMode="auto">
          <a:xfrm>
            <a:off x="3886200" y="2209800"/>
            <a:ext cx="914400" cy="304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4343400" cy="4343400"/>
          </a:xfrm>
        </p:spPr>
        <p:txBody>
          <a:bodyPr>
            <a:normAutofit fontScale="47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When En = 0, feed back same value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When </a:t>
            </a:r>
            <a:r>
              <a:rPr lang="en-US" dirty="0" err="1" smtClean="0"/>
              <a:t>En</a:t>
            </a:r>
            <a:r>
              <a:rPr lang="en-US" dirty="0" smtClean="0"/>
              <a:t> = 1, increment the saved value at each clock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Least significant bit </a:t>
            </a:r>
            <a:r>
              <a:rPr lang="en-US" dirty="0" smtClean="0"/>
              <a:t>(Q</a:t>
            </a:r>
            <a:r>
              <a:rPr lang="en-US" baseline="-25000" dirty="0" smtClean="0"/>
              <a:t>0</a:t>
            </a:r>
            <a:r>
              <a:rPr lang="en-US" dirty="0"/>
              <a:t>) toggles at every clock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Other FFs toggle when all lower FFs are equal to 1 (e.g. 0011 </a:t>
            </a:r>
            <a:r>
              <a:rPr lang="en-US" dirty="0">
                <a:sym typeface="Wingdings" pitchFamily="2" charset="2"/>
              </a:rPr>
              <a:t> 0100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XORs act like an adder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EN = 1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Q</a:t>
            </a:r>
            <a:r>
              <a:rPr lang="en-US" baseline="-25000" dirty="0" smtClean="0"/>
              <a:t>3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 + 0001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EN = 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dirty="0" smtClean="0"/>
              <a:t>0000</a:t>
            </a:r>
            <a:endParaRPr lang="en-US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4-bit Synchronous Binary </a:t>
            </a:r>
            <a:r>
              <a:rPr lang="en-US" dirty="0" smtClean="0"/>
              <a:t>Counter (Contd.)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106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b="1" u="sng" dirty="0" smtClean="0">
                <a:sym typeface="Wingdings" pitchFamily="2" charset="2"/>
              </a:rPr>
              <a:t>Question</a:t>
            </a:r>
            <a:r>
              <a:rPr lang="en-US" b="1" u="sng" dirty="0" smtClean="0">
                <a:sym typeface="Wingdings" pitchFamily="2" charset="2"/>
              </a:rPr>
              <a:t>: </a:t>
            </a:r>
            <a:r>
              <a:rPr lang="en-US" dirty="0" smtClean="0">
                <a:sym typeface="Wingdings" pitchFamily="2" charset="2"/>
              </a:rPr>
              <a:t>How to build a bigger counter?</a:t>
            </a:r>
            <a:endParaRPr lang="en-US" dirty="0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grpSp>
        <p:nvGrpSpPr>
          <p:cNvPr id="26631" name="Group 25"/>
          <p:cNvGrpSpPr>
            <a:grpSpLocks/>
          </p:cNvGrpSpPr>
          <p:nvPr/>
        </p:nvGrpSpPr>
        <p:grpSpPr bwMode="auto">
          <a:xfrm>
            <a:off x="4559300" y="3581400"/>
            <a:ext cx="1231900" cy="1143000"/>
            <a:chOff x="3200400" y="4495800"/>
            <a:chExt cx="1231792" cy="1143000"/>
          </a:xfrm>
        </p:grpSpPr>
        <p:sp>
          <p:nvSpPr>
            <p:cNvPr id="26652" name="Rectangle 7"/>
            <p:cNvSpPr>
              <a:spLocks noChangeArrowheads="1"/>
            </p:cNvSpPr>
            <p:nvPr/>
          </p:nvSpPr>
          <p:spPr bwMode="auto">
            <a:xfrm>
              <a:off x="3429000" y="4495800"/>
              <a:ext cx="762000" cy="11430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6653" name="Straight Connector 9"/>
            <p:cNvCxnSpPr>
              <a:cxnSpLocks noChangeShapeType="1"/>
            </p:cNvCxnSpPr>
            <p:nvPr/>
          </p:nvCxnSpPr>
          <p:spPr bwMode="auto">
            <a:xfrm>
              <a:off x="4189294" y="4680004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54" name="Straight Connector 10"/>
            <p:cNvCxnSpPr>
              <a:cxnSpLocks noChangeShapeType="1"/>
            </p:cNvCxnSpPr>
            <p:nvPr/>
          </p:nvCxnSpPr>
          <p:spPr bwMode="auto">
            <a:xfrm>
              <a:off x="4188220" y="4832404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55" name="Straight Connector 11"/>
            <p:cNvCxnSpPr>
              <a:cxnSpLocks noChangeShapeType="1"/>
            </p:cNvCxnSpPr>
            <p:nvPr/>
          </p:nvCxnSpPr>
          <p:spPr bwMode="auto">
            <a:xfrm>
              <a:off x="4188220" y="4984804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56" name="Straight Connector 12"/>
            <p:cNvCxnSpPr>
              <a:cxnSpLocks noChangeShapeType="1"/>
            </p:cNvCxnSpPr>
            <p:nvPr/>
          </p:nvCxnSpPr>
          <p:spPr bwMode="auto">
            <a:xfrm>
              <a:off x="4191000" y="5137204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57" name="Straight Connector 13"/>
            <p:cNvCxnSpPr>
              <a:cxnSpLocks noChangeShapeType="1"/>
            </p:cNvCxnSpPr>
            <p:nvPr/>
          </p:nvCxnSpPr>
          <p:spPr bwMode="auto">
            <a:xfrm>
              <a:off x="3200400" y="4868562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58" name="Straight Connector 14"/>
            <p:cNvCxnSpPr>
              <a:cxnSpLocks noChangeShapeType="1"/>
            </p:cNvCxnSpPr>
            <p:nvPr/>
          </p:nvCxnSpPr>
          <p:spPr bwMode="auto">
            <a:xfrm>
              <a:off x="3200400" y="5181600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59" name="Straight Connector 17"/>
            <p:cNvCxnSpPr>
              <a:cxnSpLocks noChangeShapeType="1"/>
            </p:cNvCxnSpPr>
            <p:nvPr/>
          </p:nvCxnSpPr>
          <p:spPr bwMode="auto">
            <a:xfrm>
              <a:off x="3429001" y="4781387"/>
              <a:ext cx="152401" cy="10005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60" name="Straight Connector 20"/>
            <p:cNvCxnSpPr>
              <a:cxnSpLocks noChangeShapeType="1"/>
            </p:cNvCxnSpPr>
            <p:nvPr/>
          </p:nvCxnSpPr>
          <p:spPr bwMode="auto">
            <a:xfrm flipV="1">
              <a:off x="3429000" y="4881441"/>
              <a:ext cx="152401" cy="10005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61" name="TextBox 21"/>
            <p:cNvSpPr txBox="1">
              <a:spLocks noChangeArrowheads="1"/>
            </p:cNvSpPr>
            <p:nvPr/>
          </p:nvSpPr>
          <p:spPr bwMode="auto">
            <a:xfrm>
              <a:off x="3906689" y="4561175"/>
              <a:ext cx="31771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A</a:t>
              </a:r>
              <a:r>
                <a:rPr lang="en-US" sz="1000" baseline="-25000"/>
                <a:t>0</a:t>
              </a:r>
            </a:p>
            <a:p>
              <a:r>
                <a:rPr lang="en-US" sz="1000"/>
                <a:t>A</a:t>
              </a:r>
              <a:r>
                <a:rPr lang="en-US" sz="1000" baseline="-25000"/>
                <a:t>1</a:t>
              </a:r>
            </a:p>
            <a:p>
              <a:r>
                <a:rPr lang="en-US" sz="1000"/>
                <a:t>A</a:t>
              </a:r>
              <a:r>
                <a:rPr lang="en-US" sz="1000" baseline="-25000"/>
                <a:t>2</a:t>
              </a:r>
            </a:p>
            <a:p>
              <a:r>
                <a:rPr lang="en-US" sz="1000"/>
                <a:t>A</a:t>
              </a:r>
              <a:r>
                <a:rPr lang="en-US" sz="1000" baseline="-25000"/>
                <a:t>3</a:t>
              </a:r>
            </a:p>
          </p:txBody>
        </p:sp>
        <p:cxnSp>
          <p:nvCxnSpPr>
            <p:cNvPr id="26662" name="Straight Connector 22"/>
            <p:cNvCxnSpPr>
              <a:cxnSpLocks noChangeShapeType="1"/>
            </p:cNvCxnSpPr>
            <p:nvPr/>
          </p:nvCxnSpPr>
          <p:spPr bwMode="auto">
            <a:xfrm>
              <a:off x="4203592" y="5486400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63" name="TextBox 23"/>
            <p:cNvSpPr txBox="1">
              <a:spLocks noChangeArrowheads="1"/>
            </p:cNvSpPr>
            <p:nvPr/>
          </p:nvSpPr>
          <p:spPr bwMode="auto">
            <a:xfrm>
              <a:off x="3873608" y="5364085"/>
              <a:ext cx="3770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CO</a:t>
              </a:r>
            </a:p>
          </p:txBody>
        </p:sp>
        <p:sp>
          <p:nvSpPr>
            <p:cNvPr id="26664" name="TextBox 24"/>
            <p:cNvSpPr txBox="1">
              <a:spLocks noChangeArrowheads="1"/>
            </p:cNvSpPr>
            <p:nvPr/>
          </p:nvSpPr>
          <p:spPr bwMode="auto">
            <a:xfrm>
              <a:off x="3387136" y="5061004"/>
              <a:ext cx="34015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En</a:t>
              </a:r>
            </a:p>
          </p:txBody>
        </p:sp>
      </p:grpSp>
      <p:grpSp>
        <p:nvGrpSpPr>
          <p:cNvPr id="26632" name="Group 26"/>
          <p:cNvGrpSpPr>
            <a:grpSpLocks/>
          </p:cNvGrpSpPr>
          <p:nvPr/>
        </p:nvGrpSpPr>
        <p:grpSpPr bwMode="auto">
          <a:xfrm>
            <a:off x="2743200" y="3581400"/>
            <a:ext cx="1231900" cy="1143000"/>
            <a:chOff x="3200400" y="4495800"/>
            <a:chExt cx="1231792" cy="1143000"/>
          </a:xfrm>
        </p:grpSpPr>
        <p:sp>
          <p:nvSpPr>
            <p:cNvPr id="26639" name="Rectangle 27"/>
            <p:cNvSpPr>
              <a:spLocks noChangeArrowheads="1"/>
            </p:cNvSpPr>
            <p:nvPr/>
          </p:nvSpPr>
          <p:spPr bwMode="auto">
            <a:xfrm>
              <a:off x="3429000" y="4495800"/>
              <a:ext cx="762000" cy="11430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6640" name="Straight Connector 28"/>
            <p:cNvCxnSpPr>
              <a:cxnSpLocks noChangeShapeType="1"/>
            </p:cNvCxnSpPr>
            <p:nvPr/>
          </p:nvCxnSpPr>
          <p:spPr bwMode="auto">
            <a:xfrm>
              <a:off x="4189294" y="4680004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41" name="Straight Connector 29"/>
            <p:cNvCxnSpPr>
              <a:cxnSpLocks noChangeShapeType="1"/>
            </p:cNvCxnSpPr>
            <p:nvPr/>
          </p:nvCxnSpPr>
          <p:spPr bwMode="auto">
            <a:xfrm>
              <a:off x="4188220" y="4832404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42" name="Straight Connector 30"/>
            <p:cNvCxnSpPr>
              <a:cxnSpLocks noChangeShapeType="1"/>
            </p:cNvCxnSpPr>
            <p:nvPr/>
          </p:nvCxnSpPr>
          <p:spPr bwMode="auto">
            <a:xfrm>
              <a:off x="4188220" y="4984804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43" name="Straight Connector 31"/>
            <p:cNvCxnSpPr>
              <a:cxnSpLocks noChangeShapeType="1"/>
            </p:cNvCxnSpPr>
            <p:nvPr/>
          </p:nvCxnSpPr>
          <p:spPr bwMode="auto">
            <a:xfrm>
              <a:off x="4191000" y="5137204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44" name="Straight Connector 32"/>
            <p:cNvCxnSpPr>
              <a:cxnSpLocks noChangeShapeType="1"/>
            </p:cNvCxnSpPr>
            <p:nvPr/>
          </p:nvCxnSpPr>
          <p:spPr bwMode="auto">
            <a:xfrm>
              <a:off x="3200400" y="4868562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45" name="Straight Connector 33"/>
            <p:cNvCxnSpPr>
              <a:cxnSpLocks noChangeShapeType="1"/>
            </p:cNvCxnSpPr>
            <p:nvPr/>
          </p:nvCxnSpPr>
          <p:spPr bwMode="auto">
            <a:xfrm>
              <a:off x="3200400" y="5181600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46" name="Straight Connector 34"/>
            <p:cNvCxnSpPr>
              <a:cxnSpLocks noChangeShapeType="1"/>
            </p:cNvCxnSpPr>
            <p:nvPr/>
          </p:nvCxnSpPr>
          <p:spPr bwMode="auto">
            <a:xfrm>
              <a:off x="3429001" y="4781387"/>
              <a:ext cx="152401" cy="10005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47" name="Straight Connector 35"/>
            <p:cNvCxnSpPr>
              <a:cxnSpLocks noChangeShapeType="1"/>
            </p:cNvCxnSpPr>
            <p:nvPr/>
          </p:nvCxnSpPr>
          <p:spPr bwMode="auto">
            <a:xfrm flipV="1">
              <a:off x="3429000" y="4881441"/>
              <a:ext cx="152401" cy="10005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48" name="TextBox 36"/>
            <p:cNvSpPr txBox="1">
              <a:spLocks noChangeArrowheads="1"/>
            </p:cNvSpPr>
            <p:nvPr/>
          </p:nvSpPr>
          <p:spPr bwMode="auto">
            <a:xfrm>
              <a:off x="3906689" y="4561175"/>
              <a:ext cx="31771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A</a:t>
              </a:r>
              <a:r>
                <a:rPr lang="en-US" sz="1000" baseline="-25000"/>
                <a:t>0</a:t>
              </a:r>
            </a:p>
            <a:p>
              <a:r>
                <a:rPr lang="en-US" sz="1000"/>
                <a:t>A</a:t>
              </a:r>
              <a:r>
                <a:rPr lang="en-US" sz="1000" baseline="-25000"/>
                <a:t>1</a:t>
              </a:r>
            </a:p>
            <a:p>
              <a:r>
                <a:rPr lang="en-US" sz="1000"/>
                <a:t>A</a:t>
              </a:r>
              <a:r>
                <a:rPr lang="en-US" sz="1000" baseline="-25000"/>
                <a:t>2</a:t>
              </a:r>
            </a:p>
            <a:p>
              <a:r>
                <a:rPr lang="en-US" sz="1000"/>
                <a:t>A</a:t>
              </a:r>
              <a:r>
                <a:rPr lang="en-US" sz="1000" baseline="-25000"/>
                <a:t>3</a:t>
              </a:r>
            </a:p>
          </p:txBody>
        </p:sp>
        <p:cxnSp>
          <p:nvCxnSpPr>
            <p:cNvPr id="26649" name="Straight Connector 37"/>
            <p:cNvCxnSpPr>
              <a:cxnSpLocks noChangeShapeType="1"/>
            </p:cNvCxnSpPr>
            <p:nvPr/>
          </p:nvCxnSpPr>
          <p:spPr bwMode="auto">
            <a:xfrm>
              <a:off x="4203592" y="5486400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50" name="TextBox 38"/>
            <p:cNvSpPr txBox="1">
              <a:spLocks noChangeArrowheads="1"/>
            </p:cNvSpPr>
            <p:nvPr/>
          </p:nvSpPr>
          <p:spPr bwMode="auto">
            <a:xfrm>
              <a:off x="3873608" y="5364085"/>
              <a:ext cx="3770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CO</a:t>
              </a:r>
            </a:p>
          </p:txBody>
        </p:sp>
        <p:sp>
          <p:nvSpPr>
            <p:cNvPr id="26651" name="TextBox 39"/>
            <p:cNvSpPr txBox="1">
              <a:spLocks noChangeArrowheads="1"/>
            </p:cNvSpPr>
            <p:nvPr/>
          </p:nvSpPr>
          <p:spPr bwMode="auto">
            <a:xfrm>
              <a:off x="3387136" y="5061004"/>
              <a:ext cx="34015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En</a:t>
              </a:r>
            </a:p>
          </p:txBody>
        </p:sp>
      </p:grpSp>
      <p:cxnSp>
        <p:nvCxnSpPr>
          <p:cNvPr id="26633" name="Elbow Connector 43"/>
          <p:cNvCxnSpPr>
            <a:cxnSpLocks noChangeShapeType="1"/>
          </p:cNvCxnSpPr>
          <p:nvPr/>
        </p:nvCxnSpPr>
        <p:spPr bwMode="auto">
          <a:xfrm flipV="1">
            <a:off x="3962400" y="4262438"/>
            <a:ext cx="609600" cy="304800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6635" name="Straight Connector 48"/>
          <p:cNvCxnSpPr>
            <a:cxnSpLocks noChangeShapeType="1"/>
          </p:cNvCxnSpPr>
          <p:nvPr/>
        </p:nvCxnSpPr>
        <p:spPr bwMode="auto">
          <a:xfrm rot="10800000">
            <a:off x="2370138" y="3962400"/>
            <a:ext cx="381000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6636" name="Straight Connector 50"/>
          <p:cNvCxnSpPr>
            <a:cxnSpLocks noChangeShapeType="1"/>
          </p:cNvCxnSpPr>
          <p:nvPr/>
        </p:nvCxnSpPr>
        <p:spPr bwMode="auto">
          <a:xfrm rot="5400000" flipH="1" flipV="1">
            <a:off x="2438400" y="3665538"/>
            <a:ext cx="609600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6637" name="Elbow Connector 52"/>
          <p:cNvCxnSpPr>
            <a:cxnSpLocks noChangeShapeType="1"/>
          </p:cNvCxnSpPr>
          <p:nvPr/>
        </p:nvCxnSpPr>
        <p:spPr bwMode="auto">
          <a:xfrm>
            <a:off x="2743200" y="3355975"/>
            <a:ext cx="1828800" cy="609600"/>
          </a:xfrm>
          <a:prstGeom prst="bentConnector3">
            <a:avLst>
              <a:gd name="adj1" fmla="val 85940"/>
            </a:avLst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638" name="TextBox 60"/>
          <p:cNvSpPr txBox="1">
            <a:spLocks noChangeArrowheads="1"/>
          </p:cNvSpPr>
          <p:nvPr/>
        </p:nvSpPr>
        <p:spPr bwMode="auto">
          <a:xfrm>
            <a:off x="1855788" y="3844925"/>
            <a:ext cx="4730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Counter with Parallel 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4495800" cy="403542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b="1" u="sng" dirty="0" smtClean="0"/>
              <a:t>Counter with parallel load</a:t>
            </a:r>
            <a:r>
              <a:rPr lang="en-US" sz="2400" dirty="0" smtClean="0"/>
              <a:t>: capability for transferring an initial binary number into the counter prior to the count operation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Two control inputs: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Load: enables loading an initial binary number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Count: enables the counting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Very useful to implement different counting sequences</a:t>
            </a:r>
          </a:p>
          <a:p>
            <a:pPr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>
              <a:buFont typeface="Arial" pitchFamily="34" charset="0"/>
              <a:buChar char="•"/>
              <a:defRPr/>
            </a:pPr>
            <a:endParaRPr lang="en-US" sz="2000" dirty="0"/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743200"/>
            <a:ext cx="1281113" cy="2254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763713"/>
            <a:ext cx="3543300" cy="4484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Counter with Parallel 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86200"/>
            <a:ext cx="4800600" cy="2054225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When Load = 1,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D</a:t>
            </a:r>
            <a:r>
              <a:rPr lang="en-US" baseline="-25000" dirty="0" smtClean="0"/>
              <a:t>0</a:t>
            </a:r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r>
              <a:rPr lang="en-US" dirty="0" smtClean="0"/>
              <a:t> is loaded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When Count = 1 (and Load = 0)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Current value is incremented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When Load=Count=0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Feedback current value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970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graphicFrame>
        <p:nvGraphicFramePr>
          <p:cNvPr id="9" name="Group 193"/>
          <p:cNvGraphicFramePr>
            <a:graphicFrameLocks noGrp="1"/>
          </p:cNvGraphicFramePr>
          <p:nvPr/>
        </p:nvGraphicFramePr>
        <p:xfrm>
          <a:off x="692150" y="2286000"/>
          <a:ext cx="4032250" cy="1219200"/>
        </p:xfrm>
        <a:graphic>
          <a:graphicData uri="http://schemas.openxmlformats.org/drawingml/2006/table">
            <a:tbl>
              <a:tblPr/>
              <a:tblGrid>
                <a:gridCol w="625269"/>
                <a:gridCol w="738508"/>
                <a:gridCol w="2668473"/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Hold last count (No change)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Increment current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Parallel Load D0-D3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4" name="Oval 9"/>
          <p:cNvSpPr>
            <a:spLocks noChangeArrowheads="1"/>
          </p:cNvSpPr>
          <p:nvPr/>
        </p:nvSpPr>
        <p:spPr bwMode="auto">
          <a:xfrm>
            <a:off x="7024688" y="2224088"/>
            <a:ext cx="90487" cy="920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5" name="Oval 10"/>
          <p:cNvSpPr>
            <a:spLocks noChangeArrowheads="1"/>
          </p:cNvSpPr>
          <p:nvPr/>
        </p:nvSpPr>
        <p:spPr bwMode="auto">
          <a:xfrm>
            <a:off x="457200" y="3294063"/>
            <a:ext cx="92075" cy="920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Oval 11"/>
          <p:cNvSpPr>
            <a:spLocks noChangeArrowheads="1"/>
          </p:cNvSpPr>
          <p:nvPr/>
        </p:nvSpPr>
        <p:spPr bwMode="auto">
          <a:xfrm>
            <a:off x="457200" y="2986088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7" name="Oval 12"/>
          <p:cNvSpPr>
            <a:spLocks noChangeArrowheads="1"/>
          </p:cNvSpPr>
          <p:nvPr/>
        </p:nvSpPr>
        <p:spPr bwMode="auto">
          <a:xfrm>
            <a:off x="7031038" y="2514600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1914525"/>
            <a:ext cx="5753100" cy="4029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BCD Counter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7239000" y="1905000"/>
            <a:ext cx="1447800" cy="4114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895600" y="2362200"/>
            <a:ext cx="2286000" cy="35052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105400" y="5257800"/>
            <a:ext cx="2286000" cy="762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2819400" cy="11430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b="1" dirty="0" smtClean="0"/>
              <a:t>Q:</a:t>
            </a:r>
            <a:r>
              <a:rPr lang="en-US" dirty="0" smtClean="0"/>
              <a:t> How can we convert the parallel load binary counter into a BCD counter?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BCD Counter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1914525"/>
            <a:ext cx="5753100" cy="4029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2819400" cy="11430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b="1" dirty="0" smtClean="0"/>
              <a:t>Q:</a:t>
            </a:r>
            <a:r>
              <a:rPr lang="en-US" dirty="0" smtClean="0"/>
              <a:t> How can we convert the parallel load binary counter into a BCD counter?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1914525"/>
            <a:ext cx="5753100" cy="4029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3-to-12 Counter</a:t>
            </a:r>
            <a:br>
              <a:rPr lang="en-US" smtClean="0"/>
            </a:br>
            <a:r>
              <a:rPr lang="en-US" smtClean="0"/>
              <a:t>(Modulo 10, Divide by 10)</a:t>
            </a:r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239000" y="1905000"/>
            <a:ext cx="1447800" cy="4114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2895600" y="2362200"/>
            <a:ext cx="2286000" cy="35052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5105400" y="5257800"/>
            <a:ext cx="2286000" cy="762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2819400" cy="11430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b="1" dirty="0" smtClean="0"/>
              <a:t>Q:</a:t>
            </a:r>
            <a:r>
              <a:rPr lang="en-US" dirty="0" smtClean="0"/>
              <a:t> How can we convert the parallel load binary counter into a 3-to-12 counter?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267200"/>
            <a:ext cx="7693025" cy="1673225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b="1" dirty="0" smtClean="0"/>
              <a:t>register</a:t>
            </a:r>
            <a:r>
              <a:rPr lang="en-US" dirty="0" smtClean="0"/>
              <a:t> is a group of flip-flops.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An n-bit register is made of n flip-flips and can store n bits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register may have additional combinational gates to perform certain operations</a:t>
            </a:r>
            <a:endParaRPr lang="en-US" dirty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76600" y="2981325"/>
          <a:ext cx="3048000" cy="3708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1914525"/>
            <a:ext cx="5753100" cy="4029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3-to-12 Counter</a:t>
            </a:r>
            <a:br>
              <a:rPr lang="en-US" smtClean="0"/>
            </a:br>
            <a:r>
              <a:rPr lang="en-US" smtClean="0"/>
              <a:t>(Modulo 10, Divide by 10)</a:t>
            </a:r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2819400" cy="11430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b="1" dirty="0" smtClean="0"/>
              <a:t>Q:</a:t>
            </a:r>
            <a:r>
              <a:rPr lang="en-US" dirty="0" smtClean="0"/>
              <a:t> How can we convert the parallel load binary counter into a 3-to-12 counter?</a:t>
            </a:r>
            <a:endParaRPr lang="en-US" dirty="0"/>
          </a:p>
        </p:txBody>
      </p:sp>
      <p:sp>
        <p:nvSpPr>
          <p:cNvPr id="33798" name="TextBox 8"/>
          <p:cNvSpPr txBox="1">
            <a:spLocks noChangeArrowheads="1"/>
          </p:cNvSpPr>
          <p:nvPr/>
        </p:nvSpPr>
        <p:spPr bwMode="auto">
          <a:xfrm>
            <a:off x="3886200" y="3503613"/>
            <a:ext cx="1295400" cy="163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/>
              <a:t>1</a:t>
            </a:r>
          </a:p>
          <a:p>
            <a:pPr algn="r"/>
            <a:r>
              <a:rPr lang="en-US" sz="2000"/>
              <a:t>1</a:t>
            </a:r>
          </a:p>
          <a:p>
            <a:pPr algn="r"/>
            <a:r>
              <a:rPr lang="en-US" sz="2000"/>
              <a:t>0</a:t>
            </a:r>
          </a:p>
          <a:p>
            <a:pPr algn="r"/>
            <a:r>
              <a:rPr lang="en-US" sz="2000"/>
              <a:t>0</a:t>
            </a:r>
          </a:p>
          <a:p>
            <a:pPr algn="r"/>
            <a:endParaRPr lang="en-US" sz="2000"/>
          </a:p>
        </p:txBody>
      </p:sp>
      <p:cxnSp>
        <p:nvCxnSpPr>
          <p:cNvPr id="33799" name="Straight Connector 12"/>
          <p:cNvCxnSpPr>
            <a:cxnSpLocks noChangeShapeType="1"/>
          </p:cNvCxnSpPr>
          <p:nvPr/>
        </p:nvCxnSpPr>
        <p:spPr bwMode="auto">
          <a:xfrm rot="5400000">
            <a:off x="7457281" y="3802857"/>
            <a:ext cx="747713" cy="0"/>
          </a:xfrm>
          <a:prstGeom prst="line">
            <a:avLst/>
          </a:prstGeom>
          <a:noFill/>
          <a:ln w="57150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33800" name="Oval 15"/>
          <p:cNvSpPr>
            <a:spLocks noChangeArrowheads="1"/>
          </p:cNvSpPr>
          <p:nvPr/>
        </p:nvSpPr>
        <p:spPr bwMode="auto">
          <a:xfrm>
            <a:off x="7789863" y="4183063"/>
            <a:ext cx="76200" cy="762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9-to-69 Counter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3025" cy="144780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sz="3200" b="1" u="sng" dirty="0" smtClean="0"/>
              <a:t>Problem</a:t>
            </a:r>
            <a:r>
              <a:rPr lang="en-US" sz="3200" dirty="0" smtClean="0"/>
              <a:t>: Use two binary counters with parallel load and logic gates to build a </a:t>
            </a:r>
            <a:r>
              <a:rPr lang="en-US" sz="3200" b="1" u="sng" dirty="0" smtClean="0"/>
              <a:t>binary</a:t>
            </a:r>
            <a:r>
              <a:rPr lang="en-US" sz="3200" dirty="0" smtClean="0"/>
              <a:t> counter that counts from 9 to 69. Add an additional input to the counter that initializes it </a:t>
            </a:r>
            <a:r>
              <a:rPr lang="en-US" sz="3200" b="1" u="sng" dirty="0" smtClean="0"/>
              <a:t>synchronously</a:t>
            </a:r>
            <a:r>
              <a:rPr lang="en-US" sz="3200" dirty="0" smtClean="0"/>
              <a:t> to 9 when the INIT is 1</a:t>
            </a:r>
          </a:p>
          <a:p>
            <a:pPr>
              <a:defRPr/>
            </a:pPr>
            <a:endParaRPr lang="en-US" sz="3200" dirty="0" smtClean="0"/>
          </a:p>
          <a:p>
            <a:pPr>
              <a:defRPr/>
            </a:pPr>
            <a:r>
              <a:rPr lang="en-US" sz="3200" b="1" u="sng" dirty="0" smtClean="0"/>
              <a:t>Solution: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grpSp>
        <p:nvGrpSpPr>
          <p:cNvPr id="34821" name="Group 121"/>
          <p:cNvGrpSpPr>
            <a:grpSpLocks/>
          </p:cNvGrpSpPr>
          <p:nvPr/>
        </p:nvGrpSpPr>
        <p:grpSpPr bwMode="auto">
          <a:xfrm>
            <a:off x="2209800" y="3048000"/>
            <a:ext cx="6675438" cy="2670175"/>
            <a:chOff x="883" y="1616"/>
            <a:chExt cx="4302" cy="2210"/>
          </a:xfrm>
        </p:grpSpPr>
        <p:sp>
          <p:nvSpPr>
            <p:cNvPr id="34829" name="Rectangle 5"/>
            <p:cNvSpPr>
              <a:spLocks noChangeArrowheads="1"/>
            </p:cNvSpPr>
            <p:nvPr/>
          </p:nvSpPr>
          <p:spPr bwMode="auto">
            <a:xfrm>
              <a:off x="1958" y="1971"/>
              <a:ext cx="610" cy="1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4830" name="Text Box 6"/>
            <p:cNvSpPr txBox="1">
              <a:spLocks noChangeArrowheads="1"/>
            </p:cNvSpPr>
            <p:nvPr/>
          </p:nvSpPr>
          <p:spPr bwMode="auto">
            <a:xfrm>
              <a:off x="2077" y="1992"/>
              <a:ext cx="50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CTR 4 (1)</a:t>
              </a:r>
            </a:p>
          </p:txBody>
        </p:sp>
        <p:sp>
          <p:nvSpPr>
            <p:cNvPr id="34831" name="Text Box 7"/>
            <p:cNvSpPr txBox="1">
              <a:spLocks noChangeArrowheads="1"/>
            </p:cNvSpPr>
            <p:nvPr/>
          </p:nvSpPr>
          <p:spPr bwMode="auto">
            <a:xfrm>
              <a:off x="2355" y="2152"/>
              <a:ext cx="23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Q0</a:t>
              </a:r>
            </a:p>
          </p:txBody>
        </p:sp>
        <p:sp>
          <p:nvSpPr>
            <p:cNvPr id="34832" name="Text Box 8"/>
            <p:cNvSpPr txBox="1">
              <a:spLocks noChangeArrowheads="1"/>
            </p:cNvSpPr>
            <p:nvPr/>
          </p:nvSpPr>
          <p:spPr bwMode="auto">
            <a:xfrm>
              <a:off x="2347" y="2344"/>
              <a:ext cx="23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Q1</a:t>
              </a:r>
            </a:p>
          </p:txBody>
        </p:sp>
        <p:sp>
          <p:nvSpPr>
            <p:cNvPr id="34833" name="Text Box 9"/>
            <p:cNvSpPr txBox="1">
              <a:spLocks noChangeArrowheads="1"/>
            </p:cNvSpPr>
            <p:nvPr/>
          </p:nvSpPr>
          <p:spPr bwMode="auto">
            <a:xfrm>
              <a:off x="2347" y="2536"/>
              <a:ext cx="23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Q2</a:t>
              </a:r>
            </a:p>
          </p:txBody>
        </p:sp>
        <p:sp>
          <p:nvSpPr>
            <p:cNvPr id="34834" name="Text Box 10"/>
            <p:cNvSpPr txBox="1">
              <a:spLocks noChangeArrowheads="1"/>
            </p:cNvSpPr>
            <p:nvPr/>
          </p:nvSpPr>
          <p:spPr bwMode="auto">
            <a:xfrm>
              <a:off x="2347" y="2712"/>
              <a:ext cx="23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Q3</a:t>
              </a:r>
            </a:p>
          </p:txBody>
        </p:sp>
        <p:sp>
          <p:nvSpPr>
            <p:cNvPr id="34835" name="Line 12"/>
            <p:cNvSpPr>
              <a:spLocks noChangeShapeType="1"/>
            </p:cNvSpPr>
            <p:nvPr/>
          </p:nvSpPr>
          <p:spPr bwMode="auto">
            <a:xfrm>
              <a:off x="2580" y="2233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36" name="Line 13"/>
            <p:cNvSpPr>
              <a:spLocks noChangeShapeType="1"/>
            </p:cNvSpPr>
            <p:nvPr/>
          </p:nvSpPr>
          <p:spPr bwMode="auto">
            <a:xfrm>
              <a:off x="2572" y="2425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37" name="Line 14"/>
            <p:cNvSpPr>
              <a:spLocks noChangeShapeType="1"/>
            </p:cNvSpPr>
            <p:nvPr/>
          </p:nvSpPr>
          <p:spPr bwMode="auto">
            <a:xfrm>
              <a:off x="2572" y="2617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38" name="Line 15"/>
            <p:cNvSpPr>
              <a:spLocks noChangeShapeType="1"/>
            </p:cNvSpPr>
            <p:nvPr/>
          </p:nvSpPr>
          <p:spPr bwMode="auto">
            <a:xfrm>
              <a:off x="2572" y="2793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39" name="Text Box 17"/>
            <p:cNvSpPr txBox="1">
              <a:spLocks noChangeArrowheads="1"/>
            </p:cNvSpPr>
            <p:nvPr/>
          </p:nvSpPr>
          <p:spPr bwMode="auto">
            <a:xfrm>
              <a:off x="2347" y="2912"/>
              <a:ext cx="24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CO</a:t>
              </a:r>
            </a:p>
          </p:txBody>
        </p:sp>
        <p:grpSp>
          <p:nvGrpSpPr>
            <p:cNvPr id="34840" name="Group 18"/>
            <p:cNvGrpSpPr>
              <a:grpSpLocks/>
            </p:cNvGrpSpPr>
            <p:nvPr/>
          </p:nvGrpSpPr>
          <p:grpSpPr bwMode="auto">
            <a:xfrm>
              <a:off x="1821" y="2126"/>
              <a:ext cx="251" cy="77"/>
              <a:chOff x="3075" y="1698"/>
              <a:chExt cx="251" cy="77"/>
            </a:xfrm>
          </p:grpSpPr>
          <p:sp>
            <p:nvSpPr>
              <p:cNvPr id="34925" name="AutoShape 19"/>
              <p:cNvSpPr>
                <a:spLocks noChangeAspect="1" noChangeArrowheads="1"/>
              </p:cNvSpPr>
              <p:nvPr/>
            </p:nvSpPr>
            <p:spPr bwMode="auto">
              <a:xfrm rot="5400000">
                <a:off x="3229" y="1679"/>
                <a:ext cx="77" cy="116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  <p:sp>
            <p:nvSpPr>
              <p:cNvPr id="34926" name="Line 20"/>
              <p:cNvSpPr>
                <a:spLocks noChangeShapeType="1"/>
              </p:cNvSpPr>
              <p:nvPr/>
            </p:nvSpPr>
            <p:spPr bwMode="auto">
              <a:xfrm flipH="1">
                <a:off x="3075" y="1734"/>
                <a:ext cx="131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34841" name="Line 21"/>
            <p:cNvSpPr>
              <a:spLocks noChangeShapeType="1"/>
            </p:cNvSpPr>
            <p:nvPr/>
          </p:nvSpPr>
          <p:spPr bwMode="auto">
            <a:xfrm>
              <a:off x="1691" y="2329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42" name="Line 22"/>
            <p:cNvSpPr>
              <a:spLocks noChangeShapeType="1"/>
            </p:cNvSpPr>
            <p:nvPr/>
          </p:nvSpPr>
          <p:spPr bwMode="auto">
            <a:xfrm>
              <a:off x="1683" y="2521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43" name="Line 23"/>
            <p:cNvSpPr>
              <a:spLocks noChangeShapeType="1"/>
            </p:cNvSpPr>
            <p:nvPr/>
          </p:nvSpPr>
          <p:spPr bwMode="auto">
            <a:xfrm>
              <a:off x="1683" y="2753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44" name="Line 24"/>
            <p:cNvSpPr>
              <a:spLocks noChangeShapeType="1"/>
            </p:cNvSpPr>
            <p:nvPr/>
          </p:nvSpPr>
          <p:spPr bwMode="auto">
            <a:xfrm>
              <a:off x="1683" y="2929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45" name="Line 25"/>
            <p:cNvSpPr>
              <a:spLocks noChangeShapeType="1"/>
            </p:cNvSpPr>
            <p:nvPr/>
          </p:nvSpPr>
          <p:spPr bwMode="auto">
            <a:xfrm>
              <a:off x="1683" y="3105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46" name="Line 26"/>
            <p:cNvSpPr>
              <a:spLocks noChangeShapeType="1"/>
            </p:cNvSpPr>
            <p:nvPr/>
          </p:nvSpPr>
          <p:spPr bwMode="auto">
            <a:xfrm>
              <a:off x="1679" y="3269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47" name="Text Box 27"/>
            <p:cNvSpPr txBox="1">
              <a:spLocks noChangeArrowheads="1"/>
            </p:cNvSpPr>
            <p:nvPr/>
          </p:nvSpPr>
          <p:spPr bwMode="auto">
            <a:xfrm>
              <a:off x="1959" y="2249"/>
              <a:ext cx="3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Load</a:t>
              </a:r>
            </a:p>
          </p:txBody>
        </p:sp>
        <p:sp>
          <p:nvSpPr>
            <p:cNvPr id="34848" name="Text Box 28"/>
            <p:cNvSpPr txBox="1">
              <a:spLocks noChangeArrowheads="1"/>
            </p:cNvSpPr>
            <p:nvPr/>
          </p:nvSpPr>
          <p:spPr bwMode="auto">
            <a:xfrm>
              <a:off x="1959" y="2249"/>
              <a:ext cx="3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Load</a:t>
              </a:r>
            </a:p>
          </p:txBody>
        </p:sp>
        <p:sp>
          <p:nvSpPr>
            <p:cNvPr id="34849" name="Text Box 29"/>
            <p:cNvSpPr txBox="1">
              <a:spLocks noChangeArrowheads="1"/>
            </p:cNvSpPr>
            <p:nvPr/>
          </p:nvSpPr>
          <p:spPr bwMode="auto">
            <a:xfrm>
              <a:off x="1959" y="2445"/>
              <a:ext cx="22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En</a:t>
              </a:r>
            </a:p>
          </p:txBody>
        </p:sp>
        <p:sp>
          <p:nvSpPr>
            <p:cNvPr id="34850" name="Text Box 30"/>
            <p:cNvSpPr txBox="1">
              <a:spLocks noChangeArrowheads="1"/>
            </p:cNvSpPr>
            <p:nvPr/>
          </p:nvSpPr>
          <p:spPr bwMode="auto">
            <a:xfrm>
              <a:off x="1959" y="2674"/>
              <a:ext cx="23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D0</a:t>
              </a:r>
            </a:p>
          </p:txBody>
        </p:sp>
        <p:sp>
          <p:nvSpPr>
            <p:cNvPr id="34851" name="Text Box 31"/>
            <p:cNvSpPr txBox="1">
              <a:spLocks noChangeArrowheads="1"/>
            </p:cNvSpPr>
            <p:nvPr/>
          </p:nvSpPr>
          <p:spPr bwMode="auto">
            <a:xfrm>
              <a:off x="1959" y="2861"/>
              <a:ext cx="23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D1</a:t>
              </a:r>
            </a:p>
          </p:txBody>
        </p:sp>
        <p:sp>
          <p:nvSpPr>
            <p:cNvPr id="34852" name="Text Box 32"/>
            <p:cNvSpPr txBox="1">
              <a:spLocks noChangeArrowheads="1"/>
            </p:cNvSpPr>
            <p:nvPr/>
          </p:nvSpPr>
          <p:spPr bwMode="auto">
            <a:xfrm>
              <a:off x="1959" y="3016"/>
              <a:ext cx="23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D2</a:t>
              </a:r>
            </a:p>
          </p:txBody>
        </p:sp>
        <p:sp>
          <p:nvSpPr>
            <p:cNvPr id="34853" name="Text Box 33"/>
            <p:cNvSpPr txBox="1">
              <a:spLocks noChangeArrowheads="1"/>
            </p:cNvSpPr>
            <p:nvPr/>
          </p:nvSpPr>
          <p:spPr bwMode="auto">
            <a:xfrm>
              <a:off x="1959" y="3196"/>
              <a:ext cx="23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D3</a:t>
              </a:r>
            </a:p>
          </p:txBody>
        </p:sp>
        <p:sp>
          <p:nvSpPr>
            <p:cNvPr id="34854" name="Rectangle 35"/>
            <p:cNvSpPr>
              <a:spLocks noChangeArrowheads="1"/>
            </p:cNvSpPr>
            <p:nvPr/>
          </p:nvSpPr>
          <p:spPr bwMode="auto">
            <a:xfrm>
              <a:off x="4299" y="1971"/>
              <a:ext cx="610" cy="1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4855" name="Text Box 36"/>
            <p:cNvSpPr txBox="1">
              <a:spLocks noChangeArrowheads="1"/>
            </p:cNvSpPr>
            <p:nvPr/>
          </p:nvSpPr>
          <p:spPr bwMode="auto">
            <a:xfrm>
              <a:off x="4418" y="1992"/>
              <a:ext cx="50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CTR 4 (2)</a:t>
              </a:r>
            </a:p>
          </p:txBody>
        </p:sp>
        <p:sp>
          <p:nvSpPr>
            <p:cNvPr id="34856" name="Text Box 37"/>
            <p:cNvSpPr txBox="1">
              <a:spLocks noChangeArrowheads="1"/>
            </p:cNvSpPr>
            <p:nvPr/>
          </p:nvSpPr>
          <p:spPr bwMode="auto">
            <a:xfrm>
              <a:off x="4696" y="2152"/>
              <a:ext cx="23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Q4</a:t>
              </a:r>
            </a:p>
          </p:txBody>
        </p:sp>
        <p:sp>
          <p:nvSpPr>
            <p:cNvPr id="34857" name="Text Box 38"/>
            <p:cNvSpPr txBox="1">
              <a:spLocks noChangeArrowheads="1"/>
            </p:cNvSpPr>
            <p:nvPr/>
          </p:nvSpPr>
          <p:spPr bwMode="auto">
            <a:xfrm>
              <a:off x="4688" y="2344"/>
              <a:ext cx="23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Q5</a:t>
              </a:r>
            </a:p>
          </p:txBody>
        </p:sp>
        <p:sp>
          <p:nvSpPr>
            <p:cNvPr id="34858" name="Text Box 39"/>
            <p:cNvSpPr txBox="1">
              <a:spLocks noChangeArrowheads="1"/>
            </p:cNvSpPr>
            <p:nvPr/>
          </p:nvSpPr>
          <p:spPr bwMode="auto">
            <a:xfrm>
              <a:off x="4688" y="2536"/>
              <a:ext cx="23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Q6</a:t>
              </a:r>
            </a:p>
          </p:txBody>
        </p:sp>
        <p:sp>
          <p:nvSpPr>
            <p:cNvPr id="34859" name="Text Box 40"/>
            <p:cNvSpPr txBox="1">
              <a:spLocks noChangeArrowheads="1"/>
            </p:cNvSpPr>
            <p:nvPr/>
          </p:nvSpPr>
          <p:spPr bwMode="auto">
            <a:xfrm>
              <a:off x="4688" y="2712"/>
              <a:ext cx="23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Q7</a:t>
              </a:r>
            </a:p>
          </p:txBody>
        </p:sp>
        <p:grpSp>
          <p:nvGrpSpPr>
            <p:cNvPr id="34860" name="Group 41"/>
            <p:cNvGrpSpPr>
              <a:grpSpLocks/>
            </p:cNvGrpSpPr>
            <p:nvPr/>
          </p:nvGrpSpPr>
          <p:grpSpPr bwMode="auto">
            <a:xfrm>
              <a:off x="4913" y="2233"/>
              <a:ext cx="272" cy="760"/>
              <a:chOff x="5397" y="2082"/>
              <a:chExt cx="272" cy="760"/>
            </a:xfrm>
          </p:grpSpPr>
          <p:sp>
            <p:nvSpPr>
              <p:cNvPr id="34920" name="Line 42"/>
              <p:cNvSpPr>
                <a:spLocks noChangeShapeType="1"/>
              </p:cNvSpPr>
              <p:nvPr/>
            </p:nvSpPr>
            <p:spPr bwMode="auto">
              <a:xfrm>
                <a:off x="5405" y="2082"/>
                <a:ext cx="2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34921" name="Line 43"/>
              <p:cNvSpPr>
                <a:spLocks noChangeShapeType="1"/>
              </p:cNvSpPr>
              <p:nvPr/>
            </p:nvSpPr>
            <p:spPr bwMode="auto">
              <a:xfrm>
                <a:off x="5397" y="2274"/>
                <a:ext cx="2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34922" name="Line 44"/>
              <p:cNvSpPr>
                <a:spLocks noChangeShapeType="1"/>
              </p:cNvSpPr>
              <p:nvPr/>
            </p:nvSpPr>
            <p:spPr bwMode="auto">
              <a:xfrm>
                <a:off x="5397" y="2466"/>
                <a:ext cx="2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34923" name="Line 45"/>
              <p:cNvSpPr>
                <a:spLocks noChangeShapeType="1"/>
              </p:cNvSpPr>
              <p:nvPr/>
            </p:nvSpPr>
            <p:spPr bwMode="auto">
              <a:xfrm>
                <a:off x="5397" y="2642"/>
                <a:ext cx="2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34924" name="Line 46"/>
              <p:cNvSpPr>
                <a:spLocks noChangeShapeType="1"/>
              </p:cNvSpPr>
              <p:nvPr/>
            </p:nvSpPr>
            <p:spPr bwMode="auto">
              <a:xfrm>
                <a:off x="5397" y="2842"/>
                <a:ext cx="2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34861" name="Text Box 47"/>
            <p:cNvSpPr txBox="1">
              <a:spLocks noChangeArrowheads="1"/>
            </p:cNvSpPr>
            <p:nvPr/>
          </p:nvSpPr>
          <p:spPr bwMode="auto">
            <a:xfrm>
              <a:off x="4688" y="2912"/>
              <a:ext cx="24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CO</a:t>
              </a:r>
            </a:p>
          </p:txBody>
        </p:sp>
        <p:grpSp>
          <p:nvGrpSpPr>
            <p:cNvPr id="34862" name="Group 48"/>
            <p:cNvGrpSpPr>
              <a:grpSpLocks/>
            </p:cNvGrpSpPr>
            <p:nvPr/>
          </p:nvGrpSpPr>
          <p:grpSpPr bwMode="auto">
            <a:xfrm>
              <a:off x="4162" y="2126"/>
              <a:ext cx="251" cy="77"/>
              <a:chOff x="3075" y="1698"/>
              <a:chExt cx="251" cy="77"/>
            </a:xfrm>
          </p:grpSpPr>
          <p:sp>
            <p:nvSpPr>
              <p:cNvPr id="34918" name="AutoShape 49"/>
              <p:cNvSpPr>
                <a:spLocks noChangeAspect="1" noChangeArrowheads="1"/>
              </p:cNvSpPr>
              <p:nvPr/>
            </p:nvSpPr>
            <p:spPr bwMode="auto">
              <a:xfrm rot="5400000">
                <a:off x="3229" y="1679"/>
                <a:ext cx="77" cy="116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  <p:sp>
            <p:nvSpPr>
              <p:cNvPr id="34919" name="Line 50"/>
              <p:cNvSpPr>
                <a:spLocks noChangeShapeType="1"/>
              </p:cNvSpPr>
              <p:nvPr/>
            </p:nvSpPr>
            <p:spPr bwMode="auto">
              <a:xfrm flipH="1">
                <a:off x="3075" y="1734"/>
                <a:ext cx="131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34863" name="Line 51"/>
            <p:cNvSpPr>
              <a:spLocks noChangeShapeType="1"/>
            </p:cNvSpPr>
            <p:nvPr/>
          </p:nvSpPr>
          <p:spPr bwMode="auto">
            <a:xfrm>
              <a:off x="3906" y="2335"/>
              <a:ext cx="3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64" name="Line 52"/>
            <p:cNvSpPr>
              <a:spLocks noChangeShapeType="1"/>
            </p:cNvSpPr>
            <p:nvPr/>
          </p:nvSpPr>
          <p:spPr bwMode="auto">
            <a:xfrm>
              <a:off x="3784" y="2515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65" name="Line 53"/>
            <p:cNvSpPr>
              <a:spLocks noChangeShapeType="1"/>
            </p:cNvSpPr>
            <p:nvPr/>
          </p:nvSpPr>
          <p:spPr bwMode="auto">
            <a:xfrm>
              <a:off x="4024" y="2753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66" name="Line 54"/>
            <p:cNvSpPr>
              <a:spLocks noChangeShapeType="1"/>
            </p:cNvSpPr>
            <p:nvPr/>
          </p:nvSpPr>
          <p:spPr bwMode="auto">
            <a:xfrm>
              <a:off x="4024" y="2929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67" name="Line 55"/>
            <p:cNvSpPr>
              <a:spLocks noChangeShapeType="1"/>
            </p:cNvSpPr>
            <p:nvPr/>
          </p:nvSpPr>
          <p:spPr bwMode="auto">
            <a:xfrm>
              <a:off x="4024" y="3105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68" name="Line 56"/>
            <p:cNvSpPr>
              <a:spLocks noChangeShapeType="1"/>
            </p:cNvSpPr>
            <p:nvPr/>
          </p:nvSpPr>
          <p:spPr bwMode="auto">
            <a:xfrm>
              <a:off x="4020" y="3269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69" name="Text Box 57"/>
            <p:cNvSpPr txBox="1">
              <a:spLocks noChangeArrowheads="1"/>
            </p:cNvSpPr>
            <p:nvPr/>
          </p:nvSpPr>
          <p:spPr bwMode="auto">
            <a:xfrm>
              <a:off x="4300" y="2249"/>
              <a:ext cx="3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Load</a:t>
              </a:r>
            </a:p>
          </p:txBody>
        </p:sp>
        <p:sp>
          <p:nvSpPr>
            <p:cNvPr id="34870" name="Text Box 58"/>
            <p:cNvSpPr txBox="1">
              <a:spLocks noChangeArrowheads="1"/>
            </p:cNvSpPr>
            <p:nvPr/>
          </p:nvSpPr>
          <p:spPr bwMode="auto">
            <a:xfrm>
              <a:off x="4300" y="2249"/>
              <a:ext cx="3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Load</a:t>
              </a:r>
            </a:p>
          </p:txBody>
        </p:sp>
        <p:sp>
          <p:nvSpPr>
            <p:cNvPr id="34871" name="Text Box 59"/>
            <p:cNvSpPr txBox="1">
              <a:spLocks noChangeArrowheads="1"/>
            </p:cNvSpPr>
            <p:nvPr/>
          </p:nvSpPr>
          <p:spPr bwMode="auto">
            <a:xfrm>
              <a:off x="4300" y="2445"/>
              <a:ext cx="22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En</a:t>
              </a:r>
            </a:p>
          </p:txBody>
        </p:sp>
        <p:grpSp>
          <p:nvGrpSpPr>
            <p:cNvPr id="34872" name="Group 78"/>
            <p:cNvGrpSpPr>
              <a:grpSpLocks/>
            </p:cNvGrpSpPr>
            <p:nvPr/>
          </p:nvGrpSpPr>
          <p:grpSpPr bwMode="auto">
            <a:xfrm>
              <a:off x="4300" y="2674"/>
              <a:ext cx="231" cy="695"/>
              <a:chOff x="4007" y="2699"/>
              <a:chExt cx="231" cy="695"/>
            </a:xfrm>
          </p:grpSpPr>
          <p:sp>
            <p:nvSpPr>
              <p:cNvPr id="34914" name="Text Box 60"/>
              <p:cNvSpPr txBox="1">
                <a:spLocks noChangeArrowheads="1"/>
              </p:cNvSpPr>
              <p:nvPr/>
            </p:nvSpPr>
            <p:spPr bwMode="auto">
              <a:xfrm>
                <a:off x="4007" y="2699"/>
                <a:ext cx="23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D0</a:t>
                </a:r>
              </a:p>
            </p:txBody>
          </p:sp>
          <p:sp>
            <p:nvSpPr>
              <p:cNvPr id="34915" name="Text Box 61"/>
              <p:cNvSpPr txBox="1">
                <a:spLocks noChangeArrowheads="1"/>
              </p:cNvSpPr>
              <p:nvPr/>
            </p:nvSpPr>
            <p:spPr bwMode="auto">
              <a:xfrm>
                <a:off x="4007" y="2886"/>
                <a:ext cx="23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D1</a:t>
                </a:r>
              </a:p>
            </p:txBody>
          </p:sp>
          <p:sp>
            <p:nvSpPr>
              <p:cNvPr id="34916" name="Text Box 62"/>
              <p:cNvSpPr txBox="1">
                <a:spLocks noChangeArrowheads="1"/>
              </p:cNvSpPr>
              <p:nvPr/>
            </p:nvSpPr>
            <p:spPr bwMode="auto">
              <a:xfrm>
                <a:off x="4007" y="3041"/>
                <a:ext cx="23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D2</a:t>
                </a:r>
              </a:p>
            </p:txBody>
          </p:sp>
          <p:sp>
            <p:nvSpPr>
              <p:cNvPr id="34917" name="Text Box 63"/>
              <p:cNvSpPr txBox="1">
                <a:spLocks noChangeArrowheads="1"/>
              </p:cNvSpPr>
              <p:nvPr/>
            </p:nvSpPr>
            <p:spPr bwMode="auto">
              <a:xfrm>
                <a:off x="4007" y="3221"/>
                <a:ext cx="23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D3</a:t>
                </a:r>
              </a:p>
            </p:txBody>
          </p:sp>
        </p:grpSp>
        <p:sp>
          <p:nvSpPr>
            <p:cNvPr id="34873" name="AutoShape 64"/>
            <p:cNvSpPr>
              <a:spLocks noChangeAspect="1" noChangeArrowheads="1"/>
            </p:cNvSpPr>
            <p:nvPr/>
          </p:nvSpPr>
          <p:spPr bwMode="auto">
            <a:xfrm flipH="1">
              <a:off x="2117" y="3503"/>
              <a:ext cx="290" cy="323"/>
            </a:xfrm>
            <a:prstGeom prst="flowChartDelay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4874" name="Line 66"/>
            <p:cNvSpPr>
              <a:spLocks noChangeShapeType="1"/>
            </p:cNvSpPr>
            <p:nvPr/>
          </p:nvSpPr>
          <p:spPr bwMode="auto">
            <a:xfrm flipH="1">
              <a:off x="2409" y="3581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75" name="Line 67"/>
            <p:cNvSpPr>
              <a:spLocks noChangeShapeType="1"/>
            </p:cNvSpPr>
            <p:nvPr/>
          </p:nvSpPr>
          <p:spPr bwMode="auto">
            <a:xfrm flipV="1">
              <a:off x="2657" y="2231"/>
              <a:ext cx="0" cy="1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76" name="Line 68"/>
            <p:cNvSpPr>
              <a:spLocks noChangeShapeType="1"/>
            </p:cNvSpPr>
            <p:nvPr/>
          </p:nvSpPr>
          <p:spPr bwMode="auto">
            <a:xfrm>
              <a:off x="2771" y="2621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77" name="Line 69"/>
            <p:cNvSpPr>
              <a:spLocks noChangeShapeType="1"/>
            </p:cNvSpPr>
            <p:nvPr/>
          </p:nvSpPr>
          <p:spPr bwMode="auto">
            <a:xfrm flipH="1">
              <a:off x="2405" y="3683"/>
              <a:ext cx="3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78" name="Line 70"/>
            <p:cNvSpPr>
              <a:spLocks noChangeShapeType="1"/>
            </p:cNvSpPr>
            <p:nvPr/>
          </p:nvSpPr>
          <p:spPr bwMode="auto">
            <a:xfrm>
              <a:off x="5021" y="2603"/>
              <a:ext cx="0" cy="1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79" name="Line 71"/>
            <p:cNvSpPr>
              <a:spLocks noChangeShapeType="1"/>
            </p:cNvSpPr>
            <p:nvPr/>
          </p:nvSpPr>
          <p:spPr bwMode="auto">
            <a:xfrm>
              <a:off x="2405" y="3773"/>
              <a:ext cx="26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80" name="Oval 72"/>
            <p:cNvSpPr>
              <a:spLocks noChangeArrowheads="1"/>
            </p:cNvSpPr>
            <p:nvPr/>
          </p:nvSpPr>
          <p:spPr bwMode="auto">
            <a:xfrm>
              <a:off x="2753" y="2591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4881" name="Oval 73"/>
            <p:cNvSpPr>
              <a:spLocks noChangeArrowheads="1"/>
            </p:cNvSpPr>
            <p:nvPr/>
          </p:nvSpPr>
          <p:spPr bwMode="auto">
            <a:xfrm>
              <a:off x="2633" y="2207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4882" name="Oval 74"/>
            <p:cNvSpPr>
              <a:spLocks noChangeArrowheads="1"/>
            </p:cNvSpPr>
            <p:nvPr/>
          </p:nvSpPr>
          <p:spPr bwMode="auto">
            <a:xfrm>
              <a:off x="4997" y="2597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grpSp>
          <p:nvGrpSpPr>
            <p:cNvPr id="34883" name="Group 76"/>
            <p:cNvGrpSpPr>
              <a:grpSpLocks/>
            </p:cNvGrpSpPr>
            <p:nvPr/>
          </p:nvGrpSpPr>
          <p:grpSpPr bwMode="auto">
            <a:xfrm>
              <a:off x="2572" y="2513"/>
              <a:ext cx="1206" cy="480"/>
              <a:chOff x="2279" y="2538"/>
              <a:chExt cx="1194" cy="480"/>
            </a:xfrm>
          </p:grpSpPr>
          <p:sp>
            <p:nvSpPr>
              <p:cNvPr id="34912" name="Line 16"/>
              <p:cNvSpPr>
                <a:spLocks noChangeShapeType="1"/>
              </p:cNvSpPr>
              <p:nvPr/>
            </p:nvSpPr>
            <p:spPr bwMode="auto">
              <a:xfrm>
                <a:off x="2279" y="3018"/>
                <a:ext cx="11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34913" name="Line 75"/>
              <p:cNvSpPr>
                <a:spLocks noChangeShapeType="1"/>
              </p:cNvSpPr>
              <p:nvPr/>
            </p:nvSpPr>
            <p:spPr bwMode="auto">
              <a:xfrm flipV="1">
                <a:off x="3468" y="2538"/>
                <a:ext cx="0" cy="4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34884" name="Group 79"/>
            <p:cNvGrpSpPr>
              <a:grpSpLocks/>
            </p:cNvGrpSpPr>
            <p:nvPr/>
          </p:nvGrpSpPr>
          <p:grpSpPr bwMode="auto">
            <a:xfrm>
              <a:off x="3880" y="2656"/>
              <a:ext cx="162" cy="695"/>
              <a:chOff x="4007" y="2699"/>
              <a:chExt cx="162" cy="695"/>
            </a:xfrm>
          </p:grpSpPr>
          <p:sp>
            <p:nvSpPr>
              <p:cNvPr id="34908" name="Text Box 80"/>
              <p:cNvSpPr txBox="1">
                <a:spLocks noChangeArrowheads="1"/>
              </p:cNvSpPr>
              <p:nvPr/>
            </p:nvSpPr>
            <p:spPr bwMode="auto">
              <a:xfrm>
                <a:off x="4007" y="2699"/>
                <a:ext cx="16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0</a:t>
                </a:r>
              </a:p>
            </p:txBody>
          </p:sp>
          <p:sp>
            <p:nvSpPr>
              <p:cNvPr id="34909" name="Text Box 81"/>
              <p:cNvSpPr txBox="1">
                <a:spLocks noChangeArrowheads="1"/>
              </p:cNvSpPr>
              <p:nvPr/>
            </p:nvSpPr>
            <p:spPr bwMode="auto">
              <a:xfrm>
                <a:off x="4007" y="2886"/>
                <a:ext cx="16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0</a:t>
                </a:r>
              </a:p>
            </p:txBody>
          </p:sp>
          <p:sp>
            <p:nvSpPr>
              <p:cNvPr id="34910" name="Text Box 82"/>
              <p:cNvSpPr txBox="1">
                <a:spLocks noChangeArrowheads="1"/>
              </p:cNvSpPr>
              <p:nvPr/>
            </p:nvSpPr>
            <p:spPr bwMode="auto">
              <a:xfrm>
                <a:off x="4007" y="3041"/>
                <a:ext cx="16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0</a:t>
                </a:r>
              </a:p>
            </p:txBody>
          </p:sp>
          <p:sp>
            <p:nvSpPr>
              <p:cNvPr id="34911" name="Text Box 83"/>
              <p:cNvSpPr txBox="1">
                <a:spLocks noChangeArrowheads="1"/>
              </p:cNvSpPr>
              <p:nvPr/>
            </p:nvSpPr>
            <p:spPr bwMode="auto">
              <a:xfrm>
                <a:off x="4007" y="3221"/>
                <a:ext cx="16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0</a:t>
                </a:r>
              </a:p>
            </p:txBody>
          </p:sp>
        </p:grpSp>
        <p:grpSp>
          <p:nvGrpSpPr>
            <p:cNvPr id="34885" name="Group 84"/>
            <p:cNvGrpSpPr>
              <a:grpSpLocks/>
            </p:cNvGrpSpPr>
            <p:nvPr/>
          </p:nvGrpSpPr>
          <p:grpSpPr bwMode="auto">
            <a:xfrm>
              <a:off x="1528" y="2674"/>
              <a:ext cx="162" cy="695"/>
              <a:chOff x="4007" y="2699"/>
              <a:chExt cx="162" cy="695"/>
            </a:xfrm>
          </p:grpSpPr>
          <p:sp>
            <p:nvSpPr>
              <p:cNvPr id="34904" name="Text Box 85"/>
              <p:cNvSpPr txBox="1">
                <a:spLocks noChangeArrowheads="1"/>
              </p:cNvSpPr>
              <p:nvPr/>
            </p:nvSpPr>
            <p:spPr bwMode="auto">
              <a:xfrm>
                <a:off x="4007" y="2699"/>
                <a:ext cx="16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  <p:sp>
            <p:nvSpPr>
              <p:cNvPr id="34905" name="Text Box 86"/>
              <p:cNvSpPr txBox="1">
                <a:spLocks noChangeArrowheads="1"/>
              </p:cNvSpPr>
              <p:nvPr/>
            </p:nvSpPr>
            <p:spPr bwMode="auto">
              <a:xfrm>
                <a:off x="4007" y="2886"/>
                <a:ext cx="16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0</a:t>
                </a:r>
              </a:p>
            </p:txBody>
          </p:sp>
          <p:sp>
            <p:nvSpPr>
              <p:cNvPr id="34906" name="Text Box 87"/>
              <p:cNvSpPr txBox="1">
                <a:spLocks noChangeArrowheads="1"/>
              </p:cNvSpPr>
              <p:nvPr/>
            </p:nvSpPr>
            <p:spPr bwMode="auto">
              <a:xfrm>
                <a:off x="4007" y="3041"/>
                <a:ext cx="16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0</a:t>
                </a:r>
              </a:p>
            </p:txBody>
          </p:sp>
          <p:sp>
            <p:nvSpPr>
              <p:cNvPr id="34907" name="Text Box 88"/>
              <p:cNvSpPr txBox="1">
                <a:spLocks noChangeArrowheads="1"/>
              </p:cNvSpPr>
              <p:nvPr/>
            </p:nvSpPr>
            <p:spPr bwMode="auto">
              <a:xfrm>
                <a:off x="4007" y="3221"/>
                <a:ext cx="16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1</a:t>
                </a:r>
              </a:p>
            </p:txBody>
          </p:sp>
        </p:grpSp>
        <p:sp>
          <p:nvSpPr>
            <p:cNvPr id="34886" name="Freeform 92"/>
            <p:cNvSpPr>
              <a:spLocks noChangeAspect="1"/>
            </p:cNvSpPr>
            <p:nvPr/>
          </p:nvSpPr>
          <p:spPr bwMode="auto">
            <a:xfrm>
              <a:off x="1457" y="2223"/>
              <a:ext cx="26" cy="224"/>
            </a:xfrm>
            <a:custGeom>
              <a:avLst/>
              <a:gdLst>
                <a:gd name="T0" fmla="*/ 0 w 192"/>
                <a:gd name="T1" fmla="*/ 0 h 1152"/>
                <a:gd name="T2" fmla="*/ 4 w 192"/>
                <a:gd name="T3" fmla="*/ 22 h 1152"/>
                <a:gd name="T4" fmla="*/ 0 w 192"/>
                <a:gd name="T5" fmla="*/ 44 h 1152"/>
                <a:gd name="T6" fmla="*/ 0 60000 65536"/>
                <a:gd name="T7" fmla="*/ 0 60000 65536"/>
                <a:gd name="T8" fmla="*/ 0 60000 65536"/>
                <a:gd name="T9" fmla="*/ 0 w 192"/>
                <a:gd name="T10" fmla="*/ 0 h 1152"/>
                <a:gd name="T11" fmla="*/ 192 w 192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152">
                  <a:moveTo>
                    <a:pt x="0" y="0"/>
                  </a:moveTo>
                  <a:cubicBezTo>
                    <a:pt x="96" y="192"/>
                    <a:pt x="192" y="384"/>
                    <a:pt x="192" y="576"/>
                  </a:cubicBezTo>
                  <a:cubicBezTo>
                    <a:pt x="192" y="768"/>
                    <a:pt x="96" y="960"/>
                    <a:pt x="0" y="115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34887" name="Group 107"/>
            <p:cNvGrpSpPr>
              <a:grpSpLocks/>
            </p:cNvGrpSpPr>
            <p:nvPr/>
          </p:nvGrpSpPr>
          <p:grpSpPr bwMode="auto">
            <a:xfrm>
              <a:off x="1284" y="2398"/>
              <a:ext cx="186" cy="1284"/>
              <a:chOff x="991" y="2423"/>
              <a:chExt cx="186" cy="72"/>
            </a:xfrm>
          </p:grpSpPr>
          <p:sp>
            <p:nvSpPr>
              <p:cNvPr id="34902" name="Line 101"/>
              <p:cNvSpPr>
                <a:spLocks noChangeShapeType="1"/>
              </p:cNvSpPr>
              <p:nvPr/>
            </p:nvSpPr>
            <p:spPr bwMode="auto">
              <a:xfrm flipV="1">
                <a:off x="991" y="2423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34903" name="Line 102"/>
              <p:cNvSpPr>
                <a:spLocks noChangeShapeType="1"/>
              </p:cNvSpPr>
              <p:nvPr/>
            </p:nvSpPr>
            <p:spPr bwMode="auto">
              <a:xfrm>
                <a:off x="997" y="2423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34888" name="Line 104"/>
            <p:cNvSpPr>
              <a:spLocks noChangeShapeType="1"/>
            </p:cNvSpPr>
            <p:nvPr/>
          </p:nvSpPr>
          <p:spPr bwMode="auto">
            <a:xfrm flipV="1">
              <a:off x="1182" y="220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89" name="Line 105"/>
            <p:cNvSpPr>
              <a:spLocks noChangeShapeType="1"/>
            </p:cNvSpPr>
            <p:nvPr/>
          </p:nvSpPr>
          <p:spPr bwMode="auto">
            <a:xfrm>
              <a:off x="1284" y="2206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90" name="Line 106"/>
            <p:cNvSpPr>
              <a:spLocks noChangeShapeType="1"/>
            </p:cNvSpPr>
            <p:nvPr/>
          </p:nvSpPr>
          <p:spPr bwMode="auto">
            <a:xfrm flipV="1">
              <a:off x="1290" y="2290"/>
              <a:ext cx="1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91" name="Line 108"/>
            <p:cNvSpPr>
              <a:spLocks noChangeShapeType="1"/>
            </p:cNvSpPr>
            <p:nvPr/>
          </p:nvSpPr>
          <p:spPr bwMode="auto">
            <a:xfrm flipH="1">
              <a:off x="1283" y="3677"/>
              <a:ext cx="8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92" name="Text Box 109"/>
            <p:cNvSpPr txBox="1">
              <a:spLocks noChangeArrowheads="1"/>
            </p:cNvSpPr>
            <p:nvPr/>
          </p:nvSpPr>
          <p:spPr bwMode="auto">
            <a:xfrm>
              <a:off x="919" y="2114"/>
              <a:ext cx="30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INIT</a:t>
              </a:r>
            </a:p>
          </p:txBody>
        </p:sp>
        <p:sp>
          <p:nvSpPr>
            <p:cNvPr id="34893" name="Text Box 110"/>
            <p:cNvSpPr txBox="1">
              <a:spLocks noChangeArrowheads="1"/>
            </p:cNvSpPr>
            <p:nvPr/>
          </p:nvSpPr>
          <p:spPr bwMode="auto">
            <a:xfrm>
              <a:off x="1525" y="2438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4894" name="Line 111"/>
            <p:cNvSpPr>
              <a:spLocks noChangeShapeType="1"/>
            </p:cNvSpPr>
            <p:nvPr/>
          </p:nvSpPr>
          <p:spPr bwMode="auto">
            <a:xfrm flipV="1">
              <a:off x="1739" y="1799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95" name="Line 112"/>
            <p:cNvSpPr>
              <a:spLocks noChangeShapeType="1"/>
            </p:cNvSpPr>
            <p:nvPr/>
          </p:nvSpPr>
          <p:spPr bwMode="auto">
            <a:xfrm>
              <a:off x="1739" y="1799"/>
              <a:ext cx="21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96" name="Line 113"/>
            <p:cNvSpPr>
              <a:spLocks noChangeShapeType="1"/>
            </p:cNvSpPr>
            <p:nvPr/>
          </p:nvSpPr>
          <p:spPr bwMode="auto">
            <a:xfrm>
              <a:off x="3905" y="1799"/>
              <a:ext cx="0" cy="5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97" name="Oval 114"/>
            <p:cNvSpPr>
              <a:spLocks noChangeArrowheads="1"/>
            </p:cNvSpPr>
            <p:nvPr/>
          </p:nvSpPr>
          <p:spPr bwMode="auto">
            <a:xfrm>
              <a:off x="1715" y="2303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4898" name="Line 116"/>
            <p:cNvSpPr>
              <a:spLocks noChangeShapeType="1"/>
            </p:cNvSpPr>
            <p:nvPr/>
          </p:nvSpPr>
          <p:spPr bwMode="auto">
            <a:xfrm flipV="1">
              <a:off x="1817" y="1709"/>
              <a:ext cx="0" cy="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899" name="Line 117"/>
            <p:cNvSpPr>
              <a:spLocks noChangeShapeType="1"/>
            </p:cNvSpPr>
            <p:nvPr/>
          </p:nvSpPr>
          <p:spPr bwMode="auto">
            <a:xfrm>
              <a:off x="1193" y="1709"/>
              <a:ext cx="29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900" name="Line 118"/>
            <p:cNvSpPr>
              <a:spLocks noChangeShapeType="1"/>
            </p:cNvSpPr>
            <p:nvPr/>
          </p:nvSpPr>
          <p:spPr bwMode="auto">
            <a:xfrm>
              <a:off x="4151" y="1709"/>
              <a:ext cx="0" cy="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4901" name="Text Box 119"/>
            <p:cNvSpPr txBox="1">
              <a:spLocks noChangeArrowheads="1"/>
            </p:cNvSpPr>
            <p:nvPr/>
          </p:nvSpPr>
          <p:spPr bwMode="auto">
            <a:xfrm>
              <a:off x="883" y="1616"/>
              <a:ext cx="32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clock</a:t>
              </a:r>
            </a:p>
          </p:txBody>
        </p:sp>
      </p:grpSp>
      <p:sp>
        <p:nvSpPr>
          <p:cNvPr id="119" name="Arc 118"/>
          <p:cNvSpPr/>
          <p:nvPr/>
        </p:nvSpPr>
        <p:spPr bwMode="auto">
          <a:xfrm>
            <a:off x="2713038" y="3765550"/>
            <a:ext cx="762000" cy="381000"/>
          </a:xfrm>
          <a:prstGeom prst="arc">
            <a:avLst>
              <a:gd name="adj1" fmla="val 16200000"/>
              <a:gd name="adj2" fmla="val 2130622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0" name="Arc 119"/>
          <p:cNvSpPr/>
          <p:nvPr/>
        </p:nvSpPr>
        <p:spPr bwMode="auto">
          <a:xfrm flipV="1">
            <a:off x="2720975" y="3678238"/>
            <a:ext cx="762000" cy="381000"/>
          </a:xfrm>
          <a:prstGeom prst="arc">
            <a:avLst>
              <a:gd name="adj1" fmla="val 16200000"/>
              <a:gd name="adj2" fmla="val 214575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4824" name="TextBox 120"/>
          <p:cNvSpPr txBox="1">
            <a:spLocks noChangeArrowheads="1"/>
          </p:cNvSpPr>
          <p:nvPr/>
        </p:nvSpPr>
        <p:spPr bwMode="auto">
          <a:xfrm>
            <a:off x="228600" y="4724400"/>
            <a:ext cx="2354263" cy="7572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0988" indent="-280988" algn="l">
              <a:lnSpc>
                <a:spcPct val="90000"/>
              </a:lnSpc>
              <a:buClr>
                <a:srgbClr val="FF3300"/>
              </a:buClr>
            </a:pPr>
            <a:r>
              <a:rPr lang="en-US" sz="1600"/>
              <a:t>Converting to </a:t>
            </a:r>
            <a:r>
              <a:rPr lang="en-US" sz="1600" b="1" u="sng"/>
              <a:t>Binary</a:t>
            </a:r>
          </a:p>
          <a:p>
            <a:pPr marL="280988" indent="-280988" algn="l">
              <a:lnSpc>
                <a:spcPct val="90000"/>
              </a:lnSpc>
              <a:buClr>
                <a:srgbClr val="FF3300"/>
              </a:buClr>
            </a:pPr>
            <a:r>
              <a:rPr lang="en-US" sz="1600"/>
              <a:t>Binary 09 </a:t>
            </a:r>
            <a:r>
              <a:rPr lang="en-US" sz="1600">
                <a:sym typeface="Wingdings" pitchFamily="2" charset="2"/>
              </a:rPr>
              <a:t> 0000 1001</a:t>
            </a:r>
          </a:p>
          <a:p>
            <a:pPr marL="280988" indent="-280988" algn="l">
              <a:lnSpc>
                <a:spcPct val="90000"/>
              </a:lnSpc>
              <a:buClr>
                <a:srgbClr val="FF3300"/>
              </a:buClr>
            </a:pPr>
            <a:r>
              <a:rPr lang="en-US" sz="1600">
                <a:sym typeface="Wingdings" pitchFamily="2" charset="2"/>
              </a:rPr>
              <a:t>Binary 69  0100 0101</a:t>
            </a:r>
          </a:p>
        </p:txBody>
      </p:sp>
      <p:sp>
        <p:nvSpPr>
          <p:cNvPr id="34825" name="TextBox 122"/>
          <p:cNvSpPr txBox="1">
            <a:spLocks noChangeArrowheads="1"/>
          </p:cNvSpPr>
          <p:nvPr/>
        </p:nvSpPr>
        <p:spPr bwMode="auto">
          <a:xfrm>
            <a:off x="7086600" y="5900738"/>
            <a:ext cx="1430338" cy="314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0988" indent="-280988" algn="l">
              <a:lnSpc>
                <a:spcPct val="90000"/>
              </a:lnSpc>
              <a:buClr>
                <a:srgbClr val="FF3300"/>
              </a:buClr>
            </a:pPr>
            <a:r>
              <a:rPr lang="en-US" sz="1600">
                <a:sym typeface="Wingdings" pitchFamily="2" charset="2"/>
              </a:rPr>
              <a:t>0000  0100</a:t>
            </a:r>
          </a:p>
        </p:txBody>
      </p:sp>
      <p:sp>
        <p:nvSpPr>
          <p:cNvPr id="34826" name="TextBox 123"/>
          <p:cNvSpPr txBox="1">
            <a:spLocks noChangeArrowheads="1"/>
          </p:cNvSpPr>
          <p:nvPr/>
        </p:nvSpPr>
        <p:spPr bwMode="auto">
          <a:xfrm>
            <a:off x="3505200" y="5900738"/>
            <a:ext cx="1430338" cy="314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0988" indent="-280988" algn="l">
              <a:lnSpc>
                <a:spcPct val="90000"/>
              </a:lnSpc>
              <a:buClr>
                <a:srgbClr val="FF3300"/>
              </a:buClr>
            </a:pPr>
            <a:r>
              <a:rPr lang="en-US" sz="1600">
                <a:sym typeface="Wingdings" pitchFamily="2" charset="2"/>
              </a:rPr>
              <a:t>1001  0101</a:t>
            </a:r>
          </a:p>
        </p:txBody>
      </p:sp>
      <p:cxnSp>
        <p:nvCxnSpPr>
          <p:cNvPr id="34827" name="Shape 125"/>
          <p:cNvCxnSpPr>
            <a:cxnSpLocks noChangeShapeType="1"/>
            <a:stCxn id="34824" idx="2"/>
            <a:endCxn id="34826" idx="1"/>
          </p:cNvCxnSpPr>
          <p:nvPr/>
        </p:nvCxnSpPr>
        <p:spPr bwMode="auto">
          <a:xfrm rot="16200000" flipH="1">
            <a:off x="2166938" y="4719638"/>
            <a:ext cx="576262" cy="2100262"/>
          </a:xfrm>
          <a:prstGeom prst="bentConnector2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4828" name="Straight Arrow Connector 132"/>
          <p:cNvCxnSpPr>
            <a:cxnSpLocks noChangeShapeType="1"/>
            <a:stCxn id="34826" idx="3"/>
            <a:endCxn id="34825" idx="1"/>
          </p:cNvCxnSpPr>
          <p:nvPr/>
        </p:nvCxnSpPr>
        <p:spPr bwMode="auto">
          <a:xfrm>
            <a:off x="4935538" y="6057900"/>
            <a:ext cx="2151062" cy="15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9-to-69 Counter (cont.)</a:t>
            </a:r>
          </a:p>
        </p:txBody>
      </p:sp>
      <p:sp>
        <p:nvSpPr>
          <p:cNvPr id="112" name="Content Placeholder 111"/>
          <p:cNvSpPr>
            <a:spLocks noGrp="1"/>
          </p:cNvSpPr>
          <p:nvPr>
            <p:ph idx="1"/>
          </p:nvPr>
        </p:nvSpPr>
        <p:spPr>
          <a:xfrm>
            <a:off x="304800" y="1784350"/>
            <a:ext cx="6553200" cy="464820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b="1" u="sng" dirty="0" smtClean="0"/>
              <a:t>Notes about the Solution: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key word in the problem statement is “BINARY”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Counter should count in binary from binary 9 through binary 69 and then back to binary 9 and so 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Binary 09  </a:t>
            </a:r>
            <a:r>
              <a:rPr lang="en-US" dirty="0" smtClean="0">
                <a:sym typeface="Wingdings" pitchFamily="2" charset="2"/>
              </a:rPr>
              <a:t>  0000 1001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Binary 69    0100 0101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Two counters providing 8 Qs are needed</a:t>
            </a:r>
            <a:endParaRPr lang="en-US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/>
              <a:t>Least significant counter  (LSC) 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Q3Q2Q1Q0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/>
              <a:t>Most significant  counter  (MSC)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Q7Q6Q5Q4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The counting sequence is as shown in table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MSC increments only if LSC is equal to 1111; </a:t>
            </a:r>
            <a:r>
              <a:rPr lang="en-US" dirty="0" err="1" smtClean="0"/>
              <a:t>i.e</a:t>
            </a:r>
            <a:r>
              <a:rPr lang="en-US" dirty="0" smtClean="0"/>
              <a:t> the CO signal of LSC is 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During count, LSC counts normally from 01001 all the way to 1111 and back to 0000, 0001, etc except when binary 69 is reached – 1001 is reloaded again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During count, MSC counts normally from 0000 all the way to 0100 and then it restarts from 0000 again. </a:t>
            </a: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graphicFrame>
        <p:nvGraphicFramePr>
          <p:cNvPr id="116" name="Group 215"/>
          <p:cNvGraphicFramePr>
            <a:graphicFrameLocks/>
          </p:cNvGraphicFramePr>
          <p:nvPr/>
        </p:nvGraphicFramePr>
        <p:xfrm>
          <a:off x="6934200" y="1752600"/>
          <a:ext cx="2057400" cy="4389120"/>
        </p:xfrm>
        <a:graphic>
          <a:graphicData uri="http://schemas.openxmlformats.org/drawingml/2006/table">
            <a:tbl>
              <a:tblPr/>
              <a:tblGrid>
                <a:gridCol w="481077"/>
                <a:gridCol w="1576323"/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Binary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r>
                        <a:rPr kumimoji="1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r>
                        <a:rPr kumimoji="1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r>
                        <a:rPr kumimoji="1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r>
                        <a:rPr kumimoji="1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Q</a:t>
                      </a:r>
                      <a:r>
                        <a:rPr kumimoji="1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r>
                        <a:rPr kumimoji="1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r>
                        <a:rPr kumimoji="1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r>
                        <a:rPr kumimoji="1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0000 1001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0000 1010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0000 1011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0000 1100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0000 1111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0001 0000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0001 0001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0001 0010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0001 0011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0001 0100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0001 0101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68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0100 0100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69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0100 0101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0000 1001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0000 1010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Counter with Clear</a:t>
            </a:r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grpSp>
        <p:nvGrpSpPr>
          <p:cNvPr id="36868" name="Group 49"/>
          <p:cNvGrpSpPr>
            <a:grpSpLocks/>
          </p:cNvGrpSpPr>
          <p:nvPr/>
        </p:nvGrpSpPr>
        <p:grpSpPr bwMode="auto">
          <a:xfrm>
            <a:off x="1143000" y="2209800"/>
            <a:ext cx="3048000" cy="2667000"/>
            <a:chOff x="1447800" y="3124200"/>
            <a:chExt cx="3048000" cy="2667000"/>
          </a:xfrm>
        </p:grpSpPr>
        <p:sp>
          <p:nvSpPr>
            <p:cNvPr id="36889" name="Rectangle 4"/>
            <p:cNvSpPr>
              <a:spLocks noChangeArrowheads="1"/>
            </p:cNvSpPr>
            <p:nvPr/>
          </p:nvSpPr>
          <p:spPr bwMode="auto">
            <a:xfrm>
              <a:off x="2286000" y="3124200"/>
              <a:ext cx="1219200" cy="18288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TextBox 7"/>
            <p:cNvSpPr txBox="1">
              <a:spLocks noChangeArrowheads="1"/>
            </p:cNvSpPr>
            <p:nvPr/>
          </p:nvSpPr>
          <p:spPr bwMode="auto">
            <a:xfrm>
              <a:off x="2244470" y="3200400"/>
              <a:ext cx="57259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clear</a:t>
              </a:r>
            </a:p>
          </p:txBody>
        </p:sp>
        <p:cxnSp>
          <p:nvCxnSpPr>
            <p:cNvPr id="36891" name="Straight Connector 9"/>
            <p:cNvCxnSpPr>
              <a:cxnSpLocks noChangeShapeType="1"/>
            </p:cNvCxnSpPr>
            <p:nvPr/>
          </p:nvCxnSpPr>
          <p:spPr bwMode="auto">
            <a:xfrm>
              <a:off x="3505200" y="3505200"/>
              <a:ext cx="990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92" name="Straight Connector 10"/>
            <p:cNvCxnSpPr>
              <a:cxnSpLocks noChangeShapeType="1"/>
            </p:cNvCxnSpPr>
            <p:nvPr/>
          </p:nvCxnSpPr>
          <p:spPr bwMode="auto">
            <a:xfrm>
              <a:off x="3505200" y="3733800"/>
              <a:ext cx="457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93" name="Straight Connector 11"/>
            <p:cNvCxnSpPr>
              <a:cxnSpLocks noChangeShapeType="1"/>
            </p:cNvCxnSpPr>
            <p:nvPr/>
          </p:nvCxnSpPr>
          <p:spPr bwMode="auto">
            <a:xfrm>
              <a:off x="3505200" y="3962400"/>
              <a:ext cx="609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94" name="Straight Connector 12"/>
            <p:cNvCxnSpPr>
              <a:cxnSpLocks noChangeShapeType="1"/>
            </p:cNvCxnSpPr>
            <p:nvPr/>
          </p:nvCxnSpPr>
          <p:spPr bwMode="auto">
            <a:xfrm>
              <a:off x="3505200" y="4191000"/>
              <a:ext cx="457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6895" name="TextBox 13"/>
            <p:cNvSpPr txBox="1">
              <a:spLocks noChangeArrowheads="1"/>
            </p:cNvSpPr>
            <p:nvPr/>
          </p:nvSpPr>
          <p:spPr bwMode="auto">
            <a:xfrm>
              <a:off x="3108434" y="3373527"/>
              <a:ext cx="423514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Q0</a:t>
              </a:r>
            </a:p>
            <a:p>
              <a:r>
                <a:rPr lang="en-US" sz="1400"/>
                <a:t>Q1</a:t>
              </a:r>
            </a:p>
            <a:p>
              <a:r>
                <a:rPr lang="en-US" sz="1400"/>
                <a:t>Q2</a:t>
              </a:r>
            </a:p>
            <a:p>
              <a:r>
                <a:rPr lang="en-US" sz="1400"/>
                <a:t>Q3</a:t>
              </a:r>
            </a:p>
          </p:txBody>
        </p:sp>
        <p:sp>
          <p:nvSpPr>
            <p:cNvPr id="36896" name="Isosceles Triangle 14"/>
            <p:cNvSpPr>
              <a:spLocks noChangeArrowheads="1"/>
            </p:cNvSpPr>
            <p:nvPr/>
          </p:nvSpPr>
          <p:spPr bwMode="auto">
            <a:xfrm rot="5400000">
              <a:off x="2286000" y="4390698"/>
              <a:ext cx="228600" cy="228600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6897" name="Straight Connector 15"/>
            <p:cNvCxnSpPr>
              <a:cxnSpLocks noChangeShapeType="1"/>
            </p:cNvCxnSpPr>
            <p:nvPr/>
          </p:nvCxnSpPr>
          <p:spPr bwMode="auto">
            <a:xfrm>
              <a:off x="1828800" y="4495800"/>
              <a:ext cx="457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98" name="Straight Connector 16"/>
            <p:cNvCxnSpPr>
              <a:cxnSpLocks noChangeShapeType="1"/>
            </p:cNvCxnSpPr>
            <p:nvPr/>
          </p:nvCxnSpPr>
          <p:spPr bwMode="auto">
            <a:xfrm>
              <a:off x="1447800" y="3368566"/>
              <a:ext cx="822434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99" name="Straight Connector 34"/>
            <p:cNvCxnSpPr>
              <a:cxnSpLocks noChangeShapeType="1"/>
            </p:cNvCxnSpPr>
            <p:nvPr/>
          </p:nvCxnSpPr>
          <p:spPr bwMode="auto">
            <a:xfrm>
              <a:off x="3581400" y="5699234"/>
              <a:ext cx="914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900" name="Straight Connector 35"/>
            <p:cNvCxnSpPr>
              <a:cxnSpLocks noChangeShapeType="1"/>
            </p:cNvCxnSpPr>
            <p:nvPr/>
          </p:nvCxnSpPr>
          <p:spPr bwMode="auto">
            <a:xfrm>
              <a:off x="3502570" y="5486400"/>
              <a:ext cx="609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901" name="Straight Connector 37"/>
            <p:cNvCxnSpPr>
              <a:cxnSpLocks noChangeShapeType="1"/>
            </p:cNvCxnSpPr>
            <p:nvPr/>
          </p:nvCxnSpPr>
          <p:spPr bwMode="auto">
            <a:xfrm rot="5400000">
              <a:off x="3352800" y="4724400"/>
              <a:ext cx="1524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902" name="Straight Connector 38"/>
            <p:cNvCxnSpPr>
              <a:cxnSpLocks noChangeShapeType="1"/>
            </p:cNvCxnSpPr>
            <p:nvPr/>
          </p:nvCxnSpPr>
          <p:spPr bwMode="auto">
            <a:xfrm rot="5400000">
              <a:off x="3390900" y="4594334"/>
              <a:ext cx="217826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6903" name="Flowchart: Delay 20"/>
            <p:cNvSpPr>
              <a:spLocks noChangeArrowheads="1"/>
            </p:cNvSpPr>
            <p:nvPr/>
          </p:nvSpPr>
          <p:spPr bwMode="auto">
            <a:xfrm flipH="1">
              <a:off x="3019098" y="5410200"/>
              <a:ext cx="536448" cy="381000"/>
            </a:xfrm>
            <a:prstGeom prst="flowChartDelay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6904" name="Straight Connector 44"/>
            <p:cNvCxnSpPr>
              <a:cxnSpLocks noChangeShapeType="1"/>
            </p:cNvCxnSpPr>
            <p:nvPr/>
          </p:nvCxnSpPr>
          <p:spPr bwMode="auto">
            <a:xfrm>
              <a:off x="1447800" y="5609898"/>
              <a:ext cx="155290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905" name="Straight Connector 47"/>
            <p:cNvCxnSpPr>
              <a:cxnSpLocks noChangeShapeType="1"/>
            </p:cNvCxnSpPr>
            <p:nvPr/>
          </p:nvCxnSpPr>
          <p:spPr bwMode="auto">
            <a:xfrm rot="5400000">
              <a:off x="358666" y="4502368"/>
              <a:ext cx="2209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6869" name="Group 50"/>
          <p:cNvGrpSpPr>
            <a:grpSpLocks/>
          </p:cNvGrpSpPr>
          <p:nvPr/>
        </p:nvGrpSpPr>
        <p:grpSpPr bwMode="auto">
          <a:xfrm>
            <a:off x="5029200" y="2209800"/>
            <a:ext cx="3048000" cy="2667000"/>
            <a:chOff x="1447800" y="3124200"/>
            <a:chExt cx="3048000" cy="2667000"/>
          </a:xfrm>
        </p:grpSpPr>
        <p:sp>
          <p:nvSpPr>
            <p:cNvPr id="36872" name="Rectangle 51"/>
            <p:cNvSpPr>
              <a:spLocks noChangeArrowheads="1"/>
            </p:cNvSpPr>
            <p:nvPr/>
          </p:nvSpPr>
          <p:spPr bwMode="auto">
            <a:xfrm>
              <a:off x="2286000" y="3124200"/>
              <a:ext cx="1219200" cy="18288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TextBox 52"/>
            <p:cNvSpPr txBox="1">
              <a:spLocks noChangeArrowheads="1"/>
            </p:cNvSpPr>
            <p:nvPr/>
          </p:nvSpPr>
          <p:spPr bwMode="auto">
            <a:xfrm>
              <a:off x="2244470" y="3200400"/>
              <a:ext cx="57259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clear</a:t>
              </a:r>
            </a:p>
          </p:txBody>
        </p:sp>
        <p:cxnSp>
          <p:nvCxnSpPr>
            <p:cNvPr id="36874" name="Straight Connector 53"/>
            <p:cNvCxnSpPr>
              <a:cxnSpLocks noChangeShapeType="1"/>
            </p:cNvCxnSpPr>
            <p:nvPr/>
          </p:nvCxnSpPr>
          <p:spPr bwMode="auto">
            <a:xfrm>
              <a:off x="3505200" y="3505200"/>
              <a:ext cx="990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75" name="Straight Connector 54"/>
            <p:cNvCxnSpPr>
              <a:cxnSpLocks noChangeShapeType="1"/>
            </p:cNvCxnSpPr>
            <p:nvPr/>
          </p:nvCxnSpPr>
          <p:spPr bwMode="auto">
            <a:xfrm>
              <a:off x="3505200" y="3733800"/>
              <a:ext cx="457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76" name="Straight Connector 55"/>
            <p:cNvCxnSpPr>
              <a:cxnSpLocks noChangeShapeType="1"/>
            </p:cNvCxnSpPr>
            <p:nvPr/>
          </p:nvCxnSpPr>
          <p:spPr bwMode="auto">
            <a:xfrm>
              <a:off x="3505200" y="3962400"/>
              <a:ext cx="609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77" name="Straight Connector 56"/>
            <p:cNvCxnSpPr>
              <a:cxnSpLocks noChangeShapeType="1"/>
            </p:cNvCxnSpPr>
            <p:nvPr/>
          </p:nvCxnSpPr>
          <p:spPr bwMode="auto">
            <a:xfrm>
              <a:off x="3505200" y="4191000"/>
              <a:ext cx="457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6878" name="TextBox 57"/>
            <p:cNvSpPr txBox="1">
              <a:spLocks noChangeArrowheads="1"/>
            </p:cNvSpPr>
            <p:nvPr/>
          </p:nvSpPr>
          <p:spPr bwMode="auto">
            <a:xfrm>
              <a:off x="3108434" y="3373527"/>
              <a:ext cx="423514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Q0</a:t>
              </a:r>
            </a:p>
            <a:p>
              <a:r>
                <a:rPr lang="en-US" sz="1400"/>
                <a:t>Q1</a:t>
              </a:r>
            </a:p>
            <a:p>
              <a:r>
                <a:rPr lang="en-US" sz="1400"/>
                <a:t>Q2</a:t>
              </a:r>
            </a:p>
            <a:p>
              <a:r>
                <a:rPr lang="en-US" sz="1400"/>
                <a:t>Q3</a:t>
              </a:r>
            </a:p>
          </p:txBody>
        </p:sp>
        <p:sp>
          <p:nvSpPr>
            <p:cNvPr id="36879" name="Isosceles Triangle 58"/>
            <p:cNvSpPr>
              <a:spLocks noChangeArrowheads="1"/>
            </p:cNvSpPr>
            <p:nvPr/>
          </p:nvSpPr>
          <p:spPr bwMode="auto">
            <a:xfrm rot="5400000">
              <a:off x="2286000" y="4390698"/>
              <a:ext cx="228600" cy="228600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6880" name="Straight Connector 59"/>
            <p:cNvCxnSpPr>
              <a:cxnSpLocks noChangeShapeType="1"/>
            </p:cNvCxnSpPr>
            <p:nvPr/>
          </p:nvCxnSpPr>
          <p:spPr bwMode="auto">
            <a:xfrm>
              <a:off x="1828800" y="4495800"/>
              <a:ext cx="457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81" name="Straight Connector 60"/>
            <p:cNvCxnSpPr>
              <a:cxnSpLocks noChangeShapeType="1"/>
            </p:cNvCxnSpPr>
            <p:nvPr/>
          </p:nvCxnSpPr>
          <p:spPr bwMode="auto">
            <a:xfrm>
              <a:off x="1447800" y="3368566"/>
              <a:ext cx="822434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82" name="Straight Connector 61"/>
            <p:cNvCxnSpPr>
              <a:cxnSpLocks noChangeShapeType="1"/>
            </p:cNvCxnSpPr>
            <p:nvPr/>
          </p:nvCxnSpPr>
          <p:spPr bwMode="auto">
            <a:xfrm>
              <a:off x="3581400" y="5699234"/>
              <a:ext cx="914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83" name="Straight Connector 62"/>
            <p:cNvCxnSpPr>
              <a:cxnSpLocks noChangeShapeType="1"/>
            </p:cNvCxnSpPr>
            <p:nvPr/>
          </p:nvCxnSpPr>
          <p:spPr bwMode="auto">
            <a:xfrm>
              <a:off x="3502570" y="5486400"/>
              <a:ext cx="609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84" name="Straight Connector 63"/>
            <p:cNvCxnSpPr>
              <a:cxnSpLocks noChangeShapeType="1"/>
            </p:cNvCxnSpPr>
            <p:nvPr/>
          </p:nvCxnSpPr>
          <p:spPr bwMode="auto">
            <a:xfrm rot="5400000">
              <a:off x="3352800" y="4724400"/>
              <a:ext cx="1524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85" name="Straight Connector 64"/>
            <p:cNvCxnSpPr>
              <a:cxnSpLocks noChangeShapeType="1"/>
            </p:cNvCxnSpPr>
            <p:nvPr/>
          </p:nvCxnSpPr>
          <p:spPr bwMode="auto">
            <a:xfrm rot="5400000">
              <a:off x="3390900" y="4594334"/>
              <a:ext cx="217826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6886" name="Flowchart: Delay 65"/>
            <p:cNvSpPr>
              <a:spLocks noChangeArrowheads="1"/>
            </p:cNvSpPr>
            <p:nvPr/>
          </p:nvSpPr>
          <p:spPr bwMode="auto">
            <a:xfrm flipH="1">
              <a:off x="3019098" y="5410200"/>
              <a:ext cx="536448" cy="381000"/>
            </a:xfrm>
            <a:prstGeom prst="flowChartDelay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6887" name="Straight Connector 66"/>
            <p:cNvCxnSpPr>
              <a:cxnSpLocks noChangeShapeType="1"/>
            </p:cNvCxnSpPr>
            <p:nvPr/>
          </p:nvCxnSpPr>
          <p:spPr bwMode="auto">
            <a:xfrm>
              <a:off x="1447800" y="5609898"/>
              <a:ext cx="155290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88" name="Straight Connector 67"/>
            <p:cNvCxnSpPr>
              <a:cxnSpLocks noChangeShapeType="1"/>
            </p:cNvCxnSpPr>
            <p:nvPr/>
          </p:nvCxnSpPr>
          <p:spPr bwMode="auto">
            <a:xfrm rot="5400000">
              <a:off x="358666" y="4502368"/>
              <a:ext cx="2209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6870" name="TextBox 68"/>
          <p:cNvSpPr txBox="1">
            <a:spLocks noChangeArrowheads="1"/>
          </p:cNvSpPr>
          <p:nvPr/>
        </p:nvSpPr>
        <p:spPr bwMode="auto">
          <a:xfrm>
            <a:off x="1114425" y="5257800"/>
            <a:ext cx="2481263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If </a:t>
            </a:r>
            <a:r>
              <a:rPr lang="en-US" b="1">
                <a:solidFill>
                  <a:srgbClr val="FF0000"/>
                </a:solidFill>
              </a:rPr>
              <a:t>synchronous</a:t>
            </a:r>
            <a:r>
              <a:rPr lang="en-US" b="1"/>
              <a:t> Clear</a:t>
            </a:r>
          </a:p>
          <a:p>
            <a:r>
              <a:rPr lang="en-US" b="1"/>
              <a:t>0000 </a:t>
            </a:r>
            <a:r>
              <a:rPr lang="en-US" b="1">
                <a:sym typeface="Wingdings" pitchFamily="2" charset="2"/>
              </a:rPr>
              <a:t> 0101</a:t>
            </a:r>
            <a:endParaRPr lang="en-US" b="1"/>
          </a:p>
        </p:txBody>
      </p:sp>
      <p:sp>
        <p:nvSpPr>
          <p:cNvPr id="36871" name="TextBox 69"/>
          <p:cNvSpPr txBox="1">
            <a:spLocks noChangeArrowheads="1"/>
          </p:cNvSpPr>
          <p:nvPr/>
        </p:nvSpPr>
        <p:spPr bwMode="auto">
          <a:xfrm>
            <a:off x="5165725" y="5257800"/>
            <a:ext cx="2608263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If </a:t>
            </a:r>
            <a:r>
              <a:rPr lang="en-US" b="1">
                <a:solidFill>
                  <a:srgbClr val="FF0000"/>
                </a:solidFill>
              </a:rPr>
              <a:t>asynchronous</a:t>
            </a:r>
            <a:r>
              <a:rPr lang="en-US" b="1"/>
              <a:t> Clear</a:t>
            </a:r>
          </a:p>
          <a:p>
            <a:r>
              <a:rPr lang="en-US" b="1"/>
              <a:t>0000 </a:t>
            </a:r>
            <a:r>
              <a:rPr lang="en-US" b="1">
                <a:sym typeface="Wingdings" pitchFamily="2" charset="2"/>
              </a:rPr>
              <a:t> 0100</a:t>
            </a:r>
            <a:endParaRPr lang="en-US" b="1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Arbitrary Count Sequence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sz="1900" b="1" smtClean="0"/>
              <a:t>Problem: </a:t>
            </a:r>
            <a:r>
              <a:rPr lang="en-US" sz="1900" smtClean="0"/>
              <a:t>Design a counter that has a repeated sequence of 6 states, as listed in table. In this sequence, flip-flops B and C repeat the binary count 00, 01, 10, while flip-flop A alternates between 0 and 1 every three counts.</a:t>
            </a:r>
          </a:p>
          <a:p>
            <a:pPr marL="0" indent="0">
              <a:lnSpc>
                <a:spcPct val="80000"/>
              </a:lnSpc>
            </a:pPr>
            <a:endParaRPr lang="en-US" sz="1900" b="1" smtClean="0"/>
          </a:p>
          <a:p>
            <a:pPr marL="0" indent="0">
              <a:lnSpc>
                <a:spcPct val="80000"/>
              </a:lnSpc>
            </a:pPr>
            <a:r>
              <a:rPr lang="en-US" sz="1900" b="1" smtClean="0"/>
              <a:t>Notes:</a:t>
            </a:r>
          </a:p>
          <a:p>
            <a:pPr marL="0" indent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900" smtClean="0"/>
              <a:t>Only 6 states (Module-6)</a:t>
            </a:r>
          </a:p>
          <a:p>
            <a:pPr marL="457200" lvl="1" indent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smtClean="0"/>
              <a:t>011, 111 are missing</a:t>
            </a:r>
          </a:p>
          <a:p>
            <a:pPr marL="0" indent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900" smtClean="0"/>
              <a:t>Follow the usual design procedure</a:t>
            </a:r>
          </a:p>
        </p:txBody>
      </p:sp>
      <p:graphicFrame>
        <p:nvGraphicFramePr>
          <p:cNvPr id="309676" name="Group 428"/>
          <p:cNvGraphicFramePr>
            <a:graphicFrameLocks noGrp="1"/>
          </p:cNvGraphicFramePr>
          <p:nvPr>
            <p:ph sz="half" idx="2"/>
          </p:nvPr>
        </p:nvGraphicFramePr>
        <p:xfrm>
          <a:off x="5016500" y="1905000"/>
          <a:ext cx="3136900" cy="2943360"/>
        </p:xfrm>
        <a:graphic>
          <a:graphicData uri="http://schemas.openxmlformats.org/drawingml/2006/table">
            <a:tbl>
              <a:tblPr/>
              <a:tblGrid>
                <a:gridCol w="447675"/>
                <a:gridCol w="447675"/>
                <a:gridCol w="449262"/>
                <a:gridCol w="447675"/>
                <a:gridCol w="447675"/>
                <a:gridCol w="447675"/>
                <a:gridCol w="449263"/>
              </a:tblGrid>
              <a:tr h="52805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Present State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Next State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0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49" name="TextBox 13"/>
          <p:cNvSpPr txBox="1">
            <a:spLocks noChangeArrowheads="1"/>
          </p:cNvSpPr>
          <p:nvPr/>
        </p:nvSpPr>
        <p:spPr bwMode="auto">
          <a:xfrm>
            <a:off x="839788" y="3962400"/>
            <a:ext cx="24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 </a:t>
            </a:r>
          </a:p>
        </p:txBody>
      </p:sp>
      <p:sp>
        <p:nvSpPr>
          <p:cNvPr id="37950" name="Footer Placeholder 2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Arbitrary Count Sequence – State Table</a:t>
            </a:r>
          </a:p>
        </p:txBody>
      </p:sp>
      <p:graphicFrame>
        <p:nvGraphicFramePr>
          <p:cNvPr id="310425" name="Group 153"/>
          <p:cNvGraphicFramePr>
            <a:graphicFrameLocks noGrp="1"/>
          </p:cNvGraphicFramePr>
          <p:nvPr>
            <p:ph idx="1"/>
          </p:nvPr>
        </p:nvGraphicFramePr>
        <p:xfrm>
          <a:off x="762000" y="2819400"/>
          <a:ext cx="7693023" cy="2966918"/>
        </p:xfrm>
        <a:graphic>
          <a:graphicData uri="http://schemas.openxmlformats.org/drawingml/2006/table">
            <a:tbl>
              <a:tblPr/>
              <a:tblGrid>
                <a:gridCol w="550917"/>
                <a:gridCol w="546954"/>
                <a:gridCol w="552898"/>
                <a:gridCol w="546954"/>
                <a:gridCol w="548936"/>
                <a:gridCol w="550917"/>
                <a:gridCol w="550917"/>
                <a:gridCol w="546954"/>
                <a:gridCol w="550917"/>
                <a:gridCol w="548935"/>
                <a:gridCol w="548936"/>
                <a:gridCol w="550917"/>
                <a:gridCol w="546954"/>
                <a:gridCol w="550917"/>
              </a:tblGrid>
              <a:tr h="60483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Present State</a:t>
                      </a:r>
                    </a:p>
                  </a:txBody>
                  <a:tcPr marL="112349" marR="112349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Next State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Flip-flop Inputs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112349" marR="112349" marT="46800" marB="46800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JA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KA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JB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KB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JC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KC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112349" marR="112349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2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14400" y="2057400"/>
            <a:ext cx="4953000" cy="838200"/>
          </a:xfrm>
        </p:spPr>
        <p:txBody>
          <a:bodyPr/>
          <a:lstStyle/>
          <a:p>
            <a:pPr marL="0" indent="0"/>
            <a:r>
              <a:rPr lang="en-US" sz="2000" smtClean="0"/>
              <a:t>Assuming JK flip-flops</a:t>
            </a:r>
          </a:p>
        </p:txBody>
      </p:sp>
      <p:sp>
        <p:nvSpPr>
          <p:cNvPr id="39025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Arbitrary Count Sequence – Input Equations</a:t>
            </a:r>
            <a:endParaRPr lang="en-US" sz="3200" smtClean="0">
              <a:solidFill>
                <a:srgbClr val="CC3300"/>
              </a:solidFill>
            </a:endParaRPr>
          </a:p>
        </p:txBody>
      </p:sp>
      <p:graphicFrame>
        <p:nvGraphicFramePr>
          <p:cNvPr id="311485" name="Group 189"/>
          <p:cNvGraphicFramePr>
            <a:graphicFrameLocks noGrp="1"/>
          </p:cNvGraphicFramePr>
          <p:nvPr>
            <p:ph sz="half" idx="1"/>
          </p:nvPr>
        </p:nvGraphicFramePr>
        <p:xfrm>
          <a:off x="1250950" y="2205038"/>
          <a:ext cx="1852613" cy="1308101"/>
        </p:xfrm>
        <a:graphic>
          <a:graphicData uri="http://schemas.openxmlformats.org/drawingml/2006/table">
            <a:tbl>
              <a:tblPr/>
              <a:tblGrid>
                <a:gridCol w="371475"/>
                <a:gridCol w="369888"/>
                <a:gridCol w="369887"/>
                <a:gridCol w="369888"/>
                <a:gridCol w="371475"/>
              </a:tblGrid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   BC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    </a:t>
                      </a:r>
                      <a:endParaRPr kumimoji="1" lang="en-US" sz="1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1558" name="Group 262"/>
          <p:cNvGraphicFramePr>
            <a:graphicFrameLocks noGrp="1"/>
          </p:cNvGraphicFramePr>
          <p:nvPr>
            <p:ph sz="half" idx="2"/>
          </p:nvPr>
        </p:nvGraphicFramePr>
        <p:xfrm>
          <a:off x="1255713" y="4167188"/>
          <a:ext cx="1906587" cy="1231776"/>
        </p:xfrm>
        <a:graphic>
          <a:graphicData uri="http://schemas.openxmlformats.org/drawingml/2006/table">
            <a:tbl>
              <a:tblPr/>
              <a:tblGrid>
                <a:gridCol w="382587"/>
                <a:gridCol w="379413"/>
                <a:gridCol w="382587"/>
                <a:gridCol w="379413"/>
                <a:gridCol w="382587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   BC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    </a:t>
                      </a:r>
                      <a:endParaRPr kumimoji="1" lang="en-US" sz="1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89" name="Text Box 263"/>
          <p:cNvSpPr txBox="1">
            <a:spLocks noChangeArrowheads="1"/>
          </p:cNvSpPr>
          <p:nvPr/>
        </p:nvSpPr>
        <p:spPr bwMode="auto">
          <a:xfrm>
            <a:off x="1604963" y="3657600"/>
            <a:ext cx="612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/>
              <a:t>JA = B</a:t>
            </a:r>
          </a:p>
        </p:txBody>
      </p:sp>
      <p:sp>
        <p:nvSpPr>
          <p:cNvPr id="39990" name="Text Box 264"/>
          <p:cNvSpPr txBox="1">
            <a:spLocks noChangeArrowheads="1"/>
          </p:cNvSpPr>
          <p:nvPr/>
        </p:nvSpPr>
        <p:spPr bwMode="auto">
          <a:xfrm>
            <a:off x="1638300" y="5459413"/>
            <a:ext cx="663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/>
              <a:t>KA = B</a:t>
            </a:r>
          </a:p>
        </p:txBody>
      </p:sp>
      <p:graphicFrame>
        <p:nvGraphicFramePr>
          <p:cNvPr id="311561" name="Group 265"/>
          <p:cNvGraphicFramePr>
            <a:graphicFrameLocks noGrp="1"/>
          </p:cNvGraphicFramePr>
          <p:nvPr/>
        </p:nvGraphicFramePr>
        <p:xfrm>
          <a:off x="3722688" y="2254250"/>
          <a:ext cx="1852612" cy="1308101"/>
        </p:xfrm>
        <a:graphic>
          <a:graphicData uri="http://schemas.openxmlformats.org/drawingml/2006/table">
            <a:tbl>
              <a:tblPr/>
              <a:tblGrid>
                <a:gridCol w="371475"/>
                <a:gridCol w="369887"/>
                <a:gridCol w="369888"/>
                <a:gridCol w="369887"/>
                <a:gridCol w="371475"/>
              </a:tblGrid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   BC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    </a:t>
                      </a:r>
                      <a:endParaRPr kumimoji="1" lang="en-US" sz="1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1596" name="Group 300"/>
          <p:cNvGraphicFramePr>
            <a:graphicFrameLocks noGrp="1"/>
          </p:cNvGraphicFramePr>
          <p:nvPr/>
        </p:nvGraphicFramePr>
        <p:xfrm>
          <a:off x="3727450" y="4216400"/>
          <a:ext cx="1906588" cy="1231776"/>
        </p:xfrm>
        <a:graphic>
          <a:graphicData uri="http://schemas.openxmlformats.org/drawingml/2006/table">
            <a:tbl>
              <a:tblPr/>
              <a:tblGrid>
                <a:gridCol w="382588"/>
                <a:gridCol w="379412"/>
                <a:gridCol w="382588"/>
                <a:gridCol w="379412"/>
                <a:gridCol w="382588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   BC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    </a:t>
                      </a:r>
                      <a:endParaRPr kumimoji="1" lang="en-US" sz="1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41" name="Text Box 335"/>
          <p:cNvSpPr txBox="1">
            <a:spLocks noChangeArrowheads="1"/>
          </p:cNvSpPr>
          <p:nvPr/>
        </p:nvSpPr>
        <p:spPr bwMode="auto">
          <a:xfrm>
            <a:off x="4076700" y="3706813"/>
            <a:ext cx="604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/>
              <a:t>JB = C</a:t>
            </a:r>
          </a:p>
        </p:txBody>
      </p:sp>
      <p:sp>
        <p:nvSpPr>
          <p:cNvPr id="40042" name="Text Box 336"/>
          <p:cNvSpPr txBox="1">
            <a:spLocks noChangeArrowheads="1"/>
          </p:cNvSpPr>
          <p:nvPr/>
        </p:nvSpPr>
        <p:spPr bwMode="auto">
          <a:xfrm>
            <a:off x="4110038" y="5508625"/>
            <a:ext cx="630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/>
              <a:t>KB = 1</a:t>
            </a:r>
          </a:p>
        </p:txBody>
      </p:sp>
      <p:graphicFrame>
        <p:nvGraphicFramePr>
          <p:cNvPr id="311633" name="Group 337"/>
          <p:cNvGraphicFramePr>
            <a:graphicFrameLocks noGrp="1"/>
          </p:cNvGraphicFramePr>
          <p:nvPr/>
        </p:nvGraphicFramePr>
        <p:xfrm>
          <a:off x="6127750" y="2262188"/>
          <a:ext cx="1852613" cy="1308101"/>
        </p:xfrm>
        <a:graphic>
          <a:graphicData uri="http://schemas.openxmlformats.org/drawingml/2006/table">
            <a:tbl>
              <a:tblPr/>
              <a:tblGrid>
                <a:gridCol w="371475"/>
                <a:gridCol w="369888"/>
                <a:gridCol w="369887"/>
                <a:gridCol w="369888"/>
                <a:gridCol w="371475"/>
              </a:tblGrid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   BC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    </a:t>
                      </a:r>
                      <a:endParaRPr kumimoji="1" lang="en-US" sz="1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1668" name="Group 372"/>
          <p:cNvGraphicFramePr>
            <a:graphicFrameLocks noGrp="1"/>
          </p:cNvGraphicFramePr>
          <p:nvPr/>
        </p:nvGraphicFramePr>
        <p:xfrm>
          <a:off x="6132513" y="4224338"/>
          <a:ext cx="1906587" cy="1231776"/>
        </p:xfrm>
        <a:graphic>
          <a:graphicData uri="http://schemas.openxmlformats.org/drawingml/2006/table">
            <a:tbl>
              <a:tblPr/>
              <a:tblGrid>
                <a:gridCol w="382587"/>
                <a:gridCol w="379413"/>
                <a:gridCol w="382587"/>
                <a:gridCol w="379413"/>
                <a:gridCol w="382587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   BC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    </a:t>
                      </a:r>
                      <a:endParaRPr kumimoji="1" lang="en-US" sz="1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93" name="Text Box 407"/>
          <p:cNvSpPr txBox="1">
            <a:spLocks noChangeArrowheads="1"/>
          </p:cNvSpPr>
          <p:nvPr/>
        </p:nvSpPr>
        <p:spPr bwMode="auto">
          <a:xfrm>
            <a:off x="6481763" y="3714750"/>
            <a:ext cx="6556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/>
              <a:t>JC = B’</a:t>
            </a:r>
          </a:p>
        </p:txBody>
      </p:sp>
      <p:sp>
        <p:nvSpPr>
          <p:cNvPr id="40094" name="Text Box 408"/>
          <p:cNvSpPr txBox="1">
            <a:spLocks noChangeArrowheads="1"/>
          </p:cNvSpPr>
          <p:nvPr/>
        </p:nvSpPr>
        <p:spPr bwMode="auto">
          <a:xfrm>
            <a:off x="6515100" y="5516563"/>
            <a:ext cx="630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/>
              <a:t>KC = 1</a:t>
            </a:r>
          </a:p>
        </p:txBody>
      </p:sp>
      <p:sp>
        <p:nvSpPr>
          <p:cNvPr id="40095" name="Footer Placeholder 2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183"/>
          <p:cNvGrpSpPr>
            <a:grpSpLocks noChangeAspect="1"/>
          </p:cNvGrpSpPr>
          <p:nvPr/>
        </p:nvGrpSpPr>
        <p:grpSpPr bwMode="auto">
          <a:xfrm>
            <a:off x="533400" y="2765425"/>
            <a:ext cx="2667000" cy="3482975"/>
            <a:chOff x="1315" y="1106"/>
            <a:chExt cx="2098" cy="2740"/>
          </a:xfrm>
        </p:grpSpPr>
        <p:sp>
          <p:nvSpPr>
            <p:cNvPr id="40985" name="Line 101"/>
            <p:cNvSpPr>
              <a:spLocks noChangeAspect="1" noChangeShapeType="1"/>
            </p:cNvSpPr>
            <p:nvPr/>
          </p:nvSpPr>
          <p:spPr bwMode="auto">
            <a:xfrm>
              <a:off x="2498" y="1415"/>
              <a:ext cx="0" cy="2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0986" name="Text Box 102"/>
            <p:cNvSpPr txBox="1">
              <a:spLocks noChangeAspect="1" noChangeArrowheads="1"/>
            </p:cNvSpPr>
            <p:nvPr/>
          </p:nvSpPr>
          <p:spPr bwMode="auto">
            <a:xfrm>
              <a:off x="2064" y="3630"/>
              <a:ext cx="40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clock</a:t>
              </a:r>
            </a:p>
          </p:txBody>
        </p:sp>
        <p:grpSp>
          <p:nvGrpSpPr>
            <p:cNvPr id="40987" name="Group 103"/>
            <p:cNvGrpSpPr>
              <a:grpSpLocks noChangeAspect="1"/>
            </p:cNvGrpSpPr>
            <p:nvPr/>
          </p:nvGrpSpPr>
          <p:grpSpPr bwMode="auto">
            <a:xfrm>
              <a:off x="2498" y="1106"/>
              <a:ext cx="749" cy="600"/>
              <a:chOff x="2832" y="2016"/>
              <a:chExt cx="749" cy="600"/>
            </a:xfrm>
          </p:grpSpPr>
          <p:sp>
            <p:nvSpPr>
              <p:cNvPr id="41035" name="Rectangle 104"/>
              <p:cNvSpPr>
                <a:spLocks noChangeAspect="1" noChangeArrowheads="1"/>
              </p:cNvSpPr>
              <p:nvPr/>
            </p:nvSpPr>
            <p:spPr bwMode="auto">
              <a:xfrm>
                <a:off x="3024" y="2016"/>
                <a:ext cx="480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  <p:sp>
            <p:nvSpPr>
              <p:cNvPr id="41036" name="AutoShape 105"/>
              <p:cNvSpPr>
                <a:spLocks noChangeAspect="1" noChangeArrowheads="1"/>
              </p:cNvSpPr>
              <p:nvPr/>
            </p:nvSpPr>
            <p:spPr bwMode="auto">
              <a:xfrm rot="5400000">
                <a:off x="3048" y="2244"/>
                <a:ext cx="96" cy="144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  <p:sp>
            <p:nvSpPr>
              <p:cNvPr id="41037" name="Text Box 106"/>
              <p:cNvSpPr txBox="1">
                <a:spLocks noChangeAspect="1" noChangeArrowheads="1"/>
              </p:cNvSpPr>
              <p:nvPr/>
            </p:nvSpPr>
            <p:spPr bwMode="auto">
              <a:xfrm>
                <a:off x="3042" y="2035"/>
                <a:ext cx="246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J</a:t>
                </a:r>
                <a:r>
                  <a:rPr lang="en-US" sz="1200" baseline="-25000"/>
                  <a:t>A</a:t>
                </a:r>
              </a:p>
            </p:txBody>
          </p:sp>
          <p:sp>
            <p:nvSpPr>
              <p:cNvPr id="41038" name="Text Box 107"/>
              <p:cNvSpPr txBox="1">
                <a:spLocks noChangeAspect="1" noChangeArrowheads="1"/>
              </p:cNvSpPr>
              <p:nvPr/>
            </p:nvSpPr>
            <p:spPr bwMode="auto">
              <a:xfrm>
                <a:off x="3140" y="2227"/>
                <a:ext cx="223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C</a:t>
                </a:r>
              </a:p>
            </p:txBody>
          </p:sp>
          <p:sp>
            <p:nvSpPr>
              <p:cNvPr id="41039" name="Text Box 108"/>
              <p:cNvSpPr txBox="1">
                <a:spLocks noChangeAspect="1" noChangeArrowheads="1"/>
              </p:cNvSpPr>
              <p:nvPr/>
            </p:nvSpPr>
            <p:spPr bwMode="auto">
              <a:xfrm>
                <a:off x="3313" y="2064"/>
                <a:ext cx="228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A</a:t>
                </a:r>
              </a:p>
            </p:txBody>
          </p:sp>
          <p:sp>
            <p:nvSpPr>
              <p:cNvPr id="41040" name="Text Box 109"/>
              <p:cNvSpPr txBox="1">
                <a:spLocks noChangeAspect="1" noChangeArrowheads="1"/>
              </p:cNvSpPr>
              <p:nvPr/>
            </p:nvSpPr>
            <p:spPr bwMode="auto">
              <a:xfrm>
                <a:off x="3312" y="2352"/>
                <a:ext cx="269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A’</a:t>
                </a:r>
              </a:p>
            </p:txBody>
          </p:sp>
          <p:sp>
            <p:nvSpPr>
              <p:cNvPr id="41041" name="Line 110"/>
              <p:cNvSpPr>
                <a:spLocks noChangeAspect="1" noChangeShapeType="1"/>
              </p:cNvSpPr>
              <p:nvPr/>
            </p:nvSpPr>
            <p:spPr bwMode="auto">
              <a:xfrm flipH="1">
                <a:off x="2832" y="231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41042" name="Text Box 111"/>
              <p:cNvSpPr txBox="1">
                <a:spLocks noChangeAspect="1" noChangeArrowheads="1"/>
              </p:cNvSpPr>
              <p:nvPr/>
            </p:nvSpPr>
            <p:spPr bwMode="auto">
              <a:xfrm>
                <a:off x="3024" y="2400"/>
                <a:ext cx="286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K</a:t>
                </a:r>
                <a:r>
                  <a:rPr lang="en-US" sz="1200" baseline="-25000"/>
                  <a:t>A</a:t>
                </a:r>
              </a:p>
            </p:txBody>
          </p:sp>
        </p:grpSp>
        <p:grpSp>
          <p:nvGrpSpPr>
            <p:cNvPr id="40988" name="Group 112"/>
            <p:cNvGrpSpPr>
              <a:grpSpLocks noChangeAspect="1"/>
            </p:cNvGrpSpPr>
            <p:nvPr/>
          </p:nvGrpSpPr>
          <p:grpSpPr bwMode="auto">
            <a:xfrm>
              <a:off x="2498" y="1970"/>
              <a:ext cx="742" cy="600"/>
              <a:chOff x="2832" y="2016"/>
              <a:chExt cx="742" cy="600"/>
            </a:xfrm>
          </p:grpSpPr>
          <p:sp>
            <p:nvSpPr>
              <p:cNvPr id="41027" name="Rectangle 113"/>
              <p:cNvSpPr>
                <a:spLocks noChangeAspect="1" noChangeArrowheads="1"/>
              </p:cNvSpPr>
              <p:nvPr/>
            </p:nvSpPr>
            <p:spPr bwMode="auto">
              <a:xfrm>
                <a:off x="3024" y="2016"/>
                <a:ext cx="480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  <p:sp>
            <p:nvSpPr>
              <p:cNvPr id="41028" name="AutoShape 114"/>
              <p:cNvSpPr>
                <a:spLocks noChangeAspect="1" noChangeArrowheads="1"/>
              </p:cNvSpPr>
              <p:nvPr/>
            </p:nvSpPr>
            <p:spPr bwMode="auto">
              <a:xfrm rot="5400000">
                <a:off x="3048" y="2244"/>
                <a:ext cx="96" cy="144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  <p:sp>
            <p:nvSpPr>
              <p:cNvPr id="41029" name="Text Box 115"/>
              <p:cNvSpPr txBox="1">
                <a:spLocks noChangeAspect="1" noChangeArrowheads="1"/>
              </p:cNvSpPr>
              <p:nvPr/>
            </p:nvSpPr>
            <p:spPr bwMode="auto">
              <a:xfrm>
                <a:off x="3042" y="2035"/>
                <a:ext cx="242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J</a:t>
                </a:r>
                <a:r>
                  <a:rPr lang="en-US" sz="1200" baseline="-25000"/>
                  <a:t>B</a:t>
                </a:r>
              </a:p>
            </p:txBody>
          </p:sp>
          <p:sp>
            <p:nvSpPr>
              <p:cNvPr id="41030" name="Text Box 116"/>
              <p:cNvSpPr txBox="1">
                <a:spLocks noChangeAspect="1" noChangeArrowheads="1"/>
              </p:cNvSpPr>
              <p:nvPr/>
            </p:nvSpPr>
            <p:spPr bwMode="auto">
              <a:xfrm>
                <a:off x="3141" y="2227"/>
                <a:ext cx="222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C</a:t>
                </a:r>
              </a:p>
            </p:txBody>
          </p:sp>
          <p:sp>
            <p:nvSpPr>
              <p:cNvPr id="41031" name="Text Box 117"/>
              <p:cNvSpPr txBox="1">
                <a:spLocks noChangeAspect="1" noChangeArrowheads="1"/>
              </p:cNvSpPr>
              <p:nvPr/>
            </p:nvSpPr>
            <p:spPr bwMode="auto">
              <a:xfrm>
                <a:off x="3312" y="2064"/>
                <a:ext cx="222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B</a:t>
                </a:r>
              </a:p>
            </p:txBody>
          </p:sp>
          <p:sp>
            <p:nvSpPr>
              <p:cNvPr id="41032" name="Text Box 118"/>
              <p:cNvSpPr txBox="1">
                <a:spLocks noChangeAspect="1" noChangeArrowheads="1"/>
              </p:cNvSpPr>
              <p:nvPr/>
            </p:nvSpPr>
            <p:spPr bwMode="auto">
              <a:xfrm>
                <a:off x="3312" y="2352"/>
                <a:ext cx="262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B’</a:t>
                </a:r>
              </a:p>
            </p:txBody>
          </p:sp>
          <p:sp>
            <p:nvSpPr>
              <p:cNvPr id="41033" name="Line 119"/>
              <p:cNvSpPr>
                <a:spLocks noChangeAspect="1" noChangeShapeType="1"/>
              </p:cNvSpPr>
              <p:nvPr/>
            </p:nvSpPr>
            <p:spPr bwMode="auto">
              <a:xfrm flipH="1">
                <a:off x="2832" y="231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41034" name="Text Box 120"/>
              <p:cNvSpPr txBox="1">
                <a:spLocks noChangeAspect="1" noChangeArrowheads="1"/>
              </p:cNvSpPr>
              <p:nvPr/>
            </p:nvSpPr>
            <p:spPr bwMode="auto">
              <a:xfrm>
                <a:off x="3024" y="2400"/>
                <a:ext cx="282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K</a:t>
                </a:r>
                <a:r>
                  <a:rPr lang="en-US" sz="1200" baseline="-25000"/>
                  <a:t>B</a:t>
                </a:r>
              </a:p>
            </p:txBody>
          </p:sp>
        </p:grpSp>
        <p:grpSp>
          <p:nvGrpSpPr>
            <p:cNvPr id="40989" name="Group 139"/>
            <p:cNvGrpSpPr>
              <a:grpSpLocks noChangeAspect="1"/>
            </p:cNvGrpSpPr>
            <p:nvPr/>
          </p:nvGrpSpPr>
          <p:grpSpPr bwMode="auto">
            <a:xfrm>
              <a:off x="2502" y="2792"/>
              <a:ext cx="742" cy="600"/>
              <a:chOff x="2832" y="2016"/>
              <a:chExt cx="742" cy="600"/>
            </a:xfrm>
          </p:grpSpPr>
          <p:sp>
            <p:nvSpPr>
              <p:cNvPr id="41019" name="Rectangle 140"/>
              <p:cNvSpPr>
                <a:spLocks noChangeAspect="1" noChangeArrowheads="1"/>
              </p:cNvSpPr>
              <p:nvPr/>
            </p:nvSpPr>
            <p:spPr bwMode="auto">
              <a:xfrm>
                <a:off x="3024" y="2016"/>
                <a:ext cx="480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  <p:sp>
            <p:nvSpPr>
              <p:cNvPr id="41020" name="AutoShape 141"/>
              <p:cNvSpPr>
                <a:spLocks noChangeAspect="1" noChangeArrowheads="1"/>
              </p:cNvSpPr>
              <p:nvPr/>
            </p:nvSpPr>
            <p:spPr bwMode="auto">
              <a:xfrm rot="5400000">
                <a:off x="3048" y="2244"/>
                <a:ext cx="96" cy="144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  <p:sp>
            <p:nvSpPr>
              <p:cNvPr id="41021" name="Text Box 142"/>
              <p:cNvSpPr txBox="1">
                <a:spLocks noChangeAspect="1" noChangeArrowheads="1"/>
              </p:cNvSpPr>
              <p:nvPr/>
            </p:nvSpPr>
            <p:spPr bwMode="auto">
              <a:xfrm>
                <a:off x="3042" y="2035"/>
                <a:ext cx="241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J</a:t>
                </a:r>
                <a:r>
                  <a:rPr lang="en-US" sz="1200" baseline="-25000"/>
                  <a:t>C</a:t>
                </a:r>
              </a:p>
            </p:txBody>
          </p:sp>
          <p:sp>
            <p:nvSpPr>
              <p:cNvPr id="41022" name="Text Box 143"/>
              <p:cNvSpPr txBox="1">
                <a:spLocks noChangeAspect="1" noChangeArrowheads="1"/>
              </p:cNvSpPr>
              <p:nvPr/>
            </p:nvSpPr>
            <p:spPr bwMode="auto">
              <a:xfrm>
                <a:off x="3140" y="2227"/>
                <a:ext cx="222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C</a:t>
                </a:r>
              </a:p>
            </p:txBody>
          </p:sp>
          <p:sp>
            <p:nvSpPr>
              <p:cNvPr id="41023" name="Text Box 144"/>
              <p:cNvSpPr txBox="1">
                <a:spLocks noChangeAspect="1" noChangeArrowheads="1"/>
              </p:cNvSpPr>
              <p:nvPr/>
            </p:nvSpPr>
            <p:spPr bwMode="auto">
              <a:xfrm>
                <a:off x="3312" y="2064"/>
                <a:ext cx="222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C</a:t>
                </a:r>
              </a:p>
            </p:txBody>
          </p:sp>
          <p:sp>
            <p:nvSpPr>
              <p:cNvPr id="41024" name="Text Box 145"/>
              <p:cNvSpPr txBox="1">
                <a:spLocks noChangeAspect="1" noChangeArrowheads="1"/>
              </p:cNvSpPr>
              <p:nvPr/>
            </p:nvSpPr>
            <p:spPr bwMode="auto">
              <a:xfrm>
                <a:off x="3312" y="2352"/>
                <a:ext cx="262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C’</a:t>
                </a:r>
              </a:p>
            </p:txBody>
          </p:sp>
          <p:sp>
            <p:nvSpPr>
              <p:cNvPr id="41025" name="Line 146"/>
              <p:cNvSpPr>
                <a:spLocks noChangeAspect="1" noChangeShapeType="1"/>
              </p:cNvSpPr>
              <p:nvPr/>
            </p:nvSpPr>
            <p:spPr bwMode="auto">
              <a:xfrm flipH="1">
                <a:off x="2832" y="231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41026" name="Text Box 147"/>
              <p:cNvSpPr txBox="1">
                <a:spLocks noChangeAspect="1" noChangeArrowheads="1"/>
              </p:cNvSpPr>
              <p:nvPr/>
            </p:nvSpPr>
            <p:spPr bwMode="auto">
              <a:xfrm>
                <a:off x="3024" y="2400"/>
                <a:ext cx="282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K</a:t>
                </a:r>
                <a:r>
                  <a:rPr lang="en-US" sz="1200" baseline="-25000"/>
                  <a:t>C</a:t>
                </a:r>
              </a:p>
            </p:txBody>
          </p:sp>
        </p:grpSp>
        <p:sp>
          <p:nvSpPr>
            <p:cNvPr id="40990" name="Line 149"/>
            <p:cNvSpPr>
              <a:spLocks noChangeAspect="1" noChangeShapeType="1"/>
            </p:cNvSpPr>
            <p:nvPr/>
          </p:nvSpPr>
          <p:spPr bwMode="auto">
            <a:xfrm flipH="1">
              <a:off x="1820" y="3281"/>
              <a:ext cx="8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0991" name="Line 150"/>
            <p:cNvSpPr>
              <a:spLocks noChangeAspect="1" noChangeShapeType="1"/>
            </p:cNvSpPr>
            <p:nvPr/>
          </p:nvSpPr>
          <p:spPr bwMode="auto">
            <a:xfrm flipH="1">
              <a:off x="2229" y="2429"/>
              <a:ext cx="4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0992" name="Line 151"/>
            <p:cNvSpPr>
              <a:spLocks noChangeAspect="1" noChangeShapeType="1"/>
            </p:cNvSpPr>
            <p:nvPr/>
          </p:nvSpPr>
          <p:spPr bwMode="auto">
            <a:xfrm>
              <a:off x="2229" y="2429"/>
              <a:ext cx="0" cy="8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0993" name="Text Box 152"/>
            <p:cNvSpPr txBox="1">
              <a:spLocks noChangeAspect="1" noChangeArrowheads="1"/>
            </p:cNvSpPr>
            <p:nvPr/>
          </p:nvSpPr>
          <p:spPr bwMode="auto">
            <a:xfrm>
              <a:off x="1315" y="3176"/>
              <a:ext cx="51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Logic 1</a:t>
              </a:r>
            </a:p>
          </p:txBody>
        </p:sp>
        <p:sp>
          <p:nvSpPr>
            <p:cNvPr id="40994" name="Oval 153"/>
            <p:cNvSpPr>
              <a:spLocks noChangeAspect="1" noChangeArrowheads="1"/>
            </p:cNvSpPr>
            <p:nvPr/>
          </p:nvSpPr>
          <p:spPr bwMode="auto">
            <a:xfrm>
              <a:off x="2204" y="3256"/>
              <a:ext cx="46" cy="5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40995" name="Oval 154"/>
            <p:cNvSpPr>
              <a:spLocks noChangeAspect="1" noChangeArrowheads="1"/>
            </p:cNvSpPr>
            <p:nvPr/>
          </p:nvSpPr>
          <p:spPr bwMode="auto">
            <a:xfrm>
              <a:off x="2477" y="3060"/>
              <a:ext cx="46" cy="5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40996" name="Oval 155"/>
            <p:cNvSpPr>
              <a:spLocks noChangeAspect="1" noChangeArrowheads="1"/>
            </p:cNvSpPr>
            <p:nvPr/>
          </p:nvSpPr>
          <p:spPr bwMode="auto">
            <a:xfrm>
              <a:off x="2475" y="2241"/>
              <a:ext cx="46" cy="5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40997" name="Line 157"/>
            <p:cNvSpPr>
              <a:spLocks noChangeAspect="1" noChangeShapeType="1"/>
            </p:cNvSpPr>
            <p:nvPr/>
          </p:nvSpPr>
          <p:spPr bwMode="auto">
            <a:xfrm flipH="1">
              <a:off x="2329" y="1194"/>
              <a:ext cx="3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0998" name="Line 159"/>
            <p:cNvSpPr>
              <a:spLocks noChangeAspect="1" noChangeShapeType="1"/>
            </p:cNvSpPr>
            <p:nvPr/>
          </p:nvSpPr>
          <p:spPr bwMode="auto">
            <a:xfrm>
              <a:off x="2329" y="1193"/>
              <a:ext cx="0" cy="6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40999" name="Group 165"/>
            <p:cNvGrpSpPr>
              <a:grpSpLocks noChangeAspect="1"/>
            </p:cNvGrpSpPr>
            <p:nvPr/>
          </p:nvGrpSpPr>
          <p:grpSpPr bwMode="auto">
            <a:xfrm>
              <a:off x="2307" y="1555"/>
              <a:ext cx="385" cy="54"/>
              <a:chOff x="2307" y="1555"/>
              <a:chExt cx="385" cy="54"/>
            </a:xfrm>
          </p:grpSpPr>
          <p:sp>
            <p:nvSpPr>
              <p:cNvPr id="41017" name="Line 158"/>
              <p:cNvSpPr>
                <a:spLocks noChangeAspect="1" noChangeShapeType="1"/>
              </p:cNvSpPr>
              <p:nvPr/>
            </p:nvSpPr>
            <p:spPr bwMode="auto">
              <a:xfrm flipH="1">
                <a:off x="2333" y="1582"/>
                <a:ext cx="3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41018" name="Oval 162"/>
              <p:cNvSpPr>
                <a:spLocks noChangeAspect="1" noChangeArrowheads="1"/>
              </p:cNvSpPr>
              <p:nvPr/>
            </p:nvSpPr>
            <p:spPr bwMode="auto">
              <a:xfrm>
                <a:off x="2307" y="1555"/>
                <a:ext cx="46" cy="5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</p:grpSp>
        <p:grpSp>
          <p:nvGrpSpPr>
            <p:cNvPr id="41000" name="Group 169"/>
            <p:cNvGrpSpPr>
              <a:grpSpLocks noChangeAspect="1"/>
            </p:cNvGrpSpPr>
            <p:nvPr/>
          </p:nvGrpSpPr>
          <p:grpSpPr bwMode="auto">
            <a:xfrm>
              <a:off x="2328" y="1828"/>
              <a:ext cx="1082" cy="265"/>
              <a:chOff x="2328" y="1828"/>
              <a:chExt cx="1082" cy="265"/>
            </a:xfrm>
          </p:grpSpPr>
          <p:sp>
            <p:nvSpPr>
              <p:cNvPr id="41013" name="Line 92"/>
              <p:cNvSpPr>
                <a:spLocks noChangeAspect="1" noChangeShapeType="1"/>
              </p:cNvSpPr>
              <p:nvPr/>
            </p:nvSpPr>
            <p:spPr bwMode="auto">
              <a:xfrm>
                <a:off x="3170" y="206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41014" name="Line 160"/>
              <p:cNvSpPr>
                <a:spLocks noChangeAspect="1" noChangeShapeType="1"/>
              </p:cNvSpPr>
              <p:nvPr/>
            </p:nvSpPr>
            <p:spPr bwMode="auto">
              <a:xfrm>
                <a:off x="2328" y="1828"/>
                <a:ext cx="9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41015" name="Line 161"/>
              <p:cNvSpPr>
                <a:spLocks noChangeAspect="1" noChangeShapeType="1"/>
              </p:cNvSpPr>
              <p:nvPr/>
            </p:nvSpPr>
            <p:spPr bwMode="auto">
              <a:xfrm>
                <a:off x="3238" y="1830"/>
                <a:ext cx="0" cy="2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41016" name="Oval 163"/>
              <p:cNvSpPr>
                <a:spLocks noChangeAspect="1" noChangeArrowheads="1"/>
              </p:cNvSpPr>
              <p:nvPr/>
            </p:nvSpPr>
            <p:spPr bwMode="auto">
              <a:xfrm>
                <a:off x="3215" y="2039"/>
                <a:ext cx="46" cy="5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</p:grpSp>
        <p:sp>
          <p:nvSpPr>
            <p:cNvPr id="41001" name="Line 164"/>
            <p:cNvSpPr>
              <a:spLocks noChangeAspect="1" noChangeShapeType="1"/>
            </p:cNvSpPr>
            <p:nvPr/>
          </p:nvSpPr>
          <p:spPr bwMode="auto">
            <a:xfrm>
              <a:off x="3170" y="12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1002" name="Line 167"/>
            <p:cNvSpPr>
              <a:spLocks noChangeAspect="1" noChangeShapeType="1"/>
            </p:cNvSpPr>
            <p:nvPr/>
          </p:nvSpPr>
          <p:spPr bwMode="auto">
            <a:xfrm flipH="1">
              <a:off x="2330" y="2902"/>
              <a:ext cx="3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1003" name="Line 171"/>
            <p:cNvSpPr>
              <a:spLocks noChangeAspect="1" noChangeShapeType="1"/>
            </p:cNvSpPr>
            <p:nvPr/>
          </p:nvSpPr>
          <p:spPr bwMode="auto">
            <a:xfrm>
              <a:off x="3173" y="292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1004" name="Line 172"/>
            <p:cNvSpPr>
              <a:spLocks noChangeAspect="1" noChangeShapeType="1"/>
            </p:cNvSpPr>
            <p:nvPr/>
          </p:nvSpPr>
          <p:spPr bwMode="auto">
            <a:xfrm flipV="1">
              <a:off x="2403" y="2683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1005" name="Line 173"/>
            <p:cNvSpPr>
              <a:spLocks noChangeAspect="1" noChangeShapeType="1"/>
            </p:cNvSpPr>
            <p:nvPr/>
          </p:nvSpPr>
          <p:spPr bwMode="auto">
            <a:xfrm>
              <a:off x="3241" y="2685"/>
              <a:ext cx="0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1006" name="Oval 174"/>
            <p:cNvSpPr>
              <a:spLocks noChangeAspect="1" noChangeArrowheads="1"/>
            </p:cNvSpPr>
            <p:nvPr/>
          </p:nvSpPr>
          <p:spPr bwMode="auto">
            <a:xfrm>
              <a:off x="3218" y="2894"/>
              <a:ext cx="46" cy="5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41007" name="Line 175"/>
            <p:cNvSpPr>
              <a:spLocks noChangeAspect="1" noChangeShapeType="1"/>
            </p:cNvSpPr>
            <p:nvPr/>
          </p:nvSpPr>
          <p:spPr bwMode="auto">
            <a:xfrm flipH="1">
              <a:off x="2406" y="2073"/>
              <a:ext cx="2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1008" name="Line 176"/>
            <p:cNvSpPr>
              <a:spLocks noChangeAspect="1" noChangeShapeType="1"/>
            </p:cNvSpPr>
            <p:nvPr/>
          </p:nvSpPr>
          <p:spPr bwMode="auto">
            <a:xfrm>
              <a:off x="2403" y="2073"/>
              <a:ext cx="0" cy="6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1009" name="Line 178"/>
            <p:cNvSpPr>
              <a:spLocks noChangeAspect="1" noChangeShapeType="1"/>
            </p:cNvSpPr>
            <p:nvPr/>
          </p:nvSpPr>
          <p:spPr bwMode="auto">
            <a:xfrm flipV="1">
              <a:off x="3171" y="2394"/>
              <a:ext cx="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1010" name="Line 179"/>
            <p:cNvSpPr>
              <a:spLocks noChangeAspect="1" noChangeShapeType="1"/>
            </p:cNvSpPr>
            <p:nvPr/>
          </p:nvSpPr>
          <p:spPr bwMode="auto">
            <a:xfrm flipV="1">
              <a:off x="2323" y="2632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1011" name="Line 180"/>
            <p:cNvSpPr>
              <a:spLocks noChangeAspect="1" noChangeShapeType="1"/>
            </p:cNvSpPr>
            <p:nvPr/>
          </p:nvSpPr>
          <p:spPr bwMode="auto">
            <a:xfrm flipV="1">
              <a:off x="3233" y="2394"/>
              <a:ext cx="0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1012" name="Line 182"/>
            <p:cNvSpPr>
              <a:spLocks noChangeAspect="1" noChangeShapeType="1"/>
            </p:cNvSpPr>
            <p:nvPr/>
          </p:nvSpPr>
          <p:spPr bwMode="auto">
            <a:xfrm>
              <a:off x="2325" y="2630"/>
              <a:ext cx="0" cy="2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40963" name="Group 184"/>
          <p:cNvGrpSpPr>
            <a:grpSpLocks noChangeAspect="1"/>
          </p:cNvGrpSpPr>
          <p:nvPr/>
        </p:nvGrpSpPr>
        <p:grpSpPr bwMode="auto">
          <a:xfrm>
            <a:off x="5226050" y="1906588"/>
            <a:ext cx="2138363" cy="2284412"/>
            <a:chOff x="362" y="1442"/>
            <a:chExt cx="2147" cy="2026"/>
          </a:xfrm>
        </p:grpSpPr>
        <p:sp>
          <p:nvSpPr>
            <p:cNvPr id="40969" name="Oval 185"/>
            <p:cNvSpPr>
              <a:spLocks noChangeAspect="1" noChangeArrowheads="1"/>
            </p:cNvSpPr>
            <p:nvPr/>
          </p:nvSpPr>
          <p:spPr bwMode="auto">
            <a:xfrm>
              <a:off x="940" y="1442"/>
              <a:ext cx="417" cy="333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r>
                <a:rPr lang="en-US" sz="2000"/>
                <a:t>000</a:t>
              </a:r>
            </a:p>
          </p:txBody>
        </p:sp>
        <p:sp>
          <p:nvSpPr>
            <p:cNvPr id="40970" name="Oval 186"/>
            <p:cNvSpPr>
              <a:spLocks noChangeAspect="1" noChangeArrowheads="1"/>
            </p:cNvSpPr>
            <p:nvPr/>
          </p:nvSpPr>
          <p:spPr bwMode="auto">
            <a:xfrm>
              <a:off x="370" y="1993"/>
              <a:ext cx="417" cy="333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r>
                <a:rPr lang="en-US" sz="2000"/>
                <a:t>001</a:t>
              </a:r>
            </a:p>
          </p:txBody>
        </p:sp>
        <p:sp>
          <p:nvSpPr>
            <p:cNvPr id="40971" name="Oval 187"/>
            <p:cNvSpPr>
              <a:spLocks noChangeAspect="1" noChangeArrowheads="1"/>
            </p:cNvSpPr>
            <p:nvPr/>
          </p:nvSpPr>
          <p:spPr bwMode="auto">
            <a:xfrm>
              <a:off x="362" y="2604"/>
              <a:ext cx="417" cy="333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r>
                <a:rPr lang="en-US" sz="2000"/>
                <a:t>010</a:t>
              </a:r>
            </a:p>
          </p:txBody>
        </p:sp>
        <p:sp>
          <p:nvSpPr>
            <p:cNvPr id="40972" name="Oval 188"/>
            <p:cNvSpPr>
              <a:spLocks noChangeAspect="1" noChangeArrowheads="1"/>
            </p:cNvSpPr>
            <p:nvPr/>
          </p:nvSpPr>
          <p:spPr bwMode="auto">
            <a:xfrm>
              <a:off x="1507" y="2001"/>
              <a:ext cx="417" cy="333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r>
                <a:rPr lang="en-US" sz="2000"/>
                <a:t>110</a:t>
              </a:r>
            </a:p>
          </p:txBody>
        </p:sp>
        <p:sp>
          <p:nvSpPr>
            <p:cNvPr id="40973" name="Oval 189"/>
            <p:cNvSpPr>
              <a:spLocks noChangeAspect="1" noChangeArrowheads="1"/>
            </p:cNvSpPr>
            <p:nvPr/>
          </p:nvSpPr>
          <p:spPr bwMode="auto">
            <a:xfrm>
              <a:off x="1507" y="2577"/>
              <a:ext cx="417" cy="333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r>
                <a:rPr lang="en-US" sz="2000"/>
                <a:t>101</a:t>
              </a:r>
            </a:p>
          </p:txBody>
        </p:sp>
        <p:sp>
          <p:nvSpPr>
            <p:cNvPr id="40974" name="Oval 190"/>
            <p:cNvSpPr>
              <a:spLocks noChangeAspect="1" noChangeArrowheads="1"/>
            </p:cNvSpPr>
            <p:nvPr/>
          </p:nvSpPr>
          <p:spPr bwMode="auto">
            <a:xfrm>
              <a:off x="966" y="3135"/>
              <a:ext cx="417" cy="333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r>
                <a:rPr lang="en-US" sz="2000"/>
                <a:t>100</a:t>
              </a:r>
            </a:p>
          </p:txBody>
        </p:sp>
        <p:sp>
          <p:nvSpPr>
            <p:cNvPr id="40975" name="Oval 191"/>
            <p:cNvSpPr>
              <a:spLocks noChangeAspect="1" noChangeArrowheads="1"/>
            </p:cNvSpPr>
            <p:nvPr/>
          </p:nvSpPr>
          <p:spPr bwMode="auto">
            <a:xfrm>
              <a:off x="2075" y="3135"/>
              <a:ext cx="417" cy="33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r>
                <a:rPr lang="en-US" sz="2000"/>
                <a:t>011</a:t>
              </a:r>
            </a:p>
          </p:txBody>
        </p:sp>
        <p:sp>
          <p:nvSpPr>
            <p:cNvPr id="40976" name="Oval 192"/>
            <p:cNvSpPr>
              <a:spLocks noChangeAspect="1" noChangeArrowheads="1"/>
            </p:cNvSpPr>
            <p:nvPr/>
          </p:nvSpPr>
          <p:spPr bwMode="auto">
            <a:xfrm>
              <a:off x="2092" y="1442"/>
              <a:ext cx="417" cy="33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r>
                <a:rPr lang="en-US" sz="2000"/>
                <a:t>111</a:t>
              </a:r>
            </a:p>
          </p:txBody>
        </p:sp>
        <p:sp>
          <p:nvSpPr>
            <p:cNvPr id="40977" name="Line 193"/>
            <p:cNvSpPr>
              <a:spLocks noChangeAspect="1" noChangeShapeType="1"/>
            </p:cNvSpPr>
            <p:nvPr/>
          </p:nvSpPr>
          <p:spPr bwMode="auto">
            <a:xfrm flipH="1">
              <a:off x="663" y="1702"/>
              <a:ext cx="297" cy="3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0978" name="Line 194"/>
            <p:cNvSpPr>
              <a:spLocks noChangeAspect="1" noChangeShapeType="1"/>
            </p:cNvSpPr>
            <p:nvPr/>
          </p:nvSpPr>
          <p:spPr bwMode="auto">
            <a:xfrm>
              <a:off x="576" y="2330"/>
              <a:ext cx="0" cy="2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0979" name="Line 195"/>
            <p:cNvSpPr>
              <a:spLocks noChangeAspect="1" noChangeShapeType="1"/>
            </p:cNvSpPr>
            <p:nvPr/>
          </p:nvSpPr>
          <p:spPr bwMode="auto">
            <a:xfrm>
              <a:off x="576" y="2941"/>
              <a:ext cx="410" cy="2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0980" name="Line 196"/>
            <p:cNvSpPr>
              <a:spLocks noChangeAspect="1" noChangeShapeType="1"/>
            </p:cNvSpPr>
            <p:nvPr/>
          </p:nvSpPr>
          <p:spPr bwMode="auto">
            <a:xfrm flipV="1">
              <a:off x="1318" y="2897"/>
              <a:ext cx="305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0981" name="Line 197"/>
            <p:cNvSpPr>
              <a:spLocks noChangeAspect="1" noChangeShapeType="1"/>
            </p:cNvSpPr>
            <p:nvPr/>
          </p:nvSpPr>
          <p:spPr bwMode="auto">
            <a:xfrm flipV="1">
              <a:off x="1737" y="2321"/>
              <a:ext cx="0" cy="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0982" name="Line 198"/>
            <p:cNvSpPr>
              <a:spLocks noChangeAspect="1" noChangeShapeType="1"/>
            </p:cNvSpPr>
            <p:nvPr/>
          </p:nvSpPr>
          <p:spPr bwMode="auto">
            <a:xfrm flipH="1" flipV="1">
              <a:off x="1344" y="1684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0983" name="Line 199"/>
            <p:cNvSpPr>
              <a:spLocks noChangeAspect="1" noChangeShapeType="1"/>
            </p:cNvSpPr>
            <p:nvPr/>
          </p:nvSpPr>
          <p:spPr bwMode="auto">
            <a:xfrm flipH="1">
              <a:off x="1361" y="1597"/>
              <a:ext cx="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0984" name="Line 200"/>
            <p:cNvSpPr>
              <a:spLocks noChangeAspect="1" noChangeShapeType="1"/>
            </p:cNvSpPr>
            <p:nvPr/>
          </p:nvSpPr>
          <p:spPr bwMode="auto">
            <a:xfrm flipH="1">
              <a:off x="1370" y="3316"/>
              <a:ext cx="6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40964" name="Text Box 202"/>
          <p:cNvSpPr txBox="1">
            <a:spLocks noChangeArrowheads="1"/>
          </p:cNvSpPr>
          <p:nvPr/>
        </p:nvSpPr>
        <p:spPr bwMode="auto">
          <a:xfrm>
            <a:off x="3886200" y="4648200"/>
            <a:ext cx="4767263" cy="14795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1) What if the counter “</a:t>
            </a:r>
            <a:r>
              <a:rPr lang="en-US" i="1"/>
              <a:t>finds itself</a:t>
            </a:r>
            <a:r>
              <a:rPr lang="en-US"/>
              <a:t>” in state 111 or state 011? Will the counter be able to proceed (count) normally afterward? How?</a:t>
            </a:r>
          </a:p>
          <a:p>
            <a:pPr algn="l"/>
            <a:endParaRPr lang="en-US"/>
          </a:p>
          <a:p>
            <a:pPr algn="l"/>
            <a:r>
              <a:rPr lang="en-US"/>
              <a:t>2) Is this circuit safe or reliable?</a:t>
            </a:r>
          </a:p>
        </p:txBody>
      </p:sp>
      <p:sp>
        <p:nvSpPr>
          <p:cNvPr id="95" name="Rectangle 2"/>
          <p:cNvSpPr txBox="1">
            <a:spLocks noChangeArrowheads="1"/>
          </p:cNvSpPr>
          <p:nvPr/>
        </p:nvSpPr>
        <p:spPr>
          <a:xfrm>
            <a:off x="762000" y="533400"/>
            <a:ext cx="7693025" cy="1139825"/>
          </a:xfrm>
          <a:prstGeom prst="rect">
            <a:avLst/>
          </a:prstGeom>
        </p:spPr>
        <p:txBody>
          <a:bodyPr/>
          <a:lstStyle/>
          <a:p>
            <a:pPr algn="l" eaLnBrk="0" hangingPunct="0">
              <a:defRPr/>
            </a:pPr>
            <a:r>
              <a:rPr lang="en-US" sz="3200" kern="0" dirty="0">
                <a:solidFill>
                  <a:srgbClr val="336666"/>
                </a:solidFill>
                <a:latin typeface="+mj-lt"/>
                <a:ea typeface="+mj-ea"/>
                <a:cs typeface="+mj-cs"/>
              </a:rPr>
              <a:t>Arbitrary Count Sequence – Unused States</a:t>
            </a:r>
            <a:endParaRPr lang="en-US" sz="3200" kern="0" dirty="0">
              <a:solidFill>
                <a:srgbClr val="CC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966" name="Footer Placeholder 9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sp>
        <p:nvSpPr>
          <p:cNvPr id="40967" name="Text Box 263"/>
          <p:cNvSpPr txBox="1">
            <a:spLocks noChangeArrowheads="1"/>
          </p:cNvSpPr>
          <p:nvPr/>
        </p:nvSpPr>
        <p:spPr bwMode="auto">
          <a:xfrm>
            <a:off x="1238250" y="1836738"/>
            <a:ext cx="68103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/>
              <a:t>JA = B</a:t>
            </a:r>
          </a:p>
          <a:p>
            <a:r>
              <a:rPr lang="en-US" sz="1200"/>
              <a:t>JB = C</a:t>
            </a:r>
          </a:p>
          <a:p>
            <a:r>
              <a:rPr lang="en-US" sz="1200"/>
              <a:t>JC = B’</a:t>
            </a:r>
          </a:p>
        </p:txBody>
      </p:sp>
      <p:sp>
        <p:nvSpPr>
          <p:cNvPr id="40968" name="Rectangle 99"/>
          <p:cNvSpPr>
            <a:spLocks noChangeArrowheads="1"/>
          </p:cNvSpPr>
          <p:nvPr/>
        </p:nvSpPr>
        <p:spPr bwMode="auto">
          <a:xfrm>
            <a:off x="1981200" y="1839913"/>
            <a:ext cx="76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KA = B</a:t>
            </a:r>
          </a:p>
          <a:p>
            <a:r>
              <a:rPr lang="en-US" sz="1200"/>
              <a:t>KB = 1</a:t>
            </a:r>
          </a:p>
          <a:p>
            <a:r>
              <a:rPr lang="en-US" sz="1200"/>
              <a:t>KC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Registers and Counters are versatile sequential circuits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Registers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Parallel Load Registers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Shift Registers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Universal Shift Registers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Counters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Ripple counters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Synchronous counters</a:t>
            </a:r>
          </a:p>
        </p:txBody>
      </p:sp>
      <p:sp>
        <p:nvSpPr>
          <p:cNvPr id="41988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4-Bit Register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5486400" cy="4035425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simple 4-bit register can be made with 4 D-FF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Data is loaded in parallel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Common Clock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At each positive-edge, 4 bits are loaded in parallel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Previous data is overwritten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Entering data is called </a:t>
            </a:r>
            <a:r>
              <a:rPr lang="en-US" b="1" u="sng" dirty="0" smtClean="0"/>
              <a:t>loading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Common Clear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Asynchronous active-low clear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When Clear = 0, all FFs are cleared; i.e. 0 is stored.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784350"/>
            <a:ext cx="1670050" cy="4432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4-Bit Register (cont.)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784350"/>
            <a:ext cx="1670050" cy="4432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173" name="Rectangle 12"/>
          <p:cNvSpPr>
            <a:spLocks noChangeArrowheads="1"/>
          </p:cNvSpPr>
          <p:nvPr/>
        </p:nvSpPr>
        <p:spPr bwMode="auto">
          <a:xfrm>
            <a:off x="6553200" y="6037263"/>
            <a:ext cx="304800" cy="21113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4724400" cy="4035425"/>
          </a:xfrm>
        </p:spPr>
        <p:txBody>
          <a:bodyPr/>
          <a:lstStyle/>
          <a:p>
            <a:r>
              <a:rPr lang="en-US" sz="2000" b="1" smtClean="0"/>
              <a:t>Question:</a:t>
            </a:r>
            <a:r>
              <a:rPr lang="en-US" sz="2000" smtClean="0"/>
              <a:t> How to modify this register to enable/disable loading new data (overwriting previous)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4-Bit Register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4724400" cy="4035425"/>
          </a:xfrm>
        </p:spPr>
        <p:txBody>
          <a:bodyPr/>
          <a:lstStyle/>
          <a:p>
            <a:r>
              <a:rPr lang="en-US" sz="2000" b="1" smtClean="0"/>
              <a:t>Question:</a:t>
            </a:r>
            <a:r>
              <a:rPr lang="en-US" sz="2000" smtClean="0"/>
              <a:t> How to modify this register to enable/disable loading new data (overwriting previous) ?</a:t>
            </a:r>
          </a:p>
          <a:p>
            <a:endParaRPr lang="en-US" sz="2000" smtClean="0"/>
          </a:p>
          <a:p>
            <a:r>
              <a:rPr lang="en-US" sz="2000" b="1" smtClean="0"/>
              <a:t>Answer:</a:t>
            </a:r>
            <a:r>
              <a:rPr lang="en-US" sz="2000" smtClean="0"/>
              <a:t> When Load=0, the clock input to the FFs will never take a transition (0 to 1, 1 to 0), no new data will be loaded. When Load=1, normal data loading takes place</a:t>
            </a:r>
          </a:p>
          <a:p>
            <a:endParaRPr lang="en-US" sz="2000" smtClean="0"/>
          </a:p>
          <a:p>
            <a:r>
              <a:rPr lang="en-US" sz="2000" smtClean="0">
                <a:solidFill>
                  <a:schemeClr val="tx1"/>
                </a:solidFill>
              </a:rPr>
              <a:t>This is called  </a:t>
            </a:r>
            <a:r>
              <a:rPr lang="en-US" sz="2000" b="1" smtClean="0">
                <a:solidFill>
                  <a:schemeClr val="tx1"/>
                </a:solidFill>
              </a:rPr>
              <a:t>clock gating</a:t>
            </a:r>
          </a:p>
          <a:p>
            <a:endParaRPr lang="en-US" sz="2000" smtClean="0"/>
          </a:p>
          <a:p>
            <a:pPr>
              <a:buFont typeface="Arial" pitchFamily="34" charset="0"/>
              <a:buChar char="•"/>
            </a:pPr>
            <a:endParaRPr lang="en-US" sz="2000" smtClean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784350"/>
            <a:ext cx="1670050" cy="4432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cxnSp>
        <p:nvCxnSpPr>
          <p:cNvPr id="8198" name="Elbow Connector 7"/>
          <p:cNvCxnSpPr>
            <a:cxnSpLocks noChangeShapeType="1"/>
          </p:cNvCxnSpPr>
          <p:nvPr/>
        </p:nvCxnSpPr>
        <p:spPr bwMode="auto">
          <a:xfrm>
            <a:off x="6172200" y="5791200"/>
            <a:ext cx="533400" cy="2286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6553200" y="6037263"/>
            <a:ext cx="304800" cy="21113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0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5578475"/>
            <a:ext cx="1314450" cy="43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4-Bit Register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4724400" cy="4035425"/>
          </a:xfrm>
        </p:spPr>
        <p:txBody>
          <a:bodyPr/>
          <a:lstStyle/>
          <a:p>
            <a:r>
              <a:rPr lang="en-US" sz="2000" b="1" smtClean="0"/>
              <a:t>Clock Skew Problem:</a:t>
            </a:r>
            <a:r>
              <a:rPr lang="en-US" sz="2000" smtClean="0"/>
              <a:t> </a:t>
            </a:r>
          </a:p>
          <a:p>
            <a:r>
              <a:rPr lang="en-US" sz="2000" smtClean="0"/>
              <a:t>It results from clock gating.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784350"/>
            <a:ext cx="1670050" cy="4432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cxnSp>
        <p:nvCxnSpPr>
          <p:cNvPr id="9222" name="Elbow Connector 7"/>
          <p:cNvCxnSpPr>
            <a:cxnSpLocks noChangeShapeType="1"/>
          </p:cNvCxnSpPr>
          <p:nvPr/>
        </p:nvCxnSpPr>
        <p:spPr bwMode="auto">
          <a:xfrm>
            <a:off x="6172200" y="5791200"/>
            <a:ext cx="533400" cy="2286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223" name="Rectangle 12"/>
          <p:cNvSpPr>
            <a:spLocks noChangeArrowheads="1"/>
          </p:cNvSpPr>
          <p:nvPr/>
        </p:nvSpPr>
        <p:spPr bwMode="auto">
          <a:xfrm>
            <a:off x="6553200" y="6037263"/>
            <a:ext cx="304800" cy="21113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2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5578475"/>
            <a:ext cx="1314450" cy="43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922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276600"/>
            <a:ext cx="5495925" cy="2136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4-Bit Register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4724400" cy="4035425"/>
          </a:xfrm>
        </p:spPr>
        <p:txBody>
          <a:bodyPr/>
          <a:lstStyle/>
          <a:p>
            <a:r>
              <a:rPr lang="en-US" sz="2000" b="1" smtClean="0"/>
              <a:t>Better Solution: Register with Parallel Load</a:t>
            </a:r>
            <a:endParaRPr lang="en-US" sz="2000" smtClean="0"/>
          </a:p>
          <a:p>
            <a:r>
              <a:rPr lang="en-US" sz="2000" smtClean="0"/>
              <a:t>Use a 2x1 MUX as shown: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784350"/>
            <a:ext cx="1670050" cy="4432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02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429000"/>
            <a:ext cx="4038600" cy="276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247" name="Rectangle 37"/>
          <p:cNvSpPr>
            <a:spLocks noChangeArrowheads="1"/>
          </p:cNvSpPr>
          <p:nvPr/>
        </p:nvSpPr>
        <p:spPr bwMode="auto">
          <a:xfrm>
            <a:off x="1143000" y="3292475"/>
            <a:ext cx="1219200" cy="304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Rectangle 38"/>
          <p:cNvSpPr>
            <a:spLocks noChangeArrowheads="1"/>
          </p:cNvSpPr>
          <p:nvPr/>
        </p:nvSpPr>
        <p:spPr bwMode="auto">
          <a:xfrm>
            <a:off x="1219200" y="3444875"/>
            <a:ext cx="762000" cy="365125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371475" y="3733800"/>
            <a:ext cx="12287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Q: Why </a:t>
            </a:r>
            <a:r>
              <a:rPr lang="en-US" sz="1400" dirty="0" smtClean="0">
                <a:solidFill>
                  <a:srgbClr val="FF0000"/>
                </a:solidFill>
              </a:rPr>
              <a:t>the </a:t>
            </a:r>
            <a:r>
              <a:rPr lang="en-US" sz="1400" dirty="0">
                <a:solidFill>
                  <a:srgbClr val="FF0000"/>
                </a:solidFill>
              </a:rPr>
              <a:t>D-FF output is </a:t>
            </a:r>
            <a:r>
              <a:rPr lang="en-US" sz="1400" dirty="0" smtClean="0">
                <a:solidFill>
                  <a:srgbClr val="FF0000"/>
                </a:solidFill>
              </a:rPr>
              <a:t>fed back?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4-Bit Register (cont.)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828800"/>
            <a:ext cx="191293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865438"/>
            <a:ext cx="191293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900488"/>
            <a:ext cx="191293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27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937125"/>
            <a:ext cx="191293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 rot="5400000">
            <a:off x="5499894" y="4128294"/>
            <a:ext cx="3783012" cy="0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5267325" y="4262438"/>
            <a:ext cx="3500437" cy="14288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74" name="TextBox 14"/>
          <p:cNvSpPr txBox="1">
            <a:spLocks noChangeArrowheads="1"/>
          </p:cNvSpPr>
          <p:nvPr/>
        </p:nvSpPr>
        <p:spPr bwMode="auto">
          <a:xfrm>
            <a:off x="7178675" y="5983288"/>
            <a:ext cx="593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clock</a:t>
            </a:r>
          </a:p>
        </p:txBody>
      </p:sp>
      <p:sp>
        <p:nvSpPr>
          <p:cNvPr id="11275" name="TextBox 15"/>
          <p:cNvSpPr txBox="1">
            <a:spLocks noChangeArrowheads="1"/>
          </p:cNvSpPr>
          <p:nvPr/>
        </p:nvSpPr>
        <p:spPr bwMode="auto">
          <a:xfrm>
            <a:off x="6718300" y="5983288"/>
            <a:ext cx="522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load</a:t>
            </a:r>
          </a:p>
        </p:txBody>
      </p:sp>
      <p:sp>
        <p:nvSpPr>
          <p:cNvPr id="11276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4724400" cy="4035425"/>
          </a:xfrm>
        </p:spPr>
        <p:txBody>
          <a:bodyPr/>
          <a:lstStyle/>
          <a:p>
            <a:r>
              <a:rPr lang="en-US" sz="2000" b="1" smtClean="0"/>
              <a:t>A 4-bit Parallel Load Register</a:t>
            </a:r>
          </a:p>
          <a:p>
            <a:endParaRPr lang="en-US" sz="2000" b="1" smtClean="0"/>
          </a:p>
          <a:p>
            <a:r>
              <a:rPr lang="en-US" sz="2000" smtClean="0"/>
              <a:t>When Load = 0, the data is not changed (no loading)</a:t>
            </a:r>
          </a:p>
          <a:p>
            <a:r>
              <a:rPr lang="en-US" sz="2000" smtClean="0"/>
              <a:t>When Load = 1, the data is loaded in parallel at the rising edge (+ve)</a:t>
            </a:r>
          </a:p>
          <a:p>
            <a:endParaRPr lang="en-US" sz="2000" smtClean="0"/>
          </a:p>
          <a:p>
            <a:endParaRPr lang="en-US" sz="2000" smtClean="0"/>
          </a:p>
        </p:txBody>
      </p:sp>
      <p:sp>
        <p:nvSpPr>
          <p:cNvPr id="11277" name="Oval 17"/>
          <p:cNvSpPr>
            <a:spLocks noChangeArrowheads="1"/>
          </p:cNvSpPr>
          <p:nvPr/>
        </p:nvSpPr>
        <p:spPr bwMode="auto">
          <a:xfrm>
            <a:off x="7372350" y="3236913"/>
            <a:ext cx="46038" cy="76200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Oval 18"/>
          <p:cNvSpPr>
            <a:spLocks noChangeArrowheads="1"/>
          </p:cNvSpPr>
          <p:nvPr/>
        </p:nvSpPr>
        <p:spPr bwMode="auto">
          <a:xfrm>
            <a:off x="7372350" y="4279900"/>
            <a:ext cx="46038" cy="76200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Oval 19"/>
          <p:cNvSpPr>
            <a:spLocks noChangeArrowheads="1"/>
          </p:cNvSpPr>
          <p:nvPr/>
        </p:nvSpPr>
        <p:spPr bwMode="auto">
          <a:xfrm>
            <a:off x="7370763" y="5326063"/>
            <a:ext cx="44450" cy="76200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Oval 20"/>
          <p:cNvSpPr>
            <a:spLocks noChangeArrowheads="1"/>
          </p:cNvSpPr>
          <p:nvPr/>
        </p:nvSpPr>
        <p:spPr bwMode="auto">
          <a:xfrm>
            <a:off x="6997700" y="3608388"/>
            <a:ext cx="46038" cy="76200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Oval 21"/>
          <p:cNvSpPr>
            <a:spLocks noChangeArrowheads="1"/>
          </p:cNvSpPr>
          <p:nvPr/>
        </p:nvSpPr>
        <p:spPr bwMode="auto">
          <a:xfrm>
            <a:off x="6997700" y="4652963"/>
            <a:ext cx="46038" cy="76200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Oval 22"/>
          <p:cNvSpPr>
            <a:spLocks noChangeArrowheads="1"/>
          </p:cNvSpPr>
          <p:nvPr/>
        </p:nvSpPr>
        <p:spPr bwMode="auto">
          <a:xfrm>
            <a:off x="6994525" y="5697538"/>
            <a:ext cx="46038" cy="76200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31348</TotalTime>
  <Words>2139</Words>
  <Application>Microsoft Office PowerPoint</Application>
  <PresentationFormat>On-screen Show (4:3)</PresentationFormat>
  <Paragraphs>709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Arial Black</vt:lpstr>
      <vt:lpstr>Monotype Sorts</vt:lpstr>
      <vt:lpstr>Swiss 721 SWA</vt:lpstr>
      <vt:lpstr>Tahoma</vt:lpstr>
      <vt:lpstr>Times New Roman</vt:lpstr>
      <vt:lpstr>Wingdings</vt:lpstr>
      <vt:lpstr>Default Design</vt:lpstr>
      <vt:lpstr>1_Default Design</vt:lpstr>
      <vt:lpstr>COE 202: Digital Logic Design Sequential Circuits Part 4 </vt:lpstr>
      <vt:lpstr>Objectives</vt:lpstr>
      <vt:lpstr>Registers</vt:lpstr>
      <vt:lpstr>4-Bit Register</vt:lpstr>
      <vt:lpstr>4-Bit Register (cont.)</vt:lpstr>
      <vt:lpstr>4-Bit Register (cont.)</vt:lpstr>
      <vt:lpstr>4-Bit Register (cont.)</vt:lpstr>
      <vt:lpstr>4-Bit Register (cont.)</vt:lpstr>
      <vt:lpstr>4-Bit Register (cont.)</vt:lpstr>
      <vt:lpstr>Shift Registers</vt:lpstr>
      <vt:lpstr>4-bit Shift Register</vt:lpstr>
      <vt:lpstr>Using Shift Register (Examples)</vt:lpstr>
      <vt:lpstr>Shift Register with Parallel Load</vt:lpstr>
      <vt:lpstr>Universal Shift Register</vt:lpstr>
      <vt:lpstr>Universal Shift Register (cont.)</vt:lpstr>
      <vt:lpstr>Universal Shift Register (cont.)</vt:lpstr>
      <vt:lpstr>Counters</vt:lpstr>
      <vt:lpstr>Counters</vt:lpstr>
      <vt:lpstr>Ripple Counters</vt:lpstr>
      <vt:lpstr>Ripple Counters (cont.)</vt:lpstr>
      <vt:lpstr>Ripple Counters</vt:lpstr>
      <vt:lpstr>Synchronous Counters</vt:lpstr>
      <vt:lpstr>4-bit Synchronous Binary Counter with D-FF</vt:lpstr>
      <vt:lpstr>4-bit Synchronous Binary Counter (Contd.)</vt:lpstr>
      <vt:lpstr>Binary Counter with Parallel Load</vt:lpstr>
      <vt:lpstr>Binary Counter with Parallel Load</vt:lpstr>
      <vt:lpstr>BCD Counter</vt:lpstr>
      <vt:lpstr>BCD Counter</vt:lpstr>
      <vt:lpstr>3-to-12 Counter (Modulo 10, Divide by 10)</vt:lpstr>
      <vt:lpstr>3-to-12 Counter (Modulo 10, Divide by 10)</vt:lpstr>
      <vt:lpstr>9-to-69 Counter</vt:lpstr>
      <vt:lpstr>9-to-69 Counter (cont.)</vt:lpstr>
      <vt:lpstr>Counter with Clear</vt:lpstr>
      <vt:lpstr>Arbitrary Count Sequence</vt:lpstr>
      <vt:lpstr>Arbitrary Count Sequence – State Table</vt:lpstr>
      <vt:lpstr>Arbitrary Count Sequence – Input Equations</vt:lpstr>
      <vt:lpstr>PowerPoint Presentation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Sequential Circuits Part 4</dc:title>
  <dc:creator>marwan</dc:creator>
  <cp:lastModifiedBy>Dr. Marwan Abu-Amara</cp:lastModifiedBy>
  <cp:revision>1849</cp:revision>
  <cp:lastPrinted>1601-01-01T00:00:00Z</cp:lastPrinted>
  <dcterms:created xsi:type="dcterms:W3CDTF">2009-02-22T06:15:20Z</dcterms:created>
  <dcterms:modified xsi:type="dcterms:W3CDTF">2016-12-20T06:56:07Z</dcterms:modified>
</cp:coreProperties>
</file>