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5"/>
  </p:notesMasterIdLst>
  <p:sldIdLst>
    <p:sldId id="293" r:id="rId3"/>
    <p:sldId id="277" r:id="rId4"/>
    <p:sldId id="339" r:id="rId5"/>
    <p:sldId id="303" r:id="rId6"/>
    <p:sldId id="340" r:id="rId7"/>
    <p:sldId id="341" r:id="rId8"/>
    <p:sldId id="342" r:id="rId9"/>
    <p:sldId id="343" r:id="rId10"/>
    <p:sldId id="345" r:id="rId11"/>
    <p:sldId id="332" r:id="rId12"/>
    <p:sldId id="304" r:id="rId13"/>
    <p:sldId id="306" r:id="rId14"/>
    <p:sldId id="309" r:id="rId15"/>
    <p:sldId id="317" r:id="rId16"/>
    <p:sldId id="318" r:id="rId17"/>
    <p:sldId id="319" r:id="rId18"/>
    <p:sldId id="315" r:id="rId19"/>
    <p:sldId id="316" r:id="rId20"/>
    <p:sldId id="320" r:id="rId21"/>
    <p:sldId id="321" r:id="rId22"/>
    <p:sldId id="322" r:id="rId23"/>
    <p:sldId id="323" r:id="rId24"/>
    <p:sldId id="324" r:id="rId25"/>
    <p:sldId id="325" r:id="rId26"/>
    <p:sldId id="333" r:id="rId27"/>
    <p:sldId id="334" r:id="rId28"/>
    <p:sldId id="335" r:id="rId29"/>
    <p:sldId id="336" r:id="rId30"/>
    <p:sldId id="337" r:id="rId31"/>
    <p:sldId id="338" r:id="rId32"/>
    <p:sldId id="331" r:id="rId33"/>
    <p:sldId id="330" r:id="rId34"/>
  </p:sldIdLst>
  <p:sldSz cx="9144000" cy="6858000" type="screen4x3"/>
  <p:notesSz cx="6858000" cy="9144000"/>
  <p:defaultTextStyle>
    <a:defPPr>
      <a:defRPr lang="en-GB"/>
    </a:defPPr>
    <a:lvl1pPr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66CCFF"/>
    <a:srgbClr val="6699FF"/>
    <a:srgbClr val="FFFF00"/>
    <a:srgbClr val="FF3300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E63D5-997A-4646-A377-4702673A728D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2198" y="9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7"/>
    </p:cViewPr>
  </p:sorterViewPr>
  <p:notesViewPr>
    <p:cSldViewPr>
      <p:cViewPr varScale="1">
        <p:scale>
          <a:sx n="56" d="100"/>
          <a:sy n="56" d="100"/>
        </p:scale>
        <p:origin x="-157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E61B67B-182C-4455-A777-8DA952EDBD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28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EE725B-9ED8-4FD1-8AC9-3BC3038B9317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231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3C0024-3BE9-4CFB-B469-EC55CC4BF5A1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592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43B4D2-0156-48FF-8C4F-F099DEA692E1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135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0A7109-8B9D-405D-96BD-4417F23C75EC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492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D43B3C-F2F5-4277-B0A6-94652CF1C2AD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556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993B66-F02A-4269-BEA6-240421ED5DA9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519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653996-31C5-42F9-857E-2EE60939A6BC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245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57FD-FEDA-4B16-8410-D33644B084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454D-54F2-44CD-9318-D60205D64F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533400"/>
            <a:ext cx="1922462" cy="5407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8163" cy="5407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184A9-8FD2-45BE-AD52-28D1BC2EE1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30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3025" cy="40354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F3CFF-218D-426F-84E7-2D38960E78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30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0313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905000"/>
            <a:ext cx="3770312" cy="403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1CF56-D0BA-49DD-8F55-B6133E1C8E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B082-2784-4E31-B4E4-66CF8CB73A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8340-08C7-4FC0-B3F9-BF4A7706E1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E4C6-9432-4982-87D1-E445D8614A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7BEE5-BF6A-4DB0-AF1C-B9E0519CFC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FA77-9F25-4440-9189-1CED1717DA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AF8A3-74BE-4787-A8FE-ABBA031D13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D9B31-210E-46AC-9F16-AD087ACE3B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3ED7-5491-43E2-A173-4B1C6CCEE3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4281-7A4B-4FA5-92FE-E141A0E1D2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F150F-CB7E-494F-9E61-D346E24AD7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2646F-48A5-43E7-AC97-DEA298E763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857250"/>
            <a:ext cx="2055812" cy="527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018213" cy="527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64140-A461-4D34-AB84-9802DA1B2D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69225" cy="226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8B60-8538-4A99-99A0-2FE9A2379F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BFBB-1220-4EA4-959E-462F828D58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0313" cy="4035425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905000"/>
            <a:ext cx="3770312" cy="4035425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34065-BBED-4958-8394-ECCBEDEA48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C617-E3BA-44DF-BA19-F4D8D81CAC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A22AC-0113-4223-90B0-2EC8A3C3B2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8CED4-41CA-4320-A321-3BBDDAE5AC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D9669-80B3-433F-9572-0978F3E704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50CF-5ACA-4608-A7C4-B4E4DF75DB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30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3025" cy="403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391275"/>
            <a:ext cx="2054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403975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400800"/>
            <a:ext cx="15970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E39253-9A9D-4726-952C-91B50129701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6"/>
          <p:cNvGrpSpPr>
            <a:grpSpLocks/>
          </p:cNvGrpSpPr>
          <p:nvPr/>
        </p:nvGrpSpPr>
        <p:grpSpPr bwMode="auto">
          <a:xfrm>
            <a:off x="168275" y="228600"/>
            <a:ext cx="8821738" cy="6094413"/>
            <a:chOff x="106" y="144"/>
            <a:chExt cx="5557" cy="3839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44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480" y="1077"/>
              <a:ext cx="4848" cy="1"/>
            </a:xfrm>
            <a:prstGeom prst="line">
              <a:avLst/>
            </a:prstGeom>
            <a:noFill/>
            <a:ln w="3816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3366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solidFill>
              <a:srgbClr val="CC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57250"/>
            <a:ext cx="7769225" cy="226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391275"/>
            <a:ext cx="2054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391275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KFUPM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391275"/>
            <a:ext cx="15970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8F3CB83-5D6B-431D-A609-6DAA29E85C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336666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377950"/>
            <a:ext cx="8077200" cy="24257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700" i="1" smtClean="0">
                <a:solidFill>
                  <a:srgbClr val="000000"/>
                </a:solidFill>
              </a:rPr>
              <a:t>COE 202: Digital Logic Design</a:t>
            </a:r>
            <a:br>
              <a:rPr lang="en-US" sz="3700" i="1" smtClean="0">
                <a:solidFill>
                  <a:srgbClr val="000000"/>
                </a:solidFill>
              </a:rPr>
            </a:br>
            <a:r>
              <a:rPr lang="en-US" sz="3700" i="1" smtClean="0">
                <a:solidFill>
                  <a:srgbClr val="000000"/>
                </a:solidFill>
              </a:rPr>
              <a:t>Sequential Circuits</a:t>
            </a:r>
            <a:br>
              <a:rPr lang="en-US" sz="3700" i="1" smtClean="0">
                <a:solidFill>
                  <a:srgbClr val="000000"/>
                </a:solidFill>
              </a:rPr>
            </a:br>
            <a:r>
              <a:rPr lang="en-US" sz="3700" i="1" smtClean="0">
                <a:solidFill>
                  <a:srgbClr val="000000"/>
                </a:solidFill>
              </a:rPr>
              <a:t>Part 3</a:t>
            </a:r>
            <a:r>
              <a:rPr lang="en-US" sz="2100" i="1" smtClean="0">
                <a:solidFill>
                  <a:srgbClr val="000000"/>
                </a:solidFill>
              </a:rPr>
              <a:t/>
            </a:r>
            <a:br>
              <a:rPr lang="en-US" sz="2100" i="1" smtClean="0">
                <a:solidFill>
                  <a:srgbClr val="000000"/>
                </a:solidFill>
              </a:rPr>
            </a:br>
            <a:endParaRPr lang="en-US" sz="2100" i="1" smtClean="0">
              <a:solidFill>
                <a:srgbClr val="000000"/>
              </a:solidFill>
            </a:endParaRP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95538" y="3924300"/>
            <a:ext cx="4606925" cy="156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Courtesy of Dr. Ahmad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Almulhem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Diagram </a:t>
            </a:r>
            <a:r>
              <a:rPr lang="en-US" dirty="0" smtClean="0"/>
              <a:t>(Verification</a:t>
            </a:r>
            <a:r>
              <a:rPr lang="en-US" dirty="0"/>
              <a:t>)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5670550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5" name="Content Placeholder 12"/>
          <p:cNvSpPr>
            <a:spLocks noGrp="1"/>
          </p:cNvSpPr>
          <p:nvPr>
            <p:ph idx="1"/>
          </p:nvPr>
        </p:nvSpPr>
        <p:spPr>
          <a:xfrm>
            <a:off x="762000" y="1981200"/>
            <a:ext cx="4572000" cy="1066800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Question</a:t>
            </a:r>
            <a:r>
              <a:rPr lang="en-US" sz="2000" b="1" i="1" dirty="0" smtClean="0">
                <a:solidFill>
                  <a:srgbClr val="FF0000"/>
                </a:solidFill>
              </a:rPr>
              <a:t>:  Does it detect 111 ?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86400" y="1752600"/>
            <a:ext cx="3409950" cy="2708632"/>
            <a:chOff x="5486400" y="1752600"/>
            <a:chExt cx="3409950" cy="27086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1752600"/>
              <a:ext cx="3409950" cy="27086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" name="Oval 1"/>
            <p:cNvSpPr/>
            <p:nvPr/>
          </p:nvSpPr>
          <p:spPr bwMode="auto">
            <a:xfrm>
              <a:off x="7949289" y="2487386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49289" y="3556911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</a:t>
            </a:r>
            <a:endParaRPr lang="en-US" dirty="0" smtClean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693025" cy="137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 smtClean="0"/>
              <a:t>Problem: Design of A Sequence Recognizer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Design a circuit that </a:t>
            </a:r>
            <a:r>
              <a:rPr lang="en-US" sz="2400" dirty="0"/>
              <a:t>reads as inputs continuous bits, and generates an output of ‘1’ if the sequence (1011) is </a:t>
            </a:r>
            <a:r>
              <a:rPr lang="en-US" sz="2400" dirty="0" smtClean="0"/>
              <a:t>detected</a:t>
            </a:r>
            <a:endParaRPr lang="ar-SA" sz="24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5002213"/>
            <a:ext cx="8534400" cy="78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         1  1  1  0  0  1  0  0  1  0  0  1  1  0  1  1  0  1  0  1  1  0  1  1  1  1  1  1 </a:t>
            </a:r>
          </a:p>
          <a:p>
            <a:pPr>
              <a:spcBef>
                <a:spcPct val="50000"/>
              </a:spcBef>
            </a:pPr>
            <a:r>
              <a:rPr lang="en-US"/>
              <a:t>Output       0  0  0  0  0  0  0  0  0  0  0  0  0  0  0  </a:t>
            </a:r>
            <a:r>
              <a:rPr lang="en-US" b="1"/>
              <a:t>1</a:t>
            </a:r>
            <a:r>
              <a:rPr lang="en-US"/>
              <a:t>  0  0  0  0  </a:t>
            </a:r>
            <a:r>
              <a:rPr lang="en-US" b="1"/>
              <a:t>1</a:t>
            </a:r>
            <a:r>
              <a:rPr lang="en-US"/>
              <a:t>  0  0  </a:t>
            </a:r>
            <a:r>
              <a:rPr lang="en-US" b="1"/>
              <a:t>1</a:t>
            </a:r>
            <a:r>
              <a:rPr lang="en-US"/>
              <a:t>  0  0  0  0</a:t>
            </a:r>
          </a:p>
        </p:txBody>
      </p:sp>
      <p:sp>
        <p:nvSpPr>
          <p:cNvPr id="2253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024313" y="3581400"/>
            <a:ext cx="9144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2535" name="Straight Arrow Connector 8"/>
          <p:cNvCxnSpPr>
            <a:cxnSpLocks noChangeShapeType="1"/>
          </p:cNvCxnSpPr>
          <p:nvPr/>
        </p:nvCxnSpPr>
        <p:spPr bwMode="auto">
          <a:xfrm>
            <a:off x="2957513" y="411480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36" name="Straight Arrow Connector 10"/>
          <p:cNvCxnSpPr>
            <a:cxnSpLocks noChangeShapeType="1"/>
          </p:cNvCxnSpPr>
          <p:nvPr/>
        </p:nvCxnSpPr>
        <p:spPr bwMode="auto">
          <a:xfrm>
            <a:off x="4967288" y="411480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2574925" y="3917950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6062663" y="38862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22539" name="Rounded Rectangle 13"/>
          <p:cNvSpPr>
            <a:spLocks noChangeArrowheads="1"/>
          </p:cNvSpPr>
          <p:nvPr/>
        </p:nvSpPr>
        <p:spPr bwMode="auto">
          <a:xfrm>
            <a:off x="4676775" y="5073650"/>
            <a:ext cx="930275" cy="260350"/>
          </a:xfrm>
          <a:prstGeom prst="roundRect">
            <a:avLst>
              <a:gd name="adj" fmla="val 16667"/>
            </a:avLst>
          </a:prstGeom>
          <a:solidFill>
            <a:srgbClr val="3333CC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ounded Rectangle 14"/>
          <p:cNvSpPr>
            <a:spLocks noChangeArrowheads="1"/>
          </p:cNvSpPr>
          <p:nvPr/>
        </p:nvSpPr>
        <p:spPr bwMode="auto">
          <a:xfrm>
            <a:off x="5927725" y="5073650"/>
            <a:ext cx="930275" cy="260350"/>
          </a:xfrm>
          <a:prstGeom prst="roundRect">
            <a:avLst>
              <a:gd name="adj" fmla="val 16667"/>
            </a:avLst>
          </a:prstGeom>
          <a:solidFill>
            <a:srgbClr val="3333CC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Rounded Rectangle 15"/>
          <p:cNvSpPr>
            <a:spLocks noChangeArrowheads="1"/>
          </p:cNvSpPr>
          <p:nvPr/>
        </p:nvSpPr>
        <p:spPr bwMode="auto">
          <a:xfrm>
            <a:off x="6705600" y="5060950"/>
            <a:ext cx="930275" cy="260350"/>
          </a:xfrm>
          <a:prstGeom prst="roundRect">
            <a:avLst>
              <a:gd name="adj" fmla="val 16667"/>
            </a:avLst>
          </a:prstGeom>
          <a:solidFill>
            <a:srgbClr val="3333CC">
              <a:alpha val="20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 </a:t>
            </a:r>
            <a:r>
              <a:rPr lang="en-US" dirty="0" smtClean="0"/>
              <a:t>(cont.)</a:t>
            </a:r>
          </a:p>
        </p:txBody>
      </p:sp>
      <p:sp>
        <p:nvSpPr>
          <p:cNvPr id="23555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3581400" cy="685800"/>
          </a:xfrm>
        </p:spPr>
        <p:txBody>
          <a:bodyPr/>
          <a:lstStyle/>
          <a:p>
            <a:r>
              <a:rPr lang="en-US" sz="2400" b="1" smtClean="0"/>
              <a:t>Step1: State Diagram </a:t>
            </a:r>
          </a:p>
        </p:txBody>
      </p:sp>
      <p:sp>
        <p:nvSpPr>
          <p:cNvPr id="2355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01888"/>
            <a:ext cx="17526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89463"/>
            <a:ext cx="2819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133600"/>
            <a:ext cx="36576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5072063" y="1752600"/>
            <a:ext cx="3309937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Sequence to be detected:1011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 </a:t>
            </a:r>
            <a:r>
              <a:rPr lang="en-US" dirty="0" smtClean="0"/>
              <a:t>(cont.)</a:t>
            </a:r>
          </a:p>
        </p:txBody>
      </p:sp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027488" cy="202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1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3581400" cy="685800"/>
          </a:xfrm>
        </p:spPr>
        <p:txBody>
          <a:bodyPr/>
          <a:lstStyle/>
          <a:p>
            <a:r>
              <a:rPr lang="en-US" sz="2400" b="1" smtClean="0"/>
              <a:t>Step 2: State Table </a:t>
            </a:r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4495800" y="4724400"/>
            <a:ext cx="569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OR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73538"/>
            <a:ext cx="3657600" cy="169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00" y="3371850"/>
            <a:ext cx="4102100" cy="257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 </a:t>
            </a:r>
            <a:r>
              <a:rPr lang="en-US" dirty="0" smtClean="0"/>
              <a:t>(cont.)</a:t>
            </a:r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25604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3581400" cy="1143000"/>
          </a:xfrm>
        </p:spPr>
        <p:txBody>
          <a:bodyPr/>
          <a:lstStyle/>
          <a:p>
            <a:r>
              <a:rPr lang="en-US" sz="2400" b="1" smtClean="0"/>
              <a:t>Step 2: State Table</a:t>
            </a:r>
          </a:p>
          <a:p>
            <a:r>
              <a:rPr lang="en-US" sz="2400" b="1" smtClean="0"/>
              <a:t> </a:t>
            </a:r>
            <a:r>
              <a:rPr lang="en-US" sz="2400" b="1" i="1" smtClean="0">
                <a:solidFill>
                  <a:srgbClr val="FF0000"/>
                </a:solidFill>
              </a:rPr>
              <a:t>state assignment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3371850"/>
            <a:ext cx="4102100" cy="257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7975" y="1905000"/>
            <a:ext cx="1825625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7" name="Right Arrow 19"/>
          <p:cNvSpPr>
            <a:spLocks noChangeArrowheads="1"/>
          </p:cNvSpPr>
          <p:nvPr/>
        </p:nvSpPr>
        <p:spPr bwMode="auto">
          <a:xfrm>
            <a:off x="3657600" y="2438400"/>
            <a:ext cx="381000" cy="152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Right Arrow 20"/>
          <p:cNvSpPr>
            <a:spLocks noChangeArrowheads="1"/>
          </p:cNvSpPr>
          <p:nvPr/>
        </p:nvSpPr>
        <p:spPr bwMode="auto">
          <a:xfrm>
            <a:off x="4495800" y="4724400"/>
            <a:ext cx="381000" cy="152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713" y="3308350"/>
            <a:ext cx="3824287" cy="262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10" name="Rectangle 21"/>
          <p:cNvSpPr>
            <a:spLocks noChangeArrowheads="1"/>
          </p:cNvSpPr>
          <p:nvPr/>
        </p:nvSpPr>
        <p:spPr bwMode="auto">
          <a:xfrm>
            <a:off x="6096000" y="1828800"/>
            <a:ext cx="2667000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/>
              <a:t>Q: How many FF?</a:t>
            </a:r>
          </a:p>
          <a:p>
            <a:pPr algn="l"/>
            <a:endParaRPr lang="en-US" b="1"/>
          </a:p>
          <a:p>
            <a:pPr algn="l"/>
            <a:r>
              <a:rPr lang="en-US" b="1"/>
              <a:t>   log</a:t>
            </a:r>
            <a:r>
              <a:rPr lang="en-US" b="1" baseline="-25000"/>
              <a:t>2</a:t>
            </a:r>
            <a:r>
              <a:rPr lang="en-US" b="1"/>
              <a:t>(no. of states) </a:t>
            </a:r>
          </a:p>
        </p:txBody>
      </p:sp>
      <p:grpSp>
        <p:nvGrpSpPr>
          <p:cNvPr id="25611" name="Group 23"/>
          <p:cNvGrpSpPr>
            <a:grpSpLocks/>
          </p:cNvGrpSpPr>
          <p:nvPr/>
        </p:nvGrpSpPr>
        <p:grpSpPr bwMode="auto">
          <a:xfrm>
            <a:off x="6276975" y="2422525"/>
            <a:ext cx="76200" cy="228600"/>
            <a:chOff x="914400" y="2286000"/>
            <a:chExt cx="152400" cy="304800"/>
          </a:xfrm>
        </p:grpSpPr>
        <p:sp>
          <p:nvSpPr>
            <p:cNvPr id="25615" name="Line 8"/>
            <p:cNvSpPr>
              <a:spLocks noChangeShapeType="1"/>
            </p:cNvSpPr>
            <p:nvPr/>
          </p:nvSpPr>
          <p:spPr bwMode="auto">
            <a:xfrm flipV="1">
              <a:off x="914400" y="2286000"/>
              <a:ext cx="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9"/>
            <p:cNvSpPr>
              <a:spLocks noChangeShapeType="1"/>
            </p:cNvSpPr>
            <p:nvPr/>
          </p:nvSpPr>
          <p:spPr bwMode="auto">
            <a:xfrm>
              <a:off x="914400" y="2286000"/>
              <a:ext cx="152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2" name="Group 26"/>
          <p:cNvGrpSpPr>
            <a:grpSpLocks/>
          </p:cNvGrpSpPr>
          <p:nvPr/>
        </p:nvGrpSpPr>
        <p:grpSpPr bwMode="auto">
          <a:xfrm flipH="1">
            <a:off x="8305800" y="2422525"/>
            <a:ext cx="76200" cy="228600"/>
            <a:chOff x="914400" y="2286000"/>
            <a:chExt cx="152400" cy="304800"/>
          </a:xfrm>
        </p:grpSpPr>
        <p:sp>
          <p:nvSpPr>
            <p:cNvPr id="25613" name="Line 8"/>
            <p:cNvSpPr>
              <a:spLocks noChangeShapeType="1"/>
            </p:cNvSpPr>
            <p:nvPr/>
          </p:nvSpPr>
          <p:spPr bwMode="auto">
            <a:xfrm flipV="1">
              <a:off x="914400" y="2286000"/>
              <a:ext cx="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9"/>
            <p:cNvSpPr>
              <a:spLocks noChangeShapeType="1"/>
            </p:cNvSpPr>
            <p:nvPr/>
          </p:nvSpPr>
          <p:spPr bwMode="auto">
            <a:xfrm>
              <a:off x="914400" y="2286000"/>
              <a:ext cx="152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 </a:t>
            </a:r>
            <a:r>
              <a:rPr lang="en-US" dirty="0" smtClean="0"/>
              <a:t>(cont.)</a:t>
            </a:r>
          </a:p>
        </p:txBody>
      </p:sp>
      <p:sp>
        <p:nvSpPr>
          <p:cNvPr id="266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26628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4191000" cy="1676400"/>
          </a:xfrm>
        </p:spPr>
        <p:txBody>
          <a:bodyPr/>
          <a:lstStyle/>
          <a:p>
            <a:r>
              <a:rPr lang="en-US" sz="2400" b="1" smtClean="0"/>
              <a:t>Step 2: State Table</a:t>
            </a:r>
          </a:p>
          <a:p>
            <a:r>
              <a:rPr lang="en-US" sz="2400" b="1" smtClean="0"/>
              <a:t> </a:t>
            </a:r>
            <a:r>
              <a:rPr lang="en-US" sz="2400" b="1" i="1" smtClean="0">
                <a:solidFill>
                  <a:srgbClr val="FF0000"/>
                </a:solidFill>
              </a:rPr>
              <a:t>choose FF</a:t>
            </a:r>
          </a:p>
          <a:p>
            <a:r>
              <a:rPr lang="en-US" sz="2000" b="1" smtClean="0">
                <a:solidFill>
                  <a:schemeClr val="tx1"/>
                </a:solidFill>
              </a:rPr>
              <a:t>In this example, lets use </a:t>
            </a:r>
            <a:r>
              <a:rPr lang="en-US" sz="2000" b="1" smtClean="0">
                <a:solidFill>
                  <a:schemeClr val="accent2"/>
                </a:solidFill>
              </a:rPr>
              <a:t>JK–FF</a:t>
            </a:r>
            <a:r>
              <a:rPr lang="en-US" sz="2000" b="1" smtClean="0">
                <a:solidFill>
                  <a:schemeClr val="tx1"/>
                </a:solidFill>
              </a:rPr>
              <a:t> for A  and </a:t>
            </a:r>
            <a:r>
              <a:rPr lang="en-US" sz="2000" b="1" smtClean="0">
                <a:solidFill>
                  <a:schemeClr val="accent2"/>
                </a:solidFill>
              </a:rPr>
              <a:t>D-FF</a:t>
            </a:r>
            <a:r>
              <a:rPr lang="en-US" sz="2000" b="1" smtClean="0">
                <a:solidFill>
                  <a:schemeClr val="tx1"/>
                </a:solidFill>
              </a:rPr>
              <a:t> for B</a:t>
            </a:r>
            <a:endParaRPr lang="en-US" sz="2400" b="1" smtClean="0">
              <a:solidFill>
                <a:schemeClr val="tx1"/>
              </a:solidFill>
            </a:endParaRPr>
          </a:p>
          <a:p>
            <a:endParaRPr lang="en-US" sz="2400" b="1" i="1" smtClean="0">
              <a:solidFill>
                <a:srgbClr val="FF0000"/>
              </a:solidFill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713" y="3308350"/>
            <a:ext cx="3824287" cy="2620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 </a:t>
            </a:r>
            <a:r>
              <a:rPr lang="en-US" dirty="0" smtClean="0"/>
              <a:t>(cont.)</a:t>
            </a:r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27652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4191000" cy="1676400"/>
          </a:xfrm>
        </p:spPr>
        <p:txBody>
          <a:bodyPr/>
          <a:lstStyle/>
          <a:p>
            <a:r>
              <a:rPr lang="en-US" sz="2400" b="1" smtClean="0"/>
              <a:t>Step 2: State Table</a:t>
            </a:r>
          </a:p>
          <a:p>
            <a:r>
              <a:rPr lang="en-US" sz="2400" b="1" smtClean="0"/>
              <a:t> </a:t>
            </a:r>
            <a:r>
              <a:rPr lang="en-US" sz="2400" b="1" i="1" smtClean="0">
                <a:solidFill>
                  <a:srgbClr val="FF0000"/>
                </a:solidFill>
              </a:rPr>
              <a:t>complete state table</a:t>
            </a:r>
          </a:p>
          <a:p>
            <a:r>
              <a:rPr lang="en-US" sz="2000" b="1" smtClean="0">
                <a:solidFill>
                  <a:schemeClr val="tx1"/>
                </a:solidFill>
              </a:rPr>
              <a:t>use excitation tables for </a:t>
            </a:r>
            <a:r>
              <a:rPr lang="en-US" sz="2000" b="1" smtClean="0">
                <a:solidFill>
                  <a:schemeClr val="accent2"/>
                </a:solidFill>
              </a:rPr>
              <a:t>JK–FF</a:t>
            </a:r>
            <a:r>
              <a:rPr lang="en-US" sz="2000" b="1" smtClean="0">
                <a:solidFill>
                  <a:schemeClr val="tx1"/>
                </a:solidFill>
              </a:rPr>
              <a:t> and </a:t>
            </a:r>
            <a:r>
              <a:rPr lang="en-US" sz="2000" b="1" smtClean="0">
                <a:solidFill>
                  <a:schemeClr val="accent2"/>
                </a:solidFill>
              </a:rPr>
              <a:t>D-FF</a:t>
            </a:r>
            <a:endParaRPr lang="en-US" sz="2400" b="1" smtClean="0">
              <a:solidFill>
                <a:schemeClr val="tx1"/>
              </a:solidFill>
            </a:endParaRPr>
          </a:p>
          <a:p>
            <a:endParaRPr lang="en-US" sz="2400" b="1" i="1" smtClean="0">
              <a:solidFill>
                <a:srgbClr val="FF0000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3505200"/>
            <a:ext cx="3971925" cy="2713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0"/>
            <a:ext cx="2933700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4181475"/>
            <a:ext cx="3162300" cy="176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5486400" y="188595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D–FF excitation table</a:t>
            </a:r>
            <a:endParaRPr lang="en-US" sz="2000" b="1" u="sng"/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5562600" y="36576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JK–FF excitation table</a:t>
            </a:r>
            <a:endParaRPr lang="en-US" sz="2000" b="1" u="sng"/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2257425" y="3565525"/>
            <a:ext cx="622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/>
              <a:t>Next</a:t>
            </a:r>
          </a:p>
          <a:p>
            <a:r>
              <a:rPr lang="en-US" sz="1400" b="1" i="1"/>
              <a:t>State</a:t>
            </a: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2801938" y="3654425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i="1"/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 </a:t>
            </a:r>
            <a:r>
              <a:rPr lang="en-US" dirty="0" smtClean="0"/>
              <a:t>(cont.)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28676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4191000" cy="4038600"/>
          </a:xfrm>
        </p:spPr>
        <p:txBody>
          <a:bodyPr/>
          <a:lstStyle/>
          <a:p>
            <a:r>
              <a:rPr lang="en-US" sz="2400" b="1" smtClean="0"/>
              <a:t>Step 3: State Equations</a:t>
            </a:r>
          </a:p>
          <a:p>
            <a:r>
              <a:rPr lang="en-US" sz="2400" b="1" smtClean="0"/>
              <a:t>  </a:t>
            </a:r>
            <a:r>
              <a:rPr lang="en-US" sz="2400" b="1" i="1" smtClean="0">
                <a:solidFill>
                  <a:srgbClr val="FF0000"/>
                </a:solidFill>
              </a:rPr>
              <a:t>use k-map</a:t>
            </a:r>
          </a:p>
          <a:p>
            <a:endParaRPr lang="en-US" sz="2400" b="1" smtClean="0"/>
          </a:p>
          <a:p>
            <a:r>
              <a:rPr lang="en-US" sz="1800" b="1" i="1" smtClean="0">
                <a:solidFill>
                  <a:schemeClr val="tx1"/>
                </a:solidFill>
              </a:rPr>
              <a:t>J</a:t>
            </a:r>
            <a:r>
              <a:rPr lang="en-US" sz="1800" b="1" i="1" baseline="-25000" smtClean="0">
                <a:solidFill>
                  <a:schemeClr val="tx1"/>
                </a:solidFill>
              </a:rPr>
              <a:t>A</a:t>
            </a:r>
            <a:r>
              <a:rPr lang="en-US" sz="1800" b="1" i="1" smtClean="0">
                <a:solidFill>
                  <a:schemeClr val="tx1"/>
                </a:solidFill>
              </a:rPr>
              <a:t> = BX’</a:t>
            </a:r>
          </a:p>
          <a:p>
            <a:r>
              <a:rPr lang="en-US" sz="1800" b="1" i="1" smtClean="0">
                <a:solidFill>
                  <a:schemeClr val="tx1"/>
                </a:solidFill>
              </a:rPr>
              <a:t>K</a:t>
            </a:r>
            <a:r>
              <a:rPr lang="en-US" sz="1800" b="1" i="1" baseline="-25000" smtClean="0">
                <a:solidFill>
                  <a:schemeClr val="tx1"/>
                </a:solidFill>
              </a:rPr>
              <a:t>A</a:t>
            </a:r>
            <a:r>
              <a:rPr lang="en-US" sz="1800" b="1" i="1" smtClean="0">
                <a:solidFill>
                  <a:schemeClr val="tx1"/>
                </a:solidFill>
              </a:rPr>
              <a:t> =  BX + B’X’</a:t>
            </a:r>
          </a:p>
          <a:p>
            <a:r>
              <a:rPr lang="en-US" sz="1800" b="1" i="1" smtClean="0">
                <a:solidFill>
                  <a:schemeClr val="tx1"/>
                </a:solidFill>
              </a:rPr>
              <a:t>D</a:t>
            </a:r>
            <a:r>
              <a:rPr lang="en-US" sz="1800" b="1" i="1" baseline="-25000" smtClean="0">
                <a:solidFill>
                  <a:schemeClr val="tx1"/>
                </a:solidFill>
              </a:rPr>
              <a:t>B</a:t>
            </a:r>
            <a:r>
              <a:rPr lang="en-US" sz="1800" b="1" i="1" smtClean="0">
                <a:solidFill>
                  <a:schemeClr val="tx1"/>
                </a:solidFill>
              </a:rPr>
              <a:t> = X</a:t>
            </a:r>
          </a:p>
          <a:p>
            <a:r>
              <a:rPr lang="en-US" sz="1800" b="1" i="1" smtClean="0">
                <a:solidFill>
                  <a:schemeClr val="tx1"/>
                </a:solidFill>
              </a:rPr>
              <a:t>Y = ABX’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338388"/>
            <a:ext cx="4568825" cy="3681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 </a:t>
            </a:r>
            <a:r>
              <a:rPr lang="en-US" dirty="0" smtClean="0"/>
              <a:t>(cont.)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90763"/>
            <a:ext cx="5060950" cy="372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1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4191000" cy="4038600"/>
          </a:xfrm>
        </p:spPr>
        <p:txBody>
          <a:bodyPr/>
          <a:lstStyle/>
          <a:p>
            <a:r>
              <a:rPr lang="en-US" sz="2400" b="1" smtClean="0"/>
              <a:t>Step 4: Draw Circuit</a:t>
            </a:r>
          </a:p>
          <a:p>
            <a:r>
              <a:rPr lang="en-US" sz="2400" b="1" smtClean="0"/>
              <a:t> </a:t>
            </a:r>
            <a:endParaRPr lang="en-US" sz="2400" b="1" i="1" smtClean="0">
              <a:solidFill>
                <a:srgbClr val="FF0000"/>
              </a:solidFill>
            </a:endParaRPr>
          </a:p>
          <a:p>
            <a:endParaRPr lang="en-US" sz="2400" b="1" smtClean="0"/>
          </a:p>
          <a:p>
            <a:r>
              <a:rPr lang="en-US" sz="1800" b="1" i="1" smtClean="0">
                <a:solidFill>
                  <a:schemeClr val="tx1"/>
                </a:solidFill>
              </a:rPr>
              <a:t>J</a:t>
            </a:r>
            <a:r>
              <a:rPr lang="en-US" sz="1800" b="1" i="1" baseline="-25000" smtClean="0">
                <a:solidFill>
                  <a:schemeClr val="tx1"/>
                </a:solidFill>
              </a:rPr>
              <a:t>A</a:t>
            </a:r>
            <a:r>
              <a:rPr lang="en-US" sz="1800" b="1" i="1" smtClean="0">
                <a:solidFill>
                  <a:schemeClr val="tx1"/>
                </a:solidFill>
              </a:rPr>
              <a:t> = BX’</a:t>
            </a:r>
          </a:p>
          <a:p>
            <a:r>
              <a:rPr lang="en-US" sz="1800" b="1" i="1" smtClean="0">
                <a:solidFill>
                  <a:schemeClr val="tx1"/>
                </a:solidFill>
              </a:rPr>
              <a:t>K</a:t>
            </a:r>
            <a:r>
              <a:rPr lang="en-US" sz="1800" b="1" i="1" baseline="-25000" smtClean="0">
                <a:solidFill>
                  <a:schemeClr val="tx1"/>
                </a:solidFill>
              </a:rPr>
              <a:t>A</a:t>
            </a:r>
            <a:r>
              <a:rPr lang="en-US" sz="1800" b="1" i="1" smtClean="0">
                <a:solidFill>
                  <a:schemeClr val="tx1"/>
                </a:solidFill>
              </a:rPr>
              <a:t> =  BX + B’X’</a:t>
            </a:r>
          </a:p>
          <a:p>
            <a:r>
              <a:rPr lang="en-US" sz="1800" b="1" i="1" smtClean="0">
                <a:solidFill>
                  <a:schemeClr val="tx1"/>
                </a:solidFill>
              </a:rPr>
              <a:t>D</a:t>
            </a:r>
            <a:r>
              <a:rPr lang="en-US" sz="1800" b="1" i="1" baseline="-25000" smtClean="0">
                <a:solidFill>
                  <a:schemeClr val="tx1"/>
                </a:solidFill>
              </a:rPr>
              <a:t>B</a:t>
            </a:r>
            <a:r>
              <a:rPr lang="en-US" sz="1800" b="1" i="1" smtClean="0">
                <a:solidFill>
                  <a:schemeClr val="tx1"/>
                </a:solidFill>
              </a:rPr>
              <a:t> = X</a:t>
            </a:r>
          </a:p>
          <a:p>
            <a:r>
              <a:rPr lang="en-US" sz="1800" b="1" i="1" smtClean="0">
                <a:solidFill>
                  <a:schemeClr val="tx1"/>
                </a:solidFill>
              </a:rPr>
              <a:t>Y = ABX’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3</a:t>
            </a:r>
            <a:endParaRPr lang="en-US" dirty="0" smtClean="0"/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1828800"/>
            <a:ext cx="7693025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normAutofit/>
          </a:bodyPr>
          <a:lstStyle/>
          <a:p>
            <a:pPr marL="342900" indent="-342900" algn="l" eaLnBrk="0" hangingPunct="0">
              <a:lnSpc>
                <a:spcPct val="90000"/>
              </a:lnSpc>
              <a:spcBef>
                <a:spcPts val="775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+mn-lt"/>
                <a:cs typeface="+mn-cs"/>
              </a:rPr>
              <a:t>Problem: Design of A 3-bit Counter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ts val="775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+mn-cs"/>
              </a:rPr>
              <a:t>Design a circuit that counts in binary form as follows 000, 001, 010, … 111, 000, 001, …</a:t>
            </a:r>
            <a:endParaRPr lang="ar-SA" sz="24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Design of Synchronous Sequential Circuits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Procedure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Examples</a:t>
            </a:r>
          </a:p>
          <a:p>
            <a:pPr>
              <a:buFont typeface="Arial" charset="0"/>
              <a:buChar char="•"/>
            </a:pPr>
            <a:r>
              <a:rPr lang="en-US" dirty="0"/>
              <a:t>Important Design Concepts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State Reduction and </a:t>
            </a:r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3 </a:t>
            </a:r>
            <a:r>
              <a:rPr lang="en-US" dirty="0" smtClean="0"/>
              <a:t>(cont.)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31748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3581400" cy="2590800"/>
          </a:xfrm>
        </p:spPr>
        <p:txBody>
          <a:bodyPr/>
          <a:lstStyle/>
          <a:p>
            <a:r>
              <a:rPr lang="en-US" sz="2400" b="1" smtClean="0"/>
              <a:t>Step1: State Diagram </a:t>
            </a:r>
          </a:p>
          <a:p>
            <a:endParaRPr lang="en-US" sz="2000" smtClean="0"/>
          </a:p>
          <a:p>
            <a:pPr>
              <a:buFontTx/>
              <a:buChar char="-"/>
            </a:pPr>
            <a:r>
              <a:rPr lang="en-US" sz="2000" smtClean="0"/>
              <a:t>The outputs = the states</a:t>
            </a:r>
          </a:p>
          <a:p>
            <a:pPr>
              <a:buFontTx/>
              <a:buChar char="-"/>
            </a:pPr>
            <a:r>
              <a:rPr lang="en-US" sz="2000" smtClean="0">
                <a:solidFill>
                  <a:srgbClr val="FF0000"/>
                </a:solidFill>
              </a:rPr>
              <a:t>Where is the input?</a:t>
            </a:r>
          </a:p>
          <a:p>
            <a:pPr>
              <a:buFontTx/>
              <a:buChar char="-"/>
            </a:pPr>
            <a:r>
              <a:rPr lang="en-US" sz="2000" smtClean="0">
                <a:solidFill>
                  <a:srgbClr val="FF0000"/>
                </a:solidFill>
              </a:rPr>
              <a:t>What is the type of this sequential circuit?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2043113"/>
            <a:ext cx="3741737" cy="382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3 </a:t>
            </a:r>
            <a:r>
              <a:rPr lang="en-US" dirty="0" smtClean="0"/>
              <a:t>(cont.)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32772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4267200" cy="2590800"/>
          </a:xfrm>
        </p:spPr>
        <p:txBody>
          <a:bodyPr/>
          <a:lstStyle/>
          <a:p>
            <a:r>
              <a:rPr lang="en-US" sz="2400" b="1" smtClean="0"/>
              <a:t>Step2: State Table</a:t>
            </a:r>
          </a:p>
          <a:p>
            <a:endParaRPr lang="en-US" sz="2000" smtClean="0"/>
          </a:p>
          <a:p>
            <a:r>
              <a:rPr lang="en-US" sz="2400" i="1" smtClean="0">
                <a:solidFill>
                  <a:srgbClr val="FF0000"/>
                </a:solidFill>
              </a:rPr>
              <a:t>No need for state assignment  here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95700"/>
            <a:ext cx="429577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886200" y="3429000"/>
            <a:ext cx="1752600" cy="2667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3 </a:t>
            </a:r>
            <a:r>
              <a:rPr lang="en-US" dirty="0" smtClean="0"/>
              <a:t>(cont.)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33796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4267200" cy="2590800"/>
          </a:xfrm>
        </p:spPr>
        <p:txBody>
          <a:bodyPr/>
          <a:lstStyle/>
          <a:p>
            <a:r>
              <a:rPr lang="en-US" sz="2400" b="1" smtClean="0"/>
              <a:t>Step2: State Table</a:t>
            </a:r>
          </a:p>
          <a:p>
            <a:endParaRPr lang="en-US" sz="2000" smtClean="0"/>
          </a:p>
          <a:p>
            <a:r>
              <a:rPr lang="en-US" sz="2400" i="1" smtClean="0">
                <a:solidFill>
                  <a:srgbClr val="FF0000"/>
                </a:solidFill>
              </a:rPr>
              <a:t>We choose T-FF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95700"/>
            <a:ext cx="429577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29908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486400" y="188595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T–FF excitation table</a:t>
            </a:r>
            <a:endParaRPr lang="en-US" sz="2000" b="1" u="sng"/>
          </a:p>
        </p:txBody>
      </p:sp>
      <p:sp>
        <p:nvSpPr>
          <p:cNvPr id="8" name="TextBox 7"/>
          <p:cNvSpPr txBox="1"/>
          <p:nvPr/>
        </p:nvSpPr>
        <p:spPr>
          <a:xfrm>
            <a:off x="4533900" y="5461000"/>
            <a:ext cx="92075" cy="1825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3 </a:t>
            </a:r>
            <a:r>
              <a:rPr lang="en-US" dirty="0" smtClean="0"/>
              <a:t>(cont.)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34820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4267200" cy="2590800"/>
          </a:xfrm>
        </p:spPr>
        <p:txBody>
          <a:bodyPr/>
          <a:lstStyle/>
          <a:p>
            <a:r>
              <a:rPr lang="en-US" sz="2400" b="1" smtClean="0"/>
              <a:t>Step3: State Equations</a:t>
            </a:r>
          </a:p>
          <a:p>
            <a:endParaRPr lang="en-US" sz="2000" smtClean="0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952750"/>
            <a:ext cx="8162925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3 </a:t>
            </a:r>
            <a:r>
              <a:rPr lang="en-US" dirty="0" smtClean="0"/>
              <a:t>(cont.)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35844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4267200" cy="2590800"/>
          </a:xfrm>
        </p:spPr>
        <p:txBody>
          <a:bodyPr/>
          <a:lstStyle/>
          <a:p>
            <a:r>
              <a:rPr lang="en-US" sz="2400" b="1" smtClean="0"/>
              <a:t>Step4: Draw Circuit</a:t>
            </a:r>
          </a:p>
          <a:p>
            <a:endParaRPr lang="en-US" sz="2000" smtClean="0"/>
          </a:p>
          <a:p>
            <a:r>
              <a:rPr lang="en-US" sz="2000" b="1" i="1" smtClean="0"/>
              <a:t>T</a:t>
            </a:r>
            <a:r>
              <a:rPr lang="en-US" sz="2000" b="1" i="1" baseline="-25000" smtClean="0"/>
              <a:t>A0</a:t>
            </a:r>
            <a:r>
              <a:rPr lang="en-US" sz="2000" b="1" i="1" smtClean="0"/>
              <a:t> = 1</a:t>
            </a:r>
          </a:p>
          <a:p>
            <a:r>
              <a:rPr lang="en-US" sz="2000" b="1" i="1" smtClean="0"/>
              <a:t>T</a:t>
            </a:r>
            <a:r>
              <a:rPr lang="en-US" sz="2000" b="1" i="1" baseline="-25000" smtClean="0"/>
              <a:t>A1</a:t>
            </a:r>
            <a:r>
              <a:rPr lang="en-US" sz="2000" b="1" i="1" smtClean="0"/>
              <a:t> = A</a:t>
            </a:r>
            <a:r>
              <a:rPr lang="en-US" sz="2000" b="1" i="1" baseline="-25000" smtClean="0"/>
              <a:t>0</a:t>
            </a:r>
          </a:p>
          <a:p>
            <a:r>
              <a:rPr lang="en-US" sz="2000" b="1" i="1" smtClean="0"/>
              <a:t>T</a:t>
            </a:r>
            <a:r>
              <a:rPr lang="en-US" sz="2000" b="1" i="1" baseline="-25000" smtClean="0"/>
              <a:t>A2</a:t>
            </a:r>
            <a:r>
              <a:rPr lang="en-US" sz="2000" b="1" i="1" smtClean="0"/>
              <a:t> = A</a:t>
            </a:r>
            <a:r>
              <a:rPr lang="en-US" sz="2000" b="1" i="1" baseline="-25000" smtClean="0"/>
              <a:t>1</a:t>
            </a:r>
            <a:r>
              <a:rPr lang="en-US" sz="2000" b="1" i="1" smtClean="0"/>
              <a:t>A</a:t>
            </a:r>
            <a:r>
              <a:rPr lang="en-US" sz="2000" b="1" i="1" baseline="-25000" smtClean="0"/>
              <a:t>0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938" y="3124200"/>
            <a:ext cx="644525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4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41988" name="Line 49"/>
          <p:cNvSpPr>
            <a:spLocks noChangeShapeType="1"/>
          </p:cNvSpPr>
          <p:nvPr/>
        </p:nvSpPr>
        <p:spPr bwMode="auto">
          <a:xfrm>
            <a:off x="2895600" y="320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50"/>
          <p:cNvSpPr>
            <a:spLocks noChangeShapeType="1"/>
          </p:cNvSpPr>
          <p:nvPr/>
        </p:nvSpPr>
        <p:spPr bwMode="auto">
          <a:xfrm>
            <a:off x="2209800" y="320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51"/>
          <p:cNvSpPr>
            <a:spLocks noChangeShapeType="1"/>
          </p:cNvSpPr>
          <p:nvPr/>
        </p:nvSpPr>
        <p:spPr bwMode="auto">
          <a:xfrm>
            <a:off x="2895600" y="4953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52"/>
          <p:cNvSpPr>
            <a:spLocks noChangeShapeType="1"/>
          </p:cNvSpPr>
          <p:nvPr/>
        </p:nvSpPr>
        <p:spPr bwMode="auto">
          <a:xfrm>
            <a:off x="2209800" y="4953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53"/>
          <p:cNvSpPr>
            <a:spLocks noChangeShapeType="1"/>
          </p:cNvSpPr>
          <p:nvPr/>
        </p:nvSpPr>
        <p:spPr bwMode="auto">
          <a:xfrm>
            <a:off x="2895600" y="4343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Line 54"/>
          <p:cNvSpPr>
            <a:spLocks noChangeShapeType="1"/>
          </p:cNvSpPr>
          <p:nvPr/>
        </p:nvSpPr>
        <p:spPr bwMode="auto">
          <a:xfrm>
            <a:off x="2895600" y="495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Line 55"/>
          <p:cNvSpPr>
            <a:spLocks noChangeShapeType="1"/>
          </p:cNvSpPr>
          <p:nvPr/>
        </p:nvSpPr>
        <p:spPr bwMode="auto">
          <a:xfrm>
            <a:off x="1143000" y="4343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Line 56"/>
          <p:cNvSpPr>
            <a:spLocks noChangeShapeType="1"/>
          </p:cNvSpPr>
          <p:nvPr/>
        </p:nvSpPr>
        <p:spPr bwMode="auto">
          <a:xfrm>
            <a:off x="1143000" y="495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57"/>
          <p:cNvSpPr>
            <a:spLocks noChangeShapeType="1"/>
          </p:cNvSpPr>
          <p:nvPr/>
        </p:nvSpPr>
        <p:spPr bwMode="auto">
          <a:xfrm flipH="1">
            <a:off x="3429000" y="464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Line 58"/>
          <p:cNvSpPr>
            <a:spLocks noChangeShapeType="1"/>
          </p:cNvSpPr>
          <p:nvPr/>
        </p:nvSpPr>
        <p:spPr bwMode="auto">
          <a:xfrm flipH="1">
            <a:off x="25781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Oval 59"/>
          <p:cNvSpPr>
            <a:spLocks noChangeAspect="1" noChangeArrowheads="1"/>
          </p:cNvSpPr>
          <p:nvPr/>
        </p:nvSpPr>
        <p:spPr bwMode="auto">
          <a:xfrm>
            <a:off x="2971800" y="4419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Oval 60"/>
          <p:cNvSpPr>
            <a:spLocks noChangeAspect="1" noChangeArrowheads="1"/>
          </p:cNvSpPr>
          <p:nvPr/>
        </p:nvSpPr>
        <p:spPr bwMode="auto">
          <a:xfrm>
            <a:off x="3124200" y="4419600"/>
            <a:ext cx="119063" cy="11906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Oval 61"/>
          <p:cNvSpPr>
            <a:spLocks noChangeAspect="1" noChangeArrowheads="1"/>
          </p:cNvSpPr>
          <p:nvPr/>
        </p:nvSpPr>
        <p:spPr bwMode="auto">
          <a:xfrm>
            <a:off x="2286000" y="4191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62"/>
          <p:cNvSpPr>
            <a:spLocks noChangeAspect="1" noChangeArrowheads="1"/>
          </p:cNvSpPr>
          <p:nvPr/>
        </p:nvSpPr>
        <p:spPr bwMode="auto">
          <a:xfrm>
            <a:off x="2286000" y="4038600"/>
            <a:ext cx="119063" cy="11906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Text Box 74"/>
          <p:cNvSpPr txBox="1">
            <a:spLocks noChangeArrowheads="1"/>
          </p:cNvSpPr>
          <p:nvPr/>
        </p:nvSpPr>
        <p:spPr bwMode="auto">
          <a:xfrm>
            <a:off x="2413000" y="2819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N</a:t>
            </a:r>
          </a:p>
        </p:txBody>
      </p:sp>
      <p:sp>
        <p:nvSpPr>
          <p:cNvPr id="42003" name="Text Box 75"/>
          <p:cNvSpPr txBox="1">
            <a:spLocks noChangeArrowheads="1"/>
          </p:cNvSpPr>
          <p:nvPr/>
        </p:nvSpPr>
        <p:spPr bwMode="auto">
          <a:xfrm>
            <a:off x="2417763" y="6019800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</a:t>
            </a:r>
          </a:p>
        </p:txBody>
      </p:sp>
      <p:sp>
        <p:nvSpPr>
          <p:cNvPr id="42004" name="Text Box 76"/>
          <p:cNvSpPr txBox="1">
            <a:spLocks noChangeArrowheads="1"/>
          </p:cNvSpPr>
          <p:nvPr/>
        </p:nvSpPr>
        <p:spPr bwMode="auto">
          <a:xfrm>
            <a:off x="4343400" y="44958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E</a:t>
            </a:r>
          </a:p>
        </p:txBody>
      </p:sp>
      <p:sp>
        <p:nvSpPr>
          <p:cNvPr id="42005" name="Text Box 77"/>
          <p:cNvSpPr txBox="1">
            <a:spLocks noChangeArrowheads="1"/>
          </p:cNvSpPr>
          <p:nvPr/>
        </p:nvSpPr>
        <p:spPr bwMode="auto">
          <a:xfrm>
            <a:off x="533400" y="4495800"/>
            <a:ext cx="376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W</a:t>
            </a:r>
          </a:p>
        </p:txBody>
      </p:sp>
      <p:graphicFrame>
        <p:nvGraphicFramePr>
          <p:cNvPr id="23" name="Group 168"/>
          <p:cNvGraphicFramePr>
            <a:graphicFrameLocks noGrp="1"/>
          </p:cNvGraphicFramePr>
          <p:nvPr/>
        </p:nvGraphicFramePr>
        <p:xfrm>
          <a:off x="5257800" y="3200400"/>
          <a:ext cx="3124200" cy="2761488"/>
        </p:xfrm>
        <a:graphic>
          <a:graphicData uri="http://schemas.openxmlformats.org/drawingml/2006/table">
            <a:tbl>
              <a:tblPr/>
              <a:tblGrid>
                <a:gridCol w="1190625"/>
                <a:gridCol w="19335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Traffic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only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Signal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Signal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only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Signal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Signal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&amp;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Alternate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traffic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Previous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24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7848600" cy="1219200"/>
          </a:xfrm>
        </p:spPr>
        <p:txBody>
          <a:bodyPr/>
          <a:lstStyle/>
          <a:p>
            <a:r>
              <a:rPr lang="en-US" sz="2400" b="1" smtClean="0"/>
              <a:t>Problem: </a:t>
            </a:r>
            <a:r>
              <a:rPr lang="en-US" sz="2400" smtClean="0"/>
              <a:t>Design a traffic light controller for a 2-way intersection. In each way, there is a sensor and a light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4 (cont.)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sp>
        <p:nvSpPr>
          <p:cNvPr id="43012" name="Oval 6"/>
          <p:cNvSpPr>
            <a:spLocks noChangeArrowheads="1"/>
          </p:cNvSpPr>
          <p:nvPr/>
        </p:nvSpPr>
        <p:spPr bwMode="auto">
          <a:xfrm>
            <a:off x="5867400" y="3087688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EW / 10</a:t>
            </a:r>
          </a:p>
        </p:txBody>
      </p:sp>
      <p:sp>
        <p:nvSpPr>
          <p:cNvPr id="43013" name="Oval 7"/>
          <p:cNvSpPr>
            <a:spLocks noChangeArrowheads="1"/>
          </p:cNvSpPr>
          <p:nvPr/>
        </p:nvSpPr>
        <p:spPr bwMode="auto">
          <a:xfrm>
            <a:off x="2209800" y="3087688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NS / 01</a:t>
            </a:r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2898775" y="4595813"/>
            <a:ext cx="296227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INPUTS</a:t>
            </a:r>
          </a:p>
          <a:p>
            <a:pPr algn="l"/>
            <a:endParaRPr lang="en-US" b="1"/>
          </a:p>
          <a:p>
            <a:pPr algn="l"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 Sensors</a:t>
            </a:r>
            <a:r>
              <a:rPr lang="en-US" b="1"/>
              <a:t> </a:t>
            </a:r>
            <a:r>
              <a:rPr lang="en-US" b="1">
                <a:solidFill>
                  <a:schemeClr val="accent2"/>
                </a:solidFill>
              </a:rPr>
              <a:t>X</a:t>
            </a:r>
            <a:r>
              <a:rPr lang="en-US" b="1" baseline="-25000">
                <a:solidFill>
                  <a:schemeClr val="accent2"/>
                </a:solidFill>
              </a:rPr>
              <a:t>1</a:t>
            </a:r>
            <a:r>
              <a:rPr lang="en-US" b="1">
                <a:solidFill>
                  <a:schemeClr val="accent2"/>
                </a:solidFill>
              </a:rPr>
              <a:t>, X</a:t>
            </a:r>
            <a:r>
              <a:rPr lang="en-US" b="1" baseline="-25000">
                <a:solidFill>
                  <a:schemeClr val="accent2"/>
                </a:solidFill>
              </a:rPr>
              <a:t>0</a:t>
            </a:r>
          </a:p>
          <a:p>
            <a:pPr algn="l"/>
            <a:r>
              <a:rPr lang="en-US" b="1"/>
              <a:t>	X</a:t>
            </a:r>
            <a:r>
              <a:rPr lang="en-US" b="1" baseline="-25000"/>
              <a:t>0</a:t>
            </a:r>
            <a:r>
              <a:rPr lang="en-US" b="1"/>
              <a:t>: </a:t>
            </a:r>
            <a:r>
              <a:rPr lang="en-US"/>
              <a:t>car coming on NS</a:t>
            </a:r>
          </a:p>
          <a:p>
            <a:pPr algn="l"/>
            <a:r>
              <a:rPr lang="en-US"/>
              <a:t>	</a:t>
            </a:r>
            <a:r>
              <a:rPr lang="en-US" b="1"/>
              <a:t>X</a:t>
            </a:r>
            <a:r>
              <a:rPr lang="en-US" b="1" baseline="-25000"/>
              <a:t>1</a:t>
            </a:r>
            <a:r>
              <a:rPr lang="en-US" b="1"/>
              <a:t> : </a:t>
            </a:r>
            <a:r>
              <a:rPr lang="en-US"/>
              <a:t>car coming on EW</a:t>
            </a:r>
          </a:p>
        </p:txBody>
      </p:sp>
      <p:cxnSp>
        <p:nvCxnSpPr>
          <p:cNvPr id="43015" name="AutoShape 11"/>
          <p:cNvCxnSpPr>
            <a:cxnSpLocks noChangeShapeType="1"/>
            <a:stCxn id="43013" idx="0"/>
            <a:endCxn id="43012" idx="0"/>
          </p:cNvCxnSpPr>
          <p:nvPr/>
        </p:nvCxnSpPr>
        <p:spPr bwMode="auto">
          <a:xfrm rot="5400000" flipV="1">
            <a:off x="4495006" y="1259682"/>
            <a:ext cx="1587" cy="3657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016" name="AutoShape 12"/>
          <p:cNvCxnSpPr>
            <a:cxnSpLocks noChangeShapeType="1"/>
            <a:stCxn id="43012" idx="4"/>
            <a:endCxn id="43013" idx="4"/>
          </p:cNvCxnSpPr>
          <p:nvPr/>
        </p:nvCxnSpPr>
        <p:spPr bwMode="auto">
          <a:xfrm rot="5400000">
            <a:off x="4495006" y="2174082"/>
            <a:ext cx="1587" cy="36576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017" name="AutoShape 13"/>
          <p:cNvCxnSpPr>
            <a:cxnSpLocks noChangeShapeType="1"/>
            <a:stCxn id="43013" idx="1"/>
            <a:endCxn id="43013" idx="3"/>
          </p:cNvCxnSpPr>
          <p:nvPr/>
        </p:nvCxnSpPr>
        <p:spPr bwMode="auto">
          <a:xfrm rot="5400000" flipV="1">
            <a:off x="2020094" y="3544094"/>
            <a:ext cx="647700" cy="1588"/>
          </a:xfrm>
          <a:prstGeom prst="curvedConnector5">
            <a:avLst>
              <a:gd name="adj1" fmla="val -55884"/>
              <a:gd name="adj2" fmla="val -63600014"/>
              <a:gd name="adj3" fmla="val 15588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018" name="AutoShape 14"/>
          <p:cNvCxnSpPr>
            <a:cxnSpLocks noChangeShapeType="1"/>
            <a:stCxn id="43012" idx="7"/>
            <a:endCxn id="43012" idx="5"/>
          </p:cNvCxnSpPr>
          <p:nvPr/>
        </p:nvCxnSpPr>
        <p:spPr bwMode="auto">
          <a:xfrm rot="5400000" flipV="1">
            <a:off x="6325394" y="3544094"/>
            <a:ext cx="647700" cy="1588"/>
          </a:xfrm>
          <a:prstGeom prst="curvedConnector5">
            <a:avLst>
              <a:gd name="adj1" fmla="val -55884"/>
              <a:gd name="adj2" fmla="val 63600014"/>
              <a:gd name="adj3" fmla="val 15588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019" name="Text Box 16"/>
          <p:cNvSpPr txBox="1">
            <a:spLocks noChangeArrowheads="1"/>
          </p:cNvSpPr>
          <p:nvPr/>
        </p:nvSpPr>
        <p:spPr bwMode="auto">
          <a:xfrm>
            <a:off x="4059238" y="2525713"/>
            <a:ext cx="87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11, 10 </a:t>
            </a:r>
          </a:p>
        </p:txBody>
      </p:sp>
      <p:sp>
        <p:nvSpPr>
          <p:cNvPr id="43020" name="Text Box 17"/>
          <p:cNvSpPr txBox="1">
            <a:spLocks noChangeArrowheads="1"/>
          </p:cNvSpPr>
          <p:nvPr/>
        </p:nvSpPr>
        <p:spPr bwMode="auto">
          <a:xfrm>
            <a:off x="546100" y="32004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00, 01</a:t>
            </a:r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7620000" y="32004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00, 10</a:t>
            </a:r>
          </a:p>
        </p:txBody>
      </p:sp>
      <p:sp>
        <p:nvSpPr>
          <p:cNvPr id="43022" name="Text Box 19"/>
          <p:cNvSpPr txBox="1">
            <a:spLocks noChangeArrowheads="1"/>
          </p:cNvSpPr>
          <p:nvPr/>
        </p:nvSpPr>
        <p:spPr bwMode="auto">
          <a:xfrm>
            <a:off x="4059238" y="3821113"/>
            <a:ext cx="87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11, 01 </a:t>
            </a:r>
          </a:p>
        </p:txBody>
      </p:sp>
      <p:sp>
        <p:nvSpPr>
          <p:cNvPr id="43023" name="Text Box 20"/>
          <p:cNvSpPr txBox="1">
            <a:spLocks noChangeArrowheads="1"/>
          </p:cNvSpPr>
          <p:nvPr/>
        </p:nvSpPr>
        <p:spPr bwMode="auto">
          <a:xfrm>
            <a:off x="6308725" y="4595813"/>
            <a:ext cx="237807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/>
            <a:r>
              <a:rPr lang="en-US" b="1"/>
              <a:t>OUTPUTS </a:t>
            </a:r>
          </a:p>
          <a:p>
            <a:pPr lvl="1" algn="l"/>
            <a:endParaRPr lang="en-US" b="1"/>
          </a:p>
          <a:p>
            <a:pPr algn="l">
              <a:buFontTx/>
              <a:buChar char="•"/>
            </a:pPr>
            <a:r>
              <a:rPr lang="en-US" b="1">
                <a:solidFill>
                  <a:schemeClr val="accent2"/>
                </a:solidFill>
              </a:rPr>
              <a:t> Light S</a:t>
            </a:r>
            <a:r>
              <a:rPr lang="en-US" b="1" baseline="-25000">
                <a:solidFill>
                  <a:schemeClr val="accent2"/>
                </a:solidFill>
              </a:rPr>
              <a:t>1</a:t>
            </a:r>
            <a:r>
              <a:rPr lang="en-US" b="1">
                <a:solidFill>
                  <a:schemeClr val="accent2"/>
                </a:solidFill>
              </a:rPr>
              <a:t>, S</a:t>
            </a:r>
            <a:r>
              <a:rPr lang="en-US" b="1" baseline="-25000">
                <a:solidFill>
                  <a:schemeClr val="accent2"/>
                </a:solidFill>
              </a:rPr>
              <a:t>0</a:t>
            </a:r>
            <a:endParaRPr lang="en-US" b="1">
              <a:solidFill>
                <a:schemeClr val="accent2"/>
              </a:solidFill>
            </a:endParaRPr>
          </a:p>
          <a:p>
            <a:pPr algn="l"/>
            <a:r>
              <a:rPr lang="en-US" b="1"/>
              <a:t>	S</a:t>
            </a:r>
            <a:r>
              <a:rPr lang="en-US" b="1" baseline="-25000"/>
              <a:t>0</a:t>
            </a:r>
            <a:r>
              <a:rPr lang="en-US" b="1"/>
              <a:t> : </a:t>
            </a:r>
            <a:r>
              <a:rPr lang="en-US"/>
              <a:t>NS is </a:t>
            </a:r>
            <a:r>
              <a:rPr lang="en-US">
                <a:solidFill>
                  <a:srgbClr val="008000"/>
                </a:solidFill>
              </a:rPr>
              <a:t>green</a:t>
            </a:r>
          </a:p>
          <a:p>
            <a:pPr algn="l"/>
            <a:r>
              <a:rPr lang="en-US"/>
              <a:t>	</a:t>
            </a:r>
            <a:r>
              <a:rPr lang="en-US" b="1"/>
              <a:t>S</a:t>
            </a:r>
            <a:r>
              <a:rPr lang="en-US" b="1" baseline="-25000"/>
              <a:t>1</a:t>
            </a:r>
            <a:r>
              <a:rPr lang="en-US" b="1"/>
              <a:t> : </a:t>
            </a:r>
            <a:r>
              <a:rPr lang="en-US"/>
              <a:t>EW is </a:t>
            </a:r>
            <a:r>
              <a:rPr lang="en-US">
                <a:solidFill>
                  <a:srgbClr val="008000"/>
                </a:solidFill>
              </a:rPr>
              <a:t>green</a:t>
            </a:r>
            <a:endParaRPr lang="en-US"/>
          </a:p>
        </p:txBody>
      </p:sp>
      <p:sp>
        <p:nvSpPr>
          <p:cNvPr id="43024" name="Text Box 20"/>
          <p:cNvSpPr txBox="1">
            <a:spLocks noChangeArrowheads="1"/>
          </p:cNvSpPr>
          <p:nvPr/>
        </p:nvSpPr>
        <p:spPr bwMode="auto">
          <a:xfrm>
            <a:off x="365125" y="4872038"/>
            <a:ext cx="20859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/>
            <a:r>
              <a:rPr lang="en-US" b="1"/>
              <a:t>STATES</a:t>
            </a:r>
          </a:p>
          <a:p>
            <a:pPr lvl="1" algn="l"/>
            <a:endParaRPr lang="en-US" b="1"/>
          </a:p>
          <a:p>
            <a:pPr algn="l">
              <a:buFont typeface="Arial" charset="0"/>
              <a:buChar char="•"/>
            </a:pPr>
            <a:r>
              <a:rPr lang="en-US" b="1"/>
              <a:t> NS: </a:t>
            </a:r>
            <a:r>
              <a:rPr lang="en-US"/>
              <a:t>NS is </a:t>
            </a:r>
            <a:r>
              <a:rPr lang="en-US">
                <a:solidFill>
                  <a:srgbClr val="008000"/>
                </a:solidFill>
              </a:rPr>
              <a:t>green</a:t>
            </a:r>
          </a:p>
          <a:p>
            <a:pPr algn="l">
              <a:buFont typeface="Arial" charset="0"/>
              <a:buChar char="•"/>
            </a:pPr>
            <a:r>
              <a:rPr lang="en-US" b="1"/>
              <a:t> EW</a:t>
            </a:r>
            <a:r>
              <a:rPr lang="en-US"/>
              <a:t>: EW is </a:t>
            </a:r>
            <a:r>
              <a:rPr lang="en-US">
                <a:solidFill>
                  <a:srgbClr val="008000"/>
                </a:solidFill>
              </a:rPr>
              <a:t>green</a:t>
            </a:r>
            <a:endParaRPr lang="en-US"/>
          </a:p>
        </p:txBody>
      </p:sp>
      <p:sp>
        <p:nvSpPr>
          <p:cNvPr id="43025" name="Content Placeholder 12"/>
          <p:cNvSpPr>
            <a:spLocks noGrp="1"/>
          </p:cNvSpPr>
          <p:nvPr>
            <p:ph idx="1"/>
          </p:nvPr>
        </p:nvSpPr>
        <p:spPr>
          <a:xfrm>
            <a:off x="762000" y="1828800"/>
            <a:ext cx="3505200" cy="685800"/>
          </a:xfrm>
        </p:spPr>
        <p:txBody>
          <a:bodyPr/>
          <a:lstStyle/>
          <a:p>
            <a:r>
              <a:rPr lang="en-US" sz="2400" b="1" smtClean="0"/>
              <a:t>Step1: State Diagram</a:t>
            </a:r>
            <a:endParaRPr lang="en-US" sz="24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4 (cont.)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Exercise: </a:t>
            </a:r>
            <a:r>
              <a:rPr lang="en-US" smtClean="0"/>
              <a:t>Complete the design using: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D-FF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JK-FF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T-FF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5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/>
              <a:t>Problem: Design Up/Down counter with Enable</a:t>
            </a:r>
          </a:p>
          <a:p>
            <a:pPr>
              <a:defRPr/>
            </a:pPr>
            <a:r>
              <a:rPr lang="en-US" dirty="0" smtClean="0"/>
              <a:t>Design a sequential circuit with two JK flip-flops A and B and two inputs X and E. If E = 0, the circuit remains in the same state, regardless of the input X. When E = 1 and X = 1, the circuit goes through the state transitions from 00 to 01 to 10 to 11, back to 00, and then repeats. When E = 1 and X = 0, the circuit goes through the state transitions from 00 to 11 to 10 to 01, back to 00 and then repeats.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060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5 (cont.)</a:t>
            </a:r>
          </a:p>
        </p:txBody>
      </p:sp>
      <p:sp>
        <p:nvSpPr>
          <p:cNvPr id="46083" name="Content Placeholder 4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endParaRPr lang="en-US" smtClean="0"/>
          </a:p>
        </p:txBody>
      </p:sp>
      <p:grpSp>
        <p:nvGrpSpPr>
          <p:cNvPr id="46084" name="Group 39"/>
          <p:cNvGrpSpPr>
            <a:grpSpLocks/>
          </p:cNvGrpSpPr>
          <p:nvPr/>
        </p:nvGrpSpPr>
        <p:grpSpPr bwMode="auto">
          <a:xfrm>
            <a:off x="533400" y="2316163"/>
            <a:ext cx="3152775" cy="2789237"/>
            <a:chOff x="3120" y="1536"/>
            <a:chExt cx="1986" cy="1757"/>
          </a:xfrm>
        </p:grpSpPr>
        <p:sp>
          <p:nvSpPr>
            <p:cNvPr id="46339" name="Oval 5"/>
            <p:cNvSpPr>
              <a:spLocks noChangeArrowheads="1"/>
            </p:cNvSpPr>
            <p:nvPr/>
          </p:nvSpPr>
          <p:spPr bwMode="auto">
            <a:xfrm>
              <a:off x="3552" y="1824"/>
              <a:ext cx="230" cy="23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200"/>
                <a:t>00</a:t>
              </a:r>
            </a:p>
          </p:txBody>
        </p:sp>
        <p:sp>
          <p:nvSpPr>
            <p:cNvPr id="46340" name="Oval 6"/>
            <p:cNvSpPr>
              <a:spLocks noChangeArrowheads="1"/>
            </p:cNvSpPr>
            <p:nvPr/>
          </p:nvSpPr>
          <p:spPr bwMode="auto">
            <a:xfrm>
              <a:off x="4474" y="1824"/>
              <a:ext cx="230" cy="24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200"/>
                <a:t>01</a:t>
              </a:r>
            </a:p>
          </p:txBody>
        </p:sp>
        <p:sp>
          <p:nvSpPr>
            <p:cNvPr id="46341" name="Oval 7"/>
            <p:cNvSpPr>
              <a:spLocks noChangeArrowheads="1"/>
            </p:cNvSpPr>
            <p:nvPr/>
          </p:nvSpPr>
          <p:spPr bwMode="auto">
            <a:xfrm>
              <a:off x="4474" y="2784"/>
              <a:ext cx="230" cy="24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200"/>
                <a:t>10</a:t>
              </a:r>
            </a:p>
          </p:txBody>
        </p:sp>
        <p:sp>
          <p:nvSpPr>
            <p:cNvPr id="46342" name="Oval 8"/>
            <p:cNvSpPr>
              <a:spLocks noChangeArrowheads="1"/>
            </p:cNvSpPr>
            <p:nvPr/>
          </p:nvSpPr>
          <p:spPr bwMode="auto">
            <a:xfrm>
              <a:off x="3504" y="2784"/>
              <a:ext cx="230" cy="24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sz="1200"/>
                <a:t>11</a:t>
              </a:r>
            </a:p>
          </p:txBody>
        </p:sp>
        <p:sp>
          <p:nvSpPr>
            <p:cNvPr id="46343" name="Freeform 9"/>
            <p:cNvSpPr>
              <a:spLocks noChangeAspect="1"/>
            </p:cNvSpPr>
            <p:nvPr/>
          </p:nvSpPr>
          <p:spPr bwMode="auto">
            <a:xfrm rot="-2596729">
              <a:off x="3419" y="1664"/>
              <a:ext cx="291" cy="328"/>
            </a:xfrm>
            <a:custGeom>
              <a:avLst/>
              <a:gdLst>
                <a:gd name="T0" fmla="*/ 2 w 1160"/>
                <a:gd name="T1" fmla="*/ 35 h 1008"/>
                <a:gd name="T2" fmla="*/ 0 w 1160"/>
                <a:gd name="T3" fmla="*/ 20 h 1008"/>
                <a:gd name="T4" fmla="*/ 2 w 1160"/>
                <a:gd name="T5" fmla="*/ 7 h 1008"/>
                <a:gd name="T6" fmla="*/ 9 w 1160"/>
                <a:gd name="T7" fmla="*/ 0 h 1008"/>
                <a:gd name="T8" fmla="*/ 16 w 1160"/>
                <a:gd name="T9" fmla="*/ 7 h 1008"/>
                <a:gd name="T10" fmla="*/ 18 w 1160"/>
                <a:gd name="T11" fmla="*/ 18 h 1008"/>
                <a:gd name="T12" fmla="*/ 15 w 1160"/>
                <a:gd name="T13" fmla="*/ 35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0"/>
                <a:gd name="T22" fmla="*/ 0 h 1008"/>
                <a:gd name="T23" fmla="*/ 1160 w 1160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0" h="1008">
                  <a:moveTo>
                    <a:pt x="144" y="1008"/>
                  </a:moveTo>
                  <a:cubicBezTo>
                    <a:pt x="72" y="860"/>
                    <a:pt x="0" y="712"/>
                    <a:pt x="0" y="576"/>
                  </a:cubicBezTo>
                  <a:cubicBezTo>
                    <a:pt x="0" y="440"/>
                    <a:pt x="48" y="288"/>
                    <a:pt x="144" y="192"/>
                  </a:cubicBezTo>
                  <a:cubicBezTo>
                    <a:pt x="240" y="96"/>
                    <a:pt x="432" y="0"/>
                    <a:pt x="576" y="0"/>
                  </a:cubicBezTo>
                  <a:cubicBezTo>
                    <a:pt x="720" y="0"/>
                    <a:pt x="912" y="104"/>
                    <a:pt x="1008" y="192"/>
                  </a:cubicBezTo>
                  <a:cubicBezTo>
                    <a:pt x="1104" y="280"/>
                    <a:pt x="1160" y="392"/>
                    <a:pt x="1152" y="528"/>
                  </a:cubicBezTo>
                  <a:cubicBezTo>
                    <a:pt x="1144" y="664"/>
                    <a:pt x="1052" y="836"/>
                    <a:pt x="960" y="10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44" name="Text Box 10"/>
            <p:cNvSpPr txBox="1">
              <a:spLocks noChangeArrowheads="1"/>
            </p:cNvSpPr>
            <p:nvPr/>
          </p:nvSpPr>
          <p:spPr bwMode="auto">
            <a:xfrm>
              <a:off x="3120" y="1584"/>
              <a:ext cx="2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00</a:t>
              </a:r>
            </a:p>
            <a:p>
              <a:r>
                <a:rPr lang="en-US" sz="1200"/>
                <a:t>01</a:t>
              </a:r>
            </a:p>
          </p:txBody>
        </p:sp>
        <p:sp>
          <p:nvSpPr>
            <p:cNvPr id="46345" name="Freeform 11"/>
            <p:cNvSpPr>
              <a:spLocks/>
            </p:cNvSpPr>
            <p:nvPr/>
          </p:nvSpPr>
          <p:spPr bwMode="auto">
            <a:xfrm>
              <a:off x="3456" y="2065"/>
              <a:ext cx="144" cy="719"/>
            </a:xfrm>
            <a:custGeom>
              <a:avLst/>
              <a:gdLst>
                <a:gd name="T0" fmla="*/ 324 w 96"/>
                <a:gd name="T1" fmla="*/ 0 h 672"/>
                <a:gd name="T2" fmla="*/ 0 w 96"/>
                <a:gd name="T3" fmla="*/ 412 h 672"/>
                <a:gd name="T4" fmla="*/ 324 w 96"/>
                <a:gd name="T5" fmla="*/ 823 h 672"/>
                <a:gd name="T6" fmla="*/ 0 60000 65536"/>
                <a:gd name="T7" fmla="*/ 0 60000 65536"/>
                <a:gd name="T8" fmla="*/ 0 60000 65536"/>
                <a:gd name="T9" fmla="*/ 0 w 96"/>
                <a:gd name="T10" fmla="*/ 0 h 672"/>
                <a:gd name="T11" fmla="*/ 96 w 9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72">
                  <a:moveTo>
                    <a:pt x="96" y="0"/>
                  </a:moveTo>
                  <a:cubicBezTo>
                    <a:pt x="48" y="112"/>
                    <a:pt x="0" y="224"/>
                    <a:pt x="0" y="336"/>
                  </a:cubicBezTo>
                  <a:cubicBezTo>
                    <a:pt x="0" y="448"/>
                    <a:pt x="48" y="560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46" name="Text Box 12"/>
            <p:cNvSpPr txBox="1">
              <a:spLocks noChangeArrowheads="1"/>
            </p:cNvSpPr>
            <p:nvPr/>
          </p:nvSpPr>
          <p:spPr bwMode="auto">
            <a:xfrm>
              <a:off x="3264" y="2333"/>
              <a:ext cx="2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10</a:t>
              </a:r>
            </a:p>
          </p:txBody>
        </p:sp>
        <p:sp>
          <p:nvSpPr>
            <p:cNvPr id="46347" name="Freeform 13"/>
            <p:cNvSpPr>
              <a:spLocks/>
            </p:cNvSpPr>
            <p:nvPr/>
          </p:nvSpPr>
          <p:spPr bwMode="auto">
            <a:xfrm flipH="1">
              <a:off x="3696" y="2016"/>
              <a:ext cx="144" cy="816"/>
            </a:xfrm>
            <a:custGeom>
              <a:avLst/>
              <a:gdLst>
                <a:gd name="T0" fmla="*/ 324 w 96"/>
                <a:gd name="T1" fmla="*/ 0 h 672"/>
                <a:gd name="T2" fmla="*/ 0 w 96"/>
                <a:gd name="T3" fmla="*/ 601 h 672"/>
                <a:gd name="T4" fmla="*/ 324 w 96"/>
                <a:gd name="T5" fmla="*/ 1203 h 672"/>
                <a:gd name="T6" fmla="*/ 0 60000 65536"/>
                <a:gd name="T7" fmla="*/ 0 60000 65536"/>
                <a:gd name="T8" fmla="*/ 0 60000 65536"/>
                <a:gd name="T9" fmla="*/ 0 w 96"/>
                <a:gd name="T10" fmla="*/ 0 h 672"/>
                <a:gd name="T11" fmla="*/ 96 w 9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72">
                  <a:moveTo>
                    <a:pt x="96" y="0"/>
                  </a:moveTo>
                  <a:cubicBezTo>
                    <a:pt x="48" y="112"/>
                    <a:pt x="0" y="224"/>
                    <a:pt x="0" y="336"/>
                  </a:cubicBezTo>
                  <a:cubicBezTo>
                    <a:pt x="0" y="448"/>
                    <a:pt x="48" y="560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48" name="Text Box 14"/>
            <p:cNvSpPr txBox="1">
              <a:spLocks noChangeArrowheads="1"/>
            </p:cNvSpPr>
            <p:nvPr/>
          </p:nvSpPr>
          <p:spPr bwMode="auto">
            <a:xfrm>
              <a:off x="3675" y="2334"/>
              <a:ext cx="2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11</a:t>
              </a:r>
            </a:p>
          </p:txBody>
        </p:sp>
        <p:sp>
          <p:nvSpPr>
            <p:cNvPr id="46349" name="Freeform 16"/>
            <p:cNvSpPr>
              <a:spLocks/>
            </p:cNvSpPr>
            <p:nvPr/>
          </p:nvSpPr>
          <p:spPr bwMode="auto">
            <a:xfrm rot="-5400000">
              <a:off x="4035" y="2664"/>
              <a:ext cx="144" cy="768"/>
            </a:xfrm>
            <a:custGeom>
              <a:avLst/>
              <a:gdLst>
                <a:gd name="T0" fmla="*/ 324 w 96"/>
                <a:gd name="T1" fmla="*/ 0 h 672"/>
                <a:gd name="T2" fmla="*/ 0 w 96"/>
                <a:gd name="T3" fmla="*/ 502 h 672"/>
                <a:gd name="T4" fmla="*/ 324 w 96"/>
                <a:gd name="T5" fmla="*/ 1003 h 672"/>
                <a:gd name="T6" fmla="*/ 0 60000 65536"/>
                <a:gd name="T7" fmla="*/ 0 60000 65536"/>
                <a:gd name="T8" fmla="*/ 0 60000 65536"/>
                <a:gd name="T9" fmla="*/ 0 w 96"/>
                <a:gd name="T10" fmla="*/ 0 h 672"/>
                <a:gd name="T11" fmla="*/ 96 w 9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72">
                  <a:moveTo>
                    <a:pt x="96" y="0"/>
                  </a:moveTo>
                  <a:cubicBezTo>
                    <a:pt x="48" y="112"/>
                    <a:pt x="0" y="224"/>
                    <a:pt x="0" y="336"/>
                  </a:cubicBezTo>
                  <a:cubicBezTo>
                    <a:pt x="0" y="448"/>
                    <a:pt x="48" y="560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50" name="Freeform 18"/>
            <p:cNvSpPr>
              <a:spLocks noChangeAspect="1"/>
            </p:cNvSpPr>
            <p:nvPr/>
          </p:nvSpPr>
          <p:spPr bwMode="auto">
            <a:xfrm rot="7886038" flipH="1">
              <a:off x="4578" y="2815"/>
              <a:ext cx="291" cy="328"/>
            </a:xfrm>
            <a:custGeom>
              <a:avLst/>
              <a:gdLst>
                <a:gd name="T0" fmla="*/ 2 w 1160"/>
                <a:gd name="T1" fmla="*/ 35 h 1008"/>
                <a:gd name="T2" fmla="*/ 0 w 1160"/>
                <a:gd name="T3" fmla="*/ 20 h 1008"/>
                <a:gd name="T4" fmla="*/ 2 w 1160"/>
                <a:gd name="T5" fmla="*/ 7 h 1008"/>
                <a:gd name="T6" fmla="*/ 9 w 1160"/>
                <a:gd name="T7" fmla="*/ 0 h 1008"/>
                <a:gd name="T8" fmla="*/ 16 w 1160"/>
                <a:gd name="T9" fmla="*/ 7 h 1008"/>
                <a:gd name="T10" fmla="*/ 18 w 1160"/>
                <a:gd name="T11" fmla="*/ 18 h 1008"/>
                <a:gd name="T12" fmla="*/ 15 w 1160"/>
                <a:gd name="T13" fmla="*/ 35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0"/>
                <a:gd name="T22" fmla="*/ 0 h 1008"/>
                <a:gd name="T23" fmla="*/ 1160 w 1160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0" h="1008">
                  <a:moveTo>
                    <a:pt x="144" y="1008"/>
                  </a:moveTo>
                  <a:cubicBezTo>
                    <a:pt x="72" y="860"/>
                    <a:pt x="0" y="712"/>
                    <a:pt x="0" y="576"/>
                  </a:cubicBezTo>
                  <a:cubicBezTo>
                    <a:pt x="0" y="440"/>
                    <a:pt x="48" y="288"/>
                    <a:pt x="144" y="192"/>
                  </a:cubicBezTo>
                  <a:cubicBezTo>
                    <a:pt x="240" y="96"/>
                    <a:pt x="432" y="0"/>
                    <a:pt x="576" y="0"/>
                  </a:cubicBezTo>
                  <a:cubicBezTo>
                    <a:pt x="720" y="0"/>
                    <a:pt x="912" y="104"/>
                    <a:pt x="1008" y="192"/>
                  </a:cubicBezTo>
                  <a:cubicBezTo>
                    <a:pt x="1104" y="280"/>
                    <a:pt x="1160" y="392"/>
                    <a:pt x="1152" y="528"/>
                  </a:cubicBezTo>
                  <a:cubicBezTo>
                    <a:pt x="1144" y="664"/>
                    <a:pt x="1052" y="836"/>
                    <a:pt x="960" y="10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51" name="Freeform 20"/>
            <p:cNvSpPr>
              <a:spLocks/>
            </p:cNvSpPr>
            <p:nvPr/>
          </p:nvSpPr>
          <p:spPr bwMode="auto">
            <a:xfrm flipH="1">
              <a:off x="4704" y="2016"/>
              <a:ext cx="192" cy="767"/>
            </a:xfrm>
            <a:custGeom>
              <a:avLst/>
              <a:gdLst>
                <a:gd name="T0" fmla="*/ 768 w 96"/>
                <a:gd name="T1" fmla="*/ 0 h 672"/>
                <a:gd name="T2" fmla="*/ 0 w 96"/>
                <a:gd name="T3" fmla="*/ 499 h 672"/>
                <a:gd name="T4" fmla="*/ 768 w 96"/>
                <a:gd name="T5" fmla="*/ 999 h 672"/>
                <a:gd name="T6" fmla="*/ 0 60000 65536"/>
                <a:gd name="T7" fmla="*/ 0 60000 65536"/>
                <a:gd name="T8" fmla="*/ 0 60000 65536"/>
                <a:gd name="T9" fmla="*/ 0 w 96"/>
                <a:gd name="T10" fmla="*/ 0 h 672"/>
                <a:gd name="T11" fmla="*/ 96 w 9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72">
                  <a:moveTo>
                    <a:pt x="96" y="0"/>
                  </a:moveTo>
                  <a:cubicBezTo>
                    <a:pt x="48" y="112"/>
                    <a:pt x="0" y="224"/>
                    <a:pt x="0" y="336"/>
                  </a:cubicBezTo>
                  <a:cubicBezTo>
                    <a:pt x="0" y="448"/>
                    <a:pt x="48" y="560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52" name="Freeform 21"/>
            <p:cNvSpPr>
              <a:spLocks/>
            </p:cNvSpPr>
            <p:nvPr/>
          </p:nvSpPr>
          <p:spPr bwMode="auto">
            <a:xfrm>
              <a:off x="4341" y="2072"/>
              <a:ext cx="171" cy="760"/>
            </a:xfrm>
            <a:custGeom>
              <a:avLst/>
              <a:gdLst>
                <a:gd name="T0" fmla="*/ 543 w 96"/>
                <a:gd name="T1" fmla="*/ 0 h 672"/>
                <a:gd name="T2" fmla="*/ 0 w 96"/>
                <a:gd name="T3" fmla="*/ 486 h 672"/>
                <a:gd name="T4" fmla="*/ 543 w 96"/>
                <a:gd name="T5" fmla="*/ 973 h 672"/>
                <a:gd name="T6" fmla="*/ 0 60000 65536"/>
                <a:gd name="T7" fmla="*/ 0 60000 65536"/>
                <a:gd name="T8" fmla="*/ 0 60000 65536"/>
                <a:gd name="T9" fmla="*/ 0 w 96"/>
                <a:gd name="T10" fmla="*/ 0 h 672"/>
                <a:gd name="T11" fmla="*/ 96 w 9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72">
                  <a:moveTo>
                    <a:pt x="96" y="0"/>
                  </a:moveTo>
                  <a:cubicBezTo>
                    <a:pt x="48" y="112"/>
                    <a:pt x="0" y="224"/>
                    <a:pt x="0" y="336"/>
                  </a:cubicBezTo>
                  <a:cubicBezTo>
                    <a:pt x="0" y="448"/>
                    <a:pt x="48" y="560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53" name="Text Box 22"/>
            <p:cNvSpPr txBox="1">
              <a:spLocks noChangeArrowheads="1"/>
            </p:cNvSpPr>
            <p:nvPr/>
          </p:nvSpPr>
          <p:spPr bwMode="auto">
            <a:xfrm>
              <a:off x="4896" y="2334"/>
              <a:ext cx="2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10</a:t>
              </a:r>
            </a:p>
          </p:txBody>
        </p:sp>
        <p:sp>
          <p:nvSpPr>
            <p:cNvPr id="46354" name="Text Box 23"/>
            <p:cNvSpPr txBox="1">
              <a:spLocks noChangeArrowheads="1"/>
            </p:cNvSpPr>
            <p:nvPr/>
          </p:nvSpPr>
          <p:spPr bwMode="auto">
            <a:xfrm>
              <a:off x="4320" y="2334"/>
              <a:ext cx="2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11</a:t>
              </a:r>
            </a:p>
          </p:txBody>
        </p:sp>
        <p:sp>
          <p:nvSpPr>
            <p:cNvPr id="46355" name="Freeform 24"/>
            <p:cNvSpPr>
              <a:spLocks noChangeAspect="1"/>
            </p:cNvSpPr>
            <p:nvPr/>
          </p:nvSpPr>
          <p:spPr bwMode="auto">
            <a:xfrm rot="2596729" flipH="1">
              <a:off x="4553" y="1654"/>
              <a:ext cx="291" cy="328"/>
            </a:xfrm>
            <a:custGeom>
              <a:avLst/>
              <a:gdLst>
                <a:gd name="T0" fmla="*/ 2 w 1160"/>
                <a:gd name="T1" fmla="*/ 35 h 1008"/>
                <a:gd name="T2" fmla="*/ 0 w 1160"/>
                <a:gd name="T3" fmla="*/ 20 h 1008"/>
                <a:gd name="T4" fmla="*/ 2 w 1160"/>
                <a:gd name="T5" fmla="*/ 7 h 1008"/>
                <a:gd name="T6" fmla="*/ 9 w 1160"/>
                <a:gd name="T7" fmla="*/ 0 h 1008"/>
                <a:gd name="T8" fmla="*/ 16 w 1160"/>
                <a:gd name="T9" fmla="*/ 7 h 1008"/>
                <a:gd name="T10" fmla="*/ 18 w 1160"/>
                <a:gd name="T11" fmla="*/ 18 h 1008"/>
                <a:gd name="T12" fmla="*/ 15 w 1160"/>
                <a:gd name="T13" fmla="*/ 35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0"/>
                <a:gd name="T22" fmla="*/ 0 h 1008"/>
                <a:gd name="T23" fmla="*/ 1160 w 1160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0" h="1008">
                  <a:moveTo>
                    <a:pt x="144" y="1008"/>
                  </a:moveTo>
                  <a:cubicBezTo>
                    <a:pt x="72" y="860"/>
                    <a:pt x="0" y="712"/>
                    <a:pt x="0" y="576"/>
                  </a:cubicBezTo>
                  <a:cubicBezTo>
                    <a:pt x="0" y="440"/>
                    <a:pt x="48" y="288"/>
                    <a:pt x="144" y="192"/>
                  </a:cubicBezTo>
                  <a:cubicBezTo>
                    <a:pt x="240" y="96"/>
                    <a:pt x="432" y="0"/>
                    <a:pt x="576" y="0"/>
                  </a:cubicBezTo>
                  <a:cubicBezTo>
                    <a:pt x="720" y="0"/>
                    <a:pt x="912" y="104"/>
                    <a:pt x="1008" y="192"/>
                  </a:cubicBezTo>
                  <a:cubicBezTo>
                    <a:pt x="1104" y="280"/>
                    <a:pt x="1160" y="392"/>
                    <a:pt x="1152" y="528"/>
                  </a:cubicBezTo>
                  <a:cubicBezTo>
                    <a:pt x="1144" y="664"/>
                    <a:pt x="1052" y="836"/>
                    <a:pt x="960" y="10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56" name="Freeform 26"/>
            <p:cNvSpPr>
              <a:spLocks/>
            </p:cNvSpPr>
            <p:nvPr/>
          </p:nvSpPr>
          <p:spPr bwMode="auto">
            <a:xfrm rot="5400000" flipV="1">
              <a:off x="4080" y="1440"/>
              <a:ext cx="144" cy="720"/>
            </a:xfrm>
            <a:custGeom>
              <a:avLst/>
              <a:gdLst>
                <a:gd name="T0" fmla="*/ 324 w 96"/>
                <a:gd name="T1" fmla="*/ 0 h 672"/>
                <a:gd name="T2" fmla="*/ 0 w 96"/>
                <a:gd name="T3" fmla="*/ 414 h 672"/>
                <a:gd name="T4" fmla="*/ 324 w 96"/>
                <a:gd name="T5" fmla="*/ 826 h 672"/>
                <a:gd name="T6" fmla="*/ 0 60000 65536"/>
                <a:gd name="T7" fmla="*/ 0 60000 65536"/>
                <a:gd name="T8" fmla="*/ 0 60000 65536"/>
                <a:gd name="T9" fmla="*/ 0 w 96"/>
                <a:gd name="T10" fmla="*/ 0 h 672"/>
                <a:gd name="T11" fmla="*/ 96 w 9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72">
                  <a:moveTo>
                    <a:pt x="96" y="0"/>
                  </a:moveTo>
                  <a:cubicBezTo>
                    <a:pt x="48" y="112"/>
                    <a:pt x="0" y="224"/>
                    <a:pt x="0" y="336"/>
                  </a:cubicBezTo>
                  <a:cubicBezTo>
                    <a:pt x="0" y="448"/>
                    <a:pt x="48" y="560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57" name="Text Box 27"/>
            <p:cNvSpPr txBox="1">
              <a:spLocks noChangeArrowheads="1"/>
            </p:cNvSpPr>
            <p:nvPr/>
          </p:nvSpPr>
          <p:spPr bwMode="auto">
            <a:xfrm>
              <a:off x="4032" y="1536"/>
              <a:ext cx="2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10</a:t>
              </a:r>
            </a:p>
          </p:txBody>
        </p:sp>
        <p:sp>
          <p:nvSpPr>
            <p:cNvPr id="46358" name="Freeform 28"/>
            <p:cNvSpPr>
              <a:spLocks/>
            </p:cNvSpPr>
            <p:nvPr/>
          </p:nvSpPr>
          <p:spPr bwMode="auto">
            <a:xfrm rot="-5400000">
              <a:off x="4080" y="1728"/>
              <a:ext cx="144" cy="720"/>
            </a:xfrm>
            <a:custGeom>
              <a:avLst/>
              <a:gdLst>
                <a:gd name="T0" fmla="*/ 324 w 96"/>
                <a:gd name="T1" fmla="*/ 0 h 672"/>
                <a:gd name="T2" fmla="*/ 0 w 96"/>
                <a:gd name="T3" fmla="*/ 414 h 672"/>
                <a:gd name="T4" fmla="*/ 324 w 96"/>
                <a:gd name="T5" fmla="*/ 826 h 672"/>
                <a:gd name="T6" fmla="*/ 0 60000 65536"/>
                <a:gd name="T7" fmla="*/ 0 60000 65536"/>
                <a:gd name="T8" fmla="*/ 0 60000 65536"/>
                <a:gd name="T9" fmla="*/ 0 w 96"/>
                <a:gd name="T10" fmla="*/ 0 h 672"/>
                <a:gd name="T11" fmla="*/ 96 w 9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72">
                  <a:moveTo>
                    <a:pt x="96" y="0"/>
                  </a:moveTo>
                  <a:cubicBezTo>
                    <a:pt x="48" y="112"/>
                    <a:pt x="0" y="224"/>
                    <a:pt x="0" y="336"/>
                  </a:cubicBezTo>
                  <a:cubicBezTo>
                    <a:pt x="0" y="448"/>
                    <a:pt x="48" y="560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59" name="Freeform 29"/>
            <p:cNvSpPr>
              <a:spLocks/>
            </p:cNvSpPr>
            <p:nvPr/>
          </p:nvSpPr>
          <p:spPr bwMode="auto">
            <a:xfrm rot="5400000" flipV="1">
              <a:off x="4042" y="2403"/>
              <a:ext cx="144" cy="768"/>
            </a:xfrm>
            <a:custGeom>
              <a:avLst/>
              <a:gdLst>
                <a:gd name="T0" fmla="*/ 324 w 96"/>
                <a:gd name="T1" fmla="*/ 0 h 672"/>
                <a:gd name="T2" fmla="*/ 0 w 96"/>
                <a:gd name="T3" fmla="*/ 502 h 672"/>
                <a:gd name="T4" fmla="*/ 324 w 96"/>
                <a:gd name="T5" fmla="*/ 1003 h 672"/>
                <a:gd name="T6" fmla="*/ 0 60000 65536"/>
                <a:gd name="T7" fmla="*/ 0 60000 65536"/>
                <a:gd name="T8" fmla="*/ 0 60000 65536"/>
                <a:gd name="T9" fmla="*/ 0 w 96"/>
                <a:gd name="T10" fmla="*/ 0 h 672"/>
                <a:gd name="T11" fmla="*/ 96 w 9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672">
                  <a:moveTo>
                    <a:pt x="96" y="0"/>
                  </a:moveTo>
                  <a:cubicBezTo>
                    <a:pt x="48" y="112"/>
                    <a:pt x="0" y="224"/>
                    <a:pt x="0" y="336"/>
                  </a:cubicBezTo>
                  <a:cubicBezTo>
                    <a:pt x="0" y="448"/>
                    <a:pt x="48" y="560"/>
                    <a:pt x="96" y="6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6360" name="Text Box 30"/>
            <p:cNvSpPr txBox="1">
              <a:spLocks noChangeArrowheads="1"/>
            </p:cNvSpPr>
            <p:nvPr/>
          </p:nvSpPr>
          <p:spPr bwMode="auto">
            <a:xfrm>
              <a:off x="4032" y="1968"/>
              <a:ext cx="2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11</a:t>
              </a:r>
            </a:p>
          </p:txBody>
        </p:sp>
        <p:sp>
          <p:nvSpPr>
            <p:cNvPr id="46361" name="Text Box 31"/>
            <p:cNvSpPr txBox="1">
              <a:spLocks noChangeArrowheads="1"/>
            </p:cNvSpPr>
            <p:nvPr/>
          </p:nvSpPr>
          <p:spPr bwMode="auto">
            <a:xfrm>
              <a:off x="4032" y="2688"/>
              <a:ext cx="2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11</a:t>
              </a:r>
            </a:p>
          </p:txBody>
        </p:sp>
        <p:sp>
          <p:nvSpPr>
            <p:cNvPr id="46362" name="Text Box 32"/>
            <p:cNvSpPr txBox="1">
              <a:spLocks noChangeArrowheads="1"/>
            </p:cNvSpPr>
            <p:nvPr/>
          </p:nvSpPr>
          <p:spPr bwMode="auto">
            <a:xfrm>
              <a:off x="4896" y="1584"/>
              <a:ext cx="2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00</a:t>
              </a:r>
            </a:p>
            <a:p>
              <a:r>
                <a:rPr lang="en-US" sz="1200"/>
                <a:t>01</a:t>
              </a:r>
            </a:p>
          </p:txBody>
        </p:sp>
        <p:sp>
          <p:nvSpPr>
            <p:cNvPr id="46363" name="Text Box 33"/>
            <p:cNvSpPr txBox="1">
              <a:spLocks noChangeArrowheads="1"/>
            </p:cNvSpPr>
            <p:nvPr/>
          </p:nvSpPr>
          <p:spPr bwMode="auto">
            <a:xfrm>
              <a:off x="4896" y="2880"/>
              <a:ext cx="2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00</a:t>
              </a:r>
            </a:p>
            <a:p>
              <a:r>
                <a:rPr lang="en-US" sz="1200"/>
                <a:t>01</a:t>
              </a:r>
            </a:p>
          </p:txBody>
        </p:sp>
        <p:sp>
          <p:nvSpPr>
            <p:cNvPr id="46364" name="Text Box 34"/>
            <p:cNvSpPr txBox="1">
              <a:spLocks noChangeArrowheads="1"/>
            </p:cNvSpPr>
            <p:nvPr/>
          </p:nvSpPr>
          <p:spPr bwMode="auto">
            <a:xfrm>
              <a:off x="4032" y="3120"/>
              <a:ext cx="2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10</a:t>
              </a:r>
            </a:p>
          </p:txBody>
        </p:sp>
        <p:sp>
          <p:nvSpPr>
            <p:cNvPr id="46365" name="Text Box 35"/>
            <p:cNvSpPr txBox="1">
              <a:spLocks noChangeArrowheads="1"/>
            </p:cNvSpPr>
            <p:nvPr/>
          </p:nvSpPr>
          <p:spPr bwMode="auto">
            <a:xfrm>
              <a:off x="3120" y="2880"/>
              <a:ext cx="2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00</a:t>
              </a:r>
            </a:p>
            <a:p>
              <a:r>
                <a:rPr lang="en-US" sz="1200"/>
                <a:t>01</a:t>
              </a:r>
            </a:p>
          </p:txBody>
        </p:sp>
        <p:sp>
          <p:nvSpPr>
            <p:cNvPr id="46366" name="Freeform 36"/>
            <p:cNvSpPr>
              <a:spLocks noChangeAspect="1"/>
            </p:cNvSpPr>
            <p:nvPr/>
          </p:nvSpPr>
          <p:spPr bwMode="auto">
            <a:xfrm rot="-7886038">
              <a:off x="3330" y="2862"/>
              <a:ext cx="291" cy="328"/>
            </a:xfrm>
            <a:custGeom>
              <a:avLst/>
              <a:gdLst>
                <a:gd name="T0" fmla="*/ 2 w 1160"/>
                <a:gd name="T1" fmla="*/ 35 h 1008"/>
                <a:gd name="T2" fmla="*/ 0 w 1160"/>
                <a:gd name="T3" fmla="*/ 20 h 1008"/>
                <a:gd name="T4" fmla="*/ 2 w 1160"/>
                <a:gd name="T5" fmla="*/ 7 h 1008"/>
                <a:gd name="T6" fmla="*/ 9 w 1160"/>
                <a:gd name="T7" fmla="*/ 0 h 1008"/>
                <a:gd name="T8" fmla="*/ 16 w 1160"/>
                <a:gd name="T9" fmla="*/ 7 h 1008"/>
                <a:gd name="T10" fmla="*/ 18 w 1160"/>
                <a:gd name="T11" fmla="*/ 18 h 1008"/>
                <a:gd name="T12" fmla="*/ 15 w 1160"/>
                <a:gd name="T13" fmla="*/ 35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0"/>
                <a:gd name="T22" fmla="*/ 0 h 1008"/>
                <a:gd name="T23" fmla="*/ 1160 w 1160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0" h="1008">
                  <a:moveTo>
                    <a:pt x="144" y="1008"/>
                  </a:moveTo>
                  <a:cubicBezTo>
                    <a:pt x="72" y="860"/>
                    <a:pt x="0" y="712"/>
                    <a:pt x="0" y="576"/>
                  </a:cubicBezTo>
                  <a:cubicBezTo>
                    <a:pt x="0" y="440"/>
                    <a:pt x="48" y="288"/>
                    <a:pt x="144" y="192"/>
                  </a:cubicBezTo>
                  <a:cubicBezTo>
                    <a:pt x="240" y="96"/>
                    <a:pt x="432" y="0"/>
                    <a:pt x="576" y="0"/>
                  </a:cubicBezTo>
                  <a:cubicBezTo>
                    <a:pt x="720" y="0"/>
                    <a:pt x="912" y="104"/>
                    <a:pt x="1008" y="192"/>
                  </a:cubicBezTo>
                  <a:cubicBezTo>
                    <a:pt x="1104" y="280"/>
                    <a:pt x="1160" y="392"/>
                    <a:pt x="1152" y="528"/>
                  </a:cubicBezTo>
                  <a:cubicBezTo>
                    <a:pt x="1144" y="664"/>
                    <a:pt x="1052" y="836"/>
                    <a:pt x="960" y="10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</p:grpSp>
      <p:graphicFrame>
        <p:nvGraphicFramePr>
          <p:cNvPr id="255915" name="Group 939"/>
          <p:cNvGraphicFramePr>
            <a:graphicFrameLocks noGrp="1"/>
          </p:cNvGraphicFramePr>
          <p:nvPr/>
        </p:nvGraphicFramePr>
        <p:xfrm>
          <a:off x="4572000" y="1600200"/>
          <a:ext cx="4343400" cy="4722622"/>
        </p:xfrm>
        <a:graphic>
          <a:graphicData uri="http://schemas.openxmlformats.org/drawingml/2006/table">
            <a:tbl>
              <a:tblPr/>
              <a:tblGrid>
                <a:gridCol w="381000"/>
                <a:gridCol w="371475"/>
                <a:gridCol w="298450"/>
                <a:gridCol w="298450"/>
                <a:gridCol w="298450"/>
                <a:gridCol w="301625"/>
                <a:gridCol w="298450"/>
                <a:gridCol w="298450"/>
                <a:gridCol w="301625"/>
                <a:gridCol w="298450"/>
                <a:gridCol w="298450"/>
                <a:gridCol w="298450"/>
                <a:gridCol w="301625"/>
                <a:gridCol w="29845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Present State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Inputs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FF Inputs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  <a:r>
                        <a:rPr kumimoji="1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  <a:r>
                        <a:rPr kumimoji="1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  <a:r>
                        <a:rPr kumimoji="1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  <a:r>
                        <a:rPr kumimoji="1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27432" marR="27432" marT="18288" marB="1828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338" name="Footer Placeholder 4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of Synchronous Sequential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design</a:t>
            </a:r>
            <a:r>
              <a:rPr lang="en-US" dirty="0" smtClean="0"/>
              <a:t> of a clocked sequential circuit starts from a set of specifications and ends with a logic diagram (Analysis reversed!)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Building blocks: flip-flops, combinational logic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Need to choose type and number of flip-flops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Need to design combinational logic together with flip-flops to produce the required behavior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The combinational part is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flip-flop input equations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output equations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5 (cont.)</a:t>
            </a:r>
          </a:p>
        </p:txBody>
      </p:sp>
      <p:sp>
        <p:nvSpPr>
          <p:cNvPr id="47107" name="Text Box 396"/>
          <p:cNvSpPr txBox="1">
            <a:spLocks noChangeArrowheads="1"/>
          </p:cNvSpPr>
          <p:nvPr/>
        </p:nvSpPr>
        <p:spPr bwMode="auto">
          <a:xfrm>
            <a:off x="649288" y="3886200"/>
            <a:ext cx="1539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J</a:t>
            </a:r>
            <a:r>
              <a:rPr lang="en-US" sz="1400" baseline="-25000"/>
              <a:t>A</a:t>
            </a:r>
            <a:r>
              <a:rPr lang="en-US" sz="1400"/>
              <a:t> = BEX + B’EX’</a:t>
            </a:r>
          </a:p>
        </p:txBody>
      </p:sp>
      <p:graphicFrame>
        <p:nvGraphicFramePr>
          <p:cNvPr id="256454" name="Group 454"/>
          <p:cNvGraphicFramePr>
            <a:graphicFrameLocks noGrp="1"/>
          </p:cNvGraphicFramePr>
          <p:nvPr/>
        </p:nvGraphicFramePr>
        <p:xfrm>
          <a:off x="2554288" y="2057400"/>
          <a:ext cx="2057400" cy="1784736"/>
        </p:xfrm>
        <a:graphic>
          <a:graphicData uri="http://schemas.openxmlformats.org/drawingml/2006/table">
            <a:tbl>
              <a:tblPr/>
              <a:tblGrid>
                <a:gridCol w="412750"/>
                <a:gridCol w="409575"/>
                <a:gridCol w="412750"/>
                <a:gridCol w="409575"/>
                <a:gridCol w="41275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EX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    </a:t>
                      </a:r>
                      <a:endParaRPr kumimoji="1" 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5" name="Text Box 432"/>
          <p:cNvSpPr txBox="1">
            <a:spLocks noChangeArrowheads="1"/>
          </p:cNvSpPr>
          <p:nvPr/>
        </p:nvSpPr>
        <p:spPr bwMode="auto">
          <a:xfrm>
            <a:off x="2935288" y="3886200"/>
            <a:ext cx="1598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K</a:t>
            </a:r>
            <a:r>
              <a:rPr lang="en-US" sz="1400" baseline="-25000"/>
              <a:t>A</a:t>
            </a:r>
            <a:r>
              <a:rPr lang="en-US" sz="1400"/>
              <a:t> = BEX + B’EX’</a:t>
            </a:r>
          </a:p>
        </p:txBody>
      </p:sp>
      <p:graphicFrame>
        <p:nvGraphicFramePr>
          <p:cNvPr id="256455" name="Group 455"/>
          <p:cNvGraphicFramePr>
            <a:graphicFrameLocks noGrp="1"/>
          </p:cNvGraphicFramePr>
          <p:nvPr/>
        </p:nvGraphicFramePr>
        <p:xfrm>
          <a:off x="381000" y="2057400"/>
          <a:ext cx="2057400" cy="1784736"/>
        </p:xfrm>
        <a:graphic>
          <a:graphicData uri="http://schemas.openxmlformats.org/drawingml/2006/table">
            <a:tbl>
              <a:tblPr/>
              <a:tblGrid>
                <a:gridCol w="412750"/>
                <a:gridCol w="409575"/>
                <a:gridCol w="412750"/>
                <a:gridCol w="409575"/>
                <a:gridCol w="41275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EX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    </a:t>
                      </a:r>
                      <a:endParaRPr kumimoji="1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83" name="Text Box 502"/>
          <p:cNvSpPr txBox="1">
            <a:spLocks noChangeArrowheads="1"/>
          </p:cNvSpPr>
          <p:nvPr/>
        </p:nvSpPr>
        <p:spPr bwMode="auto">
          <a:xfrm>
            <a:off x="744538" y="6037263"/>
            <a:ext cx="623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J</a:t>
            </a:r>
            <a:r>
              <a:rPr lang="en-US" sz="1400" baseline="-25000"/>
              <a:t>B</a:t>
            </a:r>
            <a:r>
              <a:rPr lang="en-US" sz="1400"/>
              <a:t> = E</a:t>
            </a:r>
          </a:p>
        </p:txBody>
      </p:sp>
      <p:graphicFrame>
        <p:nvGraphicFramePr>
          <p:cNvPr id="256503" name="Group 503"/>
          <p:cNvGraphicFramePr>
            <a:graphicFrameLocks noGrp="1"/>
          </p:cNvGraphicFramePr>
          <p:nvPr/>
        </p:nvGraphicFramePr>
        <p:xfrm>
          <a:off x="2649538" y="4208463"/>
          <a:ext cx="2057400" cy="1784736"/>
        </p:xfrm>
        <a:graphic>
          <a:graphicData uri="http://schemas.openxmlformats.org/drawingml/2006/table">
            <a:tbl>
              <a:tblPr/>
              <a:tblGrid>
                <a:gridCol w="412750"/>
                <a:gridCol w="409575"/>
                <a:gridCol w="412750"/>
                <a:gridCol w="409575"/>
                <a:gridCol w="41275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EX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    </a:t>
                      </a:r>
                      <a:endParaRPr kumimoji="1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21" name="Text Box 550"/>
          <p:cNvSpPr txBox="1">
            <a:spLocks noChangeArrowheads="1"/>
          </p:cNvSpPr>
          <p:nvPr/>
        </p:nvSpPr>
        <p:spPr bwMode="auto">
          <a:xfrm>
            <a:off x="3030538" y="6037263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K</a:t>
            </a:r>
            <a:r>
              <a:rPr lang="en-US" sz="1400" baseline="-25000"/>
              <a:t>B</a:t>
            </a:r>
            <a:r>
              <a:rPr lang="en-US" sz="1400"/>
              <a:t> = E</a:t>
            </a:r>
          </a:p>
        </p:txBody>
      </p:sp>
      <p:graphicFrame>
        <p:nvGraphicFramePr>
          <p:cNvPr id="256551" name="Group 551"/>
          <p:cNvGraphicFramePr>
            <a:graphicFrameLocks noGrp="1"/>
          </p:cNvGraphicFramePr>
          <p:nvPr/>
        </p:nvGraphicFramePr>
        <p:xfrm>
          <a:off x="363538" y="4208463"/>
          <a:ext cx="2057400" cy="1784736"/>
        </p:xfrm>
        <a:graphic>
          <a:graphicData uri="http://schemas.openxmlformats.org/drawingml/2006/table">
            <a:tbl>
              <a:tblPr/>
              <a:tblGrid>
                <a:gridCol w="412750"/>
                <a:gridCol w="409575"/>
                <a:gridCol w="412750"/>
                <a:gridCol w="409575"/>
                <a:gridCol w="41275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EX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    </a:t>
                      </a:r>
                      <a:endParaRPr kumimoji="1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7259" name="Group 771"/>
          <p:cNvGrpSpPr>
            <a:grpSpLocks/>
          </p:cNvGrpSpPr>
          <p:nvPr/>
        </p:nvGrpSpPr>
        <p:grpSpPr bwMode="auto">
          <a:xfrm>
            <a:off x="4664075" y="2087563"/>
            <a:ext cx="4117975" cy="3703637"/>
            <a:chOff x="2782" y="960"/>
            <a:chExt cx="2594" cy="2333"/>
          </a:xfrm>
        </p:grpSpPr>
        <p:sp>
          <p:nvSpPr>
            <p:cNvPr id="47261" name="Text Box 599"/>
            <p:cNvSpPr txBox="1">
              <a:spLocks noChangeArrowheads="1"/>
            </p:cNvSpPr>
            <p:nvPr/>
          </p:nvSpPr>
          <p:spPr bwMode="auto">
            <a:xfrm>
              <a:off x="4128" y="1440"/>
              <a:ext cx="1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400"/>
                <a:t>Y</a:t>
              </a:r>
              <a:endParaRPr lang="en-US" sz="1400" baseline="-25000"/>
            </a:p>
          </p:txBody>
        </p:sp>
        <p:sp>
          <p:nvSpPr>
            <p:cNvPr id="47262" name="Text Box 605"/>
            <p:cNvSpPr txBox="1">
              <a:spLocks noChangeAspect="1" noChangeArrowheads="1"/>
            </p:cNvSpPr>
            <p:nvPr/>
          </p:nvSpPr>
          <p:spPr bwMode="auto">
            <a:xfrm>
              <a:off x="2782" y="1152"/>
              <a:ext cx="1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400"/>
                <a:t>X</a:t>
              </a:r>
              <a:endParaRPr lang="en-US" sz="1400" baseline="-25000"/>
            </a:p>
          </p:txBody>
        </p:sp>
        <p:sp>
          <p:nvSpPr>
            <p:cNvPr id="47263" name="Line 608"/>
            <p:cNvSpPr>
              <a:spLocks noChangeShapeType="1"/>
            </p:cNvSpPr>
            <p:nvPr/>
          </p:nvSpPr>
          <p:spPr bwMode="auto">
            <a:xfrm>
              <a:off x="4377" y="2079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47264" name="Group 610"/>
            <p:cNvGrpSpPr>
              <a:grpSpLocks/>
            </p:cNvGrpSpPr>
            <p:nvPr/>
          </p:nvGrpSpPr>
          <p:grpSpPr bwMode="auto">
            <a:xfrm>
              <a:off x="4377" y="1776"/>
              <a:ext cx="695" cy="576"/>
              <a:chOff x="2832" y="2016"/>
              <a:chExt cx="695" cy="576"/>
            </a:xfrm>
          </p:grpSpPr>
          <p:sp>
            <p:nvSpPr>
              <p:cNvPr id="47346" name="Rectangle 611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480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7347" name="AutoShape 612"/>
              <p:cNvSpPr>
                <a:spLocks noChangeArrowheads="1"/>
              </p:cNvSpPr>
              <p:nvPr/>
            </p:nvSpPr>
            <p:spPr bwMode="auto">
              <a:xfrm rot="5400000">
                <a:off x="3048" y="2244"/>
                <a:ext cx="96" cy="144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7348" name="Text Box 613"/>
              <p:cNvSpPr txBox="1">
                <a:spLocks noChangeArrowheads="1"/>
              </p:cNvSpPr>
              <p:nvPr/>
            </p:nvSpPr>
            <p:spPr bwMode="auto">
              <a:xfrm>
                <a:off x="3042" y="2035"/>
                <a:ext cx="19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200"/>
                  <a:t>J</a:t>
                </a:r>
                <a:r>
                  <a:rPr lang="en-US" sz="1200" baseline="-25000"/>
                  <a:t>A</a:t>
                </a:r>
              </a:p>
            </p:txBody>
          </p:sp>
          <p:sp>
            <p:nvSpPr>
              <p:cNvPr id="47349" name="Text Box 614"/>
              <p:cNvSpPr txBox="1">
                <a:spLocks noChangeArrowheads="1"/>
              </p:cNvSpPr>
              <p:nvPr/>
            </p:nvSpPr>
            <p:spPr bwMode="auto">
              <a:xfrm>
                <a:off x="3140" y="2227"/>
                <a:ext cx="1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200"/>
                  <a:t>C</a:t>
                </a:r>
              </a:p>
            </p:txBody>
          </p:sp>
          <p:sp>
            <p:nvSpPr>
              <p:cNvPr id="47350" name="Text Box 615"/>
              <p:cNvSpPr txBox="1">
                <a:spLocks noChangeArrowheads="1"/>
              </p:cNvSpPr>
              <p:nvPr/>
            </p:nvSpPr>
            <p:spPr bwMode="auto">
              <a:xfrm>
                <a:off x="3312" y="2064"/>
                <a:ext cx="18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200"/>
                  <a:t>A</a:t>
                </a:r>
              </a:p>
            </p:txBody>
          </p:sp>
          <p:sp>
            <p:nvSpPr>
              <p:cNvPr id="47351" name="Text Box 616"/>
              <p:cNvSpPr txBox="1">
                <a:spLocks noChangeArrowheads="1"/>
              </p:cNvSpPr>
              <p:nvPr/>
            </p:nvSpPr>
            <p:spPr bwMode="auto">
              <a:xfrm>
                <a:off x="3312" y="2352"/>
                <a:ext cx="21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200"/>
                  <a:t>A’</a:t>
                </a:r>
              </a:p>
            </p:txBody>
          </p:sp>
          <p:sp>
            <p:nvSpPr>
              <p:cNvPr id="47352" name="Line 617"/>
              <p:cNvSpPr>
                <a:spLocks noChangeShapeType="1"/>
              </p:cNvSpPr>
              <p:nvPr/>
            </p:nvSpPr>
            <p:spPr bwMode="auto">
              <a:xfrm flipH="1">
                <a:off x="2832" y="231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47353" name="Text Box 618"/>
              <p:cNvSpPr txBox="1">
                <a:spLocks noChangeArrowheads="1"/>
              </p:cNvSpPr>
              <p:nvPr/>
            </p:nvSpPr>
            <p:spPr bwMode="auto">
              <a:xfrm>
                <a:off x="3024" y="2400"/>
                <a:ext cx="22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200"/>
                  <a:t>K</a:t>
                </a:r>
                <a:r>
                  <a:rPr lang="en-US" sz="1200" baseline="-25000"/>
                  <a:t>A</a:t>
                </a:r>
              </a:p>
            </p:txBody>
          </p:sp>
        </p:grpSp>
        <p:sp>
          <p:nvSpPr>
            <p:cNvPr id="47265" name="AutoShape 626"/>
            <p:cNvSpPr>
              <a:spLocks noChangeAspect="1" noChangeArrowheads="1"/>
            </p:cNvSpPr>
            <p:nvPr/>
          </p:nvSpPr>
          <p:spPr bwMode="auto">
            <a:xfrm>
              <a:off x="3861" y="1584"/>
              <a:ext cx="220" cy="247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266" name="Oval 682"/>
            <p:cNvSpPr>
              <a:spLocks noChangeAspect="1" noChangeArrowheads="1"/>
            </p:cNvSpPr>
            <p:nvPr/>
          </p:nvSpPr>
          <p:spPr bwMode="auto">
            <a:xfrm>
              <a:off x="3429" y="1076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267" name="Line 691"/>
            <p:cNvSpPr>
              <a:spLocks noChangeShapeType="1"/>
            </p:cNvSpPr>
            <p:nvPr/>
          </p:nvSpPr>
          <p:spPr bwMode="auto">
            <a:xfrm>
              <a:off x="2976" y="110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47268" name="Group 694"/>
            <p:cNvGrpSpPr>
              <a:grpSpLocks/>
            </p:cNvGrpSpPr>
            <p:nvPr/>
          </p:nvGrpSpPr>
          <p:grpSpPr bwMode="auto">
            <a:xfrm>
              <a:off x="3456" y="1104"/>
              <a:ext cx="192" cy="1740"/>
              <a:chOff x="3456" y="1104"/>
              <a:chExt cx="192" cy="1740"/>
            </a:xfrm>
          </p:grpSpPr>
          <p:grpSp>
            <p:nvGrpSpPr>
              <p:cNvPr id="47339" name="Group 619"/>
              <p:cNvGrpSpPr>
                <a:grpSpLocks/>
              </p:cNvGrpSpPr>
              <p:nvPr/>
            </p:nvGrpSpPr>
            <p:grpSpPr bwMode="auto">
              <a:xfrm>
                <a:off x="3552" y="1104"/>
                <a:ext cx="96" cy="349"/>
                <a:chOff x="2208" y="2195"/>
                <a:chExt cx="96" cy="349"/>
              </a:xfrm>
            </p:grpSpPr>
            <p:grpSp>
              <p:nvGrpSpPr>
                <p:cNvPr id="47342" name="Group 620"/>
                <p:cNvGrpSpPr>
                  <a:grpSpLocks/>
                </p:cNvGrpSpPr>
                <p:nvPr/>
              </p:nvGrpSpPr>
              <p:grpSpPr bwMode="auto">
                <a:xfrm rot="10800000">
                  <a:off x="2208" y="2400"/>
                  <a:ext cx="96" cy="144"/>
                  <a:chOff x="1008" y="1776"/>
                  <a:chExt cx="96" cy="144"/>
                </a:xfrm>
              </p:grpSpPr>
              <p:sp>
                <p:nvSpPr>
                  <p:cNvPr id="47344" name="AutoShape 621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824"/>
                    <a:ext cx="96" cy="96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45" name="Oval 622"/>
                  <p:cNvSpPr>
                    <a:spLocks noChangeArrowheads="1"/>
                  </p:cNvSpPr>
                  <p:nvPr/>
                </p:nvSpPr>
                <p:spPr bwMode="auto">
                  <a:xfrm>
                    <a:off x="1032" y="1776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343" name="Line 623"/>
                <p:cNvSpPr>
                  <a:spLocks noChangeShapeType="1"/>
                </p:cNvSpPr>
                <p:nvPr/>
              </p:nvSpPr>
              <p:spPr bwMode="auto">
                <a:xfrm>
                  <a:off x="2256" y="2195"/>
                  <a:ext cx="0" cy="20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endParaRPr lang="en-US"/>
                </a:p>
              </p:txBody>
            </p:sp>
          </p:grpSp>
          <p:sp>
            <p:nvSpPr>
              <p:cNvPr id="47340" name="Line 692"/>
              <p:cNvSpPr>
                <a:spLocks noChangeShapeType="1"/>
              </p:cNvSpPr>
              <p:nvPr/>
            </p:nvSpPr>
            <p:spPr bwMode="auto">
              <a:xfrm>
                <a:off x="3456" y="1104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47341" name="Line 693"/>
              <p:cNvSpPr>
                <a:spLocks noChangeShapeType="1"/>
              </p:cNvSpPr>
              <p:nvPr/>
            </p:nvSpPr>
            <p:spPr bwMode="auto">
              <a:xfrm>
                <a:off x="3600" y="1452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47269" name="Group 696"/>
            <p:cNvGrpSpPr>
              <a:grpSpLocks/>
            </p:cNvGrpSpPr>
            <p:nvPr/>
          </p:nvGrpSpPr>
          <p:grpSpPr bwMode="auto">
            <a:xfrm>
              <a:off x="3264" y="1248"/>
              <a:ext cx="96" cy="349"/>
              <a:chOff x="2208" y="2195"/>
              <a:chExt cx="96" cy="349"/>
            </a:xfrm>
          </p:grpSpPr>
          <p:grpSp>
            <p:nvGrpSpPr>
              <p:cNvPr id="47335" name="Group 697"/>
              <p:cNvGrpSpPr>
                <a:grpSpLocks/>
              </p:cNvGrpSpPr>
              <p:nvPr/>
            </p:nvGrpSpPr>
            <p:grpSpPr bwMode="auto">
              <a:xfrm rot="10800000">
                <a:off x="2208" y="2400"/>
                <a:ext cx="96" cy="144"/>
                <a:chOff x="1008" y="1776"/>
                <a:chExt cx="96" cy="144"/>
              </a:xfrm>
            </p:grpSpPr>
            <p:sp>
              <p:nvSpPr>
                <p:cNvPr id="47337" name="AutoShape 698"/>
                <p:cNvSpPr>
                  <a:spLocks noChangeArrowheads="1"/>
                </p:cNvSpPr>
                <p:nvPr/>
              </p:nvSpPr>
              <p:spPr bwMode="auto">
                <a:xfrm>
                  <a:off x="1008" y="1824"/>
                  <a:ext cx="96" cy="96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en-US"/>
                </a:p>
              </p:txBody>
            </p:sp>
            <p:sp>
              <p:nvSpPr>
                <p:cNvPr id="47338" name="Oval 699"/>
                <p:cNvSpPr>
                  <a:spLocks noChangeArrowheads="1"/>
                </p:cNvSpPr>
                <p:nvPr/>
              </p:nvSpPr>
              <p:spPr bwMode="auto">
                <a:xfrm>
                  <a:off x="1032" y="1776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/>
                <a:p>
                  <a:endParaRPr lang="en-US"/>
                </a:p>
              </p:txBody>
            </p:sp>
          </p:grpSp>
          <p:sp>
            <p:nvSpPr>
              <p:cNvPr id="47336" name="Line 700"/>
              <p:cNvSpPr>
                <a:spLocks noChangeShapeType="1"/>
              </p:cNvSpPr>
              <p:nvPr/>
            </p:nvSpPr>
            <p:spPr bwMode="auto">
              <a:xfrm>
                <a:off x="2256" y="2195"/>
                <a:ext cx="0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47270" name="Line 701"/>
            <p:cNvSpPr>
              <a:spLocks noChangeShapeType="1"/>
            </p:cNvSpPr>
            <p:nvPr/>
          </p:nvSpPr>
          <p:spPr bwMode="auto">
            <a:xfrm>
              <a:off x="3168" y="124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71" name="Line 702"/>
            <p:cNvSpPr>
              <a:spLocks noChangeShapeType="1"/>
            </p:cNvSpPr>
            <p:nvPr/>
          </p:nvSpPr>
          <p:spPr bwMode="auto">
            <a:xfrm>
              <a:off x="3312" y="1596"/>
              <a:ext cx="0" cy="1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72" name="Line 703"/>
            <p:cNvSpPr>
              <a:spLocks noChangeShapeType="1"/>
            </p:cNvSpPr>
            <p:nvPr/>
          </p:nvSpPr>
          <p:spPr bwMode="auto">
            <a:xfrm>
              <a:off x="2976" y="12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73" name="Text Box 704"/>
            <p:cNvSpPr txBox="1">
              <a:spLocks noChangeAspect="1" noChangeArrowheads="1"/>
            </p:cNvSpPr>
            <p:nvPr/>
          </p:nvSpPr>
          <p:spPr bwMode="auto">
            <a:xfrm>
              <a:off x="2782" y="960"/>
              <a:ext cx="1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400"/>
                <a:t>E</a:t>
              </a:r>
              <a:endParaRPr lang="en-US" sz="1400" baseline="-25000"/>
            </a:p>
          </p:txBody>
        </p:sp>
        <p:sp>
          <p:nvSpPr>
            <p:cNvPr id="47274" name="Oval 705"/>
            <p:cNvSpPr>
              <a:spLocks noChangeAspect="1" noChangeArrowheads="1"/>
            </p:cNvSpPr>
            <p:nvPr/>
          </p:nvSpPr>
          <p:spPr bwMode="auto">
            <a:xfrm>
              <a:off x="3134" y="1217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275" name="AutoShape 706"/>
            <p:cNvSpPr>
              <a:spLocks noChangeAspect="1" noChangeArrowheads="1"/>
            </p:cNvSpPr>
            <p:nvPr/>
          </p:nvSpPr>
          <p:spPr bwMode="auto">
            <a:xfrm>
              <a:off x="3861" y="1901"/>
              <a:ext cx="220" cy="247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grpSp>
          <p:nvGrpSpPr>
            <p:cNvPr id="47276" name="Group 707"/>
            <p:cNvGrpSpPr>
              <a:grpSpLocks noChangeAspect="1"/>
            </p:cNvGrpSpPr>
            <p:nvPr/>
          </p:nvGrpSpPr>
          <p:grpSpPr bwMode="auto">
            <a:xfrm>
              <a:off x="4208" y="1728"/>
              <a:ext cx="355" cy="286"/>
              <a:chOff x="4126" y="3552"/>
              <a:chExt cx="1115" cy="590"/>
            </a:xfrm>
          </p:grpSpPr>
          <p:sp>
            <p:nvSpPr>
              <p:cNvPr id="47327" name="Freeform 708"/>
              <p:cNvSpPr>
                <a:spLocks noChangeAspect="1"/>
              </p:cNvSpPr>
              <p:nvPr/>
            </p:nvSpPr>
            <p:spPr bwMode="auto">
              <a:xfrm>
                <a:off x="4127" y="3552"/>
                <a:ext cx="75" cy="590"/>
              </a:xfrm>
              <a:custGeom>
                <a:avLst/>
                <a:gdLst>
                  <a:gd name="T0" fmla="*/ 0 w 192"/>
                  <a:gd name="T1" fmla="*/ 0 h 1152"/>
                  <a:gd name="T2" fmla="*/ 11 w 192"/>
                  <a:gd name="T3" fmla="*/ 77 h 1152"/>
                  <a:gd name="T4" fmla="*/ 0 w 192"/>
                  <a:gd name="T5" fmla="*/ 155 h 1152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152"/>
                  <a:gd name="T11" fmla="*/ 192 w 192"/>
                  <a:gd name="T12" fmla="*/ 1152 h 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152">
                    <a:moveTo>
                      <a:pt x="0" y="0"/>
                    </a:moveTo>
                    <a:cubicBezTo>
                      <a:pt x="96" y="192"/>
                      <a:pt x="192" y="384"/>
                      <a:pt x="192" y="576"/>
                    </a:cubicBezTo>
                    <a:cubicBezTo>
                      <a:pt x="192" y="768"/>
                      <a:pt x="96" y="960"/>
                      <a:pt x="0" y="115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grpSp>
            <p:nvGrpSpPr>
              <p:cNvPr id="47328" name="Group 709"/>
              <p:cNvGrpSpPr>
                <a:grpSpLocks noChangeAspect="1"/>
              </p:cNvGrpSpPr>
              <p:nvPr/>
            </p:nvGrpSpPr>
            <p:grpSpPr bwMode="auto">
              <a:xfrm>
                <a:off x="4127" y="3552"/>
                <a:ext cx="680" cy="295"/>
                <a:chOff x="2880" y="2736"/>
                <a:chExt cx="1728" cy="576"/>
              </a:xfrm>
            </p:grpSpPr>
            <p:sp>
              <p:nvSpPr>
                <p:cNvPr id="47333" name="Line 710"/>
                <p:cNvSpPr>
                  <a:spLocks noChangeAspect="1" noChangeShapeType="1"/>
                </p:cNvSpPr>
                <p:nvPr/>
              </p:nvSpPr>
              <p:spPr bwMode="auto">
                <a:xfrm>
                  <a:off x="2880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endParaRPr lang="en-US"/>
                </a:p>
              </p:txBody>
            </p:sp>
            <p:sp>
              <p:nvSpPr>
                <p:cNvPr id="47334" name="Freeform 711"/>
                <p:cNvSpPr>
                  <a:spLocks noChangeAspect="1"/>
                </p:cNvSpPr>
                <p:nvPr/>
              </p:nvSpPr>
              <p:spPr bwMode="auto">
                <a:xfrm>
                  <a:off x="3456" y="2736"/>
                  <a:ext cx="1152" cy="576"/>
                </a:xfrm>
                <a:custGeom>
                  <a:avLst/>
                  <a:gdLst>
                    <a:gd name="T0" fmla="*/ 0 w 1152"/>
                    <a:gd name="T1" fmla="*/ 0 h 576"/>
                    <a:gd name="T2" fmla="*/ 672 w 1152"/>
                    <a:gd name="T3" fmla="*/ 192 h 576"/>
                    <a:gd name="T4" fmla="*/ 1152 w 1152"/>
                    <a:gd name="T5" fmla="*/ 576 h 576"/>
                    <a:gd name="T6" fmla="*/ 0 60000 65536"/>
                    <a:gd name="T7" fmla="*/ 0 60000 65536"/>
                    <a:gd name="T8" fmla="*/ 0 60000 65536"/>
                    <a:gd name="T9" fmla="*/ 0 w 1152"/>
                    <a:gd name="T10" fmla="*/ 0 h 576"/>
                    <a:gd name="T11" fmla="*/ 1152 w 115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2" h="576">
                      <a:moveTo>
                        <a:pt x="0" y="0"/>
                      </a:moveTo>
                      <a:cubicBezTo>
                        <a:pt x="240" y="48"/>
                        <a:pt x="480" y="96"/>
                        <a:pt x="672" y="192"/>
                      </a:cubicBezTo>
                      <a:cubicBezTo>
                        <a:pt x="864" y="288"/>
                        <a:pt x="1008" y="432"/>
                        <a:pt x="1152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endParaRPr lang="en-US"/>
                </a:p>
              </p:txBody>
            </p:sp>
          </p:grpSp>
          <p:grpSp>
            <p:nvGrpSpPr>
              <p:cNvPr id="47329" name="Group 712"/>
              <p:cNvGrpSpPr>
                <a:grpSpLocks noChangeAspect="1"/>
              </p:cNvGrpSpPr>
              <p:nvPr/>
            </p:nvGrpSpPr>
            <p:grpSpPr bwMode="auto">
              <a:xfrm flipV="1">
                <a:off x="4126" y="3843"/>
                <a:ext cx="680" cy="295"/>
                <a:chOff x="2880" y="2736"/>
                <a:chExt cx="1728" cy="576"/>
              </a:xfrm>
            </p:grpSpPr>
            <p:sp>
              <p:nvSpPr>
                <p:cNvPr id="47331" name="Line 713"/>
                <p:cNvSpPr>
                  <a:spLocks noChangeAspect="1" noChangeShapeType="1"/>
                </p:cNvSpPr>
                <p:nvPr/>
              </p:nvSpPr>
              <p:spPr bwMode="auto">
                <a:xfrm>
                  <a:off x="2880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endParaRPr lang="en-US"/>
                </a:p>
              </p:txBody>
            </p:sp>
            <p:sp>
              <p:nvSpPr>
                <p:cNvPr id="47332" name="Freeform 714"/>
                <p:cNvSpPr>
                  <a:spLocks noChangeAspect="1"/>
                </p:cNvSpPr>
                <p:nvPr/>
              </p:nvSpPr>
              <p:spPr bwMode="auto">
                <a:xfrm>
                  <a:off x="3456" y="2736"/>
                  <a:ext cx="1152" cy="576"/>
                </a:xfrm>
                <a:custGeom>
                  <a:avLst/>
                  <a:gdLst>
                    <a:gd name="T0" fmla="*/ 0 w 1152"/>
                    <a:gd name="T1" fmla="*/ 0 h 576"/>
                    <a:gd name="T2" fmla="*/ 672 w 1152"/>
                    <a:gd name="T3" fmla="*/ 192 h 576"/>
                    <a:gd name="T4" fmla="*/ 1152 w 1152"/>
                    <a:gd name="T5" fmla="*/ 576 h 576"/>
                    <a:gd name="T6" fmla="*/ 0 60000 65536"/>
                    <a:gd name="T7" fmla="*/ 0 60000 65536"/>
                    <a:gd name="T8" fmla="*/ 0 60000 65536"/>
                    <a:gd name="T9" fmla="*/ 0 w 1152"/>
                    <a:gd name="T10" fmla="*/ 0 h 576"/>
                    <a:gd name="T11" fmla="*/ 1152 w 1152"/>
                    <a:gd name="T12" fmla="*/ 576 h 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2" h="576">
                      <a:moveTo>
                        <a:pt x="0" y="0"/>
                      </a:moveTo>
                      <a:cubicBezTo>
                        <a:pt x="240" y="48"/>
                        <a:pt x="480" y="96"/>
                        <a:pt x="672" y="192"/>
                      </a:cubicBezTo>
                      <a:cubicBezTo>
                        <a:pt x="864" y="288"/>
                        <a:pt x="1008" y="432"/>
                        <a:pt x="1152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endParaRPr lang="en-US"/>
                </a:p>
              </p:txBody>
            </p:sp>
          </p:grpSp>
          <p:sp>
            <p:nvSpPr>
              <p:cNvPr id="47330" name="Line 715"/>
              <p:cNvSpPr>
                <a:spLocks noChangeAspect="1" noChangeShapeType="1"/>
              </p:cNvSpPr>
              <p:nvPr/>
            </p:nvSpPr>
            <p:spPr bwMode="auto">
              <a:xfrm>
                <a:off x="4808" y="3838"/>
                <a:ext cx="4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47277" name="Text Box 719"/>
            <p:cNvSpPr txBox="1">
              <a:spLocks noChangeArrowheads="1"/>
            </p:cNvSpPr>
            <p:nvPr/>
          </p:nvSpPr>
          <p:spPr bwMode="auto">
            <a:xfrm>
              <a:off x="4072" y="3120"/>
              <a:ext cx="3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/>
                <a:t>clock</a:t>
              </a:r>
            </a:p>
          </p:txBody>
        </p:sp>
        <p:grpSp>
          <p:nvGrpSpPr>
            <p:cNvPr id="47278" name="Group 720"/>
            <p:cNvGrpSpPr>
              <a:grpSpLocks/>
            </p:cNvGrpSpPr>
            <p:nvPr/>
          </p:nvGrpSpPr>
          <p:grpSpPr bwMode="auto">
            <a:xfrm>
              <a:off x="4377" y="2448"/>
              <a:ext cx="690" cy="576"/>
              <a:chOff x="2832" y="2016"/>
              <a:chExt cx="690" cy="576"/>
            </a:xfrm>
          </p:grpSpPr>
          <p:sp>
            <p:nvSpPr>
              <p:cNvPr id="47319" name="Rectangle 721"/>
              <p:cNvSpPr>
                <a:spLocks noChangeArrowheads="1"/>
              </p:cNvSpPr>
              <p:nvPr/>
            </p:nvSpPr>
            <p:spPr bwMode="auto">
              <a:xfrm>
                <a:off x="3024" y="2016"/>
                <a:ext cx="480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7320" name="AutoShape 722"/>
              <p:cNvSpPr>
                <a:spLocks noChangeArrowheads="1"/>
              </p:cNvSpPr>
              <p:nvPr/>
            </p:nvSpPr>
            <p:spPr bwMode="auto">
              <a:xfrm rot="5400000">
                <a:off x="3048" y="2244"/>
                <a:ext cx="96" cy="144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47321" name="Text Box 723"/>
              <p:cNvSpPr txBox="1">
                <a:spLocks noChangeArrowheads="1"/>
              </p:cNvSpPr>
              <p:nvPr/>
            </p:nvSpPr>
            <p:spPr bwMode="auto">
              <a:xfrm>
                <a:off x="3042" y="2035"/>
                <a:ext cx="19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200"/>
                  <a:t>J</a:t>
                </a:r>
                <a:r>
                  <a:rPr lang="en-US" sz="1200" baseline="-25000"/>
                  <a:t>B</a:t>
                </a:r>
              </a:p>
            </p:txBody>
          </p:sp>
          <p:sp>
            <p:nvSpPr>
              <p:cNvPr id="47322" name="Text Box 724"/>
              <p:cNvSpPr txBox="1">
                <a:spLocks noChangeArrowheads="1"/>
              </p:cNvSpPr>
              <p:nvPr/>
            </p:nvSpPr>
            <p:spPr bwMode="auto">
              <a:xfrm>
                <a:off x="3140" y="2227"/>
                <a:ext cx="1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200"/>
                  <a:t>C</a:t>
                </a:r>
              </a:p>
            </p:txBody>
          </p:sp>
          <p:sp>
            <p:nvSpPr>
              <p:cNvPr id="47323" name="Text Box 725"/>
              <p:cNvSpPr txBox="1">
                <a:spLocks noChangeArrowheads="1"/>
              </p:cNvSpPr>
              <p:nvPr/>
            </p:nvSpPr>
            <p:spPr bwMode="auto">
              <a:xfrm>
                <a:off x="3312" y="2064"/>
                <a:ext cx="1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200"/>
                  <a:t>B</a:t>
                </a:r>
              </a:p>
            </p:txBody>
          </p:sp>
          <p:sp>
            <p:nvSpPr>
              <p:cNvPr id="47324" name="Text Box 726"/>
              <p:cNvSpPr txBox="1">
                <a:spLocks noChangeArrowheads="1"/>
              </p:cNvSpPr>
              <p:nvPr/>
            </p:nvSpPr>
            <p:spPr bwMode="auto">
              <a:xfrm>
                <a:off x="3312" y="2352"/>
                <a:ext cx="2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200"/>
                  <a:t>B’</a:t>
                </a:r>
              </a:p>
            </p:txBody>
          </p:sp>
          <p:sp>
            <p:nvSpPr>
              <p:cNvPr id="47325" name="Line 727"/>
              <p:cNvSpPr>
                <a:spLocks noChangeShapeType="1"/>
              </p:cNvSpPr>
              <p:nvPr/>
            </p:nvSpPr>
            <p:spPr bwMode="auto">
              <a:xfrm flipH="1">
                <a:off x="2832" y="231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47326" name="Text Box 728"/>
              <p:cNvSpPr txBox="1">
                <a:spLocks noChangeArrowheads="1"/>
              </p:cNvSpPr>
              <p:nvPr/>
            </p:nvSpPr>
            <p:spPr bwMode="auto">
              <a:xfrm>
                <a:off x="3024" y="2400"/>
                <a:ext cx="22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200"/>
                  <a:t>K</a:t>
                </a:r>
                <a:r>
                  <a:rPr lang="en-US" sz="1200" baseline="-25000"/>
                  <a:t>B</a:t>
                </a:r>
              </a:p>
            </p:txBody>
          </p:sp>
        </p:grpSp>
        <p:sp>
          <p:nvSpPr>
            <p:cNvPr id="47279" name="Line 729"/>
            <p:cNvSpPr>
              <a:spLocks noChangeShapeType="1"/>
            </p:cNvSpPr>
            <p:nvPr/>
          </p:nvSpPr>
          <p:spPr bwMode="auto">
            <a:xfrm>
              <a:off x="5040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80" name="Line 730"/>
            <p:cNvSpPr>
              <a:spLocks noChangeShapeType="1"/>
            </p:cNvSpPr>
            <p:nvPr/>
          </p:nvSpPr>
          <p:spPr bwMode="auto">
            <a:xfrm>
              <a:off x="5040" y="22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81" name="Line 731"/>
            <p:cNvSpPr>
              <a:spLocks noChangeShapeType="1"/>
            </p:cNvSpPr>
            <p:nvPr/>
          </p:nvSpPr>
          <p:spPr bwMode="auto">
            <a:xfrm>
              <a:off x="5040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82" name="Line 732"/>
            <p:cNvSpPr>
              <a:spLocks noChangeShapeType="1"/>
            </p:cNvSpPr>
            <p:nvPr/>
          </p:nvSpPr>
          <p:spPr bwMode="auto">
            <a:xfrm>
              <a:off x="5040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83" name="Line 733"/>
            <p:cNvSpPr>
              <a:spLocks noChangeShapeType="1"/>
            </p:cNvSpPr>
            <p:nvPr/>
          </p:nvSpPr>
          <p:spPr bwMode="auto">
            <a:xfrm flipV="1">
              <a:off x="5088" y="1104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84" name="Line 734"/>
            <p:cNvSpPr>
              <a:spLocks noChangeShapeType="1"/>
            </p:cNvSpPr>
            <p:nvPr/>
          </p:nvSpPr>
          <p:spPr bwMode="auto">
            <a:xfrm flipH="1">
              <a:off x="3696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85" name="Line 735"/>
            <p:cNvSpPr>
              <a:spLocks noChangeShapeType="1"/>
            </p:cNvSpPr>
            <p:nvPr/>
          </p:nvSpPr>
          <p:spPr bwMode="auto">
            <a:xfrm>
              <a:off x="3696" y="1104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86" name="Oval 736"/>
            <p:cNvSpPr>
              <a:spLocks noChangeAspect="1" noChangeArrowheads="1"/>
            </p:cNvSpPr>
            <p:nvPr/>
          </p:nvSpPr>
          <p:spPr bwMode="auto">
            <a:xfrm>
              <a:off x="5060" y="2853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287" name="Line 737"/>
            <p:cNvSpPr>
              <a:spLocks noChangeShapeType="1"/>
            </p:cNvSpPr>
            <p:nvPr/>
          </p:nvSpPr>
          <p:spPr bwMode="auto">
            <a:xfrm flipV="1">
              <a:off x="5184" y="1248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88" name="Oval 738"/>
            <p:cNvSpPr>
              <a:spLocks noChangeAspect="1" noChangeArrowheads="1"/>
            </p:cNvSpPr>
            <p:nvPr/>
          </p:nvSpPr>
          <p:spPr bwMode="auto">
            <a:xfrm>
              <a:off x="5156" y="2558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289" name="Line 739"/>
            <p:cNvSpPr>
              <a:spLocks noChangeShapeType="1"/>
            </p:cNvSpPr>
            <p:nvPr/>
          </p:nvSpPr>
          <p:spPr bwMode="auto">
            <a:xfrm flipH="1">
              <a:off x="3792" y="1242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90" name="Line 740"/>
            <p:cNvSpPr>
              <a:spLocks noChangeShapeType="1"/>
            </p:cNvSpPr>
            <p:nvPr/>
          </p:nvSpPr>
          <p:spPr bwMode="auto">
            <a:xfrm>
              <a:off x="3792" y="1242"/>
              <a:ext cx="0" cy="1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47291" name="Group 744"/>
            <p:cNvGrpSpPr>
              <a:grpSpLocks/>
            </p:cNvGrpSpPr>
            <p:nvPr/>
          </p:nvGrpSpPr>
          <p:grpSpPr bwMode="auto">
            <a:xfrm>
              <a:off x="4080" y="1701"/>
              <a:ext cx="144" cy="96"/>
              <a:chOff x="4080" y="1680"/>
              <a:chExt cx="144" cy="96"/>
            </a:xfrm>
          </p:grpSpPr>
          <p:sp>
            <p:nvSpPr>
              <p:cNvPr id="47316" name="Line 741"/>
              <p:cNvSpPr>
                <a:spLocks noChangeShapeType="1"/>
              </p:cNvSpPr>
              <p:nvPr/>
            </p:nvSpPr>
            <p:spPr bwMode="auto">
              <a:xfrm>
                <a:off x="4080" y="16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47317" name="Line 742"/>
              <p:cNvSpPr>
                <a:spLocks noChangeShapeType="1"/>
              </p:cNvSpPr>
              <p:nvPr/>
            </p:nvSpPr>
            <p:spPr bwMode="auto">
              <a:xfrm>
                <a:off x="4128" y="16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47318" name="Line 743"/>
              <p:cNvSpPr>
                <a:spLocks noChangeShapeType="1"/>
              </p:cNvSpPr>
              <p:nvPr/>
            </p:nvSpPr>
            <p:spPr bwMode="auto">
              <a:xfrm>
                <a:off x="4128" y="17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grpSp>
          <p:nvGrpSpPr>
            <p:cNvPr id="47292" name="Group 745"/>
            <p:cNvGrpSpPr>
              <a:grpSpLocks/>
            </p:cNvGrpSpPr>
            <p:nvPr/>
          </p:nvGrpSpPr>
          <p:grpSpPr bwMode="auto">
            <a:xfrm flipV="1">
              <a:off x="4080" y="1932"/>
              <a:ext cx="144" cy="96"/>
              <a:chOff x="4080" y="1680"/>
              <a:chExt cx="144" cy="96"/>
            </a:xfrm>
          </p:grpSpPr>
          <p:sp>
            <p:nvSpPr>
              <p:cNvPr id="47313" name="Line 746"/>
              <p:cNvSpPr>
                <a:spLocks noChangeShapeType="1"/>
              </p:cNvSpPr>
              <p:nvPr/>
            </p:nvSpPr>
            <p:spPr bwMode="auto">
              <a:xfrm>
                <a:off x="4080" y="16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47314" name="Line 747"/>
              <p:cNvSpPr>
                <a:spLocks noChangeShapeType="1"/>
              </p:cNvSpPr>
              <p:nvPr/>
            </p:nvSpPr>
            <p:spPr bwMode="auto">
              <a:xfrm>
                <a:off x="4128" y="16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47315" name="Line 748"/>
              <p:cNvSpPr>
                <a:spLocks noChangeShapeType="1"/>
              </p:cNvSpPr>
              <p:nvPr/>
            </p:nvSpPr>
            <p:spPr bwMode="auto">
              <a:xfrm>
                <a:off x="4128" y="17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</p:grpSp>
        <p:sp>
          <p:nvSpPr>
            <p:cNvPr id="47293" name="Line 749"/>
            <p:cNvSpPr>
              <a:spLocks noChangeShapeType="1"/>
            </p:cNvSpPr>
            <p:nvPr/>
          </p:nvSpPr>
          <p:spPr bwMode="auto">
            <a:xfrm>
              <a:off x="347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94" name="Oval 750"/>
            <p:cNvSpPr>
              <a:spLocks noChangeAspect="1" noChangeArrowheads="1"/>
            </p:cNvSpPr>
            <p:nvPr/>
          </p:nvSpPr>
          <p:spPr bwMode="auto">
            <a:xfrm>
              <a:off x="3423" y="1602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295" name="Line 751"/>
            <p:cNvSpPr>
              <a:spLocks noChangeShapeType="1"/>
            </p:cNvSpPr>
            <p:nvPr/>
          </p:nvSpPr>
          <p:spPr bwMode="auto">
            <a:xfrm flipV="1">
              <a:off x="3765" y="171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96" name="Oval 752"/>
            <p:cNvSpPr>
              <a:spLocks noChangeAspect="1" noChangeArrowheads="1"/>
            </p:cNvSpPr>
            <p:nvPr/>
          </p:nvSpPr>
          <p:spPr bwMode="auto">
            <a:xfrm>
              <a:off x="3765" y="1685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297" name="Line 753"/>
            <p:cNvSpPr>
              <a:spLocks noChangeShapeType="1"/>
            </p:cNvSpPr>
            <p:nvPr/>
          </p:nvSpPr>
          <p:spPr bwMode="auto">
            <a:xfrm>
              <a:off x="3141" y="17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298" name="Oval 754"/>
            <p:cNvSpPr>
              <a:spLocks noChangeAspect="1" noChangeArrowheads="1"/>
            </p:cNvSpPr>
            <p:nvPr/>
          </p:nvSpPr>
          <p:spPr bwMode="auto">
            <a:xfrm>
              <a:off x="3135" y="1758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299" name="Line 755"/>
            <p:cNvSpPr>
              <a:spLocks noChangeShapeType="1"/>
            </p:cNvSpPr>
            <p:nvPr/>
          </p:nvSpPr>
          <p:spPr bwMode="auto">
            <a:xfrm>
              <a:off x="3474" y="1959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300" name="Oval 756"/>
            <p:cNvSpPr>
              <a:spLocks noChangeAspect="1" noChangeArrowheads="1"/>
            </p:cNvSpPr>
            <p:nvPr/>
          </p:nvSpPr>
          <p:spPr bwMode="auto">
            <a:xfrm>
              <a:off x="3423" y="1929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301" name="Line 757"/>
            <p:cNvSpPr>
              <a:spLocks noChangeShapeType="1"/>
            </p:cNvSpPr>
            <p:nvPr/>
          </p:nvSpPr>
          <p:spPr bwMode="auto">
            <a:xfrm>
              <a:off x="3669" y="202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302" name="Oval 758"/>
            <p:cNvSpPr>
              <a:spLocks noChangeAspect="1" noChangeArrowheads="1"/>
            </p:cNvSpPr>
            <p:nvPr/>
          </p:nvSpPr>
          <p:spPr bwMode="auto">
            <a:xfrm>
              <a:off x="3665" y="1997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303" name="Oval 760"/>
            <p:cNvSpPr>
              <a:spLocks noChangeAspect="1" noChangeArrowheads="1"/>
            </p:cNvSpPr>
            <p:nvPr/>
          </p:nvSpPr>
          <p:spPr bwMode="auto">
            <a:xfrm>
              <a:off x="3279" y="2064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304" name="Line 761"/>
            <p:cNvSpPr>
              <a:spLocks noChangeShapeType="1"/>
            </p:cNvSpPr>
            <p:nvPr/>
          </p:nvSpPr>
          <p:spPr bwMode="auto">
            <a:xfrm>
              <a:off x="3330" y="2097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305" name="Line 763"/>
            <p:cNvSpPr>
              <a:spLocks noChangeShapeType="1"/>
            </p:cNvSpPr>
            <p:nvPr/>
          </p:nvSpPr>
          <p:spPr bwMode="auto">
            <a:xfrm>
              <a:off x="4473" y="18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306" name="Line 764"/>
            <p:cNvSpPr>
              <a:spLocks noChangeShapeType="1"/>
            </p:cNvSpPr>
            <p:nvPr/>
          </p:nvSpPr>
          <p:spPr bwMode="auto">
            <a:xfrm>
              <a:off x="4473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307" name="Oval 765"/>
            <p:cNvSpPr>
              <a:spLocks noChangeAspect="1" noChangeArrowheads="1"/>
            </p:cNvSpPr>
            <p:nvPr/>
          </p:nvSpPr>
          <p:spPr bwMode="auto">
            <a:xfrm>
              <a:off x="4443" y="1833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308" name="Line 766"/>
            <p:cNvSpPr>
              <a:spLocks noChangeShapeType="1"/>
            </p:cNvSpPr>
            <p:nvPr/>
          </p:nvSpPr>
          <p:spPr bwMode="auto">
            <a:xfrm flipH="1">
              <a:off x="3462" y="254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309" name="Oval 767"/>
            <p:cNvSpPr>
              <a:spLocks noChangeAspect="1" noChangeArrowheads="1"/>
            </p:cNvSpPr>
            <p:nvPr/>
          </p:nvSpPr>
          <p:spPr bwMode="auto">
            <a:xfrm>
              <a:off x="3429" y="2514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47310" name="Line 768"/>
            <p:cNvSpPr>
              <a:spLocks noChangeShapeType="1"/>
            </p:cNvSpPr>
            <p:nvPr/>
          </p:nvSpPr>
          <p:spPr bwMode="auto">
            <a:xfrm>
              <a:off x="4473" y="253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311" name="Line 769"/>
            <p:cNvSpPr>
              <a:spLocks noChangeShapeType="1"/>
            </p:cNvSpPr>
            <p:nvPr/>
          </p:nvSpPr>
          <p:spPr bwMode="auto">
            <a:xfrm>
              <a:off x="4473" y="291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47312" name="Oval 770"/>
            <p:cNvSpPr>
              <a:spLocks noChangeAspect="1" noChangeArrowheads="1"/>
            </p:cNvSpPr>
            <p:nvPr/>
          </p:nvSpPr>
          <p:spPr bwMode="auto">
            <a:xfrm>
              <a:off x="4443" y="2514"/>
              <a:ext cx="58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47260" name="Footer Placeholder 1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Design Examples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More design examples can be found at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Homework 5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Textbook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Course CD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Google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To design a synchronous sequential circuit: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300" dirty="0" smtClean="0"/>
              <a:t>Obtain a state diagram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/>
              <a:t>State reduction if necessary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300" dirty="0" smtClean="0"/>
              <a:t>Obtain State Table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/>
              <a:t>State Assignment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/>
              <a:t>Choose type of flip-flops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/>
              <a:t>Use FF’s excitation table to complete the table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300" dirty="0" smtClean="0"/>
              <a:t>Derive state equations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/>
              <a:t>Use K-Maps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/>
              <a:t>Obtain the FF input  equations and the output equations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300" dirty="0" smtClean="0"/>
              <a:t>Draw the circuit diagram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of Synchronous Sequential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u="sng" dirty="0" smtClean="0"/>
              <a:t>Design Procedure: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Obtain a state diagram from the word description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State reduction if necessary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Obtain State Table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State Assignment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Choose type of flip-flops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Use FF’s excitation table to complete the table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Derive state equations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Obtain the FF input  equations and the output equations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Use K-Maps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Draw the circuit diagram</a:t>
            </a:r>
            <a:endParaRPr lang="en-US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5800" y="3733800"/>
            <a:ext cx="42672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Step1: Obtaining the State Diagram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419600" cy="4035425"/>
          </a:xfrm>
          <a:ln>
            <a:noFill/>
          </a:ln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smtClean="0"/>
              <a:t>A very important step in the design procedure.</a:t>
            </a:r>
          </a:p>
          <a:p>
            <a:pPr marL="0" indent="0">
              <a:buFont typeface="Arial" charset="0"/>
              <a:buChar char="•"/>
            </a:pPr>
            <a:r>
              <a:rPr lang="en-US" smtClean="0"/>
              <a:t>Requires experience!</a:t>
            </a:r>
          </a:p>
          <a:p>
            <a:pPr marL="0" indent="0">
              <a:buFont typeface="Arial" charset="0"/>
              <a:buChar char="•"/>
            </a:pPr>
            <a:endParaRPr lang="en-US" smtClean="0"/>
          </a:p>
          <a:p>
            <a:pPr marL="0" indent="0"/>
            <a:r>
              <a:rPr lang="en-US" sz="2200" b="1" smtClean="0"/>
              <a:t>Example: </a:t>
            </a:r>
            <a:r>
              <a:rPr lang="en-US" sz="2200" smtClean="0"/>
              <a:t>Design a circuit that detects a sequence of three consecutive 1’s in a string of bits coming through an input line (serial bit stream)</a:t>
            </a:r>
          </a:p>
        </p:txBody>
      </p:sp>
      <p:sp>
        <p:nvSpPr>
          <p:cNvPr id="1638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5800" y="3733800"/>
            <a:ext cx="42672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Step1: Obtaining the State Diagram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419600" cy="4035425"/>
          </a:xfrm>
          <a:ln>
            <a:noFill/>
          </a:ln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smtClean="0"/>
              <a:t>A very important step in the design procedure.</a:t>
            </a:r>
          </a:p>
          <a:p>
            <a:pPr marL="0" indent="0">
              <a:buFont typeface="Arial" charset="0"/>
              <a:buChar char="•"/>
            </a:pPr>
            <a:r>
              <a:rPr lang="en-US" smtClean="0"/>
              <a:t>Requires experience!</a:t>
            </a:r>
          </a:p>
          <a:p>
            <a:pPr marL="0" indent="0">
              <a:buFont typeface="Arial" charset="0"/>
              <a:buChar char="•"/>
            </a:pPr>
            <a:endParaRPr lang="en-US" smtClean="0"/>
          </a:p>
          <a:p>
            <a:pPr marL="0" indent="0"/>
            <a:r>
              <a:rPr lang="en-US" sz="2200" b="1" smtClean="0"/>
              <a:t>Example: </a:t>
            </a:r>
            <a:r>
              <a:rPr lang="en-US" sz="2200" smtClean="0"/>
              <a:t>Design a circuit that detects a sequence of three consecutive 1’s in a string of bits coming through an input line (serial bit stream)</a:t>
            </a:r>
          </a:p>
        </p:txBody>
      </p:sp>
      <p:sp>
        <p:nvSpPr>
          <p:cNvPr id="1741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1736725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5800" y="3733800"/>
            <a:ext cx="42672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Step2: Obtaining the State Table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419600" cy="4035425"/>
          </a:xfrm>
          <a:ln>
            <a:noFill/>
          </a:ln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sz="2000" smtClean="0"/>
              <a:t>Assign binary codes for the states</a:t>
            </a:r>
          </a:p>
          <a:p>
            <a:pPr marL="0" indent="0">
              <a:buFont typeface="Arial" charset="0"/>
              <a:buChar char="•"/>
            </a:pPr>
            <a:r>
              <a:rPr lang="en-US" sz="2000" smtClean="0"/>
              <a:t>We choose 2 D-FF</a:t>
            </a:r>
          </a:p>
          <a:p>
            <a:pPr marL="457200" lvl="1" indent="0">
              <a:buFont typeface="Arial" charset="0"/>
              <a:buChar char="•"/>
            </a:pPr>
            <a:r>
              <a:rPr lang="en-US" sz="2000" smtClean="0"/>
              <a:t>Next state specifies what should be the input to each FF</a:t>
            </a:r>
          </a:p>
          <a:p>
            <a:pPr marL="0" indent="0"/>
            <a:endParaRPr lang="en-US" sz="2200" b="1" smtClean="0"/>
          </a:p>
          <a:p>
            <a:pPr marL="0" indent="0"/>
            <a:r>
              <a:rPr lang="en-US" sz="2200" b="1" smtClean="0"/>
              <a:t>Example: </a:t>
            </a:r>
            <a:r>
              <a:rPr lang="en-US" sz="2200" smtClean="0"/>
              <a:t>Design a circuit that detects a sequence of three consecutive 1’s in a string of bits coming through an input line (serial bit stream)</a:t>
            </a: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46550"/>
            <a:ext cx="2962275" cy="199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28800"/>
            <a:ext cx="1736725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5800" y="3733800"/>
            <a:ext cx="42672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Step3: Obtaining the State Equations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343400" cy="4035425"/>
          </a:xfrm>
          <a:ln>
            <a:noFill/>
          </a:ln>
        </p:spPr>
        <p:txBody>
          <a:bodyPr/>
          <a:lstStyle/>
          <a:p>
            <a:pPr marL="0" indent="0"/>
            <a:r>
              <a:rPr lang="en-US" sz="2000" smtClean="0"/>
              <a:t>Using K-Maps</a:t>
            </a:r>
          </a:p>
          <a:p>
            <a:pPr marL="0" indent="0">
              <a:buFont typeface="Arial" charset="0"/>
              <a:buChar char="•"/>
            </a:pPr>
            <a:r>
              <a:rPr lang="en-US" sz="1800" smtClean="0"/>
              <a:t>A(t + 1) = D</a:t>
            </a:r>
            <a:r>
              <a:rPr lang="en-US" sz="1800" baseline="-25000" smtClean="0"/>
              <a:t>A</a:t>
            </a:r>
            <a:r>
              <a:rPr lang="en-US" sz="1800" smtClean="0"/>
              <a:t> = ∑(3,5,7) = A x + B x</a:t>
            </a:r>
          </a:p>
          <a:p>
            <a:pPr marL="0" indent="0">
              <a:buFont typeface="Arial" charset="0"/>
              <a:buChar char="•"/>
            </a:pPr>
            <a:r>
              <a:rPr lang="en-US" sz="1800" smtClean="0"/>
              <a:t>B(t + 1) = D</a:t>
            </a:r>
            <a:r>
              <a:rPr lang="en-US" sz="1800" baseline="-25000" smtClean="0"/>
              <a:t>B</a:t>
            </a:r>
            <a:r>
              <a:rPr lang="en-US" sz="1800" smtClean="0"/>
              <a:t> = ∑(1,5,7) = A x + B’ x</a:t>
            </a:r>
          </a:p>
          <a:p>
            <a:pPr marL="0" indent="0">
              <a:buFont typeface="Arial" charset="0"/>
              <a:buChar char="•"/>
            </a:pPr>
            <a:r>
              <a:rPr lang="en-US" sz="1800" smtClean="0"/>
              <a:t>y = ∑(6,7) = A B</a:t>
            </a:r>
          </a:p>
          <a:p>
            <a:pPr marL="0" indent="0"/>
            <a:endParaRPr lang="en-US" sz="2200" b="1" smtClean="0"/>
          </a:p>
          <a:p>
            <a:pPr marL="0" indent="0"/>
            <a:r>
              <a:rPr lang="en-US" sz="2200" b="1" smtClean="0"/>
              <a:t>Example: </a:t>
            </a:r>
            <a:r>
              <a:rPr lang="en-US" sz="2200" smtClean="0"/>
              <a:t>Design a circuit that detects a sequence of three consecutive 1’s in a string of bits coming through an input line (serial bit stream)</a:t>
            </a:r>
          </a:p>
        </p:txBody>
      </p:sp>
      <p:sp>
        <p:nvSpPr>
          <p:cNvPr id="1946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46550"/>
            <a:ext cx="2962275" cy="199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25" y="1752600"/>
            <a:ext cx="2200275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990850"/>
            <a:ext cx="1038225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24400" y="1905000"/>
            <a:ext cx="4124976" cy="3276600"/>
            <a:chOff x="5486400" y="1752600"/>
            <a:chExt cx="3409950" cy="270863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1752600"/>
              <a:ext cx="3409950" cy="27086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7949289" y="2487386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49289" y="3556911"/>
              <a:ext cx="76200" cy="76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685800" y="3733800"/>
            <a:ext cx="42672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Step4: Draw Circuits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343400" cy="4035425"/>
          </a:xfrm>
          <a:ln>
            <a:noFill/>
          </a:ln>
        </p:spPr>
        <p:txBody>
          <a:bodyPr/>
          <a:lstStyle/>
          <a:p>
            <a:pPr marL="0" indent="0"/>
            <a:r>
              <a:rPr lang="en-US" sz="2000" smtClean="0"/>
              <a:t>Using K-Maps</a:t>
            </a:r>
          </a:p>
          <a:p>
            <a:pPr marL="0" indent="0">
              <a:buFont typeface="Arial" charset="0"/>
              <a:buChar char="•"/>
            </a:pPr>
            <a:r>
              <a:rPr lang="en-US" sz="1800" smtClean="0"/>
              <a:t>A(t + 1) = D</a:t>
            </a:r>
            <a:r>
              <a:rPr lang="en-US" sz="1800" baseline="-25000" smtClean="0"/>
              <a:t>A</a:t>
            </a:r>
            <a:r>
              <a:rPr lang="en-US" sz="1800" smtClean="0"/>
              <a:t> = ∑(3,5,7) = A x + B x</a:t>
            </a:r>
          </a:p>
          <a:p>
            <a:pPr marL="0" indent="0">
              <a:buFont typeface="Arial" charset="0"/>
              <a:buChar char="•"/>
            </a:pPr>
            <a:r>
              <a:rPr lang="en-US" sz="1800" smtClean="0"/>
              <a:t>B(t + 1) = D</a:t>
            </a:r>
            <a:r>
              <a:rPr lang="en-US" sz="1800" baseline="-25000" smtClean="0"/>
              <a:t>B</a:t>
            </a:r>
            <a:r>
              <a:rPr lang="en-US" sz="1800" smtClean="0"/>
              <a:t> = ∑(1,5,7) = A x + B’ x</a:t>
            </a:r>
          </a:p>
          <a:p>
            <a:pPr marL="0" indent="0">
              <a:buFont typeface="Arial" charset="0"/>
              <a:buChar char="•"/>
            </a:pPr>
            <a:r>
              <a:rPr lang="en-US" sz="1800" smtClean="0"/>
              <a:t>y = ∑(6,7) = A B</a:t>
            </a:r>
          </a:p>
          <a:p>
            <a:pPr marL="0" indent="0"/>
            <a:endParaRPr lang="en-US" sz="2200" b="1" smtClean="0"/>
          </a:p>
          <a:p>
            <a:pPr marL="0" indent="0"/>
            <a:r>
              <a:rPr lang="en-US" sz="2200" b="1" smtClean="0"/>
              <a:t>Example: </a:t>
            </a:r>
            <a:r>
              <a:rPr lang="en-US" sz="2200" smtClean="0"/>
              <a:t>Design a circuit that detects a sequence of three consecutive 1’s in a string of bits coming through an input line (serial bit stream)</a:t>
            </a:r>
          </a:p>
        </p:txBody>
      </p:sp>
      <p:sp>
        <p:nvSpPr>
          <p:cNvPr id="2048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KFUPM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25591</TotalTime>
  <Words>1530</Words>
  <Application>Microsoft Office PowerPoint</Application>
  <PresentationFormat>On-screen Show (4:3)</PresentationFormat>
  <Paragraphs>559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Monotype Sorts</vt:lpstr>
      <vt:lpstr>Tahoma</vt:lpstr>
      <vt:lpstr>Times New Roman</vt:lpstr>
      <vt:lpstr>Default Design</vt:lpstr>
      <vt:lpstr>1_Default Design</vt:lpstr>
      <vt:lpstr>COE 202: Digital Logic Design Sequential Circuits Part 3 </vt:lpstr>
      <vt:lpstr>Objectives</vt:lpstr>
      <vt:lpstr>Design of Synchronous Sequential Circuits</vt:lpstr>
      <vt:lpstr>Design of Synchronous Sequential Circuits</vt:lpstr>
      <vt:lpstr>Step1: Obtaining the State Diagram</vt:lpstr>
      <vt:lpstr>Step1: Obtaining the State Diagram</vt:lpstr>
      <vt:lpstr>Step2: Obtaining the State Table</vt:lpstr>
      <vt:lpstr>Step3: Obtaining the State Equations</vt:lpstr>
      <vt:lpstr>Step4: Draw Circuits</vt:lpstr>
      <vt:lpstr>Timing Diagram (Verification)</vt:lpstr>
      <vt:lpstr>Example 2</vt:lpstr>
      <vt:lpstr>Example 2 (cont.)</vt:lpstr>
      <vt:lpstr>Example 2 (cont.)</vt:lpstr>
      <vt:lpstr>Example 2 (cont.)</vt:lpstr>
      <vt:lpstr>Example 2 (cont.)</vt:lpstr>
      <vt:lpstr>Example 2 (cont.)</vt:lpstr>
      <vt:lpstr>Example 2 (cont.)</vt:lpstr>
      <vt:lpstr>Example 2 (cont.)</vt:lpstr>
      <vt:lpstr>Example 3</vt:lpstr>
      <vt:lpstr>Example 3 (cont.)</vt:lpstr>
      <vt:lpstr>Example 3 (cont.)</vt:lpstr>
      <vt:lpstr>Example 3 (cont.)</vt:lpstr>
      <vt:lpstr>Example 3 (cont.)</vt:lpstr>
      <vt:lpstr>Example 3 (cont.)</vt:lpstr>
      <vt:lpstr>Example 4</vt:lpstr>
      <vt:lpstr>Example 4 (cont.)</vt:lpstr>
      <vt:lpstr>Example 4 (cont.)</vt:lpstr>
      <vt:lpstr>Example 5</vt:lpstr>
      <vt:lpstr>Example 5 (cont.)</vt:lpstr>
      <vt:lpstr>Example 5 (cont.)</vt:lpstr>
      <vt:lpstr>More Design Examples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 202: Digital Logic Design Sequential Circuits Part 3</dc:title>
  <dc:creator>marwan</dc:creator>
  <cp:lastModifiedBy>Dr. Marwan Abu-Amara</cp:lastModifiedBy>
  <cp:revision>1713</cp:revision>
  <cp:lastPrinted>1601-01-01T00:00:00Z</cp:lastPrinted>
  <dcterms:created xsi:type="dcterms:W3CDTF">2009-02-22T06:15:20Z</dcterms:created>
  <dcterms:modified xsi:type="dcterms:W3CDTF">2016-12-20T06:42:04Z</dcterms:modified>
</cp:coreProperties>
</file>