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</p:sldMasterIdLst>
  <p:notesMasterIdLst>
    <p:notesMasterId r:id="rId24"/>
  </p:notesMasterIdLst>
  <p:sldIdLst>
    <p:sldId id="293" r:id="rId3"/>
    <p:sldId id="277" r:id="rId4"/>
    <p:sldId id="339" r:id="rId5"/>
    <p:sldId id="307" r:id="rId6"/>
    <p:sldId id="335" r:id="rId7"/>
    <p:sldId id="336" r:id="rId8"/>
    <p:sldId id="337" r:id="rId9"/>
    <p:sldId id="318" r:id="rId10"/>
    <p:sldId id="338" r:id="rId11"/>
    <p:sldId id="296" r:id="rId12"/>
    <p:sldId id="295" r:id="rId13"/>
    <p:sldId id="308" r:id="rId14"/>
    <p:sldId id="309" r:id="rId15"/>
    <p:sldId id="310" r:id="rId16"/>
    <p:sldId id="311" r:id="rId17"/>
    <p:sldId id="312" r:id="rId18"/>
    <p:sldId id="321" r:id="rId19"/>
    <p:sldId id="324" r:id="rId20"/>
    <p:sldId id="322" r:id="rId21"/>
    <p:sldId id="333" r:id="rId22"/>
    <p:sldId id="334" r:id="rId23"/>
  </p:sldIdLst>
  <p:sldSz cx="9144000" cy="6858000" type="screen4x3"/>
  <p:notesSz cx="6858000" cy="9144000"/>
  <p:defaultTextStyle>
    <a:defPPr>
      <a:defRPr lang="en-GB"/>
    </a:defPPr>
    <a:lvl1pPr algn="ctr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742950" indent="-285750" algn="ctr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1143000" indent="-228600" algn="ctr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600200" indent="-228600" algn="ctr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2057400" indent="-228600" algn="ctr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FF"/>
    <a:srgbClr val="66FFFF"/>
    <a:srgbClr val="33CCFF"/>
    <a:srgbClr val="3333CC"/>
    <a:srgbClr val="66CCFF"/>
    <a:srgbClr val="6699FF"/>
    <a:srgbClr val="FFFF00"/>
    <a:srgbClr val="FF0000"/>
    <a:srgbClr val="FF3300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F2DE63D5-997A-4646-A377-4702673A728D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16" d="100"/>
          <a:sy n="116" d="100"/>
        </p:scale>
        <p:origin x="2244" y="10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468"/>
    </p:cViewPr>
  </p:sorterViewPr>
  <p:notesViewPr>
    <p:cSldViewPr>
      <p:cViewPr varScale="1">
        <p:scale>
          <a:sx n="56" d="100"/>
          <a:sy n="56" d="100"/>
        </p:scale>
        <p:origin x="-1578" y="-10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AutoShape 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36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2968625" cy="454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l"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3884613" y="0"/>
            <a:ext cx="2968625" cy="454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42" name="Rectangle 5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68825" cy="342582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8" name="Rectangle 6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3225" cy="41116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ftr"/>
          </p:nvPr>
        </p:nvSpPr>
        <p:spPr bwMode="auto">
          <a:xfrm>
            <a:off x="0" y="8685213"/>
            <a:ext cx="2968625" cy="454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l"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sldNum"/>
          </p:nvPr>
        </p:nvSpPr>
        <p:spPr bwMode="auto">
          <a:xfrm>
            <a:off x="3884613" y="8685213"/>
            <a:ext cx="2968625" cy="454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  <a:cs typeface="Arial" charset="0"/>
              </a:defRPr>
            </a:lvl1pPr>
          </a:lstStyle>
          <a:p>
            <a:pPr>
              <a:defRPr/>
            </a:pPr>
            <a:fld id="{861C7570-B5D5-4B2A-833D-F561B8F47FFC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48021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BC2C0607-E663-4575-B9F6-64D474A11707}" type="slidenum">
              <a:rPr lang="ar-SA" smtClean="0"/>
              <a:pPr/>
              <a:t>1</a:t>
            </a:fld>
            <a:endParaRPr lang="en-US" smtClean="0"/>
          </a:p>
        </p:txBody>
      </p:sp>
      <p:sp>
        <p:nvSpPr>
          <p:cNvPr id="40963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4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4813" cy="4114800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5031555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5F9343-F6F8-4EA5-AE94-F4A60103A928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366582-FB31-4C8D-B027-58A5A8769E25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32563" y="533400"/>
            <a:ext cx="1922462" cy="54070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533400"/>
            <a:ext cx="5618163" cy="54070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6DFB8E-9100-44E8-8899-17FC35D84921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33400"/>
            <a:ext cx="7693025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762000" y="1905000"/>
            <a:ext cx="7693025" cy="4035425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872726-6554-4850-9FF3-2A513FCC82B3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33400"/>
            <a:ext cx="7693025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762000" y="1905000"/>
            <a:ext cx="3770313" cy="40354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4713" y="1905000"/>
            <a:ext cx="3770312" cy="40354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082C1B-C0D5-4A4C-A1A2-E61B0B485684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A42310-B867-45B3-B08D-857088F43882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7BF94B-D4DC-4E50-9D8A-EA2A38C51D65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B1DB8D-AD1C-41E4-AD8E-5C587C5D3C0D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4963"/>
            <a:ext cx="4037013" cy="45227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604963"/>
            <a:ext cx="4037012" cy="45227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62B68B-A14C-43A7-B72E-459D2C8EB75A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DC095E-910E-42D4-A3A8-19CA41BAB02A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2F0AE7-ACFF-492B-870C-E76B315BA028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59957D-7937-4CCD-80EC-1A332A8AB60F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9C68AC-CB68-4C91-9995-7147B9A89FDD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E69B07-C255-4FC8-8634-410150F908A5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275DDB-F631-480D-9CDF-A41C7C3BB788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AAA37A-63A7-443C-90E1-ECA0B4A5D132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7813" y="857250"/>
            <a:ext cx="2055812" cy="52705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857250"/>
            <a:ext cx="6018213" cy="52705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ED6BEE-9E0E-430C-9CF5-386BCE24B70F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857250"/>
            <a:ext cx="7769225" cy="22637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6C90D2-4C62-4200-8C52-B791FB7D3A10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7220BF-31D6-42AD-A35E-23F857043494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905000"/>
            <a:ext cx="3770313" cy="4035425"/>
          </a:xfrm>
          <a:ln>
            <a:solidFill>
              <a:schemeClr val="tx1"/>
            </a:solidFill>
          </a:ln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4713" y="1905000"/>
            <a:ext cx="3770312" cy="4035425"/>
          </a:xfrm>
          <a:ln>
            <a:solidFill>
              <a:schemeClr val="tx1"/>
            </a:solidFill>
          </a:ln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275E1F-0585-4762-AE59-27B4703E3B25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3D64C0-B5A8-4984-BD01-50E5BC85BC5C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85EB69-39CA-40F9-A4D6-57DB8F0044D0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A80751-9DB0-4F7C-AB53-4ACD7D6A7106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B78B4F-0C25-4575-B114-B99242BEA7A3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7D242B-13C6-4DC7-AE87-F3A59F9CDF9D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533400"/>
            <a:ext cx="7693025" cy="11398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905000"/>
            <a:ext cx="7693025" cy="40354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762000" y="6391275"/>
            <a:ext cx="2054225" cy="454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352800" y="6403975"/>
            <a:ext cx="2892425" cy="454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858000" y="6400800"/>
            <a:ext cx="1597025" cy="454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24507F30-AB4B-444B-83FE-16FAAB826AEE}" type="slidenum">
              <a:rPr lang="ar-SA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31" name="Group 6"/>
          <p:cNvGrpSpPr>
            <a:grpSpLocks/>
          </p:cNvGrpSpPr>
          <p:nvPr/>
        </p:nvGrpSpPr>
        <p:grpSpPr bwMode="auto">
          <a:xfrm>
            <a:off x="168275" y="228600"/>
            <a:ext cx="8821738" cy="6094413"/>
            <a:chOff x="106" y="144"/>
            <a:chExt cx="5557" cy="3839"/>
          </a:xfrm>
        </p:grpSpPr>
        <p:sp>
          <p:nvSpPr>
            <p:cNvPr id="3" name="AutoShape 7"/>
            <p:cNvSpPr>
              <a:spLocks noChangeArrowheads="1"/>
            </p:cNvSpPr>
            <p:nvPr/>
          </p:nvSpPr>
          <p:spPr bwMode="auto">
            <a:xfrm>
              <a:off x="106" y="144"/>
              <a:ext cx="5558" cy="3840"/>
            </a:xfrm>
            <a:prstGeom prst="roundRect">
              <a:avLst>
                <a:gd name="adj" fmla="val 11046"/>
              </a:avLst>
            </a:prstGeom>
            <a:noFill/>
            <a:ln w="28440">
              <a:solidFill>
                <a:srgbClr val="3366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032" name="Line 8"/>
            <p:cNvSpPr>
              <a:spLocks noChangeShapeType="1"/>
            </p:cNvSpPr>
            <p:nvPr/>
          </p:nvSpPr>
          <p:spPr bwMode="auto">
            <a:xfrm>
              <a:off x="480" y="1077"/>
              <a:ext cx="4848" cy="1"/>
            </a:xfrm>
            <a:prstGeom prst="line">
              <a:avLst/>
            </a:prstGeom>
            <a:noFill/>
            <a:ln w="38160">
              <a:solidFill>
                <a:srgbClr val="3366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</p:sldLayoutIdLst>
  <p:hf sldNum="0" hd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300">
          <a:solidFill>
            <a:srgbClr val="336666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300">
          <a:solidFill>
            <a:srgbClr val="336666"/>
          </a:solidFill>
          <a:latin typeface="Arial Black" pitchFamily="34" charset="0"/>
          <a:cs typeface="Arial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300">
          <a:solidFill>
            <a:srgbClr val="336666"/>
          </a:solidFill>
          <a:latin typeface="Arial Black" pitchFamily="34" charset="0"/>
          <a:cs typeface="Arial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300">
          <a:solidFill>
            <a:srgbClr val="336666"/>
          </a:solidFill>
          <a:latin typeface="Arial Black" pitchFamily="34" charset="0"/>
          <a:cs typeface="Arial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300">
          <a:solidFill>
            <a:srgbClr val="336666"/>
          </a:solidFill>
          <a:latin typeface="Arial Black" pitchFamily="34" charset="0"/>
          <a:cs typeface="Arial" charset="0"/>
        </a:defRPr>
      </a:lvl5pPr>
      <a:lvl6pPr marL="2514600" indent="-228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300">
          <a:solidFill>
            <a:srgbClr val="336666"/>
          </a:solidFill>
          <a:latin typeface="Arial Black" pitchFamily="34" charset="0"/>
          <a:cs typeface="Arial" charset="0"/>
        </a:defRPr>
      </a:lvl6pPr>
      <a:lvl7pPr marL="2971800" indent="-228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300">
          <a:solidFill>
            <a:srgbClr val="336666"/>
          </a:solidFill>
          <a:latin typeface="Arial Black" pitchFamily="34" charset="0"/>
          <a:cs typeface="Arial" charset="0"/>
        </a:defRPr>
      </a:lvl7pPr>
      <a:lvl8pPr marL="3429000" indent="-228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300">
          <a:solidFill>
            <a:srgbClr val="336666"/>
          </a:solidFill>
          <a:latin typeface="Arial Black" pitchFamily="34" charset="0"/>
          <a:cs typeface="Arial" charset="0"/>
        </a:defRPr>
      </a:lvl8pPr>
      <a:lvl9pPr marL="3886200" indent="-228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300">
          <a:solidFill>
            <a:srgbClr val="336666"/>
          </a:solidFill>
          <a:latin typeface="Arial Black" pitchFamily="34" charset="0"/>
          <a:cs typeface="Arial" charset="0"/>
        </a:defRPr>
      </a:lvl9pPr>
    </p:titleStyle>
    <p:bodyStyle>
      <a:lvl1pPr marL="342900" indent="-342900" algn="l" defTabSz="457200" rtl="0" eaLnBrk="0" fontAlgn="base" hangingPunct="0">
        <a:spcBef>
          <a:spcPts val="775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1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6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600">
          <a:solidFill>
            <a:srgbClr val="000000"/>
          </a:solidFill>
          <a:latin typeface="+mn-lt"/>
          <a:cs typeface="+mn-cs"/>
        </a:defRPr>
      </a:lvl2pPr>
      <a:lvl3pPr marL="1143000" indent="-228600" algn="l" defTabSz="457200" rtl="0" eaLnBrk="0" fontAlgn="base" hangingPunct="0">
        <a:spcBef>
          <a:spcPts val="5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200">
          <a:solidFill>
            <a:srgbClr val="000000"/>
          </a:solidFill>
          <a:latin typeface="+mn-lt"/>
          <a:cs typeface="+mn-cs"/>
        </a:defRPr>
      </a:lvl3pPr>
      <a:lvl4pPr marL="1600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228600" y="381000"/>
            <a:ext cx="8686800" cy="5638800"/>
          </a:xfrm>
          <a:prstGeom prst="roundRect">
            <a:avLst>
              <a:gd name="adj" fmla="val 7912"/>
            </a:avLst>
          </a:prstGeom>
          <a:solidFill>
            <a:srgbClr val="336666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50" name="AutoShape 2"/>
          <p:cNvSpPr>
            <a:spLocks noChangeArrowheads="1"/>
          </p:cNvSpPr>
          <p:nvPr/>
        </p:nvSpPr>
        <p:spPr bwMode="auto">
          <a:xfrm>
            <a:off x="327025" y="488950"/>
            <a:ext cx="8435975" cy="4768850"/>
          </a:xfrm>
          <a:prstGeom prst="roundRect">
            <a:avLst>
              <a:gd name="adj" fmla="val 7310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51" name="AutoShape 3"/>
          <p:cNvSpPr>
            <a:spLocks noChangeArrowheads="1"/>
          </p:cNvSpPr>
          <p:nvPr/>
        </p:nvSpPr>
        <p:spPr bwMode="auto">
          <a:xfrm>
            <a:off x="1371600" y="3338513"/>
            <a:ext cx="6400800" cy="22860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50760">
            <a:solidFill>
              <a:srgbClr val="CCCC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53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857250"/>
            <a:ext cx="7769225" cy="22637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2" name="Rectangle 5"/>
          <p:cNvSpPr>
            <a:spLocks noGrp="1" noChangeArrowheads="1"/>
          </p:cNvSpPr>
          <p:nvPr>
            <p:ph type="dt"/>
          </p:nvPr>
        </p:nvSpPr>
        <p:spPr bwMode="auto">
          <a:xfrm>
            <a:off x="762000" y="6391275"/>
            <a:ext cx="2054225" cy="454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tabLst>
                <a:tab pos="723900" algn="l"/>
                <a:tab pos="1447800" algn="l"/>
              </a:tabLst>
              <a:defRPr sz="1400">
                <a:solidFill>
                  <a:srgbClr val="000000"/>
                </a:solidFill>
                <a:latin typeface="Times New Roman" pitchFamily="18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3352800" y="6391275"/>
            <a:ext cx="2892425" cy="454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itchFamily="18" charset="0"/>
                <a:cs typeface="Arial" charset="0"/>
              </a:defRPr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6858000" y="6391275"/>
            <a:ext cx="1597025" cy="454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  <a:latin typeface="Times New Roman" pitchFamily="18" charset="0"/>
                <a:cs typeface="Arial" charset="0"/>
              </a:defRPr>
            </a:lvl1pPr>
          </a:lstStyle>
          <a:p>
            <a:pPr>
              <a:defRPr/>
            </a:pPr>
            <a:fld id="{31715B21-BE39-4FED-92B6-19CCE00898C6}" type="slidenum">
              <a:rPr lang="ar-SA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7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4963"/>
            <a:ext cx="8226425" cy="45227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</p:sldLayoutIdLst>
  <p:hf sldNum="0" hd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300">
          <a:solidFill>
            <a:srgbClr val="336666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300">
          <a:solidFill>
            <a:srgbClr val="336666"/>
          </a:solidFill>
          <a:latin typeface="Arial Black" pitchFamily="34" charset="0"/>
          <a:cs typeface="Arial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300">
          <a:solidFill>
            <a:srgbClr val="336666"/>
          </a:solidFill>
          <a:latin typeface="Arial Black" pitchFamily="34" charset="0"/>
          <a:cs typeface="Arial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300">
          <a:solidFill>
            <a:srgbClr val="336666"/>
          </a:solidFill>
          <a:latin typeface="Arial Black" pitchFamily="34" charset="0"/>
          <a:cs typeface="Arial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300">
          <a:solidFill>
            <a:srgbClr val="336666"/>
          </a:solidFill>
          <a:latin typeface="Arial Black" pitchFamily="34" charset="0"/>
          <a:cs typeface="Arial" charset="0"/>
        </a:defRPr>
      </a:lvl5pPr>
      <a:lvl6pPr marL="2514600" indent="-228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300">
          <a:solidFill>
            <a:srgbClr val="336666"/>
          </a:solidFill>
          <a:latin typeface="Arial Black" pitchFamily="34" charset="0"/>
          <a:cs typeface="Arial" charset="0"/>
        </a:defRPr>
      </a:lvl6pPr>
      <a:lvl7pPr marL="2971800" indent="-228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300">
          <a:solidFill>
            <a:srgbClr val="336666"/>
          </a:solidFill>
          <a:latin typeface="Arial Black" pitchFamily="34" charset="0"/>
          <a:cs typeface="Arial" charset="0"/>
        </a:defRPr>
      </a:lvl7pPr>
      <a:lvl8pPr marL="3429000" indent="-228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300">
          <a:solidFill>
            <a:srgbClr val="336666"/>
          </a:solidFill>
          <a:latin typeface="Arial Black" pitchFamily="34" charset="0"/>
          <a:cs typeface="Arial" charset="0"/>
        </a:defRPr>
      </a:lvl8pPr>
      <a:lvl9pPr marL="3886200" indent="-228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300">
          <a:solidFill>
            <a:srgbClr val="336666"/>
          </a:solidFill>
          <a:latin typeface="Arial Black" pitchFamily="34" charset="0"/>
          <a:cs typeface="Arial" charset="0"/>
        </a:defRPr>
      </a:lvl9pPr>
    </p:titleStyle>
    <p:bodyStyle>
      <a:lvl1pPr marL="342900" indent="-342900" algn="l" defTabSz="457200" rtl="0" eaLnBrk="0" fontAlgn="base" hangingPunct="0">
        <a:spcBef>
          <a:spcPts val="775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1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6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600">
          <a:solidFill>
            <a:srgbClr val="000000"/>
          </a:solidFill>
          <a:latin typeface="+mn-lt"/>
          <a:cs typeface="+mn-cs"/>
        </a:defRPr>
      </a:lvl2pPr>
      <a:lvl3pPr marL="1143000" indent="-228600" algn="l" defTabSz="457200" rtl="0" eaLnBrk="0" fontAlgn="base" hangingPunct="0">
        <a:spcBef>
          <a:spcPts val="5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200">
          <a:solidFill>
            <a:srgbClr val="000000"/>
          </a:solidFill>
          <a:latin typeface="+mn-lt"/>
          <a:cs typeface="+mn-cs"/>
        </a:defRPr>
      </a:lvl3pPr>
      <a:lvl4pPr marL="1600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Grp="1" noChangeArrowheads="1"/>
          </p:cNvSpPr>
          <p:nvPr>
            <p:ph type="title"/>
          </p:nvPr>
        </p:nvSpPr>
        <p:spPr>
          <a:xfrm>
            <a:off x="381000" y="1377950"/>
            <a:ext cx="8077200" cy="2425700"/>
          </a:xfrm>
        </p:spPr>
        <p:txBody>
          <a:bodyPr/>
          <a:lstStyle/>
          <a:p>
            <a:pPr algn="ctr"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700" i="1" smtClean="0">
                <a:solidFill>
                  <a:srgbClr val="000000"/>
                </a:solidFill>
              </a:rPr>
              <a:t>COE 202: Digital Logic Design</a:t>
            </a:r>
            <a:br>
              <a:rPr lang="en-US" sz="3700" i="1" smtClean="0">
                <a:solidFill>
                  <a:srgbClr val="000000"/>
                </a:solidFill>
              </a:rPr>
            </a:br>
            <a:r>
              <a:rPr lang="en-US" sz="3700" i="1" smtClean="0">
                <a:solidFill>
                  <a:srgbClr val="000000"/>
                </a:solidFill>
              </a:rPr>
              <a:t>Sequential Circuits</a:t>
            </a:r>
            <a:br>
              <a:rPr lang="en-US" sz="3700" i="1" smtClean="0">
                <a:solidFill>
                  <a:srgbClr val="000000"/>
                </a:solidFill>
              </a:rPr>
            </a:br>
            <a:r>
              <a:rPr lang="en-US" sz="3700" i="1" smtClean="0">
                <a:solidFill>
                  <a:srgbClr val="000000"/>
                </a:solidFill>
              </a:rPr>
              <a:t>Part 2</a:t>
            </a:r>
            <a:r>
              <a:rPr lang="en-US" sz="2100" i="1" smtClean="0">
                <a:solidFill>
                  <a:srgbClr val="000000"/>
                </a:solidFill>
              </a:rPr>
              <a:t/>
            </a:r>
            <a:br>
              <a:rPr lang="en-US" sz="2100" i="1" smtClean="0">
                <a:solidFill>
                  <a:srgbClr val="000000"/>
                </a:solidFill>
              </a:rPr>
            </a:br>
            <a:endParaRPr lang="en-US" sz="2100" i="1" smtClean="0">
              <a:solidFill>
                <a:srgbClr val="000000"/>
              </a:solidFill>
            </a:endParaRPr>
          </a:p>
        </p:txBody>
      </p:sp>
      <p:sp>
        <p:nvSpPr>
          <p:cNvPr id="307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2395538" y="3924300"/>
            <a:ext cx="4606925" cy="15652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457200" rtl="0" eaLnBrk="1" fontAlgn="base" latinLnBrk="0" hangingPunct="1">
              <a:lnSpc>
                <a:spcPct val="80000"/>
              </a:lnSpc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Courtesy of Dr. Ahmad </a:t>
            </a:r>
            <a:r>
              <a:rPr kumimoji="0" lang="en-US" sz="18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Almulhem</a:t>
            </a:r>
            <a:endParaRPr kumimoji="0" lang="en-US" sz="18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 1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762000" y="1905000"/>
            <a:ext cx="3429000" cy="4035425"/>
          </a:xfrm>
        </p:spPr>
        <p:txBody>
          <a:bodyPr/>
          <a:lstStyle/>
          <a:p>
            <a:r>
              <a:rPr lang="en-US" sz="2400" smtClean="0"/>
              <a:t>Analyze this circuit?</a:t>
            </a:r>
          </a:p>
          <a:p>
            <a:pPr>
              <a:buFont typeface="Arial" charset="0"/>
              <a:buChar char="•"/>
            </a:pPr>
            <a:r>
              <a:rPr lang="en-US" sz="2400" smtClean="0"/>
              <a:t>Is this a sequential circuit? Why?</a:t>
            </a:r>
          </a:p>
          <a:p>
            <a:pPr>
              <a:buFont typeface="Arial" charset="0"/>
              <a:buChar char="•"/>
            </a:pPr>
            <a:r>
              <a:rPr lang="en-US" sz="2400" smtClean="0"/>
              <a:t>How many inputs?</a:t>
            </a:r>
          </a:p>
          <a:p>
            <a:pPr>
              <a:buFont typeface="Arial" charset="0"/>
              <a:buChar char="•"/>
            </a:pPr>
            <a:r>
              <a:rPr lang="en-US" sz="2400" smtClean="0"/>
              <a:t>How many outputs?</a:t>
            </a:r>
          </a:p>
          <a:p>
            <a:pPr>
              <a:buFont typeface="Arial" charset="0"/>
              <a:buChar char="•"/>
            </a:pPr>
            <a:r>
              <a:rPr lang="en-US" sz="2400" smtClean="0"/>
              <a:t>How many states?</a:t>
            </a:r>
          </a:p>
          <a:p>
            <a:pPr>
              <a:buFont typeface="Arial" charset="0"/>
              <a:buChar char="•"/>
            </a:pPr>
            <a:r>
              <a:rPr lang="en-US" sz="2400" smtClean="0"/>
              <a:t>What type of memory?</a:t>
            </a:r>
          </a:p>
        </p:txBody>
      </p:sp>
      <p:sp>
        <p:nvSpPr>
          <p:cNvPr id="12292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</a:p>
        </p:txBody>
      </p:sp>
      <p:pic>
        <p:nvPicPr>
          <p:cNvPr id="12293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57700" y="1863725"/>
            <a:ext cx="4152900" cy="42322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 1 (cont.)</a:t>
            </a:r>
          </a:p>
        </p:txBody>
      </p:sp>
      <p:sp>
        <p:nvSpPr>
          <p:cNvPr id="13315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</a:p>
        </p:txBody>
      </p:sp>
      <p:pic>
        <p:nvPicPr>
          <p:cNvPr id="13316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91000" y="1905000"/>
            <a:ext cx="3886200" cy="16224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762000" y="4318000"/>
          <a:ext cx="2686050" cy="185420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895350"/>
                <a:gridCol w="895350"/>
                <a:gridCol w="89535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Q(t)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Q(t+1)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4191000" y="4830763"/>
          <a:ext cx="1790700" cy="111252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895350"/>
                <a:gridCol w="89535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Q(t+1)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3344" name="TextBox 7"/>
          <p:cNvSpPr txBox="1">
            <a:spLocks noChangeArrowheads="1"/>
          </p:cNvSpPr>
          <p:nvPr/>
        </p:nvSpPr>
        <p:spPr bwMode="auto">
          <a:xfrm>
            <a:off x="6408738" y="5181600"/>
            <a:ext cx="12874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Q(t+1) = D</a:t>
            </a:r>
          </a:p>
        </p:txBody>
      </p:sp>
      <p:sp>
        <p:nvSpPr>
          <p:cNvPr id="13345" name="TextBox 8"/>
          <p:cNvSpPr txBox="1">
            <a:spLocks noChangeArrowheads="1"/>
          </p:cNvSpPr>
          <p:nvPr/>
        </p:nvSpPr>
        <p:spPr bwMode="auto">
          <a:xfrm>
            <a:off x="1524000" y="3810000"/>
            <a:ext cx="4267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b="1"/>
              <a:t>Characteristic Tables and Equations</a:t>
            </a:r>
          </a:p>
        </p:txBody>
      </p:sp>
      <p:sp>
        <p:nvSpPr>
          <p:cNvPr id="13346" name="Rectangle 9"/>
          <p:cNvSpPr>
            <a:spLocks noChangeArrowheads="1"/>
          </p:cNvSpPr>
          <p:nvPr/>
        </p:nvSpPr>
        <p:spPr bwMode="auto">
          <a:xfrm>
            <a:off x="965200" y="2286000"/>
            <a:ext cx="2768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/>
              <a:t>D Flip Flop (review)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 1 (cont.)</a:t>
            </a:r>
          </a:p>
        </p:txBody>
      </p:sp>
      <p:sp>
        <p:nvSpPr>
          <p:cNvPr id="14339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</a:p>
        </p:txBody>
      </p:sp>
      <p:pic>
        <p:nvPicPr>
          <p:cNvPr id="14340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57700" y="1863725"/>
            <a:ext cx="4152900" cy="42322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 1 (cont.)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762000" y="1905000"/>
            <a:ext cx="3429000" cy="4035425"/>
          </a:xfrm>
        </p:spPr>
        <p:txBody>
          <a:bodyPr/>
          <a:lstStyle/>
          <a:p>
            <a:r>
              <a:rPr lang="en-US" sz="1800" b="1" smtClean="0"/>
              <a:t>State equations:</a:t>
            </a:r>
          </a:p>
          <a:p>
            <a:r>
              <a:rPr lang="en-US" sz="1800" smtClean="0"/>
              <a:t>	D</a:t>
            </a:r>
            <a:r>
              <a:rPr lang="en-US" sz="1800" baseline="-25000" smtClean="0"/>
              <a:t>A</a:t>
            </a:r>
            <a:r>
              <a:rPr lang="en-US" sz="1800" smtClean="0"/>
              <a:t> = AX + BX</a:t>
            </a:r>
          </a:p>
          <a:p>
            <a:r>
              <a:rPr lang="en-US" sz="1800" smtClean="0"/>
              <a:t>	D</a:t>
            </a:r>
            <a:r>
              <a:rPr lang="en-US" sz="1800" baseline="-25000" smtClean="0"/>
              <a:t>B</a:t>
            </a:r>
            <a:r>
              <a:rPr lang="en-US" sz="1800" smtClean="0"/>
              <a:t> = A’ X</a:t>
            </a:r>
          </a:p>
          <a:p>
            <a:r>
              <a:rPr lang="en-US" sz="1800" smtClean="0"/>
              <a:t>	Y = (A + B) X’</a:t>
            </a:r>
          </a:p>
        </p:txBody>
      </p:sp>
      <p:sp>
        <p:nvSpPr>
          <p:cNvPr id="15364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</a:p>
        </p:txBody>
      </p:sp>
      <p:pic>
        <p:nvPicPr>
          <p:cNvPr id="15365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57700" y="1863725"/>
            <a:ext cx="4152900" cy="42322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 1 (cont.)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762000" y="1905000"/>
            <a:ext cx="3429000" cy="4035425"/>
          </a:xfrm>
        </p:spPr>
        <p:txBody>
          <a:bodyPr/>
          <a:lstStyle/>
          <a:p>
            <a:r>
              <a:rPr lang="en-US" sz="1800" b="1" smtClean="0"/>
              <a:t>State equations:</a:t>
            </a:r>
          </a:p>
          <a:p>
            <a:r>
              <a:rPr lang="en-US" sz="1800" smtClean="0"/>
              <a:t>	D</a:t>
            </a:r>
            <a:r>
              <a:rPr lang="en-US" sz="1800" baseline="-25000" smtClean="0"/>
              <a:t>A</a:t>
            </a:r>
            <a:r>
              <a:rPr lang="en-US" sz="1800" smtClean="0"/>
              <a:t> = AX + BX</a:t>
            </a:r>
          </a:p>
          <a:p>
            <a:r>
              <a:rPr lang="en-US" sz="1800" smtClean="0"/>
              <a:t>	D</a:t>
            </a:r>
            <a:r>
              <a:rPr lang="en-US" sz="1800" baseline="-25000" smtClean="0"/>
              <a:t>B</a:t>
            </a:r>
            <a:r>
              <a:rPr lang="en-US" sz="1800" smtClean="0"/>
              <a:t> = A’ X</a:t>
            </a:r>
          </a:p>
          <a:p>
            <a:r>
              <a:rPr lang="en-US" sz="1800" smtClean="0"/>
              <a:t>	Y = (A + B) X’</a:t>
            </a:r>
          </a:p>
          <a:p>
            <a:r>
              <a:rPr lang="en-US" sz="1800" b="1" smtClean="0"/>
              <a:t>State table:</a:t>
            </a:r>
          </a:p>
          <a:p>
            <a:endParaRPr lang="en-US" sz="1800" smtClean="0"/>
          </a:p>
        </p:txBody>
      </p:sp>
      <p:sp>
        <p:nvSpPr>
          <p:cNvPr id="16388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</a:p>
        </p:txBody>
      </p:sp>
      <p:pic>
        <p:nvPicPr>
          <p:cNvPr id="16389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57700" y="1863725"/>
            <a:ext cx="4152900" cy="42322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1639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3810000"/>
            <a:ext cx="3105150" cy="2438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 1 (cont.)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762000" y="1905000"/>
            <a:ext cx="3429000" cy="4035425"/>
          </a:xfrm>
        </p:spPr>
        <p:txBody>
          <a:bodyPr/>
          <a:lstStyle/>
          <a:p>
            <a:r>
              <a:rPr lang="en-US" sz="1800" b="1" smtClean="0"/>
              <a:t>State equations:</a:t>
            </a:r>
          </a:p>
          <a:p>
            <a:r>
              <a:rPr lang="en-US" sz="1800" smtClean="0"/>
              <a:t>	D</a:t>
            </a:r>
            <a:r>
              <a:rPr lang="en-US" sz="1800" baseline="-25000" smtClean="0"/>
              <a:t>A</a:t>
            </a:r>
            <a:r>
              <a:rPr lang="en-US" sz="1800" smtClean="0"/>
              <a:t> = AX + BX</a:t>
            </a:r>
          </a:p>
          <a:p>
            <a:r>
              <a:rPr lang="en-US" sz="1800" smtClean="0"/>
              <a:t>	D</a:t>
            </a:r>
            <a:r>
              <a:rPr lang="en-US" sz="1800" baseline="-25000" smtClean="0"/>
              <a:t>B</a:t>
            </a:r>
            <a:r>
              <a:rPr lang="en-US" sz="1800" smtClean="0"/>
              <a:t> = A’ X</a:t>
            </a:r>
          </a:p>
          <a:p>
            <a:r>
              <a:rPr lang="en-US" sz="1800" smtClean="0"/>
              <a:t>	Y = (A + B) X’</a:t>
            </a:r>
          </a:p>
          <a:p>
            <a:r>
              <a:rPr lang="en-US" sz="1800" b="1" smtClean="0"/>
              <a:t>State table (2D):</a:t>
            </a:r>
          </a:p>
          <a:p>
            <a:endParaRPr lang="en-US" sz="1800" smtClean="0"/>
          </a:p>
        </p:txBody>
      </p:sp>
      <p:sp>
        <p:nvSpPr>
          <p:cNvPr id="17412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</a:p>
        </p:txBody>
      </p:sp>
      <p:pic>
        <p:nvPicPr>
          <p:cNvPr id="17413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57700" y="1863725"/>
            <a:ext cx="4152900" cy="42322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1741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3962400"/>
            <a:ext cx="4333875" cy="2133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 1 (cont.)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762000" y="1905000"/>
            <a:ext cx="3429000" cy="4035425"/>
          </a:xfrm>
        </p:spPr>
        <p:txBody>
          <a:bodyPr/>
          <a:lstStyle/>
          <a:p>
            <a:r>
              <a:rPr lang="en-US" sz="1800" b="1" smtClean="0"/>
              <a:t>State equations:</a:t>
            </a:r>
          </a:p>
          <a:p>
            <a:r>
              <a:rPr lang="en-US" sz="1800" smtClean="0"/>
              <a:t>	D</a:t>
            </a:r>
            <a:r>
              <a:rPr lang="en-US" sz="1800" baseline="-25000" smtClean="0"/>
              <a:t>A</a:t>
            </a:r>
            <a:r>
              <a:rPr lang="en-US" sz="1800" smtClean="0"/>
              <a:t> = AX + BX</a:t>
            </a:r>
          </a:p>
          <a:p>
            <a:r>
              <a:rPr lang="en-US" sz="1800" smtClean="0"/>
              <a:t>	D</a:t>
            </a:r>
            <a:r>
              <a:rPr lang="en-US" sz="1800" baseline="-25000" smtClean="0"/>
              <a:t>B</a:t>
            </a:r>
            <a:r>
              <a:rPr lang="en-US" sz="1800" smtClean="0"/>
              <a:t> = A’ X</a:t>
            </a:r>
          </a:p>
          <a:p>
            <a:r>
              <a:rPr lang="en-US" sz="1800" smtClean="0"/>
              <a:t>	Y = (A + B) X’</a:t>
            </a:r>
          </a:p>
          <a:p>
            <a:r>
              <a:rPr lang="en-US" sz="1800" b="1" smtClean="0"/>
              <a:t>State table:</a:t>
            </a:r>
          </a:p>
          <a:p>
            <a:endParaRPr lang="en-US" sz="1800" smtClean="0"/>
          </a:p>
        </p:txBody>
      </p:sp>
      <p:sp>
        <p:nvSpPr>
          <p:cNvPr id="18436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</a:p>
        </p:txBody>
      </p:sp>
      <p:pic>
        <p:nvPicPr>
          <p:cNvPr id="1843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3810000"/>
            <a:ext cx="3105150" cy="2438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1843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91100" y="2476500"/>
            <a:ext cx="3238500" cy="33147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18439" name="Rectangle 7"/>
          <p:cNvSpPr>
            <a:spLocks noChangeArrowheads="1"/>
          </p:cNvSpPr>
          <p:nvPr/>
        </p:nvSpPr>
        <p:spPr bwMode="auto">
          <a:xfrm>
            <a:off x="5603875" y="1981200"/>
            <a:ext cx="17875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State diagram: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 2</a:t>
            </a:r>
          </a:p>
        </p:txBody>
      </p:sp>
      <p:sp>
        <p:nvSpPr>
          <p:cNvPr id="19459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</a:p>
        </p:txBody>
      </p:sp>
      <p:pic>
        <p:nvPicPr>
          <p:cNvPr id="19460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1905000"/>
            <a:ext cx="4819650" cy="17621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762000" y="4191000"/>
            <a:ext cx="7693025" cy="1981200"/>
          </a:xfrm>
        </p:spPr>
        <p:txBody>
          <a:bodyPr>
            <a:normAutofit fontScale="85000" lnSpcReduction="20000"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en-US" sz="2400" dirty="0" smtClean="0"/>
              <a:t>Analyze this circuit.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2400" dirty="0" smtClean="0"/>
              <a:t>What about the output?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2400" dirty="0" smtClean="0"/>
              <a:t>This circuit is an example of a </a:t>
            </a:r>
            <a:r>
              <a:rPr lang="en-US" sz="2400" b="1" dirty="0" smtClean="0"/>
              <a:t>Moore machine </a:t>
            </a:r>
            <a:r>
              <a:rPr lang="en-US" sz="2400" dirty="0" smtClean="0"/>
              <a:t>(output depends only on current state)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2400" b="1" dirty="0" smtClean="0"/>
              <a:t>Mealy machines </a:t>
            </a:r>
            <a:r>
              <a:rPr lang="en-US" sz="2400" dirty="0" smtClean="0"/>
              <a:t>is the other type (output depends on inputs and current states)</a:t>
            </a:r>
            <a:endParaRPr lang="en-US" sz="24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 2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4191000"/>
            <a:ext cx="1981200" cy="685800"/>
          </a:xfrm>
        </p:spPr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US" sz="1800" b="1" dirty="0" smtClean="0"/>
              <a:t>Equation:</a:t>
            </a:r>
          </a:p>
          <a:p>
            <a:pPr>
              <a:defRPr/>
            </a:pPr>
            <a:r>
              <a:rPr lang="en-US" sz="1800" dirty="0" smtClean="0"/>
              <a:t>D</a:t>
            </a:r>
            <a:r>
              <a:rPr lang="en-US" sz="1800" baseline="-25000" dirty="0" smtClean="0"/>
              <a:t>A</a:t>
            </a:r>
            <a:r>
              <a:rPr lang="en-US" sz="1800" dirty="0" smtClean="0"/>
              <a:t> = A </a:t>
            </a:r>
            <a:r>
              <a:rPr lang="en-US" sz="1800" dirty="0" smtClean="0">
                <a:sym typeface="Symbol" pitchFamily="18" charset="2"/>
              </a:rPr>
              <a:t></a:t>
            </a:r>
            <a:r>
              <a:rPr lang="en-US" sz="1800" dirty="0" smtClean="0"/>
              <a:t> X </a:t>
            </a:r>
            <a:r>
              <a:rPr lang="en-US" sz="1800" dirty="0" smtClean="0">
                <a:sym typeface="Symbol" pitchFamily="18" charset="2"/>
              </a:rPr>
              <a:t></a:t>
            </a:r>
            <a:r>
              <a:rPr lang="en-US" sz="1800" dirty="0" smtClean="0"/>
              <a:t> Y</a:t>
            </a:r>
            <a:endParaRPr lang="en-US" sz="1800" dirty="0"/>
          </a:p>
        </p:txBody>
      </p:sp>
      <p:sp>
        <p:nvSpPr>
          <p:cNvPr id="20484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</a:p>
        </p:txBody>
      </p:sp>
      <p:pic>
        <p:nvPicPr>
          <p:cNvPr id="2048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1905000"/>
            <a:ext cx="4819650" cy="17621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 2 (cont.)</a:t>
            </a:r>
          </a:p>
        </p:txBody>
      </p:sp>
      <p:sp>
        <p:nvSpPr>
          <p:cNvPr id="21507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</a:p>
        </p:txBody>
      </p:sp>
      <p:pic>
        <p:nvPicPr>
          <p:cNvPr id="21508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1905000"/>
            <a:ext cx="4819650" cy="17621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21509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90850" y="3886200"/>
            <a:ext cx="1428750" cy="22002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21510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95800" y="4495800"/>
            <a:ext cx="4181475" cy="10572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762000" y="4191000"/>
            <a:ext cx="1981200" cy="685800"/>
          </a:xfrm>
        </p:spPr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US" sz="1800" b="1" dirty="0" smtClean="0"/>
              <a:t>Equation:</a:t>
            </a:r>
          </a:p>
          <a:p>
            <a:pPr>
              <a:defRPr/>
            </a:pPr>
            <a:r>
              <a:rPr lang="en-US" sz="1800" dirty="0" smtClean="0"/>
              <a:t>D</a:t>
            </a:r>
            <a:r>
              <a:rPr lang="en-US" sz="1800" baseline="-25000" dirty="0" smtClean="0"/>
              <a:t>A</a:t>
            </a:r>
            <a:r>
              <a:rPr lang="en-US" sz="1800" dirty="0" smtClean="0"/>
              <a:t> = A </a:t>
            </a:r>
            <a:r>
              <a:rPr lang="en-US" sz="1800" dirty="0" smtClean="0">
                <a:sym typeface="Symbol" pitchFamily="18" charset="2"/>
              </a:rPr>
              <a:t></a:t>
            </a:r>
            <a:r>
              <a:rPr lang="en-US" sz="1800" dirty="0" smtClean="0"/>
              <a:t> X </a:t>
            </a:r>
            <a:r>
              <a:rPr lang="en-US" sz="1800" dirty="0" smtClean="0">
                <a:sym typeface="Symbol" pitchFamily="18" charset="2"/>
              </a:rPr>
              <a:t></a:t>
            </a:r>
            <a:r>
              <a:rPr lang="en-US" sz="1800" dirty="0" smtClean="0"/>
              <a:t> Y</a:t>
            </a:r>
            <a:endParaRPr lang="en-US" sz="1800" dirty="0"/>
          </a:p>
        </p:txBody>
      </p:sp>
      <p:sp>
        <p:nvSpPr>
          <p:cNvPr id="4" name="Oval 3"/>
          <p:cNvSpPr/>
          <p:nvPr/>
        </p:nvSpPr>
        <p:spPr bwMode="auto">
          <a:xfrm>
            <a:off x="5401962" y="4911810"/>
            <a:ext cx="304800" cy="304800"/>
          </a:xfrm>
          <a:prstGeom prst="ellipse">
            <a:avLst/>
          </a:prstGeom>
          <a:solidFill>
            <a:srgbClr val="CC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0/0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Oval 11"/>
          <p:cNvSpPr/>
          <p:nvPr/>
        </p:nvSpPr>
        <p:spPr bwMode="auto">
          <a:xfrm>
            <a:off x="7510848" y="4911810"/>
            <a:ext cx="304800" cy="304800"/>
          </a:xfrm>
          <a:prstGeom prst="ellipse">
            <a:avLst/>
          </a:prstGeom>
          <a:solidFill>
            <a:srgbClr val="CC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1/1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Objectives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charset="0"/>
              <a:buChar char="•"/>
            </a:pPr>
            <a:r>
              <a:rPr lang="en-US" smtClean="0"/>
              <a:t>Analysis of Synchronous Sequential Circuits</a:t>
            </a:r>
          </a:p>
          <a:p>
            <a:pPr lvl="1">
              <a:buFont typeface="Arial" charset="0"/>
              <a:buChar char="•"/>
            </a:pPr>
            <a:r>
              <a:rPr lang="en-US" smtClean="0"/>
              <a:t>Procedure</a:t>
            </a:r>
          </a:p>
          <a:p>
            <a:pPr lvl="1">
              <a:buFont typeface="Arial" charset="0"/>
              <a:buChar char="•"/>
            </a:pPr>
            <a:r>
              <a:rPr lang="en-US" smtClean="0"/>
              <a:t>Examples</a:t>
            </a:r>
          </a:p>
        </p:txBody>
      </p:sp>
      <p:sp>
        <p:nvSpPr>
          <p:cNvPr id="410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Mealy vs Moore Finite State Machine (FSM)</a:t>
            </a:r>
          </a:p>
        </p:txBody>
      </p:sp>
      <p:sp>
        <p:nvSpPr>
          <p:cNvPr id="37891" name="Content Placeholder 4"/>
          <p:cNvSpPr>
            <a:spLocks noGrp="1"/>
          </p:cNvSpPr>
          <p:nvPr>
            <p:ph sz="half" idx="1"/>
          </p:nvPr>
        </p:nvSpPr>
        <p:spPr>
          <a:ln>
            <a:noFill/>
          </a:ln>
        </p:spPr>
        <p:txBody>
          <a:bodyPr/>
          <a:lstStyle/>
          <a:p>
            <a:pPr marL="0" indent="0"/>
            <a:r>
              <a:rPr lang="en-US" sz="2000" b="1" smtClean="0"/>
              <a:t>Mealy FSM:</a:t>
            </a:r>
          </a:p>
          <a:p>
            <a:pPr marL="0" indent="0">
              <a:buFont typeface="Arial" charset="0"/>
              <a:buChar char="•"/>
            </a:pPr>
            <a:r>
              <a:rPr lang="en-US" sz="2000" smtClean="0"/>
              <a:t> Output depends on current state and input</a:t>
            </a:r>
          </a:p>
          <a:p>
            <a:pPr marL="0" indent="0">
              <a:buFont typeface="Arial" charset="0"/>
              <a:buChar char="•"/>
            </a:pPr>
            <a:r>
              <a:rPr lang="en-US" sz="2000" smtClean="0"/>
              <a:t> Output is not synchronized with the clock</a:t>
            </a:r>
          </a:p>
        </p:txBody>
      </p:sp>
      <p:sp>
        <p:nvSpPr>
          <p:cNvPr id="37892" name="Content Placeholder 5"/>
          <p:cNvSpPr>
            <a:spLocks noGrp="1"/>
          </p:cNvSpPr>
          <p:nvPr>
            <p:ph sz="half" idx="2"/>
          </p:nvPr>
        </p:nvSpPr>
        <p:spPr>
          <a:ln>
            <a:noFill/>
          </a:ln>
        </p:spPr>
        <p:txBody>
          <a:bodyPr/>
          <a:lstStyle/>
          <a:p>
            <a:pPr marL="0" indent="0"/>
            <a:r>
              <a:rPr lang="en-US" sz="2000" b="1" smtClean="0"/>
              <a:t>Moore FSM:</a:t>
            </a:r>
          </a:p>
          <a:p>
            <a:pPr marL="0" indent="0">
              <a:buFont typeface="Arial" charset="0"/>
              <a:buChar char="•"/>
            </a:pPr>
            <a:r>
              <a:rPr lang="en-US" sz="2000" smtClean="0"/>
              <a:t> Output depends on current state only</a:t>
            </a:r>
          </a:p>
        </p:txBody>
      </p:sp>
      <p:sp>
        <p:nvSpPr>
          <p:cNvPr id="37893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</a:p>
        </p:txBody>
      </p:sp>
      <p:pic>
        <p:nvPicPr>
          <p:cNvPr id="3789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10200" y="3562350"/>
            <a:ext cx="2247900" cy="26098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3789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71600" y="3675063"/>
            <a:ext cx="2514600" cy="25733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Summary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en-US" dirty="0" smtClean="0"/>
              <a:t>To analyze a sequential circuit: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 smtClean="0"/>
              <a:t>Obtain state equations</a:t>
            </a:r>
          </a:p>
          <a:p>
            <a:pPr lvl="2">
              <a:buFont typeface="Arial" pitchFamily="34" charset="0"/>
              <a:buChar char="•"/>
              <a:defRPr/>
            </a:pPr>
            <a:r>
              <a:rPr lang="en-US" dirty="0" smtClean="0"/>
              <a:t>FF input equations</a:t>
            </a:r>
          </a:p>
          <a:p>
            <a:pPr lvl="2">
              <a:buFont typeface="Arial" pitchFamily="34" charset="0"/>
              <a:buChar char="•"/>
              <a:defRPr/>
            </a:pPr>
            <a:r>
              <a:rPr lang="en-US" dirty="0" smtClean="0"/>
              <a:t>Output equations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 smtClean="0"/>
              <a:t>Fill the state table</a:t>
            </a:r>
          </a:p>
          <a:p>
            <a:pPr lvl="2">
              <a:buFont typeface="Arial" pitchFamily="34" charset="0"/>
              <a:buChar char="•"/>
              <a:defRPr/>
            </a:pPr>
            <a:r>
              <a:rPr lang="en-US" dirty="0" smtClean="0"/>
              <a:t>Put all combinations of inputs and current states</a:t>
            </a:r>
          </a:p>
          <a:p>
            <a:pPr lvl="2">
              <a:buFont typeface="Arial" pitchFamily="34" charset="0"/>
              <a:buChar char="•"/>
              <a:defRPr/>
            </a:pPr>
            <a:r>
              <a:rPr lang="en-US" dirty="0" smtClean="0"/>
              <a:t>Fill the next state and output</a:t>
            </a:r>
          </a:p>
          <a:p>
            <a:pPr lvl="2">
              <a:buFont typeface="Arial" pitchFamily="34" charset="0"/>
              <a:buChar char="•"/>
              <a:defRPr/>
            </a:pPr>
            <a:r>
              <a:rPr lang="en-US" dirty="0" smtClean="0"/>
              <a:t>For the next state use characteristic table/equation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 smtClean="0"/>
              <a:t>Draw the state diagram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dirty="0" smtClean="0"/>
              <a:t>Two types of synchronous sequential circuits (Mealy and Moore)</a:t>
            </a:r>
          </a:p>
          <a:p>
            <a:pPr>
              <a:buFont typeface="Arial" pitchFamily="34" charset="0"/>
              <a:buChar char="•"/>
              <a:defRPr/>
            </a:pPr>
            <a:endParaRPr lang="en-US" dirty="0"/>
          </a:p>
        </p:txBody>
      </p:sp>
      <p:sp>
        <p:nvSpPr>
          <p:cNvPr id="3891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Analysis of Sequential Circuits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en-US" dirty="0" smtClean="0"/>
              <a:t>Analysis is describing what a given circuit will do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dirty="0" smtClean="0"/>
              <a:t>The behavior of a clocked (synchronous) sequential circuit is determined from the </a:t>
            </a:r>
            <a:r>
              <a:rPr lang="en-US" u="sng" dirty="0" smtClean="0"/>
              <a:t>inputs</a:t>
            </a:r>
            <a:r>
              <a:rPr lang="en-US" dirty="0" smtClean="0"/>
              <a:t>, the </a:t>
            </a:r>
            <a:r>
              <a:rPr lang="en-US" u="sng" dirty="0" smtClean="0"/>
              <a:t>output</a:t>
            </a:r>
            <a:r>
              <a:rPr lang="en-US" dirty="0" smtClean="0"/>
              <a:t>, and the </a:t>
            </a:r>
            <a:r>
              <a:rPr lang="en-US" u="sng" dirty="0" smtClean="0"/>
              <a:t>states</a:t>
            </a:r>
            <a:r>
              <a:rPr lang="en-US" dirty="0" smtClean="0"/>
              <a:t> of FF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Steps:</a:t>
            </a:r>
          </a:p>
          <a:p>
            <a:pPr lvl="1">
              <a:buFont typeface="Arial" charset="0"/>
              <a:buChar char="•"/>
              <a:defRPr/>
            </a:pPr>
            <a:r>
              <a:rPr lang="en-US" dirty="0" smtClean="0"/>
              <a:t>Obtain state equations</a:t>
            </a:r>
          </a:p>
          <a:p>
            <a:pPr lvl="2">
              <a:buFont typeface="Arial" charset="0"/>
              <a:buChar char="•"/>
              <a:defRPr/>
            </a:pPr>
            <a:r>
              <a:rPr lang="en-US" dirty="0" smtClean="0"/>
              <a:t>FF input equations</a:t>
            </a:r>
          </a:p>
          <a:p>
            <a:pPr lvl="2">
              <a:buFont typeface="Arial" charset="0"/>
              <a:buChar char="•"/>
              <a:defRPr/>
            </a:pPr>
            <a:r>
              <a:rPr lang="en-US" dirty="0" smtClean="0"/>
              <a:t>Output equations</a:t>
            </a:r>
          </a:p>
          <a:p>
            <a:pPr lvl="1">
              <a:buFont typeface="Arial" charset="0"/>
              <a:buChar char="•"/>
              <a:defRPr/>
            </a:pPr>
            <a:r>
              <a:rPr lang="en-US" dirty="0" smtClean="0"/>
              <a:t>Fill the state table</a:t>
            </a:r>
          </a:p>
          <a:p>
            <a:pPr lvl="2">
              <a:buFont typeface="Arial" charset="0"/>
              <a:buChar char="•"/>
              <a:defRPr/>
            </a:pPr>
            <a:r>
              <a:rPr lang="en-US" dirty="0" smtClean="0"/>
              <a:t>Put all combinations of inputs and current states</a:t>
            </a:r>
          </a:p>
          <a:p>
            <a:pPr lvl="2">
              <a:buFont typeface="Arial" charset="0"/>
              <a:buChar char="•"/>
              <a:defRPr/>
            </a:pPr>
            <a:r>
              <a:rPr lang="en-US" dirty="0" smtClean="0"/>
              <a:t>Fill the next state and output</a:t>
            </a:r>
          </a:p>
          <a:p>
            <a:pPr lvl="1">
              <a:buFont typeface="Arial" charset="0"/>
              <a:buChar char="•"/>
              <a:defRPr/>
            </a:pPr>
            <a:r>
              <a:rPr lang="en-US" dirty="0" smtClean="0"/>
              <a:t>Draw the state diagram</a:t>
            </a:r>
          </a:p>
        </p:txBody>
      </p:sp>
      <p:sp>
        <p:nvSpPr>
          <p:cNvPr id="5124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Analysis of Combinational vs Sequential Circuits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/>
            <a:r>
              <a:rPr lang="en-US" sz="2400" b="1" u="sng" smtClean="0"/>
              <a:t>Combinational :</a:t>
            </a:r>
          </a:p>
          <a:p>
            <a:pPr marL="0" indent="0">
              <a:buFont typeface="Arial" charset="0"/>
              <a:buChar char="•"/>
            </a:pPr>
            <a:r>
              <a:rPr lang="en-US" sz="2400" smtClean="0"/>
              <a:t>Boolean Equations</a:t>
            </a:r>
          </a:p>
          <a:p>
            <a:pPr marL="0" indent="0">
              <a:buFont typeface="Arial" charset="0"/>
              <a:buChar char="•"/>
            </a:pPr>
            <a:r>
              <a:rPr lang="en-US" sz="2400" smtClean="0"/>
              <a:t>Truth Table</a:t>
            </a:r>
          </a:p>
          <a:p>
            <a:pPr marL="0" indent="0"/>
            <a:endParaRPr lang="en-US" sz="2400" smtClean="0"/>
          </a:p>
          <a:p>
            <a:pPr marL="0" indent="0"/>
            <a:endParaRPr lang="en-US" sz="2400" smtClean="0"/>
          </a:p>
          <a:p>
            <a:pPr marL="0" indent="0">
              <a:buFont typeface="Arial" charset="0"/>
              <a:buChar char="•"/>
            </a:pPr>
            <a:r>
              <a:rPr lang="en-US" sz="2400" smtClean="0"/>
              <a:t>Output as a function of inputs</a:t>
            </a:r>
          </a:p>
        </p:txBody>
      </p:sp>
      <p:sp>
        <p:nvSpPr>
          <p:cNvPr id="6148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lnSpc>
                <a:spcPct val="90000"/>
              </a:lnSpc>
            </a:pPr>
            <a:r>
              <a:rPr lang="en-US" sz="2400" b="1" u="sng" smtClean="0"/>
              <a:t>Sequential :</a:t>
            </a:r>
          </a:p>
          <a:p>
            <a:pPr marL="0" indent="0">
              <a:lnSpc>
                <a:spcPct val="90000"/>
              </a:lnSpc>
              <a:buFont typeface="Arial" charset="0"/>
              <a:buChar char="•"/>
            </a:pPr>
            <a:r>
              <a:rPr lang="en-US" sz="2400" smtClean="0"/>
              <a:t>State Equations</a:t>
            </a:r>
          </a:p>
          <a:p>
            <a:pPr marL="0" indent="0">
              <a:lnSpc>
                <a:spcPct val="90000"/>
              </a:lnSpc>
              <a:buFont typeface="Arial" charset="0"/>
              <a:buChar char="•"/>
            </a:pPr>
            <a:r>
              <a:rPr lang="en-US" sz="2400" smtClean="0"/>
              <a:t>State Table</a:t>
            </a:r>
          </a:p>
          <a:p>
            <a:pPr marL="0" indent="0">
              <a:lnSpc>
                <a:spcPct val="90000"/>
              </a:lnSpc>
              <a:buFont typeface="Arial" charset="0"/>
              <a:buChar char="•"/>
            </a:pPr>
            <a:r>
              <a:rPr lang="en-US" sz="2400" smtClean="0"/>
              <a:t>State Diagram</a:t>
            </a:r>
          </a:p>
          <a:p>
            <a:pPr marL="0" indent="0">
              <a:lnSpc>
                <a:spcPct val="90000"/>
              </a:lnSpc>
              <a:buFont typeface="Arial" charset="0"/>
              <a:buChar char="•"/>
            </a:pPr>
            <a:endParaRPr lang="en-US" sz="2400" smtClean="0"/>
          </a:p>
          <a:p>
            <a:pPr marL="0" indent="0">
              <a:lnSpc>
                <a:spcPct val="90000"/>
              </a:lnSpc>
              <a:buFont typeface="Arial" charset="0"/>
              <a:buChar char="•"/>
            </a:pPr>
            <a:r>
              <a:rPr lang="en-US" sz="2400" smtClean="0"/>
              <a:t>Output as a function of input and current state</a:t>
            </a:r>
          </a:p>
          <a:p>
            <a:pPr marL="0" indent="0">
              <a:lnSpc>
                <a:spcPct val="90000"/>
              </a:lnSpc>
              <a:buFont typeface="Arial" charset="0"/>
              <a:buChar char="•"/>
            </a:pPr>
            <a:r>
              <a:rPr lang="en-US" sz="2400" smtClean="0"/>
              <a:t>Next state as a function of inputs and current  state.</a:t>
            </a:r>
          </a:p>
        </p:txBody>
      </p:sp>
      <p:sp>
        <p:nvSpPr>
          <p:cNvPr id="614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State Equations</a:t>
            </a:r>
          </a:p>
        </p:txBody>
      </p:sp>
      <p:sp>
        <p:nvSpPr>
          <p:cNvPr id="7171" name="Content Placeholder 6"/>
          <p:cNvSpPr>
            <a:spLocks noGrp="1"/>
          </p:cNvSpPr>
          <p:nvPr>
            <p:ph sz="half" idx="1"/>
          </p:nvPr>
        </p:nvSpPr>
        <p:spPr>
          <a:xfrm>
            <a:off x="762000" y="1905000"/>
            <a:ext cx="4572000" cy="4191000"/>
          </a:xfrm>
        </p:spPr>
        <p:txBody>
          <a:bodyPr/>
          <a:lstStyle/>
          <a:p>
            <a:pPr marL="0" indent="0">
              <a:lnSpc>
                <a:spcPct val="80000"/>
              </a:lnSpc>
            </a:pPr>
            <a:r>
              <a:rPr lang="en-US" sz="2000" smtClean="0"/>
              <a:t>A </a:t>
            </a:r>
            <a:r>
              <a:rPr lang="en-US" sz="2000" b="1" u="sng" smtClean="0"/>
              <a:t>state equation  </a:t>
            </a:r>
            <a:r>
              <a:rPr lang="en-US" sz="2000" smtClean="0"/>
              <a:t>is a Boolean expression which specifies the next state and output as a function of the present state and inputs.</a:t>
            </a:r>
          </a:p>
          <a:p>
            <a:pPr marL="0" indent="0">
              <a:lnSpc>
                <a:spcPct val="80000"/>
              </a:lnSpc>
            </a:pPr>
            <a:endParaRPr lang="en-US" sz="2000" smtClean="0"/>
          </a:p>
          <a:p>
            <a:pPr marL="0" indent="0">
              <a:lnSpc>
                <a:spcPct val="80000"/>
              </a:lnSpc>
            </a:pPr>
            <a:r>
              <a:rPr lang="en-US" sz="2000" b="1" u="sng" smtClean="0"/>
              <a:t>Example:</a:t>
            </a:r>
          </a:p>
          <a:p>
            <a:pPr marL="0" indent="0">
              <a:lnSpc>
                <a:spcPct val="80000"/>
              </a:lnSpc>
              <a:buFont typeface="Arial" charset="0"/>
              <a:buChar char="•"/>
            </a:pPr>
            <a:r>
              <a:rPr lang="en-US" sz="2000" smtClean="0"/>
              <a:t>The shown circuit has two D-FFs (A,B), an input x and output y.</a:t>
            </a:r>
          </a:p>
          <a:p>
            <a:pPr marL="0" indent="0">
              <a:lnSpc>
                <a:spcPct val="80000"/>
              </a:lnSpc>
              <a:buFont typeface="Arial" charset="0"/>
              <a:buChar char="•"/>
            </a:pPr>
            <a:r>
              <a:rPr lang="en-US" sz="2000" smtClean="0"/>
              <a:t>The D input of a FF determines the next state</a:t>
            </a:r>
          </a:p>
          <a:p>
            <a:pPr marL="457200" lvl="1" indent="0">
              <a:lnSpc>
                <a:spcPct val="80000"/>
              </a:lnSpc>
              <a:buFont typeface="Arial" charset="0"/>
              <a:buChar char="•"/>
            </a:pPr>
            <a:r>
              <a:rPr lang="en-US" sz="1700" smtClean="0"/>
              <a:t>A(t+1) = A(t)x+B(t)x = Ax+Bx</a:t>
            </a:r>
          </a:p>
          <a:p>
            <a:pPr marL="457200" lvl="1" indent="0">
              <a:lnSpc>
                <a:spcPct val="80000"/>
              </a:lnSpc>
              <a:buFont typeface="Arial" charset="0"/>
              <a:buChar char="•"/>
            </a:pPr>
            <a:r>
              <a:rPr lang="en-US" sz="1700" smtClean="0"/>
              <a:t>B(t+1) = A’(t)x = A’x </a:t>
            </a:r>
          </a:p>
          <a:p>
            <a:pPr marL="0" indent="0">
              <a:lnSpc>
                <a:spcPct val="80000"/>
              </a:lnSpc>
              <a:buFont typeface="Arial" charset="0"/>
              <a:buChar char="•"/>
            </a:pPr>
            <a:r>
              <a:rPr lang="en-US" sz="2000" smtClean="0"/>
              <a:t>Output: </a:t>
            </a:r>
          </a:p>
          <a:p>
            <a:pPr marL="457200" lvl="1" indent="0">
              <a:lnSpc>
                <a:spcPct val="80000"/>
              </a:lnSpc>
              <a:buFont typeface="Arial" charset="0"/>
              <a:buChar char="•"/>
            </a:pPr>
            <a:r>
              <a:rPr lang="en-US" sz="1700" smtClean="0"/>
              <a:t>y = (A+B)x’</a:t>
            </a:r>
          </a:p>
        </p:txBody>
      </p:sp>
      <p:sp>
        <p:nvSpPr>
          <p:cNvPr id="717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</a:p>
        </p:txBody>
      </p:sp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00675" y="1981200"/>
            <a:ext cx="3514725" cy="3581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State Table</a:t>
            </a:r>
          </a:p>
        </p:txBody>
      </p:sp>
      <p:sp>
        <p:nvSpPr>
          <p:cNvPr id="8195" name="Content Placeholder 6"/>
          <p:cNvSpPr>
            <a:spLocks noGrp="1"/>
          </p:cNvSpPr>
          <p:nvPr>
            <p:ph sz="half" idx="1"/>
          </p:nvPr>
        </p:nvSpPr>
        <p:spPr>
          <a:xfrm>
            <a:off x="457200" y="1828800"/>
            <a:ext cx="4953000" cy="1676400"/>
          </a:xfrm>
          <a:ln>
            <a:noFill/>
          </a:ln>
        </p:spPr>
        <p:txBody>
          <a:bodyPr/>
          <a:lstStyle/>
          <a:p>
            <a:pPr marL="0" indent="0"/>
            <a:r>
              <a:rPr lang="en-US" sz="1700" smtClean="0"/>
              <a:t>A </a:t>
            </a:r>
            <a:r>
              <a:rPr lang="en-US" sz="1700" b="1" u="sng" smtClean="0"/>
              <a:t>state table</a:t>
            </a:r>
            <a:r>
              <a:rPr lang="en-US" sz="1700" smtClean="0"/>
              <a:t> is a table enumerating all present states, inputs, next states and outputs.</a:t>
            </a:r>
          </a:p>
          <a:p>
            <a:pPr marL="0" indent="0">
              <a:buFont typeface="Arial" charset="0"/>
              <a:buChar char="•"/>
            </a:pPr>
            <a:r>
              <a:rPr lang="en-US" sz="1700" smtClean="0"/>
              <a:t>Present state, inputs:  list all combinations</a:t>
            </a:r>
          </a:p>
          <a:p>
            <a:pPr marL="0" indent="0">
              <a:buFont typeface="Arial" charset="0"/>
              <a:buChar char="•"/>
            </a:pPr>
            <a:r>
              <a:rPr lang="en-US" sz="1700" smtClean="0"/>
              <a:t>Next states, outputs: derived from state equations</a:t>
            </a:r>
          </a:p>
        </p:txBody>
      </p:sp>
      <p:sp>
        <p:nvSpPr>
          <p:cNvPr id="819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</a:p>
        </p:txBody>
      </p:sp>
      <p:pic>
        <p:nvPicPr>
          <p:cNvPr id="8197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00675" y="1981200"/>
            <a:ext cx="3514725" cy="3581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81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9300" y="3695700"/>
            <a:ext cx="4432300" cy="25527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8199" name="TextBox 6"/>
          <p:cNvSpPr txBox="1">
            <a:spLocks noChangeArrowheads="1"/>
          </p:cNvSpPr>
          <p:nvPr/>
        </p:nvSpPr>
        <p:spPr bwMode="auto">
          <a:xfrm>
            <a:off x="2478088" y="3276600"/>
            <a:ext cx="102711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 b="1"/>
              <a:t>4 sections</a:t>
            </a:r>
          </a:p>
        </p:txBody>
      </p:sp>
      <p:cxnSp>
        <p:nvCxnSpPr>
          <p:cNvPr id="8200" name="Straight Arrow Connector 8"/>
          <p:cNvCxnSpPr>
            <a:cxnSpLocks noChangeShapeType="1"/>
          </p:cNvCxnSpPr>
          <p:nvPr/>
        </p:nvCxnSpPr>
        <p:spPr bwMode="auto">
          <a:xfrm rot="10800000" flipV="1">
            <a:off x="1447800" y="3505200"/>
            <a:ext cx="1147763" cy="1524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8201" name="Straight Arrow Connector 9"/>
          <p:cNvCxnSpPr>
            <a:cxnSpLocks noChangeShapeType="1"/>
          </p:cNvCxnSpPr>
          <p:nvPr/>
        </p:nvCxnSpPr>
        <p:spPr bwMode="auto">
          <a:xfrm rot="10800000" flipV="1">
            <a:off x="2514600" y="3505200"/>
            <a:ext cx="230188" cy="2286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8202" name="Straight Arrow Connector 10"/>
          <p:cNvCxnSpPr>
            <a:cxnSpLocks noChangeShapeType="1"/>
          </p:cNvCxnSpPr>
          <p:nvPr/>
        </p:nvCxnSpPr>
        <p:spPr bwMode="auto">
          <a:xfrm>
            <a:off x="3200400" y="3505200"/>
            <a:ext cx="381000" cy="2286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8203" name="Straight Arrow Connector 11"/>
          <p:cNvCxnSpPr>
            <a:cxnSpLocks noChangeShapeType="1"/>
          </p:cNvCxnSpPr>
          <p:nvPr/>
        </p:nvCxnSpPr>
        <p:spPr bwMode="auto">
          <a:xfrm>
            <a:off x="3429000" y="3429000"/>
            <a:ext cx="1219200" cy="3048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State Table</a:t>
            </a:r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</a:p>
        </p:txBody>
      </p:sp>
      <p:pic>
        <p:nvPicPr>
          <p:cNvPr id="9220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00675" y="1981200"/>
            <a:ext cx="3514725" cy="3581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9221" name="TextBox 6"/>
          <p:cNvSpPr txBox="1">
            <a:spLocks noChangeArrowheads="1"/>
          </p:cNvSpPr>
          <p:nvPr/>
        </p:nvSpPr>
        <p:spPr bwMode="auto">
          <a:xfrm>
            <a:off x="1828800" y="3897313"/>
            <a:ext cx="1524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/>
              <a:t>2-D Form</a:t>
            </a:r>
          </a:p>
        </p:txBody>
      </p:sp>
      <p:sp>
        <p:nvSpPr>
          <p:cNvPr id="9222" name="Content Placeholder 6"/>
          <p:cNvSpPr>
            <a:spLocks noGrp="1"/>
          </p:cNvSpPr>
          <p:nvPr>
            <p:ph sz="half" idx="1"/>
          </p:nvPr>
        </p:nvSpPr>
        <p:spPr>
          <a:xfrm>
            <a:off x="457200" y="1828800"/>
            <a:ext cx="4953000" cy="1676400"/>
          </a:xfrm>
          <a:ln>
            <a:noFill/>
          </a:ln>
        </p:spPr>
        <p:txBody>
          <a:bodyPr/>
          <a:lstStyle/>
          <a:p>
            <a:pPr marL="0" indent="0"/>
            <a:r>
              <a:rPr lang="en-US" sz="1700" smtClean="0"/>
              <a:t>A </a:t>
            </a:r>
            <a:r>
              <a:rPr lang="en-US" sz="1700" b="1" u="sng" smtClean="0"/>
              <a:t>state table</a:t>
            </a:r>
            <a:r>
              <a:rPr lang="en-US" sz="1700" smtClean="0"/>
              <a:t> is a table enumerating all present states, inputs, next states and outputs.</a:t>
            </a:r>
          </a:p>
          <a:p>
            <a:pPr marL="0" indent="0">
              <a:buFont typeface="Arial" charset="0"/>
              <a:buChar char="•"/>
            </a:pPr>
            <a:r>
              <a:rPr lang="en-US" sz="1700" smtClean="0"/>
              <a:t>Present state, inputs:  list all combinations</a:t>
            </a:r>
          </a:p>
          <a:p>
            <a:pPr marL="0" indent="0">
              <a:buFont typeface="Arial" charset="0"/>
              <a:buChar char="•"/>
            </a:pPr>
            <a:r>
              <a:rPr lang="en-US" sz="1700" smtClean="0"/>
              <a:t>Next states, outputs: derived from state equations</a:t>
            </a:r>
          </a:p>
        </p:txBody>
      </p:sp>
      <p:pic>
        <p:nvPicPr>
          <p:cNvPr id="922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4338638"/>
            <a:ext cx="3724275" cy="18335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State Diagram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4651375"/>
            <a:ext cx="7693025" cy="1444625"/>
          </a:xfrm>
        </p:spPr>
        <p:txBody>
          <a:bodyPr>
            <a:normAutofit lnSpcReduction="10000"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en-US" sz="2000" dirty="0" smtClean="0"/>
              <a:t>The </a:t>
            </a:r>
            <a:r>
              <a:rPr lang="en-US" sz="2000" b="1" dirty="0" smtClean="0"/>
              <a:t>state diagram </a:t>
            </a:r>
            <a:r>
              <a:rPr lang="en-US" sz="2000" dirty="0" smtClean="0"/>
              <a:t>is a graphical representation of a state table (provides same information)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2000" dirty="0" smtClean="0"/>
              <a:t>Circles are states (FFs), Arrows are transitions between states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2000" dirty="0" smtClean="0"/>
              <a:t>Labels of arrows represent inputs and outputs</a:t>
            </a:r>
          </a:p>
          <a:p>
            <a:pPr>
              <a:buFont typeface="Arial" pitchFamily="34" charset="0"/>
              <a:buChar char="•"/>
              <a:defRPr/>
            </a:pPr>
            <a:endParaRPr lang="en-US" sz="2000" dirty="0"/>
          </a:p>
        </p:txBody>
      </p:sp>
      <p:sp>
        <p:nvSpPr>
          <p:cNvPr id="10244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</a:p>
        </p:txBody>
      </p:sp>
      <p:pic>
        <p:nvPicPr>
          <p:cNvPr id="10245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07063" y="1862138"/>
            <a:ext cx="2751137" cy="27098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1024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2057400"/>
            <a:ext cx="4102100" cy="2362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10247" name="Right Arrow 7"/>
          <p:cNvSpPr>
            <a:spLocks noChangeArrowheads="1"/>
          </p:cNvSpPr>
          <p:nvPr/>
        </p:nvSpPr>
        <p:spPr bwMode="auto">
          <a:xfrm>
            <a:off x="4953000" y="3276600"/>
            <a:ext cx="381000" cy="228600"/>
          </a:xfrm>
          <a:prstGeom prst="rightArrow">
            <a:avLst>
              <a:gd name="adj1" fmla="val 50000"/>
              <a:gd name="adj2" fmla="val 50000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Analysis of Sequential Circuits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en-US" dirty="0" smtClean="0"/>
              <a:t>Analysis is describing what a given circuit will do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dirty="0" smtClean="0"/>
              <a:t>The behavior of a clocked (synchronous) sequential circuit is determined from the </a:t>
            </a:r>
            <a:r>
              <a:rPr lang="en-US" u="sng" dirty="0" smtClean="0"/>
              <a:t>inputs</a:t>
            </a:r>
            <a:r>
              <a:rPr lang="en-US" dirty="0" smtClean="0"/>
              <a:t>, the </a:t>
            </a:r>
            <a:r>
              <a:rPr lang="en-US" u="sng" dirty="0" smtClean="0"/>
              <a:t>output</a:t>
            </a:r>
            <a:r>
              <a:rPr lang="en-US" dirty="0" smtClean="0"/>
              <a:t>, and the </a:t>
            </a:r>
            <a:r>
              <a:rPr lang="en-US" u="sng" dirty="0" smtClean="0"/>
              <a:t>states</a:t>
            </a:r>
            <a:r>
              <a:rPr lang="en-US" dirty="0" smtClean="0"/>
              <a:t> of FF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Steps:</a:t>
            </a:r>
          </a:p>
          <a:p>
            <a:pPr lvl="1">
              <a:buFont typeface="Arial" charset="0"/>
              <a:buChar char="•"/>
              <a:defRPr/>
            </a:pPr>
            <a:r>
              <a:rPr lang="en-US" dirty="0" smtClean="0"/>
              <a:t>Obtain state equations</a:t>
            </a:r>
          </a:p>
          <a:p>
            <a:pPr lvl="2">
              <a:buFont typeface="Arial" charset="0"/>
              <a:buChar char="•"/>
              <a:defRPr/>
            </a:pPr>
            <a:r>
              <a:rPr lang="en-US" dirty="0" smtClean="0"/>
              <a:t>FF input equations</a:t>
            </a:r>
          </a:p>
          <a:p>
            <a:pPr lvl="2">
              <a:buFont typeface="Arial" charset="0"/>
              <a:buChar char="•"/>
              <a:defRPr/>
            </a:pPr>
            <a:r>
              <a:rPr lang="en-US" dirty="0" smtClean="0"/>
              <a:t>Output equations</a:t>
            </a:r>
          </a:p>
          <a:p>
            <a:pPr lvl="1">
              <a:buFont typeface="Arial" charset="0"/>
              <a:buChar char="•"/>
              <a:defRPr/>
            </a:pPr>
            <a:r>
              <a:rPr lang="en-US" dirty="0" smtClean="0"/>
              <a:t>Fill the state table</a:t>
            </a:r>
          </a:p>
          <a:p>
            <a:pPr lvl="2">
              <a:buFont typeface="Arial" charset="0"/>
              <a:buChar char="•"/>
              <a:defRPr/>
            </a:pPr>
            <a:r>
              <a:rPr lang="en-US" dirty="0" smtClean="0"/>
              <a:t>Put all combinations of inputs and current states</a:t>
            </a:r>
          </a:p>
          <a:p>
            <a:pPr lvl="2">
              <a:buFont typeface="Arial" charset="0"/>
              <a:buChar char="•"/>
              <a:defRPr/>
            </a:pPr>
            <a:r>
              <a:rPr lang="en-US" dirty="0" smtClean="0"/>
              <a:t>Fill the next state and output</a:t>
            </a:r>
          </a:p>
          <a:p>
            <a:pPr lvl="1">
              <a:buFont typeface="Arial" charset="0"/>
              <a:buChar char="•"/>
              <a:defRPr/>
            </a:pPr>
            <a:r>
              <a:rPr lang="en-US" dirty="0" smtClean="0"/>
              <a:t>Draw the state diagram</a:t>
            </a:r>
          </a:p>
        </p:txBody>
      </p:sp>
      <p:sp>
        <p:nvSpPr>
          <p:cNvPr id="11268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 Black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 Black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21087</TotalTime>
  <Words>695</Words>
  <Application>Microsoft Office PowerPoint</Application>
  <PresentationFormat>On-screen Show (4:3)</PresentationFormat>
  <Paragraphs>177</Paragraphs>
  <Slides>21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Arial</vt:lpstr>
      <vt:lpstr>Arial Black</vt:lpstr>
      <vt:lpstr>Symbol</vt:lpstr>
      <vt:lpstr>Times New Roman</vt:lpstr>
      <vt:lpstr>Default Design</vt:lpstr>
      <vt:lpstr>1_Default Design</vt:lpstr>
      <vt:lpstr>COE 202: Digital Logic Design Sequential Circuits Part 2 </vt:lpstr>
      <vt:lpstr>Objectives</vt:lpstr>
      <vt:lpstr>Analysis of Sequential Circuits</vt:lpstr>
      <vt:lpstr>Analysis of Combinational vs Sequential Circuits</vt:lpstr>
      <vt:lpstr>State Equations</vt:lpstr>
      <vt:lpstr>State Table</vt:lpstr>
      <vt:lpstr>State Table</vt:lpstr>
      <vt:lpstr>State Diagram</vt:lpstr>
      <vt:lpstr>Analysis of Sequential Circuits</vt:lpstr>
      <vt:lpstr>Example 1</vt:lpstr>
      <vt:lpstr>Example 1 (cont.)</vt:lpstr>
      <vt:lpstr>Example 1 (cont.)</vt:lpstr>
      <vt:lpstr>Example 1 (cont.)</vt:lpstr>
      <vt:lpstr>Example 1 (cont.)</vt:lpstr>
      <vt:lpstr>Example 1 (cont.)</vt:lpstr>
      <vt:lpstr>Example 1 (cont.)</vt:lpstr>
      <vt:lpstr>Example 2</vt:lpstr>
      <vt:lpstr>Example 2 (cont.)</vt:lpstr>
      <vt:lpstr>Example 2 (cont.)</vt:lpstr>
      <vt:lpstr>Mealy vs Moore Finite State Machine (FSM)</vt:lpstr>
      <vt:lpstr>Summary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COE 202: Digital Logic Design Sequential Circuits Part 2</dc:title>
  <dc:creator>marwan</dc:creator>
  <cp:lastModifiedBy>Dr. Marwan Abu-Amara</cp:lastModifiedBy>
  <cp:revision>1621</cp:revision>
  <cp:lastPrinted>1601-01-01T00:00:00Z</cp:lastPrinted>
  <dcterms:created xsi:type="dcterms:W3CDTF">2009-02-22T06:15:20Z</dcterms:created>
  <dcterms:modified xsi:type="dcterms:W3CDTF">2016-12-11T06:52:54Z</dcterms:modified>
</cp:coreProperties>
</file>