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4"/>
  </p:notesMasterIdLst>
  <p:sldIdLst>
    <p:sldId id="256" r:id="rId3"/>
    <p:sldId id="277" r:id="rId4"/>
    <p:sldId id="329" r:id="rId5"/>
    <p:sldId id="295" r:id="rId6"/>
    <p:sldId id="279" r:id="rId7"/>
    <p:sldId id="294" r:id="rId8"/>
    <p:sldId id="280" r:id="rId9"/>
    <p:sldId id="278" r:id="rId10"/>
    <p:sldId id="281" r:id="rId11"/>
    <p:sldId id="282" r:id="rId12"/>
    <p:sldId id="283" r:id="rId13"/>
    <p:sldId id="285" r:id="rId14"/>
    <p:sldId id="284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6" r:id="rId24"/>
    <p:sldId id="300" r:id="rId25"/>
    <p:sldId id="297" r:id="rId26"/>
    <p:sldId id="298" r:id="rId27"/>
    <p:sldId id="299" r:id="rId28"/>
    <p:sldId id="301" r:id="rId29"/>
    <p:sldId id="302" r:id="rId30"/>
    <p:sldId id="303" r:id="rId31"/>
    <p:sldId id="304" r:id="rId32"/>
    <p:sldId id="305" r:id="rId33"/>
    <p:sldId id="306" r:id="rId34"/>
    <p:sldId id="308" r:id="rId35"/>
    <p:sldId id="307" r:id="rId36"/>
    <p:sldId id="309" r:id="rId37"/>
    <p:sldId id="310" r:id="rId38"/>
    <p:sldId id="311" r:id="rId39"/>
    <p:sldId id="312" r:id="rId40"/>
    <p:sldId id="313" r:id="rId41"/>
    <p:sldId id="314" r:id="rId42"/>
    <p:sldId id="330" r:id="rId43"/>
    <p:sldId id="331" r:id="rId44"/>
    <p:sldId id="316" r:id="rId45"/>
    <p:sldId id="332" r:id="rId46"/>
    <p:sldId id="318" r:id="rId47"/>
    <p:sldId id="317" r:id="rId48"/>
    <p:sldId id="319" r:id="rId49"/>
    <p:sldId id="320" r:id="rId50"/>
    <p:sldId id="339" r:id="rId51"/>
    <p:sldId id="340" r:id="rId52"/>
    <p:sldId id="321" r:id="rId53"/>
    <p:sldId id="322" r:id="rId54"/>
    <p:sldId id="323" r:id="rId55"/>
    <p:sldId id="333" r:id="rId56"/>
    <p:sldId id="325" r:id="rId57"/>
    <p:sldId id="334" r:id="rId58"/>
    <p:sldId id="326" r:id="rId59"/>
    <p:sldId id="336" r:id="rId60"/>
    <p:sldId id="337" r:id="rId61"/>
    <p:sldId id="338" r:id="rId62"/>
    <p:sldId id="328" r:id="rId63"/>
  </p:sldIdLst>
  <p:sldSz cx="9144000" cy="6858000" type="screen4x3"/>
  <p:notesSz cx="6858000" cy="9144000"/>
  <p:defaultTextStyle>
    <a:defPPr>
      <a:defRPr lang="en-GB"/>
    </a:defPPr>
    <a:lvl1pPr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3300"/>
    <a:srgbClr val="6699FF"/>
    <a:srgbClr val="FFFF00"/>
    <a:srgbClr val="FF5050"/>
    <a:srgbClr val="66CCFF"/>
    <a:srgbClr val="006600"/>
    <a:srgbClr val="00B0F0"/>
    <a:srgbClr val="292929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1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57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2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172AEEF-9FCD-4843-B7BD-85E9D3D30ED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8E99BD0-C554-450C-8031-F602DF03E7FC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4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1AFF8-F232-453B-8E6F-E585CB0B137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F18D0-8069-4B11-AF4C-D2E9D9EFF6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2563" y="533400"/>
            <a:ext cx="1922462" cy="5407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8163" cy="5407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69604-A74C-43C7-A7A2-18FF721B679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3025" cy="40354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801E1-7351-46D4-A39E-23B697FDFD5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0313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45A12-38CD-4828-8A54-AD2061739A9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488D-FE38-48B9-ABE0-3CFB0C0801B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2E48E-5D47-42BA-9682-AF8F7AB320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8312B-462D-48B5-B041-053802E1507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92ECA-665A-4843-8365-045203930E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83379-F652-416A-BAD1-80A231B3F1F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DA8B9-2B78-45A2-A98D-5DEFDC45475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8CDE-38DC-4F27-A38D-71067CBF20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36F10-BAD9-4732-8734-FF1F0A3D3B4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DC8F8-107C-4A8F-A0EC-5F427F30550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8D903-D0AC-4191-B877-BC3851E7D7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479E7-F1AF-4F3A-A543-902C269570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857250"/>
            <a:ext cx="2055812" cy="5270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018213" cy="5270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15035-5687-4E2B-B38E-B6FAEFA8418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7250"/>
            <a:ext cx="7769225" cy="226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631C0-A8BE-453E-A306-A367F3A236D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E9694-F21E-433C-B54B-E4BC60D7892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0313" cy="40354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A6D46-B5BC-47B2-AEF2-42D0847A026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C92CB-BD71-47C8-AFAA-5115B7B4629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382B7-DDFD-464C-97FB-45E9DE94BC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216AF-AD18-48CF-A8F6-8E74C67A1B4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06566-2222-43D3-8F77-A6A88E04B6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AC60E-0D59-4E94-AAB4-18E548CC47E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30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3025" cy="403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4039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400800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A8C9C32-2A56-43A7-8C3D-BC560617223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6"/>
          <p:cNvGrpSpPr>
            <a:grpSpLocks/>
          </p:cNvGrpSpPr>
          <p:nvPr/>
        </p:nvGrpSpPr>
        <p:grpSpPr bwMode="auto">
          <a:xfrm>
            <a:off x="168275" y="228600"/>
            <a:ext cx="8821738" cy="6094413"/>
            <a:chOff x="106" y="144"/>
            <a:chExt cx="5557" cy="3839"/>
          </a:xfrm>
        </p:grpSpPr>
        <p:sp>
          <p:nvSpPr>
            <p:cNvPr id="3" name="AutoShape 7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44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480" y="1077"/>
              <a:ext cx="4848" cy="1"/>
            </a:xfrm>
            <a:prstGeom prst="line">
              <a:avLst/>
            </a:prstGeom>
            <a:noFill/>
            <a:ln w="3816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3366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solidFill>
              <a:srgbClr val="CC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250"/>
            <a:ext cx="7769225" cy="226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3912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391275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B584866-3293-40B6-A9A7-9E4CF78DA4F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1377950"/>
            <a:ext cx="8077200" cy="2425700"/>
          </a:xfrm>
        </p:spPr>
        <p:txBody>
          <a:bodyPr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700" i="1" smtClean="0">
                <a:solidFill>
                  <a:srgbClr val="000000"/>
                </a:solidFill>
              </a:rPr>
              <a:t>COE 202: Digital Logic Design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Combinational Circuits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Part 3</a:t>
            </a:r>
            <a:r>
              <a:rPr lang="en-US" sz="2100" i="1" smtClean="0">
                <a:solidFill>
                  <a:srgbClr val="000000"/>
                </a:solidFill>
              </a:rPr>
              <a:t/>
            </a:r>
            <a:br>
              <a:rPr lang="en-US" sz="2100" i="1" smtClean="0">
                <a:solidFill>
                  <a:srgbClr val="000000"/>
                </a:solidFill>
              </a:rPr>
            </a:br>
            <a:endParaRPr lang="en-US" sz="2100" i="1" smtClean="0">
              <a:solidFill>
                <a:srgbClr val="000000"/>
              </a:solidFill>
            </a:endParaRP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95538" y="3924300"/>
            <a:ext cx="4606925" cy="156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Courtesy of Dr. Ahmad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Almulhem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2-to-4 Decoder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A 2-to-4 Decoder</a:t>
            </a:r>
          </a:p>
          <a:p>
            <a:pPr lvl="1"/>
            <a:r>
              <a:rPr lang="en-US" sz="2000" smtClean="0"/>
              <a:t>2 inputs (A</a:t>
            </a:r>
            <a:r>
              <a:rPr lang="en-US" sz="2000" baseline="-25000" smtClean="0"/>
              <a:t>1</a:t>
            </a:r>
            <a:r>
              <a:rPr lang="en-US" sz="2000" smtClean="0"/>
              <a:t>, A</a:t>
            </a:r>
            <a:r>
              <a:rPr lang="en-US" sz="2000" baseline="-25000" smtClean="0"/>
              <a:t>0</a:t>
            </a:r>
            <a:r>
              <a:rPr lang="en-US" sz="2000" smtClean="0"/>
              <a:t>)</a:t>
            </a:r>
          </a:p>
          <a:p>
            <a:pPr lvl="1"/>
            <a:r>
              <a:rPr lang="en-US" sz="2000" smtClean="0"/>
              <a:t>2</a:t>
            </a:r>
            <a:r>
              <a:rPr lang="en-US" sz="2000" baseline="30000" smtClean="0"/>
              <a:t>2</a:t>
            </a:r>
            <a:r>
              <a:rPr lang="en-US" sz="2000" smtClean="0"/>
              <a:t> = 4 outputs (D</a:t>
            </a:r>
            <a:r>
              <a:rPr lang="en-US" sz="2000" baseline="-25000" smtClean="0"/>
              <a:t>3</a:t>
            </a:r>
            <a:r>
              <a:rPr lang="en-US" sz="2000" smtClean="0"/>
              <a:t>, D</a:t>
            </a:r>
            <a:r>
              <a:rPr lang="en-US" sz="2000" baseline="-25000" smtClean="0"/>
              <a:t>2</a:t>
            </a:r>
            <a:r>
              <a:rPr lang="en-US" sz="2000" smtClean="0"/>
              <a:t>, D</a:t>
            </a:r>
            <a:r>
              <a:rPr lang="en-US" sz="2000" baseline="-25000" smtClean="0"/>
              <a:t>1</a:t>
            </a:r>
            <a:r>
              <a:rPr lang="en-US" sz="2000" smtClean="0"/>
              <a:t>, D</a:t>
            </a:r>
            <a:r>
              <a:rPr lang="en-US" sz="2000" baseline="-25000" smtClean="0"/>
              <a:t>0</a:t>
            </a:r>
            <a:r>
              <a:rPr lang="en-US" sz="2000" smtClean="0"/>
              <a:t>)</a:t>
            </a:r>
          </a:p>
          <a:p>
            <a:pPr lvl="1">
              <a:buFont typeface="Arial" charset="0"/>
              <a:buChar char="•"/>
            </a:pPr>
            <a:endParaRPr lang="en-US" sz="2000" smtClean="0"/>
          </a:p>
          <a:p>
            <a:pPr lvl="1"/>
            <a:r>
              <a:rPr lang="en-US" sz="2000" b="1" smtClean="0"/>
              <a:t>   Truth Table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4114800"/>
          <a:ext cx="3048000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2325" name="Picture 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305050"/>
            <a:ext cx="4057650" cy="2952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2326" name="TextBox 5"/>
          <p:cNvSpPr txBox="1">
            <a:spLocks noChangeArrowheads="1"/>
          </p:cNvSpPr>
          <p:nvPr/>
        </p:nvSpPr>
        <p:spPr bwMode="auto">
          <a:xfrm>
            <a:off x="6091238" y="5486400"/>
            <a:ext cx="1604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/>
              <a:t>Src: Mano’s book</a:t>
            </a:r>
          </a:p>
        </p:txBody>
      </p:sp>
      <p:sp>
        <p:nvSpPr>
          <p:cNvPr id="1232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2-to-4 Decoder with Enable</a:t>
            </a:r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2911475"/>
          <a:ext cx="3581400" cy="21939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1629"/>
                <a:gridCol w="511629"/>
                <a:gridCol w="511629"/>
                <a:gridCol w="511629"/>
                <a:gridCol w="511629"/>
                <a:gridCol w="511629"/>
                <a:gridCol w="511629"/>
              </a:tblGrid>
              <a:tr h="35052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361" name="Rectangle 11"/>
          <p:cNvSpPr>
            <a:spLocks noChangeArrowheads="1"/>
          </p:cNvSpPr>
          <p:nvPr/>
        </p:nvSpPr>
        <p:spPr bwMode="auto">
          <a:xfrm>
            <a:off x="1447800" y="2373313"/>
            <a:ext cx="1476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 Truth Table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2-to-4 Decoder with Enable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2911475"/>
          <a:ext cx="3581400" cy="21939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1629"/>
                <a:gridCol w="511629"/>
                <a:gridCol w="511629"/>
                <a:gridCol w="511629"/>
                <a:gridCol w="511629"/>
                <a:gridCol w="511629"/>
                <a:gridCol w="511629"/>
              </a:tblGrid>
              <a:tr h="35052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438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8650" y="1962150"/>
            <a:ext cx="4324350" cy="3448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4386" name="TextBox 6"/>
          <p:cNvSpPr txBox="1">
            <a:spLocks noChangeArrowheads="1"/>
          </p:cNvSpPr>
          <p:nvPr/>
        </p:nvSpPr>
        <p:spPr bwMode="auto">
          <a:xfrm>
            <a:off x="6091238" y="5486400"/>
            <a:ext cx="1604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/>
              <a:t>Src: Mano’s book</a:t>
            </a:r>
          </a:p>
        </p:txBody>
      </p:sp>
      <p:sp>
        <p:nvSpPr>
          <p:cNvPr id="14387" name="Rectangle 11"/>
          <p:cNvSpPr>
            <a:spLocks noChangeArrowheads="1"/>
          </p:cNvSpPr>
          <p:nvPr/>
        </p:nvSpPr>
        <p:spPr bwMode="auto">
          <a:xfrm>
            <a:off x="1447800" y="2373313"/>
            <a:ext cx="1476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 Truth Table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3-to-8 Decoder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pSp>
        <p:nvGrpSpPr>
          <p:cNvPr id="15364" name="Group 21"/>
          <p:cNvGrpSpPr>
            <a:grpSpLocks/>
          </p:cNvGrpSpPr>
          <p:nvPr/>
        </p:nvGrpSpPr>
        <p:grpSpPr bwMode="auto">
          <a:xfrm>
            <a:off x="838200" y="2433638"/>
            <a:ext cx="2466975" cy="2062162"/>
            <a:chOff x="6143624" y="2814697"/>
            <a:chExt cx="2466976" cy="2062103"/>
          </a:xfrm>
        </p:grpSpPr>
        <p:sp>
          <p:nvSpPr>
            <p:cNvPr id="8" name="TextBox 7"/>
            <p:cNvSpPr txBox="1"/>
            <p:nvPr/>
          </p:nvSpPr>
          <p:spPr>
            <a:xfrm>
              <a:off x="6599237" y="2814697"/>
              <a:ext cx="1554163" cy="206210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r>
                <a:rPr lang="en-US" sz="1600" dirty="0"/>
                <a:t>3-to-8 </a:t>
              </a:r>
            </a:p>
            <a:p>
              <a:pPr>
                <a:defRPr/>
              </a:pPr>
              <a:r>
                <a:rPr lang="en-US" sz="1600" dirty="0"/>
                <a:t>Decoder</a:t>
              </a:r>
            </a:p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endParaRPr lang="en-US" sz="1600" dirty="0"/>
            </a:p>
          </p:txBody>
        </p:sp>
        <p:cxnSp>
          <p:nvCxnSpPr>
            <p:cNvPr id="15368" name="Straight Arrow Connector 9"/>
            <p:cNvCxnSpPr>
              <a:cxnSpLocks noChangeShapeType="1"/>
            </p:cNvCxnSpPr>
            <p:nvPr/>
          </p:nvCxnSpPr>
          <p:spPr bwMode="auto">
            <a:xfrm>
              <a:off x="8153400" y="30480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5369" name="Straight Arrow Connector 10"/>
            <p:cNvCxnSpPr>
              <a:cxnSpLocks noChangeShapeType="1"/>
            </p:cNvCxnSpPr>
            <p:nvPr/>
          </p:nvCxnSpPr>
          <p:spPr bwMode="auto">
            <a:xfrm>
              <a:off x="8153400" y="32750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5370" name="Straight Arrow Connector 11"/>
            <p:cNvCxnSpPr>
              <a:cxnSpLocks noChangeShapeType="1"/>
            </p:cNvCxnSpPr>
            <p:nvPr/>
          </p:nvCxnSpPr>
          <p:spPr bwMode="auto">
            <a:xfrm>
              <a:off x="8153400" y="35036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5371" name="Straight Arrow Connector 12"/>
            <p:cNvCxnSpPr>
              <a:cxnSpLocks noChangeShapeType="1"/>
            </p:cNvCxnSpPr>
            <p:nvPr/>
          </p:nvCxnSpPr>
          <p:spPr bwMode="auto">
            <a:xfrm>
              <a:off x="8153400" y="37322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5372" name="Straight Arrow Connector 13"/>
            <p:cNvCxnSpPr>
              <a:cxnSpLocks noChangeShapeType="1"/>
            </p:cNvCxnSpPr>
            <p:nvPr/>
          </p:nvCxnSpPr>
          <p:spPr bwMode="auto">
            <a:xfrm>
              <a:off x="8153400" y="39624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5373" name="Straight Arrow Connector 14"/>
            <p:cNvCxnSpPr>
              <a:cxnSpLocks noChangeShapeType="1"/>
            </p:cNvCxnSpPr>
            <p:nvPr/>
          </p:nvCxnSpPr>
          <p:spPr bwMode="auto">
            <a:xfrm>
              <a:off x="8153400" y="41894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5374" name="Straight Arrow Connector 15"/>
            <p:cNvCxnSpPr>
              <a:cxnSpLocks noChangeShapeType="1"/>
            </p:cNvCxnSpPr>
            <p:nvPr/>
          </p:nvCxnSpPr>
          <p:spPr bwMode="auto">
            <a:xfrm>
              <a:off x="8153400" y="44180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5375" name="Straight Arrow Connector 16"/>
            <p:cNvCxnSpPr>
              <a:cxnSpLocks noChangeShapeType="1"/>
            </p:cNvCxnSpPr>
            <p:nvPr/>
          </p:nvCxnSpPr>
          <p:spPr bwMode="auto">
            <a:xfrm>
              <a:off x="8153400" y="46466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5376" name="Straight Arrow Connector 18"/>
            <p:cNvCxnSpPr>
              <a:cxnSpLocks noChangeShapeType="1"/>
            </p:cNvCxnSpPr>
            <p:nvPr/>
          </p:nvCxnSpPr>
          <p:spPr bwMode="auto">
            <a:xfrm>
              <a:off x="6143624" y="36576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5377" name="Straight Arrow Connector 19"/>
            <p:cNvCxnSpPr>
              <a:cxnSpLocks noChangeShapeType="1"/>
            </p:cNvCxnSpPr>
            <p:nvPr/>
          </p:nvCxnSpPr>
          <p:spPr bwMode="auto">
            <a:xfrm>
              <a:off x="6143624" y="38862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5378" name="Straight Arrow Connector 20"/>
            <p:cNvCxnSpPr>
              <a:cxnSpLocks noChangeShapeType="1"/>
            </p:cNvCxnSpPr>
            <p:nvPr/>
          </p:nvCxnSpPr>
          <p:spPr bwMode="auto">
            <a:xfrm>
              <a:off x="6143624" y="41148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15365" name="TextBox 22"/>
          <p:cNvSpPr txBox="1">
            <a:spLocks noChangeArrowheads="1"/>
          </p:cNvSpPr>
          <p:nvPr/>
        </p:nvSpPr>
        <p:spPr bwMode="auto">
          <a:xfrm>
            <a:off x="2513013" y="2557463"/>
            <a:ext cx="3825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</a:t>
            </a:r>
            <a:r>
              <a:rPr lang="en-US" sz="1400" baseline="-25000"/>
              <a:t>0</a:t>
            </a:r>
          </a:p>
          <a:p>
            <a:r>
              <a:rPr lang="en-US" sz="1400"/>
              <a:t>D</a:t>
            </a:r>
            <a:r>
              <a:rPr lang="en-US" sz="1400" baseline="-25000"/>
              <a:t>1</a:t>
            </a:r>
          </a:p>
          <a:p>
            <a:r>
              <a:rPr lang="en-US" sz="1400"/>
              <a:t>D</a:t>
            </a:r>
            <a:r>
              <a:rPr lang="en-US" sz="1400" baseline="-25000"/>
              <a:t>2</a:t>
            </a:r>
          </a:p>
          <a:p>
            <a:r>
              <a:rPr lang="en-US" sz="1400"/>
              <a:t>D</a:t>
            </a:r>
            <a:r>
              <a:rPr lang="en-US" sz="1400" baseline="-25000"/>
              <a:t>3</a:t>
            </a:r>
          </a:p>
          <a:p>
            <a:r>
              <a:rPr lang="en-US" sz="1400"/>
              <a:t>D</a:t>
            </a:r>
            <a:r>
              <a:rPr lang="en-US" sz="1400" baseline="-25000"/>
              <a:t>4</a:t>
            </a:r>
          </a:p>
          <a:p>
            <a:r>
              <a:rPr lang="en-US" sz="1400"/>
              <a:t>D</a:t>
            </a:r>
            <a:r>
              <a:rPr lang="en-US" sz="1400" baseline="-25000"/>
              <a:t>5</a:t>
            </a:r>
          </a:p>
          <a:p>
            <a:r>
              <a:rPr lang="en-US" sz="1400"/>
              <a:t>D</a:t>
            </a:r>
            <a:r>
              <a:rPr lang="en-US" sz="1400" baseline="-25000"/>
              <a:t>6</a:t>
            </a:r>
          </a:p>
          <a:p>
            <a:r>
              <a:rPr lang="en-US" sz="1400"/>
              <a:t>D</a:t>
            </a:r>
            <a:r>
              <a:rPr lang="en-US" sz="1400" baseline="-25000"/>
              <a:t>7</a:t>
            </a:r>
          </a:p>
        </p:txBody>
      </p:sp>
      <p:sp>
        <p:nvSpPr>
          <p:cNvPr id="15366" name="TextBox 36"/>
          <p:cNvSpPr txBox="1">
            <a:spLocks noChangeArrowheads="1"/>
          </p:cNvSpPr>
          <p:nvPr/>
        </p:nvSpPr>
        <p:spPr bwMode="auto">
          <a:xfrm>
            <a:off x="1250950" y="3124200"/>
            <a:ext cx="3825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  <a:r>
              <a:rPr lang="en-US" sz="1400" baseline="-25000"/>
              <a:t>0</a:t>
            </a:r>
          </a:p>
          <a:p>
            <a:r>
              <a:rPr lang="en-US" sz="1400"/>
              <a:t>A</a:t>
            </a:r>
            <a:r>
              <a:rPr lang="en-US" sz="1400" baseline="-25000"/>
              <a:t>1</a:t>
            </a:r>
          </a:p>
          <a:p>
            <a:r>
              <a:rPr lang="en-US" sz="1400"/>
              <a:t>A</a:t>
            </a:r>
            <a:r>
              <a:rPr lang="en-US" sz="1400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3-to-8 Decoder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0" y="2270125"/>
          <a:ext cx="4800600" cy="32924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16490" name="Group 21"/>
          <p:cNvGrpSpPr>
            <a:grpSpLocks/>
          </p:cNvGrpSpPr>
          <p:nvPr/>
        </p:nvGrpSpPr>
        <p:grpSpPr bwMode="auto">
          <a:xfrm>
            <a:off x="838200" y="2433638"/>
            <a:ext cx="2466975" cy="2062162"/>
            <a:chOff x="6143624" y="2814697"/>
            <a:chExt cx="2466976" cy="2062103"/>
          </a:xfrm>
        </p:grpSpPr>
        <p:sp>
          <p:nvSpPr>
            <p:cNvPr id="8" name="TextBox 7"/>
            <p:cNvSpPr txBox="1"/>
            <p:nvPr/>
          </p:nvSpPr>
          <p:spPr>
            <a:xfrm>
              <a:off x="6599237" y="2814697"/>
              <a:ext cx="1554163" cy="206210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r>
                <a:rPr lang="en-US" sz="1600" dirty="0"/>
                <a:t>3-to-8 </a:t>
              </a:r>
            </a:p>
            <a:p>
              <a:pPr>
                <a:defRPr/>
              </a:pPr>
              <a:r>
                <a:rPr lang="en-US" sz="1600" dirty="0"/>
                <a:t>Decoder</a:t>
              </a:r>
            </a:p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endParaRPr lang="en-US" sz="1600" dirty="0"/>
            </a:p>
          </p:txBody>
        </p:sp>
        <p:cxnSp>
          <p:nvCxnSpPr>
            <p:cNvPr id="16494" name="Straight Arrow Connector 9"/>
            <p:cNvCxnSpPr>
              <a:cxnSpLocks noChangeShapeType="1"/>
            </p:cNvCxnSpPr>
            <p:nvPr/>
          </p:nvCxnSpPr>
          <p:spPr bwMode="auto">
            <a:xfrm>
              <a:off x="8153400" y="30480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495" name="Straight Arrow Connector 10"/>
            <p:cNvCxnSpPr>
              <a:cxnSpLocks noChangeShapeType="1"/>
            </p:cNvCxnSpPr>
            <p:nvPr/>
          </p:nvCxnSpPr>
          <p:spPr bwMode="auto">
            <a:xfrm>
              <a:off x="8153400" y="32750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496" name="Straight Arrow Connector 11"/>
            <p:cNvCxnSpPr>
              <a:cxnSpLocks noChangeShapeType="1"/>
            </p:cNvCxnSpPr>
            <p:nvPr/>
          </p:nvCxnSpPr>
          <p:spPr bwMode="auto">
            <a:xfrm>
              <a:off x="8153400" y="35036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497" name="Straight Arrow Connector 12"/>
            <p:cNvCxnSpPr>
              <a:cxnSpLocks noChangeShapeType="1"/>
            </p:cNvCxnSpPr>
            <p:nvPr/>
          </p:nvCxnSpPr>
          <p:spPr bwMode="auto">
            <a:xfrm>
              <a:off x="8153400" y="37322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498" name="Straight Arrow Connector 13"/>
            <p:cNvCxnSpPr>
              <a:cxnSpLocks noChangeShapeType="1"/>
            </p:cNvCxnSpPr>
            <p:nvPr/>
          </p:nvCxnSpPr>
          <p:spPr bwMode="auto">
            <a:xfrm>
              <a:off x="8153400" y="39624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499" name="Straight Arrow Connector 14"/>
            <p:cNvCxnSpPr>
              <a:cxnSpLocks noChangeShapeType="1"/>
            </p:cNvCxnSpPr>
            <p:nvPr/>
          </p:nvCxnSpPr>
          <p:spPr bwMode="auto">
            <a:xfrm>
              <a:off x="8153400" y="41894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500" name="Straight Arrow Connector 15"/>
            <p:cNvCxnSpPr>
              <a:cxnSpLocks noChangeShapeType="1"/>
            </p:cNvCxnSpPr>
            <p:nvPr/>
          </p:nvCxnSpPr>
          <p:spPr bwMode="auto">
            <a:xfrm>
              <a:off x="8153400" y="44180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501" name="Straight Arrow Connector 16"/>
            <p:cNvCxnSpPr>
              <a:cxnSpLocks noChangeShapeType="1"/>
            </p:cNvCxnSpPr>
            <p:nvPr/>
          </p:nvCxnSpPr>
          <p:spPr bwMode="auto">
            <a:xfrm>
              <a:off x="8153400" y="46466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502" name="Straight Arrow Connector 18"/>
            <p:cNvCxnSpPr>
              <a:cxnSpLocks noChangeShapeType="1"/>
            </p:cNvCxnSpPr>
            <p:nvPr/>
          </p:nvCxnSpPr>
          <p:spPr bwMode="auto">
            <a:xfrm>
              <a:off x="6143624" y="36576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503" name="Straight Arrow Connector 19"/>
            <p:cNvCxnSpPr>
              <a:cxnSpLocks noChangeShapeType="1"/>
            </p:cNvCxnSpPr>
            <p:nvPr/>
          </p:nvCxnSpPr>
          <p:spPr bwMode="auto">
            <a:xfrm>
              <a:off x="6143624" y="38862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6504" name="Straight Arrow Connector 20"/>
            <p:cNvCxnSpPr>
              <a:cxnSpLocks noChangeShapeType="1"/>
            </p:cNvCxnSpPr>
            <p:nvPr/>
          </p:nvCxnSpPr>
          <p:spPr bwMode="auto">
            <a:xfrm>
              <a:off x="6143624" y="41148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16491" name="TextBox 17"/>
          <p:cNvSpPr txBox="1">
            <a:spLocks noChangeArrowheads="1"/>
          </p:cNvSpPr>
          <p:nvPr/>
        </p:nvSpPr>
        <p:spPr bwMode="auto">
          <a:xfrm>
            <a:off x="2513013" y="2557463"/>
            <a:ext cx="3825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</a:t>
            </a:r>
            <a:r>
              <a:rPr lang="en-US" sz="1400" baseline="-25000"/>
              <a:t>0</a:t>
            </a:r>
          </a:p>
          <a:p>
            <a:r>
              <a:rPr lang="en-US" sz="1400"/>
              <a:t>D</a:t>
            </a:r>
            <a:r>
              <a:rPr lang="en-US" sz="1400" baseline="-25000"/>
              <a:t>1</a:t>
            </a:r>
          </a:p>
          <a:p>
            <a:r>
              <a:rPr lang="en-US" sz="1400"/>
              <a:t>D</a:t>
            </a:r>
            <a:r>
              <a:rPr lang="en-US" sz="1400" baseline="-25000"/>
              <a:t>2</a:t>
            </a:r>
          </a:p>
          <a:p>
            <a:r>
              <a:rPr lang="en-US" sz="1400"/>
              <a:t>D</a:t>
            </a:r>
            <a:r>
              <a:rPr lang="en-US" sz="1400" baseline="-25000"/>
              <a:t>3</a:t>
            </a:r>
          </a:p>
          <a:p>
            <a:r>
              <a:rPr lang="en-US" sz="1400"/>
              <a:t>D</a:t>
            </a:r>
            <a:r>
              <a:rPr lang="en-US" sz="1400" baseline="-25000"/>
              <a:t>4</a:t>
            </a:r>
          </a:p>
          <a:p>
            <a:r>
              <a:rPr lang="en-US" sz="1400"/>
              <a:t>D</a:t>
            </a:r>
            <a:r>
              <a:rPr lang="en-US" sz="1400" baseline="-25000"/>
              <a:t>5</a:t>
            </a:r>
          </a:p>
          <a:p>
            <a:r>
              <a:rPr lang="en-US" sz="1400"/>
              <a:t>D</a:t>
            </a:r>
            <a:r>
              <a:rPr lang="en-US" sz="1400" baseline="-25000"/>
              <a:t>6</a:t>
            </a:r>
          </a:p>
          <a:p>
            <a:r>
              <a:rPr lang="en-US" sz="1400"/>
              <a:t>D</a:t>
            </a:r>
            <a:r>
              <a:rPr lang="en-US" sz="1400" baseline="-25000"/>
              <a:t>7</a:t>
            </a:r>
          </a:p>
        </p:txBody>
      </p:sp>
      <p:sp>
        <p:nvSpPr>
          <p:cNvPr id="16492" name="TextBox 21"/>
          <p:cNvSpPr txBox="1">
            <a:spLocks noChangeArrowheads="1"/>
          </p:cNvSpPr>
          <p:nvPr/>
        </p:nvSpPr>
        <p:spPr bwMode="auto">
          <a:xfrm>
            <a:off x="1250950" y="3124200"/>
            <a:ext cx="3825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  <a:r>
              <a:rPr lang="en-US" sz="1400" baseline="-25000"/>
              <a:t>0</a:t>
            </a:r>
          </a:p>
          <a:p>
            <a:r>
              <a:rPr lang="en-US" sz="1400"/>
              <a:t>A</a:t>
            </a:r>
            <a:r>
              <a:rPr lang="en-US" sz="1400" baseline="-25000"/>
              <a:t>1</a:t>
            </a:r>
          </a:p>
          <a:p>
            <a:r>
              <a:rPr lang="en-US" sz="1400"/>
              <a:t>A</a:t>
            </a:r>
            <a:r>
              <a:rPr lang="en-US" sz="1400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3-to-8 Decoder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pSp>
        <p:nvGrpSpPr>
          <p:cNvPr id="17412" name="Group 21"/>
          <p:cNvGrpSpPr>
            <a:grpSpLocks/>
          </p:cNvGrpSpPr>
          <p:nvPr/>
        </p:nvGrpSpPr>
        <p:grpSpPr bwMode="auto">
          <a:xfrm>
            <a:off x="838200" y="2433638"/>
            <a:ext cx="2466975" cy="2062162"/>
            <a:chOff x="6143624" y="2814697"/>
            <a:chExt cx="2466976" cy="2062103"/>
          </a:xfrm>
        </p:grpSpPr>
        <p:sp>
          <p:nvSpPr>
            <p:cNvPr id="8" name="TextBox 7"/>
            <p:cNvSpPr txBox="1"/>
            <p:nvPr/>
          </p:nvSpPr>
          <p:spPr>
            <a:xfrm>
              <a:off x="6599237" y="2814697"/>
              <a:ext cx="1554163" cy="206210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r>
                <a:rPr lang="en-US" sz="1600" dirty="0"/>
                <a:t>3-to-8 </a:t>
              </a:r>
            </a:p>
            <a:p>
              <a:pPr>
                <a:defRPr/>
              </a:pPr>
              <a:r>
                <a:rPr lang="en-US" sz="1600" dirty="0"/>
                <a:t>Decoder</a:t>
              </a:r>
            </a:p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endParaRPr lang="en-US" sz="1600" dirty="0"/>
            </a:p>
          </p:txBody>
        </p:sp>
        <p:cxnSp>
          <p:nvCxnSpPr>
            <p:cNvPr id="17417" name="Straight Arrow Connector 9"/>
            <p:cNvCxnSpPr>
              <a:cxnSpLocks noChangeShapeType="1"/>
            </p:cNvCxnSpPr>
            <p:nvPr/>
          </p:nvCxnSpPr>
          <p:spPr bwMode="auto">
            <a:xfrm>
              <a:off x="8153400" y="30480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7418" name="Straight Arrow Connector 10"/>
            <p:cNvCxnSpPr>
              <a:cxnSpLocks noChangeShapeType="1"/>
            </p:cNvCxnSpPr>
            <p:nvPr/>
          </p:nvCxnSpPr>
          <p:spPr bwMode="auto">
            <a:xfrm>
              <a:off x="8153400" y="32750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7419" name="Straight Arrow Connector 11"/>
            <p:cNvCxnSpPr>
              <a:cxnSpLocks noChangeShapeType="1"/>
            </p:cNvCxnSpPr>
            <p:nvPr/>
          </p:nvCxnSpPr>
          <p:spPr bwMode="auto">
            <a:xfrm>
              <a:off x="8153400" y="35036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7420" name="Straight Arrow Connector 12"/>
            <p:cNvCxnSpPr>
              <a:cxnSpLocks noChangeShapeType="1"/>
            </p:cNvCxnSpPr>
            <p:nvPr/>
          </p:nvCxnSpPr>
          <p:spPr bwMode="auto">
            <a:xfrm>
              <a:off x="8153400" y="37322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7421" name="Straight Arrow Connector 13"/>
            <p:cNvCxnSpPr>
              <a:cxnSpLocks noChangeShapeType="1"/>
            </p:cNvCxnSpPr>
            <p:nvPr/>
          </p:nvCxnSpPr>
          <p:spPr bwMode="auto">
            <a:xfrm>
              <a:off x="8153400" y="39624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7422" name="Straight Arrow Connector 14"/>
            <p:cNvCxnSpPr>
              <a:cxnSpLocks noChangeShapeType="1"/>
            </p:cNvCxnSpPr>
            <p:nvPr/>
          </p:nvCxnSpPr>
          <p:spPr bwMode="auto">
            <a:xfrm>
              <a:off x="8153400" y="41894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7423" name="Straight Arrow Connector 15"/>
            <p:cNvCxnSpPr>
              <a:cxnSpLocks noChangeShapeType="1"/>
            </p:cNvCxnSpPr>
            <p:nvPr/>
          </p:nvCxnSpPr>
          <p:spPr bwMode="auto">
            <a:xfrm>
              <a:off x="8153400" y="44180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7424" name="Straight Arrow Connector 16"/>
            <p:cNvCxnSpPr>
              <a:cxnSpLocks noChangeShapeType="1"/>
            </p:cNvCxnSpPr>
            <p:nvPr/>
          </p:nvCxnSpPr>
          <p:spPr bwMode="auto">
            <a:xfrm>
              <a:off x="8153400" y="46466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7425" name="Straight Arrow Connector 18"/>
            <p:cNvCxnSpPr>
              <a:cxnSpLocks noChangeShapeType="1"/>
            </p:cNvCxnSpPr>
            <p:nvPr/>
          </p:nvCxnSpPr>
          <p:spPr bwMode="auto">
            <a:xfrm>
              <a:off x="6143624" y="36576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7426" name="Straight Arrow Connector 19"/>
            <p:cNvCxnSpPr>
              <a:cxnSpLocks noChangeShapeType="1"/>
            </p:cNvCxnSpPr>
            <p:nvPr/>
          </p:nvCxnSpPr>
          <p:spPr bwMode="auto">
            <a:xfrm>
              <a:off x="6143624" y="38862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7427" name="Straight Arrow Connector 20"/>
            <p:cNvCxnSpPr>
              <a:cxnSpLocks noChangeShapeType="1"/>
            </p:cNvCxnSpPr>
            <p:nvPr/>
          </p:nvCxnSpPr>
          <p:spPr bwMode="auto">
            <a:xfrm>
              <a:off x="6143624" y="41148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801813"/>
            <a:ext cx="5181600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Box 21"/>
          <p:cNvSpPr txBox="1">
            <a:spLocks noChangeArrowheads="1"/>
          </p:cNvSpPr>
          <p:nvPr/>
        </p:nvSpPr>
        <p:spPr bwMode="auto">
          <a:xfrm>
            <a:off x="2513013" y="2557463"/>
            <a:ext cx="3825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</a:t>
            </a:r>
            <a:r>
              <a:rPr lang="en-US" sz="1400" baseline="-25000"/>
              <a:t>0</a:t>
            </a:r>
          </a:p>
          <a:p>
            <a:r>
              <a:rPr lang="en-US" sz="1400"/>
              <a:t>D</a:t>
            </a:r>
            <a:r>
              <a:rPr lang="en-US" sz="1400" baseline="-25000"/>
              <a:t>1</a:t>
            </a:r>
          </a:p>
          <a:p>
            <a:r>
              <a:rPr lang="en-US" sz="1400"/>
              <a:t>D</a:t>
            </a:r>
            <a:r>
              <a:rPr lang="en-US" sz="1400" baseline="-25000"/>
              <a:t>2</a:t>
            </a:r>
          </a:p>
          <a:p>
            <a:r>
              <a:rPr lang="en-US" sz="1400"/>
              <a:t>D</a:t>
            </a:r>
            <a:r>
              <a:rPr lang="en-US" sz="1400" baseline="-25000"/>
              <a:t>3</a:t>
            </a:r>
          </a:p>
          <a:p>
            <a:r>
              <a:rPr lang="en-US" sz="1400"/>
              <a:t>D</a:t>
            </a:r>
            <a:r>
              <a:rPr lang="en-US" sz="1400" baseline="-25000"/>
              <a:t>4</a:t>
            </a:r>
          </a:p>
          <a:p>
            <a:r>
              <a:rPr lang="en-US" sz="1400"/>
              <a:t>D</a:t>
            </a:r>
            <a:r>
              <a:rPr lang="en-US" sz="1400" baseline="-25000"/>
              <a:t>5</a:t>
            </a:r>
          </a:p>
          <a:p>
            <a:r>
              <a:rPr lang="en-US" sz="1400"/>
              <a:t>D</a:t>
            </a:r>
            <a:r>
              <a:rPr lang="en-US" sz="1400" baseline="-25000"/>
              <a:t>6</a:t>
            </a:r>
          </a:p>
          <a:p>
            <a:r>
              <a:rPr lang="en-US" sz="1400"/>
              <a:t>D</a:t>
            </a:r>
            <a:r>
              <a:rPr lang="en-US" sz="1400" baseline="-25000"/>
              <a:t>7</a:t>
            </a:r>
          </a:p>
        </p:txBody>
      </p:sp>
      <p:sp>
        <p:nvSpPr>
          <p:cNvPr id="17415" name="TextBox 22"/>
          <p:cNvSpPr txBox="1">
            <a:spLocks noChangeArrowheads="1"/>
          </p:cNvSpPr>
          <p:nvPr/>
        </p:nvSpPr>
        <p:spPr bwMode="auto">
          <a:xfrm>
            <a:off x="1250950" y="3124200"/>
            <a:ext cx="3825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  <a:r>
              <a:rPr lang="en-US" sz="1400" baseline="-25000"/>
              <a:t>0</a:t>
            </a:r>
          </a:p>
          <a:p>
            <a:r>
              <a:rPr lang="en-US" sz="1400"/>
              <a:t>A</a:t>
            </a:r>
            <a:r>
              <a:rPr lang="en-US" sz="1400" baseline="-25000"/>
              <a:t>1</a:t>
            </a:r>
          </a:p>
          <a:p>
            <a:r>
              <a:rPr lang="en-US" sz="1400"/>
              <a:t>A</a:t>
            </a:r>
            <a:r>
              <a:rPr lang="en-US" sz="1400" baseline="-25000"/>
              <a:t>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3-to-8 Decoder </a:t>
            </a:r>
            <a:r>
              <a:rPr lang="en-US" sz="2000" smtClean="0"/>
              <a:t>(using 2 2-to-4 decoders)</a:t>
            </a:r>
            <a:endParaRPr lang="en-US" smtClean="0"/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pSp>
        <p:nvGrpSpPr>
          <p:cNvPr id="18436" name="Group 21"/>
          <p:cNvGrpSpPr>
            <a:grpSpLocks/>
          </p:cNvGrpSpPr>
          <p:nvPr/>
        </p:nvGrpSpPr>
        <p:grpSpPr bwMode="auto">
          <a:xfrm>
            <a:off x="838200" y="2433638"/>
            <a:ext cx="2466975" cy="2062162"/>
            <a:chOff x="6143624" y="2814697"/>
            <a:chExt cx="2466976" cy="2062103"/>
          </a:xfrm>
        </p:grpSpPr>
        <p:sp>
          <p:nvSpPr>
            <p:cNvPr id="8" name="TextBox 7"/>
            <p:cNvSpPr txBox="1"/>
            <p:nvPr/>
          </p:nvSpPr>
          <p:spPr>
            <a:xfrm>
              <a:off x="6599237" y="2814697"/>
              <a:ext cx="1554163" cy="206210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r>
                <a:rPr lang="en-US" sz="1600" dirty="0"/>
                <a:t>3-to-8 </a:t>
              </a:r>
            </a:p>
            <a:p>
              <a:pPr>
                <a:defRPr/>
              </a:pPr>
              <a:r>
                <a:rPr lang="en-US" sz="1600" dirty="0"/>
                <a:t>Decoder</a:t>
              </a:r>
            </a:p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endParaRPr lang="en-US" sz="1600" dirty="0"/>
            </a:p>
          </p:txBody>
        </p:sp>
        <p:cxnSp>
          <p:nvCxnSpPr>
            <p:cNvPr id="18468" name="Straight Arrow Connector 9"/>
            <p:cNvCxnSpPr>
              <a:cxnSpLocks noChangeShapeType="1"/>
            </p:cNvCxnSpPr>
            <p:nvPr/>
          </p:nvCxnSpPr>
          <p:spPr bwMode="auto">
            <a:xfrm>
              <a:off x="8153400" y="30480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8469" name="Straight Arrow Connector 10"/>
            <p:cNvCxnSpPr>
              <a:cxnSpLocks noChangeShapeType="1"/>
            </p:cNvCxnSpPr>
            <p:nvPr/>
          </p:nvCxnSpPr>
          <p:spPr bwMode="auto">
            <a:xfrm>
              <a:off x="8153400" y="32750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8470" name="Straight Arrow Connector 11"/>
            <p:cNvCxnSpPr>
              <a:cxnSpLocks noChangeShapeType="1"/>
            </p:cNvCxnSpPr>
            <p:nvPr/>
          </p:nvCxnSpPr>
          <p:spPr bwMode="auto">
            <a:xfrm>
              <a:off x="8153400" y="35036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8471" name="Straight Arrow Connector 12"/>
            <p:cNvCxnSpPr>
              <a:cxnSpLocks noChangeShapeType="1"/>
            </p:cNvCxnSpPr>
            <p:nvPr/>
          </p:nvCxnSpPr>
          <p:spPr bwMode="auto">
            <a:xfrm>
              <a:off x="8153400" y="37322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8472" name="Straight Arrow Connector 13"/>
            <p:cNvCxnSpPr>
              <a:cxnSpLocks noChangeShapeType="1"/>
            </p:cNvCxnSpPr>
            <p:nvPr/>
          </p:nvCxnSpPr>
          <p:spPr bwMode="auto">
            <a:xfrm>
              <a:off x="8153400" y="39624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8473" name="Straight Arrow Connector 14"/>
            <p:cNvCxnSpPr>
              <a:cxnSpLocks noChangeShapeType="1"/>
            </p:cNvCxnSpPr>
            <p:nvPr/>
          </p:nvCxnSpPr>
          <p:spPr bwMode="auto">
            <a:xfrm>
              <a:off x="8153400" y="41894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8474" name="Straight Arrow Connector 15"/>
            <p:cNvCxnSpPr>
              <a:cxnSpLocks noChangeShapeType="1"/>
            </p:cNvCxnSpPr>
            <p:nvPr/>
          </p:nvCxnSpPr>
          <p:spPr bwMode="auto">
            <a:xfrm>
              <a:off x="8153400" y="44180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8475" name="Straight Arrow Connector 16"/>
            <p:cNvCxnSpPr>
              <a:cxnSpLocks noChangeShapeType="1"/>
            </p:cNvCxnSpPr>
            <p:nvPr/>
          </p:nvCxnSpPr>
          <p:spPr bwMode="auto">
            <a:xfrm>
              <a:off x="8153400" y="46466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8476" name="Straight Arrow Connector 18"/>
            <p:cNvCxnSpPr>
              <a:cxnSpLocks noChangeShapeType="1"/>
            </p:cNvCxnSpPr>
            <p:nvPr/>
          </p:nvCxnSpPr>
          <p:spPr bwMode="auto">
            <a:xfrm>
              <a:off x="6143624" y="36576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8477" name="Straight Arrow Connector 19"/>
            <p:cNvCxnSpPr>
              <a:cxnSpLocks noChangeShapeType="1"/>
            </p:cNvCxnSpPr>
            <p:nvPr/>
          </p:nvCxnSpPr>
          <p:spPr bwMode="auto">
            <a:xfrm>
              <a:off x="6143624" y="38862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8478" name="Straight Arrow Connector 20"/>
            <p:cNvCxnSpPr>
              <a:cxnSpLocks noChangeShapeType="1"/>
            </p:cNvCxnSpPr>
            <p:nvPr/>
          </p:nvCxnSpPr>
          <p:spPr bwMode="auto">
            <a:xfrm>
              <a:off x="6143624" y="41148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23" name="TextBox 22"/>
          <p:cNvSpPr txBox="1"/>
          <p:nvPr/>
        </p:nvSpPr>
        <p:spPr>
          <a:xfrm>
            <a:off x="5989638" y="2209800"/>
            <a:ext cx="1554162" cy="10779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/>
              <a:t>2-to-4 </a:t>
            </a:r>
          </a:p>
          <a:p>
            <a:pPr>
              <a:defRPr/>
            </a:pPr>
            <a:r>
              <a:rPr lang="en-US" sz="1600" dirty="0"/>
              <a:t>Decoder</a:t>
            </a:r>
          </a:p>
          <a:p>
            <a:pPr>
              <a:defRPr/>
            </a:pPr>
            <a:endParaRPr lang="en-US" sz="1600" dirty="0"/>
          </a:p>
        </p:txBody>
      </p:sp>
      <p:cxnSp>
        <p:nvCxnSpPr>
          <p:cNvPr id="18438" name="Straight Arrow Connector 23"/>
          <p:cNvCxnSpPr>
            <a:cxnSpLocks noChangeShapeType="1"/>
          </p:cNvCxnSpPr>
          <p:nvPr/>
        </p:nvCxnSpPr>
        <p:spPr bwMode="auto">
          <a:xfrm>
            <a:off x="7543800" y="2443163"/>
            <a:ext cx="4572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39" name="Straight Arrow Connector 24"/>
          <p:cNvCxnSpPr>
            <a:cxnSpLocks noChangeShapeType="1"/>
          </p:cNvCxnSpPr>
          <p:nvPr/>
        </p:nvCxnSpPr>
        <p:spPr bwMode="auto">
          <a:xfrm>
            <a:off x="7543800" y="2670175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40" name="Straight Arrow Connector 25"/>
          <p:cNvCxnSpPr>
            <a:cxnSpLocks noChangeShapeType="1"/>
          </p:cNvCxnSpPr>
          <p:nvPr/>
        </p:nvCxnSpPr>
        <p:spPr bwMode="auto">
          <a:xfrm>
            <a:off x="7543800" y="2898775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41" name="Straight Arrow Connector 26"/>
          <p:cNvCxnSpPr>
            <a:cxnSpLocks noChangeShapeType="1"/>
          </p:cNvCxnSpPr>
          <p:nvPr/>
        </p:nvCxnSpPr>
        <p:spPr bwMode="auto">
          <a:xfrm>
            <a:off x="7543800" y="3127375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42" name="Straight Arrow Connector 27"/>
          <p:cNvCxnSpPr>
            <a:cxnSpLocks noChangeShapeType="1"/>
          </p:cNvCxnSpPr>
          <p:nvPr/>
        </p:nvCxnSpPr>
        <p:spPr bwMode="auto">
          <a:xfrm>
            <a:off x="7543800" y="42672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43" name="Straight Arrow Connector 28"/>
          <p:cNvCxnSpPr>
            <a:cxnSpLocks noChangeShapeType="1"/>
          </p:cNvCxnSpPr>
          <p:nvPr/>
        </p:nvCxnSpPr>
        <p:spPr bwMode="auto">
          <a:xfrm>
            <a:off x="7543800" y="4494213"/>
            <a:ext cx="4572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44" name="Straight Arrow Connector 29"/>
          <p:cNvCxnSpPr>
            <a:cxnSpLocks noChangeShapeType="1"/>
          </p:cNvCxnSpPr>
          <p:nvPr/>
        </p:nvCxnSpPr>
        <p:spPr bwMode="auto">
          <a:xfrm>
            <a:off x="7543800" y="4722813"/>
            <a:ext cx="4572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45" name="Straight Arrow Connector 30"/>
          <p:cNvCxnSpPr>
            <a:cxnSpLocks noChangeShapeType="1"/>
          </p:cNvCxnSpPr>
          <p:nvPr/>
        </p:nvCxnSpPr>
        <p:spPr bwMode="auto">
          <a:xfrm>
            <a:off x="7543800" y="4951413"/>
            <a:ext cx="4572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8446" name="TextBox 34"/>
          <p:cNvSpPr txBox="1">
            <a:spLocks noChangeArrowheads="1"/>
          </p:cNvSpPr>
          <p:nvPr/>
        </p:nvSpPr>
        <p:spPr bwMode="auto">
          <a:xfrm>
            <a:off x="2513013" y="2557463"/>
            <a:ext cx="3825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</a:t>
            </a:r>
            <a:r>
              <a:rPr lang="en-US" sz="1400" baseline="-25000"/>
              <a:t>0</a:t>
            </a:r>
          </a:p>
          <a:p>
            <a:r>
              <a:rPr lang="en-US" sz="1400"/>
              <a:t>D</a:t>
            </a:r>
            <a:r>
              <a:rPr lang="en-US" sz="1400" baseline="-25000"/>
              <a:t>1</a:t>
            </a:r>
          </a:p>
          <a:p>
            <a:r>
              <a:rPr lang="en-US" sz="1400"/>
              <a:t>D</a:t>
            </a:r>
            <a:r>
              <a:rPr lang="en-US" sz="1400" baseline="-25000"/>
              <a:t>2</a:t>
            </a:r>
          </a:p>
          <a:p>
            <a:r>
              <a:rPr lang="en-US" sz="1400"/>
              <a:t>D</a:t>
            </a:r>
            <a:r>
              <a:rPr lang="en-US" sz="1400" baseline="-25000"/>
              <a:t>3</a:t>
            </a:r>
          </a:p>
          <a:p>
            <a:r>
              <a:rPr lang="en-US" sz="1400"/>
              <a:t>D</a:t>
            </a:r>
            <a:r>
              <a:rPr lang="en-US" sz="1400" baseline="-25000"/>
              <a:t>4</a:t>
            </a:r>
          </a:p>
          <a:p>
            <a:r>
              <a:rPr lang="en-US" sz="1400"/>
              <a:t>D</a:t>
            </a:r>
            <a:r>
              <a:rPr lang="en-US" sz="1400" baseline="-25000"/>
              <a:t>5</a:t>
            </a:r>
          </a:p>
          <a:p>
            <a:r>
              <a:rPr lang="en-US" sz="1400"/>
              <a:t>D</a:t>
            </a:r>
            <a:r>
              <a:rPr lang="en-US" sz="1400" baseline="-25000"/>
              <a:t>6</a:t>
            </a:r>
          </a:p>
          <a:p>
            <a:r>
              <a:rPr lang="en-US" sz="1400"/>
              <a:t>D</a:t>
            </a:r>
            <a:r>
              <a:rPr lang="en-US" sz="1400" baseline="-25000"/>
              <a:t>7</a:t>
            </a:r>
          </a:p>
        </p:txBody>
      </p:sp>
      <p:sp>
        <p:nvSpPr>
          <p:cNvPr id="18447" name="TextBox 35"/>
          <p:cNvSpPr txBox="1">
            <a:spLocks noChangeArrowheads="1"/>
          </p:cNvSpPr>
          <p:nvPr/>
        </p:nvSpPr>
        <p:spPr bwMode="auto">
          <a:xfrm>
            <a:off x="1250950" y="3124200"/>
            <a:ext cx="3825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  <a:r>
              <a:rPr lang="en-US" sz="1400" baseline="-25000"/>
              <a:t>0</a:t>
            </a:r>
          </a:p>
          <a:p>
            <a:r>
              <a:rPr lang="en-US" sz="1400"/>
              <a:t>A</a:t>
            </a:r>
            <a:r>
              <a:rPr lang="en-US" sz="1400" baseline="-25000"/>
              <a:t>1</a:t>
            </a:r>
          </a:p>
          <a:p>
            <a:r>
              <a:rPr lang="en-US" sz="1400"/>
              <a:t>A</a:t>
            </a:r>
            <a:r>
              <a:rPr lang="en-US" sz="1400" baseline="-25000"/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19800" y="4038600"/>
            <a:ext cx="1554163" cy="10779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/>
              <a:t>2-to-4 </a:t>
            </a:r>
          </a:p>
          <a:p>
            <a:pPr>
              <a:defRPr/>
            </a:pPr>
            <a:r>
              <a:rPr lang="en-US" sz="1600" dirty="0"/>
              <a:t>Decoder</a:t>
            </a:r>
          </a:p>
          <a:p>
            <a:pPr>
              <a:defRPr/>
            </a:pPr>
            <a:endParaRPr lang="en-US" sz="1600" dirty="0"/>
          </a:p>
        </p:txBody>
      </p:sp>
      <p:cxnSp>
        <p:nvCxnSpPr>
          <p:cNvPr id="18449" name="Straight Arrow Connector 37"/>
          <p:cNvCxnSpPr>
            <a:cxnSpLocks noChangeShapeType="1"/>
          </p:cNvCxnSpPr>
          <p:nvPr/>
        </p:nvCxnSpPr>
        <p:spPr bwMode="auto">
          <a:xfrm>
            <a:off x="5534025" y="2695575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50" name="Straight Arrow Connector 38"/>
          <p:cNvCxnSpPr>
            <a:cxnSpLocks noChangeShapeType="1"/>
          </p:cNvCxnSpPr>
          <p:nvPr/>
        </p:nvCxnSpPr>
        <p:spPr bwMode="auto">
          <a:xfrm>
            <a:off x="5534025" y="2924175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51" name="Straight Arrow Connector 39"/>
          <p:cNvCxnSpPr>
            <a:cxnSpLocks noChangeShapeType="1"/>
          </p:cNvCxnSpPr>
          <p:nvPr/>
        </p:nvCxnSpPr>
        <p:spPr bwMode="auto">
          <a:xfrm>
            <a:off x="5557838" y="44958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52" name="Straight Arrow Connector 40"/>
          <p:cNvCxnSpPr>
            <a:cxnSpLocks noChangeShapeType="1"/>
          </p:cNvCxnSpPr>
          <p:nvPr/>
        </p:nvCxnSpPr>
        <p:spPr bwMode="auto">
          <a:xfrm>
            <a:off x="5557838" y="47244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53" name="Straight Arrow Connector 44"/>
          <p:cNvCxnSpPr>
            <a:cxnSpLocks noChangeShapeType="1"/>
          </p:cNvCxnSpPr>
          <p:nvPr/>
        </p:nvCxnSpPr>
        <p:spPr bwMode="auto">
          <a:xfrm rot="5400000" flipH="1" flipV="1">
            <a:off x="6552407" y="3428206"/>
            <a:ext cx="3048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454" name="Straight Connector 47"/>
          <p:cNvCxnSpPr>
            <a:cxnSpLocks noChangeShapeType="1"/>
          </p:cNvCxnSpPr>
          <p:nvPr/>
        </p:nvCxnSpPr>
        <p:spPr bwMode="auto">
          <a:xfrm>
            <a:off x="4953000" y="3581400"/>
            <a:ext cx="1752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55" name="Straight Connector 50"/>
          <p:cNvCxnSpPr>
            <a:cxnSpLocks noChangeShapeType="1"/>
          </p:cNvCxnSpPr>
          <p:nvPr/>
        </p:nvCxnSpPr>
        <p:spPr bwMode="auto">
          <a:xfrm rot="5400000">
            <a:off x="4205288" y="4495800"/>
            <a:ext cx="1828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56" name="Straight Connector 54"/>
          <p:cNvCxnSpPr>
            <a:cxnSpLocks noChangeShapeType="1"/>
          </p:cNvCxnSpPr>
          <p:nvPr/>
        </p:nvCxnSpPr>
        <p:spPr bwMode="auto">
          <a:xfrm>
            <a:off x="5105400" y="5410200"/>
            <a:ext cx="1600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57" name="Straight Arrow Connector 57"/>
          <p:cNvCxnSpPr>
            <a:cxnSpLocks noChangeShapeType="1"/>
          </p:cNvCxnSpPr>
          <p:nvPr/>
        </p:nvCxnSpPr>
        <p:spPr bwMode="auto">
          <a:xfrm rot="5400000" flipH="1" flipV="1">
            <a:off x="6568282" y="5271294"/>
            <a:ext cx="3048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8458" name="Flowchart: Extract 60"/>
          <p:cNvSpPr>
            <a:spLocks noChangeArrowheads="1"/>
          </p:cNvSpPr>
          <p:nvPr/>
        </p:nvSpPr>
        <p:spPr bwMode="auto">
          <a:xfrm rot="5400000">
            <a:off x="5843588" y="3424238"/>
            <a:ext cx="228600" cy="304800"/>
          </a:xfrm>
          <a:prstGeom prst="flowChartExtra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9" name="Oval 61"/>
          <p:cNvSpPr>
            <a:spLocks noChangeArrowheads="1"/>
          </p:cNvSpPr>
          <p:nvPr/>
        </p:nvSpPr>
        <p:spPr bwMode="auto">
          <a:xfrm>
            <a:off x="6100763" y="3543300"/>
            <a:ext cx="76200" cy="762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0" name="TextBox 63"/>
          <p:cNvSpPr txBox="1">
            <a:spLocks noChangeArrowheads="1"/>
          </p:cNvSpPr>
          <p:nvPr/>
        </p:nvSpPr>
        <p:spPr bwMode="auto">
          <a:xfrm>
            <a:off x="7958138" y="2300288"/>
            <a:ext cx="38258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</a:t>
            </a:r>
            <a:r>
              <a:rPr lang="en-US" sz="1400" baseline="-25000"/>
              <a:t>0</a:t>
            </a:r>
          </a:p>
          <a:p>
            <a:r>
              <a:rPr lang="en-US" sz="1400"/>
              <a:t>D</a:t>
            </a:r>
            <a:r>
              <a:rPr lang="en-US" sz="1400" baseline="-25000"/>
              <a:t>1</a:t>
            </a:r>
          </a:p>
          <a:p>
            <a:r>
              <a:rPr lang="en-US" sz="1400"/>
              <a:t>D</a:t>
            </a:r>
            <a:r>
              <a:rPr lang="en-US" sz="1400" baseline="-25000"/>
              <a:t>2</a:t>
            </a:r>
          </a:p>
          <a:p>
            <a:r>
              <a:rPr lang="en-US" sz="1400"/>
              <a:t>D</a:t>
            </a:r>
            <a:r>
              <a:rPr lang="en-US" sz="1400" baseline="-25000"/>
              <a:t>3</a:t>
            </a:r>
          </a:p>
        </p:txBody>
      </p:sp>
      <p:sp>
        <p:nvSpPr>
          <p:cNvPr id="18461" name="TextBox 64"/>
          <p:cNvSpPr txBox="1">
            <a:spLocks noChangeArrowheads="1"/>
          </p:cNvSpPr>
          <p:nvPr/>
        </p:nvSpPr>
        <p:spPr bwMode="auto">
          <a:xfrm>
            <a:off x="7956550" y="4137025"/>
            <a:ext cx="3825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</a:t>
            </a:r>
            <a:r>
              <a:rPr lang="en-US" sz="1400" baseline="-25000"/>
              <a:t>4</a:t>
            </a:r>
          </a:p>
          <a:p>
            <a:r>
              <a:rPr lang="en-US" sz="1400"/>
              <a:t>D</a:t>
            </a:r>
            <a:r>
              <a:rPr lang="en-US" sz="1400" baseline="-25000"/>
              <a:t>5</a:t>
            </a:r>
          </a:p>
          <a:p>
            <a:r>
              <a:rPr lang="en-US" sz="1400"/>
              <a:t>D</a:t>
            </a:r>
            <a:r>
              <a:rPr lang="en-US" sz="1400" baseline="-25000"/>
              <a:t>6</a:t>
            </a:r>
          </a:p>
          <a:p>
            <a:r>
              <a:rPr lang="en-US" sz="1400"/>
              <a:t>D</a:t>
            </a:r>
            <a:r>
              <a:rPr lang="en-US" sz="1400" baseline="-25000"/>
              <a:t>7</a:t>
            </a:r>
          </a:p>
        </p:txBody>
      </p:sp>
      <p:sp>
        <p:nvSpPr>
          <p:cNvPr id="18462" name="TextBox 65"/>
          <p:cNvSpPr txBox="1">
            <a:spLocks noChangeArrowheads="1"/>
          </p:cNvSpPr>
          <p:nvPr/>
        </p:nvSpPr>
        <p:spPr bwMode="auto">
          <a:xfrm>
            <a:off x="5214938" y="2543175"/>
            <a:ext cx="371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  <a:r>
              <a:rPr lang="en-US" sz="1400" baseline="-25000"/>
              <a:t>0</a:t>
            </a:r>
          </a:p>
          <a:p>
            <a:r>
              <a:rPr lang="en-US" sz="1400"/>
              <a:t>A</a:t>
            </a:r>
            <a:r>
              <a:rPr lang="en-US" sz="1400" baseline="-25000"/>
              <a:t>1</a:t>
            </a:r>
          </a:p>
        </p:txBody>
      </p:sp>
      <p:sp>
        <p:nvSpPr>
          <p:cNvPr id="18463" name="TextBox 66"/>
          <p:cNvSpPr txBox="1">
            <a:spLocks noChangeArrowheads="1"/>
          </p:cNvSpPr>
          <p:nvPr/>
        </p:nvSpPr>
        <p:spPr bwMode="auto">
          <a:xfrm>
            <a:off x="5272088" y="4310063"/>
            <a:ext cx="371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  <a:r>
              <a:rPr lang="en-US" sz="1400" baseline="-25000"/>
              <a:t>0</a:t>
            </a:r>
          </a:p>
          <a:p>
            <a:r>
              <a:rPr lang="en-US" sz="1400"/>
              <a:t>A</a:t>
            </a:r>
            <a:r>
              <a:rPr lang="en-US" sz="1400" baseline="-25000"/>
              <a:t>1</a:t>
            </a:r>
          </a:p>
        </p:txBody>
      </p:sp>
      <p:sp>
        <p:nvSpPr>
          <p:cNvPr id="18464" name="TextBox 67"/>
          <p:cNvSpPr txBox="1">
            <a:spLocks noChangeArrowheads="1"/>
          </p:cNvSpPr>
          <p:nvPr/>
        </p:nvSpPr>
        <p:spPr bwMode="auto">
          <a:xfrm>
            <a:off x="4572000" y="3425825"/>
            <a:ext cx="371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  <a:r>
              <a:rPr lang="en-US" sz="1400" baseline="-25000"/>
              <a:t>2</a:t>
            </a:r>
          </a:p>
        </p:txBody>
      </p:sp>
      <p:sp>
        <p:nvSpPr>
          <p:cNvPr id="18465" name="TextBox 68"/>
          <p:cNvSpPr txBox="1">
            <a:spLocks noChangeArrowheads="1"/>
          </p:cNvSpPr>
          <p:nvPr/>
        </p:nvSpPr>
        <p:spPr bwMode="auto">
          <a:xfrm>
            <a:off x="6553200" y="3044825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E</a:t>
            </a:r>
            <a:endParaRPr lang="en-US" sz="1400" baseline="-25000"/>
          </a:p>
        </p:txBody>
      </p:sp>
      <p:sp>
        <p:nvSpPr>
          <p:cNvPr id="18466" name="TextBox 69"/>
          <p:cNvSpPr txBox="1">
            <a:spLocks noChangeArrowheads="1"/>
          </p:cNvSpPr>
          <p:nvPr/>
        </p:nvSpPr>
        <p:spPr bwMode="auto">
          <a:xfrm>
            <a:off x="6567488" y="4840288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E</a:t>
            </a:r>
            <a:endParaRPr lang="en-US" sz="1400" baseline="-25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Decoder-Based Combinational Circuits</a:t>
            </a:r>
          </a:p>
        </p:txBody>
      </p:sp>
      <p:sp>
        <p:nvSpPr>
          <p:cNvPr id="19459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800" smtClean="0"/>
              <a:t>A Decoder generates all the minterms</a:t>
            </a:r>
          </a:p>
          <a:p>
            <a:pPr>
              <a:buFont typeface="Arial" charset="0"/>
              <a:buChar char="•"/>
            </a:pPr>
            <a:r>
              <a:rPr lang="en-US" sz="2800" smtClean="0"/>
              <a:t>A boolean function can be expressed as a sum of minterms</a:t>
            </a:r>
          </a:p>
          <a:p>
            <a:pPr>
              <a:buFont typeface="Arial" charset="0"/>
              <a:buChar char="•"/>
            </a:pPr>
            <a:r>
              <a:rPr lang="en-US" sz="2800" smtClean="0"/>
              <a:t>Any boolean function can be implemented using a decoder and an OR gate. </a:t>
            </a:r>
          </a:p>
          <a:p>
            <a:pPr>
              <a:buFont typeface="Arial" charset="0"/>
              <a:buChar char="•"/>
            </a:pPr>
            <a:r>
              <a:rPr lang="en-US" sz="2800" smtClean="0">
                <a:solidFill>
                  <a:srgbClr val="FF0000"/>
                </a:solidFill>
              </a:rPr>
              <a:t>Note: The Boolean function must be represented as minterms (not minimized form)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Decoder-Based Combinational Circuits (Example)</a:t>
            </a:r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2422525"/>
          <a:ext cx="1981200" cy="32924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240"/>
                <a:gridCol w="396240"/>
                <a:gridCol w="396240"/>
                <a:gridCol w="396240"/>
                <a:gridCol w="39624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0532" name="Text Box 151"/>
          <p:cNvSpPr txBox="1">
            <a:spLocks noChangeArrowheads="1"/>
          </p:cNvSpPr>
          <p:nvPr/>
        </p:nvSpPr>
        <p:spPr bwMode="auto">
          <a:xfrm>
            <a:off x="3124200" y="1905000"/>
            <a:ext cx="60198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S = ∑m (1,2,4,7)</a:t>
            </a:r>
          </a:p>
          <a:p>
            <a:pPr algn="l">
              <a:spcBef>
                <a:spcPct val="50000"/>
              </a:spcBef>
            </a:pPr>
            <a:r>
              <a:rPr lang="en-US" sz="1600"/>
              <a:t>C = ∑m (3,5,6,7)</a:t>
            </a:r>
          </a:p>
          <a:p>
            <a:pPr algn="l">
              <a:spcBef>
                <a:spcPct val="50000"/>
              </a:spcBef>
            </a:pPr>
            <a:r>
              <a:rPr lang="en-US" sz="1600"/>
              <a:t>3 inputs and 8 possible minterms</a:t>
            </a:r>
            <a:br>
              <a:rPr lang="en-US" sz="1600"/>
            </a:br>
            <a:r>
              <a:rPr lang="en-US" sz="1600"/>
              <a:t>3-to-8 decoder can be used for implementing this circuit</a:t>
            </a:r>
          </a:p>
          <a:p>
            <a:pPr algn="l">
              <a:spcBef>
                <a:spcPct val="50000"/>
              </a:spcBef>
            </a:pPr>
            <a:endParaRPr lang="en-US" sz="16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Decoder-Based Combinational Circuits (Example)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276600"/>
            <a:ext cx="5168900" cy="297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5638800" y="6019800"/>
            <a:ext cx="1604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/>
              <a:t>Src: Mano’s book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2422525"/>
          <a:ext cx="1981200" cy="32924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240"/>
                <a:gridCol w="396240"/>
                <a:gridCol w="396240"/>
                <a:gridCol w="396240"/>
                <a:gridCol w="39624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Z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1558" name="Text Box 151"/>
          <p:cNvSpPr txBox="1">
            <a:spLocks noChangeArrowheads="1"/>
          </p:cNvSpPr>
          <p:nvPr/>
        </p:nvSpPr>
        <p:spPr bwMode="auto">
          <a:xfrm>
            <a:off x="3124200" y="1905000"/>
            <a:ext cx="60198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/>
              <a:t>S = ∑m (1,2,4,7)</a:t>
            </a:r>
          </a:p>
          <a:p>
            <a:pPr algn="l">
              <a:spcBef>
                <a:spcPct val="50000"/>
              </a:spcBef>
            </a:pPr>
            <a:r>
              <a:rPr lang="en-US" sz="1600"/>
              <a:t>C = ∑m (3,5,6,7)</a:t>
            </a:r>
          </a:p>
          <a:p>
            <a:pPr algn="l">
              <a:spcBef>
                <a:spcPct val="50000"/>
              </a:spcBef>
            </a:pPr>
            <a:r>
              <a:rPr lang="en-US" sz="1600"/>
              <a:t>3 inputs and 8 possible minterms</a:t>
            </a:r>
            <a:br>
              <a:rPr lang="en-US" sz="1600"/>
            </a:br>
            <a:r>
              <a:rPr lang="en-US" sz="1600"/>
              <a:t>3-to-8 decoder can be used for implementing this circuit</a:t>
            </a:r>
          </a:p>
          <a:p>
            <a:pPr algn="l">
              <a:spcBef>
                <a:spcPct val="50000"/>
              </a:spcBef>
            </a:pPr>
            <a:endParaRPr lang="en-US" sz="16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800" smtClean="0"/>
              <a:t>Decoders</a:t>
            </a:r>
          </a:p>
          <a:p>
            <a:pPr>
              <a:buFont typeface="Arial" charset="0"/>
              <a:buChar char="•"/>
            </a:pPr>
            <a:r>
              <a:rPr lang="en-US" sz="2800" smtClean="0"/>
              <a:t>Encoders</a:t>
            </a:r>
          </a:p>
          <a:p>
            <a:pPr>
              <a:buFont typeface="Arial" charset="0"/>
              <a:buChar char="•"/>
            </a:pPr>
            <a:r>
              <a:rPr lang="en-US" sz="2800" smtClean="0"/>
              <a:t>Multiplexers</a:t>
            </a:r>
          </a:p>
          <a:p>
            <a:pPr>
              <a:buFont typeface="Arial" charset="0"/>
              <a:buChar char="•"/>
            </a:pPr>
            <a:r>
              <a:rPr lang="en-US" sz="2800" smtClean="0"/>
              <a:t>DeMultiplexers</a:t>
            </a:r>
          </a:p>
          <a:p>
            <a:endParaRPr lang="en-US" sz="2800" smtClean="0"/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Decoder-Based Combinational Circuits (Summary)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693025" cy="395922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mtClean="0"/>
              <a:t>Good if: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Many output functions with same inputs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Each output has few minterms</a:t>
            </a:r>
          </a:p>
          <a:p>
            <a:pPr>
              <a:buFont typeface="Arial" charset="0"/>
              <a:buChar char="•"/>
            </a:pPr>
            <a:r>
              <a:rPr lang="en-US" smtClean="0"/>
              <a:t>Hint: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Check if the function complement has fewer minterms and use NOR instead of OR.</a:t>
            </a: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Encoder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276600"/>
            <a:ext cx="7693025" cy="2971800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b="1" dirty="0" smtClean="0"/>
              <a:t>Encoding</a:t>
            </a:r>
            <a:r>
              <a:rPr lang="en-US" sz="2400" dirty="0" smtClean="0"/>
              <a:t> - the opposite of decoding - the conversion of an </a:t>
            </a:r>
            <a:r>
              <a:rPr lang="en-US" sz="2400" i="1" dirty="0" smtClean="0"/>
              <a:t>m</a:t>
            </a:r>
            <a:r>
              <a:rPr lang="en-US" sz="2400" dirty="0" smtClean="0"/>
              <a:t>-bit input code to a </a:t>
            </a:r>
            <a:r>
              <a:rPr lang="en-US" sz="2400" i="1" dirty="0" smtClean="0"/>
              <a:t>n</a:t>
            </a:r>
            <a:r>
              <a:rPr lang="en-US" sz="2400" dirty="0" smtClean="0"/>
              <a:t>-bit output code with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Symbol" pitchFamily="18" charset="2"/>
              </a:rPr>
              <a:t>£ </a:t>
            </a:r>
            <a:r>
              <a:rPr lang="en-US" sz="2400" i="1" dirty="0" smtClean="0"/>
              <a:t>m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Symbol" pitchFamily="18" charset="2"/>
              </a:rPr>
              <a:t>£ </a:t>
            </a:r>
            <a:r>
              <a:rPr lang="en-US" sz="2400" dirty="0" smtClean="0"/>
              <a:t> 2</a:t>
            </a:r>
            <a:r>
              <a:rPr lang="en-US" sz="2400" i="1" baseline="30000" dirty="0" smtClean="0"/>
              <a:t>n  </a:t>
            </a:r>
            <a:r>
              <a:rPr lang="en-US" sz="2400" dirty="0" smtClean="0"/>
              <a:t>such that each valid code word produces a unique output code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Circuits that perform encoding are called </a:t>
            </a:r>
            <a:r>
              <a:rPr lang="en-US" sz="2400" b="1" dirty="0" smtClean="0"/>
              <a:t>encoders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An encoder has 2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 (or fewer) input lines and </a:t>
            </a:r>
            <a:r>
              <a:rPr lang="en-US" sz="2400" i="1" dirty="0" smtClean="0"/>
              <a:t>n</a:t>
            </a:r>
            <a:r>
              <a:rPr lang="en-US" sz="2400" dirty="0" smtClean="0"/>
              <a:t> output lines which generate the binary code corresponding to the input values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/>
              <a:t>Typically, an encoder converts a code containing exactly one bit that is 1 to a binary code corresponding to the position in which the 1 appears.</a:t>
            </a:r>
          </a:p>
        </p:txBody>
      </p:sp>
      <p:grpSp>
        <p:nvGrpSpPr>
          <p:cNvPr id="23556" name="Group 21"/>
          <p:cNvGrpSpPr>
            <a:grpSpLocks/>
          </p:cNvGrpSpPr>
          <p:nvPr/>
        </p:nvGrpSpPr>
        <p:grpSpPr bwMode="auto">
          <a:xfrm>
            <a:off x="1600200" y="1905000"/>
            <a:ext cx="5638800" cy="1143000"/>
            <a:chOff x="1447800" y="1143000"/>
            <a:chExt cx="5638800" cy="1143000"/>
          </a:xfrm>
        </p:grpSpPr>
        <p:sp>
          <p:nvSpPr>
            <p:cNvPr id="22534" name="Rectangle 4"/>
            <p:cNvSpPr>
              <a:spLocks noChangeArrowheads="1"/>
            </p:cNvSpPr>
            <p:nvPr/>
          </p:nvSpPr>
          <p:spPr bwMode="auto">
            <a:xfrm>
              <a:off x="3505200" y="1143000"/>
              <a:ext cx="1524000" cy="1143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9" name="Line 5"/>
            <p:cNvSpPr>
              <a:spLocks noChangeShapeType="1"/>
            </p:cNvSpPr>
            <p:nvPr/>
          </p:nvSpPr>
          <p:spPr bwMode="auto">
            <a:xfrm>
              <a:off x="5029200" y="16764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Line 6"/>
            <p:cNvSpPr>
              <a:spLocks noChangeShapeType="1"/>
            </p:cNvSpPr>
            <p:nvPr/>
          </p:nvSpPr>
          <p:spPr bwMode="auto">
            <a:xfrm>
              <a:off x="5029200" y="16002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Text Box 8"/>
            <p:cNvSpPr txBox="1">
              <a:spLocks noChangeArrowheads="1"/>
            </p:cNvSpPr>
            <p:nvPr/>
          </p:nvSpPr>
          <p:spPr bwMode="auto">
            <a:xfrm>
              <a:off x="5029200" y="1600200"/>
              <a:ext cx="381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.</a:t>
              </a:r>
            </a:p>
          </p:txBody>
        </p:sp>
        <p:sp>
          <p:nvSpPr>
            <p:cNvPr id="23562" name="Line 9"/>
            <p:cNvSpPr>
              <a:spLocks noChangeShapeType="1"/>
            </p:cNvSpPr>
            <p:nvPr/>
          </p:nvSpPr>
          <p:spPr bwMode="auto">
            <a:xfrm>
              <a:off x="2971800" y="12954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10"/>
            <p:cNvSpPr>
              <a:spLocks noChangeShapeType="1"/>
            </p:cNvSpPr>
            <p:nvPr/>
          </p:nvSpPr>
          <p:spPr bwMode="auto">
            <a:xfrm>
              <a:off x="2971800" y="13716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11"/>
            <p:cNvSpPr>
              <a:spLocks noChangeShapeType="1"/>
            </p:cNvSpPr>
            <p:nvPr/>
          </p:nvSpPr>
          <p:spPr bwMode="auto">
            <a:xfrm>
              <a:off x="2971800" y="14478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12"/>
            <p:cNvSpPr>
              <a:spLocks noChangeShapeType="1"/>
            </p:cNvSpPr>
            <p:nvPr/>
          </p:nvSpPr>
          <p:spPr bwMode="auto">
            <a:xfrm>
              <a:off x="5029200" y="19050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Text Box 13"/>
            <p:cNvSpPr txBox="1">
              <a:spLocks noChangeArrowheads="1"/>
            </p:cNvSpPr>
            <p:nvPr/>
          </p:nvSpPr>
          <p:spPr bwMode="auto">
            <a:xfrm>
              <a:off x="3048000" y="1385888"/>
              <a:ext cx="381000" cy="82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sz="1200" b="1"/>
                <a:t>.</a:t>
              </a:r>
            </a:p>
            <a:p>
              <a:pPr>
                <a:spcBef>
                  <a:spcPct val="50000"/>
                </a:spcBef>
              </a:pPr>
              <a:r>
                <a:rPr lang="en-US" sz="1200" b="1"/>
                <a:t>.</a:t>
              </a:r>
            </a:p>
          </p:txBody>
        </p:sp>
        <p:sp>
          <p:nvSpPr>
            <p:cNvPr id="23567" name="AutoShape 14"/>
            <p:cNvSpPr>
              <a:spLocks/>
            </p:cNvSpPr>
            <p:nvPr/>
          </p:nvSpPr>
          <p:spPr bwMode="auto">
            <a:xfrm>
              <a:off x="5526156" y="1524000"/>
              <a:ext cx="76200" cy="457200"/>
            </a:xfrm>
            <a:prstGeom prst="rightBrace">
              <a:avLst>
                <a:gd name="adj1" fmla="val 12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Text Box 16"/>
            <p:cNvSpPr txBox="1">
              <a:spLocks noChangeArrowheads="1"/>
            </p:cNvSpPr>
            <p:nvPr/>
          </p:nvSpPr>
          <p:spPr bwMode="auto">
            <a:xfrm>
              <a:off x="5715000" y="1524000"/>
              <a:ext cx="1371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n</a:t>
              </a:r>
              <a:r>
                <a:rPr lang="en-US"/>
                <a:t>  outputs</a:t>
              </a:r>
            </a:p>
          </p:txBody>
        </p:sp>
        <p:sp>
          <p:nvSpPr>
            <p:cNvPr id="23569" name="Text Box 17"/>
            <p:cNvSpPr txBox="1">
              <a:spLocks noChangeArrowheads="1"/>
            </p:cNvSpPr>
            <p:nvPr/>
          </p:nvSpPr>
          <p:spPr bwMode="auto">
            <a:xfrm>
              <a:off x="1447800" y="1462088"/>
              <a:ext cx="16002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  <a:r>
                <a:rPr lang="en-US" sz="2400" baseline="30000"/>
                <a:t>n</a:t>
              </a:r>
              <a:r>
                <a:rPr lang="en-US"/>
                <a:t>  inputs</a:t>
              </a:r>
            </a:p>
          </p:txBody>
        </p:sp>
        <p:sp>
          <p:nvSpPr>
            <p:cNvPr id="23570" name="Text Box 18"/>
            <p:cNvSpPr txBox="1">
              <a:spLocks noChangeArrowheads="1"/>
            </p:cNvSpPr>
            <p:nvPr/>
          </p:nvSpPr>
          <p:spPr bwMode="auto">
            <a:xfrm>
              <a:off x="3581400" y="1295400"/>
              <a:ext cx="1371600" cy="779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  <a:r>
                <a:rPr lang="en-US" sz="2400" baseline="30000"/>
                <a:t>n</a:t>
              </a:r>
              <a:r>
                <a:rPr lang="en-US"/>
                <a:t>-to-n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Encoder</a:t>
              </a:r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>
              <a:off x="2971800" y="15240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>
              <a:off x="2971800" y="22098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AutoShape 21"/>
            <p:cNvSpPr>
              <a:spLocks/>
            </p:cNvSpPr>
            <p:nvPr/>
          </p:nvSpPr>
          <p:spPr bwMode="auto">
            <a:xfrm>
              <a:off x="2895600" y="1219200"/>
              <a:ext cx="76200" cy="1066800"/>
            </a:xfrm>
            <a:prstGeom prst="leftBrace">
              <a:avLst>
                <a:gd name="adj1" fmla="val 11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57" name="Footer Placeholder 2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8-to-3 Encoder</a:t>
            </a:r>
          </a:p>
        </p:txBody>
      </p:sp>
      <p:sp>
        <p:nvSpPr>
          <p:cNvPr id="24579" name="Content Placeholder 2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US" sz="2000" b="1" smtClean="0"/>
              <a:t>Description:</a:t>
            </a:r>
          </a:p>
          <a:p>
            <a:pPr marL="0" indent="0">
              <a:buFont typeface="Arial" charset="0"/>
              <a:buChar char="•"/>
            </a:pPr>
            <a:r>
              <a:rPr lang="en-US" sz="2000" smtClean="0"/>
              <a:t>2</a:t>
            </a:r>
            <a:r>
              <a:rPr lang="en-US" sz="2000" baseline="30000" smtClean="0"/>
              <a:t>3</a:t>
            </a:r>
            <a:r>
              <a:rPr lang="en-US" sz="2000" smtClean="0"/>
              <a:t> = 8 inputs, 3 outputs</a:t>
            </a:r>
          </a:p>
          <a:p>
            <a:pPr marL="0" indent="0">
              <a:buFont typeface="Arial" charset="0"/>
              <a:buChar char="•"/>
            </a:pPr>
            <a:r>
              <a:rPr lang="en-US" sz="2000" smtClean="0"/>
              <a:t>one input =1, others = 0’s</a:t>
            </a:r>
          </a:p>
          <a:p>
            <a:pPr marL="0" indent="0">
              <a:buFont typeface="Arial" charset="0"/>
              <a:buChar char="•"/>
            </a:pPr>
            <a:r>
              <a:rPr lang="en-US" sz="2000" smtClean="0"/>
              <a:t>Each input generate unique binary code</a:t>
            </a:r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6" name="TextBox 5"/>
          <p:cNvSpPr txBox="1"/>
          <p:nvPr/>
        </p:nvSpPr>
        <p:spPr bwMode="auto">
          <a:xfrm>
            <a:off x="1293813" y="2433638"/>
            <a:ext cx="1554162" cy="2062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/>
              <a:t>8-to-3 </a:t>
            </a:r>
          </a:p>
          <a:p>
            <a:pPr>
              <a:defRPr/>
            </a:pPr>
            <a:r>
              <a:rPr lang="en-US" sz="1600" dirty="0"/>
              <a:t>Encoder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grpSp>
        <p:nvGrpSpPr>
          <p:cNvPr id="24582" name="Group 19"/>
          <p:cNvGrpSpPr>
            <a:grpSpLocks/>
          </p:cNvGrpSpPr>
          <p:nvPr/>
        </p:nvGrpSpPr>
        <p:grpSpPr bwMode="auto">
          <a:xfrm>
            <a:off x="838200" y="2662238"/>
            <a:ext cx="457200" cy="1600200"/>
            <a:chOff x="2847975" y="2666948"/>
            <a:chExt cx="457200" cy="1600245"/>
          </a:xfrm>
        </p:grpSpPr>
        <p:cxnSp>
          <p:nvCxnSpPr>
            <p:cNvPr id="24588" name="Straight Arrow Connector 9"/>
            <p:cNvCxnSpPr>
              <a:cxnSpLocks noChangeShapeType="1"/>
            </p:cNvCxnSpPr>
            <p:nvPr/>
          </p:nvCxnSpPr>
          <p:spPr bwMode="auto">
            <a:xfrm>
              <a:off x="2847975" y="2666948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4589" name="Straight Arrow Connector 10"/>
            <p:cNvCxnSpPr>
              <a:cxnSpLocks noChangeShapeType="1"/>
            </p:cNvCxnSpPr>
            <p:nvPr/>
          </p:nvCxnSpPr>
          <p:spPr bwMode="auto">
            <a:xfrm>
              <a:off x="2847975" y="2893966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4590" name="Straight Arrow Connector 11"/>
            <p:cNvCxnSpPr>
              <a:cxnSpLocks noChangeShapeType="1"/>
            </p:cNvCxnSpPr>
            <p:nvPr/>
          </p:nvCxnSpPr>
          <p:spPr bwMode="auto">
            <a:xfrm>
              <a:off x="2847975" y="3122573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4591" name="Straight Arrow Connector 12"/>
            <p:cNvCxnSpPr>
              <a:cxnSpLocks noChangeShapeType="1"/>
            </p:cNvCxnSpPr>
            <p:nvPr/>
          </p:nvCxnSpPr>
          <p:spPr bwMode="auto">
            <a:xfrm>
              <a:off x="2847975" y="3351179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4592" name="Straight Arrow Connector 13"/>
            <p:cNvCxnSpPr>
              <a:cxnSpLocks noChangeShapeType="1"/>
            </p:cNvCxnSpPr>
            <p:nvPr/>
          </p:nvCxnSpPr>
          <p:spPr bwMode="auto">
            <a:xfrm>
              <a:off x="2847975" y="3581374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4593" name="Straight Arrow Connector 14"/>
            <p:cNvCxnSpPr>
              <a:cxnSpLocks noChangeShapeType="1"/>
            </p:cNvCxnSpPr>
            <p:nvPr/>
          </p:nvCxnSpPr>
          <p:spPr bwMode="auto">
            <a:xfrm>
              <a:off x="2847975" y="380839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4594" name="Straight Arrow Connector 15"/>
            <p:cNvCxnSpPr>
              <a:cxnSpLocks noChangeShapeType="1"/>
            </p:cNvCxnSpPr>
            <p:nvPr/>
          </p:nvCxnSpPr>
          <p:spPr bwMode="auto">
            <a:xfrm>
              <a:off x="2847975" y="4036999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4595" name="Straight Arrow Connector 16"/>
            <p:cNvCxnSpPr>
              <a:cxnSpLocks noChangeShapeType="1"/>
            </p:cNvCxnSpPr>
            <p:nvPr/>
          </p:nvCxnSpPr>
          <p:spPr bwMode="auto">
            <a:xfrm>
              <a:off x="2847975" y="4265605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24583" name="TextBox 22"/>
          <p:cNvSpPr txBox="1">
            <a:spLocks noChangeArrowheads="1"/>
          </p:cNvSpPr>
          <p:nvPr/>
        </p:nvSpPr>
        <p:spPr bwMode="auto">
          <a:xfrm>
            <a:off x="1279525" y="2560638"/>
            <a:ext cx="3825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</a:t>
            </a:r>
            <a:r>
              <a:rPr lang="en-US" sz="1400" baseline="-25000"/>
              <a:t>0</a:t>
            </a:r>
          </a:p>
          <a:p>
            <a:r>
              <a:rPr lang="en-US" sz="1400"/>
              <a:t>D</a:t>
            </a:r>
            <a:r>
              <a:rPr lang="en-US" sz="1400" baseline="-25000"/>
              <a:t>1</a:t>
            </a:r>
          </a:p>
          <a:p>
            <a:r>
              <a:rPr lang="en-US" sz="1400"/>
              <a:t>D</a:t>
            </a:r>
            <a:r>
              <a:rPr lang="en-US" sz="1400" baseline="-25000"/>
              <a:t>2</a:t>
            </a:r>
          </a:p>
          <a:p>
            <a:r>
              <a:rPr lang="en-US" sz="1400"/>
              <a:t>D</a:t>
            </a:r>
            <a:r>
              <a:rPr lang="en-US" sz="1400" baseline="-25000"/>
              <a:t>3</a:t>
            </a:r>
          </a:p>
          <a:p>
            <a:r>
              <a:rPr lang="en-US" sz="1400"/>
              <a:t>D</a:t>
            </a:r>
            <a:r>
              <a:rPr lang="en-US" sz="1400" baseline="-25000"/>
              <a:t>4</a:t>
            </a:r>
          </a:p>
          <a:p>
            <a:r>
              <a:rPr lang="en-US" sz="1400"/>
              <a:t>D</a:t>
            </a:r>
            <a:r>
              <a:rPr lang="en-US" sz="1400" baseline="-25000"/>
              <a:t>5</a:t>
            </a:r>
          </a:p>
          <a:p>
            <a:r>
              <a:rPr lang="en-US" sz="1400"/>
              <a:t>D</a:t>
            </a:r>
            <a:r>
              <a:rPr lang="en-US" sz="1400" baseline="-25000"/>
              <a:t>6</a:t>
            </a:r>
          </a:p>
          <a:p>
            <a:r>
              <a:rPr lang="en-US" sz="1400"/>
              <a:t>D</a:t>
            </a:r>
            <a:r>
              <a:rPr lang="en-US" sz="1400" baseline="-25000"/>
              <a:t>7</a:t>
            </a:r>
          </a:p>
        </p:txBody>
      </p:sp>
      <p:cxnSp>
        <p:nvCxnSpPr>
          <p:cNvPr id="24584" name="Straight Arrow Connector 18"/>
          <p:cNvCxnSpPr>
            <a:cxnSpLocks noChangeShapeType="1"/>
          </p:cNvCxnSpPr>
          <p:nvPr/>
        </p:nvCxnSpPr>
        <p:spPr bwMode="auto">
          <a:xfrm>
            <a:off x="2862263" y="32766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585" name="Straight Arrow Connector 19"/>
          <p:cNvCxnSpPr>
            <a:cxnSpLocks noChangeShapeType="1"/>
          </p:cNvCxnSpPr>
          <p:nvPr/>
        </p:nvCxnSpPr>
        <p:spPr bwMode="auto">
          <a:xfrm>
            <a:off x="2862263" y="35052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586" name="Straight Arrow Connector 20"/>
          <p:cNvCxnSpPr>
            <a:cxnSpLocks noChangeShapeType="1"/>
          </p:cNvCxnSpPr>
          <p:nvPr/>
        </p:nvCxnSpPr>
        <p:spPr bwMode="auto">
          <a:xfrm>
            <a:off x="2862263" y="37338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4587" name="TextBox 36"/>
          <p:cNvSpPr txBox="1">
            <a:spLocks noChangeArrowheads="1"/>
          </p:cNvSpPr>
          <p:nvPr/>
        </p:nvSpPr>
        <p:spPr bwMode="auto">
          <a:xfrm>
            <a:off x="2509838" y="3124200"/>
            <a:ext cx="3825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  <a:r>
              <a:rPr lang="en-US" sz="1400" baseline="-25000"/>
              <a:t>0</a:t>
            </a:r>
          </a:p>
          <a:p>
            <a:r>
              <a:rPr lang="en-US" sz="1400"/>
              <a:t>A</a:t>
            </a:r>
            <a:r>
              <a:rPr lang="en-US" sz="1400" baseline="-25000"/>
              <a:t>1</a:t>
            </a:r>
          </a:p>
          <a:p>
            <a:r>
              <a:rPr lang="en-US" sz="1400"/>
              <a:t>A</a:t>
            </a:r>
            <a:r>
              <a:rPr lang="en-US" sz="1400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8-to-3 Encoder (truth table)</a:t>
            </a: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6" name="TextBox 5"/>
          <p:cNvSpPr txBox="1"/>
          <p:nvPr/>
        </p:nvSpPr>
        <p:spPr bwMode="auto">
          <a:xfrm>
            <a:off x="1293813" y="2433638"/>
            <a:ext cx="1554162" cy="2062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/>
              <a:t>8-to-3 </a:t>
            </a:r>
          </a:p>
          <a:p>
            <a:pPr>
              <a:defRPr/>
            </a:pPr>
            <a:r>
              <a:rPr lang="en-US" sz="1600" dirty="0"/>
              <a:t>Encoder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grpSp>
        <p:nvGrpSpPr>
          <p:cNvPr id="25605" name="Group 19"/>
          <p:cNvGrpSpPr>
            <a:grpSpLocks/>
          </p:cNvGrpSpPr>
          <p:nvPr/>
        </p:nvGrpSpPr>
        <p:grpSpPr bwMode="auto">
          <a:xfrm>
            <a:off x="838200" y="2662238"/>
            <a:ext cx="457200" cy="1600200"/>
            <a:chOff x="2847975" y="2666948"/>
            <a:chExt cx="457200" cy="1600245"/>
          </a:xfrm>
        </p:grpSpPr>
        <p:cxnSp>
          <p:nvCxnSpPr>
            <p:cNvPr id="25716" name="Straight Arrow Connector 9"/>
            <p:cNvCxnSpPr>
              <a:cxnSpLocks noChangeShapeType="1"/>
            </p:cNvCxnSpPr>
            <p:nvPr/>
          </p:nvCxnSpPr>
          <p:spPr bwMode="auto">
            <a:xfrm>
              <a:off x="2847975" y="2666948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5717" name="Straight Arrow Connector 10"/>
            <p:cNvCxnSpPr>
              <a:cxnSpLocks noChangeShapeType="1"/>
            </p:cNvCxnSpPr>
            <p:nvPr/>
          </p:nvCxnSpPr>
          <p:spPr bwMode="auto">
            <a:xfrm>
              <a:off x="2847975" y="2893966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5718" name="Straight Arrow Connector 11"/>
            <p:cNvCxnSpPr>
              <a:cxnSpLocks noChangeShapeType="1"/>
            </p:cNvCxnSpPr>
            <p:nvPr/>
          </p:nvCxnSpPr>
          <p:spPr bwMode="auto">
            <a:xfrm>
              <a:off x="2847975" y="3122573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5719" name="Straight Arrow Connector 12"/>
            <p:cNvCxnSpPr>
              <a:cxnSpLocks noChangeShapeType="1"/>
            </p:cNvCxnSpPr>
            <p:nvPr/>
          </p:nvCxnSpPr>
          <p:spPr bwMode="auto">
            <a:xfrm>
              <a:off x="2847975" y="3351179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5720" name="Straight Arrow Connector 13"/>
            <p:cNvCxnSpPr>
              <a:cxnSpLocks noChangeShapeType="1"/>
            </p:cNvCxnSpPr>
            <p:nvPr/>
          </p:nvCxnSpPr>
          <p:spPr bwMode="auto">
            <a:xfrm>
              <a:off x="2847975" y="3581374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5721" name="Straight Arrow Connector 14"/>
            <p:cNvCxnSpPr>
              <a:cxnSpLocks noChangeShapeType="1"/>
            </p:cNvCxnSpPr>
            <p:nvPr/>
          </p:nvCxnSpPr>
          <p:spPr bwMode="auto">
            <a:xfrm>
              <a:off x="2847975" y="380839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5722" name="Straight Arrow Connector 15"/>
            <p:cNvCxnSpPr>
              <a:cxnSpLocks noChangeShapeType="1"/>
            </p:cNvCxnSpPr>
            <p:nvPr/>
          </p:nvCxnSpPr>
          <p:spPr bwMode="auto">
            <a:xfrm>
              <a:off x="2847975" y="4036999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5723" name="Straight Arrow Connector 16"/>
            <p:cNvCxnSpPr>
              <a:cxnSpLocks noChangeShapeType="1"/>
            </p:cNvCxnSpPr>
            <p:nvPr/>
          </p:nvCxnSpPr>
          <p:spPr bwMode="auto">
            <a:xfrm>
              <a:off x="2847975" y="4265605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25606" name="TextBox 22"/>
          <p:cNvSpPr txBox="1">
            <a:spLocks noChangeArrowheads="1"/>
          </p:cNvSpPr>
          <p:nvPr/>
        </p:nvSpPr>
        <p:spPr bwMode="auto">
          <a:xfrm>
            <a:off x="1279525" y="2560638"/>
            <a:ext cx="3825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</a:t>
            </a:r>
            <a:r>
              <a:rPr lang="en-US" sz="1400" baseline="-25000"/>
              <a:t>0</a:t>
            </a:r>
          </a:p>
          <a:p>
            <a:r>
              <a:rPr lang="en-US" sz="1400"/>
              <a:t>D</a:t>
            </a:r>
            <a:r>
              <a:rPr lang="en-US" sz="1400" baseline="-25000"/>
              <a:t>1</a:t>
            </a:r>
          </a:p>
          <a:p>
            <a:r>
              <a:rPr lang="en-US" sz="1400"/>
              <a:t>D</a:t>
            </a:r>
            <a:r>
              <a:rPr lang="en-US" sz="1400" baseline="-25000"/>
              <a:t>2</a:t>
            </a:r>
          </a:p>
          <a:p>
            <a:r>
              <a:rPr lang="en-US" sz="1400"/>
              <a:t>D</a:t>
            </a:r>
            <a:r>
              <a:rPr lang="en-US" sz="1400" baseline="-25000"/>
              <a:t>3</a:t>
            </a:r>
          </a:p>
          <a:p>
            <a:r>
              <a:rPr lang="en-US" sz="1400"/>
              <a:t>D</a:t>
            </a:r>
            <a:r>
              <a:rPr lang="en-US" sz="1400" baseline="-25000"/>
              <a:t>4</a:t>
            </a:r>
          </a:p>
          <a:p>
            <a:r>
              <a:rPr lang="en-US" sz="1400"/>
              <a:t>D</a:t>
            </a:r>
            <a:r>
              <a:rPr lang="en-US" sz="1400" baseline="-25000"/>
              <a:t>5</a:t>
            </a:r>
          </a:p>
          <a:p>
            <a:r>
              <a:rPr lang="en-US" sz="1400"/>
              <a:t>D</a:t>
            </a:r>
            <a:r>
              <a:rPr lang="en-US" sz="1400" baseline="-25000"/>
              <a:t>6</a:t>
            </a:r>
          </a:p>
          <a:p>
            <a:r>
              <a:rPr lang="en-US" sz="1400"/>
              <a:t>D</a:t>
            </a:r>
            <a:r>
              <a:rPr lang="en-US" sz="1400" baseline="-25000"/>
              <a:t>7</a:t>
            </a:r>
          </a:p>
        </p:txBody>
      </p:sp>
      <p:cxnSp>
        <p:nvCxnSpPr>
          <p:cNvPr id="25607" name="Straight Arrow Connector 18"/>
          <p:cNvCxnSpPr>
            <a:cxnSpLocks noChangeShapeType="1"/>
          </p:cNvCxnSpPr>
          <p:nvPr/>
        </p:nvCxnSpPr>
        <p:spPr bwMode="auto">
          <a:xfrm>
            <a:off x="2862263" y="32766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08" name="Straight Arrow Connector 19"/>
          <p:cNvCxnSpPr>
            <a:cxnSpLocks noChangeShapeType="1"/>
          </p:cNvCxnSpPr>
          <p:nvPr/>
        </p:nvCxnSpPr>
        <p:spPr bwMode="auto">
          <a:xfrm>
            <a:off x="2862263" y="35052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09" name="Straight Arrow Connector 20"/>
          <p:cNvCxnSpPr>
            <a:cxnSpLocks noChangeShapeType="1"/>
          </p:cNvCxnSpPr>
          <p:nvPr/>
        </p:nvCxnSpPr>
        <p:spPr bwMode="auto">
          <a:xfrm>
            <a:off x="2862263" y="37338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5610" name="TextBox 36"/>
          <p:cNvSpPr txBox="1">
            <a:spLocks noChangeArrowheads="1"/>
          </p:cNvSpPr>
          <p:nvPr/>
        </p:nvSpPr>
        <p:spPr bwMode="auto">
          <a:xfrm>
            <a:off x="2509838" y="3124200"/>
            <a:ext cx="3825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  <a:r>
              <a:rPr lang="en-US" sz="1400" baseline="-25000"/>
              <a:t>0</a:t>
            </a:r>
          </a:p>
          <a:p>
            <a:r>
              <a:rPr lang="en-US" sz="1400"/>
              <a:t>A</a:t>
            </a:r>
            <a:r>
              <a:rPr lang="en-US" sz="1400" baseline="-25000"/>
              <a:t>1</a:t>
            </a:r>
          </a:p>
          <a:p>
            <a:r>
              <a:rPr lang="en-US" sz="1400"/>
              <a:t>A</a:t>
            </a:r>
            <a:r>
              <a:rPr lang="en-US" sz="1400" baseline="-25000"/>
              <a:t>2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810000" y="1981200"/>
          <a:ext cx="4800600" cy="3657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</a:tblGrid>
              <a:tr h="35052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outputs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8-to-3 Encoder (truth table)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6" name="TextBox 5"/>
          <p:cNvSpPr txBox="1"/>
          <p:nvPr/>
        </p:nvSpPr>
        <p:spPr bwMode="auto">
          <a:xfrm>
            <a:off x="1293813" y="2433638"/>
            <a:ext cx="1554162" cy="2062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/>
              <a:t>8-to-3 </a:t>
            </a:r>
          </a:p>
          <a:p>
            <a:pPr>
              <a:defRPr/>
            </a:pPr>
            <a:r>
              <a:rPr lang="en-US" sz="1600" dirty="0"/>
              <a:t>Encoder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grpSp>
        <p:nvGrpSpPr>
          <p:cNvPr id="26629" name="Group 19"/>
          <p:cNvGrpSpPr>
            <a:grpSpLocks/>
          </p:cNvGrpSpPr>
          <p:nvPr/>
        </p:nvGrpSpPr>
        <p:grpSpPr bwMode="auto">
          <a:xfrm>
            <a:off x="838200" y="2662238"/>
            <a:ext cx="457200" cy="1600200"/>
            <a:chOff x="2847975" y="2666948"/>
            <a:chExt cx="457200" cy="1600245"/>
          </a:xfrm>
        </p:grpSpPr>
        <p:cxnSp>
          <p:nvCxnSpPr>
            <p:cNvPr id="26742" name="Straight Arrow Connector 9"/>
            <p:cNvCxnSpPr>
              <a:cxnSpLocks noChangeShapeType="1"/>
            </p:cNvCxnSpPr>
            <p:nvPr/>
          </p:nvCxnSpPr>
          <p:spPr bwMode="auto">
            <a:xfrm>
              <a:off x="2847975" y="2666948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6743" name="Straight Arrow Connector 10"/>
            <p:cNvCxnSpPr>
              <a:cxnSpLocks noChangeShapeType="1"/>
            </p:cNvCxnSpPr>
            <p:nvPr/>
          </p:nvCxnSpPr>
          <p:spPr bwMode="auto">
            <a:xfrm>
              <a:off x="2847975" y="2893966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6744" name="Straight Arrow Connector 11"/>
            <p:cNvCxnSpPr>
              <a:cxnSpLocks noChangeShapeType="1"/>
            </p:cNvCxnSpPr>
            <p:nvPr/>
          </p:nvCxnSpPr>
          <p:spPr bwMode="auto">
            <a:xfrm>
              <a:off x="2847975" y="3122573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6745" name="Straight Arrow Connector 12"/>
            <p:cNvCxnSpPr>
              <a:cxnSpLocks noChangeShapeType="1"/>
            </p:cNvCxnSpPr>
            <p:nvPr/>
          </p:nvCxnSpPr>
          <p:spPr bwMode="auto">
            <a:xfrm>
              <a:off x="2847975" y="3351179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6746" name="Straight Arrow Connector 13"/>
            <p:cNvCxnSpPr>
              <a:cxnSpLocks noChangeShapeType="1"/>
            </p:cNvCxnSpPr>
            <p:nvPr/>
          </p:nvCxnSpPr>
          <p:spPr bwMode="auto">
            <a:xfrm>
              <a:off x="2847975" y="3581374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6747" name="Straight Arrow Connector 14"/>
            <p:cNvCxnSpPr>
              <a:cxnSpLocks noChangeShapeType="1"/>
            </p:cNvCxnSpPr>
            <p:nvPr/>
          </p:nvCxnSpPr>
          <p:spPr bwMode="auto">
            <a:xfrm>
              <a:off x="2847975" y="380839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6748" name="Straight Arrow Connector 15"/>
            <p:cNvCxnSpPr>
              <a:cxnSpLocks noChangeShapeType="1"/>
            </p:cNvCxnSpPr>
            <p:nvPr/>
          </p:nvCxnSpPr>
          <p:spPr bwMode="auto">
            <a:xfrm>
              <a:off x="2847975" y="4036999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6749" name="Straight Arrow Connector 16"/>
            <p:cNvCxnSpPr>
              <a:cxnSpLocks noChangeShapeType="1"/>
            </p:cNvCxnSpPr>
            <p:nvPr/>
          </p:nvCxnSpPr>
          <p:spPr bwMode="auto">
            <a:xfrm>
              <a:off x="2847975" y="4265605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26630" name="TextBox 22"/>
          <p:cNvSpPr txBox="1">
            <a:spLocks noChangeArrowheads="1"/>
          </p:cNvSpPr>
          <p:nvPr/>
        </p:nvSpPr>
        <p:spPr bwMode="auto">
          <a:xfrm>
            <a:off x="1279525" y="2560638"/>
            <a:ext cx="3825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</a:t>
            </a:r>
            <a:r>
              <a:rPr lang="en-US" sz="1400" baseline="-25000"/>
              <a:t>0</a:t>
            </a:r>
          </a:p>
          <a:p>
            <a:r>
              <a:rPr lang="en-US" sz="1400"/>
              <a:t>D</a:t>
            </a:r>
            <a:r>
              <a:rPr lang="en-US" sz="1400" baseline="-25000"/>
              <a:t>1</a:t>
            </a:r>
          </a:p>
          <a:p>
            <a:r>
              <a:rPr lang="en-US" sz="1400"/>
              <a:t>D</a:t>
            </a:r>
            <a:r>
              <a:rPr lang="en-US" sz="1400" baseline="-25000"/>
              <a:t>2</a:t>
            </a:r>
          </a:p>
          <a:p>
            <a:r>
              <a:rPr lang="en-US" sz="1400"/>
              <a:t>D</a:t>
            </a:r>
            <a:r>
              <a:rPr lang="en-US" sz="1400" baseline="-25000"/>
              <a:t>3</a:t>
            </a:r>
          </a:p>
          <a:p>
            <a:r>
              <a:rPr lang="en-US" sz="1400"/>
              <a:t>D</a:t>
            </a:r>
            <a:r>
              <a:rPr lang="en-US" sz="1400" baseline="-25000"/>
              <a:t>4</a:t>
            </a:r>
          </a:p>
          <a:p>
            <a:r>
              <a:rPr lang="en-US" sz="1400"/>
              <a:t>D</a:t>
            </a:r>
            <a:r>
              <a:rPr lang="en-US" sz="1400" baseline="-25000"/>
              <a:t>5</a:t>
            </a:r>
          </a:p>
          <a:p>
            <a:r>
              <a:rPr lang="en-US" sz="1400"/>
              <a:t>D</a:t>
            </a:r>
            <a:r>
              <a:rPr lang="en-US" sz="1400" baseline="-25000"/>
              <a:t>6</a:t>
            </a:r>
          </a:p>
          <a:p>
            <a:r>
              <a:rPr lang="en-US" sz="1400"/>
              <a:t>D</a:t>
            </a:r>
            <a:r>
              <a:rPr lang="en-US" sz="1400" baseline="-25000"/>
              <a:t>7</a:t>
            </a:r>
          </a:p>
        </p:txBody>
      </p:sp>
      <p:cxnSp>
        <p:nvCxnSpPr>
          <p:cNvPr id="26631" name="Straight Arrow Connector 18"/>
          <p:cNvCxnSpPr>
            <a:cxnSpLocks noChangeShapeType="1"/>
          </p:cNvCxnSpPr>
          <p:nvPr/>
        </p:nvCxnSpPr>
        <p:spPr bwMode="auto">
          <a:xfrm>
            <a:off x="2862263" y="32766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6632" name="Straight Arrow Connector 19"/>
          <p:cNvCxnSpPr>
            <a:cxnSpLocks noChangeShapeType="1"/>
          </p:cNvCxnSpPr>
          <p:nvPr/>
        </p:nvCxnSpPr>
        <p:spPr bwMode="auto">
          <a:xfrm>
            <a:off x="2862263" y="35052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6633" name="Straight Arrow Connector 20"/>
          <p:cNvCxnSpPr>
            <a:cxnSpLocks noChangeShapeType="1"/>
          </p:cNvCxnSpPr>
          <p:nvPr/>
        </p:nvCxnSpPr>
        <p:spPr bwMode="auto">
          <a:xfrm>
            <a:off x="2862263" y="37338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634" name="TextBox 36"/>
          <p:cNvSpPr txBox="1">
            <a:spLocks noChangeArrowheads="1"/>
          </p:cNvSpPr>
          <p:nvPr/>
        </p:nvSpPr>
        <p:spPr bwMode="auto">
          <a:xfrm>
            <a:off x="2509838" y="3124200"/>
            <a:ext cx="3825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  <a:r>
              <a:rPr lang="en-US" sz="1400" baseline="-25000"/>
              <a:t>0</a:t>
            </a:r>
          </a:p>
          <a:p>
            <a:r>
              <a:rPr lang="en-US" sz="1400"/>
              <a:t>A</a:t>
            </a:r>
            <a:r>
              <a:rPr lang="en-US" sz="1400" baseline="-25000"/>
              <a:t>1</a:t>
            </a:r>
          </a:p>
          <a:p>
            <a:r>
              <a:rPr lang="en-US" sz="1400"/>
              <a:t>A</a:t>
            </a:r>
            <a:r>
              <a:rPr lang="en-US" sz="1400" baseline="-25000"/>
              <a:t>2</a:t>
            </a:r>
          </a:p>
        </p:txBody>
      </p:sp>
      <p:sp>
        <p:nvSpPr>
          <p:cNvPr id="26635" name="TextBox 20"/>
          <p:cNvSpPr txBox="1">
            <a:spLocks noChangeArrowheads="1"/>
          </p:cNvSpPr>
          <p:nvPr/>
        </p:nvSpPr>
        <p:spPr bwMode="auto">
          <a:xfrm>
            <a:off x="560388" y="2576513"/>
            <a:ext cx="2841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1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</p:txBody>
      </p:sp>
      <p:sp>
        <p:nvSpPr>
          <p:cNvPr id="26636" name="TextBox 22"/>
          <p:cNvSpPr txBox="1">
            <a:spLocks noChangeArrowheads="1"/>
          </p:cNvSpPr>
          <p:nvPr/>
        </p:nvSpPr>
        <p:spPr bwMode="auto">
          <a:xfrm>
            <a:off x="3297238" y="3136900"/>
            <a:ext cx="2841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3810000" y="1981200"/>
          <a:ext cx="4800600" cy="3657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</a:tblGrid>
              <a:tr h="35052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outputs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8-to-3 Encoder (truth table)</a:t>
            </a:r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6" name="TextBox 5"/>
          <p:cNvSpPr txBox="1"/>
          <p:nvPr/>
        </p:nvSpPr>
        <p:spPr bwMode="auto">
          <a:xfrm>
            <a:off x="1293813" y="2433638"/>
            <a:ext cx="1554162" cy="2062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/>
              <a:t>8-to-3 </a:t>
            </a:r>
          </a:p>
          <a:p>
            <a:pPr>
              <a:defRPr/>
            </a:pPr>
            <a:r>
              <a:rPr lang="en-US" sz="1600" dirty="0"/>
              <a:t>Encoder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grpSp>
        <p:nvGrpSpPr>
          <p:cNvPr id="27653" name="Group 19"/>
          <p:cNvGrpSpPr>
            <a:grpSpLocks/>
          </p:cNvGrpSpPr>
          <p:nvPr/>
        </p:nvGrpSpPr>
        <p:grpSpPr bwMode="auto">
          <a:xfrm>
            <a:off x="838200" y="2662238"/>
            <a:ext cx="457200" cy="1600200"/>
            <a:chOff x="2847975" y="2666948"/>
            <a:chExt cx="457200" cy="1600245"/>
          </a:xfrm>
        </p:grpSpPr>
        <p:cxnSp>
          <p:nvCxnSpPr>
            <p:cNvPr id="27766" name="Straight Arrow Connector 9"/>
            <p:cNvCxnSpPr>
              <a:cxnSpLocks noChangeShapeType="1"/>
            </p:cNvCxnSpPr>
            <p:nvPr/>
          </p:nvCxnSpPr>
          <p:spPr bwMode="auto">
            <a:xfrm>
              <a:off x="2847975" y="2666948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7767" name="Straight Arrow Connector 10"/>
            <p:cNvCxnSpPr>
              <a:cxnSpLocks noChangeShapeType="1"/>
            </p:cNvCxnSpPr>
            <p:nvPr/>
          </p:nvCxnSpPr>
          <p:spPr bwMode="auto">
            <a:xfrm>
              <a:off x="2847975" y="2893966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7768" name="Straight Arrow Connector 11"/>
            <p:cNvCxnSpPr>
              <a:cxnSpLocks noChangeShapeType="1"/>
            </p:cNvCxnSpPr>
            <p:nvPr/>
          </p:nvCxnSpPr>
          <p:spPr bwMode="auto">
            <a:xfrm>
              <a:off x="2847975" y="3122573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7769" name="Straight Arrow Connector 12"/>
            <p:cNvCxnSpPr>
              <a:cxnSpLocks noChangeShapeType="1"/>
            </p:cNvCxnSpPr>
            <p:nvPr/>
          </p:nvCxnSpPr>
          <p:spPr bwMode="auto">
            <a:xfrm>
              <a:off x="2847975" y="3351179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7770" name="Straight Arrow Connector 13"/>
            <p:cNvCxnSpPr>
              <a:cxnSpLocks noChangeShapeType="1"/>
            </p:cNvCxnSpPr>
            <p:nvPr/>
          </p:nvCxnSpPr>
          <p:spPr bwMode="auto">
            <a:xfrm>
              <a:off x="2847975" y="3581374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7771" name="Straight Arrow Connector 14"/>
            <p:cNvCxnSpPr>
              <a:cxnSpLocks noChangeShapeType="1"/>
            </p:cNvCxnSpPr>
            <p:nvPr/>
          </p:nvCxnSpPr>
          <p:spPr bwMode="auto">
            <a:xfrm>
              <a:off x="2847975" y="380839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7772" name="Straight Arrow Connector 15"/>
            <p:cNvCxnSpPr>
              <a:cxnSpLocks noChangeShapeType="1"/>
            </p:cNvCxnSpPr>
            <p:nvPr/>
          </p:nvCxnSpPr>
          <p:spPr bwMode="auto">
            <a:xfrm>
              <a:off x="2847975" y="4036999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7773" name="Straight Arrow Connector 16"/>
            <p:cNvCxnSpPr>
              <a:cxnSpLocks noChangeShapeType="1"/>
            </p:cNvCxnSpPr>
            <p:nvPr/>
          </p:nvCxnSpPr>
          <p:spPr bwMode="auto">
            <a:xfrm>
              <a:off x="2847975" y="4265605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27654" name="TextBox 22"/>
          <p:cNvSpPr txBox="1">
            <a:spLocks noChangeArrowheads="1"/>
          </p:cNvSpPr>
          <p:nvPr/>
        </p:nvSpPr>
        <p:spPr bwMode="auto">
          <a:xfrm>
            <a:off x="1279525" y="2560638"/>
            <a:ext cx="3825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</a:t>
            </a:r>
            <a:r>
              <a:rPr lang="en-US" sz="1400" baseline="-25000"/>
              <a:t>0</a:t>
            </a:r>
          </a:p>
          <a:p>
            <a:r>
              <a:rPr lang="en-US" sz="1400"/>
              <a:t>D</a:t>
            </a:r>
            <a:r>
              <a:rPr lang="en-US" sz="1400" baseline="-25000"/>
              <a:t>1</a:t>
            </a:r>
          </a:p>
          <a:p>
            <a:r>
              <a:rPr lang="en-US" sz="1400"/>
              <a:t>D</a:t>
            </a:r>
            <a:r>
              <a:rPr lang="en-US" sz="1400" baseline="-25000"/>
              <a:t>2</a:t>
            </a:r>
          </a:p>
          <a:p>
            <a:r>
              <a:rPr lang="en-US" sz="1400"/>
              <a:t>D</a:t>
            </a:r>
            <a:r>
              <a:rPr lang="en-US" sz="1400" baseline="-25000"/>
              <a:t>3</a:t>
            </a:r>
          </a:p>
          <a:p>
            <a:r>
              <a:rPr lang="en-US" sz="1400"/>
              <a:t>D</a:t>
            </a:r>
            <a:r>
              <a:rPr lang="en-US" sz="1400" baseline="-25000"/>
              <a:t>4</a:t>
            </a:r>
          </a:p>
          <a:p>
            <a:r>
              <a:rPr lang="en-US" sz="1400"/>
              <a:t>D</a:t>
            </a:r>
            <a:r>
              <a:rPr lang="en-US" sz="1400" baseline="-25000"/>
              <a:t>5</a:t>
            </a:r>
          </a:p>
          <a:p>
            <a:r>
              <a:rPr lang="en-US" sz="1400"/>
              <a:t>D</a:t>
            </a:r>
            <a:r>
              <a:rPr lang="en-US" sz="1400" baseline="-25000"/>
              <a:t>6</a:t>
            </a:r>
          </a:p>
          <a:p>
            <a:r>
              <a:rPr lang="en-US" sz="1400"/>
              <a:t>D</a:t>
            </a:r>
            <a:r>
              <a:rPr lang="en-US" sz="1400" baseline="-25000"/>
              <a:t>7</a:t>
            </a:r>
          </a:p>
        </p:txBody>
      </p:sp>
      <p:cxnSp>
        <p:nvCxnSpPr>
          <p:cNvPr id="27655" name="Straight Arrow Connector 18"/>
          <p:cNvCxnSpPr>
            <a:cxnSpLocks noChangeShapeType="1"/>
          </p:cNvCxnSpPr>
          <p:nvPr/>
        </p:nvCxnSpPr>
        <p:spPr bwMode="auto">
          <a:xfrm>
            <a:off x="2862263" y="32766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656" name="Straight Arrow Connector 19"/>
          <p:cNvCxnSpPr>
            <a:cxnSpLocks noChangeShapeType="1"/>
          </p:cNvCxnSpPr>
          <p:nvPr/>
        </p:nvCxnSpPr>
        <p:spPr bwMode="auto">
          <a:xfrm>
            <a:off x="2862263" y="35052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657" name="Straight Arrow Connector 20"/>
          <p:cNvCxnSpPr>
            <a:cxnSpLocks noChangeShapeType="1"/>
          </p:cNvCxnSpPr>
          <p:nvPr/>
        </p:nvCxnSpPr>
        <p:spPr bwMode="auto">
          <a:xfrm>
            <a:off x="2862263" y="37338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658" name="TextBox 36"/>
          <p:cNvSpPr txBox="1">
            <a:spLocks noChangeArrowheads="1"/>
          </p:cNvSpPr>
          <p:nvPr/>
        </p:nvSpPr>
        <p:spPr bwMode="auto">
          <a:xfrm>
            <a:off x="2509838" y="3124200"/>
            <a:ext cx="3825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  <a:r>
              <a:rPr lang="en-US" sz="1400" baseline="-25000"/>
              <a:t>0</a:t>
            </a:r>
          </a:p>
          <a:p>
            <a:r>
              <a:rPr lang="en-US" sz="1400"/>
              <a:t>A</a:t>
            </a:r>
            <a:r>
              <a:rPr lang="en-US" sz="1400" baseline="-25000"/>
              <a:t>1</a:t>
            </a:r>
          </a:p>
          <a:p>
            <a:r>
              <a:rPr lang="en-US" sz="1400"/>
              <a:t>A</a:t>
            </a:r>
            <a:r>
              <a:rPr lang="en-US" sz="1400" baseline="-25000"/>
              <a:t>2</a:t>
            </a:r>
          </a:p>
        </p:txBody>
      </p:sp>
      <p:sp>
        <p:nvSpPr>
          <p:cNvPr id="27659" name="TextBox 20"/>
          <p:cNvSpPr txBox="1">
            <a:spLocks noChangeArrowheads="1"/>
          </p:cNvSpPr>
          <p:nvPr/>
        </p:nvSpPr>
        <p:spPr bwMode="auto">
          <a:xfrm>
            <a:off x="560388" y="2576513"/>
            <a:ext cx="2841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0</a:t>
            </a:r>
          </a:p>
          <a:p>
            <a:r>
              <a:rPr lang="en-US" sz="1400" b="1"/>
              <a:t>1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</p:txBody>
      </p:sp>
      <p:sp>
        <p:nvSpPr>
          <p:cNvPr id="27660" name="TextBox 22"/>
          <p:cNvSpPr txBox="1">
            <a:spLocks noChangeArrowheads="1"/>
          </p:cNvSpPr>
          <p:nvPr/>
        </p:nvSpPr>
        <p:spPr bwMode="auto">
          <a:xfrm>
            <a:off x="3297238" y="3136900"/>
            <a:ext cx="2841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1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810000" y="1981200"/>
          <a:ext cx="4800600" cy="3657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</a:tblGrid>
              <a:tr h="35052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outputs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8-to-3 Encoder (truth table)</a:t>
            </a:r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6" name="TextBox 5"/>
          <p:cNvSpPr txBox="1"/>
          <p:nvPr/>
        </p:nvSpPr>
        <p:spPr bwMode="auto">
          <a:xfrm>
            <a:off x="1293813" y="2433638"/>
            <a:ext cx="1554162" cy="2062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/>
              <a:t>8-to-3</a:t>
            </a:r>
          </a:p>
          <a:p>
            <a:pPr>
              <a:defRPr/>
            </a:pPr>
            <a:r>
              <a:rPr lang="en-US" sz="1600" dirty="0"/>
              <a:t>Encoder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grpSp>
        <p:nvGrpSpPr>
          <p:cNvPr id="28677" name="Group 19"/>
          <p:cNvGrpSpPr>
            <a:grpSpLocks/>
          </p:cNvGrpSpPr>
          <p:nvPr/>
        </p:nvGrpSpPr>
        <p:grpSpPr bwMode="auto">
          <a:xfrm>
            <a:off x="838200" y="2662238"/>
            <a:ext cx="457200" cy="1600200"/>
            <a:chOff x="2847975" y="2666948"/>
            <a:chExt cx="457200" cy="1600245"/>
          </a:xfrm>
        </p:grpSpPr>
        <p:cxnSp>
          <p:nvCxnSpPr>
            <p:cNvPr id="28790" name="Straight Arrow Connector 9"/>
            <p:cNvCxnSpPr>
              <a:cxnSpLocks noChangeShapeType="1"/>
            </p:cNvCxnSpPr>
            <p:nvPr/>
          </p:nvCxnSpPr>
          <p:spPr bwMode="auto">
            <a:xfrm>
              <a:off x="2847975" y="2666948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8791" name="Straight Arrow Connector 10"/>
            <p:cNvCxnSpPr>
              <a:cxnSpLocks noChangeShapeType="1"/>
            </p:cNvCxnSpPr>
            <p:nvPr/>
          </p:nvCxnSpPr>
          <p:spPr bwMode="auto">
            <a:xfrm>
              <a:off x="2847975" y="2893966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8792" name="Straight Arrow Connector 11"/>
            <p:cNvCxnSpPr>
              <a:cxnSpLocks noChangeShapeType="1"/>
            </p:cNvCxnSpPr>
            <p:nvPr/>
          </p:nvCxnSpPr>
          <p:spPr bwMode="auto">
            <a:xfrm>
              <a:off x="2847975" y="3122573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8793" name="Straight Arrow Connector 12"/>
            <p:cNvCxnSpPr>
              <a:cxnSpLocks noChangeShapeType="1"/>
            </p:cNvCxnSpPr>
            <p:nvPr/>
          </p:nvCxnSpPr>
          <p:spPr bwMode="auto">
            <a:xfrm>
              <a:off x="2847975" y="3351179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8794" name="Straight Arrow Connector 13"/>
            <p:cNvCxnSpPr>
              <a:cxnSpLocks noChangeShapeType="1"/>
            </p:cNvCxnSpPr>
            <p:nvPr/>
          </p:nvCxnSpPr>
          <p:spPr bwMode="auto">
            <a:xfrm>
              <a:off x="2847975" y="3581374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8795" name="Straight Arrow Connector 14"/>
            <p:cNvCxnSpPr>
              <a:cxnSpLocks noChangeShapeType="1"/>
            </p:cNvCxnSpPr>
            <p:nvPr/>
          </p:nvCxnSpPr>
          <p:spPr bwMode="auto">
            <a:xfrm>
              <a:off x="2847975" y="380839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8796" name="Straight Arrow Connector 15"/>
            <p:cNvCxnSpPr>
              <a:cxnSpLocks noChangeShapeType="1"/>
            </p:cNvCxnSpPr>
            <p:nvPr/>
          </p:nvCxnSpPr>
          <p:spPr bwMode="auto">
            <a:xfrm>
              <a:off x="2847975" y="4036999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8797" name="Straight Arrow Connector 16"/>
            <p:cNvCxnSpPr>
              <a:cxnSpLocks noChangeShapeType="1"/>
            </p:cNvCxnSpPr>
            <p:nvPr/>
          </p:nvCxnSpPr>
          <p:spPr bwMode="auto">
            <a:xfrm>
              <a:off x="2847975" y="4265605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28678" name="TextBox 22"/>
          <p:cNvSpPr txBox="1">
            <a:spLocks noChangeArrowheads="1"/>
          </p:cNvSpPr>
          <p:nvPr/>
        </p:nvSpPr>
        <p:spPr bwMode="auto">
          <a:xfrm>
            <a:off x="1279525" y="2560638"/>
            <a:ext cx="3825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</a:t>
            </a:r>
            <a:r>
              <a:rPr lang="en-US" sz="1400" baseline="-25000"/>
              <a:t>0</a:t>
            </a:r>
          </a:p>
          <a:p>
            <a:r>
              <a:rPr lang="en-US" sz="1400"/>
              <a:t>D</a:t>
            </a:r>
            <a:r>
              <a:rPr lang="en-US" sz="1400" baseline="-25000"/>
              <a:t>1</a:t>
            </a:r>
          </a:p>
          <a:p>
            <a:r>
              <a:rPr lang="en-US" sz="1400"/>
              <a:t>D</a:t>
            </a:r>
            <a:r>
              <a:rPr lang="en-US" sz="1400" baseline="-25000"/>
              <a:t>2</a:t>
            </a:r>
          </a:p>
          <a:p>
            <a:r>
              <a:rPr lang="en-US" sz="1400"/>
              <a:t>D</a:t>
            </a:r>
            <a:r>
              <a:rPr lang="en-US" sz="1400" baseline="-25000"/>
              <a:t>3</a:t>
            </a:r>
          </a:p>
          <a:p>
            <a:r>
              <a:rPr lang="en-US" sz="1400"/>
              <a:t>D</a:t>
            </a:r>
            <a:r>
              <a:rPr lang="en-US" sz="1400" baseline="-25000"/>
              <a:t>4</a:t>
            </a:r>
          </a:p>
          <a:p>
            <a:r>
              <a:rPr lang="en-US" sz="1400"/>
              <a:t>D</a:t>
            </a:r>
            <a:r>
              <a:rPr lang="en-US" sz="1400" baseline="-25000"/>
              <a:t>5</a:t>
            </a:r>
          </a:p>
          <a:p>
            <a:r>
              <a:rPr lang="en-US" sz="1400"/>
              <a:t>D</a:t>
            </a:r>
            <a:r>
              <a:rPr lang="en-US" sz="1400" baseline="-25000"/>
              <a:t>6</a:t>
            </a:r>
          </a:p>
          <a:p>
            <a:r>
              <a:rPr lang="en-US" sz="1400"/>
              <a:t>D</a:t>
            </a:r>
            <a:r>
              <a:rPr lang="en-US" sz="1400" baseline="-25000"/>
              <a:t>7</a:t>
            </a:r>
          </a:p>
        </p:txBody>
      </p:sp>
      <p:cxnSp>
        <p:nvCxnSpPr>
          <p:cNvPr id="28679" name="Straight Arrow Connector 18"/>
          <p:cNvCxnSpPr>
            <a:cxnSpLocks noChangeShapeType="1"/>
          </p:cNvCxnSpPr>
          <p:nvPr/>
        </p:nvCxnSpPr>
        <p:spPr bwMode="auto">
          <a:xfrm>
            <a:off x="2862263" y="32766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680" name="Straight Arrow Connector 19"/>
          <p:cNvCxnSpPr>
            <a:cxnSpLocks noChangeShapeType="1"/>
          </p:cNvCxnSpPr>
          <p:nvPr/>
        </p:nvCxnSpPr>
        <p:spPr bwMode="auto">
          <a:xfrm>
            <a:off x="2862263" y="35052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681" name="Straight Arrow Connector 20"/>
          <p:cNvCxnSpPr>
            <a:cxnSpLocks noChangeShapeType="1"/>
          </p:cNvCxnSpPr>
          <p:nvPr/>
        </p:nvCxnSpPr>
        <p:spPr bwMode="auto">
          <a:xfrm>
            <a:off x="2862263" y="37338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8682" name="TextBox 36"/>
          <p:cNvSpPr txBox="1">
            <a:spLocks noChangeArrowheads="1"/>
          </p:cNvSpPr>
          <p:nvPr/>
        </p:nvSpPr>
        <p:spPr bwMode="auto">
          <a:xfrm>
            <a:off x="2509838" y="3124200"/>
            <a:ext cx="3825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  <a:r>
              <a:rPr lang="en-US" sz="1400" baseline="-25000"/>
              <a:t>0</a:t>
            </a:r>
          </a:p>
          <a:p>
            <a:r>
              <a:rPr lang="en-US" sz="1400"/>
              <a:t>A</a:t>
            </a:r>
            <a:r>
              <a:rPr lang="en-US" sz="1400" baseline="-25000"/>
              <a:t>1</a:t>
            </a:r>
          </a:p>
          <a:p>
            <a:r>
              <a:rPr lang="en-US" sz="1400"/>
              <a:t>A</a:t>
            </a:r>
            <a:r>
              <a:rPr lang="en-US" sz="1400" baseline="-25000"/>
              <a:t>2</a:t>
            </a:r>
          </a:p>
        </p:txBody>
      </p:sp>
      <p:sp>
        <p:nvSpPr>
          <p:cNvPr id="28683" name="TextBox 20"/>
          <p:cNvSpPr txBox="1">
            <a:spLocks noChangeArrowheads="1"/>
          </p:cNvSpPr>
          <p:nvPr/>
        </p:nvSpPr>
        <p:spPr bwMode="auto">
          <a:xfrm>
            <a:off x="560388" y="2576513"/>
            <a:ext cx="2841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1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</p:txBody>
      </p:sp>
      <p:sp>
        <p:nvSpPr>
          <p:cNvPr id="28684" name="TextBox 22"/>
          <p:cNvSpPr txBox="1">
            <a:spLocks noChangeArrowheads="1"/>
          </p:cNvSpPr>
          <p:nvPr/>
        </p:nvSpPr>
        <p:spPr bwMode="auto">
          <a:xfrm>
            <a:off x="3297238" y="3136900"/>
            <a:ext cx="2841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1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1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810000" y="1981200"/>
          <a:ext cx="4800600" cy="3657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</a:tblGrid>
              <a:tr h="35052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outputs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8-to-3 Encoder (truth table)</a:t>
            </a:r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6" name="TextBox 5"/>
          <p:cNvSpPr txBox="1"/>
          <p:nvPr/>
        </p:nvSpPr>
        <p:spPr bwMode="auto">
          <a:xfrm>
            <a:off x="1293813" y="2433638"/>
            <a:ext cx="1554162" cy="2062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/>
              <a:t>8-to-3</a:t>
            </a:r>
          </a:p>
          <a:p>
            <a:pPr>
              <a:defRPr/>
            </a:pPr>
            <a:r>
              <a:rPr lang="en-US" sz="1600" dirty="0"/>
              <a:t>Encoder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grpSp>
        <p:nvGrpSpPr>
          <p:cNvPr id="29701" name="Group 19"/>
          <p:cNvGrpSpPr>
            <a:grpSpLocks/>
          </p:cNvGrpSpPr>
          <p:nvPr/>
        </p:nvGrpSpPr>
        <p:grpSpPr bwMode="auto">
          <a:xfrm>
            <a:off x="838200" y="2662238"/>
            <a:ext cx="457200" cy="1600200"/>
            <a:chOff x="2847975" y="2666948"/>
            <a:chExt cx="457200" cy="1600245"/>
          </a:xfrm>
        </p:grpSpPr>
        <p:cxnSp>
          <p:nvCxnSpPr>
            <p:cNvPr id="29814" name="Straight Arrow Connector 9"/>
            <p:cNvCxnSpPr>
              <a:cxnSpLocks noChangeShapeType="1"/>
            </p:cNvCxnSpPr>
            <p:nvPr/>
          </p:nvCxnSpPr>
          <p:spPr bwMode="auto">
            <a:xfrm>
              <a:off x="2847975" y="2666948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9815" name="Straight Arrow Connector 10"/>
            <p:cNvCxnSpPr>
              <a:cxnSpLocks noChangeShapeType="1"/>
            </p:cNvCxnSpPr>
            <p:nvPr/>
          </p:nvCxnSpPr>
          <p:spPr bwMode="auto">
            <a:xfrm>
              <a:off x="2847975" y="2893966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9816" name="Straight Arrow Connector 11"/>
            <p:cNvCxnSpPr>
              <a:cxnSpLocks noChangeShapeType="1"/>
            </p:cNvCxnSpPr>
            <p:nvPr/>
          </p:nvCxnSpPr>
          <p:spPr bwMode="auto">
            <a:xfrm>
              <a:off x="2847975" y="3122573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9817" name="Straight Arrow Connector 12"/>
            <p:cNvCxnSpPr>
              <a:cxnSpLocks noChangeShapeType="1"/>
            </p:cNvCxnSpPr>
            <p:nvPr/>
          </p:nvCxnSpPr>
          <p:spPr bwMode="auto">
            <a:xfrm>
              <a:off x="2847975" y="3351179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9818" name="Straight Arrow Connector 13"/>
            <p:cNvCxnSpPr>
              <a:cxnSpLocks noChangeShapeType="1"/>
            </p:cNvCxnSpPr>
            <p:nvPr/>
          </p:nvCxnSpPr>
          <p:spPr bwMode="auto">
            <a:xfrm>
              <a:off x="2847975" y="3581374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9819" name="Straight Arrow Connector 14"/>
            <p:cNvCxnSpPr>
              <a:cxnSpLocks noChangeShapeType="1"/>
            </p:cNvCxnSpPr>
            <p:nvPr/>
          </p:nvCxnSpPr>
          <p:spPr bwMode="auto">
            <a:xfrm>
              <a:off x="2847975" y="380839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9820" name="Straight Arrow Connector 15"/>
            <p:cNvCxnSpPr>
              <a:cxnSpLocks noChangeShapeType="1"/>
            </p:cNvCxnSpPr>
            <p:nvPr/>
          </p:nvCxnSpPr>
          <p:spPr bwMode="auto">
            <a:xfrm>
              <a:off x="2847975" y="4036999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9821" name="Straight Arrow Connector 16"/>
            <p:cNvCxnSpPr>
              <a:cxnSpLocks noChangeShapeType="1"/>
            </p:cNvCxnSpPr>
            <p:nvPr/>
          </p:nvCxnSpPr>
          <p:spPr bwMode="auto">
            <a:xfrm>
              <a:off x="2847975" y="4265605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29702" name="TextBox 22"/>
          <p:cNvSpPr txBox="1">
            <a:spLocks noChangeArrowheads="1"/>
          </p:cNvSpPr>
          <p:nvPr/>
        </p:nvSpPr>
        <p:spPr bwMode="auto">
          <a:xfrm>
            <a:off x="1279525" y="2560638"/>
            <a:ext cx="3825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</a:t>
            </a:r>
            <a:r>
              <a:rPr lang="en-US" sz="1400" baseline="-25000"/>
              <a:t>0</a:t>
            </a:r>
          </a:p>
          <a:p>
            <a:r>
              <a:rPr lang="en-US" sz="1400"/>
              <a:t>D</a:t>
            </a:r>
            <a:r>
              <a:rPr lang="en-US" sz="1400" baseline="-25000"/>
              <a:t>1</a:t>
            </a:r>
          </a:p>
          <a:p>
            <a:r>
              <a:rPr lang="en-US" sz="1400"/>
              <a:t>D</a:t>
            </a:r>
            <a:r>
              <a:rPr lang="en-US" sz="1400" baseline="-25000"/>
              <a:t>2</a:t>
            </a:r>
          </a:p>
          <a:p>
            <a:r>
              <a:rPr lang="en-US" sz="1400"/>
              <a:t>D</a:t>
            </a:r>
            <a:r>
              <a:rPr lang="en-US" sz="1400" baseline="-25000"/>
              <a:t>3</a:t>
            </a:r>
          </a:p>
          <a:p>
            <a:r>
              <a:rPr lang="en-US" sz="1400"/>
              <a:t>D</a:t>
            </a:r>
            <a:r>
              <a:rPr lang="en-US" sz="1400" baseline="-25000"/>
              <a:t>4</a:t>
            </a:r>
          </a:p>
          <a:p>
            <a:r>
              <a:rPr lang="en-US" sz="1400"/>
              <a:t>D</a:t>
            </a:r>
            <a:r>
              <a:rPr lang="en-US" sz="1400" baseline="-25000"/>
              <a:t>5</a:t>
            </a:r>
          </a:p>
          <a:p>
            <a:r>
              <a:rPr lang="en-US" sz="1400"/>
              <a:t>D</a:t>
            </a:r>
            <a:r>
              <a:rPr lang="en-US" sz="1400" baseline="-25000"/>
              <a:t>6</a:t>
            </a:r>
          </a:p>
          <a:p>
            <a:r>
              <a:rPr lang="en-US" sz="1400"/>
              <a:t>D</a:t>
            </a:r>
            <a:r>
              <a:rPr lang="en-US" sz="1400" baseline="-25000"/>
              <a:t>7</a:t>
            </a:r>
          </a:p>
        </p:txBody>
      </p:sp>
      <p:cxnSp>
        <p:nvCxnSpPr>
          <p:cNvPr id="29703" name="Straight Arrow Connector 18"/>
          <p:cNvCxnSpPr>
            <a:cxnSpLocks noChangeShapeType="1"/>
          </p:cNvCxnSpPr>
          <p:nvPr/>
        </p:nvCxnSpPr>
        <p:spPr bwMode="auto">
          <a:xfrm>
            <a:off x="2862263" y="32766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04" name="Straight Arrow Connector 19"/>
          <p:cNvCxnSpPr>
            <a:cxnSpLocks noChangeShapeType="1"/>
          </p:cNvCxnSpPr>
          <p:nvPr/>
        </p:nvCxnSpPr>
        <p:spPr bwMode="auto">
          <a:xfrm>
            <a:off x="2862263" y="35052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05" name="Straight Arrow Connector 20"/>
          <p:cNvCxnSpPr>
            <a:cxnSpLocks noChangeShapeType="1"/>
          </p:cNvCxnSpPr>
          <p:nvPr/>
        </p:nvCxnSpPr>
        <p:spPr bwMode="auto">
          <a:xfrm>
            <a:off x="2862263" y="37338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9706" name="TextBox 36"/>
          <p:cNvSpPr txBox="1">
            <a:spLocks noChangeArrowheads="1"/>
          </p:cNvSpPr>
          <p:nvPr/>
        </p:nvSpPr>
        <p:spPr bwMode="auto">
          <a:xfrm>
            <a:off x="2509838" y="3124200"/>
            <a:ext cx="3825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  <a:r>
              <a:rPr lang="en-US" sz="1400" baseline="-25000"/>
              <a:t>0</a:t>
            </a:r>
          </a:p>
          <a:p>
            <a:r>
              <a:rPr lang="en-US" sz="1400"/>
              <a:t>A</a:t>
            </a:r>
            <a:r>
              <a:rPr lang="en-US" sz="1400" baseline="-25000"/>
              <a:t>1</a:t>
            </a:r>
          </a:p>
          <a:p>
            <a:r>
              <a:rPr lang="en-US" sz="1400"/>
              <a:t>A</a:t>
            </a:r>
            <a:r>
              <a:rPr lang="en-US" sz="1400" baseline="-25000"/>
              <a:t>2</a:t>
            </a:r>
          </a:p>
        </p:txBody>
      </p:sp>
      <p:sp>
        <p:nvSpPr>
          <p:cNvPr id="29707" name="TextBox 20"/>
          <p:cNvSpPr txBox="1">
            <a:spLocks noChangeArrowheads="1"/>
          </p:cNvSpPr>
          <p:nvPr/>
        </p:nvSpPr>
        <p:spPr bwMode="auto">
          <a:xfrm>
            <a:off x="560388" y="2576513"/>
            <a:ext cx="28416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0</a:t>
            </a:r>
          </a:p>
          <a:p>
            <a:r>
              <a:rPr lang="en-US" sz="1400" b="1"/>
              <a:t>1</a:t>
            </a:r>
          </a:p>
        </p:txBody>
      </p:sp>
      <p:sp>
        <p:nvSpPr>
          <p:cNvPr id="29708" name="TextBox 22"/>
          <p:cNvSpPr txBox="1">
            <a:spLocks noChangeArrowheads="1"/>
          </p:cNvSpPr>
          <p:nvPr/>
        </p:nvSpPr>
        <p:spPr bwMode="auto">
          <a:xfrm>
            <a:off x="3297238" y="3136900"/>
            <a:ext cx="2841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1</a:t>
            </a:r>
          </a:p>
          <a:p>
            <a:r>
              <a:rPr lang="en-US" sz="1400" b="1"/>
              <a:t>1</a:t>
            </a:r>
          </a:p>
          <a:p>
            <a:r>
              <a:rPr lang="en-US" sz="1400" b="1"/>
              <a:t>1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810000" y="1981200"/>
          <a:ext cx="4800600" cy="3657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</a:tblGrid>
              <a:tr h="35052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outputs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8-to-3 Encoder (equations)</a:t>
            </a:r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6" name="TextBox 5"/>
          <p:cNvSpPr txBox="1"/>
          <p:nvPr/>
        </p:nvSpPr>
        <p:spPr bwMode="auto">
          <a:xfrm>
            <a:off x="1293813" y="2433638"/>
            <a:ext cx="1554162" cy="2062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/>
              <a:t>8-to-3</a:t>
            </a:r>
          </a:p>
          <a:p>
            <a:pPr>
              <a:defRPr/>
            </a:pPr>
            <a:r>
              <a:rPr lang="en-US" sz="1600" dirty="0"/>
              <a:t>Encoder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grpSp>
        <p:nvGrpSpPr>
          <p:cNvPr id="30725" name="Group 19"/>
          <p:cNvGrpSpPr>
            <a:grpSpLocks/>
          </p:cNvGrpSpPr>
          <p:nvPr/>
        </p:nvGrpSpPr>
        <p:grpSpPr bwMode="auto">
          <a:xfrm>
            <a:off x="838200" y="2662238"/>
            <a:ext cx="457200" cy="1600200"/>
            <a:chOff x="2847975" y="2666948"/>
            <a:chExt cx="457200" cy="1600245"/>
          </a:xfrm>
        </p:grpSpPr>
        <p:cxnSp>
          <p:nvCxnSpPr>
            <p:cNvPr id="30838" name="Straight Arrow Connector 9"/>
            <p:cNvCxnSpPr>
              <a:cxnSpLocks noChangeShapeType="1"/>
            </p:cNvCxnSpPr>
            <p:nvPr/>
          </p:nvCxnSpPr>
          <p:spPr bwMode="auto">
            <a:xfrm>
              <a:off x="2847975" y="2666948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0839" name="Straight Arrow Connector 10"/>
            <p:cNvCxnSpPr>
              <a:cxnSpLocks noChangeShapeType="1"/>
            </p:cNvCxnSpPr>
            <p:nvPr/>
          </p:nvCxnSpPr>
          <p:spPr bwMode="auto">
            <a:xfrm>
              <a:off x="2847975" y="2893966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0840" name="Straight Arrow Connector 11"/>
            <p:cNvCxnSpPr>
              <a:cxnSpLocks noChangeShapeType="1"/>
            </p:cNvCxnSpPr>
            <p:nvPr/>
          </p:nvCxnSpPr>
          <p:spPr bwMode="auto">
            <a:xfrm>
              <a:off x="2847975" y="3122573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0841" name="Straight Arrow Connector 12"/>
            <p:cNvCxnSpPr>
              <a:cxnSpLocks noChangeShapeType="1"/>
            </p:cNvCxnSpPr>
            <p:nvPr/>
          </p:nvCxnSpPr>
          <p:spPr bwMode="auto">
            <a:xfrm>
              <a:off x="2847975" y="3351179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0842" name="Straight Arrow Connector 13"/>
            <p:cNvCxnSpPr>
              <a:cxnSpLocks noChangeShapeType="1"/>
            </p:cNvCxnSpPr>
            <p:nvPr/>
          </p:nvCxnSpPr>
          <p:spPr bwMode="auto">
            <a:xfrm>
              <a:off x="2847975" y="3581374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0843" name="Straight Arrow Connector 14"/>
            <p:cNvCxnSpPr>
              <a:cxnSpLocks noChangeShapeType="1"/>
            </p:cNvCxnSpPr>
            <p:nvPr/>
          </p:nvCxnSpPr>
          <p:spPr bwMode="auto">
            <a:xfrm>
              <a:off x="2847975" y="380839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0844" name="Straight Arrow Connector 15"/>
            <p:cNvCxnSpPr>
              <a:cxnSpLocks noChangeShapeType="1"/>
            </p:cNvCxnSpPr>
            <p:nvPr/>
          </p:nvCxnSpPr>
          <p:spPr bwMode="auto">
            <a:xfrm>
              <a:off x="2847975" y="4036999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0845" name="Straight Arrow Connector 16"/>
            <p:cNvCxnSpPr>
              <a:cxnSpLocks noChangeShapeType="1"/>
            </p:cNvCxnSpPr>
            <p:nvPr/>
          </p:nvCxnSpPr>
          <p:spPr bwMode="auto">
            <a:xfrm>
              <a:off x="2847975" y="4265605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30726" name="TextBox 22"/>
          <p:cNvSpPr txBox="1">
            <a:spLocks noChangeArrowheads="1"/>
          </p:cNvSpPr>
          <p:nvPr/>
        </p:nvSpPr>
        <p:spPr bwMode="auto">
          <a:xfrm>
            <a:off x="1279525" y="2560638"/>
            <a:ext cx="3825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</a:t>
            </a:r>
            <a:r>
              <a:rPr lang="en-US" sz="1400" baseline="-25000"/>
              <a:t>0</a:t>
            </a:r>
          </a:p>
          <a:p>
            <a:r>
              <a:rPr lang="en-US" sz="1400"/>
              <a:t>D</a:t>
            </a:r>
            <a:r>
              <a:rPr lang="en-US" sz="1400" baseline="-25000"/>
              <a:t>1</a:t>
            </a:r>
          </a:p>
          <a:p>
            <a:r>
              <a:rPr lang="en-US" sz="1400"/>
              <a:t>D</a:t>
            </a:r>
            <a:r>
              <a:rPr lang="en-US" sz="1400" baseline="-25000"/>
              <a:t>2</a:t>
            </a:r>
          </a:p>
          <a:p>
            <a:r>
              <a:rPr lang="en-US" sz="1400"/>
              <a:t>D</a:t>
            </a:r>
            <a:r>
              <a:rPr lang="en-US" sz="1400" baseline="-25000"/>
              <a:t>3</a:t>
            </a:r>
          </a:p>
          <a:p>
            <a:r>
              <a:rPr lang="en-US" sz="1400"/>
              <a:t>D</a:t>
            </a:r>
            <a:r>
              <a:rPr lang="en-US" sz="1400" baseline="-25000"/>
              <a:t>4</a:t>
            </a:r>
          </a:p>
          <a:p>
            <a:r>
              <a:rPr lang="en-US" sz="1400"/>
              <a:t>D</a:t>
            </a:r>
            <a:r>
              <a:rPr lang="en-US" sz="1400" baseline="-25000"/>
              <a:t>5</a:t>
            </a:r>
          </a:p>
          <a:p>
            <a:r>
              <a:rPr lang="en-US" sz="1400"/>
              <a:t>D</a:t>
            </a:r>
            <a:r>
              <a:rPr lang="en-US" sz="1400" baseline="-25000"/>
              <a:t>6</a:t>
            </a:r>
          </a:p>
          <a:p>
            <a:r>
              <a:rPr lang="en-US" sz="1400"/>
              <a:t>D</a:t>
            </a:r>
            <a:r>
              <a:rPr lang="en-US" sz="1400" baseline="-25000"/>
              <a:t>7</a:t>
            </a:r>
          </a:p>
        </p:txBody>
      </p:sp>
      <p:cxnSp>
        <p:nvCxnSpPr>
          <p:cNvPr id="30727" name="Straight Arrow Connector 18"/>
          <p:cNvCxnSpPr>
            <a:cxnSpLocks noChangeShapeType="1"/>
          </p:cNvCxnSpPr>
          <p:nvPr/>
        </p:nvCxnSpPr>
        <p:spPr bwMode="auto">
          <a:xfrm>
            <a:off x="2862263" y="32766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728" name="Straight Arrow Connector 19"/>
          <p:cNvCxnSpPr>
            <a:cxnSpLocks noChangeShapeType="1"/>
          </p:cNvCxnSpPr>
          <p:nvPr/>
        </p:nvCxnSpPr>
        <p:spPr bwMode="auto">
          <a:xfrm>
            <a:off x="2862263" y="35052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0729" name="Straight Arrow Connector 20"/>
          <p:cNvCxnSpPr>
            <a:cxnSpLocks noChangeShapeType="1"/>
          </p:cNvCxnSpPr>
          <p:nvPr/>
        </p:nvCxnSpPr>
        <p:spPr bwMode="auto">
          <a:xfrm>
            <a:off x="2862263" y="37338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0730" name="TextBox 36"/>
          <p:cNvSpPr txBox="1">
            <a:spLocks noChangeArrowheads="1"/>
          </p:cNvSpPr>
          <p:nvPr/>
        </p:nvSpPr>
        <p:spPr bwMode="auto">
          <a:xfrm>
            <a:off x="2509838" y="3124200"/>
            <a:ext cx="3825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  <a:r>
              <a:rPr lang="en-US" sz="1400" baseline="-25000"/>
              <a:t>0</a:t>
            </a:r>
          </a:p>
          <a:p>
            <a:r>
              <a:rPr lang="en-US" sz="1400"/>
              <a:t>A</a:t>
            </a:r>
            <a:r>
              <a:rPr lang="en-US" sz="1400" baseline="-25000"/>
              <a:t>1</a:t>
            </a:r>
          </a:p>
          <a:p>
            <a:r>
              <a:rPr lang="en-US" sz="1400"/>
              <a:t>A</a:t>
            </a:r>
            <a:r>
              <a:rPr lang="en-US" sz="1400" baseline="-25000"/>
              <a:t>2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810000" y="1981200"/>
          <a:ext cx="4800600" cy="3657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</a:tblGrid>
              <a:tr h="35052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outputs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0836" name="TextBox 25"/>
          <p:cNvSpPr txBox="1">
            <a:spLocks noChangeArrowheads="1"/>
          </p:cNvSpPr>
          <p:nvPr/>
        </p:nvSpPr>
        <p:spPr bwMode="auto">
          <a:xfrm>
            <a:off x="3954463" y="5791200"/>
            <a:ext cx="4656137" cy="3698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Note: This truth table is not complete! Why?</a:t>
            </a:r>
          </a:p>
        </p:txBody>
      </p:sp>
      <p:sp>
        <p:nvSpPr>
          <p:cNvPr id="30837" name="TextBox 26"/>
          <p:cNvSpPr txBox="1">
            <a:spLocks noChangeArrowheads="1"/>
          </p:cNvSpPr>
          <p:nvPr/>
        </p:nvSpPr>
        <p:spPr bwMode="auto">
          <a:xfrm>
            <a:off x="738188" y="4724400"/>
            <a:ext cx="21717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Output equations:</a:t>
            </a:r>
          </a:p>
          <a:p>
            <a:pPr algn="l"/>
            <a:endParaRPr lang="en-US"/>
          </a:p>
          <a:p>
            <a:pPr algn="l"/>
            <a:r>
              <a:rPr lang="en-US"/>
              <a:t>A</a:t>
            </a:r>
            <a:r>
              <a:rPr lang="en-US" baseline="-25000"/>
              <a:t>0</a:t>
            </a:r>
            <a:r>
              <a:rPr lang="en-US"/>
              <a:t> = ?</a:t>
            </a:r>
          </a:p>
          <a:p>
            <a:pPr algn="l"/>
            <a:r>
              <a:rPr lang="en-US"/>
              <a:t>A</a:t>
            </a:r>
            <a:r>
              <a:rPr lang="en-US" baseline="-25000"/>
              <a:t>1</a:t>
            </a:r>
            <a:r>
              <a:rPr lang="en-US"/>
              <a:t> = ?</a:t>
            </a:r>
          </a:p>
          <a:p>
            <a:pPr algn="l"/>
            <a:r>
              <a:rPr lang="en-US"/>
              <a:t>A</a:t>
            </a:r>
            <a:r>
              <a:rPr lang="en-US" baseline="-25000"/>
              <a:t>2</a:t>
            </a:r>
            <a:r>
              <a:rPr lang="en-US"/>
              <a:t>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1"/>
          <p:cNvSpPr>
            <a:spLocks noChangeArrowheads="1"/>
          </p:cNvSpPr>
          <p:nvPr/>
        </p:nvSpPr>
        <p:spPr bwMode="auto">
          <a:xfrm>
            <a:off x="712788" y="5307013"/>
            <a:ext cx="2438400" cy="304800"/>
          </a:xfrm>
          <a:prstGeom prst="rect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8-to-3 Encoder (equations)</a:t>
            </a: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6" name="TextBox 5"/>
          <p:cNvSpPr txBox="1"/>
          <p:nvPr/>
        </p:nvSpPr>
        <p:spPr bwMode="auto">
          <a:xfrm>
            <a:off x="1293813" y="2433638"/>
            <a:ext cx="1554162" cy="2062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/>
              <a:t>8-to-3</a:t>
            </a:r>
          </a:p>
          <a:p>
            <a:pPr>
              <a:defRPr/>
            </a:pPr>
            <a:r>
              <a:rPr lang="en-US" sz="1600" dirty="0"/>
              <a:t>Encoder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grpSp>
        <p:nvGrpSpPr>
          <p:cNvPr id="31750" name="Group 19"/>
          <p:cNvGrpSpPr>
            <a:grpSpLocks/>
          </p:cNvGrpSpPr>
          <p:nvPr/>
        </p:nvGrpSpPr>
        <p:grpSpPr bwMode="auto">
          <a:xfrm>
            <a:off x="838200" y="2662238"/>
            <a:ext cx="457200" cy="1600200"/>
            <a:chOff x="2847975" y="2666948"/>
            <a:chExt cx="457200" cy="1600245"/>
          </a:xfrm>
        </p:grpSpPr>
        <p:cxnSp>
          <p:nvCxnSpPr>
            <p:cNvPr id="31862" name="Straight Arrow Connector 9"/>
            <p:cNvCxnSpPr>
              <a:cxnSpLocks noChangeShapeType="1"/>
            </p:cNvCxnSpPr>
            <p:nvPr/>
          </p:nvCxnSpPr>
          <p:spPr bwMode="auto">
            <a:xfrm>
              <a:off x="2847975" y="2666948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1863" name="Straight Arrow Connector 10"/>
            <p:cNvCxnSpPr>
              <a:cxnSpLocks noChangeShapeType="1"/>
            </p:cNvCxnSpPr>
            <p:nvPr/>
          </p:nvCxnSpPr>
          <p:spPr bwMode="auto">
            <a:xfrm>
              <a:off x="2847975" y="2893966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1864" name="Straight Arrow Connector 11"/>
            <p:cNvCxnSpPr>
              <a:cxnSpLocks noChangeShapeType="1"/>
            </p:cNvCxnSpPr>
            <p:nvPr/>
          </p:nvCxnSpPr>
          <p:spPr bwMode="auto">
            <a:xfrm>
              <a:off x="2847975" y="3122573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1865" name="Straight Arrow Connector 12"/>
            <p:cNvCxnSpPr>
              <a:cxnSpLocks noChangeShapeType="1"/>
            </p:cNvCxnSpPr>
            <p:nvPr/>
          </p:nvCxnSpPr>
          <p:spPr bwMode="auto">
            <a:xfrm>
              <a:off x="2847975" y="3351179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1866" name="Straight Arrow Connector 13"/>
            <p:cNvCxnSpPr>
              <a:cxnSpLocks noChangeShapeType="1"/>
            </p:cNvCxnSpPr>
            <p:nvPr/>
          </p:nvCxnSpPr>
          <p:spPr bwMode="auto">
            <a:xfrm>
              <a:off x="2847975" y="3581374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1867" name="Straight Arrow Connector 14"/>
            <p:cNvCxnSpPr>
              <a:cxnSpLocks noChangeShapeType="1"/>
            </p:cNvCxnSpPr>
            <p:nvPr/>
          </p:nvCxnSpPr>
          <p:spPr bwMode="auto">
            <a:xfrm>
              <a:off x="2847975" y="380839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1868" name="Straight Arrow Connector 15"/>
            <p:cNvCxnSpPr>
              <a:cxnSpLocks noChangeShapeType="1"/>
            </p:cNvCxnSpPr>
            <p:nvPr/>
          </p:nvCxnSpPr>
          <p:spPr bwMode="auto">
            <a:xfrm>
              <a:off x="2847975" y="4036999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1869" name="Straight Arrow Connector 16"/>
            <p:cNvCxnSpPr>
              <a:cxnSpLocks noChangeShapeType="1"/>
            </p:cNvCxnSpPr>
            <p:nvPr/>
          </p:nvCxnSpPr>
          <p:spPr bwMode="auto">
            <a:xfrm>
              <a:off x="2847975" y="4265605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31751" name="TextBox 22"/>
          <p:cNvSpPr txBox="1">
            <a:spLocks noChangeArrowheads="1"/>
          </p:cNvSpPr>
          <p:nvPr/>
        </p:nvSpPr>
        <p:spPr bwMode="auto">
          <a:xfrm>
            <a:off x="1279525" y="2560638"/>
            <a:ext cx="3825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</a:t>
            </a:r>
            <a:r>
              <a:rPr lang="en-US" sz="1400" baseline="-25000"/>
              <a:t>0</a:t>
            </a:r>
          </a:p>
          <a:p>
            <a:r>
              <a:rPr lang="en-US" sz="1400"/>
              <a:t>D</a:t>
            </a:r>
            <a:r>
              <a:rPr lang="en-US" sz="1400" baseline="-25000"/>
              <a:t>1</a:t>
            </a:r>
          </a:p>
          <a:p>
            <a:r>
              <a:rPr lang="en-US" sz="1400"/>
              <a:t>D</a:t>
            </a:r>
            <a:r>
              <a:rPr lang="en-US" sz="1400" baseline="-25000"/>
              <a:t>2</a:t>
            </a:r>
          </a:p>
          <a:p>
            <a:r>
              <a:rPr lang="en-US" sz="1400"/>
              <a:t>D</a:t>
            </a:r>
            <a:r>
              <a:rPr lang="en-US" sz="1400" baseline="-25000"/>
              <a:t>3</a:t>
            </a:r>
          </a:p>
          <a:p>
            <a:r>
              <a:rPr lang="en-US" sz="1400"/>
              <a:t>D</a:t>
            </a:r>
            <a:r>
              <a:rPr lang="en-US" sz="1400" baseline="-25000"/>
              <a:t>4</a:t>
            </a:r>
          </a:p>
          <a:p>
            <a:r>
              <a:rPr lang="en-US" sz="1400"/>
              <a:t>D</a:t>
            </a:r>
            <a:r>
              <a:rPr lang="en-US" sz="1400" baseline="-25000"/>
              <a:t>5</a:t>
            </a:r>
          </a:p>
          <a:p>
            <a:r>
              <a:rPr lang="en-US" sz="1400"/>
              <a:t>D</a:t>
            </a:r>
            <a:r>
              <a:rPr lang="en-US" sz="1400" baseline="-25000"/>
              <a:t>6</a:t>
            </a:r>
          </a:p>
          <a:p>
            <a:r>
              <a:rPr lang="en-US" sz="1400"/>
              <a:t>D</a:t>
            </a:r>
            <a:r>
              <a:rPr lang="en-US" sz="1400" baseline="-25000"/>
              <a:t>7</a:t>
            </a:r>
          </a:p>
        </p:txBody>
      </p:sp>
      <p:cxnSp>
        <p:nvCxnSpPr>
          <p:cNvPr id="31752" name="Straight Arrow Connector 18"/>
          <p:cNvCxnSpPr>
            <a:cxnSpLocks noChangeShapeType="1"/>
          </p:cNvCxnSpPr>
          <p:nvPr/>
        </p:nvCxnSpPr>
        <p:spPr bwMode="auto">
          <a:xfrm>
            <a:off x="2862263" y="32766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1753" name="Straight Arrow Connector 19"/>
          <p:cNvCxnSpPr>
            <a:cxnSpLocks noChangeShapeType="1"/>
          </p:cNvCxnSpPr>
          <p:nvPr/>
        </p:nvCxnSpPr>
        <p:spPr bwMode="auto">
          <a:xfrm>
            <a:off x="2862263" y="35052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1754" name="Straight Arrow Connector 20"/>
          <p:cNvCxnSpPr>
            <a:cxnSpLocks noChangeShapeType="1"/>
          </p:cNvCxnSpPr>
          <p:nvPr/>
        </p:nvCxnSpPr>
        <p:spPr bwMode="auto">
          <a:xfrm>
            <a:off x="2862263" y="37338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1755" name="TextBox 36"/>
          <p:cNvSpPr txBox="1">
            <a:spLocks noChangeArrowheads="1"/>
          </p:cNvSpPr>
          <p:nvPr/>
        </p:nvSpPr>
        <p:spPr bwMode="auto">
          <a:xfrm>
            <a:off x="2509838" y="3124200"/>
            <a:ext cx="3825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  <a:r>
              <a:rPr lang="en-US" sz="1400" baseline="-25000"/>
              <a:t>0</a:t>
            </a:r>
          </a:p>
          <a:p>
            <a:r>
              <a:rPr lang="en-US" sz="1400"/>
              <a:t>A</a:t>
            </a:r>
            <a:r>
              <a:rPr lang="en-US" sz="1400" baseline="-25000"/>
              <a:t>1</a:t>
            </a:r>
          </a:p>
          <a:p>
            <a:r>
              <a:rPr lang="en-US" sz="1400"/>
              <a:t>A</a:t>
            </a:r>
            <a:r>
              <a:rPr lang="en-US" sz="1400" baseline="-25000"/>
              <a:t>2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810000" y="1981200"/>
          <a:ext cx="4800600" cy="3657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</a:tblGrid>
              <a:tr h="35052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outputs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1861" name="TextBox 26"/>
          <p:cNvSpPr txBox="1">
            <a:spLocks noChangeArrowheads="1"/>
          </p:cNvSpPr>
          <p:nvPr/>
        </p:nvSpPr>
        <p:spPr bwMode="auto">
          <a:xfrm>
            <a:off x="738188" y="4724400"/>
            <a:ext cx="25241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Output equations:</a:t>
            </a:r>
          </a:p>
          <a:p>
            <a:pPr algn="l"/>
            <a:endParaRPr lang="en-US"/>
          </a:p>
          <a:p>
            <a:pPr algn="l"/>
            <a:r>
              <a:rPr lang="en-US"/>
              <a:t>A</a:t>
            </a:r>
            <a:r>
              <a:rPr lang="en-US" baseline="-25000"/>
              <a:t>0</a:t>
            </a:r>
            <a:r>
              <a:rPr lang="en-US"/>
              <a:t> = D</a:t>
            </a:r>
            <a:r>
              <a:rPr lang="en-US" baseline="-25000"/>
              <a:t>1</a:t>
            </a:r>
            <a:r>
              <a:rPr lang="en-US"/>
              <a:t> + D</a:t>
            </a:r>
            <a:r>
              <a:rPr lang="en-US" baseline="-25000"/>
              <a:t>3</a:t>
            </a:r>
            <a:r>
              <a:rPr lang="en-US"/>
              <a:t> + D</a:t>
            </a:r>
            <a:r>
              <a:rPr lang="en-US" baseline="-25000"/>
              <a:t>5</a:t>
            </a:r>
            <a:r>
              <a:rPr lang="en-US"/>
              <a:t> + D</a:t>
            </a:r>
            <a:r>
              <a:rPr lang="en-US" baseline="-25000"/>
              <a:t>7</a:t>
            </a:r>
          </a:p>
          <a:p>
            <a:pPr algn="l"/>
            <a:r>
              <a:rPr lang="en-US"/>
              <a:t>A</a:t>
            </a:r>
            <a:r>
              <a:rPr lang="en-US" baseline="-25000"/>
              <a:t>1</a:t>
            </a:r>
            <a:r>
              <a:rPr lang="en-US"/>
              <a:t> = ?</a:t>
            </a:r>
          </a:p>
          <a:p>
            <a:pPr algn="l"/>
            <a:r>
              <a:rPr lang="en-US"/>
              <a:t>A</a:t>
            </a:r>
            <a:r>
              <a:rPr lang="en-US" baseline="-25000"/>
              <a:t>2</a:t>
            </a:r>
            <a:r>
              <a:rPr lang="en-US"/>
              <a:t>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 Blocks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3962400" cy="41910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800" smtClean="0"/>
              <a:t>Digital systems consists of many components (blocks)</a:t>
            </a:r>
          </a:p>
          <a:p>
            <a:pPr>
              <a:buFont typeface="Arial" charset="0"/>
              <a:buChar char="•"/>
            </a:pPr>
            <a:r>
              <a:rPr lang="en-US" sz="2800" smtClean="0"/>
              <a:t>Useful blocks needed in many designs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Arithmetic blocks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Decoders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Encoders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Multiplexers 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pic>
        <p:nvPicPr>
          <p:cNvPr id="512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0" y="1779588"/>
            <a:ext cx="2867025" cy="4203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5083175" y="6019800"/>
            <a:ext cx="36179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iPhone motherboard (torontophonerepair.com)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1"/>
          <p:cNvSpPr>
            <a:spLocks noChangeArrowheads="1"/>
          </p:cNvSpPr>
          <p:nvPr/>
        </p:nvSpPr>
        <p:spPr bwMode="auto">
          <a:xfrm>
            <a:off x="747713" y="5603875"/>
            <a:ext cx="2376487" cy="263525"/>
          </a:xfrm>
          <a:prstGeom prst="rect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8-to-3 Encoder (equations)</a:t>
            </a:r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6" name="TextBox 5"/>
          <p:cNvSpPr txBox="1"/>
          <p:nvPr/>
        </p:nvSpPr>
        <p:spPr bwMode="auto">
          <a:xfrm>
            <a:off x="1293813" y="2433638"/>
            <a:ext cx="1554162" cy="2062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/>
              <a:t>8-to-3</a:t>
            </a:r>
          </a:p>
          <a:p>
            <a:pPr>
              <a:defRPr/>
            </a:pPr>
            <a:r>
              <a:rPr lang="en-US" sz="1600" dirty="0"/>
              <a:t>Encoder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grpSp>
        <p:nvGrpSpPr>
          <p:cNvPr id="32774" name="Group 19"/>
          <p:cNvGrpSpPr>
            <a:grpSpLocks/>
          </p:cNvGrpSpPr>
          <p:nvPr/>
        </p:nvGrpSpPr>
        <p:grpSpPr bwMode="auto">
          <a:xfrm>
            <a:off x="838200" y="2662238"/>
            <a:ext cx="457200" cy="1600200"/>
            <a:chOff x="2847975" y="2666948"/>
            <a:chExt cx="457200" cy="1600245"/>
          </a:xfrm>
        </p:grpSpPr>
        <p:cxnSp>
          <p:nvCxnSpPr>
            <p:cNvPr id="32886" name="Straight Arrow Connector 9"/>
            <p:cNvCxnSpPr>
              <a:cxnSpLocks noChangeShapeType="1"/>
            </p:cNvCxnSpPr>
            <p:nvPr/>
          </p:nvCxnSpPr>
          <p:spPr bwMode="auto">
            <a:xfrm>
              <a:off x="2847975" y="2666948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2887" name="Straight Arrow Connector 10"/>
            <p:cNvCxnSpPr>
              <a:cxnSpLocks noChangeShapeType="1"/>
            </p:cNvCxnSpPr>
            <p:nvPr/>
          </p:nvCxnSpPr>
          <p:spPr bwMode="auto">
            <a:xfrm>
              <a:off x="2847975" y="2893966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2888" name="Straight Arrow Connector 11"/>
            <p:cNvCxnSpPr>
              <a:cxnSpLocks noChangeShapeType="1"/>
            </p:cNvCxnSpPr>
            <p:nvPr/>
          </p:nvCxnSpPr>
          <p:spPr bwMode="auto">
            <a:xfrm>
              <a:off x="2847975" y="3122573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2889" name="Straight Arrow Connector 12"/>
            <p:cNvCxnSpPr>
              <a:cxnSpLocks noChangeShapeType="1"/>
            </p:cNvCxnSpPr>
            <p:nvPr/>
          </p:nvCxnSpPr>
          <p:spPr bwMode="auto">
            <a:xfrm>
              <a:off x="2847975" y="3351179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2890" name="Straight Arrow Connector 13"/>
            <p:cNvCxnSpPr>
              <a:cxnSpLocks noChangeShapeType="1"/>
            </p:cNvCxnSpPr>
            <p:nvPr/>
          </p:nvCxnSpPr>
          <p:spPr bwMode="auto">
            <a:xfrm>
              <a:off x="2847975" y="3581374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2891" name="Straight Arrow Connector 14"/>
            <p:cNvCxnSpPr>
              <a:cxnSpLocks noChangeShapeType="1"/>
            </p:cNvCxnSpPr>
            <p:nvPr/>
          </p:nvCxnSpPr>
          <p:spPr bwMode="auto">
            <a:xfrm>
              <a:off x="2847975" y="380839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2892" name="Straight Arrow Connector 15"/>
            <p:cNvCxnSpPr>
              <a:cxnSpLocks noChangeShapeType="1"/>
            </p:cNvCxnSpPr>
            <p:nvPr/>
          </p:nvCxnSpPr>
          <p:spPr bwMode="auto">
            <a:xfrm>
              <a:off x="2847975" y="4036999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2893" name="Straight Arrow Connector 16"/>
            <p:cNvCxnSpPr>
              <a:cxnSpLocks noChangeShapeType="1"/>
            </p:cNvCxnSpPr>
            <p:nvPr/>
          </p:nvCxnSpPr>
          <p:spPr bwMode="auto">
            <a:xfrm>
              <a:off x="2847975" y="4265605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32775" name="TextBox 22"/>
          <p:cNvSpPr txBox="1">
            <a:spLocks noChangeArrowheads="1"/>
          </p:cNvSpPr>
          <p:nvPr/>
        </p:nvSpPr>
        <p:spPr bwMode="auto">
          <a:xfrm>
            <a:off x="1279525" y="2560638"/>
            <a:ext cx="3825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</a:t>
            </a:r>
            <a:r>
              <a:rPr lang="en-US" sz="1400" baseline="-25000"/>
              <a:t>0</a:t>
            </a:r>
          </a:p>
          <a:p>
            <a:r>
              <a:rPr lang="en-US" sz="1400"/>
              <a:t>D</a:t>
            </a:r>
            <a:r>
              <a:rPr lang="en-US" sz="1400" baseline="-25000"/>
              <a:t>1</a:t>
            </a:r>
          </a:p>
          <a:p>
            <a:r>
              <a:rPr lang="en-US" sz="1400"/>
              <a:t>D</a:t>
            </a:r>
            <a:r>
              <a:rPr lang="en-US" sz="1400" baseline="-25000"/>
              <a:t>2</a:t>
            </a:r>
          </a:p>
          <a:p>
            <a:r>
              <a:rPr lang="en-US" sz="1400"/>
              <a:t>D</a:t>
            </a:r>
            <a:r>
              <a:rPr lang="en-US" sz="1400" baseline="-25000"/>
              <a:t>3</a:t>
            </a:r>
          </a:p>
          <a:p>
            <a:r>
              <a:rPr lang="en-US" sz="1400"/>
              <a:t>D</a:t>
            </a:r>
            <a:r>
              <a:rPr lang="en-US" sz="1400" baseline="-25000"/>
              <a:t>4</a:t>
            </a:r>
          </a:p>
          <a:p>
            <a:r>
              <a:rPr lang="en-US" sz="1400"/>
              <a:t>D</a:t>
            </a:r>
            <a:r>
              <a:rPr lang="en-US" sz="1400" baseline="-25000"/>
              <a:t>5</a:t>
            </a:r>
          </a:p>
          <a:p>
            <a:r>
              <a:rPr lang="en-US" sz="1400"/>
              <a:t>D</a:t>
            </a:r>
            <a:r>
              <a:rPr lang="en-US" sz="1400" baseline="-25000"/>
              <a:t>6</a:t>
            </a:r>
          </a:p>
          <a:p>
            <a:r>
              <a:rPr lang="en-US" sz="1400"/>
              <a:t>D</a:t>
            </a:r>
            <a:r>
              <a:rPr lang="en-US" sz="1400" baseline="-25000"/>
              <a:t>7</a:t>
            </a:r>
          </a:p>
        </p:txBody>
      </p:sp>
      <p:cxnSp>
        <p:nvCxnSpPr>
          <p:cNvPr id="32776" name="Straight Arrow Connector 18"/>
          <p:cNvCxnSpPr>
            <a:cxnSpLocks noChangeShapeType="1"/>
          </p:cNvCxnSpPr>
          <p:nvPr/>
        </p:nvCxnSpPr>
        <p:spPr bwMode="auto">
          <a:xfrm>
            <a:off x="2862263" y="32766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2777" name="Straight Arrow Connector 19"/>
          <p:cNvCxnSpPr>
            <a:cxnSpLocks noChangeShapeType="1"/>
          </p:cNvCxnSpPr>
          <p:nvPr/>
        </p:nvCxnSpPr>
        <p:spPr bwMode="auto">
          <a:xfrm>
            <a:off x="2862263" y="35052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2778" name="Straight Arrow Connector 20"/>
          <p:cNvCxnSpPr>
            <a:cxnSpLocks noChangeShapeType="1"/>
          </p:cNvCxnSpPr>
          <p:nvPr/>
        </p:nvCxnSpPr>
        <p:spPr bwMode="auto">
          <a:xfrm>
            <a:off x="2862263" y="37338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2779" name="TextBox 36"/>
          <p:cNvSpPr txBox="1">
            <a:spLocks noChangeArrowheads="1"/>
          </p:cNvSpPr>
          <p:nvPr/>
        </p:nvSpPr>
        <p:spPr bwMode="auto">
          <a:xfrm>
            <a:off x="2509838" y="3124200"/>
            <a:ext cx="3825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  <a:r>
              <a:rPr lang="en-US" sz="1400" baseline="-25000"/>
              <a:t>0</a:t>
            </a:r>
          </a:p>
          <a:p>
            <a:r>
              <a:rPr lang="en-US" sz="1400"/>
              <a:t>A</a:t>
            </a:r>
            <a:r>
              <a:rPr lang="en-US" sz="1400" baseline="-25000"/>
              <a:t>1</a:t>
            </a:r>
          </a:p>
          <a:p>
            <a:r>
              <a:rPr lang="en-US" sz="1400"/>
              <a:t>A</a:t>
            </a:r>
            <a:r>
              <a:rPr lang="en-US" sz="1400" baseline="-25000"/>
              <a:t>2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810000" y="1981200"/>
          <a:ext cx="4800600" cy="3657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</a:tblGrid>
              <a:tr h="35052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outputs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85" name="TextBox 26"/>
          <p:cNvSpPr txBox="1">
            <a:spLocks noChangeArrowheads="1"/>
          </p:cNvSpPr>
          <p:nvPr/>
        </p:nvSpPr>
        <p:spPr bwMode="auto">
          <a:xfrm>
            <a:off x="738188" y="4724400"/>
            <a:ext cx="25241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Output equations:</a:t>
            </a:r>
          </a:p>
          <a:p>
            <a:pPr algn="l"/>
            <a:endParaRPr lang="en-US"/>
          </a:p>
          <a:p>
            <a:pPr algn="l"/>
            <a:r>
              <a:rPr lang="en-US"/>
              <a:t>A</a:t>
            </a:r>
            <a:r>
              <a:rPr lang="en-US" baseline="-25000"/>
              <a:t>0</a:t>
            </a:r>
            <a:r>
              <a:rPr lang="en-US"/>
              <a:t> = D</a:t>
            </a:r>
            <a:r>
              <a:rPr lang="en-US" baseline="-25000"/>
              <a:t>1</a:t>
            </a:r>
            <a:r>
              <a:rPr lang="en-US"/>
              <a:t> + D</a:t>
            </a:r>
            <a:r>
              <a:rPr lang="en-US" baseline="-25000"/>
              <a:t>3</a:t>
            </a:r>
            <a:r>
              <a:rPr lang="en-US"/>
              <a:t> + D</a:t>
            </a:r>
            <a:r>
              <a:rPr lang="en-US" baseline="-25000"/>
              <a:t>5</a:t>
            </a:r>
            <a:r>
              <a:rPr lang="en-US"/>
              <a:t> + D</a:t>
            </a:r>
            <a:r>
              <a:rPr lang="en-US" baseline="-25000"/>
              <a:t>7</a:t>
            </a:r>
          </a:p>
          <a:p>
            <a:pPr algn="l"/>
            <a:r>
              <a:rPr lang="en-US"/>
              <a:t>A</a:t>
            </a:r>
            <a:r>
              <a:rPr lang="en-US" baseline="-25000"/>
              <a:t>1</a:t>
            </a:r>
            <a:r>
              <a:rPr lang="en-US"/>
              <a:t> = D</a:t>
            </a:r>
            <a:r>
              <a:rPr lang="en-US" baseline="-25000"/>
              <a:t>2</a:t>
            </a:r>
            <a:r>
              <a:rPr lang="en-US"/>
              <a:t> + D</a:t>
            </a:r>
            <a:r>
              <a:rPr lang="en-US" baseline="-25000"/>
              <a:t>3</a:t>
            </a:r>
            <a:r>
              <a:rPr lang="en-US"/>
              <a:t> + D</a:t>
            </a:r>
            <a:r>
              <a:rPr lang="en-US" baseline="-25000"/>
              <a:t>6</a:t>
            </a:r>
            <a:r>
              <a:rPr lang="en-US"/>
              <a:t> + D</a:t>
            </a:r>
            <a:r>
              <a:rPr lang="en-US" baseline="-25000"/>
              <a:t>7</a:t>
            </a:r>
            <a:endParaRPr lang="en-US"/>
          </a:p>
          <a:p>
            <a:pPr algn="l"/>
            <a:r>
              <a:rPr lang="en-US"/>
              <a:t>A</a:t>
            </a:r>
            <a:r>
              <a:rPr lang="en-US" baseline="-25000"/>
              <a:t>2</a:t>
            </a:r>
            <a:r>
              <a:rPr lang="en-US"/>
              <a:t>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1"/>
          <p:cNvSpPr>
            <a:spLocks noChangeArrowheads="1"/>
          </p:cNvSpPr>
          <p:nvPr/>
        </p:nvSpPr>
        <p:spPr bwMode="auto">
          <a:xfrm>
            <a:off x="747713" y="5873750"/>
            <a:ext cx="2376487" cy="263525"/>
          </a:xfrm>
          <a:prstGeom prst="rect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8-to-3 Encoder (equations)</a:t>
            </a:r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6" name="TextBox 5"/>
          <p:cNvSpPr txBox="1"/>
          <p:nvPr/>
        </p:nvSpPr>
        <p:spPr bwMode="auto">
          <a:xfrm>
            <a:off x="1293813" y="2433638"/>
            <a:ext cx="1554162" cy="2062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/>
              <a:t>8-to-3</a:t>
            </a:r>
          </a:p>
          <a:p>
            <a:pPr>
              <a:defRPr/>
            </a:pPr>
            <a:r>
              <a:rPr lang="en-US" sz="1600" dirty="0"/>
              <a:t>Encoder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grpSp>
        <p:nvGrpSpPr>
          <p:cNvPr id="33798" name="Group 19"/>
          <p:cNvGrpSpPr>
            <a:grpSpLocks/>
          </p:cNvGrpSpPr>
          <p:nvPr/>
        </p:nvGrpSpPr>
        <p:grpSpPr bwMode="auto">
          <a:xfrm>
            <a:off x="838200" y="2662238"/>
            <a:ext cx="457200" cy="1600200"/>
            <a:chOff x="2847975" y="2666948"/>
            <a:chExt cx="457200" cy="1600245"/>
          </a:xfrm>
        </p:grpSpPr>
        <p:cxnSp>
          <p:nvCxnSpPr>
            <p:cNvPr id="33910" name="Straight Arrow Connector 9"/>
            <p:cNvCxnSpPr>
              <a:cxnSpLocks noChangeShapeType="1"/>
            </p:cNvCxnSpPr>
            <p:nvPr/>
          </p:nvCxnSpPr>
          <p:spPr bwMode="auto">
            <a:xfrm>
              <a:off x="2847975" y="2666948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3911" name="Straight Arrow Connector 10"/>
            <p:cNvCxnSpPr>
              <a:cxnSpLocks noChangeShapeType="1"/>
            </p:cNvCxnSpPr>
            <p:nvPr/>
          </p:nvCxnSpPr>
          <p:spPr bwMode="auto">
            <a:xfrm>
              <a:off x="2847975" y="2893966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3912" name="Straight Arrow Connector 11"/>
            <p:cNvCxnSpPr>
              <a:cxnSpLocks noChangeShapeType="1"/>
            </p:cNvCxnSpPr>
            <p:nvPr/>
          </p:nvCxnSpPr>
          <p:spPr bwMode="auto">
            <a:xfrm>
              <a:off x="2847975" y="3122573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3913" name="Straight Arrow Connector 12"/>
            <p:cNvCxnSpPr>
              <a:cxnSpLocks noChangeShapeType="1"/>
            </p:cNvCxnSpPr>
            <p:nvPr/>
          </p:nvCxnSpPr>
          <p:spPr bwMode="auto">
            <a:xfrm>
              <a:off x="2847975" y="3351179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3914" name="Straight Arrow Connector 13"/>
            <p:cNvCxnSpPr>
              <a:cxnSpLocks noChangeShapeType="1"/>
            </p:cNvCxnSpPr>
            <p:nvPr/>
          </p:nvCxnSpPr>
          <p:spPr bwMode="auto">
            <a:xfrm>
              <a:off x="2847975" y="3581374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3915" name="Straight Arrow Connector 14"/>
            <p:cNvCxnSpPr>
              <a:cxnSpLocks noChangeShapeType="1"/>
            </p:cNvCxnSpPr>
            <p:nvPr/>
          </p:nvCxnSpPr>
          <p:spPr bwMode="auto">
            <a:xfrm>
              <a:off x="2847975" y="380839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3916" name="Straight Arrow Connector 15"/>
            <p:cNvCxnSpPr>
              <a:cxnSpLocks noChangeShapeType="1"/>
            </p:cNvCxnSpPr>
            <p:nvPr/>
          </p:nvCxnSpPr>
          <p:spPr bwMode="auto">
            <a:xfrm>
              <a:off x="2847975" y="4036999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3917" name="Straight Arrow Connector 16"/>
            <p:cNvCxnSpPr>
              <a:cxnSpLocks noChangeShapeType="1"/>
            </p:cNvCxnSpPr>
            <p:nvPr/>
          </p:nvCxnSpPr>
          <p:spPr bwMode="auto">
            <a:xfrm>
              <a:off x="2847975" y="4265605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33799" name="TextBox 22"/>
          <p:cNvSpPr txBox="1">
            <a:spLocks noChangeArrowheads="1"/>
          </p:cNvSpPr>
          <p:nvPr/>
        </p:nvSpPr>
        <p:spPr bwMode="auto">
          <a:xfrm>
            <a:off x="1279525" y="2560638"/>
            <a:ext cx="3825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</a:t>
            </a:r>
            <a:r>
              <a:rPr lang="en-US" sz="1400" baseline="-25000"/>
              <a:t>0</a:t>
            </a:r>
          </a:p>
          <a:p>
            <a:r>
              <a:rPr lang="en-US" sz="1400"/>
              <a:t>D</a:t>
            </a:r>
            <a:r>
              <a:rPr lang="en-US" sz="1400" baseline="-25000"/>
              <a:t>1</a:t>
            </a:r>
          </a:p>
          <a:p>
            <a:r>
              <a:rPr lang="en-US" sz="1400"/>
              <a:t>D</a:t>
            </a:r>
            <a:r>
              <a:rPr lang="en-US" sz="1400" baseline="-25000"/>
              <a:t>2</a:t>
            </a:r>
          </a:p>
          <a:p>
            <a:r>
              <a:rPr lang="en-US" sz="1400"/>
              <a:t>D</a:t>
            </a:r>
            <a:r>
              <a:rPr lang="en-US" sz="1400" baseline="-25000"/>
              <a:t>3</a:t>
            </a:r>
          </a:p>
          <a:p>
            <a:r>
              <a:rPr lang="en-US" sz="1400"/>
              <a:t>D</a:t>
            </a:r>
            <a:r>
              <a:rPr lang="en-US" sz="1400" baseline="-25000"/>
              <a:t>4</a:t>
            </a:r>
          </a:p>
          <a:p>
            <a:r>
              <a:rPr lang="en-US" sz="1400"/>
              <a:t>D</a:t>
            </a:r>
            <a:r>
              <a:rPr lang="en-US" sz="1400" baseline="-25000"/>
              <a:t>5</a:t>
            </a:r>
          </a:p>
          <a:p>
            <a:r>
              <a:rPr lang="en-US" sz="1400"/>
              <a:t>D</a:t>
            </a:r>
            <a:r>
              <a:rPr lang="en-US" sz="1400" baseline="-25000"/>
              <a:t>6</a:t>
            </a:r>
          </a:p>
          <a:p>
            <a:r>
              <a:rPr lang="en-US" sz="1400"/>
              <a:t>D</a:t>
            </a:r>
            <a:r>
              <a:rPr lang="en-US" sz="1400" baseline="-25000"/>
              <a:t>7</a:t>
            </a:r>
          </a:p>
        </p:txBody>
      </p:sp>
      <p:cxnSp>
        <p:nvCxnSpPr>
          <p:cNvPr id="33800" name="Straight Arrow Connector 18"/>
          <p:cNvCxnSpPr>
            <a:cxnSpLocks noChangeShapeType="1"/>
          </p:cNvCxnSpPr>
          <p:nvPr/>
        </p:nvCxnSpPr>
        <p:spPr bwMode="auto">
          <a:xfrm>
            <a:off x="2862263" y="32766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01" name="Straight Arrow Connector 19"/>
          <p:cNvCxnSpPr>
            <a:cxnSpLocks noChangeShapeType="1"/>
          </p:cNvCxnSpPr>
          <p:nvPr/>
        </p:nvCxnSpPr>
        <p:spPr bwMode="auto">
          <a:xfrm>
            <a:off x="2862263" y="35052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02" name="Straight Arrow Connector 20"/>
          <p:cNvCxnSpPr>
            <a:cxnSpLocks noChangeShapeType="1"/>
          </p:cNvCxnSpPr>
          <p:nvPr/>
        </p:nvCxnSpPr>
        <p:spPr bwMode="auto">
          <a:xfrm>
            <a:off x="2862263" y="37338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3803" name="TextBox 36"/>
          <p:cNvSpPr txBox="1">
            <a:spLocks noChangeArrowheads="1"/>
          </p:cNvSpPr>
          <p:nvPr/>
        </p:nvSpPr>
        <p:spPr bwMode="auto">
          <a:xfrm>
            <a:off x="2509838" y="3124200"/>
            <a:ext cx="3825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  <a:r>
              <a:rPr lang="en-US" sz="1400" baseline="-25000"/>
              <a:t>0</a:t>
            </a:r>
          </a:p>
          <a:p>
            <a:r>
              <a:rPr lang="en-US" sz="1400"/>
              <a:t>A</a:t>
            </a:r>
            <a:r>
              <a:rPr lang="en-US" sz="1400" baseline="-25000"/>
              <a:t>1</a:t>
            </a:r>
          </a:p>
          <a:p>
            <a:r>
              <a:rPr lang="en-US" sz="1400"/>
              <a:t>A</a:t>
            </a:r>
            <a:r>
              <a:rPr lang="en-US" sz="1400" baseline="-25000"/>
              <a:t>2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810000" y="1981200"/>
          <a:ext cx="4800600" cy="3657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</a:tblGrid>
              <a:tr h="35052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outputs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909" name="TextBox 26"/>
          <p:cNvSpPr txBox="1">
            <a:spLocks noChangeArrowheads="1"/>
          </p:cNvSpPr>
          <p:nvPr/>
        </p:nvSpPr>
        <p:spPr bwMode="auto">
          <a:xfrm>
            <a:off x="738188" y="4724400"/>
            <a:ext cx="25241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Output equations:</a:t>
            </a:r>
          </a:p>
          <a:p>
            <a:pPr algn="l"/>
            <a:endParaRPr lang="en-US"/>
          </a:p>
          <a:p>
            <a:pPr algn="l"/>
            <a:r>
              <a:rPr lang="en-US"/>
              <a:t>A</a:t>
            </a:r>
            <a:r>
              <a:rPr lang="en-US" baseline="-25000"/>
              <a:t>0</a:t>
            </a:r>
            <a:r>
              <a:rPr lang="en-US"/>
              <a:t> = D</a:t>
            </a:r>
            <a:r>
              <a:rPr lang="en-US" baseline="-25000"/>
              <a:t>1</a:t>
            </a:r>
            <a:r>
              <a:rPr lang="en-US"/>
              <a:t> + D</a:t>
            </a:r>
            <a:r>
              <a:rPr lang="en-US" baseline="-25000"/>
              <a:t>3</a:t>
            </a:r>
            <a:r>
              <a:rPr lang="en-US"/>
              <a:t> + D</a:t>
            </a:r>
            <a:r>
              <a:rPr lang="en-US" baseline="-25000"/>
              <a:t>5</a:t>
            </a:r>
            <a:r>
              <a:rPr lang="en-US"/>
              <a:t> + D</a:t>
            </a:r>
            <a:r>
              <a:rPr lang="en-US" baseline="-25000"/>
              <a:t>7</a:t>
            </a:r>
          </a:p>
          <a:p>
            <a:pPr algn="l"/>
            <a:r>
              <a:rPr lang="en-US"/>
              <a:t>A</a:t>
            </a:r>
            <a:r>
              <a:rPr lang="en-US" baseline="-25000"/>
              <a:t>1</a:t>
            </a:r>
            <a:r>
              <a:rPr lang="en-US"/>
              <a:t> = D</a:t>
            </a:r>
            <a:r>
              <a:rPr lang="en-US" baseline="-25000"/>
              <a:t>2</a:t>
            </a:r>
            <a:r>
              <a:rPr lang="en-US"/>
              <a:t> + D</a:t>
            </a:r>
            <a:r>
              <a:rPr lang="en-US" baseline="-25000"/>
              <a:t>3</a:t>
            </a:r>
            <a:r>
              <a:rPr lang="en-US"/>
              <a:t> + D</a:t>
            </a:r>
            <a:r>
              <a:rPr lang="en-US" baseline="-25000"/>
              <a:t>6</a:t>
            </a:r>
            <a:r>
              <a:rPr lang="en-US"/>
              <a:t> + D</a:t>
            </a:r>
            <a:r>
              <a:rPr lang="en-US" baseline="-25000"/>
              <a:t>7</a:t>
            </a:r>
            <a:endParaRPr lang="en-US"/>
          </a:p>
          <a:p>
            <a:pPr algn="l"/>
            <a:r>
              <a:rPr lang="en-US"/>
              <a:t>A</a:t>
            </a:r>
            <a:r>
              <a:rPr lang="en-US" baseline="-25000"/>
              <a:t>2</a:t>
            </a:r>
            <a:r>
              <a:rPr lang="en-US"/>
              <a:t> = D</a:t>
            </a:r>
            <a:r>
              <a:rPr lang="en-US" baseline="-25000"/>
              <a:t>4</a:t>
            </a:r>
            <a:r>
              <a:rPr lang="en-US"/>
              <a:t> + D</a:t>
            </a:r>
            <a:r>
              <a:rPr lang="en-US" baseline="-25000"/>
              <a:t>5</a:t>
            </a:r>
            <a:r>
              <a:rPr lang="en-US"/>
              <a:t> + D</a:t>
            </a:r>
            <a:r>
              <a:rPr lang="en-US" baseline="-25000"/>
              <a:t>6</a:t>
            </a:r>
            <a:r>
              <a:rPr lang="en-US"/>
              <a:t> + D</a:t>
            </a:r>
            <a:r>
              <a:rPr lang="en-US" baseline="-25000"/>
              <a:t>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8-to-3 Encoder (circuit)</a:t>
            </a:r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6" name="TextBox 5"/>
          <p:cNvSpPr txBox="1"/>
          <p:nvPr/>
        </p:nvSpPr>
        <p:spPr bwMode="auto">
          <a:xfrm>
            <a:off x="1293813" y="2433638"/>
            <a:ext cx="1554162" cy="2062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/>
              <a:t>8-to-3</a:t>
            </a:r>
          </a:p>
          <a:p>
            <a:pPr>
              <a:defRPr/>
            </a:pPr>
            <a:r>
              <a:rPr lang="en-US" sz="1600" dirty="0"/>
              <a:t>Encoder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  <a:p>
            <a:pPr>
              <a:defRPr/>
            </a:pPr>
            <a:endParaRPr lang="en-US" sz="1600" dirty="0"/>
          </a:p>
        </p:txBody>
      </p:sp>
      <p:grpSp>
        <p:nvGrpSpPr>
          <p:cNvPr id="34821" name="Group 19"/>
          <p:cNvGrpSpPr>
            <a:grpSpLocks/>
          </p:cNvGrpSpPr>
          <p:nvPr/>
        </p:nvGrpSpPr>
        <p:grpSpPr bwMode="auto">
          <a:xfrm>
            <a:off x="838200" y="2662238"/>
            <a:ext cx="457200" cy="1600200"/>
            <a:chOff x="2847975" y="2666948"/>
            <a:chExt cx="457200" cy="1600245"/>
          </a:xfrm>
        </p:grpSpPr>
        <p:cxnSp>
          <p:nvCxnSpPr>
            <p:cNvPr id="34853" name="Straight Arrow Connector 9"/>
            <p:cNvCxnSpPr>
              <a:cxnSpLocks noChangeShapeType="1"/>
            </p:cNvCxnSpPr>
            <p:nvPr/>
          </p:nvCxnSpPr>
          <p:spPr bwMode="auto">
            <a:xfrm>
              <a:off x="2847975" y="2666948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4854" name="Straight Arrow Connector 10"/>
            <p:cNvCxnSpPr>
              <a:cxnSpLocks noChangeShapeType="1"/>
            </p:cNvCxnSpPr>
            <p:nvPr/>
          </p:nvCxnSpPr>
          <p:spPr bwMode="auto">
            <a:xfrm>
              <a:off x="2847975" y="2893966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4855" name="Straight Arrow Connector 11"/>
            <p:cNvCxnSpPr>
              <a:cxnSpLocks noChangeShapeType="1"/>
            </p:cNvCxnSpPr>
            <p:nvPr/>
          </p:nvCxnSpPr>
          <p:spPr bwMode="auto">
            <a:xfrm>
              <a:off x="2847975" y="3122573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4856" name="Straight Arrow Connector 12"/>
            <p:cNvCxnSpPr>
              <a:cxnSpLocks noChangeShapeType="1"/>
            </p:cNvCxnSpPr>
            <p:nvPr/>
          </p:nvCxnSpPr>
          <p:spPr bwMode="auto">
            <a:xfrm>
              <a:off x="2847975" y="3351179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4857" name="Straight Arrow Connector 13"/>
            <p:cNvCxnSpPr>
              <a:cxnSpLocks noChangeShapeType="1"/>
            </p:cNvCxnSpPr>
            <p:nvPr/>
          </p:nvCxnSpPr>
          <p:spPr bwMode="auto">
            <a:xfrm>
              <a:off x="2847975" y="3581374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4858" name="Straight Arrow Connector 14"/>
            <p:cNvCxnSpPr>
              <a:cxnSpLocks noChangeShapeType="1"/>
            </p:cNvCxnSpPr>
            <p:nvPr/>
          </p:nvCxnSpPr>
          <p:spPr bwMode="auto">
            <a:xfrm>
              <a:off x="2847975" y="380839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4859" name="Straight Arrow Connector 15"/>
            <p:cNvCxnSpPr>
              <a:cxnSpLocks noChangeShapeType="1"/>
            </p:cNvCxnSpPr>
            <p:nvPr/>
          </p:nvCxnSpPr>
          <p:spPr bwMode="auto">
            <a:xfrm>
              <a:off x="2847975" y="4036999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4860" name="Straight Arrow Connector 16"/>
            <p:cNvCxnSpPr>
              <a:cxnSpLocks noChangeShapeType="1"/>
            </p:cNvCxnSpPr>
            <p:nvPr/>
          </p:nvCxnSpPr>
          <p:spPr bwMode="auto">
            <a:xfrm>
              <a:off x="2847975" y="4265605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34822" name="TextBox 22"/>
          <p:cNvSpPr txBox="1">
            <a:spLocks noChangeArrowheads="1"/>
          </p:cNvSpPr>
          <p:nvPr/>
        </p:nvSpPr>
        <p:spPr bwMode="auto">
          <a:xfrm>
            <a:off x="1279525" y="2560638"/>
            <a:ext cx="3825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</a:t>
            </a:r>
            <a:r>
              <a:rPr lang="en-US" sz="1400" baseline="-25000"/>
              <a:t>0</a:t>
            </a:r>
          </a:p>
          <a:p>
            <a:r>
              <a:rPr lang="en-US" sz="1400"/>
              <a:t>D</a:t>
            </a:r>
            <a:r>
              <a:rPr lang="en-US" sz="1400" baseline="-25000"/>
              <a:t>1</a:t>
            </a:r>
          </a:p>
          <a:p>
            <a:r>
              <a:rPr lang="en-US" sz="1400"/>
              <a:t>D</a:t>
            </a:r>
            <a:r>
              <a:rPr lang="en-US" sz="1400" baseline="-25000"/>
              <a:t>2</a:t>
            </a:r>
          </a:p>
          <a:p>
            <a:r>
              <a:rPr lang="en-US" sz="1400"/>
              <a:t>D</a:t>
            </a:r>
            <a:r>
              <a:rPr lang="en-US" sz="1400" baseline="-25000"/>
              <a:t>3</a:t>
            </a:r>
          </a:p>
          <a:p>
            <a:r>
              <a:rPr lang="en-US" sz="1400"/>
              <a:t>D</a:t>
            </a:r>
            <a:r>
              <a:rPr lang="en-US" sz="1400" baseline="-25000"/>
              <a:t>4</a:t>
            </a:r>
          </a:p>
          <a:p>
            <a:r>
              <a:rPr lang="en-US" sz="1400"/>
              <a:t>D</a:t>
            </a:r>
            <a:r>
              <a:rPr lang="en-US" sz="1400" baseline="-25000"/>
              <a:t>5</a:t>
            </a:r>
          </a:p>
          <a:p>
            <a:r>
              <a:rPr lang="en-US" sz="1400"/>
              <a:t>D</a:t>
            </a:r>
            <a:r>
              <a:rPr lang="en-US" sz="1400" baseline="-25000"/>
              <a:t>6</a:t>
            </a:r>
          </a:p>
          <a:p>
            <a:r>
              <a:rPr lang="en-US" sz="1400"/>
              <a:t>D</a:t>
            </a:r>
            <a:r>
              <a:rPr lang="en-US" sz="1400" baseline="-25000"/>
              <a:t>7</a:t>
            </a:r>
          </a:p>
        </p:txBody>
      </p:sp>
      <p:cxnSp>
        <p:nvCxnSpPr>
          <p:cNvPr id="34823" name="Straight Arrow Connector 18"/>
          <p:cNvCxnSpPr>
            <a:cxnSpLocks noChangeShapeType="1"/>
          </p:cNvCxnSpPr>
          <p:nvPr/>
        </p:nvCxnSpPr>
        <p:spPr bwMode="auto">
          <a:xfrm>
            <a:off x="2862263" y="32766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824" name="Straight Arrow Connector 19"/>
          <p:cNvCxnSpPr>
            <a:cxnSpLocks noChangeShapeType="1"/>
          </p:cNvCxnSpPr>
          <p:nvPr/>
        </p:nvCxnSpPr>
        <p:spPr bwMode="auto">
          <a:xfrm>
            <a:off x="2862263" y="35052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825" name="Straight Arrow Connector 20"/>
          <p:cNvCxnSpPr>
            <a:cxnSpLocks noChangeShapeType="1"/>
          </p:cNvCxnSpPr>
          <p:nvPr/>
        </p:nvCxnSpPr>
        <p:spPr bwMode="auto">
          <a:xfrm>
            <a:off x="2862263" y="3733800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4826" name="TextBox 36"/>
          <p:cNvSpPr txBox="1">
            <a:spLocks noChangeArrowheads="1"/>
          </p:cNvSpPr>
          <p:nvPr/>
        </p:nvSpPr>
        <p:spPr bwMode="auto">
          <a:xfrm>
            <a:off x="2509838" y="3124200"/>
            <a:ext cx="38258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</a:t>
            </a:r>
            <a:r>
              <a:rPr lang="en-US" sz="1400" baseline="-25000"/>
              <a:t>0</a:t>
            </a:r>
          </a:p>
          <a:p>
            <a:r>
              <a:rPr lang="en-US" sz="1400"/>
              <a:t>A</a:t>
            </a:r>
            <a:r>
              <a:rPr lang="en-US" sz="1400" baseline="-25000"/>
              <a:t>1</a:t>
            </a:r>
          </a:p>
          <a:p>
            <a:r>
              <a:rPr lang="en-US" sz="1400"/>
              <a:t>A</a:t>
            </a:r>
            <a:r>
              <a:rPr lang="en-US" sz="1400" baseline="-25000"/>
              <a:t>2</a:t>
            </a:r>
          </a:p>
        </p:txBody>
      </p:sp>
      <p:sp>
        <p:nvSpPr>
          <p:cNvPr id="34827" name="TextBox 26"/>
          <p:cNvSpPr txBox="1">
            <a:spLocks noChangeArrowheads="1"/>
          </p:cNvSpPr>
          <p:nvPr/>
        </p:nvSpPr>
        <p:spPr bwMode="auto">
          <a:xfrm>
            <a:off x="738188" y="4724400"/>
            <a:ext cx="25241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Output equations:</a:t>
            </a:r>
          </a:p>
          <a:p>
            <a:pPr algn="l"/>
            <a:endParaRPr lang="en-US"/>
          </a:p>
          <a:p>
            <a:pPr algn="l"/>
            <a:r>
              <a:rPr lang="en-US"/>
              <a:t>A</a:t>
            </a:r>
            <a:r>
              <a:rPr lang="en-US" baseline="-25000"/>
              <a:t>0</a:t>
            </a:r>
            <a:r>
              <a:rPr lang="en-US"/>
              <a:t> = D</a:t>
            </a:r>
            <a:r>
              <a:rPr lang="en-US" baseline="-25000"/>
              <a:t>1</a:t>
            </a:r>
            <a:r>
              <a:rPr lang="en-US"/>
              <a:t> + D</a:t>
            </a:r>
            <a:r>
              <a:rPr lang="en-US" baseline="-25000"/>
              <a:t>3</a:t>
            </a:r>
            <a:r>
              <a:rPr lang="en-US"/>
              <a:t> + D</a:t>
            </a:r>
            <a:r>
              <a:rPr lang="en-US" baseline="-25000"/>
              <a:t>5</a:t>
            </a:r>
            <a:r>
              <a:rPr lang="en-US"/>
              <a:t> + D</a:t>
            </a:r>
            <a:r>
              <a:rPr lang="en-US" baseline="-25000"/>
              <a:t>7</a:t>
            </a:r>
          </a:p>
          <a:p>
            <a:pPr algn="l"/>
            <a:r>
              <a:rPr lang="en-US"/>
              <a:t>A</a:t>
            </a:r>
            <a:r>
              <a:rPr lang="en-US" baseline="-25000"/>
              <a:t>1</a:t>
            </a:r>
            <a:r>
              <a:rPr lang="en-US"/>
              <a:t> = D</a:t>
            </a:r>
            <a:r>
              <a:rPr lang="en-US" baseline="-25000"/>
              <a:t>2</a:t>
            </a:r>
            <a:r>
              <a:rPr lang="en-US"/>
              <a:t> + D</a:t>
            </a:r>
            <a:r>
              <a:rPr lang="en-US" baseline="-25000"/>
              <a:t>3</a:t>
            </a:r>
            <a:r>
              <a:rPr lang="en-US"/>
              <a:t> + D</a:t>
            </a:r>
            <a:r>
              <a:rPr lang="en-US" baseline="-25000"/>
              <a:t>6</a:t>
            </a:r>
            <a:r>
              <a:rPr lang="en-US"/>
              <a:t> + D</a:t>
            </a:r>
            <a:r>
              <a:rPr lang="en-US" baseline="-25000"/>
              <a:t>7</a:t>
            </a:r>
            <a:endParaRPr lang="en-US"/>
          </a:p>
          <a:p>
            <a:pPr algn="l"/>
            <a:r>
              <a:rPr lang="en-US"/>
              <a:t>A</a:t>
            </a:r>
            <a:r>
              <a:rPr lang="en-US" baseline="-25000"/>
              <a:t>2</a:t>
            </a:r>
            <a:r>
              <a:rPr lang="en-US"/>
              <a:t> = D</a:t>
            </a:r>
            <a:r>
              <a:rPr lang="en-US" baseline="-25000"/>
              <a:t>4</a:t>
            </a:r>
            <a:r>
              <a:rPr lang="en-US"/>
              <a:t> + D</a:t>
            </a:r>
            <a:r>
              <a:rPr lang="en-US" baseline="-25000"/>
              <a:t>5</a:t>
            </a:r>
            <a:r>
              <a:rPr lang="en-US"/>
              <a:t> + D</a:t>
            </a:r>
            <a:r>
              <a:rPr lang="en-US" baseline="-25000"/>
              <a:t>6</a:t>
            </a:r>
            <a:r>
              <a:rPr lang="en-US"/>
              <a:t> + D</a:t>
            </a:r>
            <a:r>
              <a:rPr lang="en-US" baseline="-25000"/>
              <a:t>7</a:t>
            </a:r>
            <a:endParaRPr lang="en-US"/>
          </a:p>
        </p:txBody>
      </p:sp>
      <p:cxnSp>
        <p:nvCxnSpPr>
          <p:cNvPr id="34828" name="Straight Connector 32"/>
          <p:cNvCxnSpPr>
            <a:cxnSpLocks noChangeShapeType="1"/>
          </p:cNvCxnSpPr>
          <p:nvPr/>
        </p:nvCxnSpPr>
        <p:spPr bwMode="auto">
          <a:xfrm>
            <a:off x="6629400" y="2881313"/>
            <a:ext cx="762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29" name="Straight Connector 33"/>
          <p:cNvCxnSpPr>
            <a:cxnSpLocks noChangeShapeType="1"/>
          </p:cNvCxnSpPr>
          <p:nvPr/>
        </p:nvCxnSpPr>
        <p:spPr bwMode="auto">
          <a:xfrm>
            <a:off x="6643688" y="3783013"/>
            <a:ext cx="762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30" name="Straight Connector 34"/>
          <p:cNvCxnSpPr>
            <a:cxnSpLocks noChangeShapeType="1"/>
          </p:cNvCxnSpPr>
          <p:nvPr/>
        </p:nvCxnSpPr>
        <p:spPr bwMode="auto">
          <a:xfrm>
            <a:off x="6656388" y="4662488"/>
            <a:ext cx="7620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831" name="TextBox 36"/>
          <p:cNvSpPr txBox="1">
            <a:spLocks noChangeArrowheads="1"/>
          </p:cNvSpPr>
          <p:nvPr/>
        </p:nvSpPr>
        <p:spPr bwMode="auto">
          <a:xfrm>
            <a:off x="7391400" y="2768600"/>
            <a:ext cx="3825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A</a:t>
            </a:r>
            <a:r>
              <a:rPr lang="en-US" sz="1400" b="1" baseline="-25000"/>
              <a:t>0</a:t>
            </a:r>
          </a:p>
          <a:p>
            <a:endParaRPr lang="en-US" sz="1400" b="1"/>
          </a:p>
          <a:p>
            <a:endParaRPr lang="en-US" sz="1400" b="1"/>
          </a:p>
          <a:p>
            <a:endParaRPr lang="en-US" sz="1400" b="1"/>
          </a:p>
          <a:p>
            <a:r>
              <a:rPr lang="en-US" sz="1400" b="1"/>
              <a:t>A</a:t>
            </a:r>
            <a:r>
              <a:rPr lang="en-US" sz="1400" b="1" baseline="-25000"/>
              <a:t>1</a:t>
            </a:r>
          </a:p>
          <a:p>
            <a:endParaRPr lang="en-US" sz="1400" b="1"/>
          </a:p>
          <a:p>
            <a:endParaRPr lang="en-US" sz="1400" b="1"/>
          </a:p>
          <a:p>
            <a:endParaRPr lang="en-US" sz="1400" b="1"/>
          </a:p>
          <a:p>
            <a:r>
              <a:rPr lang="en-US" sz="1400" b="1"/>
              <a:t>A</a:t>
            </a:r>
            <a:r>
              <a:rPr lang="en-US" sz="1400" b="1" baseline="-25000"/>
              <a:t>2</a:t>
            </a:r>
          </a:p>
        </p:txBody>
      </p:sp>
      <p:grpSp>
        <p:nvGrpSpPr>
          <p:cNvPr id="34832" name="Group 37"/>
          <p:cNvGrpSpPr>
            <a:grpSpLocks/>
          </p:cNvGrpSpPr>
          <p:nvPr/>
        </p:nvGrpSpPr>
        <p:grpSpPr bwMode="auto">
          <a:xfrm>
            <a:off x="5208588" y="2590800"/>
            <a:ext cx="1420812" cy="596900"/>
            <a:chOff x="5209310" y="2590800"/>
            <a:chExt cx="1420090" cy="596900"/>
          </a:xfrm>
        </p:grpSpPr>
        <p:sp>
          <p:nvSpPr>
            <p:cNvPr id="34848" name="Freeform 26"/>
            <p:cNvSpPr>
              <a:spLocks/>
            </p:cNvSpPr>
            <p:nvPr/>
          </p:nvSpPr>
          <p:spPr bwMode="auto">
            <a:xfrm>
              <a:off x="5943600" y="2590800"/>
              <a:ext cx="685800" cy="596900"/>
            </a:xfrm>
            <a:custGeom>
              <a:avLst/>
              <a:gdLst>
                <a:gd name="T0" fmla="*/ 0 w 708"/>
                <a:gd name="T1" fmla="*/ 0 h 576"/>
                <a:gd name="T2" fmla="*/ 2147483647 w 708"/>
                <a:gd name="T3" fmla="*/ 2147483647 h 576"/>
                <a:gd name="T4" fmla="*/ 2147483647 w 708"/>
                <a:gd name="T5" fmla="*/ 2147483647 h 576"/>
                <a:gd name="T6" fmla="*/ 2147483647 w 708"/>
                <a:gd name="T7" fmla="*/ 2147483647 h 576"/>
                <a:gd name="T8" fmla="*/ 2147483647 w 708"/>
                <a:gd name="T9" fmla="*/ 2147483647 h 576"/>
                <a:gd name="T10" fmla="*/ 2147483647 w 708"/>
                <a:gd name="T11" fmla="*/ 2147483647 h 576"/>
                <a:gd name="T12" fmla="*/ 2147483647 w 708"/>
                <a:gd name="T13" fmla="*/ 2147483647 h 576"/>
                <a:gd name="T14" fmla="*/ 2147483647 w 708"/>
                <a:gd name="T15" fmla="*/ 2147483647 h 576"/>
                <a:gd name="T16" fmla="*/ 2147483647 w 708"/>
                <a:gd name="T17" fmla="*/ 2147483647 h 576"/>
                <a:gd name="T18" fmla="*/ 2147483647 w 708"/>
                <a:gd name="T19" fmla="*/ 2147483647 h 576"/>
                <a:gd name="T20" fmla="*/ 0 w 708"/>
                <a:gd name="T21" fmla="*/ 2147483647 h 576"/>
                <a:gd name="T22" fmla="*/ 2147483647 w 708"/>
                <a:gd name="T23" fmla="*/ 2147483647 h 576"/>
                <a:gd name="T24" fmla="*/ 2147483647 w 708"/>
                <a:gd name="T25" fmla="*/ 2147483647 h 576"/>
                <a:gd name="T26" fmla="*/ 2147483647 w 708"/>
                <a:gd name="T27" fmla="*/ 2147483647 h 576"/>
                <a:gd name="T28" fmla="*/ 2147483647 w 708"/>
                <a:gd name="T29" fmla="*/ 2147483647 h 576"/>
                <a:gd name="T30" fmla="*/ 2147483647 w 708"/>
                <a:gd name="T31" fmla="*/ 2147483647 h 576"/>
                <a:gd name="T32" fmla="*/ 2147483647 w 708"/>
                <a:gd name="T33" fmla="*/ 2147483647 h 576"/>
                <a:gd name="T34" fmla="*/ 2147483647 w 708"/>
                <a:gd name="T35" fmla="*/ 2147483647 h 576"/>
                <a:gd name="T36" fmla="*/ 2147483647 w 708"/>
                <a:gd name="T37" fmla="*/ 2147483647 h 576"/>
                <a:gd name="T38" fmla="*/ 2147483647 w 708"/>
                <a:gd name="T39" fmla="*/ 2147483647 h 576"/>
                <a:gd name="T40" fmla="*/ 2147483647 w 708"/>
                <a:gd name="T41" fmla="*/ 2147483647 h 576"/>
                <a:gd name="T42" fmla="*/ 2147483647 w 708"/>
                <a:gd name="T43" fmla="*/ 2147483647 h 576"/>
                <a:gd name="T44" fmla="*/ 2147483647 w 708"/>
                <a:gd name="T45" fmla="*/ 2147483647 h 576"/>
                <a:gd name="T46" fmla="*/ 2147483647 w 708"/>
                <a:gd name="T47" fmla="*/ 2147483647 h 576"/>
                <a:gd name="T48" fmla="*/ 2147483647 w 708"/>
                <a:gd name="T49" fmla="*/ 2147483647 h 576"/>
                <a:gd name="T50" fmla="*/ 2147483647 w 708"/>
                <a:gd name="T51" fmla="*/ 2147483647 h 576"/>
                <a:gd name="T52" fmla="*/ 2147483647 w 708"/>
                <a:gd name="T53" fmla="*/ 2147483647 h 576"/>
                <a:gd name="T54" fmla="*/ 2147483647 w 708"/>
                <a:gd name="T55" fmla="*/ 2147483647 h 576"/>
                <a:gd name="T56" fmla="*/ 2147483647 w 708"/>
                <a:gd name="T57" fmla="*/ 2147483647 h 576"/>
                <a:gd name="T58" fmla="*/ 2147483647 w 708"/>
                <a:gd name="T59" fmla="*/ 2147483647 h 576"/>
                <a:gd name="T60" fmla="*/ 2147483647 w 708"/>
                <a:gd name="T61" fmla="*/ 2147483647 h 576"/>
                <a:gd name="T62" fmla="*/ 2147483647 w 708"/>
                <a:gd name="T63" fmla="*/ 2147483647 h 576"/>
                <a:gd name="T64" fmla="*/ 2147483647 w 708"/>
                <a:gd name="T65" fmla="*/ 2147483647 h 576"/>
                <a:gd name="T66" fmla="*/ 2147483647 w 708"/>
                <a:gd name="T67" fmla="*/ 2147483647 h 576"/>
                <a:gd name="T68" fmla="*/ 2147483647 w 708"/>
                <a:gd name="T69" fmla="*/ 2147483647 h 576"/>
                <a:gd name="T70" fmla="*/ 2147483647 w 708"/>
                <a:gd name="T71" fmla="*/ 2147483647 h 576"/>
                <a:gd name="T72" fmla="*/ 2147483647 w 708"/>
                <a:gd name="T73" fmla="*/ 2147483647 h 576"/>
                <a:gd name="T74" fmla="*/ 2147483647 w 708"/>
                <a:gd name="T75" fmla="*/ 2147483647 h 576"/>
                <a:gd name="T76" fmla="*/ 2147483647 w 708"/>
                <a:gd name="T77" fmla="*/ 2147483647 h 576"/>
                <a:gd name="T78" fmla="*/ 2147483647 w 708"/>
                <a:gd name="T79" fmla="*/ 2147483647 h 576"/>
                <a:gd name="T80" fmla="*/ 2147483647 w 708"/>
                <a:gd name="T81" fmla="*/ 2147483647 h 576"/>
                <a:gd name="T82" fmla="*/ 2147483647 w 708"/>
                <a:gd name="T83" fmla="*/ 2147483647 h 576"/>
                <a:gd name="T84" fmla="*/ 2147483647 w 708"/>
                <a:gd name="T85" fmla="*/ 2147483647 h 576"/>
                <a:gd name="T86" fmla="*/ 2147483647 w 708"/>
                <a:gd name="T87" fmla="*/ 0 h 576"/>
                <a:gd name="T88" fmla="*/ 0 w 708"/>
                <a:gd name="T89" fmla="*/ 0 h 57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08"/>
                <a:gd name="T136" fmla="*/ 0 h 576"/>
                <a:gd name="T137" fmla="*/ 708 w 708"/>
                <a:gd name="T138" fmla="*/ 576 h 57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34849" name="Straight Connector 28"/>
            <p:cNvCxnSpPr>
              <a:cxnSpLocks noChangeShapeType="1"/>
            </p:cNvCxnSpPr>
            <p:nvPr/>
          </p:nvCxnSpPr>
          <p:spPr bwMode="auto">
            <a:xfrm>
              <a:off x="5216235" y="2660070"/>
              <a:ext cx="7620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50" name="Straight Connector 30"/>
            <p:cNvCxnSpPr>
              <a:cxnSpLocks noChangeShapeType="1"/>
            </p:cNvCxnSpPr>
            <p:nvPr/>
          </p:nvCxnSpPr>
          <p:spPr bwMode="auto">
            <a:xfrm>
              <a:off x="5216240" y="2812470"/>
              <a:ext cx="7620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51" name="Straight Connector 31"/>
            <p:cNvCxnSpPr>
              <a:cxnSpLocks noChangeShapeType="1"/>
            </p:cNvCxnSpPr>
            <p:nvPr/>
          </p:nvCxnSpPr>
          <p:spPr bwMode="auto">
            <a:xfrm>
              <a:off x="5243945" y="2964870"/>
              <a:ext cx="7620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52" name="Straight Connector 36"/>
            <p:cNvCxnSpPr>
              <a:cxnSpLocks noChangeShapeType="1"/>
            </p:cNvCxnSpPr>
            <p:nvPr/>
          </p:nvCxnSpPr>
          <p:spPr bwMode="auto">
            <a:xfrm>
              <a:off x="5209310" y="3110345"/>
              <a:ext cx="7620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4833" name="Group 38"/>
          <p:cNvGrpSpPr>
            <a:grpSpLocks/>
          </p:cNvGrpSpPr>
          <p:nvPr/>
        </p:nvGrpSpPr>
        <p:grpSpPr bwMode="auto">
          <a:xfrm>
            <a:off x="5222875" y="3476625"/>
            <a:ext cx="1420813" cy="596900"/>
            <a:chOff x="5209310" y="2590800"/>
            <a:chExt cx="1420090" cy="596900"/>
          </a:xfrm>
        </p:grpSpPr>
        <p:sp>
          <p:nvSpPr>
            <p:cNvPr id="34843" name="Freeform 26"/>
            <p:cNvSpPr>
              <a:spLocks/>
            </p:cNvSpPr>
            <p:nvPr/>
          </p:nvSpPr>
          <p:spPr bwMode="auto">
            <a:xfrm>
              <a:off x="5943600" y="2590800"/>
              <a:ext cx="685800" cy="596900"/>
            </a:xfrm>
            <a:custGeom>
              <a:avLst/>
              <a:gdLst>
                <a:gd name="T0" fmla="*/ 0 w 708"/>
                <a:gd name="T1" fmla="*/ 0 h 576"/>
                <a:gd name="T2" fmla="*/ 2147483647 w 708"/>
                <a:gd name="T3" fmla="*/ 2147483647 h 576"/>
                <a:gd name="T4" fmla="*/ 2147483647 w 708"/>
                <a:gd name="T5" fmla="*/ 2147483647 h 576"/>
                <a:gd name="T6" fmla="*/ 2147483647 w 708"/>
                <a:gd name="T7" fmla="*/ 2147483647 h 576"/>
                <a:gd name="T8" fmla="*/ 2147483647 w 708"/>
                <a:gd name="T9" fmla="*/ 2147483647 h 576"/>
                <a:gd name="T10" fmla="*/ 2147483647 w 708"/>
                <a:gd name="T11" fmla="*/ 2147483647 h 576"/>
                <a:gd name="T12" fmla="*/ 2147483647 w 708"/>
                <a:gd name="T13" fmla="*/ 2147483647 h 576"/>
                <a:gd name="T14" fmla="*/ 2147483647 w 708"/>
                <a:gd name="T15" fmla="*/ 2147483647 h 576"/>
                <a:gd name="T16" fmla="*/ 2147483647 w 708"/>
                <a:gd name="T17" fmla="*/ 2147483647 h 576"/>
                <a:gd name="T18" fmla="*/ 2147483647 w 708"/>
                <a:gd name="T19" fmla="*/ 2147483647 h 576"/>
                <a:gd name="T20" fmla="*/ 0 w 708"/>
                <a:gd name="T21" fmla="*/ 2147483647 h 576"/>
                <a:gd name="T22" fmla="*/ 2147483647 w 708"/>
                <a:gd name="T23" fmla="*/ 2147483647 h 576"/>
                <a:gd name="T24" fmla="*/ 2147483647 w 708"/>
                <a:gd name="T25" fmla="*/ 2147483647 h 576"/>
                <a:gd name="T26" fmla="*/ 2147483647 w 708"/>
                <a:gd name="T27" fmla="*/ 2147483647 h 576"/>
                <a:gd name="T28" fmla="*/ 2147483647 w 708"/>
                <a:gd name="T29" fmla="*/ 2147483647 h 576"/>
                <a:gd name="T30" fmla="*/ 2147483647 w 708"/>
                <a:gd name="T31" fmla="*/ 2147483647 h 576"/>
                <a:gd name="T32" fmla="*/ 2147483647 w 708"/>
                <a:gd name="T33" fmla="*/ 2147483647 h 576"/>
                <a:gd name="T34" fmla="*/ 2147483647 w 708"/>
                <a:gd name="T35" fmla="*/ 2147483647 h 576"/>
                <a:gd name="T36" fmla="*/ 2147483647 w 708"/>
                <a:gd name="T37" fmla="*/ 2147483647 h 576"/>
                <a:gd name="T38" fmla="*/ 2147483647 w 708"/>
                <a:gd name="T39" fmla="*/ 2147483647 h 576"/>
                <a:gd name="T40" fmla="*/ 2147483647 w 708"/>
                <a:gd name="T41" fmla="*/ 2147483647 h 576"/>
                <a:gd name="T42" fmla="*/ 2147483647 w 708"/>
                <a:gd name="T43" fmla="*/ 2147483647 h 576"/>
                <a:gd name="T44" fmla="*/ 2147483647 w 708"/>
                <a:gd name="T45" fmla="*/ 2147483647 h 576"/>
                <a:gd name="T46" fmla="*/ 2147483647 w 708"/>
                <a:gd name="T47" fmla="*/ 2147483647 h 576"/>
                <a:gd name="T48" fmla="*/ 2147483647 w 708"/>
                <a:gd name="T49" fmla="*/ 2147483647 h 576"/>
                <a:gd name="T50" fmla="*/ 2147483647 w 708"/>
                <a:gd name="T51" fmla="*/ 2147483647 h 576"/>
                <a:gd name="T52" fmla="*/ 2147483647 w 708"/>
                <a:gd name="T53" fmla="*/ 2147483647 h 576"/>
                <a:gd name="T54" fmla="*/ 2147483647 w 708"/>
                <a:gd name="T55" fmla="*/ 2147483647 h 576"/>
                <a:gd name="T56" fmla="*/ 2147483647 w 708"/>
                <a:gd name="T57" fmla="*/ 2147483647 h 576"/>
                <a:gd name="T58" fmla="*/ 2147483647 w 708"/>
                <a:gd name="T59" fmla="*/ 2147483647 h 576"/>
                <a:gd name="T60" fmla="*/ 2147483647 w 708"/>
                <a:gd name="T61" fmla="*/ 2147483647 h 576"/>
                <a:gd name="T62" fmla="*/ 2147483647 w 708"/>
                <a:gd name="T63" fmla="*/ 2147483647 h 576"/>
                <a:gd name="T64" fmla="*/ 2147483647 w 708"/>
                <a:gd name="T65" fmla="*/ 2147483647 h 576"/>
                <a:gd name="T66" fmla="*/ 2147483647 w 708"/>
                <a:gd name="T67" fmla="*/ 2147483647 h 576"/>
                <a:gd name="T68" fmla="*/ 2147483647 w 708"/>
                <a:gd name="T69" fmla="*/ 2147483647 h 576"/>
                <a:gd name="T70" fmla="*/ 2147483647 w 708"/>
                <a:gd name="T71" fmla="*/ 2147483647 h 576"/>
                <a:gd name="T72" fmla="*/ 2147483647 w 708"/>
                <a:gd name="T73" fmla="*/ 2147483647 h 576"/>
                <a:gd name="T74" fmla="*/ 2147483647 w 708"/>
                <a:gd name="T75" fmla="*/ 2147483647 h 576"/>
                <a:gd name="T76" fmla="*/ 2147483647 w 708"/>
                <a:gd name="T77" fmla="*/ 2147483647 h 576"/>
                <a:gd name="T78" fmla="*/ 2147483647 w 708"/>
                <a:gd name="T79" fmla="*/ 2147483647 h 576"/>
                <a:gd name="T80" fmla="*/ 2147483647 w 708"/>
                <a:gd name="T81" fmla="*/ 2147483647 h 576"/>
                <a:gd name="T82" fmla="*/ 2147483647 w 708"/>
                <a:gd name="T83" fmla="*/ 2147483647 h 576"/>
                <a:gd name="T84" fmla="*/ 2147483647 w 708"/>
                <a:gd name="T85" fmla="*/ 2147483647 h 576"/>
                <a:gd name="T86" fmla="*/ 2147483647 w 708"/>
                <a:gd name="T87" fmla="*/ 0 h 576"/>
                <a:gd name="T88" fmla="*/ 0 w 708"/>
                <a:gd name="T89" fmla="*/ 0 h 57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08"/>
                <a:gd name="T136" fmla="*/ 0 h 576"/>
                <a:gd name="T137" fmla="*/ 708 w 708"/>
                <a:gd name="T138" fmla="*/ 576 h 57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34844" name="Straight Connector 40"/>
            <p:cNvCxnSpPr>
              <a:cxnSpLocks noChangeShapeType="1"/>
            </p:cNvCxnSpPr>
            <p:nvPr/>
          </p:nvCxnSpPr>
          <p:spPr bwMode="auto">
            <a:xfrm>
              <a:off x="5216235" y="2660070"/>
              <a:ext cx="7620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45" name="Straight Connector 41"/>
            <p:cNvCxnSpPr>
              <a:cxnSpLocks noChangeShapeType="1"/>
            </p:cNvCxnSpPr>
            <p:nvPr/>
          </p:nvCxnSpPr>
          <p:spPr bwMode="auto">
            <a:xfrm>
              <a:off x="5216240" y="2812470"/>
              <a:ext cx="7620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46" name="Straight Connector 42"/>
            <p:cNvCxnSpPr>
              <a:cxnSpLocks noChangeShapeType="1"/>
            </p:cNvCxnSpPr>
            <p:nvPr/>
          </p:nvCxnSpPr>
          <p:spPr bwMode="auto">
            <a:xfrm>
              <a:off x="5243945" y="2964870"/>
              <a:ext cx="7620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47" name="Straight Connector 43"/>
            <p:cNvCxnSpPr>
              <a:cxnSpLocks noChangeShapeType="1"/>
            </p:cNvCxnSpPr>
            <p:nvPr/>
          </p:nvCxnSpPr>
          <p:spPr bwMode="auto">
            <a:xfrm>
              <a:off x="5209310" y="3110345"/>
              <a:ext cx="7620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4834" name="Group 44"/>
          <p:cNvGrpSpPr>
            <a:grpSpLocks/>
          </p:cNvGrpSpPr>
          <p:nvPr/>
        </p:nvGrpSpPr>
        <p:grpSpPr bwMode="auto">
          <a:xfrm>
            <a:off x="5257800" y="4370388"/>
            <a:ext cx="1420813" cy="596900"/>
            <a:chOff x="5209310" y="2590800"/>
            <a:chExt cx="1420090" cy="596900"/>
          </a:xfrm>
        </p:grpSpPr>
        <p:sp>
          <p:nvSpPr>
            <p:cNvPr id="34838" name="Freeform 26"/>
            <p:cNvSpPr>
              <a:spLocks/>
            </p:cNvSpPr>
            <p:nvPr/>
          </p:nvSpPr>
          <p:spPr bwMode="auto">
            <a:xfrm>
              <a:off x="5943600" y="2590800"/>
              <a:ext cx="685800" cy="596900"/>
            </a:xfrm>
            <a:custGeom>
              <a:avLst/>
              <a:gdLst>
                <a:gd name="T0" fmla="*/ 0 w 708"/>
                <a:gd name="T1" fmla="*/ 0 h 576"/>
                <a:gd name="T2" fmla="*/ 2147483647 w 708"/>
                <a:gd name="T3" fmla="*/ 2147483647 h 576"/>
                <a:gd name="T4" fmla="*/ 2147483647 w 708"/>
                <a:gd name="T5" fmla="*/ 2147483647 h 576"/>
                <a:gd name="T6" fmla="*/ 2147483647 w 708"/>
                <a:gd name="T7" fmla="*/ 2147483647 h 576"/>
                <a:gd name="T8" fmla="*/ 2147483647 w 708"/>
                <a:gd name="T9" fmla="*/ 2147483647 h 576"/>
                <a:gd name="T10" fmla="*/ 2147483647 w 708"/>
                <a:gd name="T11" fmla="*/ 2147483647 h 576"/>
                <a:gd name="T12" fmla="*/ 2147483647 w 708"/>
                <a:gd name="T13" fmla="*/ 2147483647 h 576"/>
                <a:gd name="T14" fmla="*/ 2147483647 w 708"/>
                <a:gd name="T15" fmla="*/ 2147483647 h 576"/>
                <a:gd name="T16" fmla="*/ 2147483647 w 708"/>
                <a:gd name="T17" fmla="*/ 2147483647 h 576"/>
                <a:gd name="T18" fmla="*/ 2147483647 w 708"/>
                <a:gd name="T19" fmla="*/ 2147483647 h 576"/>
                <a:gd name="T20" fmla="*/ 0 w 708"/>
                <a:gd name="T21" fmla="*/ 2147483647 h 576"/>
                <a:gd name="T22" fmla="*/ 2147483647 w 708"/>
                <a:gd name="T23" fmla="*/ 2147483647 h 576"/>
                <a:gd name="T24" fmla="*/ 2147483647 w 708"/>
                <a:gd name="T25" fmla="*/ 2147483647 h 576"/>
                <a:gd name="T26" fmla="*/ 2147483647 w 708"/>
                <a:gd name="T27" fmla="*/ 2147483647 h 576"/>
                <a:gd name="T28" fmla="*/ 2147483647 w 708"/>
                <a:gd name="T29" fmla="*/ 2147483647 h 576"/>
                <a:gd name="T30" fmla="*/ 2147483647 w 708"/>
                <a:gd name="T31" fmla="*/ 2147483647 h 576"/>
                <a:gd name="T32" fmla="*/ 2147483647 w 708"/>
                <a:gd name="T33" fmla="*/ 2147483647 h 576"/>
                <a:gd name="T34" fmla="*/ 2147483647 w 708"/>
                <a:gd name="T35" fmla="*/ 2147483647 h 576"/>
                <a:gd name="T36" fmla="*/ 2147483647 w 708"/>
                <a:gd name="T37" fmla="*/ 2147483647 h 576"/>
                <a:gd name="T38" fmla="*/ 2147483647 w 708"/>
                <a:gd name="T39" fmla="*/ 2147483647 h 576"/>
                <a:gd name="T40" fmla="*/ 2147483647 w 708"/>
                <a:gd name="T41" fmla="*/ 2147483647 h 576"/>
                <a:gd name="T42" fmla="*/ 2147483647 w 708"/>
                <a:gd name="T43" fmla="*/ 2147483647 h 576"/>
                <a:gd name="T44" fmla="*/ 2147483647 w 708"/>
                <a:gd name="T45" fmla="*/ 2147483647 h 576"/>
                <a:gd name="T46" fmla="*/ 2147483647 w 708"/>
                <a:gd name="T47" fmla="*/ 2147483647 h 576"/>
                <a:gd name="T48" fmla="*/ 2147483647 w 708"/>
                <a:gd name="T49" fmla="*/ 2147483647 h 576"/>
                <a:gd name="T50" fmla="*/ 2147483647 w 708"/>
                <a:gd name="T51" fmla="*/ 2147483647 h 576"/>
                <a:gd name="T52" fmla="*/ 2147483647 w 708"/>
                <a:gd name="T53" fmla="*/ 2147483647 h 576"/>
                <a:gd name="T54" fmla="*/ 2147483647 w 708"/>
                <a:gd name="T55" fmla="*/ 2147483647 h 576"/>
                <a:gd name="T56" fmla="*/ 2147483647 w 708"/>
                <a:gd name="T57" fmla="*/ 2147483647 h 576"/>
                <a:gd name="T58" fmla="*/ 2147483647 w 708"/>
                <a:gd name="T59" fmla="*/ 2147483647 h 576"/>
                <a:gd name="T60" fmla="*/ 2147483647 w 708"/>
                <a:gd name="T61" fmla="*/ 2147483647 h 576"/>
                <a:gd name="T62" fmla="*/ 2147483647 w 708"/>
                <a:gd name="T63" fmla="*/ 2147483647 h 576"/>
                <a:gd name="T64" fmla="*/ 2147483647 w 708"/>
                <a:gd name="T65" fmla="*/ 2147483647 h 576"/>
                <a:gd name="T66" fmla="*/ 2147483647 w 708"/>
                <a:gd name="T67" fmla="*/ 2147483647 h 576"/>
                <a:gd name="T68" fmla="*/ 2147483647 w 708"/>
                <a:gd name="T69" fmla="*/ 2147483647 h 576"/>
                <a:gd name="T70" fmla="*/ 2147483647 w 708"/>
                <a:gd name="T71" fmla="*/ 2147483647 h 576"/>
                <a:gd name="T72" fmla="*/ 2147483647 w 708"/>
                <a:gd name="T73" fmla="*/ 2147483647 h 576"/>
                <a:gd name="T74" fmla="*/ 2147483647 w 708"/>
                <a:gd name="T75" fmla="*/ 2147483647 h 576"/>
                <a:gd name="T76" fmla="*/ 2147483647 w 708"/>
                <a:gd name="T77" fmla="*/ 2147483647 h 576"/>
                <a:gd name="T78" fmla="*/ 2147483647 w 708"/>
                <a:gd name="T79" fmla="*/ 2147483647 h 576"/>
                <a:gd name="T80" fmla="*/ 2147483647 w 708"/>
                <a:gd name="T81" fmla="*/ 2147483647 h 576"/>
                <a:gd name="T82" fmla="*/ 2147483647 w 708"/>
                <a:gd name="T83" fmla="*/ 2147483647 h 576"/>
                <a:gd name="T84" fmla="*/ 2147483647 w 708"/>
                <a:gd name="T85" fmla="*/ 2147483647 h 576"/>
                <a:gd name="T86" fmla="*/ 2147483647 w 708"/>
                <a:gd name="T87" fmla="*/ 0 h 576"/>
                <a:gd name="T88" fmla="*/ 0 w 708"/>
                <a:gd name="T89" fmla="*/ 0 h 57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08"/>
                <a:gd name="T136" fmla="*/ 0 h 576"/>
                <a:gd name="T137" fmla="*/ 708 w 708"/>
                <a:gd name="T138" fmla="*/ 576 h 57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08" h="576">
                  <a:moveTo>
                    <a:pt x="0" y="0"/>
                  </a:moveTo>
                  <a:lnTo>
                    <a:pt x="17" y="40"/>
                  </a:lnTo>
                  <a:lnTo>
                    <a:pt x="39" y="95"/>
                  </a:lnTo>
                  <a:lnTo>
                    <a:pt x="54" y="157"/>
                  </a:lnTo>
                  <a:lnTo>
                    <a:pt x="66" y="227"/>
                  </a:lnTo>
                  <a:lnTo>
                    <a:pt x="74" y="284"/>
                  </a:lnTo>
                  <a:lnTo>
                    <a:pt x="69" y="338"/>
                  </a:lnTo>
                  <a:lnTo>
                    <a:pt x="58" y="399"/>
                  </a:lnTo>
                  <a:lnTo>
                    <a:pt x="45" y="458"/>
                  </a:lnTo>
                  <a:lnTo>
                    <a:pt x="28" y="512"/>
                  </a:lnTo>
                  <a:lnTo>
                    <a:pt x="0" y="572"/>
                  </a:lnTo>
                  <a:lnTo>
                    <a:pt x="210" y="576"/>
                  </a:lnTo>
                  <a:lnTo>
                    <a:pt x="297" y="570"/>
                  </a:lnTo>
                  <a:lnTo>
                    <a:pt x="342" y="567"/>
                  </a:lnTo>
                  <a:lnTo>
                    <a:pt x="375" y="559"/>
                  </a:lnTo>
                  <a:lnTo>
                    <a:pt x="409" y="549"/>
                  </a:lnTo>
                  <a:lnTo>
                    <a:pt x="445" y="533"/>
                  </a:lnTo>
                  <a:lnTo>
                    <a:pt x="486" y="515"/>
                  </a:lnTo>
                  <a:lnTo>
                    <a:pt x="526" y="490"/>
                  </a:lnTo>
                  <a:lnTo>
                    <a:pt x="552" y="470"/>
                  </a:lnTo>
                  <a:lnTo>
                    <a:pt x="577" y="447"/>
                  </a:lnTo>
                  <a:lnTo>
                    <a:pt x="604" y="420"/>
                  </a:lnTo>
                  <a:lnTo>
                    <a:pt x="628" y="398"/>
                  </a:lnTo>
                  <a:lnTo>
                    <a:pt x="651" y="370"/>
                  </a:lnTo>
                  <a:lnTo>
                    <a:pt x="680" y="333"/>
                  </a:lnTo>
                  <a:lnTo>
                    <a:pt x="708" y="286"/>
                  </a:lnTo>
                  <a:lnTo>
                    <a:pt x="682" y="245"/>
                  </a:lnTo>
                  <a:lnTo>
                    <a:pt x="658" y="210"/>
                  </a:lnTo>
                  <a:lnTo>
                    <a:pt x="638" y="185"/>
                  </a:lnTo>
                  <a:lnTo>
                    <a:pt x="616" y="161"/>
                  </a:lnTo>
                  <a:lnTo>
                    <a:pt x="592" y="138"/>
                  </a:lnTo>
                  <a:lnTo>
                    <a:pt x="572" y="120"/>
                  </a:lnTo>
                  <a:lnTo>
                    <a:pt x="552" y="103"/>
                  </a:lnTo>
                  <a:lnTo>
                    <a:pt x="528" y="85"/>
                  </a:lnTo>
                  <a:lnTo>
                    <a:pt x="506" y="72"/>
                  </a:lnTo>
                  <a:lnTo>
                    <a:pt x="480" y="58"/>
                  </a:lnTo>
                  <a:lnTo>
                    <a:pt x="451" y="43"/>
                  </a:lnTo>
                  <a:lnTo>
                    <a:pt x="415" y="29"/>
                  </a:lnTo>
                  <a:lnTo>
                    <a:pt x="385" y="20"/>
                  </a:lnTo>
                  <a:lnTo>
                    <a:pt x="350" y="11"/>
                  </a:lnTo>
                  <a:lnTo>
                    <a:pt x="313" y="5"/>
                  </a:lnTo>
                  <a:lnTo>
                    <a:pt x="278" y="1"/>
                  </a:lnTo>
                  <a:lnTo>
                    <a:pt x="253" y="1"/>
                  </a:lnTo>
                  <a:lnTo>
                    <a:pt x="22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34839" name="Straight Connector 46"/>
            <p:cNvCxnSpPr>
              <a:cxnSpLocks noChangeShapeType="1"/>
            </p:cNvCxnSpPr>
            <p:nvPr/>
          </p:nvCxnSpPr>
          <p:spPr bwMode="auto">
            <a:xfrm>
              <a:off x="5216235" y="2660070"/>
              <a:ext cx="7620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40" name="Straight Connector 47"/>
            <p:cNvCxnSpPr>
              <a:cxnSpLocks noChangeShapeType="1"/>
            </p:cNvCxnSpPr>
            <p:nvPr/>
          </p:nvCxnSpPr>
          <p:spPr bwMode="auto">
            <a:xfrm>
              <a:off x="5216240" y="2812470"/>
              <a:ext cx="7620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41" name="Straight Connector 48"/>
            <p:cNvCxnSpPr>
              <a:cxnSpLocks noChangeShapeType="1"/>
            </p:cNvCxnSpPr>
            <p:nvPr/>
          </p:nvCxnSpPr>
          <p:spPr bwMode="auto">
            <a:xfrm>
              <a:off x="5243945" y="2964870"/>
              <a:ext cx="7620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4842" name="Straight Connector 49"/>
            <p:cNvCxnSpPr>
              <a:cxnSpLocks noChangeShapeType="1"/>
            </p:cNvCxnSpPr>
            <p:nvPr/>
          </p:nvCxnSpPr>
          <p:spPr bwMode="auto">
            <a:xfrm>
              <a:off x="5209310" y="3110345"/>
              <a:ext cx="7620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4835" name="Rectangle 50"/>
          <p:cNvSpPr>
            <a:spLocks noChangeArrowheads="1"/>
          </p:cNvSpPr>
          <p:nvPr/>
        </p:nvSpPr>
        <p:spPr bwMode="auto">
          <a:xfrm>
            <a:off x="4841875" y="2452688"/>
            <a:ext cx="396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200" b="1"/>
              <a:t>D</a:t>
            </a:r>
            <a:r>
              <a:rPr lang="en-US" sz="1200" b="1" baseline="-25000"/>
              <a:t>1</a:t>
            </a:r>
            <a:endParaRPr lang="en-US" sz="1200" b="1"/>
          </a:p>
          <a:p>
            <a:pPr algn="l"/>
            <a:r>
              <a:rPr lang="en-US" sz="1200" b="1"/>
              <a:t>D</a:t>
            </a:r>
            <a:r>
              <a:rPr lang="en-US" sz="1200" b="1" baseline="-25000"/>
              <a:t>3</a:t>
            </a:r>
            <a:r>
              <a:rPr lang="en-US" sz="1200" b="1"/>
              <a:t> </a:t>
            </a:r>
          </a:p>
          <a:p>
            <a:pPr algn="l"/>
            <a:r>
              <a:rPr lang="en-US" sz="1200" b="1"/>
              <a:t>D</a:t>
            </a:r>
            <a:r>
              <a:rPr lang="en-US" sz="1200" b="1" baseline="-25000"/>
              <a:t>5</a:t>
            </a:r>
            <a:r>
              <a:rPr lang="en-US" sz="1200" b="1"/>
              <a:t> </a:t>
            </a:r>
          </a:p>
          <a:p>
            <a:pPr algn="l"/>
            <a:r>
              <a:rPr lang="en-US" sz="1200" b="1"/>
              <a:t>D</a:t>
            </a:r>
            <a:r>
              <a:rPr lang="en-US" sz="1200" b="1" baseline="-25000"/>
              <a:t>7</a:t>
            </a:r>
          </a:p>
        </p:txBody>
      </p:sp>
      <p:sp>
        <p:nvSpPr>
          <p:cNvPr id="34836" name="Rectangle 51"/>
          <p:cNvSpPr>
            <a:spLocks noChangeArrowheads="1"/>
          </p:cNvSpPr>
          <p:nvPr/>
        </p:nvSpPr>
        <p:spPr bwMode="auto">
          <a:xfrm>
            <a:off x="4848225" y="3359150"/>
            <a:ext cx="3952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200" b="1"/>
              <a:t>D</a:t>
            </a:r>
            <a:r>
              <a:rPr lang="en-US" sz="1200" b="1" baseline="-25000"/>
              <a:t>2</a:t>
            </a:r>
            <a:endParaRPr lang="en-US" sz="1200" b="1"/>
          </a:p>
          <a:p>
            <a:pPr algn="l"/>
            <a:r>
              <a:rPr lang="en-US" sz="1200" b="1"/>
              <a:t>D</a:t>
            </a:r>
            <a:r>
              <a:rPr lang="en-US" sz="1200" b="1" baseline="-25000"/>
              <a:t>3</a:t>
            </a:r>
            <a:r>
              <a:rPr lang="en-US" sz="1200" b="1"/>
              <a:t> </a:t>
            </a:r>
          </a:p>
          <a:p>
            <a:pPr algn="l"/>
            <a:r>
              <a:rPr lang="en-US" sz="1200" b="1"/>
              <a:t>D</a:t>
            </a:r>
            <a:r>
              <a:rPr lang="en-US" sz="1200" b="1" baseline="-25000"/>
              <a:t>6</a:t>
            </a:r>
            <a:endParaRPr lang="en-US" sz="1200" b="1"/>
          </a:p>
          <a:p>
            <a:pPr algn="l"/>
            <a:r>
              <a:rPr lang="en-US" sz="1200" b="1"/>
              <a:t>D</a:t>
            </a:r>
            <a:r>
              <a:rPr lang="en-US" sz="1200" b="1" baseline="-25000"/>
              <a:t>7</a:t>
            </a:r>
          </a:p>
        </p:txBody>
      </p:sp>
      <p:sp>
        <p:nvSpPr>
          <p:cNvPr id="34837" name="Rectangle 52"/>
          <p:cNvSpPr>
            <a:spLocks noChangeArrowheads="1"/>
          </p:cNvSpPr>
          <p:nvPr/>
        </p:nvSpPr>
        <p:spPr bwMode="auto">
          <a:xfrm>
            <a:off x="4862513" y="4275138"/>
            <a:ext cx="396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200" b="1"/>
              <a:t>D</a:t>
            </a:r>
            <a:r>
              <a:rPr lang="en-US" sz="1200" b="1" baseline="-25000"/>
              <a:t>4</a:t>
            </a:r>
            <a:endParaRPr lang="en-US" sz="1200" b="1"/>
          </a:p>
          <a:p>
            <a:pPr algn="l"/>
            <a:r>
              <a:rPr lang="en-US" sz="1200" b="1"/>
              <a:t>D</a:t>
            </a:r>
            <a:r>
              <a:rPr lang="en-US" sz="1200" b="1" baseline="-25000"/>
              <a:t>5</a:t>
            </a:r>
            <a:r>
              <a:rPr lang="en-US" sz="1200" b="1"/>
              <a:t> </a:t>
            </a:r>
          </a:p>
          <a:p>
            <a:pPr algn="l"/>
            <a:r>
              <a:rPr lang="en-US" sz="1200" b="1"/>
              <a:t>D</a:t>
            </a:r>
            <a:r>
              <a:rPr lang="en-US" sz="1200" b="1" baseline="-25000"/>
              <a:t>6</a:t>
            </a:r>
            <a:endParaRPr lang="en-US" sz="1200" b="1"/>
          </a:p>
          <a:p>
            <a:pPr algn="l"/>
            <a:r>
              <a:rPr lang="en-US" sz="1200" b="1"/>
              <a:t>D</a:t>
            </a:r>
            <a:r>
              <a:rPr lang="en-US" sz="1200" b="1" baseline="-2500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8-to-3 Encoder (limitations)</a:t>
            </a:r>
          </a:p>
        </p:txBody>
      </p:sp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35844" name="TextBox 26"/>
          <p:cNvSpPr txBox="1">
            <a:spLocks noChangeArrowheads="1"/>
          </p:cNvSpPr>
          <p:nvPr/>
        </p:nvSpPr>
        <p:spPr bwMode="auto">
          <a:xfrm>
            <a:off x="738188" y="4724400"/>
            <a:ext cx="25241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Output equations:</a:t>
            </a:r>
          </a:p>
          <a:p>
            <a:pPr algn="l"/>
            <a:endParaRPr lang="en-US"/>
          </a:p>
          <a:p>
            <a:pPr algn="l"/>
            <a:r>
              <a:rPr lang="en-US"/>
              <a:t>A</a:t>
            </a:r>
            <a:r>
              <a:rPr lang="en-US" baseline="-25000"/>
              <a:t>0</a:t>
            </a:r>
            <a:r>
              <a:rPr lang="en-US"/>
              <a:t> = D</a:t>
            </a:r>
            <a:r>
              <a:rPr lang="en-US" baseline="-25000"/>
              <a:t>1</a:t>
            </a:r>
            <a:r>
              <a:rPr lang="en-US"/>
              <a:t> + D</a:t>
            </a:r>
            <a:r>
              <a:rPr lang="en-US" baseline="-25000"/>
              <a:t>3</a:t>
            </a:r>
            <a:r>
              <a:rPr lang="en-US"/>
              <a:t> + D</a:t>
            </a:r>
            <a:r>
              <a:rPr lang="en-US" baseline="-25000"/>
              <a:t>5</a:t>
            </a:r>
            <a:r>
              <a:rPr lang="en-US"/>
              <a:t> + D</a:t>
            </a:r>
            <a:r>
              <a:rPr lang="en-US" baseline="-25000"/>
              <a:t>7</a:t>
            </a:r>
          </a:p>
          <a:p>
            <a:pPr algn="l"/>
            <a:r>
              <a:rPr lang="en-US"/>
              <a:t>A</a:t>
            </a:r>
            <a:r>
              <a:rPr lang="en-US" baseline="-25000"/>
              <a:t>1</a:t>
            </a:r>
            <a:r>
              <a:rPr lang="en-US"/>
              <a:t> = D</a:t>
            </a:r>
            <a:r>
              <a:rPr lang="en-US" baseline="-25000"/>
              <a:t>2</a:t>
            </a:r>
            <a:r>
              <a:rPr lang="en-US"/>
              <a:t> + D</a:t>
            </a:r>
            <a:r>
              <a:rPr lang="en-US" baseline="-25000"/>
              <a:t>3</a:t>
            </a:r>
            <a:r>
              <a:rPr lang="en-US"/>
              <a:t> + D</a:t>
            </a:r>
            <a:r>
              <a:rPr lang="en-US" baseline="-25000"/>
              <a:t>6</a:t>
            </a:r>
            <a:r>
              <a:rPr lang="en-US"/>
              <a:t> + D</a:t>
            </a:r>
            <a:r>
              <a:rPr lang="en-US" baseline="-25000"/>
              <a:t>7</a:t>
            </a:r>
            <a:endParaRPr lang="en-US"/>
          </a:p>
          <a:p>
            <a:pPr algn="l"/>
            <a:r>
              <a:rPr lang="en-US"/>
              <a:t>A</a:t>
            </a:r>
            <a:r>
              <a:rPr lang="en-US" baseline="-25000"/>
              <a:t>2</a:t>
            </a:r>
            <a:r>
              <a:rPr lang="en-US"/>
              <a:t> = D</a:t>
            </a:r>
            <a:r>
              <a:rPr lang="en-US" baseline="-25000"/>
              <a:t>4</a:t>
            </a:r>
            <a:r>
              <a:rPr lang="en-US"/>
              <a:t> + D</a:t>
            </a:r>
            <a:r>
              <a:rPr lang="en-US" baseline="-25000"/>
              <a:t>5</a:t>
            </a:r>
            <a:r>
              <a:rPr lang="en-US"/>
              <a:t> + D</a:t>
            </a:r>
            <a:r>
              <a:rPr lang="en-US" baseline="-25000"/>
              <a:t>6</a:t>
            </a:r>
            <a:r>
              <a:rPr lang="en-US"/>
              <a:t> + D</a:t>
            </a:r>
            <a:r>
              <a:rPr lang="en-US" baseline="-25000"/>
              <a:t>7</a:t>
            </a:r>
            <a:endParaRPr lang="en-US"/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3810000" y="1981200"/>
          <a:ext cx="4800600" cy="3657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</a:tblGrid>
              <a:tr h="35052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outputs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304800" y="2133600"/>
            <a:ext cx="3276600" cy="2492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b="1" dirty="0"/>
              <a:t>Two Limitations:</a:t>
            </a:r>
          </a:p>
          <a:p>
            <a:pPr marL="342900" indent="-342900" algn="l">
              <a:defRPr/>
            </a:pPr>
            <a:endParaRPr lang="en-US" dirty="0"/>
          </a:p>
          <a:p>
            <a:pPr marL="342900" indent="-342900" algn="l">
              <a:defRPr/>
            </a:pPr>
            <a:r>
              <a:rPr lang="en-US" dirty="0"/>
              <a:t>1.  Two or more inputs = 1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sz="1600" dirty="0"/>
              <a:t>Example: D</a:t>
            </a:r>
            <a:r>
              <a:rPr lang="en-US" sz="1600" baseline="-25000" dirty="0"/>
              <a:t>3</a:t>
            </a:r>
            <a:r>
              <a:rPr lang="en-US" sz="1600" dirty="0"/>
              <a:t> = D</a:t>
            </a:r>
            <a:r>
              <a:rPr lang="en-US" sz="1600" baseline="-25000" dirty="0"/>
              <a:t>6</a:t>
            </a:r>
            <a:r>
              <a:rPr lang="en-US" sz="1600" dirty="0"/>
              <a:t> = 1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sz="1600" dirty="0"/>
              <a:t>A</a:t>
            </a:r>
            <a:r>
              <a:rPr lang="en-US" sz="1600" baseline="-25000" dirty="0"/>
              <a:t>2</a:t>
            </a:r>
            <a:r>
              <a:rPr lang="en-US" sz="1600" dirty="0"/>
              <a:t>A</a:t>
            </a:r>
            <a:r>
              <a:rPr lang="en-US" sz="1600" baseline="-25000" dirty="0"/>
              <a:t>1</a:t>
            </a:r>
            <a:r>
              <a:rPr lang="en-US" sz="1600" dirty="0"/>
              <a:t>A</a:t>
            </a:r>
            <a:r>
              <a:rPr lang="en-US" sz="1600" baseline="-25000" dirty="0"/>
              <a:t>0</a:t>
            </a:r>
            <a:r>
              <a:rPr lang="en-US" sz="1600" dirty="0"/>
              <a:t> = 111</a:t>
            </a:r>
          </a:p>
          <a:p>
            <a:pPr marL="342900" indent="-342900" algn="l">
              <a:defRPr/>
            </a:pPr>
            <a:endParaRPr lang="en-US" sz="1600" dirty="0"/>
          </a:p>
          <a:p>
            <a:pPr marL="342900" indent="-342900" algn="l">
              <a:buFont typeface="Times New Roman" pitchFamily="18" charset="0"/>
              <a:buAutoNum type="arabicPeriod" startAt="2"/>
              <a:defRPr/>
            </a:pPr>
            <a:r>
              <a:rPr lang="en-US" dirty="0"/>
              <a:t>All inputs = 0</a:t>
            </a:r>
          </a:p>
          <a:p>
            <a:pPr lvl="1" algn="l">
              <a:buFont typeface="Arial" pitchFamily="34" charset="0"/>
              <a:buChar char="•"/>
              <a:defRPr/>
            </a:pPr>
            <a:r>
              <a:rPr lang="en-US" dirty="0"/>
              <a:t>Same as D</a:t>
            </a:r>
            <a:r>
              <a:rPr lang="en-US" baseline="-25000" dirty="0"/>
              <a:t>0</a:t>
            </a:r>
            <a:r>
              <a:rPr lang="en-US" dirty="0"/>
              <a:t> =1</a:t>
            </a:r>
          </a:p>
          <a:p>
            <a:pPr algn="l">
              <a:defRPr/>
            </a:pPr>
            <a:endParaRPr lang="en-US" dirty="0"/>
          </a:p>
        </p:txBody>
      </p:sp>
      <p:grpSp>
        <p:nvGrpSpPr>
          <p:cNvPr id="35951" name="Group 59"/>
          <p:cNvGrpSpPr>
            <a:grpSpLocks/>
          </p:cNvGrpSpPr>
          <p:nvPr/>
        </p:nvGrpSpPr>
        <p:grpSpPr bwMode="auto">
          <a:xfrm>
            <a:off x="2438400" y="3276600"/>
            <a:ext cx="152400" cy="228600"/>
            <a:chOff x="3276600" y="3962400"/>
            <a:chExt cx="152400" cy="228600"/>
          </a:xfrm>
        </p:grpSpPr>
        <p:cxnSp>
          <p:nvCxnSpPr>
            <p:cNvPr id="35952" name="Straight Connector 55"/>
            <p:cNvCxnSpPr>
              <a:cxnSpLocks noChangeShapeType="1"/>
            </p:cNvCxnSpPr>
            <p:nvPr/>
          </p:nvCxnSpPr>
          <p:spPr bwMode="auto">
            <a:xfrm rot="5400000">
              <a:off x="3238500" y="4000500"/>
              <a:ext cx="228600" cy="15240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35953" name="Straight Connector 57"/>
            <p:cNvCxnSpPr>
              <a:cxnSpLocks noChangeShapeType="1"/>
            </p:cNvCxnSpPr>
            <p:nvPr/>
          </p:nvCxnSpPr>
          <p:spPr bwMode="auto">
            <a:xfrm rot="16200000" flipH="1">
              <a:off x="3238500" y="4000500"/>
              <a:ext cx="228600" cy="15240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Priority Encoder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Address the previous two limitations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Two or more inputs = 1</a:t>
            </a:r>
          </a:p>
          <a:p>
            <a:pPr lvl="1">
              <a:defRPr/>
            </a:pPr>
            <a:r>
              <a:rPr lang="en-US" dirty="0" smtClean="0"/>
              <a:t>Consider the bit with highest priority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All inputs = 0</a:t>
            </a:r>
          </a:p>
          <a:p>
            <a:pPr marL="914400" lvl="1" indent="-514350">
              <a:defRPr/>
            </a:pPr>
            <a:r>
              <a:rPr lang="en-US" dirty="0" smtClean="0"/>
              <a:t>Add another output v to indicate this combination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4-to-2 Priority Encoder</a:t>
            </a:r>
          </a:p>
        </p:txBody>
      </p:sp>
      <p:sp>
        <p:nvSpPr>
          <p:cNvPr id="378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838200" y="1905000"/>
            <a:ext cx="335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/>
              <a:t>Description:</a:t>
            </a:r>
          </a:p>
          <a:p>
            <a:pPr algn="l">
              <a:buFont typeface="Arial" charset="0"/>
              <a:buChar char="•"/>
            </a:pPr>
            <a:r>
              <a:rPr lang="en-US"/>
              <a:t> 2</a:t>
            </a:r>
            <a:r>
              <a:rPr lang="en-US" baseline="30000"/>
              <a:t>2</a:t>
            </a:r>
            <a:r>
              <a:rPr lang="en-US"/>
              <a:t> = 4 inputs, 2 + 1 outputs </a:t>
            </a:r>
          </a:p>
          <a:p>
            <a:pPr algn="l">
              <a:buFont typeface="Arial" charset="0"/>
              <a:buChar char="•"/>
            </a:pPr>
            <a:r>
              <a:rPr lang="en-US"/>
              <a:t> Two or more 1’s take highest</a:t>
            </a:r>
          </a:p>
          <a:p>
            <a:pPr algn="l"/>
            <a:r>
              <a:rPr lang="en-US"/>
              <a:t>   priority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4-to-2 Priority Encoder</a:t>
            </a:r>
          </a:p>
        </p:txBody>
      </p:sp>
      <p:sp>
        <p:nvSpPr>
          <p:cNvPr id="389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84250" y="3276600"/>
          <a:ext cx="3054350" cy="25606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</a:tblGrid>
              <a:tr h="35052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outputs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8964" name="Rectangle 6"/>
          <p:cNvSpPr>
            <a:spLocks noChangeArrowheads="1"/>
          </p:cNvSpPr>
          <p:nvPr/>
        </p:nvSpPr>
        <p:spPr bwMode="auto">
          <a:xfrm>
            <a:off x="838200" y="1905000"/>
            <a:ext cx="335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/>
              <a:t>Description:</a:t>
            </a:r>
          </a:p>
          <a:p>
            <a:pPr algn="l">
              <a:buFont typeface="Arial" charset="0"/>
              <a:buChar char="•"/>
            </a:pPr>
            <a:r>
              <a:rPr lang="en-US"/>
              <a:t> 2</a:t>
            </a:r>
            <a:r>
              <a:rPr lang="en-US" baseline="30000"/>
              <a:t>2</a:t>
            </a:r>
            <a:r>
              <a:rPr lang="en-US"/>
              <a:t> = 4 inputs, 2 + 1 outputs </a:t>
            </a:r>
          </a:p>
          <a:p>
            <a:pPr algn="l">
              <a:buFont typeface="Arial" charset="0"/>
              <a:buChar char="•"/>
            </a:pPr>
            <a:r>
              <a:rPr lang="en-US"/>
              <a:t> Two or more 1’s take highest</a:t>
            </a:r>
          </a:p>
          <a:p>
            <a:pPr algn="l"/>
            <a:r>
              <a:rPr lang="en-US"/>
              <a:t>   priority</a:t>
            </a:r>
          </a:p>
        </p:txBody>
      </p:sp>
      <p:sp>
        <p:nvSpPr>
          <p:cNvPr id="38965" name="TextBox 7"/>
          <p:cNvSpPr txBox="1">
            <a:spLocks noChangeArrowheads="1"/>
          </p:cNvSpPr>
          <p:nvPr/>
        </p:nvSpPr>
        <p:spPr bwMode="auto">
          <a:xfrm>
            <a:off x="4681538" y="3810000"/>
            <a:ext cx="3929062" cy="17541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This is a condensed truth table! </a:t>
            </a:r>
          </a:p>
          <a:p>
            <a:pPr algn="l"/>
            <a:r>
              <a:rPr lang="en-US"/>
              <a:t>It has only 5 rows instead of 16!</a:t>
            </a:r>
          </a:p>
          <a:p>
            <a:pPr algn="l"/>
            <a:endParaRPr lang="en-US"/>
          </a:p>
          <a:p>
            <a:pPr algn="l"/>
            <a:r>
              <a:rPr lang="en-US"/>
              <a:t>	Row 3 = 2 combinations</a:t>
            </a:r>
          </a:p>
          <a:p>
            <a:pPr algn="l"/>
            <a:r>
              <a:rPr lang="en-US"/>
              <a:t>	Row 4 = 4 combinations</a:t>
            </a:r>
          </a:p>
          <a:p>
            <a:pPr algn="l"/>
            <a:r>
              <a:rPr lang="en-US"/>
              <a:t>	Row 5 = 8 combinations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4-to-2 Priority Encoder</a:t>
            </a:r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84250" y="3276600"/>
          <a:ext cx="3054350" cy="25606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</a:tblGrid>
              <a:tr h="35052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outputs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9988" name="Rectangle 6"/>
          <p:cNvSpPr>
            <a:spLocks noChangeArrowheads="1"/>
          </p:cNvSpPr>
          <p:nvPr/>
        </p:nvSpPr>
        <p:spPr bwMode="auto">
          <a:xfrm>
            <a:off x="838200" y="1905000"/>
            <a:ext cx="335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/>
              <a:t>Description:</a:t>
            </a:r>
          </a:p>
          <a:p>
            <a:pPr algn="l">
              <a:buFont typeface="Arial" charset="0"/>
              <a:buChar char="•"/>
            </a:pPr>
            <a:r>
              <a:rPr lang="en-US"/>
              <a:t> 2</a:t>
            </a:r>
            <a:r>
              <a:rPr lang="en-US" baseline="30000"/>
              <a:t>2</a:t>
            </a:r>
            <a:r>
              <a:rPr lang="en-US"/>
              <a:t> = 4 inputs, 2 + 1 outputs </a:t>
            </a:r>
          </a:p>
          <a:p>
            <a:pPr algn="l">
              <a:buFont typeface="Arial" charset="0"/>
              <a:buChar char="•"/>
            </a:pPr>
            <a:r>
              <a:rPr lang="en-US"/>
              <a:t> Two or more 1’s take highest</a:t>
            </a:r>
          </a:p>
          <a:p>
            <a:pPr algn="l"/>
            <a:r>
              <a:rPr lang="en-US"/>
              <a:t>   priority</a:t>
            </a:r>
          </a:p>
        </p:txBody>
      </p:sp>
      <p:pic>
        <p:nvPicPr>
          <p:cNvPr id="3998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828800"/>
            <a:ext cx="4591050" cy="2381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4-to-2 Priority Encoder</a:t>
            </a:r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84250" y="3276600"/>
          <a:ext cx="3054350" cy="25606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</a:tblGrid>
              <a:tr h="35052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outputs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1012" name="Rectangle 6"/>
          <p:cNvSpPr>
            <a:spLocks noChangeArrowheads="1"/>
          </p:cNvSpPr>
          <p:nvPr/>
        </p:nvSpPr>
        <p:spPr bwMode="auto">
          <a:xfrm>
            <a:off x="838200" y="1905000"/>
            <a:ext cx="335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/>
              <a:t>Description:</a:t>
            </a:r>
          </a:p>
          <a:p>
            <a:pPr algn="l">
              <a:buFont typeface="Arial" charset="0"/>
              <a:buChar char="•"/>
            </a:pPr>
            <a:r>
              <a:rPr lang="en-US"/>
              <a:t> 2</a:t>
            </a:r>
            <a:r>
              <a:rPr lang="en-US" baseline="30000"/>
              <a:t>2</a:t>
            </a:r>
            <a:r>
              <a:rPr lang="en-US"/>
              <a:t> = 4 inputs, 2 + 1 outputs </a:t>
            </a:r>
          </a:p>
          <a:p>
            <a:pPr algn="l">
              <a:buFont typeface="Arial" charset="0"/>
              <a:buChar char="•"/>
            </a:pPr>
            <a:r>
              <a:rPr lang="en-US"/>
              <a:t> Two or more 1’s take highest</a:t>
            </a:r>
          </a:p>
          <a:p>
            <a:pPr algn="l"/>
            <a:r>
              <a:rPr lang="en-US"/>
              <a:t>   priority</a:t>
            </a:r>
          </a:p>
        </p:txBody>
      </p:sp>
      <p:pic>
        <p:nvPicPr>
          <p:cNvPr id="410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828800"/>
            <a:ext cx="4591050" cy="2381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1014" name="Rectangle 7"/>
          <p:cNvSpPr>
            <a:spLocks noChangeArrowheads="1"/>
          </p:cNvSpPr>
          <p:nvPr/>
        </p:nvSpPr>
        <p:spPr bwMode="auto">
          <a:xfrm>
            <a:off x="4648200" y="4514850"/>
            <a:ext cx="335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/>
              <a:t>Equations:</a:t>
            </a:r>
          </a:p>
          <a:p>
            <a:pPr algn="l"/>
            <a:r>
              <a:rPr lang="en-US"/>
              <a:t>	A</a:t>
            </a:r>
            <a:r>
              <a:rPr lang="en-US" baseline="-25000"/>
              <a:t>0</a:t>
            </a:r>
            <a:r>
              <a:rPr lang="en-US"/>
              <a:t>	=  D</a:t>
            </a:r>
            <a:r>
              <a:rPr lang="en-US" baseline="-25000"/>
              <a:t>3</a:t>
            </a:r>
            <a:r>
              <a:rPr lang="en-US"/>
              <a:t> + D</a:t>
            </a:r>
            <a:r>
              <a:rPr lang="en-US" baseline="-25000"/>
              <a:t>1</a:t>
            </a:r>
            <a:r>
              <a:rPr lang="en-US"/>
              <a:t> D</a:t>
            </a:r>
            <a:r>
              <a:rPr lang="en-US" baseline="-25000"/>
              <a:t>2</a:t>
            </a:r>
            <a:r>
              <a:rPr lang="en-US"/>
              <a:t>’ </a:t>
            </a:r>
          </a:p>
          <a:p>
            <a:pPr algn="l"/>
            <a:r>
              <a:rPr lang="en-US"/>
              <a:t>	A</a:t>
            </a:r>
            <a:r>
              <a:rPr lang="en-US" baseline="-25000"/>
              <a:t>1</a:t>
            </a:r>
            <a:r>
              <a:rPr lang="en-US"/>
              <a:t>	=  D</a:t>
            </a:r>
            <a:r>
              <a:rPr lang="en-US" baseline="-25000"/>
              <a:t>2</a:t>
            </a:r>
            <a:r>
              <a:rPr lang="en-US"/>
              <a:t> + D</a:t>
            </a:r>
            <a:r>
              <a:rPr lang="en-US" baseline="-25000"/>
              <a:t>3</a:t>
            </a:r>
            <a:endParaRPr lang="en-US"/>
          </a:p>
          <a:p>
            <a:pPr algn="l"/>
            <a:r>
              <a:rPr lang="en-US"/>
              <a:t>	V	=  D</a:t>
            </a:r>
            <a:r>
              <a:rPr lang="en-US" baseline="-25000"/>
              <a:t>0</a:t>
            </a:r>
            <a:r>
              <a:rPr lang="en-US"/>
              <a:t> + D</a:t>
            </a:r>
            <a:r>
              <a:rPr lang="en-US" baseline="-25000"/>
              <a:t>1</a:t>
            </a:r>
            <a:r>
              <a:rPr lang="en-US"/>
              <a:t> + D</a:t>
            </a:r>
            <a:r>
              <a:rPr lang="en-US" baseline="-25000"/>
              <a:t>2</a:t>
            </a:r>
            <a:r>
              <a:rPr lang="en-US"/>
              <a:t> + D</a:t>
            </a:r>
            <a:r>
              <a:rPr lang="en-US" baseline="-250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4-to-2 Priority Encoder</a:t>
            </a:r>
          </a:p>
        </p:txBody>
      </p:sp>
      <p:sp>
        <p:nvSpPr>
          <p:cNvPr id="419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84250" y="3276600"/>
          <a:ext cx="3054350" cy="25606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6418"/>
                <a:gridCol w="436418"/>
                <a:gridCol w="436418"/>
                <a:gridCol w="436418"/>
                <a:gridCol w="436418"/>
                <a:gridCol w="436418"/>
                <a:gridCol w="436418"/>
              </a:tblGrid>
              <a:tr h="35052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outputs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="0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endParaRPr lang="en-US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2036" name="Rectangle 6"/>
          <p:cNvSpPr>
            <a:spLocks noChangeArrowheads="1"/>
          </p:cNvSpPr>
          <p:nvPr/>
        </p:nvSpPr>
        <p:spPr bwMode="auto">
          <a:xfrm>
            <a:off x="838200" y="1905000"/>
            <a:ext cx="335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/>
              <a:t>Description:</a:t>
            </a:r>
          </a:p>
          <a:p>
            <a:pPr algn="l">
              <a:buFont typeface="Arial" charset="0"/>
              <a:buChar char="•"/>
            </a:pPr>
            <a:r>
              <a:rPr lang="en-US"/>
              <a:t> 2</a:t>
            </a:r>
            <a:r>
              <a:rPr lang="en-US" baseline="30000"/>
              <a:t>2</a:t>
            </a:r>
            <a:r>
              <a:rPr lang="en-US"/>
              <a:t> = 4 inputs, 2 + 1 outputs </a:t>
            </a:r>
          </a:p>
          <a:p>
            <a:pPr algn="l">
              <a:buFont typeface="Arial" charset="0"/>
              <a:buChar char="•"/>
            </a:pPr>
            <a:r>
              <a:rPr lang="en-US"/>
              <a:t> Two or more 1’s take highest</a:t>
            </a:r>
          </a:p>
          <a:p>
            <a:pPr algn="l"/>
            <a:r>
              <a:rPr lang="en-US"/>
              <a:t>   priority</a:t>
            </a:r>
          </a:p>
        </p:txBody>
      </p:sp>
      <p:sp>
        <p:nvSpPr>
          <p:cNvPr id="42037" name="Rectangle 7"/>
          <p:cNvSpPr>
            <a:spLocks noChangeArrowheads="1"/>
          </p:cNvSpPr>
          <p:nvPr/>
        </p:nvSpPr>
        <p:spPr bwMode="auto">
          <a:xfrm>
            <a:off x="4648200" y="4514850"/>
            <a:ext cx="335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b="1"/>
              <a:t>Equations:</a:t>
            </a:r>
          </a:p>
          <a:p>
            <a:pPr algn="l"/>
            <a:r>
              <a:rPr lang="en-US"/>
              <a:t>	A</a:t>
            </a:r>
            <a:r>
              <a:rPr lang="en-US" baseline="-25000"/>
              <a:t>0</a:t>
            </a:r>
            <a:r>
              <a:rPr lang="en-US"/>
              <a:t>	=  D</a:t>
            </a:r>
            <a:r>
              <a:rPr lang="en-US" baseline="-25000"/>
              <a:t>3</a:t>
            </a:r>
            <a:r>
              <a:rPr lang="en-US"/>
              <a:t> + D</a:t>
            </a:r>
            <a:r>
              <a:rPr lang="en-US" baseline="-25000"/>
              <a:t>1</a:t>
            </a:r>
            <a:r>
              <a:rPr lang="en-US"/>
              <a:t> D</a:t>
            </a:r>
            <a:r>
              <a:rPr lang="en-US" baseline="-25000"/>
              <a:t>2</a:t>
            </a:r>
            <a:r>
              <a:rPr lang="en-US"/>
              <a:t>’ </a:t>
            </a:r>
          </a:p>
          <a:p>
            <a:pPr algn="l"/>
            <a:r>
              <a:rPr lang="en-US"/>
              <a:t>	A</a:t>
            </a:r>
            <a:r>
              <a:rPr lang="en-US" baseline="-25000"/>
              <a:t>1</a:t>
            </a:r>
            <a:r>
              <a:rPr lang="en-US"/>
              <a:t>	=  D</a:t>
            </a:r>
            <a:r>
              <a:rPr lang="en-US" baseline="-25000"/>
              <a:t>2</a:t>
            </a:r>
            <a:r>
              <a:rPr lang="en-US"/>
              <a:t> + D</a:t>
            </a:r>
            <a:r>
              <a:rPr lang="en-US" baseline="-25000"/>
              <a:t>3</a:t>
            </a:r>
            <a:endParaRPr lang="en-US"/>
          </a:p>
          <a:p>
            <a:pPr algn="l"/>
            <a:r>
              <a:rPr lang="en-US"/>
              <a:t>	V	=  D</a:t>
            </a:r>
            <a:r>
              <a:rPr lang="en-US" baseline="-25000"/>
              <a:t>0</a:t>
            </a:r>
            <a:r>
              <a:rPr lang="en-US"/>
              <a:t> + D</a:t>
            </a:r>
            <a:r>
              <a:rPr lang="en-US" baseline="-25000"/>
              <a:t>1</a:t>
            </a:r>
            <a:r>
              <a:rPr lang="en-US"/>
              <a:t> + D</a:t>
            </a:r>
            <a:r>
              <a:rPr lang="en-US" baseline="-25000"/>
              <a:t>2</a:t>
            </a:r>
            <a:r>
              <a:rPr lang="en-US"/>
              <a:t> + D</a:t>
            </a:r>
            <a:r>
              <a:rPr lang="en-US" baseline="-25000"/>
              <a:t>3</a:t>
            </a:r>
          </a:p>
        </p:txBody>
      </p:sp>
      <p:pic>
        <p:nvPicPr>
          <p:cNvPr id="420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052638"/>
            <a:ext cx="4379913" cy="2290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 Blocks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3962400" cy="41910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800" smtClean="0"/>
              <a:t>Digital systems consists of many components (blocks)</a:t>
            </a:r>
          </a:p>
          <a:p>
            <a:pPr>
              <a:buFont typeface="Arial" charset="0"/>
              <a:buChar char="•"/>
            </a:pPr>
            <a:r>
              <a:rPr lang="en-US" sz="2800" smtClean="0"/>
              <a:t>Useful blocks needed in many designs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Arithmetic blocks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Decoders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Encoders</a:t>
            </a:r>
          </a:p>
          <a:p>
            <a:pPr lvl="1">
              <a:buFont typeface="Arial" charset="0"/>
              <a:buChar char="•"/>
            </a:pPr>
            <a:r>
              <a:rPr lang="en-US" sz="2000" smtClean="0"/>
              <a:t>Multiplexers 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0" y="1779588"/>
            <a:ext cx="2867025" cy="4203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5083175" y="6019800"/>
            <a:ext cx="36179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iPhone motherboard (torontophonerepair.com)</a:t>
            </a:r>
          </a:p>
        </p:txBody>
      </p:sp>
      <p:sp>
        <p:nvSpPr>
          <p:cNvPr id="6151" name="TextBox 6"/>
          <p:cNvSpPr txBox="1">
            <a:spLocks noChangeArrowheads="1"/>
          </p:cNvSpPr>
          <p:nvPr/>
        </p:nvSpPr>
        <p:spPr bwMode="auto">
          <a:xfrm>
            <a:off x="3978275" y="4714875"/>
            <a:ext cx="1160463" cy="739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Examples</a:t>
            </a:r>
          </a:p>
          <a:p>
            <a:r>
              <a:rPr lang="en-US" sz="1400"/>
              <a:t> of</a:t>
            </a:r>
          </a:p>
          <a:p>
            <a:r>
              <a:rPr lang="en-US" sz="1400"/>
              <a:t>MSI devices</a:t>
            </a:r>
          </a:p>
        </p:txBody>
      </p:sp>
      <p:sp>
        <p:nvSpPr>
          <p:cNvPr id="6152" name="Right Brace 7"/>
          <p:cNvSpPr>
            <a:spLocks/>
          </p:cNvSpPr>
          <p:nvPr/>
        </p:nvSpPr>
        <p:spPr bwMode="auto">
          <a:xfrm>
            <a:off x="3657600" y="4419600"/>
            <a:ext cx="228600" cy="1295400"/>
          </a:xfrm>
          <a:prstGeom prst="rightBrace">
            <a:avLst>
              <a:gd name="adj1" fmla="val 834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Multiplexers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400" smtClean="0"/>
              <a:t>A combinational circuit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Has a single output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Directs one of 2</a:t>
            </a:r>
            <a:r>
              <a:rPr lang="en-US" sz="2400" baseline="30000" smtClean="0"/>
              <a:t>n</a:t>
            </a:r>
            <a:r>
              <a:rPr lang="en-US" sz="2400" smtClean="0"/>
              <a:t> input to the output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Choosing which input is done using n select lines</a:t>
            </a:r>
            <a:endParaRPr lang="ar-SA" sz="2400" smtClean="0"/>
          </a:p>
          <a:p>
            <a:pPr>
              <a:buFont typeface="Arial" charset="0"/>
              <a:buChar char="•"/>
            </a:pPr>
            <a:endParaRPr lang="en-US" sz="2400" smtClean="0"/>
          </a:p>
        </p:txBody>
      </p:sp>
      <p:sp>
        <p:nvSpPr>
          <p:cNvPr id="43012" name="Footer Placeholder 2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43013" name="AutoShape 4"/>
          <p:cNvSpPr>
            <a:spLocks noChangeArrowheads="1"/>
          </p:cNvSpPr>
          <p:nvPr/>
        </p:nvSpPr>
        <p:spPr bwMode="auto">
          <a:xfrm rot="-5400000">
            <a:off x="3657600" y="4433888"/>
            <a:ext cx="1066800" cy="762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Line 5"/>
          <p:cNvSpPr>
            <a:spLocks noChangeShapeType="1"/>
          </p:cNvSpPr>
          <p:nvPr/>
        </p:nvSpPr>
        <p:spPr bwMode="auto">
          <a:xfrm flipV="1">
            <a:off x="4114800" y="53197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5" name="Line 6"/>
          <p:cNvSpPr>
            <a:spLocks noChangeShapeType="1"/>
          </p:cNvSpPr>
          <p:nvPr/>
        </p:nvSpPr>
        <p:spPr bwMode="auto">
          <a:xfrm flipV="1">
            <a:off x="4191000" y="53197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6" name="Line 7"/>
          <p:cNvSpPr>
            <a:spLocks noChangeShapeType="1"/>
          </p:cNvSpPr>
          <p:nvPr/>
        </p:nvSpPr>
        <p:spPr bwMode="auto">
          <a:xfrm flipV="1">
            <a:off x="4267200" y="53197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7" name="Line 8"/>
          <p:cNvSpPr>
            <a:spLocks noChangeShapeType="1"/>
          </p:cNvSpPr>
          <p:nvPr/>
        </p:nvSpPr>
        <p:spPr bwMode="auto">
          <a:xfrm flipV="1">
            <a:off x="4419600" y="53197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8" name="Line 11"/>
          <p:cNvSpPr>
            <a:spLocks noChangeShapeType="1"/>
          </p:cNvSpPr>
          <p:nvPr/>
        </p:nvSpPr>
        <p:spPr bwMode="auto">
          <a:xfrm>
            <a:off x="3200400" y="43576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9" name="Line 12"/>
          <p:cNvSpPr>
            <a:spLocks noChangeShapeType="1"/>
          </p:cNvSpPr>
          <p:nvPr/>
        </p:nvSpPr>
        <p:spPr bwMode="auto">
          <a:xfrm>
            <a:off x="3200400" y="44338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0" name="Line 13"/>
          <p:cNvSpPr>
            <a:spLocks noChangeShapeType="1"/>
          </p:cNvSpPr>
          <p:nvPr/>
        </p:nvSpPr>
        <p:spPr bwMode="auto">
          <a:xfrm>
            <a:off x="3200400" y="45100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1" name="Line 14"/>
          <p:cNvSpPr>
            <a:spLocks noChangeShapeType="1"/>
          </p:cNvSpPr>
          <p:nvPr/>
        </p:nvSpPr>
        <p:spPr bwMode="auto">
          <a:xfrm>
            <a:off x="3200400" y="51196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2" name="Line 15"/>
          <p:cNvSpPr>
            <a:spLocks noChangeShapeType="1"/>
          </p:cNvSpPr>
          <p:nvPr/>
        </p:nvSpPr>
        <p:spPr bwMode="auto">
          <a:xfrm>
            <a:off x="4572000" y="481488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3" name="AutoShape 16"/>
          <p:cNvSpPr>
            <a:spLocks/>
          </p:cNvSpPr>
          <p:nvPr/>
        </p:nvSpPr>
        <p:spPr bwMode="auto">
          <a:xfrm>
            <a:off x="3048000" y="4205288"/>
            <a:ext cx="76200" cy="1066800"/>
          </a:xfrm>
          <a:prstGeom prst="leftBrace">
            <a:avLst>
              <a:gd name="adj1" fmla="val 1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4" name="Text Box 17"/>
          <p:cNvSpPr txBox="1">
            <a:spLocks noChangeArrowheads="1"/>
          </p:cNvSpPr>
          <p:nvPr/>
        </p:nvSpPr>
        <p:spPr bwMode="auto">
          <a:xfrm>
            <a:off x="1676400" y="4586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baseline="30000"/>
              <a:t>n </a:t>
            </a:r>
            <a:r>
              <a:rPr lang="en-US"/>
              <a:t>inputs</a:t>
            </a:r>
          </a:p>
        </p:txBody>
      </p:sp>
      <p:sp>
        <p:nvSpPr>
          <p:cNvPr id="43025" name="Text Box 18"/>
          <p:cNvSpPr txBox="1">
            <a:spLocks noChangeArrowheads="1"/>
          </p:cNvSpPr>
          <p:nvPr/>
        </p:nvSpPr>
        <p:spPr bwMode="auto">
          <a:xfrm>
            <a:off x="3886200" y="5548313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select lines</a:t>
            </a:r>
          </a:p>
        </p:txBody>
      </p:sp>
      <p:sp>
        <p:nvSpPr>
          <p:cNvPr id="43026" name="Text Box 19"/>
          <p:cNvSpPr txBox="1">
            <a:spLocks noChangeArrowheads="1"/>
          </p:cNvSpPr>
          <p:nvPr/>
        </p:nvSpPr>
        <p:spPr bwMode="auto">
          <a:xfrm>
            <a:off x="5181600" y="4600575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one output</a:t>
            </a:r>
          </a:p>
        </p:txBody>
      </p:sp>
      <p:sp>
        <p:nvSpPr>
          <p:cNvPr id="43027" name="Text Box 21"/>
          <p:cNvSpPr txBox="1">
            <a:spLocks noChangeArrowheads="1"/>
          </p:cNvSpPr>
          <p:nvPr/>
        </p:nvSpPr>
        <p:spPr bwMode="auto">
          <a:xfrm>
            <a:off x="3746500" y="4473575"/>
            <a:ext cx="83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2</a:t>
            </a:r>
            <a:r>
              <a:rPr lang="en-US" sz="1600" baseline="30000"/>
              <a:t>n</a:t>
            </a:r>
            <a:r>
              <a:rPr lang="en-US" sz="1600"/>
              <a:t> x 1</a:t>
            </a:r>
          </a:p>
          <a:p>
            <a:pPr>
              <a:spcBef>
                <a:spcPct val="50000"/>
              </a:spcBef>
            </a:pPr>
            <a:r>
              <a:rPr lang="en-US" sz="1600"/>
              <a:t>MUX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2x1 MUX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2x1 multiplexer (MUX) has 2 inputs, 1 output and 1 select line</a:t>
            </a:r>
            <a:endParaRPr lang="ar-SA" dirty="0" smtClean="0"/>
          </a:p>
          <a:p>
            <a:pPr>
              <a:buFont typeface="Arial" pitchFamily="34" charset="0"/>
              <a:buChar char="•"/>
              <a:defRPr/>
            </a:pPr>
            <a:endParaRPr lang="ar-SA" dirty="0" smtClean="0"/>
          </a:p>
          <a:p>
            <a:pPr>
              <a:buFont typeface="Arial" pitchFamily="34" charset="0"/>
              <a:buChar char="•"/>
              <a:defRPr/>
            </a:pPr>
            <a:endParaRPr lang="ar-SA" dirty="0" smtClean="0"/>
          </a:p>
          <a:p>
            <a:pPr>
              <a:buFont typeface="Arial" pitchFamily="34" charset="0"/>
              <a:buChar char="•"/>
              <a:defRPr/>
            </a:pPr>
            <a:endParaRPr lang="ar-SA" dirty="0" smtClean="0"/>
          </a:p>
          <a:p>
            <a:pPr>
              <a:buFont typeface="Arial" pitchFamily="34" charset="0"/>
              <a:buChar char="•"/>
              <a:defRPr/>
            </a:pPr>
            <a:endParaRPr lang="ar-SA" dirty="0" smtClean="0"/>
          </a:p>
          <a:p>
            <a:pPr>
              <a:buFont typeface="Arial" pitchFamily="34" charset="0"/>
              <a:buChar char="•"/>
              <a:defRPr/>
            </a:pPr>
            <a:endParaRPr lang="ar-SA" dirty="0" smtClean="0"/>
          </a:p>
          <a:p>
            <a:pPr>
              <a:buFont typeface="Arial" pitchFamily="34" charset="0"/>
              <a:buChar char="•"/>
              <a:defRPr/>
            </a:pPr>
            <a:endParaRPr lang="ar-SA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Y=D</a:t>
            </a:r>
            <a:r>
              <a:rPr lang="en-US" baseline="-25000" dirty="0" smtClean="0"/>
              <a:t>0</a:t>
            </a:r>
            <a:r>
              <a:rPr lang="en-US" dirty="0" smtClean="0"/>
              <a:t> for S</a:t>
            </a:r>
            <a:r>
              <a:rPr lang="en-US" baseline="-25000" dirty="0" smtClean="0"/>
              <a:t>0</a:t>
            </a:r>
            <a:r>
              <a:rPr lang="en-US" dirty="0" smtClean="0"/>
              <a:t>=0, and Y=D</a:t>
            </a:r>
            <a:r>
              <a:rPr lang="en-US" baseline="-25000" dirty="0" smtClean="0"/>
              <a:t>1</a:t>
            </a:r>
            <a:r>
              <a:rPr lang="en-US" dirty="0" smtClean="0"/>
              <a:t> for S</a:t>
            </a:r>
            <a:r>
              <a:rPr lang="en-US" baseline="-25000" dirty="0" smtClean="0"/>
              <a:t>0</a:t>
            </a:r>
            <a:r>
              <a:rPr lang="en-US" dirty="0" smtClean="0"/>
              <a:t>=1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Minimizing will result in: Y = S</a:t>
            </a:r>
            <a:r>
              <a:rPr lang="en-US" baseline="-25000" dirty="0" smtClean="0"/>
              <a:t>0</a:t>
            </a:r>
            <a:r>
              <a:rPr lang="en-US" dirty="0" smtClean="0"/>
              <a:t>’.D</a:t>
            </a:r>
            <a:r>
              <a:rPr lang="en-US" baseline="-25000" dirty="0" smtClean="0"/>
              <a:t>0</a:t>
            </a:r>
            <a:r>
              <a:rPr lang="en-US" dirty="0" smtClean="0"/>
              <a:t> + S</a:t>
            </a:r>
            <a:r>
              <a:rPr lang="en-US" baseline="-25000" dirty="0" smtClean="0"/>
              <a:t>0</a:t>
            </a:r>
            <a:r>
              <a:rPr lang="en-US" dirty="0" smtClean="0"/>
              <a:t>.D</a:t>
            </a:r>
            <a:r>
              <a:rPr lang="en-US" baseline="-25000" dirty="0" smtClean="0"/>
              <a:t>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Exercise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: Draw the circuit?</a:t>
            </a:r>
            <a:endParaRPr lang="en-US" u="sng" baseline="-25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baseline="-25000" dirty="0"/>
          </a:p>
        </p:txBody>
      </p:sp>
      <p:sp>
        <p:nvSpPr>
          <p:cNvPr id="44036" name="Footer Placeholder 1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44037" name="AutoShape 4"/>
          <p:cNvSpPr>
            <a:spLocks noChangeArrowheads="1"/>
          </p:cNvSpPr>
          <p:nvPr/>
        </p:nvSpPr>
        <p:spPr bwMode="auto">
          <a:xfrm rot="-5400000">
            <a:off x="3581400" y="3200400"/>
            <a:ext cx="1066800" cy="762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5"/>
          <p:cNvSpPr>
            <a:spLocks noChangeShapeType="1"/>
          </p:cNvSpPr>
          <p:nvPr/>
        </p:nvSpPr>
        <p:spPr bwMode="auto">
          <a:xfrm>
            <a:off x="3124200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39" name="Line 6"/>
          <p:cNvSpPr>
            <a:spLocks noChangeShapeType="1"/>
          </p:cNvSpPr>
          <p:nvPr/>
        </p:nvSpPr>
        <p:spPr bwMode="auto">
          <a:xfrm>
            <a:off x="3124200" y="3733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0" name="Line 7"/>
          <p:cNvSpPr>
            <a:spLocks noChangeShapeType="1"/>
          </p:cNvSpPr>
          <p:nvPr/>
        </p:nvSpPr>
        <p:spPr bwMode="auto">
          <a:xfrm>
            <a:off x="44958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1" name="Line 8"/>
          <p:cNvSpPr>
            <a:spLocks noChangeShapeType="1"/>
          </p:cNvSpPr>
          <p:nvPr/>
        </p:nvSpPr>
        <p:spPr bwMode="auto">
          <a:xfrm flipV="1">
            <a:off x="41148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042" name="Text Box 9"/>
          <p:cNvSpPr txBox="1">
            <a:spLocks noChangeArrowheads="1"/>
          </p:cNvSpPr>
          <p:nvPr/>
        </p:nvSpPr>
        <p:spPr bwMode="auto">
          <a:xfrm>
            <a:off x="3886200" y="4267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sz="2400" baseline="-25000"/>
              <a:t>0</a:t>
            </a:r>
          </a:p>
        </p:txBody>
      </p:sp>
      <p:sp>
        <p:nvSpPr>
          <p:cNvPr id="44043" name="Text Box 10"/>
          <p:cNvSpPr txBox="1">
            <a:spLocks noChangeArrowheads="1"/>
          </p:cNvSpPr>
          <p:nvPr/>
        </p:nvSpPr>
        <p:spPr bwMode="auto">
          <a:xfrm>
            <a:off x="2667000" y="3124200"/>
            <a:ext cx="5334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r>
              <a:rPr lang="en-US" sz="2400" baseline="-25000"/>
              <a:t>0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D</a:t>
            </a:r>
            <a:r>
              <a:rPr lang="en-US" sz="2400" baseline="-25000"/>
              <a:t>1</a:t>
            </a:r>
          </a:p>
        </p:txBody>
      </p:sp>
      <p:sp>
        <p:nvSpPr>
          <p:cNvPr id="44044" name="Text Box 11"/>
          <p:cNvSpPr txBox="1">
            <a:spLocks noChangeArrowheads="1"/>
          </p:cNvSpPr>
          <p:nvPr/>
        </p:nvSpPr>
        <p:spPr bwMode="auto">
          <a:xfrm>
            <a:off x="5181600" y="3352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4045" name="Text Box 12"/>
          <p:cNvSpPr txBox="1">
            <a:spLocks noChangeArrowheads="1"/>
          </p:cNvSpPr>
          <p:nvPr/>
        </p:nvSpPr>
        <p:spPr bwMode="auto">
          <a:xfrm>
            <a:off x="3657600" y="3248025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2x1 MUX</a:t>
            </a:r>
          </a:p>
        </p:txBody>
      </p:sp>
      <p:sp>
        <p:nvSpPr>
          <p:cNvPr id="44046" name="Rectangle 13"/>
          <p:cNvSpPr>
            <a:spLocks noChangeArrowheads="1"/>
          </p:cNvSpPr>
          <p:nvPr/>
        </p:nvSpPr>
        <p:spPr bwMode="auto">
          <a:xfrm>
            <a:off x="457200" y="4648200"/>
            <a:ext cx="6858000" cy="12954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2x1 MUX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2x1 multiplexer (MUX) has 2 inputs, 1 output and 1 select line</a:t>
            </a:r>
            <a:endParaRPr lang="ar-SA" dirty="0" smtClean="0"/>
          </a:p>
          <a:p>
            <a:pPr>
              <a:defRPr/>
            </a:pPr>
            <a:endParaRPr lang="ar-SA" dirty="0" smtClean="0"/>
          </a:p>
          <a:p>
            <a:pPr>
              <a:buFont typeface="Arial" pitchFamily="34" charset="0"/>
              <a:buChar char="•"/>
              <a:defRPr/>
            </a:pPr>
            <a:endParaRPr lang="ar-SA" dirty="0" smtClean="0"/>
          </a:p>
          <a:p>
            <a:pPr>
              <a:buFont typeface="Arial" pitchFamily="34" charset="0"/>
              <a:buChar char="•"/>
              <a:defRPr/>
            </a:pPr>
            <a:endParaRPr lang="ar-SA" dirty="0" smtClean="0"/>
          </a:p>
          <a:p>
            <a:pPr>
              <a:buFont typeface="Arial" pitchFamily="34" charset="0"/>
              <a:buChar char="•"/>
              <a:defRPr/>
            </a:pPr>
            <a:endParaRPr lang="ar-SA" dirty="0" smtClean="0"/>
          </a:p>
          <a:p>
            <a:pPr>
              <a:buFont typeface="Arial" pitchFamily="34" charset="0"/>
              <a:buChar char="•"/>
              <a:defRPr/>
            </a:pPr>
            <a:endParaRPr lang="ar-SA" dirty="0" smtClean="0"/>
          </a:p>
          <a:p>
            <a:pPr>
              <a:buFont typeface="Arial" pitchFamily="34" charset="0"/>
              <a:buChar char="•"/>
              <a:defRPr/>
            </a:pPr>
            <a:endParaRPr lang="ar-SA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Y=D</a:t>
            </a:r>
            <a:r>
              <a:rPr lang="en-US" baseline="-25000" dirty="0" smtClean="0"/>
              <a:t>0</a:t>
            </a:r>
            <a:r>
              <a:rPr lang="en-US" dirty="0" smtClean="0"/>
              <a:t> for S</a:t>
            </a:r>
            <a:r>
              <a:rPr lang="en-US" baseline="-25000" dirty="0" smtClean="0"/>
              <a:t>0</a:t>
            </a:r>
            <a:r>
              <a:rPr lang="en-US" dirty="0" smtClean="0"/>
              <a:t>=0, and Y=D</a:t>
            </a:r>
            <a:r>
              <a:rPr lang="en-US" baseline="-25000" dirty="0" smtClean="0"/>
              <a:t>1</a:t>
            </a:r>
            <a:r>
              <a:rPr lang="en-US" dirty="0" smtClean="0"/>
              <a:t> for S</a:t>
            </a:r>
            <a:r>
              <a:rPr lang="en-US" baseline="-25000" dirty="0" smtClean="0"/>
              <a:t>0</a:t>
            </a:r>
            <a:r>
              <a:rPr lang="en-US" dirty="0" smtClean="0"/>
              <a:t>=1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Minimizing will result in: Y = S</a:t>
            </a:r>
            <a:r>
              <a:rPr lang="en-US" baseline="-25000" dirty="0" smtClean="0"/>
              <a:t>0</a:t>
            </a:r>
            <a:r>
              <a:rPr lang="en-US" dirty="0" smtClean="0"/>
              <a:t>’.D</a:t>
            </a:r>
            <a:r>
              <a:rPr lang="en-US" baseline="-25000" dirty="0" smtClean="0"/>
              <a:t>0</a:t>
            </a:r>
            <a:r>
              <a:rPr lang="en-US" dirty="0" smtClean="0"/>
              <a:t> + S</a:t>
            </a:r>
            <a:r>
              <a:rPr lang="en-US" baseline="-25000" dirty="0" smtClean="0"/>
              <a:t>0</a:t>
            </a:r>
            <a:r>
              <a:rPr lang="en-US" dirty="0" smtClean="0"/>
              <a:t>.D</a:t>
            </a:r>
            <a:r>
              <a:rPr lang="en-US" baseline="-25000" dirty="0" smtClean="0"/>
              <a:t>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Exercise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: Draw the circuit?</a:t>
            </a:r>
            <a:endParaRPr lang="en-US" u="sng" baseline="-25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baseline="-25000" dirty="0"/>
          </a:p>
        </p:txBody>
      </p:sp>
      <p:sp>
        <p:nvSpPr>
          <p:cNvPr id="45060" name="Footer Placeholder 1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45061" name="AutoShape 4"/>
          <p:cNvSpPr>
            <a:spLocks noChangeArrowheads="1"/>
          </p:cNvSpPr>
          <p:nvPr/>
        </p:nvSpPr>
        <p:spPr bwMode="auto">
          <a:xfrm rot="-5400000">
            <a:off x="3581400" y="3200400"/>
            <a:ext cx="1066800" cy="762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Line 5"/>
          <p:cNvSpPr>
            <a:spLocks noChangeShapeType="1"/>
          </p:cNvSpPr>
          <p:nvPr/>
        </p:nvSpPr>
        <p:spPr bwMode="auto">
          <a:xfrm>
            <a:off x="3124200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3" name="Line 6"/>
          <p:cNvSpPr>
            <a:spLocks noChangeShapeType="1"/>
          </p:cNvSpPr>
          <p:nvPr/>
        </p:nvSpPr>
        <p:spPr bwMode="auto">
          <a:xfrm>
            <a:off x="3124200" y="3733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4" name="Line 7"/>
          <p:cNvSpPr>
            <a:spLocks noChangeShapeType="1"/>
          </p:cNvSpPr>
          <p:nvPr/>
        </p:nvSpPr>
        <p:spPr bwMode="auto">
          <a:xfrm>
            <a:off x="44958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5" name="Line 8"/>
          <p:cNvSpPr>
            <a:spLocks noChangeShapeType="1"/>
          </p:cNvSpPr>
          <p:nvPr/>
        </p:nvSpPr>
        <p:spPr bwMode="auto">
          <a:xfrm flipV="1">
            <a:off x="41148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6" name="Text Box 9"/>
          <p:cNvSpPr txBox="1">
            <a:spLocks noChangeArrowheads="1"/>
          </p:cNvSpPr>
          <p:nvPr/>
        </p:nvSpPr>
        <p:spPr bwMode="auto">
          <a:xfrm>
            <a:off x="3886200" y="4267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sz="2400" baseline="-25000"/>
              <a:t>0</a:t>
            </a:r>
          </a:p>
        </p:txBody>
      </p:sp>
      <p:sp>
        <p:nvSpPr>
          <p:cNvPr id="45067" name="Text Box 10"/>
          <p:cNvSpPr txBox="1">
            <a:spLocks noChangeArrowheads="1"/>
          </p:cNvSpPr>
          <p:nvPr/>
        </p:nvSpPr>
        <p:spPr bwMode="auto">
          <a:xfrm>
            <a:off x="2667000" y="3124200"/>
            <a:ext cx="5334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  <a:r>
              <a:rPr lang="en-US" sz="2400" baseline="-25000"/>
              <a:t>0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D</a:t>
            </a:r>
            <a:r>
              <a:rPr lang="en-US" sz="2400" baseline="-25000"/>
              <a:t>1</a:t>
            </a:r>
          </a:p>
        </p:txBody>
      </p:sp>
      <p:sp>
        <p:nvSpPr>
          <p:cNvPr id="45068" name="Text Box 11"/>
          <p:cNvSpPr txBox="1">
            <a:spLocks noChangeArrowheads="1"/>
          </p:cNvSpPr>
          <p:nvPr/>
        </p:nvSpPr>
        <p:spPr bwMode="auto">
          <a:xfrm>
            <a:off x="5181600" y="3352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5069" name="Text Box 12"/>
          <p:cNvSpPr txBox="1">
            <a:spLocks noChangeArrowheads="1"/>
          </p:cNvSpPr>
          <p:nvPr/>
        </p:nvSpPr>
        <p:spPr bwMode="auto">
          <a:xfrm>
            <a:off x="3657600" y="3248025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2x1 MUX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4x1 MUX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4x1 MUX has 4 input lines (D</a:t>
            </a:r>
            <a:r>
              <a:rPr lang="en-US" baseline="-25000" dirty="0" smtClean="0"/>
              <a:t>0</a:t>
            </a:r>
            <a:r>
              <a:rPr lang="en-US" dirty="0" smtClean="0"/>
              <a:t>, D</a:t>
            </a:r>
            <a:r>
              <a:rPr lang="en-US" baseline="-25000" dirty="0" smtClean="0"/>
              <a:t>1</a:t>
            </a:r>
            <a:r>
              <a:rPr lang="en-US" dirty="0" smtClean="0"/>
              <a:t>, D</a:t>
            </a:r>
            <a:r>
              <a:rPr lang="en-US" baseline="-25000" dirty="0" smtClean="0"/>
              <a:t>2</a:t>
            </a:r>
            <a:r>
              <a:rPr lang="en-US" dirty="0" smtClean="0"/>
              <a:t>, D</a:t>
            </a:r>
            <a:r>
              <a:rPr lang="en-US" baseline="-25000" dirty="0" smtClean="0"/>
              <a:t>3</a:t>
            </a:r>
            <a:r>
              <a:rPr lang="en-US" dirty="0" smtClean="0"/>
              <a:t>) , 1 output Y, and 2 Select Lines (S</a:t>
            </a:r>
            <a:r>
              <a:rPr lang="en-US" baseline="-25000" dirty="0" smtClean="0"/>
              <a:t>0</a:t>
            </a:r>
            <a:r>
              <a:rPr lang="en-US" dirty="0" smtClean="0"/>
              <a:t>, S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The output for different select values is defined as:</a:t>
            </a:r>
          </a:p>
          <a:p>
            <a:pPr>
              <a:defRPr/>
            </a:pPr>
            <a:r>
              <a:rPr lang="en-US" dirty="0" smtClean="0"/>
              <a:t>	S</a:t>
            </a:r>
            <a:r>
              <a:rPr lang="en-US" baseline="-25000" dirty="0" smtClean="0"/>
              <a:t>0</a:t>
            </a:r>
            <a:r>
              <a:rPr lang="en-US" dirty="0" smtClean="0"/>
              <a:t>S</a:t>
            </a:r>
            <a:r>
              <a:rPr lang="en-US" baseline="-25000" dirty="0" smtClean="0"/>
              <a:t>1 </a:t>
            </a:r>
            <a:r>
              <a:rPr lang="en-US" dirty="0" smtClean="0"/>
              <a:t>= 00, Y = D</a:t>
            </a:r>
            <a:r>
              <a:rPr lang="en-US" baseline="-25000" dirty="0" smtClean="0"/>
              <a:t>0</a:t>
            </a:r>
          </a:p>
          <a:p>
            <a:pPr>
              <a:defRPr/>
            </a:pPr>
            <a:r>
              <a:rPr lang="en-US" dirty="0" smtClean="0"/>
              <a:t>	S</a:t>
            </a:r>
            <a:r>
              <a:rPr lang="en-US" baseline="-25000" dirty="0" smtClean="0"/>
              <a:t>0</a:t>
            </a:r>
            <a:r>
              <a:rPr lang="en-US" dirty="0" smtClean="0"/>
              <a:t>S</a:t>
            </a:r>
            <a:r>
              <a:rPr lang="en-US" baseline="-25000" dirty="0" smtClean="0"/>
              <a:t>1 </a:t>
            </a:r>
            <a:r>
              <a:rPr lang="en-US" dirty="0" smtClean="0"/>
              <a:t>= 01, Y = D</a:t>
            </a:r>
            <a:r>
              <a:rPr lang="en-US" baseline="-25000" dirty="0" smtClean="0"/>
              <a:t>1</a:t>
            </a:r>
          </a:p>
          <a:p>
            <a:pPr>
              <a:defRPr/>
            </a:pPr>
            <a:r>
              <a:rPr lang="en-US" dirty="0" smtClean="0"/>
              <a:t>	S</a:t>
            </a:r>
            <a:r>
              <a:rPr lang="en-US" baseline="-25000" dirty="0" smtClean="0"/>
              <a:t>0</a:t>
            </a:r>
            <a:r>
              <a:rPr lang="en-US" dirty="0" smtClean="0"/>
              <a:t>S</a:t>
            </a:r>
            <a:r>
              <a:rPr lang="en-US" baseline="-25000" dirty="0" smtClean="0"/>
              <a:t>1 </a:t>
            </a:r>
            <a:r>
              <a:rPr lang="en-US" dirty="0" smtClean="0"/>
              <a:t>= 10, Y = D</a:t>
            </a:r>
            <a:r>
              <a:rPr lang="en-US" baseline="-25000" dirty="0" smtClean="0"/>
              <a:t>2</a:t>
            </a:r>
          </a:p>
          <a:p>
            <a:pPr>
              <a:defRPr/>
            </a:pPr>
            <a:r>
              <a:rPr lang="en-US" dirty="0" smtClean="0"/>
              <a:t>	S</a:t>
            </a:r>
            <a:r>
              <a:rPr lang="en-US" baseline="-25000" dirty="0" smtClean="0"/>
              <a:t>0</a:t>
            </a:r>
            <a:r>
              <a:rPr lang="en-US" dirty="0" smtClean="0"/>
              <a:t>S</a:t>
            </a:r>
            <a:r>
              <a:rPr lang="en-US" baseline="-25000" dirty="0" smtClean="0"/>
              <a:t>1 </a:t>
            </a:r>
            <a:r>
              <a:rPr lang="en-US" dirty="0" smtClean="0"/>
              <a:t>= 11, Y = D</a:t>
            </a:r>
            <a:r>
              <a:rPr lang="en-US" baseline="-25000" dirty="0" smtClean="0"/>
              <a:t>3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Y = 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D</a:t>
            </a:r>
            <a:r>
              <a:rPr lang="en-US" baseline="-25000" dirty="0" smtClean="0"/>
              <a:t>0</a:t>
            </a:r>
            <a:r>
              <a:rPr lang="en-US" dirty="0" smtClean="0"/>
              <a:t> + 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 + 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r>
              <a:rPr lang="en-US" dirty="0" smtClean="0"/>
              <a:t> + 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D</a:t>
            </a:r>
            <a:r>
              <a:rPr lang="en-US" baseline="-25000" dirty="0" smtClean="0"/>
              <a:t>3</a:t>
            </a:r>
            <a:r>
              <a:rPr lang="en-US" dirty="0" smtClean="0"/>
              <a:t>	</a:t>
            </a:r>
            <a:endParaRPr lang="ar-SA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The output Y depends on the </a:t>
            </a:r>
            <a:r>
              <a:rPr lang="en-US" dirty="0" err="1" smtClean="0"/>
              <a:t>minterms</a:t>
            </a:r>
            <a:r>
              <a:rPr lang="en-US" dirty="0" smtClean="0"/>
              <a:t> of the Select lines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Exercise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: Draw the circuit?</a:t>
            </a:r>
            <a:endParaRPr lang="en-US" u="sng" baseline="-25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6084" name="Footer Placeholder 2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46085" name="Line 4"/>
          <p:cNvSpPr>
            <a:spLocks noChangeShapeType="1"/>
          </p:cNvSpPr>
          <p:nvPr/>
        </p:nvSpPr>
        <p:spPr bwMode="auto">
          <a:xfrm>
            <a:off x="1524000" y="4800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6" name="Line 5"/>
          <p:cNvSpPr>
            <a:spLocks noChangeShapeType="1"/>
          </p:cNvSpPr>
          <p:nvPr/>
        </p:nvSpPr>
        <p:spPr bwMode="auto">
          <a:xfrm>
            <a:off x="1828800" y="4800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7" name="Line 6"/>
          <p:cNvSpPr>
            <a:spLocks noChangeShapeType="1"/>
          </p:cNvSpPr>
          <p:nvPr/>
        </p:nvSpPr>
        <p:spPr bwMode="auto">
          <a:xfrm>
            <a:off x="2622550" y="48164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8" name="Line 7"/>
          <p:cNvSpPr>
            <a:spLocks noChangeShapeType="1"/>
          </p:cNvSpPr>
          <p:nvPr/>
        </p:nvSpPr>
        <p:spPr bwMode="auto">
          <a:xfrm>
            <a:off x="3902075" y="48164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9" name="AutoShape 11"/>
          <p:cNvSpPr>
            <a:spLocks noChangeArrowheads="1"/>
          </p:cNvSpPr>
          <p:nvPr/>
        </p:nvSpPr>
        <p:spPr bwMode="auto">
          <a:xfrm rot="-5400000">
            <a:off x="6584950" y="3200400"/>
            <a:ext cx="1371600" cy="762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2"/>
          <p:cNvSpPr>
            <a:spLocks noChangeShapeType="1"/>
          </p:cNvSpPr>
          <p:nvPr/>
        </p:nvSpPr>
        <p:spPr bwMode="auto">
          <a:xfrm>
            <a:off x="6280150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1" name="Line 13"/>
          <p:cNvSpPr>
            <a:spLocks noChangeShapeType="1"/>
          </p:cNvSpPr>
          <p:nvPr/>
        </p:nvSpPr>
        <p:spPr bwMode="auto">
          <a:xfrm>
            <a:off x="628015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2" name="Line 14"/>
          <p:cNvSpPr>
            <a:spLocks noChangeShapeType="1"/>
          </p:cNvSpPr>
          <p:nvPr/>
        </p:nvSpPr>
        <p:spPr bwMode="auto">
          <a:xfrm>
            <a:off x="7651750" y="36290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3" name="Line 15"/>
          <p:cNvSpPr>
            <a:spLocks noChangeShapeType="1"/>
          </p:cNvSpPr>
          <p:nvPr/>
        </p:nvSpPr>
        <p:spPr bwMode="auto">
          <a:xfrm flipV="1">
            <a:off x="727075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4" name="Text Box 16"/>
          <p:cNvSpPr txBox="1">
            <a:spLocks noChangeArrowheads="1"/>
          </p:cNvSpPr>
          <p:nvPr/>
        </p:nvSpPr>
        <p:spPr bwMode="auto">
          <a:xfrm>
            <a:off x="6965950" y="4419600"/>
            <a:ext cx="9144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sz="2400" baseline="-25000"/>
              <a:t>1  </a:t>
            </a:r>
            <a:r>
              <a:rPr lang="en-US"/>
              <a:t>S</a:t>
            </a:r>
            <a:r>
              <a:rPr lang="en-US" sz="2400" baseline="-25000"/>
              <a:t>0</a:t>
            </a:r>
          </a:p>
          <a:p>
            <a:pPr>
              <a:spcBef>
                <a:spcPct val="50000"/>
              </a:spcBef>
            </a:pPr>
            <a:endParaRPr lang="en-US" sz="2400" baseline="-25000"/>
          </a:p>
        </p:txBody>
      </p:sp>
      <p:sp>
        <p:nvSpPr>
          <p:cNvPr id="46095" name="Text Box 17"/>
          <p:cNvSpPr txBox="1">
            <a:spLocks noChangeArrowheads="1"/>
          </p:cNvSpPr>
          <p:nvPr/>
        </p:nvSpPr>
        <p:spPr bwMode="auto">
          <a:xfrm>
            <a:off x="5822950" y="2743200"/>
            <a:ext cx="53340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D</a:t>
            </a:r>
            <a:r>
              <a:rPr lang="en-US" sz="1600" baseline="-25000"/>
              <a:t>0</a:t>
            </a:r>
            <a:endParaRPr lang="en-US" sz="1600"/>
          </a:p>
          <a:p>
            <a:pPr>
              <a:spcBef>
                <a:spcPct val="50000"/>
              </a:spcBef>
            </a:pPr>
            <a:r>
              <a:rPr lang="en-US" sz="1600"/>
              <a:t>D</a:t>
            </a:r>
            <a:r>
              <a:rPr lang="en-US" sz="1600" baseline="-25000"/>
              <a:t>1</a:t>
            </a:r>
            <a:endParaRPr lang="ar-SA" sz="1600" baseline="-25000"/>
          </a:p>
          <a:p>
            <a:pPr>
              <a:spcBef>
                <a:spcPct val="50000"/>
              </a:spcBef>
            </a:pPr>
            <a:r>
              <a:rPr lang="en-US" sz="1600"/>
              <a:t>D</a:t>
            </a:r>
            <a:r>
              <a:rPr lang="en-US" sz="1600" baseline="-25000"/>
              <a:t>2</a:t>
            </a:r>
            <a:endParaRPr lang="en-US" sz="1600"/>
          </a:p>
          <a:p>
            <a:pPr>
              <a:spcBef>
                <a:spcPct val="50000"/>
              </a:spcBef>
            </a:pPr>
            <a:r>
              <a:rPr lang="en-US" sz="1600"/>
              <a:t>D</a:t>
            </a:r>
            <a:r>
              <a:rPr lang="en-US" sz="1600" baseline="-25000"/>
              <a:t>3</a:t>
            </a:r>
          </a:p>
          <a:p>
            <a:pPr>
              <a:spcBef>
                <a:spcPct val="50000"/>
              </a:spcBef>
            </a:pPr>
            <a:endParaRPr lang="en-US" sz="1600" baseline="-25000"/>
          </a:p>
        </p:txBody>
      </p:sp>
      <p:sp>
        <p:nvSpPr>
          <p:cNvPr id="46096" name="Text Box 18"/>
          <p:cNvSpPr txBox="1">
            <a:spLocks noChangeArrowheads="1"/>
          </p:cNvSpPr>
          <p:nvPr/>
        </p:nvSpPr>
        <p:spPr bwMode="auto">
          <a:xfrm>
            <a:off x="8229600" y="3432175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6097" name="Text Box 19"/>
          <p:cNvSpPr txBox="1">
            <a:spLocks noChangeArrowheads="1"/>
          </p:cNvSpPr>
          <p:nvPr/>
        </p:nvSpPr>
        <p:spPr bwMode="auto">
          <a:xfrm>
            <a:off x="6813550" y="32004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4x1 MUX</a:t>
            </a:r>
          </a:p>
        </p:txBody>
      </p:sp>
      <p:sp>
        <p:nvSpPr>
          <p:cNvPr id="46098" name="Line 20"/>
          <p:cNvSpPr>
            <a:spLocks noChangeShapeType="1"/>
          </p:cNvSpPr>
          <p:nvPr/>
        </p:nvSpPr>
        <p:spPr bwMode="auto">
          <a:xfrm flipV="1">
            <a:off x="749935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9" name="Line 21"/>
          <p:cNvSpPr>
            <a:spLocks noChangeShapeType="1"/>
          </p:cNvSpPr>
          <p:nvPr/>
        </p:nvSpPr>
        <p:spPr bwMode="auto">
          <a:xfrm>
            <a:off x="628015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00" name="Line 22"/>
          <p:cNvSpPr>
            <a:spLocks noChangeShapeType="1"/>
          </p:cNvSpPr>
          <p:nvPr/>
        </p:nvSpPr>
        <p:spPr bwMode="auto">
          <a:xfrm>
            <a:off x="6280150" y="3962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01" name="Rectangle 20"/>
          <p:cNvSpPr>
            <a:spLocks noChangeArrowheads="1"/>
          </p:cNvSpPr>
          <p:nvPr/>
        </p:nvSpPr>
        <p:spPr bwMode="auto">
          <a:xfrm>
            <a:off x="609600" y="4800600"/>
            <a:ext cx="6858000" cy="12954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4x1 MUX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4x1 MUX has 4 input lines (D</a:t>
            </a:r>
            <a:r>
              <a:rPr lang="en-US" baseline="-25000" dirty="0" smtClean="0"/>
              <a:t>0</a:t>
            </a:r>
            <a:r>
              <a:rPr lang="en-US" dirty="0" smtClean="0"/>
              <a:t>, D</a:t>
            </a:r>
            <a:r>
              <a:rPr lang="en-US" baseline="-25000" dirty="0" smtClean="0"/>
              <a:t>1</a:t>
            </a:r>
            <a:r>
              <a:rPr lang="en-US" dirty="0" smtClean="0"/>
              <a:t>, D</a:t>
            </a:r>
            <a:r>
              <a:rPr lang="en-US" baseline="-25000" dirty="0" smtClean="0"/>
              <a:t>2</a:t>
            </a:r>
            <a:r>
              <a:rPr lang="en-US" dirty="0" smtClean="0"/>
              <a:t>, D</a:t>
            </a:r>
            <a:r>
              <a:rPr lang="en-US" baseline="-25000" dirty="0" smtClean="0"/>
              <a:t>3</a:t>
            </a:r>
            <a:r>
              <a:rPr lang="en-US" dirty="0" smtClean="0"/>
              <a:t>) , 1 output Y, and 2 Select Lines (S</a:t>
            </a:r>
            <a:r>
              <a:rPr lang="en-US" baseline="-25000" dirty="0" smtClean="0"/>
              <a:t>0</a:t>
            </a:r>
            <a:r>
              <a:rPr lang="en-US" dirty="0" smtClean="0"/>
              <a:t>, S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The output for different select values is defined as:</a:t>
            </a:r>
          </a:p>
          <a:p>
            <a:pPr>
              <a:defRPr/>
            </a:pPr>
            <a:r>
              <a:rPr lang="en-US" dirty="0" smtClean="0"/>
              <a:t>	S</a:t>
            </a:r>
            <a:r>
              <a:rPr lang="en-US" baseline="-25000" dirty="0" smtClean="0"/>
              <a:t>0</a:t>
            </a:r>
            <a:r>
              <a:rPr lang="en-US" dirty="0" smtClean="0"/>
              <a:t>S</a:t>
            </a:r>
            <a:r>
              <a:rPr lang="en-US" baseline="-25000" dirty="0" smtClean="0"/>
              <a:t>1 </a:t>
            </a:r>
            <a:r>
              <a:rPr lang="en-US" dirty="0" smtClean="0"/>
              <a:t>= 00, Y = D</a:t>
            </a:r>
            <a:r>
              <a:rPr lang="en-US" baseline="-25000" dirty="0" smtClean="0"/>
              <a:t>0</a:t>
            </a:r>
          </a:p>
          <a:p>
            <a:pPr>
              <a:defRPr/>
            </a:pPr>
            <a:r>
              <a:rPr lang="en-US" dirty="0" smtClean="0"/>
              <a:t>	S</a:t>
            </a:r>
            <a:r>
              <a:rPr lang="en-US" baseline="-25000" dirty="0" smtClean="0"/>
              <a:t>0</a:t>
            </a:r>
            <a:r>
              <a:rPr lang="en-US" dirty="0" smtClean="0"/>
              <a:t>S</a:t>
            </a:r>
            <a:r>
              <a:rPr lang="en-US" baseline="-25000" dirty="0" smtClean="0"/>
              <a:t>1 </a:t>
            </a:r>
            <a:r>
              <a:rPr lang="en-US" dirty="0" smtClean="0"/>
              <a:t>= 01, Y = D</a:t>
            </a:r>
            <a:r>
              <a:rPr lang="en-US" baseline="-25000" dirty="0" smtClean="0"/>
              <a:t>1</a:t>
            </a:r>
          </a:p>
          <a:p>
            <a:pPr>
              <a:defRPr/>
            </a:pPr>
            <a:r>
              <a:rPr lang="en-US" dirty="0" smtClean="0"/>
              <a:t>	S</a:t>
            </a:r>
            <a:r>
              <a:rPr lang="en-US" baseline="-25000" dirty="0" smtClean="0"/>
              <a:t>0</a:t>
            </a:r>
            <a:r>
              <a:rPr lang="en-US" dirty="0" smtClean="0"/>
              <a:t>S</a:t>
            </a:r>
            <a:r>
              <a:rPr lang="en-US" baseline="-25000" dirty="0" smtClean="0"/>
              <a:t>1 </a:t>
            </a:r>
            <a:r>
              <a:rPr lang="en-US" dirty="0" smtClean="0"/>
              <a:t>= 10, Y = D</a:t>
            </a:r>
            <a:r>
              <a:rPr lang="en-US" baseline="-25000" dirty="0" smtClean="0"/>
              <a:t>2</a:t>
            </a:r>
          </a:p>
          <a:p>
            <a:pPr>
              <a:defRPr/>
            </a:pPr>
            <a:r>
              <a:rPr lang="en-US" dirty="0" smtClean="0"/>
              <a:t>	S</a:t>
            </a:r>
            <a:r>
              <a:rPr lang="en-US" baseline="-25000" dirty="0" smtClean="0"/>
              <a:t>0</a:t>
            </a:r>
            <a:r>
              <a:rPr lang="en-US" dirty="0" smtClean="0"/>
              <a:t>S</a:t>
            </a:r>
            <a:r>
              <a:rPr lang="en-US" baseline="-25000" dirty="0" smtClean="0"/>
              <a:t>1 </a:t>
            </a:r>
            <a:r>
              <a:rPr lang="en-US" dirty="0" smtClean="0"/>
              <a:t>= 11, Y = D</a:t>
            </a:r>
            <a:r>
              <a:rPr lang="en-US" baseline="-25000" dirty="0" smtClean="0"/>
              <a:t>3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Y = 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D</a:t>
            </a:r>
            <a:r>
              <a:rPr lang="en-US" baseline="-25000" dirty="0" smtClean="0"/>
              <a:t>0</a:t>
            </a:r>
            <a:r>
              <a:rPr lang="en-US" dirty="0" smtClean="0"/>
              <a:t> + 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 + 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r>
              <a:rPr lang="en-US" dirty="0" smtClean="0"/>
              <a:t> + 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D</a:t>
            </a:r>
            <a:r>
              <a:rPr lang="en-US" baseline="-25000" dirty="0" smtClean="0"/>
              <a:t>3</a:t>
            </a:r>
            <a:r>
              <a:rPr lang="en-US" dirty="0" smtClean="0"/>
              <a:t>	</a:t>
            </a:r>
            <a:endParaRPr lang="ar-SA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The output Y depends on the </a:t>
            </a:r>
            <a:r>
              <a:rPr lang="en-US" dirty="0" err="1" smtClean="0"/>
              <a:t>minterms</a:t>
            </a:r>
            <a:r>
              <a:rPr lang="en-US" dirty="0" smtClean="0"/>
              <a:t> of the Select lines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Exercise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: Draw the circuit?</a:t>
            </a:r>
            <a:endParaRPr lang="en-US" u="sng" baseline="-25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7108" name="Footer Placeholder 2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47109" name="Line 4"/>
          <p:cNvSpPr>
            <a:spLocks noChangeShapeType="1"/>
          </p:cNvSpPr>
          <p:nvPr/>
        </p:nvSpPr>
        <p:spPr bwMode="auto">
          <a:xfrm>
            <a:off x="1524000" y="4800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0" name="Line 5"/>
          <p:cNvSpPr>
            <a:spLocks noChangeShapeType="1"/>
          </p:cNvSpPr>
          <p:nvPr/>
        </p:nvSpPr>
        <p:spPr bwMode="auto">
          <a:xfrm>
            <a:off x="1828800" y="4800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1" name="Line 6"/>
          <p:cNvSpPr>
            <a:spLocks noChangeShapeType="1"/>
          </p:cNvSpPr>
          <p:nvPr/>
        </p:nvSpPr>
        <p:spPr bwMode="auto">
          <a:xfrm>
            <a:off x="2622550" y="48164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2" name="Line 7"/>
          <p:cNvSpPr>
            <a:spLocks noChangeShapeType="1"/>
          </p:cNvSpPr>
          <p:nvPr/>
        </p:nvSpPr>
        <p:spPr bwMode="auto">
          <a:xfrm>
            <a:off x="3902075" y="48164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3" name="AutoShape 11"/>
          <p:cNvSpPr>
            <a:spLocks noChangeArrowheads="1"/>
          </p:cNvSpPr>
          <p:nvPr/>
        </p:nvSpPr>
        <p:spPr bwMode="auto">
          <a:xfrm rot="-5400000">
            <a:off x="6584950" y="3200400"/>
            <a:ext cx="1371600" cy="762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Line 12"/>
          <p:cNvSpPr>
            <a:spLocks noChangeShapeType="1"/>
          </p:cNvSpPr>
          <p:nvPr/>
        </p:nvSpPr>
        <p:spPr bwMode="auto">
          <a:xfrm>
            <a:off x="6280150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15" name="Line 13"/>
          <p:cNvSpPr>
            <a:spLocks noChangeShapeType="1"/>
          </p:cNvSpPr>
          <p:nvPr/>
        </p:nvSpPr>
        <p:spPr bwMode="auto">
          <a:xfrm>
            <a:off x="628015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16" name="Line 14"/>
          <p:cNvSpPr>
            <a:spLocks noChangeShapeType="1"/>
          </p:cNvSpPr>
          <p:nvPr/>
        </p:nvSpPr>
        <p:spPr bwMode="auto">
          <a:xfrm>
            <a:off x="7651750" y="36290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17" name="Line 15"/>
          <p:cNvSpPr>
            <a:spLocks noChangeShapeType="1"/>
          </p:cNvSpPr>
          <p:nvPr/>
        </p:nvSpPr>
        <p:spPr bwMode="auto">
          <a:xfrm flipV="1">
            <a:off x="727075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18" name="Text Box 16"/>
          <p:cNvSpPr txBox="1">
            <a:spLocks noChangeArrowheads="1"/>
          </p:cNvSpPr>
          <p:nvPr/>
        </p:nvSpPr>
        <p:spPr bwMode="auto">
          <a:xfrm>
            <a:off x="6965950" y="4419600"/>
            <a:ext cx="9144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sz="2400" baseline="-25000"/>
              <a:t>1  </a:t>
            </a:r>
            <a:r>
              <a:rPr lang="en-US"/>
              <a:t>S</a:t>
            </a:r>
            <a:r>
              <a:rPr lang="en-US" sz="2400" baseline="-25000"/>
              <a:t>0</a:t>
            </a:r>
          </a:p>
          <a:p>
            <a:pPr>
              <a:spcBef>
                <a:spcPct val="50000"/>
              </a:spcBef>
            </a:pPr>
            <a:endParaRPr lang="en-US" sz="2400" baseline="-25000"/>
          </a:p>
        </p:txBody>
      </p:sp>
      <p:sp>
        <p:nvSpPr>
          <p:cNvPr id="47119" name="Text Box 17"/>
          <p:cNvSpPr txBox="1">
            <a:spLocks noChangeArrowheads="1"/>
          </p:cNvSpPr>
          <p:nvPr/>
        </p:nvSpPr>
        <p:spPr bwMode="auto">
          <a:xfrm>
            <a:off x="5822950" y="2743200"/>
            <a:ext cx="53340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D</a:t>
            </a:r>
            <a:r>
              <a:rPr lang="en-US" sz="1600" baseline="-25000"/>
              <a:t>0</a:t>
            </a:r>
            <a:endParaRPr lang="en-US" sz="1600"/>
          </a:p>
          <a:p>
            <a:pPr>
              <a:spcBef>
                <a:spcPct val="50000"/>
              </a:spcBef>
            </a:pPr>
            <a:r>
              <a:rPr lang="en-US" sz="1600"/>
              <a:t>D</a:t>
            </a:r>
            <a:r>
              <a:rPr lang="en-US" sz="1600" baseline="-25000"/>
              <a:t>1</a:t>
            </a:r>
            <a:endParaRPr lang="ar-SA" sz="1600" baseline="-25000"/>
          </a:p>
          <a:p>
            <a:pPr>
              <a:spcBef>
                <a:spcPct val="50000"/>
              </a:spcBef>
            </a:pPr>
            <a:r>
              <a:rPr lang="en-US" sz="1600"/>
              <a:t>D</a:t>
            </a:r>
            <a:r>
              <a:rPr lang="en-US" sz="1600" baseline="-25000"/>
              <a:t>2</a:t>
            </a:r>
            <a:endParaRPr lang="en-US" sz="1600"/>
          </a:p>
          <a:p>
            <a:pPr>
              <a:spcBef>
                <a:spcPct val="50000"/>
              </a:spcBef>
            </a:pPr>
            <a:r>
              <a:rPr lang="en-US" sz="1600"/>
              <a:t>D</a:t>
            </a:r>
            <a:r>
              <a:rPr lang="en-US" sz="1600" baseline="-25000"/>
              <a:t>3</a:t>
            </a:r>
          </a:p>
          <a:p>
            <a:pPr>
              <a:spcBef>
                <a:spcPct val="50000"/>
              </a:spcBef>
            </a:pPr>
            <a:endParaRPr lang="en-US" sz="1600" baseline="-25000"/>
          </a:p>
        </p:txBody>
      </p:sp>
      <p:sp>
        <p:nvSpPr>
          <p:cNvPr id="47120" name="Text Box 18"/>
          <p:cNvSpPr txBox="1">
            <a:spLocks noChangeArrowheads="1"/>
          </p:cNvSpPr>
          <p:nvPr/>
        </p:nvSpPr>
        <p:spPr bwMode="auto">
          <a:xfrm>
            <a:off x="8229600" y="3432175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7121" name="Text Box 19"/>
          <p:cNvSpPr txBox="1">
            <a:spLocks noChangeArrowheads="1"/>
          </p:cNvSpPr>
          <p:nvPr/>
        </p:nvSpPr>
        <p:spPr bwMode="auto">
          <a:xfrm>
            <a:off x="6813550" y="32004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4x1 MUX</a:t>
            </a:r>
          </a:p>
        </p:txBody>
      </p:sp>
      <p:sp>
        <p:nvSpPr>
          <p:cNvPr id="47122" name="Line 20"/>
          <p:cNvSpPr>
            <a:spLocks noChangeShapeType="1"/>
          </p:cNvSpPr>
          <p:nvPr/>
        </p:nvSpPr>
        <p:spPr bwMode="auto">
          <a:xfrm flipV="1">
            <a:off x="749935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23" name="Line 21"/>
          <p:cNvSpPr>
            <a:spLocks noChangeShapeType="1"/>
          </p:cNvSpPr>
          <p:nvPr/>
        </p:nvSpPr>
        <p:spPr bwMode="auto">
          <a:xfrm>
            <a:off x="628015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24" name="Line 22"/>
          <p:cNvSpPr>
            <a:spLocks noChangeShapeType="1"/>
          </p:cNvSpPr>
          <p:nvPr/>
        </p:nvSpPr>
        <p:spPr bwMode="auto">
          <a:xfrm>
            <a:off x="6280150" y="3962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Quad 2x1 MUX</a:t>
            </a:r>
          </a:p>
        </p:txBody>
      </p:sp>
      <p:sp>
        <p:nvSpPr>
          <p:cNvPr id="48131" name="Content Placeholder 24"/>
          <p:cNvSpPr>
            <a:spLocks noGrp="1"/>
          </p:cNvSpPr>
          <p:nvPr>
            <p:ph sz="half"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Font typeface="Arial" charset="0"/>
              <a:buChar char="•"/>
            </a:pPr>
            <a:r>
              <a:rPr lang="en-US" sz="2400" smtClean="0"/>
              <a:t>A MUX for two 4-bit numbers.</a:t>
            </a:r>
          </a:p>
          <a:p>
            <a:pPr marL="0" indent="0">
              <a:buFont typeface="Arial" charset="0"/>
              <a:buChar char="•"/>
            </a:pPr>
            <a:r>
              <a:rPr lang="en-US" sz="2400" smtClean="0"/>
              <a:t>Has a 4-bit output and a single select line</a:t>
            </a:r>
          </a:p>
          <a:p>
            <a:pPr marL="0" indent="0">
              <a:buFont typeface="Arial" charset="0"/>
              <a:buChar char="•"/>
            </a:pPr>
            <a:r>
              <a:rPr lang="en-US" sz="2400" smtClean="0"/>
              <a:t>Y = A If S</a:t>
            </a:r>
            <a:r>
              <a:rPr lang="en-US" sz="3200" baseline="-25000" smtClean="0"/>
              <a:t>0</a:t>
            </a:r>
            <a:r>
              <a:rPr lang="en-US" sz="2400" smtClean="0"/>
              <a:t> = 0</a:t>
            </a:r>
          </a:p>
          <a:p>
            <a:pPr marL="0" indent="0">
              <a:buFont typeface="Arial" charset="0"/>
              <a:buChar char="•"/>
            </a:pPr>
            <a:r>
              <a:rPr lang="en-US" sz="2400" smtClean="0"/>
              <a:t>Y = B if S</a:t>
            </a:r>
            <a:r>
              <a:rPr lang="en-US" sz="3200" baseline="-25000" smtClean="0"/>
              <a:t>0 </a:t>
            </a:r>
            <a:r>
              <a:rPr lang="en-US" sz="2400" smtClean="0"/>
              <a:t>= 1</a:t>
            </a:r>
          </a:p>
          <a:p>
            <a:pPr marL="0" indent="0">
              <a:buFont typeface="Arial" charset="0"/>
              <a:buChar char="•"/>
            </a:pPr>
            <a:endParaRPr lang="en-US" sz="2400" smtClean="0"/>
          </a:p>
          <a:p>
            <a:pPr marL="0" indent="0"/>
            <a:endParaRPr lang="en-US" sz="2400" smtClean="0"/>
          </a:p>
        </p:txBody>
      </p:sp>
      <p:sp>
        <p:nvSpPr>
          <p:cNvPr id="48132" name="Footer Placeholder 2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pSp>
        <p:nvGrpSpPr>
          <p:cNvPr id="48133" name="Group 26"/>
          <p:cNvGrpSpPr>
            <a:grpSpLocks/>
          </p:cNvGrpSpPr>
          <p:nvPr/>
        </p:nvGrpSpPr>
        <p:grpSpPr bwMode="auto">
          <a:xfrm>
            <a:off x="4876800" y="2286000"/>
            <a:ext cx="3429000" cy="3338513"/>
            <a:chOff x="4648200" y="2452687"/>
            <a:chExt cx="3429000" cy="3338513"/>
          </a:xfrm>
        </p:grpSpPr>
        <p:sp>
          <p:nvSpPr>
            <p:cNvPr id="48134" name="AutoShape 4"/>
            <p:cNvSpPr>
              <a:spLocks noChangeArrowheads="1"/>
            </p:cNvSpPr>
            <p:nvPr/>
          </p:nvSpPr>
          <p:spPr bwMode="auto">
            <a:xfrm rot="-5400000">
              <a:off x="4724400" y="3367087"/>
              <a:ext cx="3124200" cy="12954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5" name="Line 5"/>
            <p:cNvSpPr>
              <a:spLocks noChangeShapeType="1"/>
            </p:cNvSpPr>
            <p:nvPr/>
          </p:nvSpPr>
          <p:spPr bwMode="auto">
            <a:xfrm>
              <a:off x="5029200" y="2605087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6" name="Line 6"/>
            <p:cNvSpPr>
              <a:spLocks noChangeShapeType="1"/>
            </p:cNvSpPr>
            <p:nvPr/>
          </p:nvSpPr>
          <p:spPr bwMode="auto">
            <a:xfrm>
              <a:off x="5029200" y="2986087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7" name="Line 7"/>
            <p:cNvSpPr>
              <a:spLocks noChangeShapeType="1"/>
            </p:cNvSpPr>
            <p:nvPr/>
          </p:nvSpPr>
          <p:spPr bwMode="auto">
            <a:xfrm>
              <a:off x="5029200" y="3367087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8" name="Line 8"/>
            <p:cNvSpPr>
              <a:spLocks noChangeShapeType="1"/>
            </p:cNvSpPr>
            <p:nvPr/>
          </p:nvSpPr>
          <p:spPr bwMode="auto">
            <a:xfrm>
              <a:off x="5029200" y="3748087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39" name="Line 9"/>
            <p:cNvSpPr>
              <a:spLocks noChangeShapeType="1"/>
            </p:cNvSpPr>
            <p:nvPr/>
          </p:nvSpPr>
          <p:spPr bwMode="auto">
            <a:xfrm>
              <a:off x="5029200" y="4129087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0" name="Line 10"/>
            <p:cNvSpPr>
              <a:spLocks noChangeShapeType="1"/>
            </p:cNvSpPr>
            <p:nvPr/>
          </p:nvSpPr>
          <p:spPr bwMode="auto">
            <a:xfrm>
              <a:off x="5029200" y="4510087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1" name="Line 11"/>
            <p:cNvSpPr>
              <a:spLocks noChangeShapeType="1"/>
            </p:cNvSpPr>
            <p:nvPr/>
          </p:nvSpPr>
          <p:spPr bwMode="auto">
            <a:xfrm>
              <a:off x="5029200" y="4891087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2" name="Line 12"/>
            <p:cNvSpPr>
              <a:spLocks noChangeShapeType="1"/>
            </p:cNvSpPr>
            <p:nvPr/>
          </p:nvSpPr>
          <p:spPr bwMode="auto">
            <a:xfrm>
              <a:off x="5029200" y="5272087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3" name="Line 13"/>
            <p:cNvSpPr>
              <a:spLocks noChangeShapeType="1"/>
            </p:cNvSpPr>
            <p:nvPr/>
          </p:nvSpPr>
          <p:spPr bwMode="auto">
            <a:xfrm>
              <a:off x="6934200" y="3367087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4" name="Line 14"/>
            <p:cNvSpPr>
              <a:spLocks noChangeShapeType="1"/>
            </p:cNvSpPr>
            <p:nvPr/>
          </p:nvSpPr>
          <p:spPr bwMode="auto">
            <a:xfrm>
              <a:off x="6934200" y="3748087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5" name="Line 15"/>
            <p:cNvSpPr>
              <a:spLocks noChangeShapeType="1"/>
            </p:cNvSpPr>
            <p:nvPr/>
          </p:nvSpPr>
          <p:spPr bwMode="auto">
            <a:xfrm>
              <a:off x="6934200" y="4129087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6" name="Line 16"/>
            <p:cNvSpPr>
              <a:spLocks noChangeShapeType="1"/>
            </p:cNvSpPr>
            <p:nvPr/>
          </p:nvSpPr>
          <p:spPr bwMode="auto">
            <a:xfrm>
              <a:off x="6934200" y="4510087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7" name="Line 17"/>
            <p:cNvSpPr>
              <a:spLocks noChangeShapeType="1"/>
            </p:cNvSpPr>
            <p:nvPr/>
          </p:nvSpPr>
          <p:spPr bwMode="auto">
            <a:xfrm flipV="1">
              <a:off x="6400800" y="5119687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8" name="Text Box 18"/>
            <p:cNvSpPr txBox="1">
              <a:spLocks noChangeArrowheads="1"/>
            </p:cNvSpPr>
            <p:nvPr/>
          </p:nvSpPr>
          <p:spPr bwMode="auto">
            <a:xfrm>
              <a:off x="6248400" y="5424487"/>
              <a:ext cx="609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</a:t>
              </a:r>
              <a:r>
                <a:rPr lang="en-US" sz="2400" baseline="-25000"/>
                <a:t>0</a:t>
              </a:r>
            </a:p>
          </p:txBody>
        </p:sp>
        <p:sp>
          <p:nvSpPr>
            <p:cNvPr id="48149" name="Text Box 19"/>
            <p:cNvSpPr txBox="1">
              <a:spLocks noChangeArrowheads="1"/>
            </p:cNvSpPr>
            <p:nvPr/>
          </p:nvSpPr>
          <p:spPr bwMode="auto">
            <a:xfrm>
              <a:off x="4648200" y="2452687"/>
              <a:ext cx="533400" cy="164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A</a:t>
              </a:r>
              <a:r>
                <a:rPr lang="en-US" sz="1600" baseline="-25000"/>
                <a:t>0</a:t>
              </a:r>
              <a:endParaRPr lang="en-US" sz="1600"/>
            </a:p>
            <a:p>
              <a:pPr>
                <a:spcBef>
                  <a:spcPct val="50000"/>
                </a:spcBef>
              </a:pPr>
              <a:r>
                <a:rPr lang="en-US" sz="1600"/>
                <a:t>A</a:t>
              </a:r>
              <a:r>
                <a:rPr lang="en-US" sz="1600" baseline="-25000"/>
                <a:t>1</a:t>
              </a:r>
            </a:p>
            <a:p>
              <a:pPr>
                <a:spcBef>
                  <a:spcPct val="50000"/>
                </a:spcBef>
              </a:pPr>
              <a:r>
                <a:rPr lang="en-US" sz="1600"/>
                <a:t>A</a:t>
              </a:r>
              <a:r>
                <a:rPr lang="en-US" sz="1600" baseline="-25000"/>
                <a:t>2</a:t>
              </a:r>
              <a:endParaRPr lang="en-US" sz="1600"/>
            </a:p>
            <a:p>
              <a:pPr>
                <a:spcBef>
                  <a:spcPct val="50000"/>
                </a:spcBef>
              </a:pPr>
              <a:r>
                <a:rPr lang="en-US" sz="1600"/>
                <a:t>A</a:t>
              </a:r>
              <a:r>
                <a:rPr lang="en-US" sz="1600" baseline="-25000"/>
                <a:t>3</a:t>
              </a:r>
            </a:p>
            <a:p>
              <a:pPr>
                <a:spcBef>
                  <a:spcPct val="50000"/>
                </a:spcBef>
              </a:pPr>
              <a:endParaRPr lang="en-US" sz="1400" baseline="-25000"/>
            </a:p>
          </p:txBody>
        </p:sp>
        <p:sp>
          <p:nvSpPr>
            <p:cNvPr id="48150" name="Text Box 20"/>
            <p:cNvSpPr txBox="1">
              <a:spLocks noChangeArrowheads="1"/>
            </p:cNvSpPr>
            <p:nvPr/>
          </p:nvSpPr>
          <p:spPr bwMode="auto">
            <a:xfrm>
              <a:off x="4648200" y="3900487"/>
              <a:ext cx="533400" cy="164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B</a:t>
              </a:r>
              <a:r>
                <a:rPr lang="en-US" sz="1600" baseline="-25000"/>
                <a:t>0</a:t>
              </a:r>
              <a:endParaRPr lang="en-US" sz="1600"/>
            </a:p>
            <a:p>
              <a:pPr>
                <a:spcBef>
                  <a:spcPct val="50000"/>
                </a:spcBef>
              </a:pPr>
              <a:r>
                <a:rPr lang="en-US" sz="1600"/>
                <a:t>B</a:t>
              </a:r>
              <a:r>
                <a:rPr lang="en-US" sz="1600" baseline="-25000"/>
                <a:t>1</a:t>
              </a:r>
            </a:p>
            <a:p>
              <a:pPr>
                <a:spcBef>
                  <a:spcPct val="50000"/>
                </a:spcBef>
              </a:pPr>
              <a:r>
                <a:rPr lang="en-US" sz="1600"/>
                <a:t>B</a:t>
              </a:r>
              <a:r>
                <a:rPr lang="en-US" sz="1600" baseline="-25000"/>
                <a:t>2</a:t>
              </a:r>
              <a:endParaRPr lang="en-US" sz="1600"/>
            </a:p>
            <a:p>
              <a:pPr>
                <a:spcBef>
                  <a:spcPct val="50000"/>
                </a:spcBef>
              </a:pPr>
              <a:r>
                <a:rPr lang="en-US" sz="1600"/>
                <a:t>B</a:t>
              </a:r>
              <a:r>
                <a:rPr lang="en-US" sz="1600" baseline="-25000"/>
                <a:t>3</a:t>
              </a:r>
            </a:p>
            <a:p>
              <a:pPr>
                <a:spcBef>
                  <a:spcPct val="50000"/>
                </a:spcBef>
              </a:pPr>
              <a:endParaRPr lang="en-US" sz="1400" baseline="-25000"/>
            </a:p>
          </p:txBody>
        </p:sp>
        <p:sp>
          <p:nvSpPr>
            <p:cNvPr id="48151" name="Text Box 21"/>
            <p:cNvSpPr txBox="1">
              <a:spLocks noChangeArrowheads="1"/>
            </p:cNvSpPr>
            <p:nvPr/>
          </p:nvSpPr>
          <p:spPr bwMode="auto">
            <a:xfrm>
              <a:off x="7543800" y="3173412"/>
              <a:ext cx="533400" cy="164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Y</a:t>
              </a:r>
              <a:r>
                <a:rPr lang="en-US" sz="1600" baseline="-25000"/>
                <a:t>0</a:t>
              </a:r>
              <a:endParaRPr lang="en-US" sz="1600"/>
            </a:p>
            <a:p>
              <a:pPr>
                <a:spcBef>
                  <a:spcPct val="50000"/>
                </a:spcBef>
              </a:pPr>
              <a:r>
                <a:rPr lang="en-US" sz="1600"/>
                <a:t>Y</a:t>
              </a:r>
              <a:r>
                <a:rPr lang="en-US" sz="1600" baseline="-25000"/>
                <a:t>1</a:t>
              </a:r>
            </a:p>
            <a:p>
              <a:pPr>
                <a:spcBef>
                  <a:spcPct val="50000"/>
                </a:spcBef>
              </a:pPr>
              <a:r>
                <a:rPr lang="en-US" sz="1600"/>
                <a:t>Y</a:t>
              </a:r>
              <a:r>
                <a:rPr lang="en-US" sz="1600" baseline="-25000"/>
                <a:t>2</a:t>
              </a:r>
              <a:endParaRPr lang="en-US" sz="1600"/>
            </a:p>
            <a:p>
              <a:pPr>
                <a:spcBef>
                  <a:spcPct val="50000"/>
                </a:spcBef>
              </a:pPr>
              <a:r>
                <a:rPr lang="en-US" sz="1600"/>
                <a:t>Y</a:t>
              </a:r>
              <a:r>
                <a:rPr lang="en-US" sz="1600" baseline="-25000"/>
                <a:t>3</a:t>
              </a:r>
            </a:p>
            <a:p>
              <a:pPr>
                <a:spcBef>
                  <a:spcPct val="50000"/>
                </a:spcBef>
              </a:pPr>
              <a:endParaRPr lang="en-US" sz="1400" baseline="-25000"/>
            </a:p>
          </p:txBody>
        </p:sp>
        <p:sp>
          <p:nvSpPr>
            <p:cNvPr id="48152" name="Text Box 22"/>
            <p:cNvSpPr txBox="1">
              <a:spLocks noChangeArrowheads="1"/>
            </p:cNvSpPr>
            <p:nvPr/>
          </p:nvSpPr>
          <p:spPr bwMode="auto">
            <a:xfrm>
              <a:off x="5715000" y="3367087"/>
              <a:ext cx="1143000" cy="1192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QUAD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2X1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MUX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Quad 2x1 MUX</a:t>
            </a:r>
          </a:p>
        </p:txBody>
      </p:sp>
      <p:sp>
        <p:nvSpPr>
          <p:cNvPr id="49155" name="Rectangle 3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200" smtClean="0"/>
              <a:t>Can be built using four 2x1 MUXes</a:t>
            </a:r>
            <a:endParaRPr lang="ar-SA" sz="2200" smtClean="0"/>
          </a:p>
          <a:p>
            <a:pPr>
              <a:buFont typeface="Arial" charset="0"/>
              <a:buChar char="•"/>
            </a:pPr>
            <a:endParaRPr lang="en-US" sz="2200" smtClean="0"/>
          </a:p>
        </p:txBody>
      </p:sp>
      <p:sp>
        <p:nvSpPr>
          <p:cNvPr id="49156" name="Footer Placeholder 4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49157" name="AutoShape 31"/>
          <p:cNvSpPr>
            <a:spLocks noChangeArrowheads="1"/>
          </p:cNvSpPr>
          <p:nvPr/>
        </p:nvSpPr>
        <p:spPr bwMode="auto">
          <a:xfrm rot="-5400000">
            <a:off x="2209800" y="2971800"/>
            <a:ext cx="1066800" cy="762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Line 32"/>
          <p:cNvSpPr>
            <a:spLocks noChangeShapeType="1"/>
          </p:cNvSpPr>
          <p:nvPr/>
        </p:nvSpPr>
        <p:spPr bwMode="auto">
          <a:xfrm>
            <a:off x="1752600" y="3124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59" name="Line 33"/>
          <p:cNvSpPr>
            <a:spLocks noChangeShapeType="1"/>
          </p:cNvSpPr>
          <p:nvPr/>
        </p:nvSpPr>
        <p:spPr bwMode="auto">
          <a:xfrm>
            <a:off x="1752600" y="3505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0" name="Line 34"/>
          <p:cNvSpPr>
            <a:spLocks noChangeShapeType="1"/>
          </p:cNvSpPr>
          <p:nvPr/>
        </p:nvSpPr>
        <p:spPr bwMode="auto">
          <a:xfrm>
            <a:off x="3124200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1" name="Line 35"/>
          <p:cNvSpPr>
            <a:spLocks noChangeShapeType="1"/>
          </p:cNvSpPr>
          <p:nvPr/>
        </p:nvSpPr>
        <p:spPr bwMode="auto">
          <a:xfrm flipV="1">
            <a:off x="27432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2" name="Text Box 36"/>
          <p:cNvSpPr txBox="1">
            <a:spLocks noChangeArrowheads="1"/>
          </p:cNvSpPr>
          <p:nvPr/>
        </p:nvSpPr>
        <p:spPr bwMode="auto">
          <a:xfrm>
            <a:off x="2514600" y="4038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sz="2400" baseline="-25000"/>
              <a:t>0</a:t>
            </a:r>
          </a:p>
        </p:txBody>
      </p:sp>
      <p:sp>
        <p:nvSpPr>
          <p:cNvPr id="49163" name="Text Box 37"/>
          <p:cNvSpPr txBox="1">
            <a:spLocks noChangeArrowheads="1"/>
          </p:cNvSpPr>
          <p:nvPr/>
        </p:nvSpPr>
        <p:spPr bwMode="auto">
          <a:xfrm>
            <a:off x="1295400" y="2895600"/>
            <a:ext cx="5334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r>
              <a:rPr lang="en-US" sz="2400" baseline="-25000"/>
              <a:t>0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B</a:t>
            </a:r>
            <a:r>
              <a:rPr lang="en-US" sz="2400" baseline="-25000"/>
              <a:t>0</a:t>
            </a:r>
          </a:p>
        </p:txBody>
      </p:sp>
      <p:sp>
        <p:nvSpPr>
          <p:cNvPr id="49164" name="Text Box 38"/>
          <p:cNvSpPr txBox="1">
            <a:spLocks noChangeArrowheads="1"/>
          </p:cNvSpPr>
          <p:nvPr/>
        </p:nvSpPr>
        <p:spPr bwMode="auto">
          <a:xfrm>
            <a:off x="3733800" y="31384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r>
              <a:rPr lang="en-US" baseline="-25000"/>
              <a:t>0</a:t>
            </a:r>
          </a:p>
        </p:txBody>
      </p:sp>
      <p:sp>
        <p:nvSpPr>
          <p:cNvPr id="49165" name="Text Box 39"/>
          <p:cNvSpPr txBox="1">
            <a:spLocks noChangeArrowheads="1"/>
          </p:cNvSpPr>
          <p:nvPr/>
        </p:nvSpPr>
        <p:spPr bwMode="auto">
          <a:xfrm>
            <a:off x="2286000" y="30480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2x1 MUX</a:t>
            </a:r>
          </a:p>
        </p:txBody>
      </p:sp>
      <p:sp>
        <p:nvSpPr>
          <p:cNvPr id="49166" name="AutoShape 40"/>
          <p:cNvSpPr>
            <a:spLocks noChangeArrowheads="1"/>
          </p:cNvSpPr>
          <p:nvPr/>
        </p:nvSpPr>
        <p:spPr bwMode="auto">
          <a:xfrm rot="-5400000">
            <a:off x="2286000" y="4495800"/>
            <a:ext cx="1066800" cy="762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41"/>
          <p:cNvSpPr>
            <a:spLocks noChangeShapeType="1"/>
          </p:cNvSpPr>
          <p:nvPr/>
        </p:nvSpPr>
        <p:spPr bwMode="auto">
          <a:xfrm>
            <a:off x="1828800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8" name="Line 42"/>
          <p:cNvSpPr>
            <a:spLocks noChangeShapeType="1"/>
          </p:cNvSpPr>
          <p:nvPr/>
        </p:nvSpPr>
        <p:spPr bwMode="auto">
          <a:xfrm>
            <a:off x="1828800" y="5029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9" name="Line 43"/>
          <p:cNvSpPr>
            <a:spLocks noChangeShapeType="1"/>
          </p:cNvSpPr>
          <p:nvPr/>
        </p:nvSpPr>
        <p:spPr bwMode="auto">
          <a:xfrm>
            <a:off x="3200400" y="4876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70" name="Line 44"/>
          <p:cNvSpPr>
            <a:spLocks noChangeShapeType="1"/>
          </p:cNvSpPr>
          <p:nvPr/>
        </p:nvSpPr>
        <p:spPr bwMode="auto">
          <a:xfrm flipV="1">
            <a:off x="28194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71" name="Text Box 45"/>
          <p:cNvSpPr txBox="1">
            <a:spLocks noChangeArrowheads="1"/>
          </p:cNvSpPr>
          <p:nvPr/>
        </p:nvSpPr>
        <p:spPr bwMode="auto">
          <a:xfrm>
            <a:off x="2590800" y="5562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sz="2400" baseline="-25000"/>
              <a:t>0</a:t>
            </a:r>
          </a:p>
        </p:txBody>
      </p:sp>
      <p:sp>
        <p:nvSpPr>
          <p:cNvPr id="49172" name="Text Box 46"/>
          <p:cNvSpPr txBox="1">
            <a:spLocks noChangeArrowheads="1"/>
          </p:cNvSpPr>
          <p:nvPr/>
        </p:nvSpPr>
        <p:spPr bwMode="auto">
          <a:xfrm>
            <a:off x="1371600" y="4419600"/>
            <a:ext cx="5334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r>
              <a:rPr lang="en-US" sz="2400" baseline="-25000"/>
              <a:t>2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B</a:t>
            </a:r>
            <a:r>
              <a:rPr lang="en-US" sz="2400" baseline="-25000"/>
              <a:t>2</a:t>
            </a:r>
          </a:p>
        </p:txBody>
      </p:sp>
      <p:sp>
        <p:nvSpPr>
          <p:cNvPr id="49173" name="Text Box 47"/>
          <p:cNvSpPr txBox="1">
            <a:spLocks noChangeArrowheads="1"/>
          </p:cNvSpPr>
          <p:nvPr/>
        </p:nvSpPr>
        <p:spPr bwMode="auto">
          <a:xfrm>
            <a:off x="3886200" y="46624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r>
              <a:rPr lang="en-US" baseline="-25000"/>
              <a:t>2</a:t>
            </a:r>
          </a:p>
        </p:txBody>
      </p:sp>
      <p:sp>
        <p:nvSpPr>
          <p:cNvPr id="49174" name="Text Box 48"/>
          <p:cNvSpPr txBox="1">
            <a:spLocks noChangeArrowheads="1"/>
          </p:cNvSpPr>
          <p:nvPr/>
        </p:nvSpPr>
        <p:spPr bwMode="auto">
          <a:xfrm>
            <a:off x="2362200" y="45720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2x1 MUX</a:t>
            </a:r>
          </a:p>
        </p:txBody>
      </p:sp>
      <p:sp>
        <p:nvSpPr>
          <p:cNvPr id="49175" name="AutoShape 49"/>
          <p:cNvSpPr>
            <a:spLocks noChangeArrowheads="1"/>
          </p:cNvSpPr>
          <p:nvPr/>
        </p:nvSpPr>
        <p:spPr bwMode="auto">
          <a:xfrm rot="-5400000">
            <a:off x="5562600" y="2986088"/>
            <a:ext cx="1066800" cy="762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Line 50"/>
          <p:cNvSpPr>
            <a:spLocks noChangeShapeType="1"/>
          </p:cNvSpPr>
          <p:nvPr/>
        </p:nvSpPr>
        <p:spPr bwMode="auto">
          <a:xfrm>
            <a:off x="5105400" y="31384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77" name="Line 51"/>
          <p:cNvSpPr>
            <a:spLocks noChangeShapeType="1"/>
          </p:cNvSpPr>
          <p:nvPr/>
        </p:nvSpPr>
        <p:spPr bwMode="auto">
          <a:xfrm>
            <a:off x="5105400" y="35194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78" name="Line 52"/>
          <p:cNvSpPr>
            <a:spLocks noChangeShapeType="1"/>
          </p:cNvSpPr>
          <p:nvPr/>
        </p:nvSpPr>
        <p:spPr bwMode="auto">
          <a:xfrm>
            <a:off x="6477000" y="33670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79" name="Line 53"/>
          <p:cNvSpPr>
            <a:spLocks noChangeShapeType="1"/>
          </p:cNvSpPr>
          <p:nvPr/>
        </p:nvSpPr>
        <p:spPr bwMode="auto">
          <a:xfrm flipV="1">
            <a:off x="6096000" y="37480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80" name="Text Box 54"/>
          <p:cNvSpPr txBox="1">
            <a:spLocks noChangeArrowheads="1"/>
          </p:cNvSpPr>
          <p:nvPr/>
        </p:nvSpPr>
        <p:spPr bwMode="auto">
          <a:xfrm>
            <a:off x="5867400" y="40528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sz="2400" baseline="-25000"/>
              <a:t>0</a:t>
            </a:r>
          </a:p>
        </p:txBody>
      </p:sp>
      <p:sp>
        <p:nvSpPr>
          <p:cNvPr id="49181" name="Text Box 55"/>
          <p:cNvSpPr txBox="1">
            <a:spLocks noChangeArrowheads="1"/>
          </p:cNvSpPr>
          <p:nvPr/>
        </p:nvSpPr>
        <p:spPr bwMode="auto">
          <a:xfrm>
            <a:off x="4724400" y="2895600"/>
            <a:ext cx="5334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r>
              <a:rPr lang="en-US" sz="2400" baseline="-25000"/>
              <a:t>1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B</a:t>
            </a:r>
            <a:r>
              <a:rPr lang="en-US" sz="2400" baseline="-25000"/>
              <a:t>1</a:t>
            </a:r>
          </a:p>
        </p:txBody>
      </p:sp>
      <p:sp>
        <p:nvSpPr>
          <p:cNvPr id="49182" name="Text Box 56"/>
          <p:cNvSpPr txBox="1">
            <a:spLocks noChangeArrowheads="1"/>
          </p:cNvSpPr>
          <p:nvPr/>
        </p:nvSpPr>
        <p:spPr bwMode="auto">
          <a:xfrm>
            <a:off x="7162800" y="31384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r>
              <a:rPr lang="en-US" baseline="-25000"/>
              <a:t>1</a:t>
            </a:r>
          </a:p>
        </p:txBody>
      </p:sp>
      <p:sp>
        <p:nvSpPr>
          <p:cNvPr id="49183" name="Text Box 57"/>
          <p:cNvSpPr txBox="1">
            <a:spLocks noChangeArrowheads="1"/>
          </p:cNvSpPr>
          <p:nvPr/>
        </p:nvSpPr>
        <p:spPr bwMode="auto">
          <a:xfrm>
            <a:off x="5638800" y="3062288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2x1 MUX</a:t>
            </a:r>
          </a:p>
        </p:txBody>
      </p:sp>
      <p:sp>
        <p:nvSpPr>
          <p:cNvPr id="49184" name="AutoShape 58"/>
          <p:cNvSpPr>
            <a:spLocks noChangeArrowheads="1"/>
          </p:cNvSpPr>
          <p:nvPr/>
        </p:nvSpPr>
        <p:spPr bwMode="auto">
          <a:xfrm rot="-5400000">
            <a:off x="5638800" y="4510088"/>
            <a:ext cx="1066800" cy="762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5" name="Line 59"/>
          <p:cNvSpPr>
            <a:spLocks noChangeShapeType="1"/>
          </p:cNvSpPr>
          <p:nvPr/>
        </p:nvSpPr>
        <p:spPr bwMode="auto">
          <a:xfrm>
            <a:off x="5181600" y="46624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86" name="Line 60"/>
          <p:cNvSpPr>
            <a:spLocks noChangeShapeType="1"/>
          </p:cNvSpPr>
          <p:nvPr/>
        </p:nvSpPr>
        <p:spPr bwMode="auto">
          <a:xfrm>
            <a:off x="5181600" y="50434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87" name="Line 61"/>
          <p:cNvSpPr>
            <a:spLocks noChangeShapeType="1"/>
          </p:cNvSpPr>
          <p:nvPr/>
        </p:nvSpPr>
        <p:spPr bwMode="auto">
          <a:xfrm>
            <a:off x="6553200" y="48910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88" name="Line 62"/>
          <p:cNvSpPr>
            <a:spLocks noChangeShapeType="1"/>
          </p:cNvSpPr>
          <p:nvPr/>
        </p:nvSpPr>
        <p:spPr bwMode="auto">
          <a:xfrm flipV="1">
            <a:off x="6172200" y="52720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89" name="Text Box 63"/>
          <p:cNvSpPr txBox="1">
            <a:spLocks noChangeArrowheads="1"/>
          </p:cNvSpPr>
          <p:nvPr/>
        </p:nvSpPr>
        <p:spPr bwMode="auto">
          <a:xfrm>
            <a:off x="5943600" y="55768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sz="2400" baseline="-25000"/>
              <a:t>0</a:t>
            </a:r>
          </a:p>
        </p:txBody>
      </p:sp>
      <p:sp>
        <p:nvSpPr>
          <p:cNvPr id="49190" name="Text Box 64"/>
          <p:cNvSpPr txBox="1">
            <a:spLocks noChangeArrowheads="1"/>
          </p:cNvSpPr>
          <p:nvPr/>
        </p:nvSpPr>
        <p:spPr bwMode="auto">
          <a:xfrm>
            <a:off x="4724400" y="4433888"/>
            <a:ext cx="5334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r>
              <a:rPr lang="en-US" sz="2400" baseline="-25000"/>
              <a:t>3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B</a:t>
            </a:r>
            <a:r>
              <a:rPr lang="en-US" sz="2400" baseline="-25000"/>
              <a:t>3</a:t>
            </a:r>
          </a:p>
        </p:txBody>
      </p:sp>
      <p:sp>
        <p:nvSpPr>
          <p:cNvPr id="49191" name="Text Box 65"/>
          <p:cNvSpPr txBox="1">
            <a:spLocks noChangeArrowheads="1"/>
          </p:cNvSpPr>
          <p:nvPr/>
        </p:nvSpPr>
        <p:spPr bwMode="auto">
          <a:xfrm>
            <a:off x="7239000" y="46624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r>
              <a:rPr lang="en-US" baseline="-25000"/>
              <a:t>3</a:t>
            </a:r>
          </a:p>
        </p:txBody>
      </p:sp>
      <p:sp>
        <p:nvSpPr>
          <p:cNvPr id="49192" name="Text Box 66"/>
          <p:cNvSpPr txBox="1">
            <a:spLocks noChangeArrowheads="1"/>
          </p:cNvSpPr>
          <p:nvPr/>
        </p:nvSpPr>
        <p:spPr bwMode="auto">
          <a:xfrm>
            <a:off x="5715000" y="4586288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2x1 MUX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MUX-based Design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 smtClean="0"/>
              <a:t>A MUX can be used to implement any function expressed using its </a:t>
            </a:r>
            <a:r>
              <a:rPr lang="en-US" sz="2800" dirty="0" err="1" smtClean="0"/>
              <a:t>minterms</a:t>
            </a:r>
            <a:endParaRPr lang="en-US" sz="2800" dirty="0" smtClean="0"/>
          </a:p>
          <a:p>
            <a:pPr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b="1" dirty="0" smtClean="0"/>
              <a:t>Example</a:t>
            </a:r>
            <a:r>
              <a:rPr lang="en-US" sz="2800" dirty="0" smtClean="0"/>
              <a:t>: Implement F(A,B,C)=∑(1,2,6,7) using </a:t>
            </a:r>
            <a:r>
              <a:rPr lang="en-US" sz="2800" dirty="0" err="1" smtClean="0"/>
              <a:t>MUXes</a:t>
            </a:r>
            <a:endParaRPr lang="en-US" sz="2800" dirty="0" smtClean="0"/>
          </a:p>
          <a:p>
            <a:pPr>
              <a:defRPr/>
            </a:pPr>
            <a:r>
              <a:rPr lang="en-US" sz="2800" b="1" dirty="0" smtClean="0"/>
              <a:t>Solution1</a:t>
            </a:r>
            <a:r>
              <a:rPr lang="en-US" sz="2800" dirty="0" smtClean="0"/>
              <a:t>: </a:t>
            </a:r>
          </a:p>
          <a:p>
            <a:pPr>
              <a:defRPr/>
            </a:pPr>
            <a:r>
              <a:rPr lang="en-US" sz="2800" dirty="0" smtClean="0"/>
              <a:t>We can use a MUX with the number of select lines equal to the number of input variables of the function. Since this function has 3 input variables, it will require 3 select lines, i.e. an 8x1 MUX</a:t>
            </a:r>
          </a:p>
          <a:p>
            <a:pPr>
              <a:defRPr/>
            </a:pPr>
            <a:endParaRPr lang="en-US" sz="2800" dirty="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MUX-based Design (n-Select lines)</a:t>
            </a:r>
          </a:p>
        </p:txBody>
      </p:sp>
      <p:sp>
        <p:nvSpPr>
          <p:cNvPr id="51203" name="Footer Placeholder 2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51204" name="Rectangle 29"/>
          <p:cNvSpPr>
            <a:spLocks noChangeArrowheads="1"/>
          </p:cNvSpPr>
          <p:nvPr/>
        </p:nvSpPr>
        <p:spPr bwMode="auto">
          <a:xfrm>
            <a:off x="1468438" y="1905000"/>
            <a:ext cx="2493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F(A,B,C)=∑(1,2,6,7)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625600" y="2498725"/>
          <a:ext cx="1585913" cy="32924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240"/>
                <a:gridCol w="396240"/>
                <a:gridCol w="396240"/>
                <a:gridCol w="39624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MUX-based Design (n-Select lines)</a:t>
            </a:r>
          </a:p>
        </p:txBody>
      </p:sp>
      <p:sp>
        <p:nvSpPr>
          <p:cNvPr id="52227" name="Footer Placeholder 2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pSp>
        <p:nvGrpSpPr>
          <p:cNvPr id="52228" name="Group 31"/>
          <p:cNvGrpSpPr>
            <a:grpSpLocks/>
          </p:cNvGrpSpPr>
          <p:nvPr/>
        </p:nvGrpSpPr>
        <p:grpSpPr bwMode="auto">
          <a:xfrm>
            <a:off x="5257800" y="1981200"/>
            <a:ext cx="2819400" cy="3671888"/>
            <a:chOff x="5257800" y="1905000"/>
            <a:chExt cx="2819400" cy="3671888"/>
          </a:xfrm>
        </p:grpSpPr>
        <p:sp>
          <p:nvSpPr>
            <p:cNvPr id="52269" name="AutoShape 4"/>
            <p:cNvSpPr>
              <a:spLocks noChangeArrowheads="1"/>
            </p:cNvSpPr>
            <p:nvPr/>
          </p:nvSpPr>
          <p:spPr bwMode="auto">
            <a:xfrm rot="-5400000">
              <a:off x="4876800" y="2895600"/>
              <a:ext cx="3581400" cy="16002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0" name="Line 5"/>
            <p:cNvSpPr>
              <a:spLocks noChangeShapeType="1"/>
            </p:cNvSpPr>
            <p:nvPr/>
          </p:nvSpPr>
          <p:spPr bwMode="auto">
            <a:xfrm>
              <a:off x="5257800" y="2514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1" name="Line 6"/>
            <p:cNvSpPr>
              <a:spLocks noChangeShapeType="1"/>
            </p:cNvSpPr>
            <p:nvPr/>
          </p:nvSpPr>
          <p:spPr bwMode="auto">
            <a:xfrm>
              <a:off x="5257800" y="2895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2" name="Line 7"/>
            <p:cNvSpPr>
              <a:spLocks noChangeShapeType="1"/>
            </p:cNvSpPr>
            <p:nvPr/>
          </p:nvSpPr>
          <p:spPr bwMode="auto">
            <a:xfrm>
              <a:off x="5257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3" name="Line 8"/>
            <p:cNvSpPr>
              <a:spLocks noChangeShapeType="1"/>
            </p:cNvSpPr>
            <p:nvPr/>
          </p:nvSpPr>
          <p:spPr bwMode="auto">
            <a:xfrm>
              <a:off x="5257800" y="3657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4" name="Line 9"/>
            <p:cNvSpPr>
              <a:spLocks noChangeShapeType="1"/>
            </p:cNvSpPr>
            <p:nvPr/>
          </p:nvSpPr>
          <p:spPr bwMode="auto">
            <a:xfrm>
              <a:off x="52578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5" name="Line 10"/>
            <p:cNvSpPr>
              <a:spLocks noChangeShapeType="1"/>
            </p:cNvSpPr>
            <p:nvPr/>
          </p:nvSpPr>
          <p:spPr bwMode="auto">
            <a:xfrm>
              <a:off x="5257800" y="4419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6" name="Line 11"/>
            <p:cNvSpPr>
              <a:spLocks noChangeShapeType="1"/>
            </p:cNvSpPr>
            <p:nvPr/>
          </p:nvSpPr>
          <p:spPr bwMode="auto">
            <a:xfrm>
              <a:off x="5257800" y="4800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7" name="Line 12"/>
            <p:cNvSpPr>
              <a:spLocks noChangeShapeType="1"/>
            </p:cNvSpPr>
            <p:nvPr/>
          </p:nvSpPr>
          <p:spPr bwMode="auto">
            <a:xfrm>
              <a:off x="5257800" y="5181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8" name="Line 13"/>
            <p:cNvSpPr>
              <a:spLocks noChangeShapeType="1"/>
            </p:cNvSpPr>
            <p:nvPr/>
          </p:nvSpPr>
          <p:spPr bwMode="auto">
            <a:xfrm>
              <a:off x="7467600" y="3886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79" name="Line 17"/>
            <p:cNvSpPr>
              <a:spLocks noChangeShapeType="1"/>
            </p:cNvSpPr>
            <p:nvPr/>
          </p:nvSpPr>
          <p:spPr bwMode="auto">
            <a:xfrm flipV="1">
              <a:off x="6553200" y="5272088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0" name="Text Box 19"/>
            <p:cNvSpPr txBox="1">
              <a:spLocks noChangeArrowheads="1"/>
            </p:cNvSpPr>
            <p:nvPr/>
          </p:nvSpPr>
          <p:spPr bwMode="auto">
            <a:xfrm>
              <a:off x="5867400" y="2362200"/>
              <a:ext cx="533400" cy="164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D</a:t>
              </a:r>
              <a:r>
                <a:rPr lang="en-US" sz="1600" baseline="-25000"/>
                <a:t>0</a:t>
              </a:r>
              <a:endParaRPr lang="en-US" sz="1600"/>
            </a:p>
            <a:p>
              <a:pPr>
                <a:spcBef>
                  <a:spcPct val="50000"/>
                </a:spcBef>
              </a:pPr>
              <a:r>
                <a:rPr lang="en-US" sz="1600"/>
                <a:t>D</a:t>
              </a:r>
              <a:r>
                <a:rPr lang="en-US" sz="1600" baseline="-25000"/>
                <a:t>1</a:t>
              </a:r>
            </a:p>
            <a:p>
              <a:pPr>
                <a:spcBef>
                  <a:spcPct val="50000"/>
                </a:spcBef>
              </a:pPr>
              <a:r>
                <a:rPr lang="en-US" sz="1600"/>
                <a:t>D</a:t>
              </a:r>
              <a:r>
                <a:rPr lang="en-US" sz="1600" baseline="-25000"/>
                <a:t>2</a:t>
              </a:r>
              <a:endParaRPr lang="en-US" sz="1600"/>
            </a:p>
            <a:p>
              <a:pPr>
                <a:spcBef>
                  <a:spcPct val="50000"/>
                </a:spcBef>
              </a:pPr>
              <a:r>
                <a:rPr lang="en-US" sz="1600"/>
                <a:t>D</a:t>
              </a:r>
              <a:r>
                <a:rPr lang="en-US" sz="1600" baseline="-25000"/>
                <a:t>3</a:t>
              </a:r>
            </a:p>
            <a:p>
              <a:pPr>
                <a:spcBef>
                  <a:spcPct val="50000"/>
                </a:spcBef>
              </a:pPr>
              <a:endParaRPr lang="en-US" sz="1400" baseline="-25000"/>
            </a:p>
          </p:txBody>
        </p:sp>
        <p:sp>
          <p:nvSpPr>
            <p:cNvPr id="52281" name="Text Box 20"/>
            <p:cNvSpPr txBox="1">
              <a:spLocks noChangeArrowheads="1"/>
            </p:cNvSpPr>
            <p:nvPr/>
          </p:nvSpPr>
          <p:spPr bwMode="auto">
            <a:xfrm>
              <a:off x="5867400" y="3810000"/>
              <a:ext cx="533400" cy="164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D</a:t>
              </a:r>
              <a:r>
                <a:rPr lang="en-US" sz="1600" baseline="-25000"/>
                <a:t>4</a:t>
              </a:r>
              <a:endParaRPr lang="en-US" sz="1600"/>
            </a:p>
            <a:p>
              <a:pPr>
                <a:spcBef>
                  <a:spcPct val="50000"/>
                </a:spcBef>
              </a:pPr>
              <a:r>
                <a:rPr lang="en-US" sz="1600"/>
                <a:t>D</a:t>
              </a:r>
              <a:r>
                <a:rPr lang="en-US" sz="1600" baseline="-25000"/>
                <a:t>5</a:t>
              </a:r>
            </a:p>
            <a:p>
              <a:pPr>
                <a:spcBef>
                  <a:spcPct val="50000"/>
                </a:spcBef>
              </a:pPr>
              <a:r>
                <a:rPr lang="en-US" sz="1600"/>
                <a:t>D</a:t>
              </a:r>
              <a:r>
                <a:rPr lang="en-US" sz="1600" baseline="-25000"/>
                <a:t>6</a:t>
              </a:r>
              <a:endParaRPr lang="en-US" sz="1600"/>
            </a:p>
            <a:p>
              <a:pPr>
                <a:spcBef>
                  <a:spcPct val="50000"/>
                </a:spcBef>
              </a:pPr>
              <a:r>
                <a:rPr lang="en-US" sz="1600"/>
                <a:t>D</a:t>
              </a:r>
              <a:r>
                <a:rPr lang="en-US" sz="1600" baseline="-25000"/>
                <a:t>7</a:t>
              </a:r>
            </a:p>
            <a:p>
              <a:pPr>
                <a:spcBef>
                  <a:spcPct val="50000"/>
                </a:spcBef>
              </a:pPr>
              <a:endParaRPr lang="en-US" sz="1400" baseline="-25000"/>
            </a:p>
          </p:txBody>
        </p:sp>
        <p:sp>
          <p:nvSpPr>
            <p:cNvPr id="52282" name="Line 27"/>
            <p:cNvSpPr>
              <a:spLocks noChangeShapeType="1"/>
            </p:cNvSpPr>
            <p:nvPr/>
          </p:nvSpPr>
          <p:spPr bwMode="auto">
            <a:xfrm flipV="1">
              <a:off x="6858000" y="5043488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3" name="Line 28"/>
            <p:cNvSpPr>
              <a:spLocks noChangeShapeType="1"/>
            </p:cNvSpPr>
            <p:nvPr/>
          </p:nvSpPr>
          <p:spPr bwMode="auto">
            <a:xfrm flipV="1">
              <a:off x="7162800" y="4891088"/>
              <a:ext cx="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284" name="Text Box 29"/>
            <p:cNvSpPr txBox="1">
              <a:spLocks noChangeArrowheads="1"/>
            </p:cNvSpPr>
            <p:nvPr/>
          </p:nvSpPr>
          <p:spPr bwMode="auto">
            <a:xfrm>
              <a:off x="6858000" y="4343400"/>
              <a:ext cx="533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 S</a:t>
              </a:r>
              <a:r>
                <a:rPr lang="en-US" sz="2400" baseline="-25000"/>
                <a:t>0</a:t>
              </a:r>
            </a:p>
          </p:txBody>
        </p:sp>
        <p:sp>
          <p:nvSpPr>
            <p:cNvPr id="52285" name="Text Box 30"/>
            <p:cNvSpPr txBox="1">
              <a:spLocks noChangeArrowheads="1"/>
            </p:cNvSpPr>
            <p:nvPr/>
          </p:nvSpPr>
          <p:spPr bwMode="auto">
            <a:xfrm>
              <a:off x="6248400" y="4724400"/>
              <a:ext cx="533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</a:t>
              </a:r>
              <a:r>
                <a:rPr lang="en-US" sz="2400" baseline="-25000"/>
                <a:t>2</a:t>
              </a:r>
            </a:p>
          </p:txBody>
        </p:sp>
        <p:sp>
          <p:nvSpPr>
            <p:cNvPr id="52286" name="Text Box 31"/>
            <p:cNvSpPr txBox="1">
              <a:spLocks noChangeArrowheads="1"/>
            </p:cNvSpPr>
            <p:nvPr/>
          </p:nvSpPr>
          <p:spPr bwMode="auto">
            <a:xfrm>
              <a:off x="6629400" y="4495800"/>
              <a:ext cx="4127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  <a:r>
                <a:rPr lang="en-US" sz="2400" baseline="-25000"/>
                <a:t>1</a:t>
              </a:r>
            </a:p>
          </p:txBody>
        </p:sp>
      </p:grpSp>
      <p:sp>
        <p:nvSpPr>
          <p:cNvPr id="52229" name="Rectangle 29"/>
          <p:cNvSpPr>
            <a:spLocks noChangeArrowheads="1"/>
          </p:cNvSpPr>
          <p:nvPr/>
        </p:nvSpPr>
        <p:spPr bwMode="auto">
          <a:xfrm>
            <a:off x="1468438" y="1905000"/>
            <a:ext cx="2493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F(A,B,C)=∑(1,2,6,7)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625600" y="2498725"/>
          <a:ext cx="1585913" cy="32924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240"/>
                <a:gridCol w="396240"/>
                <a:gridCol w="396240"/>
                <a:gridCol w="39624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Decoder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62000" y="3810000"/>
            <a:ext cx="7693025" cy="259080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2400" dirty="0" smtClean="0"/>
              <a:t>Information is represented by binary codes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b="1" dirty="0" smtClean="0"/>
              <a:t>Decoding</a:t>
            </a:r>
            <a:r>
              <a:rPr lang="en-US" sz="2400" dirty="0" smtClean="0"/>
              <a:t> - the conversion of an </a:t>
            </a:r>
            <a:r>
              <a:rPr lang="en-US" sz="2400" i="1" dirty="0" smtClean="0"/>
              <a:t>n</a:t>
            </a:r>
            <a:r>
              <a:rPr lang="en-US" sz="2400" dirty="0" smtClean="0"/>
              <a:t>-bit input code to an </a:t>
            </a:r>
            <a:r>
              <a:rPr lang="en-US" sz="2400" i="1" dirty="0" smtClean="0"/>
              <a:t>m</a:t>
            </a:r>
            <a:r>
              <a:rPr lang="en-US" sz="2400" dirty="0" smtClean="0"/>
              <a:t>-bit output code with n &lt;= m &lt;= 2</a:t>
            </a:r>
            <a:r>
              <a:rPr lang="en-US" sz="2400" i="1" baseline="30000" dirty="0" smtClean="0"/>
              <a:t>n</a:t>
            </a:r>
            <a:r>
              <a:rPr lang="en-US" sz="2400" dirty="0" smtClean="0"/>
              <a:t> such that each valid code word produces a unique output code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 smtClean="0"/>
              <a:t>Circuits that perform decoding are called </a:t>
            </a:r>
            <a:r>
              <a:rPr lang="en-US" sz="2400" b="1" dirty="0" smtClean="0"/>
              <a:t>decoders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 smtClean="0"/>
              <a:t>A decoder is a </a:t>
            </a:r>
            <a:r>
              <a:rPr lang="en-US" sz="2400" u="sng" dirty="0" err="1" smtClean="0"/>
              <a:t>minterm</a:t>
            </a:r>
            <a:r>
              <a:rPr lang="en-US" sz="2400" dirty="0" smtClean="0"/>
              <a:t> generator</a:t>
            </a:r>
          </a:p>
          <a:p>
            <a:pPr>
              <a:buFont typeface="Arial" charset="0"/>
              <a:buChar char="•"/>
              <a:defRPr/>
            </a:pPr>
            <a:endParaRPr lang="en-US" sz="2400" i="1" dirty="0" smtClean="0"/>
          </a:p>
          <a:p>
            <a:pPr>
              <a:buFont typeface="Arial" charset="0"/>
              <a:buChar char="•"/>
              <a:defRPr/>
            </a:pPr>
            <a:endParaRPr lang="en-US" sz="2400" dirty="0" smtClean="0"/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3733800" y="2209800"/>
            <a:ext cx="1524000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3276600" y="2514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>
            <a:off x="3276600" y="2667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>
            <a:off x="32766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3289300" y="2603500"/>
            <a:ext cx="3810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.</a:t>
            </a:r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>
            <a:off x="5257800" y="228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>
            <a:off x="5257800" y="2362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>
            <a:off x="5257800" y="2438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>
            <a:off x="5257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5334000" y="2438400"/>
            <a:ext cx="38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.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.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.</a:t>
            </a:r>
          </a:p>
        </p:txBody>
      </p:sp>
      <p:sp>
        <p:nvSpPr>
          <p:cNvPr id="7183" name="AutoShape 14"/>
          <p:cNvSpPr>
            <a:spLocks/>
          </p:cNvSpPr>
          <p:nvPr/>
        </p:nvSpPr>
        <p:spPr bwMode="auto">
          <a:xfrm>
            <a:off x="5791200" y="2209800"/>
            <a:ext cx="76200" cy="1143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AutoShape 15"/>
          <p:cNvSpPr>
            <a:spLocks/>
          </p:cNvSpPr>
          <p:nvPr/>
        </p:nvSpPr>
        <p:spPr bwMode="auto">
          <a:xfrm>
            <a:off x="3124200" y="2438400"/>
            <a:ext cx="76200" cy="609600"/>
          </a:xfrm>
          <a:prstGeom prst="leftBrace">
            <a:avLst>
              <a:gd name="adj1" fmla="val 1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Text Box 16"/>
          <p:cNvSpPr txBox="1">
            <a:spLocks noChangeArrowheads="1"/>
          </p:cNvSpPr>
          <p:nvPr/>
        </p:nvSpPr>
        <p:spPr bwMode="auto">
          <a:xfrm>
            <a:off x="1828800" y="2514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n</a:t>
            </a:r>
            <a:r>
              <a:rPr lang="en-US"/>
              <a:t>  inputs</a:t>
            </a:r>
          </a:p>
        </p:txBody>
      </p:sp>
      <p:sp>
        <p:nvSpPr>
          <p:cNvPr id="7186" name="Text Box 17"/>
          <p:cNvSpPr txBox="1">
            <a:spLocks noChangeArrowheads="1"/>
          </p:cNvSpPr>
          <p:nvPr/>
        </p:nvSpPr>
        <p:spPr bwMode="auto">
          <a:xfrm>
            <a:off x="6019800" y="25146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sz="2400" baseline="30000"/>
              <a:t>n</a:t>
            </a:r>
            <a:r>
              <a:rPr lang="en-US"/>
              <a:t> outputs</a:t>
            </a:r>
          </a:p>
        </p:txBody>
      </p:sp>
      <p:sp>
        <p:nvSpPr>
          <p:cNvPr id="7187" name="Text Box 18"/>
          <p:cNvSpPr txBox="1">
            <a:spLocks noChangeArrowheads="1"/>
          </p:cNvSpPr>
          <p:nvPr/>
        </p:nvSpPr>
        <p:spPr bwMode="auto">
          <a:xfrm>
            <a:off x="3810000" y="2362200"/>
            <a:ext cx="1371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n-to-2</a:t>
            </a:r>
            <a:r>
              <a:rPr lang="en-US" sz="2400" baseline="30000"/>
              <a:t>n</a:t>
            </a: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r>
              <a:rPr lang="en-US"/>
              <a:t>Decoder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MUX-based Design (n-Select lines)</a:t>
            </a:r>
          </a:p>
        </p:txBody>
      </p:sp>
      <p:sp>
        <p:nvSpPr>
          <p:cNvPr id="53251" name="Footer Placeholder 2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pSp>
        <p:nvGrpSpPr>
          <p:cNvPr id="53252" name="Group 31"/>
          <p:cNvGrpSpPr>
            <a:grpSpLocks/>
          </p:cNvGrpSpPr>
          <p:nvPr/>
        </p:nvGrpSpPr>
        <p:grpSpPr bwMode="auto">
          <a:xfrm>
            <a:off x="4876800" y="1981200"/>
            <a:ext cx="3810000" cy="4038600"/>
            <a:chOff x="4876800" y="1905000"/>
            <a:chExt cx="3810000" cy="4038600"/>
          </a:xfrm>
        </p:grpSpPr>
        <p:sp>
          <p:nvSpPr>
            <p:cNvPr id="53298" name="AutoShape 4"/>
            <p:cNvSpPr>
              <a:spLocks noChangeArrowheads="1"/>
            </p:cNvSpPr>
            <p:nvPr/>
          </p:nvSpPr>
          <p:spPr bwMode="auto">
            <a:xfrm rot="-5400000">
              <a:off x="4876800" y="2895600"/>
              <a:ext cx="3581400" cy="16002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9" name="Line 5"/>
            <p:cNvSpPr>
              <a:spLocks noChangeShapeType="1"/>
            </p:cNvSpPr>
            <p:nvPr/>
          </p:nvSpPr>
          <p:spPr bwMode="auto">
            <a:xfrm>
              <a:off x="5257800" y="2514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0" name="Line 6"/>
            <p:cNvSpPr>
              <a:spLocks noChangeShapeType="1"/>
            </p:cNvSpPr>
            <p:nvPr/>
          </p:nvSpPr>
          <p:spPr bwMode="auto">
            <a:xfrm>
              <a:off x="5257800" y="2895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1" name="Line 7"/>
            <p:cNvSpPr>
              <a:spLocks noChangeShapeType="1"/>
            </p:cNvSpPr>
            <p:nvPr/>
          </p:nvSpPr>
          <p:spPr bwMode="auto">
            <a:xfrm>
              <a:off x="5257800" y="3276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2" name="Line 8"/>
            <p:cNvSpPr>
              <a:spLocks noChangeShapeType="1"/>
            </p:cNvSpPr>
            <p:nvPr/>
          </p:nvSpPr>
          <p:spPr bwMode="auto">
            <a:xfrm>
              <a:off x="5257800" y="3657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3" name="Line 9"/>
            <p:cNvSpPr>
              <a:spLocks noChangeShapeType="1"/>
            </p:cNvSpPr>
            <p:nvPr/>
          </p:nvSpPr>
          <p:spPr bwMode="auto">
            <a:xfrm>
              <a:off x="5257800" y="4038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4" name="Line 10"/>
            <p:cNvSpPr>
              <a:spLocks noChangeShapeType="1"/>
            </p:cNvSpPr>
            <p:nvPr/>
          </p:nvSpPr>
          <p:spPr bwMode="auto">
            <a:xfrm>
              <a:off x="5257800" y="4419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5" name="Line 11"/>
            <p:cNvSpPr>
              <a:spLocks noChangeShapeType="1"/>
            </p:cNvSpPr>
            <p:nvPr/>
          </p:nvSpPr>
          <p:spPr bwMode="auto">
            <a:xfrm>
              <a:off x="5257800" y="4800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6" name="Line 12"/>
            <p:cNvSpPr>
              <a:spLocks noChangeShapeType="1"/>
            </p:cNvSpPr>
            <p:nvPr/>
          </p:nvSpPr>
          <p:spPr bwMode="auto">
            <a:xfrm>
              <a:off x="5257800" y="51816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7" name="Line 13"/>
            <p:cNvSpPr>
              <a:spLocks noChangeShapeType="1"/>
            </p:cNvSpPr>
            <p:nvPr/>
          </p:nvSpPr>
          <p:spPr bwMode="auto">
            <a:xfrm>
              <a:off x="7467600" y="3886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8" name="Line 17"/>
            <p:cNvSpPr>
              <a:spLocks noChangeShapeType="1"/>
            </p:cNvSpPr>
            <p:nvPr/>
          </p:nvSpPr>
          <p:spPr bwMode="auto">
            <a:xfrm flipV="1">
              <a:off x="6553200" y="5272088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09" name="Text Box 19"/>
            <p:cNvSpPr txBox="1">
              <a:spLocks noChangeArrowheads="1"/>
            </p:cNvSpPr>
            <p:nvPr/>
          </p:nvSpPr>
          <p:spPr bwMode="auto">
            <a:xfrm>
              <a:off x="5867400" y="2362200"/>
              <a:ext cx="533400" cy="164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D</a:t>
              </a:r>
              <a:r>
                <a:rPr lang="en-US" sz="1600" baseline="-25000"/>
                <a:t>0</a:t>
              </a:r>
              <a:endParaRPr lang="en-US" sz="1600"/>
            </a:p>
            <a:p>
              <a:pPr>
                <a:spcBef>
                  <a:spcPct val="50000"/>
                </a:spcBef>
              </a:pPr>
              <a:r>
                <a:rPr lang="en-US" sz="1600"/>
                <a:t>D</a:t>
              </a:r>
              <a:r>
                <a:rPr lang="en-US" sz="1600" baseline="-25000"/>
                <a:t>1</a:t>
              </a:r>
            </a:p>
            <a:p>
              <a:pPr>
                <a:spcBef>
                  <a:spcPct val="50000"/>
                </a:spcBef>
              </a:pPr>
              <a:r>
                <a:rPr lang="en-US" sz="1600"/>
                <a:t>D</a:t>
              </a:r>
              <a:r>
                <a:rPr lang="en-US" sz="1600" baseline="-25000"/>
                <a:t>2</a:t>
              </a:r>
              <a:endParaRPr lang="en-US" sz="1600"/>
            </a:p>
            <a:p>
              <a:pPr>
                <a:spcBef>
                  <a:spcPct val="50000"/>
                </a:spcBef>
              </a:pPr>
              <a:r>
                <a:rPr lang="en-US" sz="1600"/>
                <a:t>D</a:t>
              </a:r>
              <a:r>
                <a:rPr lang="en-US" sz="1600" baseline="-25000"/>
                <a:t>3</a:t>
              </a:r>
            </a:p>
            <a:p>
              <a:pPr>
                <a:spcBef>
                  <a:spcPct val="50000"/>
                </a:spcBef>
              </a:pPr>
              <a:endParaRPr lang="en-US" sz="1400" baseline="-25000"/>
            </a:p>
          </p:txBody>
        </p:sp>
        <p:sp>
          <p:nvSpPr>
            <p:cNvPr id="53310" name="Text Box 20"/>
            <p:cNvSpPr txBox="1">
              <a:spLocks noChangeArrowheads="1"/>
            </p:cNvSpPr>
            <p:nvPr/>
          </p:nvSpPr>
          <p:spPr bwMode="auto">
            <a:xfrm>
              <a:off x="5867400" y="3810000"/>
              <a:ext cx="533400" cy="164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D</a:t>
              </a:r>
              <a:r>
                <a:rPr lang="en-US" sz="1600" baseline="-25000"/>
                <a:t>4</a:t>
              </a:r>
              <a:endParaRPr lang="en-US" sz="1600"/>
            </a:p>
            <a:p>
              <a:pPr>
                <a:spcBef>
                  <a:spcPct val="50000"/>
                </a:spcBef>
              </a:pPr>
              <a:r>
                <a:rPr lang="en-US" sz="1600"/>
                <a:t>D</a:t>
              </a:r>
              <a:r>
                <a:rPr lang="en-US" sz="1600" baseline="-25000"/>
                <a:t>5</a:t>
              </a:r>
            </a:p>
            <a:p>
              <a:pPr>
                <a:spcBef>
                  <a:spcPct val="50000"/>
                </a:spcBef>
              </a:pPr>
              <a:r>
                <a:rPr lang="en-US" sz="1600"/>
                <a:t>D</a:t>
              </a:r>
              <a:r>
                <a:rPr lang="en-US" sz="1600" baseline="-25000"/>
                <a:t>6</a:t>
              </a:r>
              <a:endParaRPr lang="en-US" sz="1600"/>
            </a:p>
            <a:p>
              <a:pPr>
                <a:spcBef>
                  <a:spcPct val="50000"/>
                </a:spcBef>
              </a:pPr>
              <a:r>
                <a:rPr lang="en-US" sz="1600"/>
                <a:t>D</a:t>
              </a:r>
              <a:r>
                <a:rPr lang="en-US" sz="1600" baseline="-25000"/>
                <a:t>7</a:t>
              </a:r>
            </a:p>
            <a:p>
              <a:pPr>
                <a:spcBef>
                  <a:spcPct val="50000"/>
                </a:spcBef>
              </a:pPr>
              <a:endParaRPr lang="en-US" sz="1400" baseline="-25000"/>
            </a:p>
          </p:txBody>
        </p:sp>
        <p:sp>
          <p:nvSpPr>
            <p:cNvPr id="53311" name="Text Box 21"/>
            <p:cNvSpPr txBox="1">
              <a:spLocks noChangeArrowheads="1"/>
            </p:cNvSpPr>
            <p:nvPr/>
          </p:nvSpPr>
          <p:spPr bwMode="auto">
            <a:xfrm>
              <a:off x="8153400" y="3725863"/>
              <a:ext cx="533400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F</a:t>
              </a:r>
            </a:p>
            <a:p>
              <a:pPr>
                <a:spcBef>
                  <a:spcPct val="50000"/>
                </a:spcBef>
              </a:pPr>
              <a:endParaRPr lang="en-US" sz="1400" baseline="-25000"/>
            </a:p>
          </p:txBody>
        </p:sp>
        <p:sp>
          <p:nvSpPr>
            <p:cNvPr id="53312" name="Text Box 24"/>
            <p:cNvSpPr txBox="1">
              <a:spLocks noChangeArrowheads="1"/>
            </p:cNvSpPr>
            <p:nvPr/>
          </p:nvSpPr>
          <p:spPr bwMode="auto">
            <a:xfrm>
              <a:off x="4876800" y="2410123"/>
              <a:ext cx="533400" cy="29238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0</a:t>
              </a:r>
            </a:p>
            <a:p>
              <a:pPr>
                <a:spcBef>
                  <a:spcPct val="50000"/>
                </a:spcBef>
              </a:pPr>
              <a:r>
                <a:rPr lang="en-US" sz="1600"/>
                <a:t>1</a:t>
              </a:r>
              <a:endParaRPr lang="en-US" sz="1600" baseline="-25000"/>
            </a:p>
            <a:p>
              <a:pPr>
                <a:spcBef>
                  <a:spcPct val="50000"/>
                </a:spcBef>
              </a:pPr>
              <a:r>
                <a:rPr lang="en-US" sz="1600"/>
                <a:t>1</a:t>
              </a:r>
            </a:p>
            <a:p>
              <a:pPr>
                <a:spcBef>
                  <a:spcPct val="50000"/>
                </a:spcBef>
              </a:pPr>
              <a:r>
                <a:rPr lang="en-US" sz="1600"/>
                <a:t>0</a:t>
              </a:r>
            </a:p>
            <a:p>
              <a:pPr>
                <a:spcBef>
                  <a:spcPct val="50000"/>
                </a:spcBef>
              </a:pPr>
              <a:r>
                <a:rPr lang="en-US" sz="1600"/>
                <a:t>0</a:t>
              </a:r>
            </a:p>
            <a:p>
              <a:pPr>
                <a:spcBef>
                  <a:spcPct val="50000"/>
                </a:spcBef>
              </a:pPr>
              <a:r>
                <a:rPr lang="en-US" sz="1600"/>
                <a:t>0</a:t>
              </a:r>
              <a:endParaRPr lang="en-US" sz="1600" baseline="-25000"/>
            </a:p>
            <a:p>
              <a:pPr>
                <a:spcBef>
                  <a:spcPct val="50000"/>
                </a:spcBef>
              </a:pPr>
              <a:r>
                <a:rPr lang="en-US" sz="1600"/>
                <a:t>1</a:t>
              </a:r>
            </a:p>
            <a:p>
              <a:pPr>
                <a:spcBef>
                  <a:spcPct val="50000"/>
                </a:spcBef>
              </a:pPr>
              <a:r>
                <a:rPr lang="en-US" sz="1600"/>
                <a:t>1</a:t>
              </a:r>
              <a:endParaRPr lang="en-US" sz="1600" baseline="-25000"/>
            </a:p>
          </p:txBody>
        </p:sp>
        <p:sp>
          <p:nvSpPr>
            <p:cNvPr id="53313" name="Line 27"/>
            <p:cNvSpPr>
              <a:spLocks noChangeShapeType="1"/>
            </p:cNvSpPr>
            <p:nvPr/>
          </p:nvSpPr>
          <p:spPr bwMode="auto">
            <a:xfrm flipV="1">
              <a:off x="6858000" y="5043488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14" name="Line 28"/>
            <p:cNvSpPr>
              <a:spLocks noChangeShapeType="1"/>
            </p:cNvSpPr>
            <p:nvPr/>
          </p:nvSpPr>
          <p:spPr bwMode="auto">
            <a:xfrm flipV="1">
              <a:off x="7162800" y="4891088"/>
              <a:ext cx="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315" name="Text Box 29"/>
            <p:cNvSpPr txBox="1">
              <a:spLocks noChangeArrowheads="1"/>
            </p:cNvSpPr>
            <p:nvPr/>
          </p:nvSpPr>
          <p:spPr bwMode="auto">
            <a:xfrm>
              <a:off x="6858000" y="4343400"/>
              <a:ext cx="533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 S</a:t>
              </a:r>
              <a:r>
                <a:rPr lang="en-US" sz="2400" baseline="-25000"/>
                <a:t>0</a:t>
              </a:r>
            </a:p>
          </p:txBody>
        </p:sp>
        <p:sp>
          <p:nvSpPr>
            <p:cNvPr id="53316" name="Text Box 30"/>
            <p:cNvSpPr txBox="1">
              <a:spLocks noChangeArrowheads="1"/>
            </p:cNvSpPr>
            <p:nvPr/>
          </p:nvSpPr>
          <p:spPr bwMode="auto">
            <a:xfrm>
              <a:off x="6248400" y="4724400"/>
              <a:ext cx="533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</a:t>
              </a:r>
              <a:r>
                <a:rPr lang="en-US" sz="2400" baseline="-25000"/>
                <a:t>2</a:t>
              </a:r>
            </a:p>
          </p:txBody>
        </p:sp>
        <p:sp>
          <p:nvSpPr>
            <p:cNvPr id="53317" name="Text Box 31"/>
            <p:cNvSpPr txBox="1">
              <a:spLocks noChangeArrowheads="1"/>
            </p:cNvSpPr>
            <p:nvPr/>
          </p:nvSpPr>
          <p:spPr bwMode="auto">
            <a:xfrm>
              <a:off x="6629400" y="4495800"/>
              <a:ext cx="4127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</a:t>
              </a:r>
              <a:r>
                <a:rPr lang="en-US" sz="2400" baseline="-25000"/>
                <a:t>1</a:t>
              </a:r>
            </a:p>
          </p:txBody>
        </p:sp>
        <p:sp>
          <p:nvSpPr>
            <p:cNvPr id="53318" name="Text Box 32"/>
            <p:cNvSpPr txBox="1">
              <a:spLocks noChangeArrowheads="1"/>
            </p:cNvSpPr>
            <p:nvPr/>
          </p:nvSpPr>
          <p:spPr bwMode="auto">
            <a:xfrm>
              <a:off x="6400800" y="5576888"/>
              <a:ext cx="10668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   B  C</a:t>
              </a:r>
            </a:p>
          </p:txBody>
        </p:sp>
      </p:grpSp>
      <p:sp>
        <p:nvSpPr>
          <p:cNvPr id="53253" name="Rectangle 29"/>
          <p:cNvSpPr>
            <a:spLocks noChangeArrowheads="1"/>
          </p:cNvSpPr>
          <p:nvPr/>
        </p:nvSpPr>
        <p:spPr bwMode="auto">
          <a:xfrm>
            <a:off x="1468438" y="1905000"/>
            <a:ext cx="2493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F(A,B,C)=∑(1,2,6,7)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1625600" y="2498725"/>
          <a:ext cx="1585913" cy="32924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6240"/>
                <a:gridCol w="396240"/>
                <a:gridCol w="396240"/>
                <a:gridCol w="396240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3293" name="Group 57"/>
          <p:cNvGrpSpPr>
            <a:grpSpLocks/>
          </p:cNvGrpSpPr>
          <p:nvPr/>
        </p:nvGrpSpPr>
        <p:grpSpPr bwMode="auto">
          <a:xfrm>
            <a:off x="1219200" y="2751138"/>
            <a:ext cx="5105400" cy="3206750"/>
            <a:chOff x="1219200" y="2751151"/>
            <a:chExt cx="5105400" cy="3206122"/>
          </a:xfrm>
        </p:grpSpPr>
        <p:cxnSp>
          <p:nvCxnSpPr>
            <p:cNvPr id="53294" name="Straight Arrow Connector 33"/>
            <p:cNvCxnSpPr>
              <a:cxnSpLocks noChangeShapeType="1"/>
            </p:cNvCxnSpPr>
            <p:nvPr/>
          </p:nvCxnSpPr>
          <p:spPr bwMode="auto">
            <a:xfrm>
              <a:off x="3429000" y="3810000"/>
              <a:ext cx="1219200" cy="1588"/>
            </a:xfrm>
            <a:prstGeom prst="straightConnector1">
              <a:avLst/>
            </a:prstGeom>
            <a:noFill/>
            <a:ln w="5715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53295" name="Straight Arrow Connector 45"/>
            <p:cNvCxnSpPr>
              <a:cxnSpLocks noChangeShapeType="1"/>
            </p:cNvCxnSpPr>
            <p:nvPr/>
          </p:nvCxnSpPr>
          <p:spPr bwMode="auto">
            <a:xfrm>
              <a:off x="1219200" y="5943600"/>
              <a:ext cx="5105400" cy="1588"/>
            </a:xfrm>
            <a:prstGeom prst="straightConnector1">
              <a:avLst/>
            </a:prstGeom>
            <a:noFill/>
            <a:ln w="5715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cxnSp>
          <p:nvCxnSpPr>
            <p:cNvPr id="53296" name="Straight Arrow Connector 47"/>
            <p:cNvCxnSpPr>
              <a:cxnSpLocks noChangeShapeType="1"/>
            </p:cNvCxnSpPr>
            <p:nvPr/>
          </p:nvCxnSpPr>
          <p:spPr bwMode="auto">
            <a:xfrm rot="5400000">
              <a:off x="-367327" y="4356279"/>
              <a:ext cx="3200400" cy="1588"/>
            </a:xfrm>
            <a:prstGeom prst="straightConnector1">
              <a:avLst/>
            </a:prstGeom>
            <a:noFill/>
            <a:ln w="57150" algn="ctr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53297" name="Straight Arrow Connector 52"/>
            <p:cNvCxnSpPr>
              <a:cxnSpLocks noChangeShapeType="1"/>
            </p:cNvCxnSpPr>
            <p:nvPr/>
          </p:nvCxnSpPr>
          <p:spPr bwMode="auto">
            <a:xfrm flipV="1">
              <a:off x="1235102" y="2751151"/>
              <a:ext cx="381000" cy="25759"/>
            </a:xfrm>
            <a:prstGeom prst="straightConnector1">
              <a:avLst/>
            </a:prstGeom>
            <a:noFill/>
            <a:ln w="57150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MUX-based Design (n-1 Select lines)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Implement the function F(A,B,C) =∑(</a:t>
            </a:r>
            <a:r>
              <a:rPr lang="en-US" sz="3200" dirty="0" smtClean="0"/>
              <a:t>1,2,6,7</a:t>
            </a:r>
            <a:r>
              <a:rPr lang="en-US" dirty="0" smtClean="0"/>
              <a:t>)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We will use 2 select lines instead of the 3 required for the three input variables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A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S</a:t>
            </a:r>
            <a:r>
              <a:rPr lang="en-US" baseline="-25000" dirty="0" smtClean="0"/>
              <a:t>1</a:t>
            </a:r>
            <a:r>
              <a:rPr lang="en-US" dirty="0" smtClean="0"/>
              <a:t>, B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S</a:t>
            </a:r>
            <a:r>
              <a:rPr lang="en-US" baseline="-25000" dirty="0" smtClean="0"/>
              <a:t>0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The third variable C and its complement will serve as two of the inputs to the MUX</a:t>
            </a:r>
            <a:endParaRPr lang="en-US" dirty="0"/>
          </a:p>
        </p:txBody>
      </p:sp>
      <p:sp>
        <p:nvSpPr>
          <p:cNvPr id="5427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MUX-based Design (n-1 Select lines)</a:t>
            </a:r>
          </a:p>
        </p:txBody>
      </p:sp>
      <p:sp>
        <p:nvSpPr>
          <p:cNvPr id="55299" name="Footer Placeholder 1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aphicFrame>
        <p:nvGraphicFramePr>
          <p:cNvPr id="254051" name="Group 99"/>
          <p:cNvGraphicFramePr>
            <a:graphicFrameLocks noGrp="1"/>
          </p:cNvGraphicFramePr>
          <p:nvPr/>
        </p:nvGraphicFramePr>
        <p:xfrm>
          <a:off x="838200" y="2057400"/>
          <a:ext cx="2895600" cy="4064000"/>
        </p:xfrm>
        <a:graphic>
          <a:graphicData uri="http://schemas.openxmlformats.org/drawingml/2006/table">
            <a:tbl>
              <a:tblPr/>
              <a:tblGrid>
                <a:gridCol w="425450"/>
                <a:gridCol w="409575"/>
                <a:gridCol w="409575"/>
                <a:gridCol w="379413"/>
                <a:gridCol w="1271587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 = C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 = C’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 = 0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 = 1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5348" name="AutoShape 84"/>
          <p:cNvSpPr>
            <a:spLocks noChangeArrowheads="1"/>
          </p:cNvSpPr>
          <p:nvPr/>
        </p:nvSpPr>
        <p:spPr bwMode="auto">
          <a:xfrm rot="-5400000">
            <a:off x="5410200" y="3200400"/>
            <a:ext cx="1371600" cy="1066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9" name="Line 85"/>
          <p:cNvSpPr>
            <a:spLocks noChangeShapeType="1"/>
          </p:cNvSpPr>
          <p:nvPr/>
        </p:nvSpPr>
        <p:spPr bwMode="auto">
          <a:xfrm>
            <a:off x="4953000" y="3505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50" name="Line 86"/>
          <p:cNvSpPr>
            <a:spLocks noChangeShapeType="1"/>
          </p:cNvSpPr>
          <p:nvPr/>
        </p:nvSpPr>
        <p:spPr bwMode="auto">
          <a:xfrm>
            <a:off x="4953000" y="3810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51" name="Line 87"/>
          <p:cNvSpPr>
            <a:spLocks noChangeShapeType="1"/>
          </p:cNvSpPr>
          <p:nvPr/>
        </p:nvSpPr>
        <p:spPr bwMode="auto">
          <a:xfrm>
            <a:off x="662940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52" name="Line 88"/>
          <p:cNvSpPr>
            <a:spLocks noChangeShapeType="1"/>
          </p:cNvSpPr>
          <p:nvPr/>
        </p:nvSpPr>
        <p:spPr bwMode="auto">
          <a:xfrm flipV="1">
            <a:off x="6096000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53" name="Text Box 89"/>
          <p:cNvSpPr txBox="1">
            <a:spLocks noChangeArrowheads="1"/>
          </p:cNvSpPr>
          <p:nvPr/>
        </p:nvSpPr>
        <p:spPr bwMode="auto">
          <a:xfrm>
            <a:off x="5486400" y="3028950"/>
            <a:ext cx="5334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</a:t>
            </a:r>
            <a:r>
              <a:rPr lang="en-US" sz="1400" baseline="-25000"/>
              <a:t>0</a:t>
            </a:r>
            <a:endParaRPr lang="en-US" sz="1400"/>
          </a:p>
          <a:p>
            <a:pPr>
              <a:spcBef>
                <a:spcPct val="50000"/>
              </a:spcBef>
            </a:pPr>
            <a:r>
              <a:rPr lang="en-US" sz="1400"/>
              <a:t>D</a:t>
            </a:r>
            <a:r>
              <a:rPr lang="en-US" sz="1400" baseline="-25000"/>
              <a:t>1</a:t>
            </a:r>
            <a:endParaRPr lang="ar-SA" sz="1400" baseline="-25000"/>
          </a:p>
          <a:p>
            <a:pPr>
              <a:spcBef>
                <a:spcPct val="50000"/>
              </a:spcBef>
            </a:pPr>
            <a:r>
              <a:rPr lang="en-US" sz="1400"/>
              <a:t>D</a:t>
            </a:r>
            <a:r>
              <a:rPr lang="en-US" sz="1400" baseline="-25000"/>
              <a:t>2</a:t>
            </a:r>
            <a:endParaRPr lang="en-US" sz="1400"/>
          </a:p>
          <a:p>
            <a:pPr>
              <a:spcBef>
                <a:spcPct val="50000"/>
              </a:spcBef>
            </a:pPr>
            <a:r>
              <a:rPr lang="en-US" sz="1400"/>
              <a:t>D</a:t>
            </a:r>
            <a:r>
              <a:rPr lang="en-US" sz="1400" baseline="-25000"/>
              <a:t>3</a:t>
            </a:r>
          </a:p>
          <a:p>
            <a:pPr>
              <a:spcBef>
                <a:spcPct val="50000"/>
              </a:spcBef>
            </a:pPr>
            <a:endParaRPr lang="en-US" sz="1400" baseline="-25000"/>
          </a:p>
        </p:txBody>
      </p:sp>
      <p:sp>
        <p:nvSpPr>
          <p:cNvPr id="55354" name="Text Box 90"/>
          <p:cNvSpPr txBox="1">
            <a:spLocks noChangeArrowheads="1"/>
          </p:cNvSpPr>
          <p:nvPr/>
        </p:nvSpPr>
        <p:spPr bwMode="auto">
          <a:xfrm>
            <a:off x="70104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</a:p>
        </p:txBody>
      </p:sp>
      <p:sp>
        <p:nvSpPr>
          <p:cNvPr id="55355" name="Line 92"/>
          <p:cNvSpPr>
            <a:spLocks noChangeShapeType="1"/>
          </p:cNvSpPr>
          <p:nvPr/>
        </p:nvSpPr>
        <p:spPr bwMode="auto">
          <a:xfrm flipV="1">
            <a:off x="6400800" y="41465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56" name="Line 93"/>
          <p:cNvSpPr>
            <a:spLocks noChangeShapeType="1"/>
          </p:cNvSpPr>
          <p:nvPr/>
        </p:nvSpPr>
        <p:spPr bwMode="auto">
          <a:xfrm>
            <a:off x="4953000" y="3200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57" name="Line 94"/>
          <p:cNvSpPr>
            <a:spLocks noChangeShapeType="1"/>
          </p:cNvSpPr>
          <p:nvPr/>
        </p:nvSpPr>
        <p:spPr bwMode="auto">
          <a:xfrm>
            <a:off x="4953000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58" name="Text Box 95"/>
          <p:cNvSpPr txBox="1">
            <a:spLocks noChangeArrowheads="1"/>
          </p:cNvSpPr>
          <p:nvPr/>
        </p:nvSpPr>
        <p:spPr bwMode="auto">
          <a:xfrm>
            <a:off x="5880100" y="38242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  <a:r>
              <a:rPr lang="en-US" sz="2400" baseline="-25000"/>
              <a:t>1</a:t>
            </a:r>
          </a:p>
        </p:txBody>
      </p:sp>
      <p:sp>
        <p:nvSpPr>
          <p:cNvPr id="55359" name="Text Box 96"/>
          <p:cNvSpPr txBox="1">
            <a:spLocks noChangeArrowheads="1"/>
          </p:cNvSpPr>
          <p:nvPr/>
        </p:nvSpPr>
        <p:spPr bwMode="auto">
          <a:xfrm>
            <a:off x="6216650" y="37338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  <a:r>
              <a:rPr lang="en-US" sz="2400" baseline="-25000"/>
              <a:t>0</a:t>
            </a:r>
          </a:p>
        </p:txBody>
      </p:sp>
      <p:sp>
        <p:nvSpPr>
          <p:cNvPr id="55360" name="Text Box 97"/>
          <p:cNvSpPr txBox="1">
            <a:spLocks noChangeArrowheads="1"/>
          </p:cNvSpPr>
          <p:nvPr/>
        </p:nvSpPr>
        <p:spPr bwMode="auto">
          <a:xfrm>
            <a:off x="5715000" y="458628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  B</a:t>
            </a:r>
          </a:p>
        </p:txBody>
      </p:sp>
      <p:sp>
        <p:nvSpPr>
          <p:cNvPr id="55361" name="Text Box 98"/>
          <p:cNvSpPr txBox="1">
            <a:spLocks noChangeArrowheads="1"/>
          </p:cNvSpPr>
          <p:nvPr/>
        </p:nvSpPr>
        <p:spPr bwMode="auto">
          <a:xfrm>
            <a:off x="4572000" y="2971800"/>
            <a:ext cx="5334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</a:t>
            </a:r>
          </a:p>
          <a:p>
            <a:pPr>
              <a:spcBef>
                <a:spcPct val="50000"/>
              </a:spcBef>
            </a:pPr>
            <a:r>
              <a:rPr lang="en-US" sz="1600"/>
              <a:t>C’</a:t>
            </a:r>
            <a:endParaRPr lang="en-US" sz="1600" baseline="-25000"/>
          </a:p>
          <a:p>
            <a:pPr>
              <a:spcBef>
                <a:spcPct val="50000"/>
              </a:spcBef>
            </a:pPr>
            <a:r>
              <a:rPr lang="en-US" sz="1600"/>
              <a:t>0</a:t>
            </a:r>
          </a:p>
          <a:p>
            <a:pPr>
              <a:spcBef>
                <a:spcPct val="50000"/>
              </a:spcBef>
            </a:pPr>
            <a:r>
              <a:rPr lang="en-US" sz="1600"/>
              <a:t>1</a:t>
            </a:r>
            <a:endParaRPr lang="en-US" sz="1600" baseline="-25000"/>
          </a:p>
          <a:p>
            <a:pPr>
              <a:spcBef>
                <a:spcPct val="50000"/>
              </a:spcBef>
            </a:pPr>
            <a:endParaRPr lang="en-US" sz="1400" baseline="-25000"/>
          </a:p>
        </p:txBody>
      </p:sp>
      <p:sp>
        <p:nvSpPr>
          <p:cNvPr id="55362" name="Rectangle 22"/>
          <p:cNvSpPr>
            <a:spLocks noChangeArrowheads="1"/>
          </p:cNvSpPr>
          <p:nvPr/>
        </p:nvSpPr>
        <p:spPr bwMode="auto">
          <a:xfrm>
            <a:off x="6013450" y="2209800"/>
            <a:ext cx="2495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F(A,B,C)=∑(1,2,6,7)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2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Implement the function F(A,B,C,D)=∑(1,3,4,11,12,13,14,15) </a:t>
            </a:r>
          </a:p>
          <a:p>
            <a:r>
              <a:rPr lang="en-US" smtClean="0"/>
              <a:t>We can implement this function with 3 Select lines =&gt; an 8x1 MUX is required</a:t>
            </a:r>
          </a:p>
        </p:txBody>
      </p:sp>
      <p:sp>
        <p:nvSpPr>
          <p:cNvPr id="5632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2 (cont.)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aphicFrame>
        <p:nvGraphicFramePr>
          <p:cNvPr id="6" name="Group 164"/>
          <p:cNvGraphicFramePr>
            <a:graphicFrameLocks noGrp="1"/>
          </p:cNvGraphicFramePr>
          <p:nvPr>
            <p:ph idx="4294967295"/>
          </p:nvPr>
        </p:nvGraphicFramePr>
        <p:xfrm>
          <a:off x="838200" y="1898650"/>
          <a:ext cx="3048000" cy="4206875"/>
        </p:xfrm>
        <a:graphic>
          <a:graphicData uri="http://schemas.openxmlformats.org/drawingml/2006/table">
            <a:tbl>
              <a:tblPr/>
              <a:tblGrid>
                <a:gridCol w="276225"/>
                <a:gridCol w="268288"/>
                <a:gridCol w="268287"/>
                <a:gridCol w="276225"/>
                <a:gridCol w="892175"/>
                <a:gridCol w="1066800"/>
              </a:tblGrid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 =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 =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 = D’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 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 =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 =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 =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7454" name="Rectangle 165"/>
          <p:cNvSpPr>
            <a:spLocks noChangeArrowheads="1"/>
          </p:cNvSpPr>
          <p:nvPr/>
        </p:nvSpPr>
        <p:spPr bwMode="auto">
          <a:xfrm>
            <a:off x="5715000" y="2362200"/>
            <a:ext cx="1600200" cy="281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55" name="Text Box 169"/>
          <p:cNvSpPr txBox="1">
            <a:spLocks noChangeArrowheads="1"/>
          </p:cNvSpPr>
          <p:nvPr/>
        </p:nvSpPr>
        <p:spPr bwMode="auto">
          <a:xfrm>
            <a:off x="5715000" y="2514600"/>
            <a:ext cx="5334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</a:t>
            </a:r>
            <a:r>
              <a:rPr lang="en-US" sz="1400" baseline="-25000"/>
              <a:t>0</a:t>
            </a:r>
            <a:endParaRPr lang="en-US" sz="1400"/>
          </a:p>
          <a:p>
            <a:pPr>
              <a:spcBef>
                <a:spcPct val="50000"/>
              </a:spcBef>
            </a:pPr>
            <a:r>
              <a:rPr lang="en-US" sz="1400"/>
              <a:t>D</a:t>
            </a:r>
            <a:r>
              <a:rPr lang="en-US" sz="1400" baseline="-25000"/>
              <a:t>1</a:t>
            </a:r>
          </a:p>
          <a:p>
            <a:pPr>
              <a:spcBef>
                <a:spcPct val="50000"/>
              </a:spcBef>
            </a:pPr>
            <a:r>
              <a:rPr lang="en-US" sz="1400"/>
              <a:t>D</a:t>
            </a:r>
            <a:r>
              <a:rPr lang="en-US" sz="1400" baseline="-25000"/>
              <a:t>2</a:t>
            </a:r>
            <a:endParaRPr lang="en-US" sz="1400"/>
          </a:p>
          <a:p>
            <a:pPr>
              <a:spcBef>
                <a:spcPct val="50000"/>
              </a:spcBef>
            </a:pPr>
            <a:r>
              <a:rPr lang="en-US" sz="1400"/>
              <a:t>D</a:t>
            </a:r>
            <a:r>
              <a:rPr lang="en-US" sz="1400" baseline="-25000"/>
              <a:t>3</a:t>
            </a:r>
          </a:p>
          <a:p>
            <a:pPr>
              <a:spcBef>
                <a:spcPct val="50000"/>
              </a:spcBef>
            </a:pPr>
            <a:endParaRPr lang="en-US" sz="1400" baseline="-25000"/>
          </a:p>
        </p:txBody>
      </p:sp>
      <p:sp>
        <p:nvSpPr>
          <p:cNvPr id="57456" name="Text Box 170"/>
          <p:cNvSpPr txBox="1">
            <a:spLocks noChangeArrowheads="1"/>
          </p:cNvSpPr>
          <p:nvPr/>
        </p:nvSpPr>
        <p:spPr bwMode="auto">
          <a:xfrm>
            <a:off x="5715000" y="3768725"/>
            <a:ext cx="5334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</a:t>
            </a:r>
            <a:r>
              <a:rPr lang="en-US" sz="1400" baseline="-25000"/>
              <a:t>4</a:t>
            </a:r>
            <a:endParaRPr lang="en-US" sz="1400"/>
          </a:p>
          <a:p>
            <a:pPr>
              <a:spcBef>
                <a:spcPct val="50000"/>
              </a:spcBef>
            </a:pPr>
            <a:r>
              <a:rPr lang="en-US" sz="1400"/>
              <a:t>D</a:t>
            </a:r>
            <a:r>
              <a:rPr lang="en-US" sz="1400" baseline="-25000"/>
              <a:t>5</a:t>
            </a:r>
          </a:p>
          <a:p>
            <a:pPr>
              <a:spcBef>
                <a:spcPct val="50000"/>
              </a:spcBef>
            </a:pPr>
            <a:r>
              <a:rPr lang="en-US" sz="1400"/>
              <a:t>D</a:t>
            </a:r>
            <a:r>
              <a:rPr lang="en-US" sz="1400" baseline="-25000"/>
              <a:t>6</a:t>
            </a:r>
            <a:endParaRPr lang="en-US" sz="1400"/>
          </a:p>
          <a:p>
            <a:pPr>
              <a:spcBef>
                <a:spcPct val="50000"/>
              </a:spcBef>
            </a:pPr>
            <a:r>
              <a:rPr lang="en-US" sz="1400"/>
              <a:t>D</a:t>
            </a:r>
            <a:r>
              <a:rPr lang="en-US" sz="1400" baseline="-25000"/>
              <a:t>7</a:t>
            </a:r>
          </a:p>
          <a:p>
            <a:pPr>
              <a:spcBef>
                <a:spcPct val="50000"/>
              </a:spcBef>
            </a:pPr>
            <a:endParaRPr lang="en-US" sz="1400" baseline="-25000"/>
          </a:p>
        </p:txBody>
      </p:sp>
      <p:sp>
        <p:nvSpPr>
          <p:cNvPr id="57457" name="Text Box 171"/>
          <p:cNvSpPr txBox="1">
            <a:spLocks noChangeArrowheads="1"/>
          </p:cNvSpPr>
          <p:nvPr/>
        </p:nvSpPr>
        <p:spPr bwMode="auto">
          <a:xfrm>
            <a:off x="4191000" y="24526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57458" name="Line 172"/>
          <p:cNvSpPr>
            <a:spLocks noChangeShapeType="1"/>
          </p:cNvSpPr>
          <p:nvPr/>
        </p:nvSpPr>
        <p:spPr bwMode="auto">
          <a:xfrm>
            <a:off x="4572000" y="2667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459" name="Line 173"/>
          <p:cNvSpPr>
            <a:spLocks noChangeShapeType="1"/>
          </p:cNvSpPr>
          <p:nvPr/>
        </p:nvSpPr>
        <p:spPr bwMode="auto">
          <a:xfrm>
            <a:off x="5486400" y="2971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460" name="Line 174"/>
          <p:cNvSpPr>
            <a:spLocks noChangeShapeType="1"/>
          </p:cNvSpPr>
          <p:nvPr/>
        </p:nvSpPr>
        <p:spPr bwMode="auto">
          <a:xfrm flipV="1">
            <a:off x="54864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61" name="Line 175"/>
          <p:cNvSpPr>
            <a:spLocks noChangeShapeType="1"/>
          </p:cNvSpPr>
          <p:nvPr/>
        </p:nvSpPr>
        <p:spPr bwMode="auto">
          <a:xfrm>
            <a:off x="4876800" y="2667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62" name="Line 176"/>
          <p:cNvSpPr>
            <a:spLocks noChangeShapeType="1"/>
          </p:cNvSpPr>
          <p:nvPr/>
        </p:nvSpPr>
        <p:spPr bwMode="auto">
          <a:xfrm>
            <a:off x="48768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63" name="Oval 177"/>
          <p:cNvSpPr>
            <a:spLocks noChangeArrowheads="1"/>
          </p:cNvSpPr>
          <p:nvPr/>
        </p:nvSpPr>
        <p:spPr bwMode="auto">
          <a:xfrm>
            <a:off x="5562600" y="3276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64" name="Line 178"/>
          <p:cNvSpPr>
            <a:spLocks noChangeShapeType="1"/>
          </p:cNvSpPr>
          <p:nvPr/>
        </p:nvSpPr>
        <p:spPr bwMode="auto">
          <a:xfrm>
            <a:off x="4572000" y="3657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465" name="Line 179"/>
          <p:cNvSpPr>
            <a:spLocks noChangeShapeType="1"/>
          </p:cNvSpPr>
          <p:nvPr/>
        </p:nvSpPr>
        <p:spPr bwMode="auto">
          <a:xfrm>
            <a:off x="5486400" y="396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466" name="Line 180"/>
          <p:cNvSpPr>
            <a:spLocks noChangeShapeType="1"/>
          </p:cNvSpPr>
          <p:nvPr/>
        </p:nvSpPr>
        <p:spPr bwMode="auto">
          <a:xfrm flipV="1">
            <a:off x="5486400" y="3657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67" name="Text Box 181"/>
          <p:cNvSpPr txBox="1">
            <a:spLocks noChangeArrowheads="1"/>
          </p:cNvSpPr>
          <p:nvPr/>
        </p:nvSpPr>
        <p:spPr bwMode="auto">
          <a:xfrm>
            <a:off x="4343400" y="3505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57468" name="Line 182"/>
          <p:cNvSpPr>
            <a:spLocks noChangeShapeType="1"/>
          </p:cNvSpPr>
          <p:nvPr/>
        </p:nvSpPr>
        <p:spPr bwMode="auto">
          <a:xfrm>
            <a:off x="5029200" y="3352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69" name="Line 183"/>
          <p:cNvSpPr>
            <a:spLocks noChangeShapeType="1"/>
          </p:cNvSpPr>
          <p:nvPr/>
        </p:nvSpPr>
        <p:spPr bwMode="auto">
          <a:xfrm>
            <a:off x="5029200" y="4267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470" name="Line 184"/>
          <p:cNvSpPr>
            <a:spLocks noChangeShapeType="1"/>
          </p:cNvSpPr>
          <p:nvPr/>
        </p:nvSpPr>
        <p:spPr bwMode="auto">
          <a:xfrm>
            <a:off x="4572000" y="4572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471" name="Line 185"/>
          <p:cNvSpPr>
            <a:spLocks noChangeShapeType="1"/>
          </p:cNvSpPr>
          <p:nvPr/>
        </p:nvSpPr>
        <p:spPr bwMode="auto">
          <a:xfrm>
            <a:off x="5486400" y="487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472" name="Line 186"/>
          <p:cNvSpPr>
            <a:spLocks noChangeShapeType="1"/>
          </p:cNvSpPr>
          <p:nvPr/>
        </p:nvSpPr>
        <p:spPr bwMode="auto">
          <a:xfrm flipV="1">
            <a:off x="54864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473" name="Text Box 187"/>
          <p:cNvSpPr txBox="1">
            <a:spLocks noChangeArrowheads="1"/>
          </p:cNvSpPr>
          <p:nvPr/>
        </p:nvSpPr>
        <p:spPr bwMode="auto">
          <a:xfrm>
            <a:off x="4343400" y="4343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57474" name="Text Box 188"/>
          <p:cNvSpPr txBox="1">
            <a:spLocks noChangeArrowheads="1"/>
          </p:cNvSpPr>
          <p:nvPr/>
        </p:nvSpPr>
        <p:spPr bwMode="auto">
          <a:xfrm>
            <a:off x="6248400" y="3276600"/>
            <a:ext cx="914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8x1</a:t>
            </a:r>
          </a:p>
          <a:p>
            <a:pPr>
              <a:spcBef>
                <a:spcPct val="50000"/>
              </a:spcBef>
            </a:pPr>
            <a:r>
              <a:rPr lang="en-US"/>
              <a:t>MUX</a:t>
            </a:r>
          </a:p>
        </p:txBody>
      </p:sp>
      <p:sp>
        <p:nvSpPr>
          <p:cNvPr id="57475" name="Line 189"/>
          <p:cNvSpPr>
            <a:spLocks noChangeShapeType="1"/>
          </p:cNvSpPr>
          <p:nvPr/>
        </p:nvSpPr>
        <p:spPr bwMode="auto">
          <a:xfrm>
            <a:off x="7315200" y="3581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476" name="Text Box 190"/>
          <p:cNvSpPr txBox="1">
            <a:spLocks noChangeArrowheads="1"/>
          </p:cNvSpPr>
          <p:nvPr/>
        </p:nvSpPr>
        <p:spPr bwMode="auto">
          <a:xfrm>
            <a:off x="7772400" y="3367088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</a:p>
        </p:txBody>
      </p:sp>
      <p:sp>
        <p:nvSpPr>
          <p:cNvPr id="57477" name="Line 191"/>
          <p:cNvSpPr>
            <a:spLocks noChangeShapeType="1"/>
          </p:cNvSpPr>
          <p:nvPr/>
        </p:nvSpPr>
        <p:spPr bwMode="auto">
          <a:xfrm flipV="1">
            <a:off x="6248400" y="518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478" name="Line 192"/>
          <p:cNvSpPr>
            <a:spLocks noChangeShapeType="1"/>
          </p:cNvSpPr>
          <p:nvPr/>
        </p:nvSpPr>
        <p:spPr bwMode="auto">
          <a:xfrm flipV="1">
            <a:off x="6553200" y="518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479" name="Line 193"/>
          <p:cNvSpPr>
            <a:spLocks noChangeShapeType="1"/>
          </p:cNvSpPr>
          <p:nvPr/>
        </p:nvSpPr>
        <p:spPr bwMode="auto">
          <a:xfrm flipV="1">
            <a:off x="6858000" y="5181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480" name="Text Box 194"/>
          <p:cNvSpPr txBox="1">
            <a:spLocks noChangeArrowheads="1"/>
          </p:cNvSpPr>
          <p:nvPr/>
        </p:nvSpPr>
        <p:spPr bwMode="auto">
          <a:xfrm>
            <a:off x="6096000" y="55768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  B  C</a:t>
            </a:r>
          </a:p>
        </p:txBody>
      </p:sp>
      <p:sp>
        <p:nvSpPr>
          <p:cNvPr id="57481" name="Text Box 195"/>
          <p:cNvSpPr txBox="1">
            <a:spLocks noChangeArrowheads="1"/>
          </p:cNvSpPr>
          <p:nvPr/>
        </p:nvSpPr>
        <p:spPr bwMode="auto">
          <a:xfrm>
            <a:off x="6064250" y="48148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  <a:r>
              <a:rPr lang="en-US" sz="2400" baseline="-25000"/>
              <a:t>2</a:t>
            </a:r>
          </a:p>
        </p:txBody>
      </p:sp>
      <p:sp>
        <p:nvSpPr>
          <p:cNvPr id="57482" name="Text Box 196"/>
          <p:cNvSpPr txBox="1">
            <a:spLocks noChangeArrowheads="1"/>
          </p:cNvSpPr>
          <p:nvPr/>
        </p:nvSpPr>
        <p:spPr bwMode="auto">
          <a:xfrm>
            <a:off x="6369050" y="48006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  <a:r>
              <a:rPr lang="en-US" sz="2400" baseline="-25000"/>
              <a:t>1</a:t>
            </a:r>
          </a:p>
        </p:txBody>
      </p:sp>
      <p:sp>
        <p:nvSpPr>
          <p:cNvPr id="57483" name="Text Box 197"/>
          <p:cNvSpPr txBox="1">
            <a:spLocks noChangeArrowheads="1"/>
          </p:cNvSpPr>
          <p:nvPr/>
        </p:nvSpPr>
        <p:spPr bwMode="auto">
          <a:xfrm>
            <a:off x="6673850" y="48148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  <a:r>
              <a:rPr lang="en-US" sz="2400" baseline="-25000"/>
              <a:t>0</a:t>
            </a:r>
          </a:p>
        </p:txBody>
      </p:sp>
      <p:sp>
        <p:nvSpPr>
          <p:cNvPr id="57484" name="Rectangle 36"/>
          <p:cNvSpPr>
            <a:spLocks noChangeArrowheads="1"/>
          </p:cNvSpPr>
          <p:nvPr/>
        </p:nvSpPr>
        <p:spPr bwMode="auto">
          <a:xfrm>
            <a:off x="4343400" y="1752600"/>
            <a:ext cx="3929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F(A,B,C,D)=∑(1,3,4,11,12,13,14,15)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DeMultiplexer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400" smtClean="0"/>
              <a:t>Performs the inverse operation of a MUX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It has one input and 2</a:t>
            </a:r>
            <a:r>
              <a:rPr lang="en-US" sz="2400" baseline="30000" smtClean="0"/>
              <a:t>n</a:t>
            </a:r>
            <a:r>
              <a:rPr lang="en-US" sz="2400" smtClean="0"/>
              <a:t> outputs</a:t>
            </a:r>
          </a:p>
          <a:p>
            <a:pPr>
              <a:buFont typeface="Arial" charset="0"/>
              <a:buChar char="•"/>
            </a:pPr>
            <a:r>
              <a:rPr lang="en-US" sz="2400" smtClean="0"/>
              <a:t>The input is passed to one of the outputs based on the n select line</a:t>
            </a:r>
          </a:p>
        </p:txBody>
      </p:sp>
      <p:sp>
        <p:nvSpPr>
          <p:cNvPr id="58372" name="Footer Placeholder 1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58373" name="AutoShape 4"/>
          <p:cNvSpPr>
            <a:spLocks noChangeArrowheads="1"/>
          </p:cNvSpPr>
          <p:nvPr/>
        </p:nvSpPr>
        <p:spPr bwMode="auto">
          <a:xfrm rot="5400000" flipH="1">
            <a:off x="3657600" y="4433888"/>
            <a:ext cx="1066800" cy="762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Line 5"/>
          <p:cNvSpPr>
            <a:spLocks noChangeShapeType="1"/>
          </p:cNvSpPr>
          <p:nvPr/>
        </p:nvSpPr>
        <p:spPr bwMode="auto">
          <a:xfrm flipV="1">
            <a:off x="40386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 flipV="1">
            <a:off x="4114800" y="52133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76" name="Line 7"/>
          <p:cNvSpPr>
            <a:spLocks noChangeShapeType="1"/>
          </p:cNvSpPr>
          <p:nvPr/>
        </p:nvSpPr>
        <p:spPr bwMode="auto">
          <a:xfrm flipV="1">
            <a:off x="4235450" y="52419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 flipV="1">
            <a:off x="4435475" y="53038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378" name="Line 11"/>
          <p:cNvSpPr>
            <a:spLocks noChangeShapeType="1"/>
          </p:cNvSpPr>
          <p:nvPr/>
        </p:nvSpPr>
        <p:spPr bwMode="auto">
          <a:xfrm flipH="1">
            <a:off x="4584700" y="4454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9" name="Line 12"/>
          <p:cNvSpPr>
            <a:spLocks noChangeShapeType="1"/>
          </p:cNvSpPr>
          <p:nvPr/>
        </p:nvSpPr>
        <p:spPr bwMode="auto">
          <a:xfrm flipH="1">
            <a:off x="4584700" y="45307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0" name="Line 13"/>
          <p:cNvSpPr>
            <a:spLocks noChangeShapeType="1"/>
          </p:cNvSpPr>
          <p:nvPr/>
        </p:nvSpPr>
        <p:spPr bwMode="auto">
          <a:xfrm flipH="1">
            <a:off x="4584700" y="46069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1" name="Line 14"/>
          <p:cNvSpPr>
            <a:spLocks noChangeShapeType="1"/>
          </p:cNvSpPr>
          <p:nvPr/>
        </p:nvSpPr>
        <p:spPr bwMode="auto">
          <a:xfrm flipH="1">
            <a:off x="4584700" y="52165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2" name="Line 15"/>
          <p:cNvSpPr>
            <a:spLocks noChangeShapeType="1"/>
          </p:cNvSpPr>
          <p:nvPr/>
        </p:nvSpPr>
        <p:spPr bwMode="auto">
          <a:xfrm flipH="1">
            <a:off x="3276600" y="4800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3" name="Text Box 17"/>
          <p:cNvSpPr txBox="1">
            <a:spLocks noChangeArrowheads="1"/>
          </p:cNvSpPr>
          <p:nvPr/>
        </p:nvSpPr>
        <p:spPr bwMode="auto">
          <a:xfrm>
            <a:off x="5715000" y="46624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baseline="30000"/>
              <a:t>n  </a:t>
            </a:r>
            <a:r>
              <a:rPr lang="en-US"/>
              <a:t>outputs</a:t>
            </a:r>
          </a:p>
        </p:txBody>
      </p:sp>
      <p:sp>
        <p:nvSpPr>
          <p:cNvPr id="58384" name="Text Box 18"/>
          <p:cNvSpPr txBox="1">
            <a:spLocks noChangeArrowheads="1"/>
          </p:cNvSpPr>
          <p:nvPr/>
        </p:nvSpPr>
        <p:spPr bwMode="auto">
          <a:xfrm>
            <a:off x="3429000" y="5576888"/>
            <a:ext cx="160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select lines</a:t>
            </a:r>
          </a:p>
        </p:txBody>
      </p:sp>
      <p:sp>
        <p:nvSpPr>
          <p:cNvPr id="58385" name="Text Box 19"/>
          <p:cNvSpPr txBox="1">
            <a:spLocks noChangeArrowheads="1"/>
          </p:cNvSpPr>
          <p:nvPr/>
        </p:nvSpPr>
        <p:spPr bwMode="auto">
          <a:xfrm>
            <a:off x="1981200" y="4600575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one input</a:t>
            </a:r>
          </a:p>
        </p:txBody>
      </p:sp>
      <p:sp>
        <p:nvSpPr>
          <p:cNvPr id="58386" name="Text Box 21"/>
          <p:cNvSpPr txBox="1">
            <a:spLocks noChangeArrowheads="1"/>
          </p:cNvSpPr>
          <p:nvPr/>
        </p:nvSpPr>
        <p:spPr bwMode="auto">
          <a:xfrm flipH="1">
            <a:off x="3810000" y="4538663"/>
            <a:ext cx="838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1 x 2</a:t>
            </a:r>
            <a:r>
              <a:rPr lang="en-US" sz="1400" baseline="30000"/>
              <a:t>n</a:t>
            </a:r>
            <a:r>
              <a:rPr lang="en-US" sz="1400"/>
              <a:t> DeMUX</a:t>
            </a:r>
          </a:p>
        </p:txBody>
      </p:sp>
      <p:sp>
        <p:nvSpPr>
          <p:cNvPr id="58387" name="Right Brace 28"/>
          <p:cNvSpPr>
            <a:spLocks/>
          </p:cNvSpPr>
          <p:nvPr/>
        </p:nvSpPr>
        <p:spPr bwMode="auto">
          <a:xfrm>
            <a:off x="5486400" y="4343400"/>
            <a:ext cx="76200" cy="990600"/>
          </a:xfrm>
          <a:prstGeom prst="rightBrace">
            <a:avLst>
              <a:gd name="adj1" fmla="val 8306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1x2 DeMUX</a:t>
            </a:r>
          </a:p>
        </p:txBody>
      </p:sp>
      <p:sp>
        <p:nvSpPr>
          <p:cNvPr id="59395" name="Footer Placeholder 1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59396" name="Rectangle 13"/>
          <p:cNvSpPr>
            <a:spLocks noChangeArrowheads="1"/>
          </p:cNvSpPr>
          <p:nvPr/>
        </p:nvSpPr>
        <p:spPr bwMode="auto">
          <a:xfrm>
            <a:off x="914400" y="4267200"/>
            <a:ext cx="6629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u="sng"/>
              <a:t>The circuit has an input E, the outputs are given by:</a:t>
            </a:r>
          </a:p>
          <a:p>
            <a:pPr algn="l"/>
            <a:endParaRPr lang="en-US" sz="2000"/>
          </a:p>
          <a:p>
            <a:pPr algn="l"/>
            <a:r>
              <a:rPr lang="en-US" sz="2000"/>
              <a:t>	D</a:t>
            </a:r>
            <a:r>
              <a:rPr lang="en-US" sz="2000" baseline="-25000"/>
              <a:t>0</a:t>
            </a:r>
            <a:r>
              <a:rPr lang="en-US" sz="2000"/>
              <a:t> = E, if S=0 		 D</a:t>
            </a:r>
            <a:r>
              <a:rPr lang="en-US" sz="2000" baseline="-25000"/>
              <a:t>0</a:t>
            </a:r>
            <a:r>
              <a:rPr lang="en-US" sz="2000"/>
              <a:t> = S E</a:t>
            </a:r>
          </a:p>
          <a:p>
            <a:pPr algn="l"/>
            <a:r>
              <a:rPr lang="en-US" sz="2000"/>
              <a:t>	D</a:t>
            </a:r>
            <a:r>
              <a:rPr lang="en-US" sz="2000" baseline="-25000"/>
              <a:t>1</a:t>
            </a:r>
            <a:r>
              <a:rPr lang="en-US" sz="2000"/>
              <a:t> = E, if S=1 		 D</a:t>
            </a:r>
            <a:r>
              <a:rPr lang="en-US" sz="2000" baseline="-25000"/>
              <a:t>1</a:t>
            </a:r>
            <a:r>
              <a:rPr lang="en-US" sz="2000"/>
              <a:t> = S E</a:t>
            </a:r>
          </a:p>
        </p:txBody>
      </p:sp>
      <p:sp>
        <p:nvSpPr>
          <p:cNvPr id="59397" name="AutoShape 4"/>
          <p:cNvSpPr>
            <a:spLocks noChangeArrowheads="1"/>
          </p:cNvSpPr>
          <p:nvPr/>
        </p:nvSpPr>
        <p:spPr bwMode="auto">
          <a:xfrm rot="5400000" flipH="1">
            <a:off x="3657600" y="2286000"/>
            <a:ext cx="1066800" cy="762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 flipV="1">
            <a:off x="4191000" y="30654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399" name="Line 11"/>
          <p:cNvSpPr>
            <a:spLocks noChangeShapeType="1"/>
          </p:cNvSpPr>
          <p:nvPr/>
        </p:nvSpPr>
        <p:spPr bwMode="auto">
          <a:xfrm flipH="1">
            <a:off x="4584700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0" name="Line 14"/>
          <p:cNvSpPr>
            <a:spLocks noChangeShapeType="1"/>
          </p:cNvSpPr>
          <p:nvPr/>
        </p:nvSpPr>
        <p:spPr bwMode="auto">
          <a:xfrm flipH="1">
            <a:off x="4584700" y="277177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1" name="Line 15"/>
          <p:cNvSpPr>
            <a:spLocks noChangeShapeType="1"/>
          </p:cNvSpPr>
          <p:nvPr/>
        </p:nvSpPr>
        <p:spPr bwMode="auto">
          <a:xfrm flipH="1">
            <a:off x="3276600" y="26527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2" name="Text Box 18"/>
          <p:cNvSpPr txBox="1">
            <a:spLocks noChangeArrowheads="1"/>
          </p:cNvSpPr>
          <p:nvPr/>
        </p:nvSpPr>
        <p:spPr bwMode="auto">
          <a:xfrm>
            <a:off x="4038600" y="3276600"/>
            <a:ext cx="304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</a:t>
            </a:r>
          </a:p>
        </p:txBody>
      </p:sp>
      <p:sp>
        <p:nvSpPr>
          <p:cNvPr id="59403" name="Text Box 19"/>
          <p:cNvSpPr txBox="1">
            <a:spLocks noChangeArrowheads="1"/>
          </p:cNvSpPr>
          <p:nvPr/>
        </p:nvSpPr>
        <p:spPr bwMode="auto">
          <a:xfrm>
            <a:off x="2851150" y="2495550"/>
            <a:ext cx="533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E</a:t>
            </a:r>
          </a:p>
        </p:txBody>
      </p:sp>
      <p:sp>
        <p:nvSpPr>
          <p:cNvPr id="59404" name="Text Box 21"/>
          <p:cNvSpPr txBox="1">
            <a:spLocks noChangeArrowheads="1"/>
          </p:cNvSpPr>
          <p:nvPr/>
        </p:nvSpPr>
        <p:spPr bwMode="auto">
          <a:xfrm flipH="1">
            <a:off x="3810000" y="2390775"/>
            <a:ext cx="8382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1 x 2 DeMUX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5105400" y="2398713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D</a:t>
            </a:r>
            <a:r>
              <a:rPr lang="en-US" sz="1400" b="1" baseline="-25000"/>
              <a:t>0</a:t>
            </a:r>
            <a:r>
              <a:rPr lang="en-US" sz="1400" b="1"/>
              <a:t> </a:t>
            </a:r>
            <a:br>
              <a:rPr lang="en-US" sz="1400" b="1"/>
            </a:br>
            <a:r>
              <a:rPr lang="en-US" sz="1400" b="1"/>
              <a:t>D</a:t>
            </a:r>
            <a:r>
              <a:rPr lang="en-US" sz="1400" b="1" baseline="-25000"/>
              <a:t>1</a:t>
            </a:r>
          </a:p>
        </p:txBody>
      </p:sp>
      <p:cxnSp>
        <p:nvCxnSpPr>
          <p:cNvPr id="59406" name="Straight Connector 32"/>
          <p:cNvCxnSpPr>
            <a:cxnSpLocks noChangeShapeType="1"/>
          </p:cNvCxnSpPr>
          <p:nvPr/>
        </p:nvCxnSpPr>
        <p:spPr bwMode="auto">
          <a:xfrm>
            <a:off x="4359275" y="4908550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1x4 DeMUX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810000"/>
            <a:ext cx="7693025" cy="2130425"/>
          </a:xfrm>
        </p:spPr>
        <p:txBody>
          <a:bodyPr/>
          <a:lstStyle/>
          <a:p>
            <a:r>
              <a:rPr lang="en-US" sz="2000" smtClean="0"/>
              <a:t>The circuit has an input E, the outputs are given by:</a:t>
            </a:r>
          </a:p>
          <a:p>
            <a:r>
              <a:rPr lang="en-US" sz="2000" smtClean="0"/>
              <a:t>	D</a:t>
            </a:r>
            <a:r>
              <a:rPr lang="en-US" sz="2000" baseline="-25000" smtClean="0"/>
              <a:t>0</a:t>
            </a:r>
            <a:r>
              <a:rPr lang="en-US" sz="2000" smtClean="0"/>
              <a:t> = E, if S</a:t>
            </a:r>
            <a:r>
              <a:rPr lang="en-US" sz="2000" baseline="-25000" smtClean="0"/>
              <a:t>0</a:t>
            </a:r>
            <a:r>
              <a:rPr lang="en-US" sz="2000" smtClean="0"/>
              <a:t>S</a:t>
            </a:r>
            <a:r>
              <a:rPr lang="en-US" sz="2000" baseline="-25000" smtClean="0"/>
              <a:t>1</a:t>
            </a:r>
            <a:r>
              <a:rPr lang="en-US" sz="2000" smtClean="0"/>
              <a:t>=00 		 D</a:t>
            </a:r>
            <a:r>
              <a:rPr lang="en-US" sz="2000" baseline="-25000" smtClean="0"/>
              <a:t>0</a:t>
            </a:r>
            <a:r>
              <a:rPr lang="en-US" sz="2000" smtClean="0"/>
              <a:t> = S</a:t>
            </a:r>
            <a:r>
              <a:rPr lang="en-US" sz="2000" baseline="-25000" smtClean="0"/>
              <a:t>1</a:t>
            </a:r>
            <a:r>
              <a:rPr lang="en-US" sz="2000" smtClean="0"/>
              <a:t>’S</a:t>
            </a:r>
            <a:r>
              <a:rPr lang="en-US" sz="2000" baseline="-25000" smtClean="0"/>
              <a:t>0</a:t>
            </a:r>
            <a:r>
              <a:rPr lang="en-US" sz="2000" smtClean="0"/>
              <a:t>’ E</a:t>
            </a:r>
          </a:p>
          <a:p>
            <a:r>
              <a:rPr lang="en-US" sz="2000" smtClean="0"/>
              <a:t>	D</a:t>
            </a:r>
            <a:r>
              <a:rPr lang="en-US" sz="2000" baseline="-25000" smtClean="0"/>
              <a:t>1</a:t>
            </a:r>
            <a:r>
              <a:rPr lang="en-US" sz="2000" smtClean="0"/>
              <a:t> = E, if S</a:t>
            </a:r>
            <a:r>
              <a:rPr lang="en-US" sz="2000" baseline="-25000" smtClean="0"/>
              <a:t>0</a:t>
            </a:r>
            <a:r>
              <a:rPr lang="en-US" sz="2000" smtClean="0"/>
              <a:t>S</a:t>
            </a:r>
            <a:r>
              <a:rPr lang="en-US" sz="2000" baseline="-25000" smtClean="0"/>
              <a:t>1</a:t>
            </a:r>
            <a:r>
              <a:rPr lang="en-US" sz="2000" smtClean="0"/>
              <a:t>=01 		 D</a:t>
            </a:r>
            <a:r>
              <a:rPr lang="en-US" sz="2000" baseline="-25000" smtClean="0"/>
              <a:t>1</a:t>
            </a:r>
            <a:r>
              <a:rPr lang="en-US" sz="2000" smtClean="0"/>
              <a:t> = S</a:t>
            </a:r>
            <a:r>
              <a:rPr lang="en-US" sz="2000" baseline="-25000" smtClean="0"/>
              <a:t>1</a:t>
            </a:r>
            <a:r>
              <a:rPr lang="en-US" sz="2000" smtClean="0"/>
              <a:t>’S</a:t>
            </a:r>
            <a:r>
              <a:rPr lang="en-US" sz="2000" baseline="-25000" smtClean="0"/>
              <a:t>0</a:t>
            </a:r>
            <a:r>
              <a:rPr lang="en-US" sz="2000" smtClean="0"/>
              <a:t> E</a:t>
            </a:r>
          </a:p>
          <a:p>
            <a:r>
              <a:rPr lang="en-US" sz="2000" smtClean="0"/>
              <a:t>	D</a:t>
            </a:r>
            <a:r>
              <a:rPr lang="en-US" sz="2000" baseline="-25000" smtClean="0"/>
              <a:t>2</a:t>
            </a:r>
            <a:r>
              <a:rPr lang="en-US" sz="2000" smtClean="0"/>
              <a:t> = E, if S</a:t>
            </a:r>
            <a:r>
              <a:rPr lang="en-US" sz="2000" baseline="-25000" smtClean="0"/>
              <a:t>0</a:t>
            </a:r>
            <a:r>
              <a:rPr lang="en-US" sz="2000" smtClean="0"/>
              <a:t>S</a:t>
            </a:r>
            <a:r>
              <a:rPr lang="en-US" sz="2000" baseline="-25000" smtClean="0"/>
              <a:t>1</a:t>
            </a:r>
            <a:r>
              <a:rPr lang="en-US" sz="2000" smtClean="0"/>
              <a:t>=10 		 D</a:t>
            </a:r>
            <a:r>
              <a:rPr lang="en-US" sz="2000" baseline="-25000" smtClean="0"/>
              <a:t>2</a:t>
            </a:r>
            <a:r>
              <a:rPr lang="en-US" sz="2000" smtClean="0"/>
              <a:t> = S</a:t>
            </a:r>
            <a:r>
              <a:rPr lang="en-US" sz="2000" baseline="-25000" smtClean="0"/>
              <a:t>1</a:t>
            </a:r>
            <a:r>
              <a:rPr lang="en-US" sz="2000" smtClean="0"/>
              <a:t>S</a:t>
            </a:r>
            <a:r>
              <a:rPr lang="en-US" sz="2000" baseline="-25000" smtClean="0"/>
              <a:t>0</a:t>
            </a:r>
            <a:r>
              <a:rPr lang="en-US" sz="2000" smtClean="0"/>
              <a:t>’ E</a:t>
            </a:r>
          </a:p>
          <a:p>
            <a:r>
              <a:rPr lang="en-US" sz="2000" smtClean="0"/>
              <a:t>	D</a:t>
            </a:r>
            <a:r>
              <a:rPr lang="en-US" sz="2000" baseline="-25000" smtClean="0"/>
              <a:t>3</a:t>
            </a:r>
            <a:r>
              <a:rPr lang="en-US" sz="2000" smtClean="0"/>
              <a:t> = E, if S</a:t>
            </a:r>
            <a:r>
              <a:rPr lang="en-US" sz="2000" baseline="-25000" smtClean="0"/>
              <a:t>0</a:t>
            </a:r>
            <a:r>
              <a:rPr lang="en-US" sz="2000" smtClean="0"/>
              <a:t>S</a:t>
            </a:r>
            <a:r>
              <a:rPr lang="en-US" sz="2000" baseline="-25000" smtClean="0"/>
              <a:t>1</a:t>
            </a:r>
            <a:r>
              <a:rPr lang="en-US" sz="2000" smtClean="0"/>
              <a:t>=11 		 D</a:t>
            </a:r>
            <a:r>
              <a:rPr lang="en-US" sz="2000" baseline="-25000" smtClean="0"/>
              <a:t>3</a:t>
            </a:r>
            <a:r>
              <a:rPr lang="en-US" sz="2000" smtClean="0"/>
              <a:t> = S</a:t>
            </a:r>
            <a:r>
              <a:rPr lang="en-US" sz="2000" baseline="-25000" smtClean="0"/>
              <a:t>1</a:t>
            </a:r>
            <a:r>
              <a:rPr lang="en-US" sz="2000" smtClean="0"/>
              <a:t>S</a:t>
            </a:r>
            <a:r>
              <a:rPr lang="en-US" sz="2000" baseline="-25000" smtClean="0"/>
              <a:t>0</a:t>
            </a:r>
            <a:r>
              <a:rPr lang="en-US" sz="2000" smtClean="0"/>
              <a:t> E</a:t>
            </a:r>
          </a:p>
          <a:p>
            <a:endParaRPr lang="en-US" sz="2000" smtClean="0"/>
          </a:p>
          <a:p>
            <a:endParaRPr lang="en-US" sz="2000" smtClean="0"/>
          </a:p>
        </p:txBody>
      </p:sp>
      <p:sp>
        <p:nvSpPr>
          <p:cNvPr id="604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4572000" y="2133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4572000" y="236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3140075" y="243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 flipV="1">
            <a:off x="4038600" y="27590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25" name="Text Box 10"/>
          <p:cNvSpPr txBox="1">
            <a:spLocks noChangeArrowheads="1"/>
          </p:cNvSpPr>
          <p:nvPr/>
        </p:nvSpPr>
        <p:spPr bwMode="auto">
          <a:xfrm>
            <a:off x="2606675" y="2300288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E</a:t>
            </a:r>
          </a:p>
        </p:txBody>
      </p:sp>
      <p:sp>
        <p:nvSpPr>
          <p:cNvPr id="60426" name="Text Box 13"/>
          <p:cNvSpPr txBox="1">
            <a:spLocks noChangeArrowheads="1"/>
          </p:cNvSpPr>
          <p:nvPr/>
        </p:nvSpPr>
        <p:spPr bwMode="auto">
          <a:xfrm>
            <a:off x="3733800" y="3273425"/>
            <a:ext cx="838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S</a:t>
            </a:r>
            <a:r>
              <a:rPr lang="en-US" sz="1400" b="1" baseline="-25000"/>
              <a:t>1</a:t>
            </a:r>
            <a:r>
              <a:rPr lang="en-US" sz="1400" b="1"/>
              <a:t> S</a:t>
            </a:r>
            <a:r>
              <a:rPr lang="en-US" sz="1400" b="1" baseline="-25000"/>
              <a:t>0</a:t>
            </a:r>
          </a:p>
        </p:txBody>
      </p:sp>
      <p:sp>
        <p:nvSpPr>
          <p:cNvPr id="60427" name="Line 6"/>
          <p:cNvSpPr>
            <a:spLocks noChangeShapeType="1"/>
          </p:cNvSpPr>
          <p:nvPr/>
        </p:nvSpPr>
        <p:spPr bwMode="auto">
          <a:xfrm>
            <a:off x="4572000" y="2590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28" name="Line 6"/>
          <p:cNvSpPr>
            <a:spLocks noChangeShapeType="1"/>
          </p:cNvSpPr>
          <p:nvPr/>
        </p:nvSpPr>
        <p:spPr bwMode="auto">
          <a:xfrm>
            <a:off x="4572000" y="2819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29" name="Line 8"/>
          <p:cNvSpPr>
            <a:spLocks noChangeShapeType="1"/>
          </p:cNvSpPr>
          <p:nvPr/>
        </p:nvSpPr>
        <p:spPr bwMode="auto">
          <a:xfrm flipV="1">
            <a:off x="4252913" y="28892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30" name="Text Box 13"/>
          <p:cNvSpPr txBox="1">
            <a:spLocks noChangeArrowheads="1"/>
          </p:cNvSpPr>
          <p:nvPr/>
        </p:nvSpPr>
        <p:spPr bwMode="auto">
          <a:xfrm>
            <a:off x="5105400" y="1981200"/>
            <a:ext cx="533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D</a:t>
            </a:r>
            <a:r>
              <a:rPr lang="en-US" sz="1400" b="1" baseline="-25000"/>
              <a:t>0</a:t>
            </a:r>
            <a:r>
              <a:rPr lang="en-US" sz="1400" b="1"/>
              <a:t> </a:t>
            </a:r>
            <a:br>
              <a:rPr lang="en-US" sz="1400" b="1"/>
            </a:br>
            <a:r>
              <a:rPr lang="en-US" sz="1400" b="1"/>
              <a:t>D</a:t>
            </a:r>
            <a:r>
              <a:rPr lang="en-US" sz="1400" b="1" baseline="-25000"/>
              <a:t>1</a:t>
            </a:r>
            <a:br>
              <a:rPr lang="en-US" sz="1400" b="1" baseline="-25000"/>
            </a:br>
            <a:r>
              <a:rPr lang="en-US" sz="1400" b="1"/>
              <a:t>D</a:t>
            </a:r>
            <a:r>
              <a:rPr lang="en-US" sz="1400" b="1" baseline="-25000"/>
              <a:t>2</a:t>
            </a:r>
            <a:r>
              <a:rPr lang="en-US" sz="1400" b="1"/>
              <a:t> </a:t>
            </a:r>
            <a:br>
              <a:rPr lang="en-US" sz="1400" b="1"/>
            </a:br>
            <a:r>
              <a:rPr lang="en-US" sz="1400" b="1"/>
              <a:t>D</a:t>
            </a:r>
            <a:r>
              <a:rPr lang="en-US" sz="1400" b="1" baseline="-25000"/>
              <a:t>3</a:t>
            </a:r>
          </a:p>
        </p:txBody>
      </p:sp>
      <p:sp>
        <p:nvSpPr>
          <p:cNvPr id="60431" name="AutoShape 4"/>
          <p:cNvSpPr>
            <a:spLocks noChangeArrowheads="1"/>
          </p:cNvSpPr>
          <p:nvPr/>
        </p:nvSpPr>
        <p:spPr bwMode="auto">
          <a:xfrm rot="5400000" flipH="1">
            <a:off x="3641725" y="2057400"/>
            <a:ext cx="1066800" cy="762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32" name="Text Box 21"/>
          <p:cNvSpPr txBox="1">
            <a:spLocks noChangeArrowheads="1"/>
          </p:cNvSpPr>
          <p:nvPr/>
        </p:nvSpPr>
        <p:spPr bwMode="auto">
          <a:xfrm flipH="1">
            <a:off x="3794125" y="2162175"/>
            <a:ext cx="8382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1 x 4 DeMUX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DeMUX vs Decoder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813175"/>
            <a:ext cx="7693025" cy="2206625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 1x4 </a:t>
            </a:r>
            <a:r>
              <a:rPr lang="en-US" dirty="0" err="1" smtClean="0"/>
              <a:t>DeMUX</a:t>
            </a:r>
            <a:r>
              <a:rPr lang="en-US" dirty="0" smtClean="0"/>
              <a:t> is equivalent to a 2x4 Decoder with an Enable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Think of 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0</a:t>
            </a:r>
            <a:r>
              <a:rPr lang="en-US" dirty="0" smtClean="0"/>
              <a:t> a the decoder’s input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Think of E as the decoder’s enable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In general, a </a:t>
            </a:r>
            <a:r>
              <a:rPr lang="en-US" dirty="0" err="1" smtClean="0"/>
              <a:t>DeMux</a:t>
            </a:r>
            <a:r>
              <a:rPr lang="en-US" dirty="0" smtClean="0"/>
              <a:t> is equivalent to a Decoder with an Enable</a:t>
            </a:r>
          </a:p>
        </p:txBody>
      </p:sp>
      <p:sp>
        <p:nvSpPr>
          <p:cNvPr id="614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4572000" y="2133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4572000" y="2362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3140075" y="2438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 flipV="1">
            <a:off x="4038600" y="27590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49" name="Text Box 10"/>
          <p:cNvSpPr txBox="1">
            <a:spLocks noChangeArrowheads="1"/>
          </p:cNvSpPr>
          <p:nvPr/>
        </p:nvSpPr>
        <p:spPr bwMode="auto">
          <a:xfrm>
            <a:off x="2606675" y="2300288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E</a:t>
            </a:r>
          </a:p>
        </p:txBody>
      </p:sp>
      <p:sp>
        <p:nvSpPr>
          <p:cNvPr id="61450" name="Line 6"/>
          <p:cNvSpPr>
            <a:spLocks noChangeShapeType="1"/>
          </p:cNvSpPr>
          <p:nvPr/>
        </p:nvSpPr>
        <p:spPr bwMode="auto">
          <a:xfrm>
            <a:off x="4572000" y="2590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51" name="Line 6"/>
          <p:cNvSpPr>
            <a:spLocks noChangeShapeType="1"/>
          </p:cNvSpPr>
          <p:nvPr/>
        </p:nvSpPr>
        <p:spPr bwMode="auto">
          <a:xfrm>
            <a:off x="4572000" y="2819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52" name="Line 8"/>
          <p:cNvSpPr>
            <a:spLocks noChangeShapeType="1"/>
          </p:cNvSpPr>
          <p:nvPr/>
        </p:nvSpPr>
        <p:spPr bwMode="auto">
          <a:xfrm flipV="1">
            <a:off x="4252913" y="28892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5105400" y="1981200"/>
            <a:ext cx="533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D</a:t>
            </a:r>
            <a:r>
              <a:rPr lang="en-US" sz="1400" b="1" baseline="-25000"/>
              <a:t>0</a:t>
            </a:r>
            <a:r>
              <a:rPr lang="en-US" sz="1400" b="1"/>
              <a:t> </a:t>
            </a:r>
            <a:br>
              <a:rPr lang="en-US" sz="1400" b="1"/>
            </a:br>
            <a:r>
              <a:rPr lang="en-US" sz="1400" b="1"/>
              <a:t>D</a:t>
            </a:r>
            <a:r>
              <a:rPr lang="en-US" sz="1400" b="1" baseline="-25000"/>
              <a:t>1</a:t>
            </a:r>
            <a:br>
              <a:rPr lang="en-US" sz="1400" b="1" baseline="-25000"/>
            </a:br>
            <a:r>
              <a:rPr lang="en-US" sz="1400" b="1"/>
              <a:t>D</a:t>
            </a:r>
            <a:r>
              <a:rPr lang="en-US" sz="1400" b="1" baseline="-25000"/>
              <a:t>2</a:t>
            </a:r>
            <a:r>
              <a:rPr lang="en-US" sz="1400" b="1"/>
              <a:t> </a:t>
            </a:r>
            <a:br>
              <a:rPr lang="en-US" sz="1400" b="1"/>
            </a:br>
            <a:r>
              <a:rPr lang="en-US" sz="1400" b="1"/>
              <a:t>D</a:t>
            </a:r>
            <a:r>
              <a:rPr lang="en-US" sz="1400" b="1" baseline="-25000"/>
              <a:t>3</a:t>
            </a:r>
          </a:p>
        </p:txBody>
      </p:sp>
      <p:sp>
        <p:nvSpPr>
          <p:cNvPr id="61454" name="AutoShape 4"/>
          <p:cNvSpPr>
            <a:spLocks noChangeArrowheads="1"/>
          </p:cNvSpPr>
          <p:nvPr/>
        </p:nvSpPr>
        <p:spPr bwMode="auto">
          <a:xfrm rot="5400000" flipH="1">
            <a:off x="3641725" y="2057400"/>
            <a:ext cx="1066800" cy="762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Text Box 21"/>
          <p:cNvSpPr txBox="1">
            <a:spLocks noChangeArrowheads="1"/>
          </p:cNvSpPr>
          <p:nvPr/>
        </p:nvSpPr>
        <p:spPr bwMode="auto">
          <a:xfrm flipH="1">
            <a:off x="3794125" y="2162175"/>
            <a:ext cx="8382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1 x 4 DeMUX</a:t>
            </a:r>
          </a:p>
        </p:txBody>
      </p:sp>
      <p:sp>
        <p:nvSpPr>
          <p:cNvPr id="61456" name="Text Box 13"/>
          <p:cNvSpPr txBox="1">
            <a:spLocks noChangeArrowheads="1"/>
          </p:cNvSpPr>
          <p:nvPr/>
        </p:nvSpPr>
        <p:spPr bwMode="auto">
          <a:xfrm>
            <a:off x="3733800" y="3273425"/>
            <a:ext cx="838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S</a:t>
            </a:r>
            <a:r>
              <a:rPr lang="en-US" sz="1400" b="1" baseline="-25000"/>
              <a:t>1</a:t>
            </a:r>
            <a:r>
              <a:rPr lang="en-US" sz="1400" b="1"/>
              <a:t> S</a:t>
            </a:r>
            <a:r>
              <a:rPr lang="en-US" sz="1400" b="1" baseline="-25000"/>
              <a:t>0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DeMUX vs Decoder</a:t>
            </a:r>
          </a:p>
        </p:txBody>
      </p:sp>
      <p:sp>
        <p:nvSpPr>
          <p:cNvPr id="624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2057400"/>
          <a:ext cx="3581400" cy="21939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1629"/>
                <a:gridCol w="511629"/>
                <a:gridCol w="511629"/>
                <a:gridCol w="511629"/>
                <a:gridCol w="511629"/>
                <a:gridCol w="511629"/>
                <a:gridCol w="511629"/>
              </a:tblGrid>
              <a:tr h="35052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625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5500" y="1962150"/>
            <a:ext cx="4324350" cy="3448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2514" name="TextBox 6"/>
          <p:cNvSpPr txBox="1">
            <a:spLocks noChangeArrowheads="1"/>
          </p:cNvSpPr>
          <p:nvPr/>
        </p:nvSpPr>
        <p:spPr bwMode="auto">
          <a:xfrm>
            <a:off x="6243638" y="5562600"/>
            <a:ext cx="1604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/>
              <a:t>Src: Mano’s book</a:t>
            </a:r>
          </a:p>
        </p:txBody>
      </p:sp>
      <p:sp>
        <p:nvSpPr>
          <p:cNvPr id="62515" name="Rectangle 11"/>
          <p:cNvSpPr>
            <a:spLocks noChangeArrowheads="1"/>
          </p:cNvSpPr>
          <p:nvPr/>
        </p:nvSpPr>
        <p:spPr bwMode="auto">
          <a:xfrm>
            <a:off x="762000" y="1676400"/>
            <a:ext cx="2847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2x4 Decoder Truth Table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Decoder (Uses)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000" b="1" smtClean="0"/>
              <a:t>Decode a 3-bit op-codes:</a:t>
            </a:r>
          </a:p>
        </p:txBody>
      </p:sp>
      <p:sp>
        <p:nvSpPr>
          <p:cNvPr id="8196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US" sz="2000" b="1" smtClean="0"/>
              <a:t>Home automation:</a:t>
            </a:r>
          </a:p>
          <a:p>
            <a:pPr marL="0" indent="0"/>
            <a:endParaRPr lang="en-US" smtClean="0"/>
          </a:p>
        </p:txBody>
      </p:sp>
      <p:sp>
        <p:nvSpPr>
          <p:cNvPr id="819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pSp>
        <p:nvGrpSpPr>
          <p:cNvPr id="8198" name="Group 21"/>
          <p:cNvGrpSpPr>
            <a:grpSpLocks/>
          </p:cNvGrpSpPr>
          <p:nvPr/>
        </p:nvGrpSpPr>
        <p:grpSpPr bwMode="auto">
          <a:xfrm>
            <a:off x="1343025" y="2590800"/>
            <a:ext cx="2466975" cy="2062163"/>
            <a:chOff x="6143624" y="2814697"/>
            <a:chExt cx="2466976" cy="2062103"/>
          </a:xfrm>
        </p:grpSpPr>
        <p:sp>
          <p:nvSpPr>
            <p:cNvPr id="12" name="TextBox 11"/>
            <p:cNvSpPr txBox="1"/>
            <p:nvPr/>
          </p:nvSpPr>
          <p:spPr>
            <a:xfrm>
              <a:off x="6599237" y="2814697"/>
              <a:ext cx="1554163" cy="206210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r>
                <a:rPr lang="en-US" sz="1600" dirty="0"/>
                <a:t>3-to-8 </a:t>
              </a:r>
            </a:p>
            <a:p>
              <a:pPr>
                <a:defRPr/>
              </a:pPr>
              <a:r>
                <a:rPr lang="en-US" sz="1600" dirty="0"/>
                <a:t>Decoder</a:t>
              </a:r>
            </a:p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endParaRPr lang="en-US" sz="1600" dirty="0"/>
            </a:p>
            <a:p>
              <a:pPr>
                <a:defRPr/>
              </a:pPr>
              <a:endParaRPr lang="en-US" sz="1600" dirty="0"/>
            </a:p>
          </p:txBody>
        </p:sp>
        <p:cxnSp>
          <p:nvCxnSpPr>
            <p:cNvPr id="8212" name="Straight Arrow Connector 9"/>
            <p:cNvCxnSpPr>
              <a:cxnSpLocks noChangeShapeType="1"/>
            </p:cNvCxnSpPr>
            <p:nvPr/>
          </p:nvCxnSpPr>
          <p:spPr bwMode="auto">
            <a:xfrm>
              <a:off x="8153400" y="30480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8213" name="Straight Arrow Connector 10"/>
            <p:cNvCxnSpPr>
              <a:cxnSpLocks noChangeShapeType="1"/>
            </p:cNvCxnSpPr>
            <p:nvPr/>
          </p:nvCxnSpPr>
          <p:spPr bwMode="auto">
            <a:xfrm>
              <a:off x="8153400" y="32750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8214" name="Straight Arrow Connector 11"/>
            <p:cNvCxnSpPr>
              <a:cxnSpLocks noChangeShapeType="1"/>
            </p:cNvCxnSpPr>
            <p:nvPr/>
          </p:nvCxnSpPr>
          <p:spPr bwMode="auto">
            <a:xfrm>
              <a:off x="8153400" y="35036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8215" name="Straight Arrow Connector 12"/>
            <p:cNvCxnSpPr>
              <a:cxnSpLocks noChangeShapeType="1"/>
            </p:cNvCxnSpPr>
            <p:nvPr/>
          </p:nvCxnSpPr>
          <p:spPr bwMode="auto">
            <a:xfrm>
              <a:off x="8153400" y="37322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8216" name="Straight Arrow Connector 13"/>
            <p:cNvCxnSpPr>
              <a:cxnSpLocks noChangeShapeType="1"/>
            </p:cNvCxnSpPr>
            <p:nvPr/>
          </p:nvCxnSpPr>
          <p:spPr bwMode="auto">
            <a:xfrm>
              <a:off x="8153400" y="39624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8217" name="Straight Arrow Connector 14"/>
            <p:cNvCxnSpPr>
              <a:cxnSpLocks noChangeShapeType="1"/>
            </p:cNvCxnSpPr>
            <p:nvPr/>
          </p:nvCxnSpPr>
          <p:spPr bwMode="auto">
            <a:xfrm>
              <a:off x="8153400" y="41894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8218" name="Straight Arrow Connector 15"/>
            <p:cNvCxnSpPr>
              <a:cxnSpLocks noChangeShapeType="1"/>
            </p:cNvCxnSpPr>
            <p:nvPr/>
          </p:nvCxnSpPr>
          <p:spPr bwMode="auto">
            <a:xfrm>
              <a:off x="8153400" y="44180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8219" name="Straight Arrow Connector 16"/>
            <p:cNvCxnSpPr>
              <a:cxnSpLocks noChangeShapeType="1"/>
            </p:cNvCxnSpPr>
            <p:nvPr/>
          </p:nvCxnSpPr>
          <p:spPr bwMode="auto">
            <a:xfrm>
              <a:off x="8153400" y="4646612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8220" name="Straight Arrow Connector 18"/>
            <p:cNvCxnSpPr>
              <a:cxnSpLocks noChangeShapeType="1"/>
            </p:cNvCxnSpPr>
            <p:nvPr/>
          </p:nvCxnSpPr>
          <p:spPr bwMode="auto">
            <a:xfrm>
              <a:off x="6143624" y="36576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8221" name="Straight Arrow Connector 19"/>
            <p:cNvCxnSpPr>
              <a:cxnSpLocks noChangeShapeType="1"/>
            </p:cNvCxnSpPr>
            <p:nvPr/>
          </p:nvCxnSpPr>
          <p:spPr bwMode="auto">
            <a:xfrm>
              <a:off x="6143624" y="38862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8222" name="Straight Arrow Connector 20"/>
            <p:cNvCxnSpPr>
              <a:cxnSpLocks noChangeShapeType="1"/>
            </p:cNvCxnSpPr>
            <p:nvPr/>
          </p:nvCxnSpPr>
          <p:spPr bwMode="auto">
            <a:xfrm>
              <a:off x="6143624" y="4114800"/>
              <a:ext cx="4572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8199" name="TextBox 17"/>
          <p:cNvSpPr txBox="1">
            <a:spLocks noChangeArrowheads="1"/>
          </p:cNvSpPr>
          <p:nvPr/>
        </p:nvSpPr>
        <p:spPr bwMode="auto">
          <a:xfrm>
            <a:off x="3797300" y="2738438"/>
            <a:ext cx="6223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/>
              <a:t>Add</a:t>
            </a:r>
          </a:p>
          <a:p>
            <a:pPr algn="l"/>
            <a:r>
              <a:rPr lang="en-US" sz="1400"/>
              <a:t>Sub</a:t>
            </a:r>
          </a:p>
          <a:p>
            <a:pPr algn="l"/>
            <a:r>
              <a:rPr lang="en-US" sz="1400"/>
              <a:t>And</a:t>
            </a:r>
          </a:p>
          <a:p>
            <a:pPr algn="l"/>
            <a:r>
              <a:rPr lang="en-US" sz="1400"/>
              <a:t>Xor</a:t>
            </a:r>
          </a:p>
          <a:p>
            <a:pPr algn="l"/>
            <a:r>
              <a:rPr lang="en-US" sz="1400"/>
              <a:t>Not</a:t>
            </a:r>
          </a:p>
          <a:p>
            <a:pPr algn="l"/>
            <a:r>
              <a:rPr lang="en-US" sz="1400"/>
              <a:t>Load</a:t>
            </a:r>
          </a:p>
          <a:p>
            <a:pPr algn="l"/>
            <a:r>
              <a:rPr lang="en-US" sz="1400"/>
              <a:t>Store</a:t>
            </a:r>
          </a:p>
          <a:p>
            <a:pPr algn="l"/>
            <a:r>
              <a:rPr lang="en-US" sz="1400"/>
              <a:t>Jump</a:t>
            </a:r>
            <a:endParaRPr lang="en-US" sz="1400" baseline="-25000"/>
          </a:p>
        </p:txBody>
      </p:sp>
      <p:sp>
        <p:nvSpPr>
          <p:cNvPr id="8200" name="TextBox 17"/>
          <p:cNvSpPr txBox="1">
            <a:spLocks noChangeArrowheads="1"/>
          </p:cNvSpPr>
          <p:nvPr/>
        </p:nvSpPr>
        <p:spPr bwMode="auto">
          <a:xfrm>
            <a:off x="889000" y="3305175"/>
            <a:ext cx="4826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/>
              <a:t>op0</a:t>
            </a:r>
          </a:p>
          <a:p>
            <a:pPr algn="l"/>
            <a:r>
              <a:rPr lang="en-US" sz="1400"/>
              <a:t>op1</a:t>
            </a:r>
          </a:p>
          <a:p>
            <a:pPr algn="l"/>
            <a:r>
              <a:rPr lang="en-US" sz="1400"/>
              <a:t>op2</a:t>
            </a:r>
            <a:endParaRPr lang="en-US" sz="1400" baseline="-25000"/>
          </a:p>
        </p:txBody>
      </p:sp>
      <p:sp>
        <p:nvSpPr>
          <p:cNvPr id="27" name="TextBox 26"/>
          <p:cNvSpPr txBox="1"/>
          <p:nvPr/>
        </p:nvSpPr>
        <p:spPr>
          <a:xfrm>
            <a:off x="5659438" y="3429000"/>
            <a:ext cx="1554162" cy="10779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1600" dirty="0"/>
              <a:t>2-to-4 </a:t>
            </a:r>
          </a:p>
          <a:p>
            <a:pPr>
              <a:defRPr/>
            </a:pPr>
            <a:r>
              <a:rPr lang="en-US" sz="1600" dirty="0"/>
              <a:t>Decoder</a:t>
            </a:r>
          </a:p>
          <a:p>
            <a:pPr>
              <a:defRPr/>
            </a:pPr>
            <a:endParaRPr lang="en-US" sz="1600" dirty="0"/>
          </a:p>
        </p:txBody>
      </p:sp>
      <p:cxnSp>
        <p:nvCxnSpPr>
          <p:cNvPr id="8202" name="Straight Arrow Connector 23"/>
          <p:cNvCxnSpPr>
            <a:cxnSpLocks noChangeShapeType="1"/>
          </p:cNvCxnSpPr>
          <p:nvPr/>
        </p:nvCxnSpPr>
        <p:spPr bwMode="auto">
          <a:xfrm>
            <a:off x="7213600" y="3662363"/>
            <a:ext cx="4572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03" name="Straight Arrow Connector 24"/>
          <p:cNvCxnSpPr>
            <a:cxnSpLocks noChangeShapeType="1"/>
          </p:cNvCxnSpPr>
          <p:nvPr/>
        </p:nvCxnSpPr>
        <p:spPr bwMode="auto">
          <a:xfrm>
            <a:off x="7213600" y="3889375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04" name="Straight Arrow Connector 25"/>
          <p:cNvCxnSpPr>
            <a:cxnSpLocks noChangeShapeType="1"/>
          </p:cNvCxnSpPr>
          <p:nvPr/>
        </p:nvCxnSpPr>
        <p:spPr bwMode="auto">
          <a:xfrm>
            <a:off x="7213600" y="4117975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05" name="Straight Arrow Connector 26"/>
          <p:cNvCxnSpPr>
            <a:cxnSpLocks noChangeShapeType="1"/>
          </p:cNvCxnSpPr>
          <p:nvPr/>
        </p:nvCxnSpPr>
        <p:spPr bwMode="auto">
          <a:xfrm>
            <a:off x="7213600" y="4346575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06" name="Straight Arrow Connector 37"/>
          <p:cNvCxnSpPr>
            <a:cxnSpLocks noChangeShapeType="1"/>
          </p:cNvCxnSpPr>
          <p:nvPr/>
        </p:nvCxnSpPr>
        <p:spPr bwMode="auto">
          <a:xfrm>
            <a:off x="5203825" y="3914775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07" name="Straight Arrow Connector 38"/>
          <p:cNvCxnSpPr>
            <a:cxnSpLocks noChangeShapeType="1"/>
          </p:cNvCxnSpPr>
          <p:nvPr/>
        </p:nvCxnSpPr>
        <p:spPr bwMode="auto">
          <a:xfrm>
            <a:off x="5203825" y="4143375"/>
            <a:ext cx="457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208" name="TextBox 63"/>
          <p:cNvSpPr txBox="1">
            <a:spLocks noChangeArrowheads="1"/>
          </p:cNvSpPr>
          <p:nvPr/>
        </p:nvSpPr>
        <p:spPr bwMode="auto">
          <a:xfrm>
            <a:off x="7602538" y="3519488"/>
            <a:ext cx="9318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400"/>
              <a:t>Light</a:t>
            </a:r>
            <a:endParaRPr lang="en-US" sz="1400" baseline="-25000"/>
          </a:p>
          <a:p>
            <a:pPr algn="l"/>
            <a:r>
              <a:rPr lang="en-US" sz="1400"/>
              <a:t>A/C</a:t>
            </a:r>
            <a:endParaRPr lang="en-US" sz="1400" baseline="-25000"/>
          </a:p>
          <a:p>
            <a:pPr algn="l"/>
            <a:r>
              <a:rPr lang="en-US" sz="1400"/>
              <a:t>Door</a:t>
            </a:r>
            <a:endParaRPr lang="en-US" sz="1400" baseline="-25000"/>
          </a:p>
          <a:p>
            <a:pPr algn="l"/>
            <a:r>
              <a:rPr lang="en-US" sz="1400"/>
              <a:t>Light-A/C</a:t>
            </a:r>
            <a:endParaRPr lang="en-US" sz="1400" baseline="-25000"/>
          </a:p>
        </p:txBody>
      </p:sp>
      <p:sp>
        <p:nvSpPr>
          <p:cNvPr id="8209" name="TextBox 65"/>
          <p:cNvSpPr txBox="1">
            <a:spLocks noChangeArrowheads="1"/>
          </p:cNvSpPr>
          <p:nvPr/>
        </p:nvSpPr>
        <p:spPr bwMode="auto">
          <a:xfrm>
            <a:off x="4879975" y="3762375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C</a:t>
            </a:r>
            <a:r>
              <a:rPr lang="en-US" sz="1400" baseline="-25000"/>
              <a:t>0</a:t>
            </a:r>
          </a:p>
          <a:p>
            <a:r>
              <a:rPr lang="en-US" sz="1400"/>
              <a:t>C</a:t>
            </a:r>
            <a:r>
              <a:rPr lang="en-US" sz="1400" baseline="-25000"/>
              <a:t>1</a:t>
            </a:r>
          </a:p>
        </p:txBody>
      </p:sp>
      <p:sp>
        <p:nvSpPr>
          <p:cNvPr id="8210" name="TextBox 36"/>
          <p:cNvSpPr txBox="1">
            <a:spLocks noChangeArrowheads="1"/>
          </p:cNvSpPr>
          <p:nvPr/>
        </p:nvSpPr>
        <p:spPr bwMode="auto">
          <a:xfrm>
            <a:off x="1123950" y="4876800"/>
            <a:ext cx="7048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200" b="1"/>
              <a:t>Load a</a:t>
            </a:r>
          </a:p>
          <a:p>
            <a:pPr algn="l"/>
            <a:r>
              <a:rPr lang="en-US" sz="1200" b="1"/>
              <a:t>Add b</a:t>
            </a:r>
          </a:p>
          <a:p>
            <a:pPr algn="l"/>
            <a:r>
              <a:rPr lang="en-US" sz="1200" b="1"/>
              <a:t>Store c</a:t>
            </a:r>
          </a:p>
          <a:p>
            <a:pPr algn="l"/>
            <a:r>
              <a:rPr lang="en-US" sz="1200" b="1"/>
              <a:t>     .</a:t>
            </a:r>
          </a:p>
          <a:p>
            <a:pPr algn="l"/>
            <a:r>
              <a:rPr lang="en-US" sz="1200" b="1"/>
              <a:t>    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DeMUX vs Decoder</a:t>
            </a:r>
          </a:p>
        </p:txBody>
      </p:sp>
      <p:sp>
        <p:nvSpPr>
          <p:cNvPr id="634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2057400"/>
          <a:ext cx="3581400" cy="21939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1629"/>
                <a:gridCol w="511629"/>
                <a:gridCol w="511629"/>
                <a:gridCol w="511629"/>
                <a:gridCol w="511629"/>
                <a:gridCol w="511629"/>
                <a:gridCol w="511629"/>
              </a:tblGrid>
              <a:tr h="35052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6353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5500" y="1962150"/>
            <a:ext cx="4324350" cy="3448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3538" name="TextBox 6"/>
          <p:cNvSpPr txBox="1">
            <a:spLocks noChangeArrowheads="1"/>
          </p:cNvSpPr>
          <p:nvPr/>
        </p:nvSpPr>
        <p:spPr bwMode="auto">
          <a:xfrm>
            <a:off x="6243638" y="5562600"/>
            <a:ext cx="1604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/>
              <a:t>Src: Mano’s book</a:t>
            </a:r>
          </a:p>
        </p:txBody>
      </p:sp>
      <p:sp>
        <p:nvSpPr>
          <p:cNvPr id="63539" name="Rectangle 11"/>
          <p:cNvSpPr>
            <a:spLocks noChangeArrowheads="1"/>
          </p:cNvSpPr>
          <p:nvPr/>
        </p:nvSpPr>
        <p:spPr bwMode="auto">
          <a:xfrm>
            <a:off x="762000" y="1676400"/>
            <a:ext cx="2847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2x4 Decoder Truth Table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04800" y="4495800"/>
            <a:ext cx="4876800" cy="17526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u="sng" dirty="0" smtClean="0"/>
              <a:t>To convert a 2x4 Decoder with an Enable to a 1x4 </a:t>
            </a:r>
            <a:r>
              <a:rPr lang="en-US" u="sng" dirty="0" err="1" smtClean="0"/>
              <a:t>DeMux</a:t>
            </a:r>
            <a:r>
              <a:rPr lang="en-US" u="sng" dirty="0" smtClean="0"/>
              <a:t>: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Assign </a:t>
            </a:r>
            <a:r>
              <a:rPr lang="en-US" dirty="0" err="1" smtClean="0"/>
              <a:t>DeMux’s</a:t>
            </a:r>
            <a:r>
              <a:rPr lang="en-US" dirty="0" smtClean="0"/>
              <a:t> input (actual data) to EN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/>
              <a:t>Assign </a:t>
            </a:r>
            <a:r>
              <a:rPr lang="en-US" dirty="0" err="1" smtClean="0"/>
              <a:t>DeMux’s</a:t>
            </a:r>
            <a:r>
              <a:rPr lang="en-US" dirty="0" smtClean="0"/>
              <a:t> selection lines (S</a:t>
            </a:r>
            <a:r>
              <a:rPr lang="en-US" baseline="-25000" dirty="0" smtClean="0"/>
              <a:t>1</a:t>
            </a:r>
            <a:r>
              <a:rPr lang="en-US" dirty="0" smtClean="0"/>
              <a:t>,S</a:t>
            </a:r>
            <a:r>
              <a:rPr lang="en-US" baseline="-25000" dirty="0" smtClean="0"/>
              <a:t>0</a:t>
            </a:r>
            <a:r>
              <a:rPr lang="en-US" dirty="0" smtClean="0"/>
              <a:t>) to the inputs 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0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63541" name="Text Box 13"/>
          <p:cNvSpPr txBox="1">
            <a:spLocks noChangeArrowheads="1"/>
          </p:cNvSpPr>
          <p:nvPr/>
        </p:nvSpPr>
        <p:spPr bwMode="auto">
          <a:xfrm>
            <a:off x="3886200" y="2089150"/>
            <a:ext cx="9620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</a:rPr>
              <a:t>Data/</a:t>
            </a:r>
          </a:p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</a:rPr>
              <a:t>       S</a:t>
            </a:r>
            <a:r>
              <a:rPr lang="en-US" sz="1600" b="1" baseline="-25000">
                <a:solidFill>
                  <a:srgbClr val="FF0000"/>
                </a:solidFill>
              </a:rPr>
              <a:t>1</a:t>
            </a:r>
            <a:r>
              <a:rPr lang="en-US" sz="1600" b="1">
                <a:solidFill>
                  <a:srgbClr val="FF0000"/>
                </a:solidFill>
              </a:rPr>
              <a:t>/</a:t>
            </a:r>
          </a:p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</a:rPr>
              <a:t>        S</a:t>
            </a:r>
            <a:r>
              <a:rPr lang="en-US" sz="1600" b="1" baseline="-25000">
                <a:solidFill>
                  <a:srgbClr val="FF0000"/>
                </a:solidFill>
              </a:rPr>
              <a:t>0</a:t>
            </a:r>
            <a:r>
              <a:rPr lang="en-US" sz="1600" b="1">
                <a:solidFill>
                  <a:srgbClr val="FF0000"/>
                </a:solidFill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64515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3200" smtClean="0"/>
              <a:t>Useful Functional Blocks</a:t>
            </a:r>
          </a:p>
          <a:p>
            <a:pPr lvl="1">
              <a:buFont typeface="Arial" charset="0"/>
              <a:buChar char="•"/>
            </a:pPr>
            <a:r>
              <a:rPr lang="en-US" sz="2700" smtClean="0"/>
              <a:t>Decoders</a:t>
            </a:r>
          </a:p>
          <a:p>
            <a:pPr lvl="1">
              <a:buFont typeface="Arial" charset="0"/>
              <a:buChar char="•"/>
            </a:pPr>
            <a:r>
              <a:rPr lang="en-US" sz="2700" smtClean="0"/>
              <a:t>Encoders</a:t>
            </a:r>
          </a:p>
          <a:p>
            <a:pPr lvl="1">
              <a:buFont typeface="Arial" charset="0"/>
              <a:buChar char="•"/>
            </a:pPr>
            <a:r>
              <a:rPr lang="en-US" sz="2700" smtClean="0"/>
              <a:t>Multiplexers</a:t>
            </a:r>
          </a:p>
          <a:p>
            <a:pPr lvl="1">
              <a:buFont typeface="Arial" charset="0"/>
              <a:buChar char="•"/>
            </a:pPr>
            <a:r>
              <a:rPr lang="en-US" sz="2700" smtClean="0"/>
              <a:t>DeMultiplexers</a:t>
            </a:r>
          </a:p>
          <a:p>
            <a:pPr>
              <a:buFont typeface="Arial" charset="0"/>
              <a:buChar char="•"/>
            </a:pPr>
            <a:r>
              <a:rPr lang="en-US" sz="3200" smtClean="0"/>
              <a:t>All are examples of MSI devices</a:t>
            </a:r>
          </a:p>
          <a:p>
            <a:pPr>
              <a:buFont typeface="Arial" charset="0"/>
              <a:buChar char="•"/>
            </a:pPr>
            <a:r>
              <a:rPr lang="en-US" sz="3200" smtClean="0"/>
              <a:t>Can be used to build bigger systems</a:t>
            </a:r>
          </a:p>
        </p:txBody>
      </p:sp>
      <p:sp>
        <p:nvSpPr>
          <p:cNvPr id="645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Decoder with Enable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828800"/>
            <a:ext cx="7848600" cy="430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 algn="l" eaLnBrk="0" hangingPunct="0">
              <a:spcBef>
                <a:spcPts val="775"/>
              </a:spcBef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srgbClr val="000000"/>
                </a:solidFill>
                <a:latin typeface="+mn-lt"/>
                <a:cs typeface="+mn-cs"/>
              </a:rPr>
              <a:t>A decoder can have an additional input signal called the enable which enables or disables the output generated by the decoder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3505200" y="3733800"/>
            <a:ext cx="1524000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22" name="Line 9"/>
          <p:cNvSpPr>
            <a:spLocks noChangeShapeType="1"/>
          </p:cNvSpPr>
          <p:nvPr/>
        </p:nvSpPr>
        <p:spPr bwMode="auto">
          <a:xfrm>
            <a:off x="50292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3" name="Line 10"/>
          <p:cNvSpPr>
            <a:spLocks noChangeShapeType="1"/>
          </p:cNvSpPr>
          <p:nvPr/>
        </p:nvSpPr>
        <p:spPr bwMode="auto">
          <a:xfrm>
            <a:off x="50292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11"/>
          <p:cNvSpPr>
            <a:spLocks noChangeShapeType="1"/>
          </p:cNvSpPr>
          <p:nvPr/>
        </p:nvSpPr>
        <p:spPr bwMode="auto">
          <a:xfrm>
            <a:off x="50292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12"/>
          <p:cNvSpPr>
            <a:spLocks noChangeShapeType="1"/>
          </p:cNvSpPr>
          <p:nvPr/>
        </p:nvSpPr>
        <p:spPr bwMode="auto">
          <a:xfrm>
            <a:off x="50292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6" name="Text Box 13"/>
          <p:cNvSpPr txBox="1">
            <a:spLocks noChangeArrowheads="1"/>
          </p:cNvSpPr>
          <p:nvPr/>
        </p:nvSpPr>
        <p:spPr bwMode="auto">
          <a:xfrm>
            <a:off x="5105400" y="3962400"/>
            <a:ext cx="381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.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.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.</a:t>
            </a:r>
          </a:p>
        </p:txBody>
      </p:sp>
      <p:sp>
        <p:nvSpPr>
          <p:cNvPr id="9227" name="AutoShape 14"/>
          <p:cNvSpPr>
            <a:spLocks/>
          </p:cNvSpPr>
          <p:nvPr/>
        </p:nvSpPr>
        <p:spPr bwMode="auto">
          <a:xfrm>
            <a:off x="5562600" y="3733800"/>
            <a:ext cx="76200" cy="1143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Text Box 17"/>
          <p:cNvSpPr txBox="1">
            <a:spLocks noChangeArrowheads="1"/>
          </p:cNvSpPr>
          <p:nvPr/>
        </p:nvSpPr>
        <p:spPr bwMode="auto">
          <a:xfrm>
            <a:off x="5791200" y="40386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  <a:r>
              <a:rPr lang="en-US" sz="2400" baseline="30000"/>
              <a:t>n</a:t>
            </a:r>
            <a:r>
              <a:rPr lang="en-US"/>
              <a:t> outputs</a:t>
            </a:r>
          </a:p>
        </p:txBody>
      </p:sp>
      <p:sp>
        <p:nvSpPr>
          <p:cNvPr id="9229" name="Text Box 18"/>
          <p:cNvSpPr txBox="1">
            <a:spLocks noChangeArrowheads="1"/>
          </p:cNvSpPr>
          <p:nvPr/>
        </p:nvSpPr>
        <p:spPr bwMode="auto">
          <a:xfrm>
            <a:off x="3581400" y="3886200"/>
            <a:ext cx="1371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n-to-2</a:t>
            </a:r>
            <a:r>
              <a:rPr lang="en-US" sz="2400" baseline="30000"/>
              <a:t>n</a:t>
            </a: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r>
              <a:rPr lang="en-US"/>
              <a:t>Decoder</a:t>
            </a:r>
          </a:p>
        </p:txBody>
      </p:sp>
      <p:sp>
        <p:nvSpPr>
          <p:cNvPr id="9230" name="Line 21"/>
          <p:cNvSpPr>
            <a:spLocks noChangeShapeType="1"/>
          </p:cNvSpPr>
          <p:nvPr/>
        </p:nvSpPr>
        <p:spPr bwMode="auto">
          <a:xfrm flipH="1">
            <a:off x="2971800" y="5257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Text Box 22"/>
          <p:cNvSpPr txBox="1">
            <a:spLocks noChangeArrowheads="1"/>
          </p:cNvSpPr>
          <p:nvPr/>
        </p:nvSpPr>
        <p:spPr bwMode="auto">
          <a:xfrm>
            <a:off x="1828800" y="5029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Enable bit</a:t>
            </a:r>
          </a:p>
        </p:txBody>
      </p:sp>
      <p:sp>
        <p:nvSpPr>
          <p:cNvPr id="9232" name="Line 24"/>
          <p:cNvSpPr>
            <a:spLocks noChangeShapeType="1"/>
          </p:cNvSpPr>
          <p:nvPr/>
        </p:nvSpPr>
        <p:spPr bwMode="auto">
          <a:xfrm>
            <a:off x="4267200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Line 5"/>
          <p:cNvSpPr>
            <a:spLocks noChangeShapeType="1"/>
          </p:cNvSpPr>
          <p:nvPr/>
        </p:nvSpPr>
        <p:spPr bwMode="auto">
          <a:xfrm>
            <a:off x="30480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4" name="Line 6"/>
          <p:cNvSpPr>
            <a:spLocks noChangeShapeType="1"/>
          </p:cNvSpPr>
          <p:nvPr/>
        </p:nvSpPr>
        <p:spPr bwMode="auto">
          <a:xfrm>
            <a:off x="30480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5" name="Line 7"/>
          <p:cNvSpPr>
            <a:spLocks noChangeShapeType="1"/>
          </p:cNvSpPr>
          <p:nvPr/>
        </p:nvSpPr>
        <p:spPr bwMode="auto">
          <a:xfrm>
            <a:off x="3048000" y="4495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6" name="Text Box 8"/>
          <p:cNvSpPr txBox="1">
            <a:spLocks noChangeArrowheads="1"/>
          </p:cNvSpPr>
          <p:nvPr/>
        </p:nvSpPr>
        <p:spPr bwMode="auto">
          <a:xfrm>
            <a:off x="3060700" y="4127500"/>
            <a:ext cx="3810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.</a:t>
            </a:r>
          </a:p>
        </p:txBody>
      </p:sp>
      <p:sp>
        <p:nvSpPr>
          <p:cNvPr id="9237" name="AutoShape 15"/>
          <p:cNvSpPr>
            <a:spLocks/>
          </p:cNvSpPr>
          <p:nvPr/>
        </p:nvSpPr>
        <p:spPr bwMode="auto">
          <a:xfrm>
            <a:off x="2895600" y="3962400"/>
            <a:ext cx="76200" cy="609600"/>
          </a:xfrm>
          <a:prstGeom prst="leftBrace">
            <a:avLst>
              <a:gd name="adj1" fmla="val 1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Text Box 16"/>
          <p:cNvSpPr txBox="1">
            <a:spLocks noChangeArrowheads="1"/>
          </p:cNvSpPr>
          <p:nvPr/>
        </p:nvSpPr>
        <p:spPr bwMode="auto">
          <a:xfrm>
            <a:off x="1600200" y="40386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n</a:t>
            </a:r>
            <a:r>
              <a:rPr lang="en-US"/>
              <a:t>  inputs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2-to-4 Decoder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A 2-to-4 Decoder</a:t>
            </a:r>
          </a:p>
          <a:p>
            <a:pPr lvl="1"/>
            <a:r>
              <a:rPr lang="en-US" sz="2000" smtClean="0"/>
              <a:t>2 inputs (A</a:t>
            </a:r>
            <a:r>
              <a:rPr lang="en-US" sz="2000" baseline="-25000" smtClean="0"/>
              <a:t>1</a:t>
            </a:r>
            <a:r>
              <a:rPr lang="en-US" sz="2000" smtClean="0"/>
              <a:t>, A</a:t>
            </a:r>
            <a:r>
              <a:rPr lang="en-US" sz="2000" baseline="-25000" smtClean="0"/>
              <a:t>0</a:t>
            </a:r>
            <a:r>
              <a:rPr lang="en-US" sz="2000" smtClean="0"/>
              <a:t>)</a:t>
            </a:r>
          </a:p>
          <a:p>
            <a:pPr lvl="1"/>
            <a:r>
              <a:rPr lang="en-US" sz="2000" smtClean="0"/>
              <a:t>2</a:t>
            </a:r>
            <a:r>
              <a:rPr lang="en-US" sz="2000" baseline="30000" smtClean="0"/>
              <a:t>2</a:t>
            </a:r>
            <a:r>
              <a:rPr lang="en-US" sz="2000" smtClean="0"/>
              <a:t> = 4 outputs (D</a:t>
            </a:r>
            <a:r>
              <a:rPr lang="en-US" sz="2000" baseline="-25000" smtClean="0"/>
              <a:t>3</a:t>
            </a:r>
            <a:r>
              <a:rPr lang="en-US" sz="2000" smtClean="0"/>
              <a:t>, D</a:t>
            </a:r>
            <a:r>
              <a:rPr lang="en-US" sz="2000" baseline="-25000" smtClean="0"/>
              <a:t>2</a:t>
            </a:r>
            <a:r>
              <a:rPr lang="en-US" sz="2000" smtClean="0"/>
              <a:t>, D</a:t>
            </a:r>
            <a:r>
              <a:rPr lang="en-US" sz="2000" baseline="-25000" smtClean="0"/>
              <a:t>1</a:t>
            </a:r>
            <a:r>
              <a:rPr lang="en-US" sz="2000" smtClean="0"/>
              <a:t>, D</a:t>
            </a:r>
            <a:r>
              <a:rPr lang="en-US" sz="2000" baseline="-25000" smtClean="0"/>
              <a:t>0</a:t>
            </a:r>
            <a:r>
              <a:rPr lang="en-US" sz="2000" smtClean="0"/>
              <a:t>)</a:t>
            </a:r>
          </a:p>
          <a:p>
            <a:pPr lvl="1"/>
            <a:endParaRPr lang="en-US" sz="2000" smtClean="0"/>
          </a:p>
        </p:txBody>
      </p:sp>
      <p:sp>
        <p:nvSpPr>
          <p:cNvPr id="1024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2-to-4 Decoder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A 2-to-4 Decoder</a:t>
            </a:r>
          </a:p>
          <a:p>
            <a:pPr lvl="1"/>
            <a:r>
              <a:rPr lang="en-US" sz="2000" smtClean="0"/>
              <a:t>2 inputs (A</a:t>
            </a:r>
            <a:r>
              <a:rPr lang="en-US" sz="2000" baseline="-25000" smtClean="0"/>
              <a:t>1</a:t>
            </a:r>
            <a:r>
              <a:rPr lang="en-US" sz="2000" smtClean="0"/>
              <a:t>, A</a:t>
            </a:r>
            <a:r>
              <a:rPr lang="en-US" sz="2000" baseline="-25000" smtClean="0"/>
              <a:t>0</a:t>
            </a:r>
            <a:r>
              <a:rPr lang="en-US" sz="2000" smtClean="0"/>
              <a:t>)</a:t>
            </a:r>
          </a:p>
          <a:p>
            <a:pPr lvl="1"/>
            <a:r>
              <a:rPr lang="en-US" sz="2000" smtClean="0"/>
              <a:t>2</a:t>
            </a:r>
            <a:r>
              <a:rPr lang="en-US" sz="2000" baseline="30000" smtClean="0"/>
              <a:t>2</a:t>
            </a:r>
            <a:r>
              <a:rPr lang="en-US" sz="2000" smtClean="0"/>
              <a:t> = 4 outputs (D</a:t>
            </a:r>
            <a:r>
              <a:rPr lang="en-US" sz="2000" baseline="-25000" smtClean="0"/>
              <a:t>3</a:t>
            </a:r>
            <a:r>
              <a:rPr lang="en-US" sz="2000" smtClean="0"/>
              <a:t>, D</a:t>
            </a:r>
            <a:r>
              <a:rPr lang="en-US" sz="2000" baseline="-25000" smtClean="0"/>
              <a:t>2</a:t>
            </a:r>
            <a:r>
              <a:rPr lang="en-US" sz="2000" smtClean="0"/>
              <a:t>, D</a:t>
            </a:r>
            <a:r>
              <a:rPr lang="en-US" sz="2000" baseline="-25000" smtClean="0"/>
              <a:t>1</a:t>
            </a:r>
            <a:r>
              <a:rPr lang="en-US" sz="2000" smtClean="0"/>
              <a:t>, D</a:t>
            </a:r>
            <a:r>
              <a:rPr lang="en-US" sz="2000" baseline="-25000" smtClean="0"/>
              <a:t>0</a:t>
            </a:r>
            <a:r>
              <a:rPr lang="en-US" sz="2000" smtClean="0"/>
              <a:t>)</a:t>
            </a:r>
          </a:p>
          <a:p>
            <a:pPr lvl="1">
              <a:buFont typeface="Arial" charset="0"/>
              <a:buChar char="•"/>
            </a:pPr>
            <a:endParaRPr lang="en-US" sz="2000" smtClean="0"/>
          </a:p>
          <a:p>
            <a:pPr lvl="1"/>
            <a:r>
              <a:rPr lang="en-US" sz="2000" b="1" smtClean="0"/>
              <a:t>   Truth Table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4114800"/>
          <a:ext cx="3048000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30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17619</TotalTime>
  <Words>4053</Words>
  <Application>Microsoft Office PowerPoint</Application>
  <PresentationFormat>On-screen Show (4:3)</PresentationFormat>
  <Paragraphs>2755</Paragraphs>
  <Slides>61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Arial</vt:lpstr>
      <vt:lpstr>Times New Roman</vt:lpstr>
      <vt:lpstr>Arial Black</vt:lpstr>
      <vt:lpstr>Symbol</vt:lpstr>
      <vt:lpstr>Wingdings</vt:lpstr>
      <vt:lpstr>Default Design</vt:lpstr>
      <vt:lpstr>1_Default Design</vt:lpstr>
      <vt:lpstr>COE 202: Digital Logic Design Combinational Circuits Part 3 </vt:lpstr>
      <vt:lpstr>Objectives</vt:lpstr>
      <vt:lpstr>Functional Blocks</vt:lpstr>
      <vt:lpstr>Functional Blocks</vt:lpstr>
      <vt:lpstr>Decoder</vt:lpstr>
      <vt:lpstr>Decoder (Uses)</vt:lpstr>
      <vt:lpstr>Decoder with Enable</vt:lpstr>
      <vt:lpstr>2-to-4 Decoder</vt:lpstr>
      <vt:lpstr>2-to-4 Decoder</vt:lpstr>
      <vt:lpstr>2-to-4 Decoder</vt:lpstr>
      <vt:lpstr>2-to-4 Decoder with Enable</vt:lpstr>
      <vt:lpstr>2-to-4 Decoder with Enable</vt:lpstr>
      <vt:lpstr>3-to-8 Decoder</vt:lpstr>
      <vt:lpstr>3-to-8 Decoder</vt:lpstr>
      <vt:lpstr>3-to-8 Decoder</vt:lpstr>
      <vt:lpstr>3-to-8 Decoder (using 2 2-to-4 decoders)</vt:lpstr>
      <vt:lpstr>Decoder-Based Combinational Circuits</vt:lpstr>
      <vt:lpstr>Decoder-Based Combinational Circuits (Example)</vt:lpstr>
      <vt:lpstr>Decoder-Based Combinational Circuits (Example)</vt:lpstr>
      <vt:lpstr>Decoder-Based Combinational Circuits (Summary)</vt:lpstr>
      <vt:lpstr>Encoder</vt:lpstr>
      <vt:lpstr>8-to-3 Encoder</vt:lpstr>
      <vt:lpstr>8-to-3 Encoder (truth table)</vt:lpstr>
      <vt:lpstr>8-to-3 Encoder (truth table)</vt:lpstr>
      <vt:lpstr>8-to-3 Encoder (truth table)</vt:lpstr>
      <vt:lpstr>8-to-3 Encoder (truth table)</vt:lpstr>
      <vt:lpstr>8-to-3 Encoder (truth table)</vt:lpstr>
      <vt:lpstr>8-to-3 Encoder (equations)</vt:lpstr>
      <vt:lpstr>8-to-3 Encoder (equations)</vt:lpstr>
      <vt:lpstr>8-to-3 Encoder (equations)</vt:lpstr>
      <vt:lpstr>8-to-3 Encoder (equations)</vt:lpstr>
      <vt:lpstr>8-to-3 Encoder (circuit)</vt:lpstr>
      <vt:lpstr>8-to-3 Encoder (limitations)</vt:lpstr>
      <vt:lpstr>Priority Encoder</vt:lpstr>
      <vt:lpstr>4-to-2 Priority Encoder</vt:lpstr>
      <vt:lpstr>4-to-2 Priority Encoder</vt:lpstr>
      <vt:lpstr>4-to-2 Priority Encoder</vt:lpstr>
      <vt:lpstr>4-to-2 Priority Encoder</vt:lpstr>
      <vt:lpstr>4-to-2 Priority Encoder</vt:lpstr>
      <vt:lpstr>Multiplexers</vt:lpstr>
      <vt:lpstr>2x1 MUX</vt:lpstr>
      <vt:lpstr>2x1 MUX</vt:lpstr>
      <vt:lpstr>4x1 MUX</vt:lpstr>
      <vt:lpstr>4x1 MUX</vt:lpstr>
      <vt:lpstr>Quad 2x1 MUX</vt:lpstr>
      <vt:lpstr>Quad 2x1 MUX</vt:lpstr>
      <vt:lpstr>MUX-based Design</vt:lpstr>
      <vt:lpstr>MUX-based Design (n-Select lines)</vt:lpstr>
      <vt:lpstr>MUX-based Design (n-Select lines)</vt:lpstr>
      <vt:lpstr>MUX-based Design (n-Select lines)</vt:lpstr>
      <vt:lpstr>MUX-based Design (n-1 Select lines)</vt:lpstr>
      <vt:lpstr>MUX-based Design (n-1 Select lines)</vt:lpstr>
      <vt:lpstr>Example 2</vt:lpstr>
      <vt:lpstr>Example 2 (cont.)</vt:lpstr>
      <vt:lpstr>DeMultiplexer</vt:lpstr>
      <vt:lpstr>1x2 DeMUX</vt:lpstr>
      <vt:lpstr>1x4 DeMUX</vt:lpstr>
      <vt:lpstr>DeMUX vs Decoder</vt:lpstr>
      <vt:lpstr>DeMUX vs Decoder</vt:lpstr>
      <vt:lpstr>DeMUX vs Decoder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 202: Digital Logic Design Combinational Circuits Part 2</dc:title>
  <dc:creator>marwan</dc:creator>
  <cp:lastModifiedBy>marwan</cp:lastModifiedBy>
  <cp:revision>1316</cp:revision>
  <cp:lastPrinted>1601-01-01T00:00:00Z</cp:lastPrinted>
  <dcterms:created xsi:type="dcterms:W3CDTF">2009-02-22T06:15:20Z</dcterms:created>
  <dcterms:modified xsi:type="dcterms:W3CDTF">2012-03-16T13:17:01Z</dcterms:modified>
</cp:coreProperties>
</file>