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6"/>
  </p:notesMasterIdLst>
  <p:sldIdLst>
    <p:sldId id="256" r:id="rId3"/>
    <p:sldId id="277" r:id="rId4"/>
    <p:sldId id="319" r:id="rId5"/>
    <p:sldId id="320" r:id="rId6"/>
    <p:sldId id="321" r:id="rId7"/>
    <p:sldId id="322" r:id="rId8"/>
    <p:sldId id="323" r:id="rId9"/>
    <p:sldId id="312" r:id="rId10"/>
    <p:sldId id="330" r:id="rId11"/>
    <p:sldId id="331" r:id="rId12"/>
    <p:sldId id="313" r:id="rId13"/>
    <p:sldId id="326" r:id="rId14"/>
    <p:sldId id="327" r:id="rId15"/>
    <p:sldId id="328" r:id="rId16"/>
    <p:sldId id="336" r:id="rId17"/>
    <p:sldId id="314" r:id="rId18"/>
    <p:sldId id="329" r:id="rId19"/>
    <p:sldId id="316" r:id="rId20"/>
    <p:sldId id="332" r:id="rId21"/>
    <p:sldId id="333" r:id="rId22"/>
    <p:sldId id="334" r:id="rId23"/>
    <p:sldId id="335" r:id="rId24"/>
    <p:sldId id="351" r:id="rId25"/>
    <p:sldId id="352" r:id="rId26"/>
    <p:sldId id="337" r:id="rId27"/>
    <p:sldId id="353" r:id="rId28"/>
    <p:sldId id="338" r:id="rId29"/>
    <p:sldId id="339" r:id="rId30"/>
    <p:sldId id="340" r:id="rId31"/>
    <p:sldId id="341" r:id="rId32"/>
    <p:sldId id="342" r:id="rId33"/>
    <p:sldId id="349" r:id="rId34"/>
    <p:sldId id="350" r:id="rId35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99FF"/>
    <a:srgbClr val="FFFF00"/>
    <a:srgbClr val="FF5050"/>
    <a:srgbClr val="66CCFF"/>
    <a:srgbClr val="006600"/>
    <a:srgbClr val="00B0F0"/>
    <a:srgbClr val="292929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ED0BBDFA-7F39-41D7-A753-2BDDE85965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F3BCED-EBFA-46E8-A7FC-2652AE97F2A9}" type="slidenum">
              <a:rPr lang="ar-SA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E364-C26B-4518-BAF9-1C3D1991AE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90B4-DB48-48F4-8C9C-3BDE3638C4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E2E5-458F-4E8E-953A-8007F4BBC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EB3E8-CA54-4E3F-9380-D18044BFB6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F900E-3B75-41ED-A57D-2307A65FAD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02D3-CDE5-42C2-BD52-D6A2CBA91C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B9F0B-39B0-4458-A5B3-75AC3D5A41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ED75B-8CA8-4F1D-B685-3DC790D9EA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B9925-D7DE-4CFE-9AD9-2FA7B70CB4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CBEE-43DE-481E-BC1C-D7E549809F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B962F-4732-46D1-9180-4377BD8BEF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C032-12E3-441C-8779-B07C41273B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ADBC-19BD-44C4-83B5-B4AA1E82CC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D7D30-CA64-4C35-8AAC-95F93FDDC8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3C87-A140-4FA7-A881-154C7BDC5B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A936-8596-431E-B3E8-36BEBEEAF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ABA7-8FCC-43BE-90C5-4A4B2FFBDE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5DFC-BD15-4CB7-9324-AED0A86949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1B0D-8419-49A6-85E6-AADC08A6B1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09EE-23E6-4077-8BBD-27808BF569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6FC01-7627-4799-95BA-A73B49A980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1BEE4-34E1-424A-A2C0-02DED84612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95EE-6A4D-4837-AB54-51AE96A5DA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0D14-8BFD-4118-99CA-044EA809C5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3251-772A-44C8-8DAF-0F9B8C884D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173EE7-AFF3-4FCE-A646-F4BA721DA2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9C5E8966-E948-4899-88D3-D96BE974CC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2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combinational circuit that adds 3 input bits to generate a Sum bit and a Carry bit</a:t>
            </a:r>
          </a:p>
        </p:txBody>
      </p:sp>
      <p:sp>
        <p:nvSpPr>
          <p:cNvPr id="12292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75" y="2851150"/>
          <a:ext cx="1981200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341" name="Rounded Rectangle 5"/>
          <p:cNvSpPr>
            <a:spLocks noChangeArrowheads="1"/>
          </p:cNvSpPr>
          <p:nvPr/>
        </p:nvSpPr>
        <p:spPr bwMode="auto">
          <a:xfrm>
            <a:off x="5791200" y="5000625"/>
            <a:ext cx="381000" cy="685800"/>
          </a:xfrm>
          <a:prstGeom prst="roundRect">
            <a:avLst>
              <a:gd name="adj" fmla="val 16667"/>
            </a:avLst>
          </a:prstGeom>
          <a:solidFill>
            <a:srgbClr val="66CCFF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2" name="Rounded Rectangle 6"/>
          <p:cNvSpPr>
            <a:spLocks noChangeArrowheads="1"/>
          </p:cNvSpPr>
          <p:nvPr/>
        </p:nvSpPr>
        <p:spPr bwMode="auto">
          <a:xfrm>
            <a:off x="5822950" y="5422900"/>
            <a:ext cx="1143000" cy="352425"/>
          </a:xfrm>
          <a:prstGeom prst="roundRect">
            <a:avLst>
              <a:gd name="adj" fmla="val 16667"/>
            </a:avLst>
          </a:prstGeom>
          <a:solidFill>
            <a:srgbClr val="FFFF0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3" name="Rounded Rectangle 7"/>
          <p:cNvSpPr>
            <a:spLocks noChangeArrowheads="1"/>
          </p:cNvSpPr>
          <p:nvPr/>
        </p:nvSpPr>
        <p:spPr bwMode="auto">
          <a:xfrm>
            <a:off x="4876800" y="54102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FF5050">
              <a:alpha val="3019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Rectangle 200"/>
          <p:cNvSpPr>
            <a:spLocks noChangeArrowheads="1"/>
          </p:cNvSpPr>
          <p:nvPr/>
        </p:nvSpPr>
        <p:spPr bwMode="auto">
          <a:xfrm>
            <a:off x="3886200" y="32940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Line 201"/>
          <p:cNvSpPr>
            <a:spLocks noChangeShapeType="1"/>
          </p:cNvSpPr>
          <p:nvPr/>
        </p:nvSpPr>
        <p:spPr bwMode="auto">
          <a:xfrm>
            <a:off x="3886200" y="36750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202"/>
          <p:cNvSpPr>
            <a:spLocks noChangeShapeType="1"/>
          </p:cNvSpPr>
          <p:nvPr/>
        </p:nvSpPr>
        <p:spPr bwMode="auto">
          <a:xfrm>
            <a:off x="5334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203"/>
          <p:cNvSpPr>
            <a:spLocks noChangeShapeType="1"/>
          </p:cNvSpPr>
          <p:nvPr/>
        </p:nvSpPr>
        <p:spPr bwMode="auto">
          <a:xfrm>
            <a:off x="4572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204"/>
          <p:cNvSpPr>
            <a:spLocks noChangeShapeType="1"/>
          </p:cNvSpPr>
          <p:nvPr/>
        </p:nvSpPr>
        <p:spPr bwMode="auto">
          <a:xfrm>
            <a:off x="6096000" y="32940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Line 205"/>
          <p:cNvSpPr>
            <a:spLocks noChangeShapeType="1"/>
          </p:cNvSpPr>
          <p:nvPr/>
        </p:nvSpPr>
        <p:spPr bwMode="auto">
          <a:xfrm flipH="1" flipV="1">
            <a:off x="3505200" y="29892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0" name="Text Box 206"/>
          <p:cNvSpPr txBox="1">
            <a:spLocks noChangeArrowheads="1"/>
          </p:cNvSpPr>
          <p:nvPr/>
        </p:nvSpPr>
        <p:spPr bwMode="auto">
          <a:xfrm>
            <a:off x="3352800" y="29892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2351" name="Text Box 207"/>
          <p:cNvSpPr txBox="1">
            <a:spLocks noChangeArrowheads="1"/>
          </p:cNvSpPr>
          <p:nvPr/>
        </p:nvSpPr>
        <p:spPr bwMode="auto">
          <a:xfrm>
            <a:off x="3581400" y="27606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YZ</a:t>
            </a:r>
          </a:p>
        </p:txBody>
      </p:sp>
      <p:sp>
        <p:nvSpPr>
          <p:cNvPr id="12352" name="Text Box 208"/>
          <p:cNvSpPr txBox="1">
            <a:spLocks noChangeArrowheads="1"/>
          </p:cNvSpPr>
          <p:nvPr/>
        </p:nvSpPr>
        <p:spPr bwMode="auto">
          <a:xfrm>
            <a:off x="3581400" y="32766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53" name="Text Box 209"/>
          <p:cNvSpPr txBox="1">
            <a:spLocks noChangeArrowheads="1"/>
          </p:cNvSpPr>
          <p:nvPr/>
        </p:nvSpPr>
        <p:spPr bwMode="auto">
          <a:xfrm>
            <a:off x="3886200" y="298926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12354" name="Text Box 211"/>
          <p:cNvSpPr txBox="1">
            <a:spLocks noChangeArrowheads="1"/>
          </p:cNvSpPr>
          <p:nvPr/>
        </p:nvSpPr>
        <p:spPr bwMode="auto">
          <a:xfrm>
            <a:off x="4114800" y="32766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0        1            0            1</a:t>
            </a:r>
            <a:endParaRPr lang="en-US" i="1" baseline="-25000"/>
          </a:p>
          <a:p>
            <a:pPr>
              <a:spcBef>
                <a:spcPct val="50000"/>
              </a:spcBef>
            </a:pPr>
            <a:r>
              <a:rPr lang="en-US" i="1"/>
              <a:t>1        0            1           0</a:t>
            </a:r>
            <a:endParaRPr lang="en-US" i="1" baseline="-25000"/>
          </a:p>
        </p:txBody>
      </p:sp>
      <p:sp>
        <p:nvSpPr>
          <p:cNvPr id="12355" name="Rectangle 212"/>
          <p:cNvSpPr>
            <a:spLocks noChangeArrowheads="1"/>
          </p:cNvSpPr>
          <p:nvPr/>
        </p:nvSpPr>
        <p:spPr bwMode="auto">
          <a:xfrm>
            <a:off x="4038600" y="49704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213"/>
          <p:cNvSpPr>
            <a:spLocks noChangeShapeType="1"/>
          </p:cNvSpPr>
          <p:nvPr/>
        </p:nvSpPr>
        <p:spPr bwMode="auto">
          <a:xfrm>
            <a:off x="4038600" y="53514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7" name="Line 214"/>
          <p:cNvSpPr>
            <a:spLocks noChangeShapeType="1"/>
          </p:cNvSpPr>
          <p:nvPr/>
        </p:nvSpPr>
        <p:spPr bwMode="auto">
          <a:xfrm>
            <a:off x="5486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8" name="Line 215"/>
          <p:cNvSpPr>
            <a:spLocks noChangeShapeType="1"/>
          </p:cNvSpPr>
          <p:nvPr/>
        </p:nvSpPr>
        <p:spPr bwMode="auto">
          <a:xfrm>
            <a:off x="4724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9" name="Line 216"/>
          <p:cNvSpPr>
            <a:spLocks noChangeShapeType="1"/>
          </p:cNvSpPr>
          <p:nvPr/>
        </p:nvSpPr>
        <p:spPr bwMode="auto">
          <a:xfrm>
            <a:off x="6248400" y="4970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Line 217"/>
          <p:cNvSpPr>
            <a:spLocks noChangeShapeType="1"/>
          </p:cNvSpPr>
          <p:nvPr/>
        </p:nvSpPr>
        <p:spPr bwMode="auto">
          <a:xfrm flipH="1" flipV="1">
            <a:off x="3657600" y="46656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1" name="Text Box 218"/>
          <p:cNvSpPr txBox="1">
            <a:spLocks noChangeArrowheads="1"/>
          </p:cNvSpPr>
          <p:nvPr/>
        </p:nvSpPr>
        <p:spPr bwMode="auto">
          <a:xfrm>
            <a:off x="3505200" y="466566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2362" name="Text Box 219"/>
          <p:cNvSpPr txBox="1">
            <a:spLocks noChangeArrowheads="1"/>
          </p:cNvSpPr>
          <p:nvPr/>
        </p:nvSpPr>
        <p:spPr bwMode="auto">
          <a:xfrm>
            <a:off x="3733800" y="44370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YZ</a:t>
            </a:r>
          </a:p>
        </p:txBody>
      </p:sp>
      <p:sp>
        <p:nvSpPr>
          <p:cNvPr id="12363" name="Text Box 220"/>
          <p:cNvSpPr txBox="1">
            <a:spLocks noChangeArrowheads="1"/>
          </p:cNvSpPr>
          <p:nvPr/>
        </p:nvSpPr>
        <p:spPr bwMode="auto">
          <a:xfrm>
            <a:off x="3733800" y="49530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64" name="Text Box 221"/>
          <p:cNvSpPr txBox="1">
            <a:spLocks noChangeArrowheads="1"/>
          </p:cNvSpPr>
          <p:nvPr/>
        </p:nvSpPr>
        <p:spPr bwMode="auto">
          <a:xfrm>
            <a:off x="4038600" y="466566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12365" name="Text Box 223"/>
          <p:cNvSpPr txBox="1">
            <a:spLocks noChangeArrowheads="1"/>
          </p:cNvSpPr>
          <p:nvPr/>
        </p:nvSpPr>
        <p:spPr bwMode="auto">
          <a:xfrm>
            <a:off x="4267200" y="49530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0        0            1            0</a:t>
            </a:r>
            <a:endParaRPr lang="en-US" i="1" baseline="-25000"/>
          </a:p>
          <a:p>
            <a:pPr>
              <a:spcBef>
                <a:spcPct val="50000"/>
              </a:spcBef>
            </a:pPr>
            <a:r>
              <a:rPr lang="en-US" i="1"/>
              <a:t>0        1            1            1</a:t>
            </a:r>
            <a:endParaRPr lang="en-US" i="1" baseline="-25000"/>
          </a:p>
        </p:txBody>
      </p:sp>
      <p:sp>
        <p:nvSpPr>
          <p:cNvPr id="12366" name="Text Box 224"/>
          <p:cNvSpPr txBox="1">
            <a:spLocks noChangeArrowheads="1"/>
          </p:cNvSpPr>
          <p:nvPr/>
        </p:nvSpPr>
        <p:spPr bwMode="auto">
          <a:xfrm>
            <a:off x="2819400" y="266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12367" name="Text Box 225"/>
          <p:cNvSpPr txBox="1">
            <a:spLocks noChangeArrowheads="1"/>
          </p:cNvSpPr>
          <p:nvPr/>
        </p:nvSpPr>
        <p:spPr bwMode="auto">
          <a:xfrm>
            <a:off x="2895600" y="42052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Carry</a:t>
            </a:r>
          </a:p>
        </p:txBody>
      </p:sp>
      <p:sp>
        <p:nvSpPr>
          <p:cNvPr id="12368" name="Text Box 229"/>
          <p:cNvSpPr txBox="1">
            <a:spLocks noChangeArrowheads="1"/>
          </p:cNvSpPr>
          <p:nvPr/>
        </p:nvSpPr>
        <p:spPr bwMode="auto">
          <a:xfrm>
            <a:off x="7010400" y="3200400"/>
            <a:ext cx="19812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 = X’Y’Z + X’YZ’ + XY’Z’ +XYZ</a:t>
            </a:r>
          </a:p>
          <a:p>
            <a:pPr>
              <a:spcBef>
                <a:spcPct val="50000"/>
              </a:spcBef>
            </a:pPr>
            <a:r>
              <a:rPr lang="en-US"/>
              <a:t>= X 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 Y </a:t>
            </a:r>
            <a:r>
              <a:rPr lang="en-US">
                <a:sym typeface="Symbol" pitchFamily="18" charset="2"/>
              </a:rPr>
              <a:t></a:t>
            </a:r>
            <a:r>
              <a:rPr lang="en-US"/>
              <a:t> Z</a:t>
            </a:r>
          </a:p>
        </p:txBody>
      </p:sp>
      <p:sp>
        <p:nvSpPr>
          <p:cNvPr id="12369" name="Text Box 239"/>
          <p:cNvSpPr txBox="1">
            <a:spLocks noChangeArrowheads="1"/>
          </p:cNvSpPr>
          <p:nvPr/>
        </p:nvSpPr>
        <p:spPr bwMode="auto">
          <a:xfrm>
            <a:off x="5791200" y="586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 = XY + YZ + XZ</a:t>
            </a:r>
          </a:p>
        </p:txBody>
      </p:sp>
      <p:sp>
        <p:nvSpPr>
          <p:cNvPr id="12370" name="Rounded Rectangle 34"/>
          <p:cNvSpPr>
            <a:spLocks noChangeArrowheads="1"/>
          </p:cNvSpPr>
          <p:nvPr/>
        </p:nvSpPr>
        <p:spPr bwMode="auto">
          <a:xfrm>
            <a:off x="6569075" y="33242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1" name="Rounded Rectangle 35"/>
          <p:cNvSpPr>
            <a:spLocks noChangeArrowheads="1"/>
          </p:cNvSpPr>
          <p:nvPr/>
        </p:nvSpPr>
        <p:spPr bwMode="auto">
          <a:xfrm>
            <a:off x="4832350" y="3332163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2" name="Rounded Rectangle 36"/>
          <p:cNvSpPr>
            <a:spLocks noChangeArrowheads="1"/>
          </p:cNvSpPr>
          <p:nvPr/>
        </p:nvSpPr>
        <p:spPr bwMode="auto">
          <a:xfrm>
            <a:off x="5702300" y="37179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3" name="Rounded Rectangle 37"/>
          <p:cNvSpPr>
            <a:spLocks noChangeArrowheads="1"/>
          </p:cNvSpPr>
          <p:nvPr/>
        </p:nvSpPr>
        <p:spPr bwMode="auto">
          <a:xfrm>
            <a:off x="4219575" y="3717925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2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 = 2 Half Adders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Manipulating the Equations: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 S =   X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Y 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Z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 C = XY + XZ + YZ</a:t>
            </a:r>
          </a:p>
        </p:txBody>
      </p:sp>
      <p:sp>
        <p:nvSpPr>
          <p:cNvPr id="13316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 = 2 Half Adders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/>
              <a:t>Manipulating the Equations: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 S = ( X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Y )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Z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C </a:t>
            </a:r>
            <a:r>
              <a:rPr lang="en-US" sz="2000" dirty="0"/>
              <a:t>= XY + </a:t>
            </a:r>
            <a:r>
              <a:rPr lang="en-US" sz="2000" dirty="0" smtClean="0">
                <a:solidFill>
                  <a:schemeClr val="accent2"/>
                </a:solidFill>
              </a:rPr>
              <a:t>XZ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YZ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= XY + </a:t>
            </a:r>
            <a:r>
              <a:rPr lang="en-US" sz="2000" dirty="0" smtClean="0">
                <a:solidFill>
                  <a:schemeClr val="accent2"/>
                </a:solidFill>
              </a:rPr>
              <a:t>XYZ + XY’Z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X’YZ + XYZ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= XY( 1 +  Z) +  Z(XY’ + X’Y)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= XY + Z(X </a:t>
            </a:r>
            <a:r>
              <a:rPr lang="en-US" sz="2000" dirty="0" smtClean="0">
                <a:sym typeface="Symbol" pitchFamily="18" charset="2"/>
              </a:rPr>
              <a:t></a:t>
            </a:r>
            <a:r>
              <a:rPr lang="en-US" sz="2000" dirty="0" smtClean="0"/>
              <a:t> Y )</a:t>
            </a:r>
            <a:endParaRPr lang="en-US" sz="2000" dirty="0"/>
          </a:p>
        </p:txBody>
      </p:sp>
      <p:sp>
        <p:nvSpPr>
          <p:cNvPr id="14340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838700" y="30861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 = 2 Half Adders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/>
              <a:t>Manipulating the Equations: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 S = ( X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Y )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Z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 C = XY + XZ + YZ  = XY + Z(X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Y )</a:t>
            </a:r>
          </a:p>
        </p:txBody>
      </p:sp>
      <p:sp>
        <p:nvSpPr>
          <p:cNvPr id="15364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975" y="3551238"/>
            <a:ext cx="7439025" cy="2544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5794375" y="5940425"/>
            <a:ext cx="1585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Mano’s Book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304800" y="4495800"/>
            <a:ext cx="9144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Think of Z as a carry in</a:t>
            </a:r>
          </a:p>
        </p:txBody>
      </p:sp>
      <p:cxnSp>
        <p:nvCxnSpPr>
          <p:cNvPr id="15368" name="Straight Arrow Connector 8"/>
          <p:cNvCxnSpPr>
            <a:cxnSpLocks noChangeShapeType="1"/>
          </p:cNvCxnSpPr>
          <p:nvPr/>
        </p:nvCxnSpPr>
        <p:spPr bwMode="auto">
          <a:xfrm>
            <a:off x="990600" y="5486400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Bigger Adders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How to build an adder for n-bit numbers?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Example: 4-Bit Adder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Inputs ?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Outputs ?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What is the size of the truth table?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How many functions to optimize?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Bigger Adders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How to build an adder for n-bit numbers?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Example: 4-Bit Adder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Inputs ?  </a:t>
            </a:r>
            <a:r>
              <a:rPr lang="en-US" smtClean="0">
                <a:solidFill>
                  <a:srgbClr val="FF0000"/>
                </a:solidFill>
              </a:rPr>
              <a:t>9 inputs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Outputs ? </a:t>
            </a:r>
            <a:r>
              <a:rPr lang="en-US" smtClean="0">
                <a:solidFill>
                  <a:srgbClr val="FF0000"/>
                </a:solidFill>
              </a:rPr>
              <a:t>5 outputs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What is the size of the truth table? </a:t>
            </a:r>
            <a:r>
              <a:rPr lang="en-US" smtClean="0">
                <a:solidFill>
                  <a:srgbClr val="FF0000"/>
                </a:solidFill>
              </a:rPr>
              <a:t>512 rows!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How many functions to optimize? </a:t>
            </a:r>
            <a:r>
              <a:rPr lang="en-US" smtClean="0">
                <a:solidFill>
                  <a:srgbClr val="FF0000"/>
                </a:solidFill>
              </a:rPr>
              <a:t>5 functions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Parallel Adder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endParaRPr lang="en-US" sz="2400" baseline="-25000" dirty="0" smtClean="0"/>
          </a:p>
          <a:p>
            <a:pPr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                                   1  0  0  0</a:t>
            </a:r>
          </a:p>
          <a:p>
            <a:pPr>
              <a:defRPr/>
            </a:pPr>
            <a:r>
              <a:rPr lang="en-US" sz="2400" dirty="0" smtClean="0"/>
              <a:t>                           0 1 0 1</a:t>
            </a:r>
          </a:p>
          <a:p>
            <a:pPr>
              <a:defRPr/>
            </a:pPr>
            <a:r>
              <a:rPr lang="en-US" sz="2400" dirty="0" smtClean="0"/>
              <a:t>                       +  0 1 1 0</a:t>
            </a:r>
          </a:p>
          <a:p>
            <a:pPr>
              <a:defRPr/>
            </a:pPr>
            <a:r>
              <a:rPr lang="en-US" sz="2400" dirty="0" smtClean="0"/>
              <a:t>                           1 0 1 1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To add n-bit numbers: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Use n Full-Adders in parallel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The carries propagates as in addition by hand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This is an example of a </a:t>
            </a:r>
            <a:r>
              <a:rPr lang="en-US" sz="2400" b="1" u="sng" dirty="0" smtClean="0"/>
              <a:t>hierarchical design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900" dirty="0" smtClean="0"/>
              <a:t>The circuit is broken into small blocks</a:t>
            </a:r>
          </a:p>
          <a:p>
            <a:pPr>
              <a:defRPr/>
            </a:pPr>
            <a:endParaRPr lang="en-US" sz="2400" baseline="30000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cxnSp>
        <p:nvCxnSpPr>
          <p:cNvPr id="18437" name="Straight Connector 7"/>
          <p:cNvCxnSpPr>
            <a:cxnSpLocks noChangeShapeType="1"/>
          </p:cNvCxnSpPr>
          <p:nvPr/>
        </p:nvCxnSpPr>
        <p:spPr bwMode="auto">
          <a:xfrm>
            <a:off x="2590800" y="32004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8" name="Straight Arrow Connector 6"/>
          <p:cNvCxnSpPr>
            <a:cxnSpLocks noChangeShapeType="1"/>
          </p:cNvCxnSpPr>
          <p:nvPr/>
        </p:nvCxnSpPr>
        <p:spPr bwMode="auto">
          <a:xfrm>
            <a:off x="4648200" y="24384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8439" name="Straight Arrow Connector 8"/>
          <p:cNvCxnSpPr>
            <a:cxnSpLocks noChangeShapeType="1"/>
          </p:cNvCxnSpPr>
          <p:nvPr/>
        </p:nvCxnSpPr>
        <p:spPr bwMode="auto">
          <a:xfrm rot="10800000">
            <a:off x="3886200" y="2286000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4876800" y="2130425"/>
            <a:ext cx="811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Carry 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Parallel Adder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/>
          <a:lstStyle/>
          <a:p>
            <a:r>
              <a:rPr lang="en-US" sz="2400" smtClean="0"/>
              <a:t>To add n-bit numbers: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Use n Full-Adders in parallel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carries propagates as in addition by hand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3429000"/>
            <a:ext cx="6253162" cy="217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892300" y="5715000"/>
            <a:ext cx="4733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This adder is called</a:t>
            </a:r>
            <a:r>
              <a:rPr lang="en-US" sz="2000" b="1" i="1"/>
              <a:t> ripple carry adder 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6948488" y="5105400"/>
            <a:ext cx="1585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Mano’s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Ripple Adder Delay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3429000" cy="3962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smtClean="0"/>
              <a:t>Assume gate delay = T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8 T to compute the last carry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Total delay = 8 + 1 = 9T</a:t>
            </a:r>
          </a:p>
          <a:p>
            <a:pPr>
              <a:buFont typeface="Arial" charset="0"/>
              <a:buChar char="•"/>
            </a:pPr>
            <a:r>
              <a:rPr lang="en-US" sz="2100" smtClean="0"/>
              <a:t>1 delay form first half adder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Delay = (2n+1)T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05000"/>
            <a:ext cx="474345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5926138" y="5943600"/>
            <a:ext cx="1439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Course CD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Subtraction (2’s Complement)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build a subtractor using 2’s complement?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Arithmetic Circuits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Adder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Subtractor</a:t>
            </a:r>
          </a:p>
          <a:p>
            <a:pPr lvl="1">
              <a:buFont typeface="Arial" charset="0"/>
              <a:buChar char="•"/>
            </a:pPr>
            <a:r>
              <a:rPr lang="en-US" sz="2400" smtClean="0"/>
              <a:t>Carry Look Ahead Adder</a:t>
            </a:r>
          </a:p>
          <a:p>
            <a:pPr lvl="1">
              <a:buFont typeface="Arial" charset="0"/>
              <a:buChar char="•"/>
            </a:pPr>
            <a:r>
              <a:rPr lang="en-US" sz="2400" smtClean="0"/>
              <a:t>BCD Adder</a:t>
            </a:r>
          </a:p>
          <a:p>
            <a:pPr lvl="1">
              <a:buFont typeface="Arial" charset="0"/>
              <a:buChar char="•"/>
            </a:pPr>
            <a:r>
              <a:rPr lang="en-US" sz="2400" smtClean="0"/>
              <a:t>Multiplier</a:t>
            </a:r>
            <a:endParaRPr lang="en-US" sz="2300" smtClean="0"/>
          </a:p>
          <a:p>
            <a:endParaRPr lang="en-US" sz="280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Subtraction (2’s Complement)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build a subtractor using 2’s complement?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25" y="2819400"/>
            <a:ext cx="7788275" cy="2705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697038" y="3503613"/>
            <a:ext cx="196850" cy="217487"/>
            <a:chOff x="945142" y="3649400"/>
            <a:chExt cx="288758" cy="313000"/>
          </a:xfrm>
        </p:grpSpPr>
        <p:sp>
          <p:nvSpPr>
            <p:cNvPr id="22547" name="Isosceles Triangle 5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Oval 6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5" name="Group 17"/>
          <p:cNvGrpSpPr>
            <a:grpSpLocks/>
          </p:cNvGrpSpPr>
          <p:nvPr/>
        </p:nvGrpSpPr>
        <p:grpSpPr bwMode="auto">
          <a:xfrm>
            <a:off x="3348038" y="3503613"/>
            <a:ext cx="196850" cy="217487"/>
            <a:chOff x="945142" y="3649400"/>
            <a:chExt cx="288758" cy="313000"/>
          </a:xfrm>
        </p:grpSpPr>
        <p:sp>
          <p:nvSpPr>
            <p:cNvPr id="22545" name="Isosceles Triangle 18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Oval 19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6" name="Group 20"/>
          <p:cNvGrpSpPr>
            <a:grpSpLocks/>
          </p:cNvGrpSpPr>
          <p:nvPr/>
        </p:nvGrpSpPr>
        <p:grpSpPr bwMode="auto">
          <a:xfrm>
            <a:off x="4994275" y="3503613"/>
            <a:ext cx="196850" cy="217487"/>
            <a:chOff x="945142" y="3649400"/>
            <a:chExt cx="288758" cy="313000"/>
          </a:xfrm>
        </p:grpSpPr>
        <p:sp>
          <p:nvSpPr>
            <p:cNvPr id="22543" name="Isosceles Triangle 21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Oval 22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6650038" y="3503613"/>
            <a:ext cx="198437" cy="217487"/>
            <a:chOff x="945142" y="3649400"/>
            <a:chExt cx="288758" cy="313000"/>
          </a:xfrm>
        </p:grpSpPr>
        <p:sp>
          <p:nvSpPr>
            <p:cNvPr id="22541" name="Isosceles Triangle 24"/>
            <p:cNvSpPr>
              <a:spLocks noChangeArrowheads="1"/>
            </p:cNvSpPr>
            <p:nvPr/>
          </p:nvSpPr>
          <p:spPr bwMode="auto">
            <a:xfrm flipV="1">
              <a:off x="945142" y="3649400"/>
              <a:ext cx="288758" cy="2368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Oval 25"/>
            <p:cNvSpPr>
              <a:spLocks noChangeArrowheads="1"/>
            </p:cNvSpPr>
            <p:nvPr/>
          </p:nvSpPr>
          <p:spPr bwMode="auto">
            <a:xfrm flipV="1">
              <a:off x="1050400" y="3886200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8" name="Rectangle 26"/>
          <p:cNvSpPr>
            <a:spLocks noChangeArrowheads="1"/>
          </p:cNvSpPr>
          <p:nvPr/>
        </p:nvSpPr>
        <p:spPr bwMode="auto">
          <a:xfrm>
            <a:off x="8305800" y="3962400"/>
            <a:ext cx="3048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2800" b="1"/>
              <a:t>1</a:t>
            </a:r>
          </a:p>
        </p:txBody>
      </p:sp>
      <p:sp>
        <p:nvSpPr>
          <p:cNvPr id="22539" name="TextBox 27"/>
          <p:cNvSpPr txBox="1">
            <a:spLocks noChangeArrowheads="1"/>
          </p:cNvSpPr>
          <p:nvPr/>
        </p:nvSpPr>
        <p:spPr bwMode="auto">
          <a:xfrm>
            <a:off x="3287713" y="5638800"/>
            <a:ext cx="219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S = A + ( -B)</a:t>
            </a:r>
          </a:p>
        </p:txBody>
      </p:sp>
      <p:sp>
        <p:nvSpPr>
          <p:cNvPr id="22540" name="TextBox 28"/>
          <p:cNvSpPr txBox="1">
            <a:spLocks noChangeArrowheads="1"/>
          </p:cNvSpPr>
          <p:nvPr/>
        </p:nvSpPr>
        <p:spPr bwMode="auto">
          <a:xfrm>
            <a:off x="7253288" y="5407025"/>
            <a:ext cx="1585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Mano’s 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Adder/Subtractor</a:t>
            </a:r>
          </a:p>
        </p:txBody>
      </p:sp>
      <p:sp>
        <p:nvSpPr>
          <p:cNvPr id="2355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build a circuit that performs both addition and subtraction?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Adder/Subtractor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086600" cy="3573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7177088" y="5257800"/>
            <a:ext cx="1585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Mano’s Book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20725" y="5715000"/>
            <a:ext cx="644207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 full adders and XOR we can build an Adder/Subtractor!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2438400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/>
            <a:r>
              <a:rPr lang="en-US" sz="1200"/>
              <a:t>0 : Add</a:t>
            </a:r>
          </a:p>
          <a:p>
            <a:pPr algn="l"/>
            <a:r>
              <a:rPr lang="en-US" sz="1200"/>
              <a:t>1: subtract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Parallel Adder (Again)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/>
          <a:lstStyle/>
          <a:p>
            <a:r>
              <a:rPr lang="en-US" sz="2400" smtClean="0"/>
              <a:t>To add n-bit numbers: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Use n Full-Adders in parallel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carries propagates as in addition by hand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3429000"/>
            <a:ext cx="6253162" cy="217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892300" y="5715000"/>
            <a:ext cx="4733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This adder is called</a:t>
            </a:r>
            <a:r>
              <a:rPr lang="en-US" sz="2000" b="1" i="1"/>
              <a:t> ripple carry adder </a:t>
            </a: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6948488" y="5105400"/>
            <a:ext cx="1585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Mano’s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Ripple Adder Delay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3429000" cy="3962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smtClean="0"/>
              <a:t>Assume gate delay = T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8 T to compute the last carry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Total delay = 8 + 1 = 9T</a:t>
            </a:r>
          </a:p>
          <a:p>
            <a:pPr>
              <a:buFont typeface="Arial" charset="0"/>
              <a:buChar char="•"/>
            </a:pPr>
            <a:r>
              <a:rPr lang="en-US" sz="2100" smtClean="0"/>
              <a:t>1 delay form first half adder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Delay = (2n+1)T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05000"/>
            <a:ext cx="4743450" cy="402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5926138" y="5943600"/>
            <a:ext cx="1439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Src: Course CD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901700" y="5105400"/>
            <a:ext cx="267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How to improve?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smtClean="0"/>
              <a:t>How to reduce propagation delay of ripple carry adders? </a:t>
            </a:r>
          </a:p>
          <a:p>
            <a:pPr>
              <a:buFont typeface="Arial" charset="0"/>
              <a:buChar char="•"/>
            </a:pPr>
            <a:r>
              <a:rPr lang="en-US" sz="2000" b="1" smtClean="0"/>
              <a:t>Carry look ahead adder:</a:t>
            </a:r>
            <a:r>
              <a:rPr lang="en-US" sz="2000" smtClean="0"/>
              <a:t>  All carries are computed as a function of C</a:t>
            </a:r>
            <a:r>
              <a:rPr lang="en-US" sz="2000" baseline="-25000" smtClean="0"/>
              <a:t>0</a:t>
            </a:r>
            <a:r>
              <a:rPr lang="en-US" sz="2000" smtClean="0"/>
              <a:t>  (independent of n !)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It works on the following standard principles:</a:t>
            </a:r>
          </a:p>
          <a:p>
            <a:pPr lvl="1">
              <a:buFont typeface="Arial" charset="0"/>
              <a:buChar char="•"/>
            </a:pPr>
            <a:r>
              <a:rPr lang="en-US" sz="1800" smtClean="0"/>
              <a:t>A carry bit is generated when both input bits Ai and Bi are 1, or</a:t>
            </a:r>
          </a:p>
          <a:p>
            <a:pPr lvl="1">
              <a:buFont typeface="Arial" charset="0"/>
              <a:buChar char="•"/>
            </a:pPr>
            <a:r>
              <a:rPr lang="en-US" sz="1800" smtClean="0"/>
              <a:t>When one of input bits is 1, and a carry in bit exists</a:t>
            </a:r>
          </a:p>
          <a:p>
            <a:endParaRPr lang="en-US" sz="200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235325" y="4468813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 C</a:t>
            </a:r>
            <a:r>
              <a:rPr lang="en-US" baseline="-25000">
                <a:solidFill>
                  <a:schemeClr val="accent2"/>
                </a:solidFill>
              </a:rPr>
              <a:t>n-1</a:t>
            </a:r>
            <a:r>
              <a:rPr lang="en-US">
                <a:solidFill>
                  <a:schemeClr val="accent2"/>
                </a:solidFill>
              </a:rPr>
              <a:t>…….C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……….C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76600" y="47386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A</a:t>
            </a:r>
            <a:r>
              <a:rPr lang="en-US" baseline="-25000"/>
              <a:t>n-1</a:t>
            </a:r>
            <a:r>
              <a:rPr lang="en-US"/>
              <a:t>…….A</a:t>
            </a:r>
            <a:r>
              <a:rPr lang="en-US" baseline="-25000"/>
              <a:t>i</a:t>
            </a:r>
            <a:r>
              <a:rPr lang="en-US"/>
              <a:t>……….A</a:t>
            </a:r>
            <a:r>
              <a:rPr lang="en-US" baseline="-25000"/>
              <a:t>2</a:t>
            </a: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A</a:t>
            </a:r>
            <a:r>
              <a:rPr lang="en-US" baseline="-25000"/>
              <a:t>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76600" y="50434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B</a:t>
            </a:r>
            <a:r>
              <a:rPr lang="en-US" baseline="-25000"/>
              <a:t>n-1</a:t>
            </a:r>
            <a:r>
              <a:rPr lang="en-US"/>
              <a:t>…….B</a:t>
            </a:r>
            <a:r>
              <a:rPr lang="en-US" baseline="-25000"/>
              <a:t>i</a:t>
            </a:r>
            <a:r>
              <a:rPr lang="en-US"/>
              <a:t>……….B</a:t>
            </a:r>
            <a:r>
              <a:rPr lang="en-US" baseline="-25000"/>
              <a:t>2</a:t>
            </a: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B</a:t>
            </a:r>
            <a:r>
              <a:rPr lang="en-US" baseline="-25000"/>
              <a:t>0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276600" y="5486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276600" y="55006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n</a:t>
            </a:r>
            <a:r>
              <a:rPr lang="en-US"/>
              <a:t> S</a:t>
            </a:r>
            <a:r>
              <a:rPr lang="en-US" baseline="-25000"/>
              <a:t>n-1</a:t>
            </a:r>
            <a:r>
              <a:rPr lang="en-US"/>
              <a:t>…….S</a:t>
            </a:r>
            <a:r>
              <a:rPr lang="en-US" baseline="-25000"/>
              <a:t>i</a:t>
            </a:r>
            <a:r>
              <a:rPr lang="en-US"/>
              <a:t>……….S</a:t>
            </a:r>
            <a:r>
              <a:rPr lang="en-US" baseline="-25000"/>
              <a:t>2</a:t>
            </a: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0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3048000" y="5486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19050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Carry Out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V="1">
            <a:off x="2971800" y="4648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9050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Carry bits</a:t>
            </a:r>
          </a:p>
        </p:txBody>
      </p:sp>
      <p:sp>
        <p:nvSpPr>
          <p:cNvPr id="27661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1295400" y="2084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1295400" y="2465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2743200" y="22367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762000" y="1855788"/>
            <a:ext cx="609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i</a:t>
            </a:r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i</a:t>
            </a:r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 rot="10800000">
            <a:off x="2057400" y="19319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rc 9"/>
          <p:cNvSpPr>
            <a:spLocks/>
          </p:cNvSpPr>
          <p:nvPr/>
        </p:nvSpPr>
        <p:spPr bwMode="auto">
          <a:xfrm>
            <a:off x="1905000" y="19319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2743200" y="29225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1752600" y="2084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1752600" y="29987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1524000" y="2465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1524000" y="33797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3352800" y="32273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4191000" y="2389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>
            <a:off x="4191000" y="2770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5638800" y="25415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7467600" y="23272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i</a:t>
            </a:r>
          </a:p>
        </p:txBody>
      </p:sp>
      <p:sp>
        <p:nvSpPr>
          <p:cNvPr id="28691" name="AutoShape 20"/>
          <p:cNvSpPr>
            <a:spLocks noChangeArrowheads="1"/>
          </p:cNvSpPr>
          <p:nvPr/>
        </p:nvSpPr>
        <p:spPr bwMode="auto">
          <a:xfrm rot="10800000">
            <a:off x="4953000" y="22367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rc 21"/>
          <p:cNvSpPr>
            <a:spLocks/>
          </p:cNvSpPr>
          <p:nvPr/>
        </p:nvSpPr>
        <p:spPr bwMode="auto">
          <a:xfrm>
            <a:off x="4800600" y="22367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AutoShape 22"/>
          <p:cNvSpPr>
            <a:spLocks noChangeArrowheads="1"/>
          </p:cNvSpPr>
          <p:nvPr/>
        </p:nvSpPr>
        <p:spPr bwMode="auto">
          <a:xfrm>
            <a:off x="5638800" y="32273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3"/>
          <p:cNvSpPr>
            <a:spLocks noChangeShapeType="1"/>
          </p:cNvSpPr>
          <p:nvPr/>
        </p:nvSpPr>
        <p:spPr bwMode="auto">
          <a:xfrm>
            <a:off x="4648200" y="2389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4"/>
          <p:cNvSpPr>
            <a:spLocks noChangeShapeType="1"/>
          </p:cNvSpPr>
          <p:nvPr/>
        </p:nvSpPr>
        <p:spPr bwMode="auto">
          <a:xfrm>
            <a:off x="4648200" y="33035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>
            <a:off x="4419600" y="2770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>
            <a:off x="4419600" y="36845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7543800" y="3684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i+1</a:t>
            </a: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457200" y="35464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</a:t>
            </a:r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 flipH="1">
            <a:off x="3200400" y="23891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 flipV="1">
            <a:off x="3200400" y="2236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AutoShape 31"/>
          <p:cNvSpPr>
            <a:spLocks noChangeArrowheads="1"/>
          </p:cNvSpPr>
          <p:nvPr/>
        </p:nvSpPr>
        <p:spPr bwMode="auto">
          <a:xfrm rot="10800000">
            <a:off x="6705600" y="36845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>
            <a:off x="3810000" y="32273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3810000" y="42941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6248400" y="34559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Line 35"/>
          <p:cNvSpPr>
            <a:spLocks noChangeShapeType="1"/>
          </p:cNvSpPr>
          <p:nvPr/>
        </p:nvSpPr>
        <p:spPr bwMode="auto">
          <a:xfrm>
            <a:off x="6553200" y="34559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6"/>
          <p:cNvSpPr>
            <a:spLocks noChangeShapeType="1"/>
          </p:cNvSpPr>
          <p:nvPr/>
        </p:nvSpPr>
        <p:spPr bwMode="auto">
          <a:xfrm>
            <a:off x="6553200" y="3989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37"/>
          <p:cNvSpPr>
            <a:spLocks noChangeShapeType="1"/>
          </p:cNvSpPr>
          <p:nvPr/>
        </p:nvSpPr>
        <p:spPr bwMode="auto">
          <a:xfrm>
            <a:off x="7391400" y="40655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Rectangle 38"/>
          <p:cNvSpPr>
            <a:spLocks noChangeArrowheads="1"/>
          </p:cNvSpPr>
          <p:nvPr/>
        </p:nvSpPr>
        <p:spPr bwMode="auto">
          <a:xfrm>
            <a:off x="13716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Rectangle 39"/>
          <p:cNvSpPr>
            <a:spLocks noChangeArrowheads="1"/>
          </p:cNvSpPr>
          <p:nvPr/>
        </p:nvSpPr>
        <p:spPr bwMode="auto">
          <a:xfrm>
            <a:off x="43434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Text Box 42"/>
          <p:cNvSpPr txBox="1">
            <a:spLocks noChangeArrowheads="1"/>
          </p:cNvSpPr>
          <p:nvPr/>
        </p:nvSpPr>
        <p:spPr bwMode="auto">
          <a:xfrm>
            <a:off x="3352800" y="20843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i</a:t>
            </a:r>
          </a:p>
        </p:txBody>
      </p:sp>
      <p:sp>
        <p:nvSpPr>
          <p:cNvPr id="28712" name="Text Box 43"/>
          <p:cNvSpPr txBox="1">
            <a:spLocks noChangeArrowheads="1"/>
          </p:cNvSpPr>
          <p:nvPr/>
        </p:nvSpPr>
        <p:spPr bwMode="auto">
          <a:xfrm>
            <a:off x="3352800" y="29368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  <a:r>
              <a:rPr lang="en-US" baseline="-25000"/>
              <a:t>i</a:t>
            </a:r>
          </a:p>
        </p:txBody>
      </p:sp>
      <p:sp>
        <p:nvSpPr>
          <p:cNvPr id="28713" name="Text Box 44"/>
          <p:cNvSpPr txBox="1">
            <a:spLocks noChangeArrowheads="1"/>
          </p:cNvSpPr>
          <p:nvPr/>
        </p:nvSpPr>
        <p:spPr bwMode="auto">
          <a:xfrm>
            <a:off x="914400" y="50292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internal signals are given by:</a:t>
            </a:r>
          </a:p>
          <a:p>
            <a:pPr>
              <a:spcBef>
                <a:spcPct val="50000"/>
              </a:spcBef>
            </a:pPr>
            <a:r>
              <a:rPr lang="en-US" sz="1600"/>
              <a:t>Pi = Ai    Bi</a:t>
            </a:r>
          </a:p>
          <a:p>
            <a:pPr>
              <a:spcBef>
                <a:spcPct val="50000"/>
              </a:spcBef>
            </a:pPr>
            <a:r>
              <a:rPr lang="en-US" sz="1600"/>
              <a:t>Gi = Ai.Bi</a:t>
            </a:r>
          </a:p>
        </p:txBody>
      </p:sp>
      <p:sp>
        <p:nvSpPr>
          <p:cNvPr id="28714" name="Text Box 45"/>
          <p:cNvSpPr txBox="1">
            <a:spLocks noChangeArrowheads="1"/>
          </p:cNvSpPr>
          <p:nvPr/>
        </p:nvSpPr>
        <p:spPr bwMode="auto">
          <a:xfrm>
            <a:off x="4267200" y="46482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Carry Generate Gi </a:t>
            </a:r>
            <a:r>
              <a:rPr lang="en-US" sz="1600"/>
              <a:t>: C</a:t>
            </a:r>
            <a:r>
              <a:rPr lang="en-US" sz="1600" baseline="-25000"/>
              <a:t>i+1</a:t>
            </a:r>
            <a:r>
              <a:rPr lang="en-US" sz="1600"/>
              <a:t> = 1 when G</a:t>
            </a:r>
            <a:r>
              <a:rPr lang="en-US" sz="1600" baseline="-25000"/>
              <a:t>i</a:t>
            </a:r>
            <a:r>
              <a:rPr lang="en-US" sz="1600"/>
              <a:t> = 1, regardless of the input carry C</a:t>
            </a:r>
            <a:r>
              <a:rPr lang="en-US" sz="1600" baseline="-25000"/>
              <a:t>i</a:t>
            </a:r>
          </a:p>
          <a:p>
            <a:pPr algn="l"/>
            <a:endParaRPr lang="en-US" sz="1600"/>
          </a:p>
          <a:p>
            <a:pPr algn="l"/>
            <a:r>
              <a:rPr lang="en-US" sz="1600" b="1"/>
              <a:t>Carry Propagate Pi</a:t>
            </a:r>
            <a:r>
              <a:rPr lang="en-US" sz="1600"/>
              <a:t> : Propagates C</a:t>
            </a:r>
            <a:r>
              <a:rPr lang="en-US" sz="1600" baseline="-25000"/>
              <a:t>i</a:t>
            </a:r>
            <a:r>
              <a:rPr lang="en-US" sz="1600"/>
              <a:t> to C</a:t>
            </a:r>
            <a:r>
              <a:rPr lang="en-US" sz="1600" baseline="-25000"/>
              <a:t>i+1</a:t>
            </a:r>
          </a:p>
          <a:p>
            <a:pPr algn="l"/>
            <a:endParaRPr lang="en-US" sz="1600"/>
          </a:p>
          <a:p>
            <a:pPr algn="l"/>
            <a:r>
              <a:rPr lang="en-US" sz="1600">
                <a:solidFill>
                  <a:srgbClr val="FF0000"/>
                </a:solidFill>
              </a:rPr>
              <a:t>Note: P</a:t>
            </a:r>
            <a:r>
              <a:rPr lang="en-US" sz="1600" baseline="-25000">
                <a:solidFill>
                  <a:srgbClr val="FF0000"/>
                </a:solidFill>
              </a:rPr>
              <a:t>i</a:t>
            </a:r>
            <a:r>
              <a:rPr lang="en-US" sz="1600">
                <a:solidFill>
                  <a:srgbClr val="FF0000"/>
                </a:solidFill>
              </a:rPr>
              <a:t> and G</a:t>
            </a:r>
            <a:r>
              <a:rPr lang="en-US" sz="1600" baseline="-25000">
                <a:solidFill>
                  <a:srgbClr val="FF0000"/>
                </a:solidFill>
              </a:rPr>
              <a:t>i</a:t>
            </a:r>
            <a:r>
              <a:rPr lang="en-US" sz="1600">
                <a:solidFill>
                  <a:srgbClr val="FF0000"/>
                </a:solidFill>
              </a:rPr>
              <a:t> depend only on  A</a:t>
            </a:r>
            <a:r>
              <a:rPr lang="en-US" sz="1600" baseline="-25000">
                <a:solidFill>
                  <a:srgbClr val="FF0000"/>
                </a:solidFill>
              </a:rPr>
              <a:t>i</a:t>
            </a:r>
            <a:r>
              <a:rPr lang="en-US" sz="1600">
                <a:solidFill>
                  <a:srgbClr val="FF0000"/>
                </a:solidFill>
              </a:rPr>
              <a:t> and B</a:t>
            </a:r>
            <a:r>
              <a:rPr lang="en-US" sz="1600" baseline="-25000">
                <a:solidFill>
                  <a:srgbClr val="FF0000"/>
                </a:solidFill>
              </a:rPr>
              <a:t>i</a:t>
            </a:r>
            <a:r>
              <a:rPr lang="en-US" sz="1600">
                <a:solidFill>
                  <a:srgbClr val="FF0000"/>
                </a:solidFill>
              </a:rPr>
              <a:t> !</a:t>
            </a:r>
            <a:endParaRPr lang="ar-SA" sz="1600">
              <a:solidFill>
                <a:srgbClr val="FF0000"/>
              </a:solidFill>
            </a:endParaRPr>
          </a:p>
        </p:txBody>
      </p:sp>
      <p:grpSp>
        <p:nvGrpSpPr>
          <p:cNvPr id="28715" name="Group 46"/>
          <p:cNvGrpSpPr>
            <a:grpSpLocks/>
          </p:cNvGrpSpPr>
          <p:nvPr/>
        </p:nvGrpSpPr>
        <p:grpSpPr bwMode="auto">
          <a:xfrm>
            <a:off x="2674938" y="5486400"/>
            <a:ext cx="152400" cy="152400"/>
            <a:chOff x="4128" y="1248"/>
            <a:chExt cx="144" cy="144"/>
          </a:xfrm>
        </p:grpSpPr>
        <p:sp>
          <p:nvSpPr>
            <p:cNvPr id="28719" name="Oval 47"/>
            <p:cNvSpPr>
              <a:spLocks noChangeArrowheads="1"/>
            </p:cNvSpPr>
            <p:nvPr/>
          </p:nvSpPr>
          <p:spPr bwMode="auto">
            <a:xfrm>
              <a:off x="4128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48"/>
            <p:cNvSpPr>
              <a:spLocks noChangeShapeType="1"/>
            </p:cNvSpPr>
            <p:nvPr/>
          </p:nvSpPr>
          <p:spPr bwMode="auto">
            <a:xfrm>
              <a:off x="4203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49"/>
            <p:cNvSpPr>
              <a:spLocks noChangeShapeType="1"/>
            </p:cNvSpPr>
            <p:nvPr/>
          </p:nvSpPr>
          <p:spPr bwMode="auto">
            <a:xfrm>
              <a:off x="4128" y="13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6" name="Line 23"/>
          <p:cNvSpPr>
            <a:spLocks noChangeShapeType="1"/>
          </p:cNvSpPr>
          <p:nvPr/>
        </p:nvSpPr>
        <p:spPr bwMode="auto">
          <a:xfrm>
            <a:off x="4191000" y="27701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Line 23"/>
          <p:cNvSpPr>
            <a:spLocks noChangeShapeType="1"/>
          </p:cNvSpPr>
          <p:nvPr/>
        </p:nvSpPr>
        <p:spPr bwMode="auto">
          <a:xfrm>
            <a:off x="762000" y="39131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29699" name="Text Box 44"/>
          <p:cNvSpPr txBox="1">
            <a:spLocks noChangeArrowheads="1"/>
          </p:cNvSpPr>
          <p:nvPr/>
        </p:nvSpPr>
        <p:spPr bwMode="auto">
          <a:xfrm>
            <a:off x="914400" y="50292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internal signals are given by:</a:t>
            </a:r>
          </a:p>
          <a:p>
            <a:pPr>
              <a:spcBef>
                <a:spcPct val="50000"/>
              </a:spcBef>
            </a:pPr>
            <a:r>
              <a:rPr lang="en-US" sz="1600"/>
              <a:t>Pi = Ai    Bi</a:t>
            </a:r>
          </a:p>
          <a:p>
            <a:pPr>
              <a:spcBef>
                <a:spcPct val="50000"/>
              </a:spcBef>
            </a:pPr>
            <a:r>
              <a:rPr lang="en-US" sz="1600"/>
              <a:t>Gi = Ai.Bi</a:t>
            </a:r>
          </a:p>
        </p:txBody>
      </p:sp>
      <p:sp>
        <p:nvSpPr>
          <p:cNvPr id="29700" name="Text Box 45"/>
          <p:cNvSpPr txBox="1">
            <a:spLocks noChangeArrowheads="1"/>
          </p:cNvSpPr>
          <p:nvPr/>
        </p:nvSpPr>
        <p:spPr bwMode="auto">
          <a:xfrm>
            <a:off x="4648200" y="5029200"/>
            <a:ext cx="3276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output signals are given by:</a:t>
            </a:r>
          </a:p>
          <a:p>
            <a:pPr>
              <a:spcBef>
                <a:spcPct val="50000"/>
              </a:spcBef>
            </a:pPr>
            <a:r>
              <a:rPr lang="en-US" sz="1600"/>
              <a:t>Si = Pi    Ci</a:t>
            </a:r>
          </a:p>
          <a:p>
            <a:pPr>
              <a:spcBef>
                <a:spcPct val="50000"/>
              </a:spcBef>
            </a:pPr>
            <a:r>
              <a:rPr lang="en-US" sz="1600"/>
              <a:t>Ci+1 = Gi + PiCi</a:t>
            </a:r>
          </a:p>
        </p:txBody>
      </p:sp>
      <p:grpSp>
        <p:nvGrpSpPr>
          <p:cNvPr id="29701" name="Group 46"/>
          <p:cNvGrpSpPr>
            <a:grpSpLocks/>
          </p:cNvGrpSpPr>
          <p:nvPr/>
        </p:nvGrpSpPr>
        <p:grpSpPr bwMode="auto">
          <a:xfrm>
            <a:off x="2674938" y="5486400"/>
            <a:ext cx="152400" cy="152400"/>
            <a:chOff x="4128" y="1248"/>
            <a:chExt cx="144" cy="144"/>
          </a:xfrm>
        </p:grpSpPr>
        <p:sp>
          <p:nvSpPr>
            <p:cNvPr id="29747" name="Oval 47"/>
            <p:cNvSpPr>
              <a:spLocks noChangeArrowheads="1"/>
            </p:cNvSpPr>
            <p:nvPr/>
          </p:nvSpPr>
          <p:spPr bwMode="auto">
            <a:xfrm>
              <a:off x="4128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Line 48"/>
            <p:cNvSpPr>
              <a:spLocks noChangeShapeType="1"/>
            </p:cNvSpPr>
            <p:nvPr/>
          </p:nvSpPr>
          <p:spPr bwMode="auto">
            <a:xfrm>
              <a:off x="4203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Line 49"/>
            <p:cNvSpPr>
              <a:spLocks noChangeShapeType="1"/>
            </p:cNvSpPr>
            <p:nvPr/>
          </p:nvSpPr>
          <p:spPr bwMode="auto">
            <a:xfrm>
              <a:off x="4128" y="13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2" name="Group 50"/>
          <p:cNvGrpSpPr>
            <a:grpSpLocks/>
          </p:cNvGrpSpPr>
          <p:nvPr/>
        </p:nvGrpSpPr>
        <p:grpSpPr bwMode="auto">
          <a:xfrm>
            <a:off x="6400800" y="5494338"/>
            <a:ext cx="152400" cy="152400"/>
            <a:chOff x="4128" y="1248"/>
            <a:chExt cx="144" cy="144"/>
          </a:xfrm>
        </p:grpSpPr>
        <p:sp>
          <p:nvSpPr>
            <p:cNvPr id="29744" name="Oval 51"/>
            <p:cNvSpPr>
              <a:spLocks noChangeArrowheads="1"/>
            </p:cNvSpPr>
            <p:nvPr/>
          </p:nvSpPr>
          <p:spPr bwMode="auto">
            <a:xfrm>
              <a:off x="4128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52"/>
            <p:cNvSpPr>
              <a:spLocks noChangeShapeType="1"/>
            </p:cNvSpPr>
            <p:nvPr/>
          </p:nvSpPr>
          <p:spPr bwMode="auto">
            <a:xfrm>
              <a:off x="4203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Line 53"/>
            <p:cNvSpPr>
              <a:spLocks noChangeShapeType="1"/>
            </p:cNvSpPr>
            <p:nvPr/>
          </p:nvSpPr>
          <p:spPr bwMode="auto">
            <a:xfrm>
              <a:off x="4128" y="13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1295400" y="2084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5"/>
          <p:cNvSpPr>
            <a:spLocks noChangeShapeType="1"/>
          </p:cNvSpPr>
          <p:nvPr/>
        </p:nvSpPr>
        <p:spPr bwMode="auto">
          <a:xfrm>
            <a:off x="1295400" y="2465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6"/>
          <p:cNvSpPr>
            <a:spLocks noChangeShapeType="1"/>
          </p:cNvSpPr>
          <p:nvPr/>
        </p:nvSpPr>
        <p:spPr bwMode="auto">
          <a:xfrm>
            <a:off x="2743200" y="22367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Text Box 7"/>
          <p:cNvSpPr txBox="1">
            <a:spLocks noChangeArrowheads="1"/>
          </p:cNvSpPr>
          <p:nvPr/>
        </p:nvSpPr>
        <p:spPr bwMode="auto">
          <a:xfrm>
            <a:off x="762000" y="1855788"/>
            <a:ext cx="609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i</a:t>
            </a:r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i</a:t>
            </a:r>
          </a:p>
        </p:txBody>
      </p:sp>
      <p:sp>
        <p:nvSpPr>
          <p:cNvPr id="29707" name="AutoShape 8"/>
          <p:cNvSpPr>
            <a:spLocks noChangeArrowheads="1"/>
          </p:cNvSpPr>
          <p:nvPr/>
        </p:nvSpPr>
        <p:spPr bwMode="auto">
          <a:xfrm rot="10800000">
            <a:off x="2057400" y="19319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Arc 9"/>
          <p:cNvSpPr>
            <a:spLocks/>
          </p:cNvSpPr>
          <p:nvPr/>
        </p:nvSpPr>
        <p:spPr bwMode="auto">
          <a:xfrm>
            <a:off x="1905000" y="19319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AutoShape 10"/>
          <p:cNvSpPr>
            <a:spLocks noChangeArrowheads="1"/>
          </p:cNvSpPr>
          <p:nvPr/>
        </p:nvSpPr>
        <p:spPr bwMode="auto">
          <a:xfrm>
            <a:off x="2743200" y="29225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1"/>
          <p:cNvSpPr>
            <a:spLocks noChangeShapeType="1"/>
          </p:cNvSpPr>
          <p:nvPr/>
        </p:nvSpPr>
        <p:spPr bwMode="auto">
          <a:xfrm>
            <a:off x="1752600" y="2084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2"/>
          <p:cNvSpPr>
            <a:spLocks noChangeShapeType="1"/>
          </p:cNvSpPr>
          <p:nvPr/>
        </p:nvSpPr>
        <p:spPr bwMode="auto">
          <a:xfrm>
            <a:off x="1752600" y="29987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3"/>
          <p:cNvSpPr>
            <a:spLocks noChangeShapeType="1"/>
          </p:cNvSpPr>
          <p:nvPr/>
        </p:nvSpPr>
        <p:spPr bwMode="auto">
          <a:xfrm>
            <a:off x="1524000" y="2465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14"/>
          <p:cNvSpPr>
            <a:spLocks noChangeShapeType="1"/>
          </p:cNvSpPr>
          <p:nvPr/>
        </p:nvSpPr>
        <p:spPr bwMode="auto">
          <a:xfrm>
            <a:off x="1524000" y="33797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15"/>
          <p:cNvSpPr>
            <a:spLocks noChangeShapeType="1"/>
          </p:cNvSpPr>
          <p:nvPr/>
        </p:nvSpPr>
        <p:spPr bwMode="auto">
          <a:xfrm>
            <a:off x="3352800" y="32273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16"/>
          <p:cNvSpPr>
            <a:spLocks noChangeShapeType="1"/>
          </p:cNvSpPr>
          <p:nvPr/>
        </p:nvSpPr>
        <p:spPr bwMode="auto">
          <a:xfrm>
            <a:off x="4191000" y="2389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17"/>
          <p:cNvSpPr>
            <a:spLocks noChangeShapeType="1"/>
          </p:cNvSpPr>
          <p:nvPr/>
        </p:nvSpPr>
        <p:spPr bwMode="auto">
          <a:xfrm>
            <a:off x="4191000" y="2770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AutoShape 20"/>
          <p:cNvSpPr>
            <a:spLocks noChangeArrowheads="1"/>
          </p:cNvSpPr>
          <p:nvPr/>
        </p:nvSpPr>
        <p:spPr bwMode="auto">
          <a:xfrm rot="10800000">
            <a:off x="4953000" y="22367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Arc 21"/>
          <p:cNvSpPr>
            <a:spLocks/>
          </p:cNvSpPr>
          <p:nvPr/>
        </p:nvSpPr>
        <p:spPr bwMode="auto">
          <a:xfrm>
            <a:off x="4800600" y="22367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AutoShape 22"/>
          <p:cNvSpPr>
            <a:spLocks noChangeArrowheads="1"/>
          </p:cNvSpPr>
          <p:nvPr/>
        </p:nvSpPr>
        <p:spPr bwMode="auto">
          <a:xfrm>
            <a:off x="5638800" y="32273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>
            <a:off x="4648200" y="2389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>
            <a:off x="4648200" y="33035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>
            <a:off x="4419600" y="2770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4419600" y="36845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7543800" y="3684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i+1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457200" y="35464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</a:t>
            </a:r>
          </a:p>
        </p:txBody>
      </p:sp>
      <p:sp>
        <p:nvSpPr>
          <p:cNvPr id="29726" name="Line 29"/>
          <p:cNvSpPr>
            <a:spLocks noChangeShapeType="1"/>
          </p:cNvSpPr>
          <p:nvPr/>
        </p:nvSpPr>
        <p:spPr bwMode="auto">
          <a:xfrm flipH="1">
            <a:off x="3200400" y="23891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Line 30"/>
          <p:cNvSpPr>
            <a:spLocks noChangeShapeType="1"/>
          </p:cNvSpPr>
          <p:nvPr/>
        </p:nvSpPr>
        <p:spPr bwMode="auto">
          <a:xfrm flipV="1">
            <a:off x="3200400" y="2236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AutoShape 31"/>
          <p:cNvSpPr>
            <a:spLocks noChangeArrowheads="1"/>
          </p:cNvSpPr>
          <p:nvPr/>
        </p:nvSpPr>
        <p:spPr bwMode="auto">
          <a:xfrm rot="10800000">
            <a:off x="6705600" y="36845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2"/>
          <p:cNvSpPr>
            <a:spLocks noChangeShapeType="1"/>
          </p:cNvSpPr>
          <p:nvPr/>
        </p:nvSpPr>
        <p:spPr bwMode="auto">
          <a:xfrm>
            <a:off x="3810000" y="32273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Line 33"/>
          <p:cNvSpPr>
            <a:spLocks noChangeShapeType="1"/>
          </p:cNvSpPr>
          <p:nvPr/>
        </p:nvSpPr>
        <p:spPr bwMode="auto">
          <a:xfrm>
            <a:off x="3810000" y="42941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1" name="Line 34"/>
          <p:cNvSpPr>
            <a:spLocks noChangeShapeType="1"/>
          </p:cNvSpPr>
          <p:nvPr/>
        </p:nvSpPr>
        <p:spPr bwMode="auto">
          <a:xfrm>
            <a:off x="6248400" y="34559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>
            <a:off x="6553200" y="34559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3" name="Line 36"/>
          <p:cNvSpPr>
            <a:spLocks noChangeShapeType="1"/>
          </p:cNvSpPr>
          <p:nvPr/>
        </p:nvSpPr>
        <p:spPr bwMode="auto">
          <a:xfrm>
            <a:off x="6553200" y="3989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>
            <a:off x="7391400" y="40655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5" name="Rectangle 38"/>
          <p:cNvSpPr>
            <a:spLocks noChangeArrowheads="1"/>
          </p:cNvSpPr>
          <p:nvPr/>
        </p:nvSpPr>
        <p:spPr bwMode="auto">
          <a:xfrm>
            <a:off x="13716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Rectangle 39"/>
          <p:cNvSpPr>
            <a:spLocks noChangeArrowheads="1"/>
          </p:cNvSpPr>
          <p:nvPr/>
        </p:nvSpPr>
        <p:spPr bwMode="auto">
          <a:xfrm>
            <a:off x="43434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Text Box 42"/>
          <p:cNvSpPr txBox="1">
            <a:spLocks noChangeArrowheads="1"/>
          </p:cNvSpPr>
          <p:nvPr/>
        </p:nvSpPr>
        <p:spPr bwMode="auto">
          <a:xfrm>
            <a:off x="3352800" y="20843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i</a:t>
            </a:r>
          </a:p>
        </p:txBody>
      </p:sp>
      <p:sp>
        <p:nvSpPr>
          <p:cNvPr id="29738" name="Text Box 43"/>
          <p:cNvSpPr txBox="1">
            <a:spLocks noChangeArrowheads="1"/>
          </p:cNvSpPr>
          <p:nvPr/>
        </p:nvSpPr>
        <p:spPr bwMode="auto">
          <a:xfrm>
            <a:off x="3352800" y="29368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  <a:r>
              <a:rPr lang="en-US" baseline="-25000"/>
              <a:t>i</a:t>
            </a:r>
          </a:p>
        </p:txBody>
      </p:sp>
      <p:sp>
        <p:nvSpPr>
          <p:cNvPr id="29739" name="Line 23"/>
          <p:cNvSpPr>
            <a:spLocks noChangeShapeType="1"/>
          </p:cNvSpPr>
          <p:nvPr/>
        </p:nvSpPr>
        <p:spPr bwMode="auto">
          <a:xfrm>
            <a:off x="4191000" y="27701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0" name="Line 23"/>
          <p:cNvSpPr>
            <a:spLocks noChangeShapeType="1"/>
          </p:cNvSpPr>
          <p:nvPr/>
        </p:nvSpPr>
        <p:spPr bwMode="auto">
          <a:xfrm>
            <a:off x="762000" y="39131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1" name="Line 18"/>
          <p:cNvSpPr>
            <a:spLocks noChangeShapeType="1"/>
          </p:cNvSpPr>
          <p:nvPr/>
        </p:nvSpPr>
        <p:spPr bwMode="auto">
          <a:xfrm>
            <a:off x="5638800" y="25415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2" name="Text Box 19"/>
          <p:cNvSpPr txBox="1">
            <a:spLocks noChangeArrowheads="1"/>
          </p:cNvSpPr>
          <p:nvPr/>
        </p:nvSpPr>
        <p:spPr bwMode="auto">
          <a:xfrm>
            <a:off x="7467600" y="23272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i</a:t>
            </a:r>
          </a:p>
        </p:txBody>
      </p:sp>
      <p:sp>
        <p:nvSpPr>
          <p:cNvPr id="29743" name="Footer Placeholder 5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693025" cy="1905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ar-SA" sz="2000" dirty="0"/>
          </a:p>
          <a:p>
            <a:pPr>
              <a:defRPr/>
            </a:pPr>
            <a:r>
              <a:rPr lang="en-US" sz="2000" dirty="0"/>
              <a:t>The carry outputs for various stages can be written as: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C1 = Go + </a:t>
            </a:r>
            <a:r>
              <a:rPr lang="en-US" sz="2000" dirty="0" err="1">
                <a:solidFill>
                  <a:schemeClr val="tx1"/>
                </a:solidFill>
              </a:rPr>
              <a:t>PoCo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C2 = G1 + P1C1 = G1 + P1(Go + </a:t>
            </a:r>
            <a:r>
              <a:rPr lang="en-US" sz="2000" dirty="0" err="1"/>
              <a:t>PoCo</a:t>
            </a:r>
            <a:r>
              <a:rPr lang="en-US" sz="2000" dirty="0"/>
              <a:t>) = </a:t>
            </a:r>
            <a:r>
              <a:rPr lang="en-US" sz="2000" dirty="0">
                <a:solidFill>
                  <a:schemeClr val="accent2"/>
                </a:solidFill>
              </a:rPr>
              <a:t>G1 + P1Go + P1PoCo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C3 = G2 + P2C2 = </a:t>
            </a:r>
            <a:r>
              <a:rPr lang="en-US" sz="2000" dirty="0">
                <a:solidFill>
                  <a:schemeClr val="accent2"/>
                </a:solidFill>
              </a:rPr>
              <a:t>G2 + P2G1 + P2P1G0 + P2P1P0C0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C4 = G3 + P3C3 = </a:t>
            </a:r>
            <a:r>
              <a:rPr lang="en-US" sz="2000" dirty="0">
                <a:solidFill>
                  <a:schemeClr val="accent2"/>
                </a:solidFill>
              </a:rPr>
              <a:t>G3 + P3G2 + P3P2G1 + P3P2P1G0 + P3P2P1P0C0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295400" y="2084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295400" y="2465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743200" y="22367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62000" y="1855788"/>
            <a:ext cx="609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i</a:t>
            </a:r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i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 rot="10800000">
            <a:off x="2057400" y="19319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rc 9"/>
          <p:cNvSpPr>
            <a:spLocks/>
          </p:cNvSpPr>
          <p:nvPr/>
        </p:nvSpPr>
        <p:spPr bwMode="auto">
          <a:xfrm>
            <a:off x="1905000" y="19319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2743200" y="29225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752600" y="2084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752600" y="29987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524000" y="24653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1524000" y="33797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352800" y="32273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191000" y="2389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191000" y="2770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AutoShape 20"/>
          <p:cNvSpPr>
            <a:spLocks noChangeArrowheads="1"/>
          </p:cNvSpPr>
          <p:nvPr/>
        </p:nvSpPr>
        <p:spPr bwMode="auto">
          <a:xfrm rot="10800000">
            <a:off x="4953000" y="22367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rc 21"/>
          <p:cNvSpPr>
            <a:spLocks/>
          </p:cNvSpPr>
          <p:nvPr/>
        </p:nvSpPr>
        <p:spPr bwMode="auto">
          <a:xfrm>
            <a:off x="4800600" y="2236788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8285356 w 21600"/>
              <a:gd name="T3" fmla="*/ 2147483647 h 42503"/>
              <a:gd name="T4" fmla="*/ 0 w 21600"/>
              <a:gd name="T5" fmla="*/ 1384423630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AutoShape 22"/>
          <p:cNvSpPr>
            <a:spLocks noChangeArrowheads="1"/>
          </p:cNvSpPr>
          <p:nvPr/>
        </p:nvSpPr>
        <p:spPr bwMode="auto">
          <a:xfrm>
            <a:off x="5638800" y="3227388"/>
            <a:ext cx="609600" cy="6096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>
            <a:off x="4648200" y="2389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Line 24"/>
          <p:cNvSpPr>
            <a:spLocks noChangeShapeType="1"/>
          </p:cNvSpPr>
          <p:nvPr/>
        </p:nvSpPr>
        <p:spPr bwMode="auto">
          <a:xfrm>
            <a:off x="4648200" y="33035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>
            <a:off x="4419600" y="277018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>
            <a:off x="4419600" y="36845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Text Box 27"/>
          <p:cNvSpPr txBox="1">
            <a:spLocks noChangeArrowheads="1"/>
          </p:cNvSpPr>
          <p:nvPr/>
        </p:nvSpPr>
        <p:spPr bwMode="auto">
          <a:xfrm>
            <a:off x="7543800" y="3684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i+1</a:t>
            </a:r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457200" y="35464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 flipH="1">
            <a:off x="3200400" y="23891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Line 30"/>
          <p:cNvSpPr>
            <a:spLocks noChangeShapeType="1"/>
          </p:cNvSpPr>
          <p:nvPr/>
        </p:nvSpPr>
        <p:spPr bwMode="auto">
          <a:xfrm flipV="1">
            <a:off x="3200400" y="22367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9" name="AutoShape 31"/>
          <p:cNvSpPr>
            <a:spLocks noChangeArrowheads="1"/>
          </p:cNvSpPr>
          <p:nvPr/>
        </p:nvSpPr>
        <p:spPr bwMode="auto">
          <a:xfrm rot="10800000">
            <a:off x="6705600" y="3684588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Line 32"/>
          <p:cNvSpPr>
            <a:spLocks noChangeShapeType="1"/>
          </p:cNvSpPr>
          <p:nvPr/>
        </p:nvSpPr>
        <p:spPr bwMode="auto">
          <a:xfrm>
            <a:off x="3810000" y="32273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3"/>
          <p:cNvSpPr>
            <a:spLocks noChangeShapeType="1"/>
          </p:cNvSpPr>
          <p:nvPr/>
        </p:nvSpPr>
        <p:spPr bwMode="auto">
          <a:xfrm>
            <a:off x="3810000" y="42941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4"/>
          <p:cNvSpPr>
            <a:spLocks noChangeShapeType="1"/>
          </p:cNvSpPr>
          <p:nvPr/>
        </p:nvSpPr>
        <p:spPr bwMode="auto">
          <a:xfrm>
            <a:off x="6248400" y="34559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5"/>
          <p:cNvSpPr>
            <a:spLocks noChangeShapeType="1"/>
          </p:cNvSpPr>
          <p:nvPr/>
        </p:nvSpPr>
        <p:spPr bwMode="auto">
          <a:xfrm>
            <a:off x="6553200" y="34559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6"/>
          <p:cNvSpPr>
            <a:spLocks noChangeShapeType="1"/>
          </p:cNvSpPr>
          <p:nvPr/>
        </p:nvSpPr>
        <p:spPr bwMode="auto">
          <a:xfrm>
            <a:off x="6553200" y="39893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7"/>
          <p:cNvSpPr>
            <a:spLocks noChangeShapeType="1"/>
          </p:cNvSpPr>
          <p:nvPr/>
        </p:nvSpPr>
        <p:spPr bwMode="auto">
          <a:xfrm>
            <a:off x="7391400" y="40655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Rectangle 38"/>
          <p:cNvSpPr>
            <a:spLocks noChangeArrowheads="1"/>
          </p:cNvSpPr>
          <p:nvPr/>
        </p:nvSpPr>
        <p:spPr bwMode="auto">
          <a:xfrm>
            <a:off x="13716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Rectangle 39"/>
          <p:cNvSpPr>
            <a:spLocks noChangeArrowheads="1"/>
          </p:cNvSpPr>
          <p:nvPr/>
        </p:nvSpPr>
        <p:spPr bwMode="auto">
          <a:xfrm>
            <a:off x="4343400" y="1779588"/>
            <a:ext cx="2286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Text Box 42"/>
          <p:cNvSpPr txBox="1">
            <a:spLocks noChangeArrowheads="1"/>
          </p:cNvSpPr>
          <p:nvPr/>
        </p:nvSpPr>
        <p:spPr bwMode="auto">
          <a:xfrm>
            <a:off x="3352800" y="20843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i</a:t>
            </a:r>
          </a:p>
        </p:txBody>
      </p:sp>
      <p:sp>
        <p:nvSpPr>
          <p:cNvPr id="30759" name="Text Box 43"/>
          <p:cNvSpPr txBox="1">
            <a:spLocks noChangeArrowheads="1"/>
          </p:cNvSpPr>
          <p:nvPr/>
        </p:nvSpPr>
        <p:spPr bwMode="auto">
          <a:xfrm>
            <a:off x="3352800" y="29368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  <a:r>
              <a:rPr lang="en-US" baseline="-25000"/>
              <a:t>i</a:t>
            </a:r>
          </a:p>
        </p:txBody>
      </p:sp>
      <p:sp>
        <p:nvSpPr>
          <p:cNvPr id="30760" name="Line 23"/>
          <p:cNvSpPr>
            <a:spLocks noChangeShapeType="1"/>
          </p:cNvSpPr>
          <p:nvPr/>
        </p:nvSpPr>
        <p:spPr bwMode="auto">
          <a:xfrm>
            <a:off x="4191000" y="27701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23"/>
          <p:cNvSpPr>
            <a:spLocks noChangeShapeType="1"/>
          </p:cNvSpPr>
          <p:nvPr/>
        </p:nvSpPr>
        <p:spPr bwMode="auto">
          <a:xfrm>
            <a:off x="762000" y="39131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18"/>
          <p:cNvSpPr>
            <a:spLocks noChangeShapeType="1"/>
          </p:cNvSpPr>
          <p:nvPr/>
        </p:nvSpPr>
        <p:spPr bwMode="auto">
          <a:xfrm>
            <a:off x="5638800" y="25415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Text Box 19"/>
          <p:cNvSpPr txBox="1">
            <a:spLocks noChangeArrowheads="1"/>
          </p:cNvSpPr>
          <p:nvPr/>
        </p:nvSpPr>
        <p:spPr bwMode="auto">
          <a:xfrm>
            <a:off x="7467600" y="23272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i</a:t>
            </a:r>
          </a:p>
        </p:txBody>
      </p:sp>
      <p:sp>
        <p:nvSpPr>
          <p:cNvPr id="30764" name="Footer Placeholder 4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Conclusion: Each carry bit can be expressed in terms of the input carry Co, and not based on its preceding carry bit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Each carry bit can be expressed as a SOP, and can be implemented using a two-level circuit, i.e. a gate delay of 2T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Design an Adder for 1-bit numbers?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2565400" y="1981200"/>
            <a:ext cx="482600" cy="381000"/>
            <a:chOff x="1616" y="2256"/>
            <a:chExt cx="304" cy="240"/>
          </a:xfrm>
        </p:grpSpPr>
        <p:sp>
          <p:nvSpPr>
            <p:cNvPr id="32865" name="AutoShape 5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6" name="Arc 6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2" name="AutoShape 16"/>
          <p:cNvSpPr>
            <a:spLocks noChangeArrowheads="1"/>
          </p:cNvSpPr>
          <p:nvPr/>
        </p:nvSpPr>
        <p:spPr bwMode="auto">
          <a:xfrm>
            <a:off x="2667000" y="2590800"/>
            <a:ext cx="381000" cy="3048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3" name="Group 17"/>
          <p:cNvGrpSpPr>
            <a:grpSpLocks/>
          </p:cNvGrpSpPr>
          <p:nvPr/>
        </p:nvGrpSpPr>
        <p:grpSpPr bwMode="auto">
          <a:xfrm>
            <a:off x="2514600" y="3124200"/>
            <a:ext cx="482600" cy="381000"/>
            <a:chOff x="1616" y="2256"/>
            <a:chExt cx="304" cy="240"/>
          </a:xfrm>
        </p:grpSpPr>
        <p:sp>
          <p:nvSpPr>
            <p:cNvPr id="32863" name="AutoShape 18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4" name="Arc 19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4" name="AutoShape 20"/>
          <p:cNvSpPr>
            <a:spLocks noChangeArrowheads="1"/>
          </p:cNvSpPr>
          <p:nvPr/>
        </p:nvSpPr>
        <p:spPr bwMode="auto">
          <a:xfrm>
            <a:off x="2616200" y="3733800"/>
            <a:ext cx="381000" cy="3048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5" name="Group 21"/>
          <p:cNvGrpSpPr>
            <a:grpSpLocks/>
          </p:cNvGrpSpPr>
          <p:nvPr/>
        </p:nvGrpSpPr>
        <p:grpSpPr bwMode="auto">
          <a:xfrm>
            <a:off x="2514600" y="4191000"/>
            <a:ext cx="482600" cy="381000"/>
            <a:chOff x="1616" y="2256"/>
            <a:chExt cx="304" cy="240"/>
          </a:xfrm>
        </p:grpSpPr>
        <p:sp>
          <p:nvSpPr>
            <p:cNvPr id="32861" name="AutoShape 22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2" name="Arc 23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6" name="AutoShape 24"/>
          <p:cNvSpPr>
            <a:spLocks noChangeArrowheads="1"/>
          </p:cNvSpPr>
          <p:nvPr/>
        </p:nvSpPr>
        <p:spPr bwMode="auto">
          <a:xfrm>
            <a:off x="2616200" y="4800600"/>
            <a:ext cx="381000" cy="3048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7" name="Group 25"/>
          <p:cNvGrpSpPr>
            <a:grpSpLocks/>
          </p:cNvGrpSpPr>
          <p:nvPr/>
        </p:nvGrpSpPr>
        <p:grpSpPr bwMode="auto">
          <a:xfrm>
            <a:off x="2514600" y="5257800"/>
            <a:ext cx="482600" cy="381000"/>
            <a:chOff x="1616" y="2256"/>
            <a:chExt cx="304" cy="240"/>
          </a:xfrm>
        </p:grpSpPr>
        <p:sp>
          <p:nvSpPr>
            <p:cNvPr id="32859" name="AutoShape 26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0" name="Arc 27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8" name="AutoShape 28"/>
          <p:cNvSpPr>
            <a:spLocks noChangeArrowheads="1"/>
          </p:cNvSpPr>
          <p:nvPr/>
        </p:nvSpPr>
        <p:spPr bwMode="auto">
          <a:xfrm>
            <a:off x="2616200" y="5867400"/>
            <a:ext cx="381000" cy="3048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9" name="Group 29"/>
          <p:cNvGrpSpPr>
            <a:grpSpLocks/>
          </p:cNvGrpSpPr>
          <p:nvPr/>
        </p:nvGrpSpPr>
        <p:grpSpPr bwMode="auto">
          <a:xfrm>
            <a:off x="5054600" y="2133600"/>
            <a:ext cx="482600" cy="381000"/>
            <a:chOff x="1616" y="2256"/>
            <a:chExt cx="304" cy="240"/>
          </a:xfrm>
        </p:grpSpPr>
        <p:sp>
          <p:nvSpPr>
            <p:cNvPr id="32857" name="AutoShape 30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8" name="Arc 31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0" name="Group 32"/>
          <p:cNvGrpSpPr>
            <a:grpSpLocks/>
          </p:cNvGrpSpPr>
          <p:nvPr/>
        </p:nvGrpSpPr>
        <p:grpSpPr bwMode="auto">
          <a:xfrm>
            <a:off x="4953000" y="3276600"/>
            <a:ext cx="482600" cy="381000"/>
            <a:chOff x="1616" y="2256"/>
            <a:chExt cx="304" cy="240"/>
          </a:xfrm>
        </p:grpSpPr>
        <p:sp>
          <p:nvSpPr>
            <p:cNvPr id="32855" name="AutoShape 33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6" name="Arc 34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1" name="Group 35"/>
          <p:cNvGrpSpPr>
            <a:grpSpLocks/>
          </p:cNvGrpSpPr>
          <p:nvPr/>
        </p:nvGrpSpPr>
        <p:grpSpPr bwMode="auto">
          <a:xfrm>
            <a:off x="4953000" y="4191000"/>
            <a:ext cx="482600" cy="381000"/>
            <a:chOff x="1616" y="2256"/>
            <a:chExt cx="304" cy="240"/>
          </a:xfrm>
        </p:grpSpPr>
        <p:sp>
          <p:nvSpPr>
            <p:cNvPr id="32853" name="AutoShape 36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Arc 37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2" name="Group 38"/>
          <p:cNvGrpSpPr>
            <a:grpSpLocks/>
          </p:cNvGrpSpPr>
          <p:nvPr/>
        </p:nvGrpSpPr>
        <p:grpSpPr bwMode="auto">
          <a:xfrm>
            <a:off x="4953000" y="5181600"/>
            <a:ext cx="482600" cy="381000"/>
            <a:chOff x="1616" y="2256"/>
            <a:chExt cx="304" cy="240"/>
          </a:xfrm>
        </p:grpSpPr>
        <p:sp>
          <p:nvSpPr>
            <p:cNvPr id="32851" name="AutoShape 39"/>
            <p:cNvSpPr>
              <a:spLocks noChangeArrowheads="1"/>
            </p:cNvSpPr>
            <p:nvPr/>
          </p:nvSpPr>
          <p:spPr bwMode="auto">
            <a:xfrm rot="10800000">
              <a:off x="1728" y="2256"/>
              <a:ext cx="192" cy="24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Arc 40"/>
            <p:cNvSpPr>
              <a:spLocks/>
            </p:cNvSpPr>
            <p:nvPr/>
          </p:nvSpPr>
          <p:spPr bwMode="auto">
            <a:xfrm>
              <a:off x="1616" y="2256"/>
              <a:ext cx="64" cy="237"/>
            </a:xfrm>
            <a:custGeom>
              <a:avLst/>
              <a:gdLst>
                <a:gd name="T0" fmla="*/ 0 w 21600"/>
                <a:gd name="T1" fmla="*/ 0 h 42503"/>
                <a:gd name="T2" fmla="*/ 0 w 21600"/>
                <a:gd name="T3" fmla="*/ 0 h 42503"/>
                <a:gd name="T4" fmla="*/ 0 w 21600"/>
                <a:gd name="T5" fmla="*/ 0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3" name="Rectangle 41"/>
          <p:cNvSpPr>
            <a:spLocks noChangeArrowheads="1"/>
          </p:cNvSpPr>
          <p:nvPr/>
        </p:nvSpPr>
        <p:spPr bwMode="auto">
          <a:xfrm>
            <a:off x="3276600" y="1981200"/>
            <a:ext cx="1447800" cy="419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42"/>
          <p:cNvSpPr>
            <a:spLocks noChangeShapeType="1"/>
          </p:cNvSpPr>
          <p:nvPr/>
        </p:nvSpPr>
        <p:spPr bwMode="auto">
          <a:xfrm>
            <a:off x="21336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5" name="Line 43"/>
          <p:cNvSpPr>
            <a:spLocks noChangeShapeType="1"/>
          </p:cNvSpPr>
          <p:nvPr/>
        </p:nvSpPr>
        <p:spPr bwMode="auto">
          <a:xfrm>
            <a:off x="2133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44"/>
          <p:cNvSpPr>
            <a:spLocks noChangeShapeType="1"/>
          </p:cNvSpPr>
          <p:nvPr/>
        </p:nvSpPr>
        <p:spPr bwMode="auto">
          <a:xfrm>
            <a:off x="24384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45"/>
          <p:cNvSpPr>
            <a:spLocks noChangeShapeType="1"/>
          </p:cNvSpPr>
          <p:nvPr/>
        </p:nvSpPr>
        <p:spPr bwMode="auto">
          <a:xfrm>
            <a:off x="22860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58"/>
          <p:cNvSpPr>
            <a:spLocks noChangeShapeType="1"/>
          </p:cNvSpPr>
          <p:nvPr/>
        </p:nvSpPr>
        <p:spPr bwMode="auto">
          <a:xfrm>
            <a:off x="24384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59"/>
          <p:cNvSpPr>
            <a:spLocks noChangeShapeType="1"/>
          </p:cNvSpPr>
          <p:nvPr/>
        </p:nvSpPr>
        <p:spPr bwMode="auto">
          <a:xfrm>
            <a:off x="2286000" y="2286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60"/>
          <p:cNvSpPr>
            <a:spLocks noChangeShapeType="1"/>
          </p:cNvSpPr>
          <p:nvPr/>
        </p:nvSpPr>
        <p:spPr bwMode="auto">
          <a:xfrm>
            <a:off x="20574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61"/>
          <p:cNvSpPr>
            <a:spLocks noChangeShapeType="1"/>
          </p:cNvSpPr>
          <p:nvPr/>
        </p:nvSpPr>
        <p:spPr bwMode="auto">
          <a:xfrm>
            <a:off x="20574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62"/>
          <p:cNvSpPr>
            <a:spLocks noChangeShapeType="1"/>
          </p:cNvSpPr>
          <p:nvPr/>
        </p:nvSpPr>
        <p:spPr bwMode="auto">
          <a:xfrm>
            <a:off x="23622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Line 63"/>
          <p:cNvSpPr>
            <a:spLocks noChangeShapeType="1"/>
          </p:cNvSpPr>
          <p:nvPr/>
        </p:nvSpPr>
        <p:spPr bwMode="auto">
          <a:xfrm>
            <a:off x="2209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64"/>
          <p:cNvSpPr>
            <a:spLocks noChangeShapeType="1"/>
          </p:cNvSpPr>
          <p:nvPr/>
        </p:nvSpPr>
        <p:spPr bwMode="auto">
          <a:xfrm>
            <a:off x="23622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65"/>
          <p:cNvSpPr>
            <a:spLocks noChangeShapeType="1"/>
          </p:cNvSpPr>
          <p:nvPr/>
        </p:nvSpPr>
        <p:spPr bwMode="auto">
          <a:xfrm>
            <a:off x="2209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66"/>
          <p:cNvSpPr>
            <a:spLocks noChangeShapeType="1"/>
          </p:cNvSpPr>
          <p:nvPr/>
        </p:nvSpPr>
        <p:spPr bwMode="auto">
          <a:xfrm>
            <a:off x="2057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Line 67"/>
          <p:cNvSpPr>
            <a:spLocks noChangeShapeType="1"/>
          </p:cNvSpPr>
          <p:nvPr/>
        </p:nvSpPr>
        <p:spPr bwMode="auto">
          <a:xfrm>
            <a:off x="20574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8" name="Line 68"/>
          <p:cNvSpPr>
            <a:spLocks noChangeShapeType="1"/>
          </p:cNvSpPr>
          <p:nvPr/>
        </p:nvSpPr>
        <p:spPr bwMode="auto">
          <a:xfrm>
            <a:off x="23622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Line 69"/>
          <p:cNvSpPr>
            <a:spLocks noChangeShapeType="1"/>
          </p:cNvSpPr>
          <p:nvPr/>
        </p:nvSpPr>
        <p:spPr bwMode="auto">
          <a:xfrm>
            <a:off x="22098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Line 70"/>
          <p:cNvSpPr>
            <a:spLocks noChangeShapeType="1"/>
          </p:cNvSpPr>
          <p:nvPr/>
        </p:nvSpPr>
        <p:spPr bwMode="auto">
          <a:xfrm>
            <a:off x="23622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Line 71"/>
          <p:cNvSpPr>
            <a:spLocks noChangeShapeType="1"/>
          </p:cNvSpPr>
          <p:nvPr/>
        </p:nvSpPr>
        <p:spPr bwMode="auto">
          <a:xfrm>
            <a:off x="22098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Line 72"/>
          <p:cNvSpPr>
            <a:spLocks noChangeShapeType="1"/>
          </p:cNvSpPr>
          <p:nvPr/>
        </p:nvSpPr>
        <p:spPr bwMode="auto">
          <a:xfrm>
            <a:off x="20574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Line 73"/>
          <p:cNvSpPr>
            <a:spLocks noChangeShapeType="1"/>
          </p:cNvSpPr>
          <p:nvPr/>
        </p:nvSpPr>
        <p:spPr bwMode="auto">
          <a:xfrm>
            <a:off x="20574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4" name="Line 74"/>
          <p:cNvSpPr>
            <a:spLocks noChangeShapeType="1"/>
          </p:cNvSpPr>
          <p:nvPr/>
        </p:nvSpPr>
        <p:spPr bwMode="auto">
          <a:xfrm>
            <a:off x="2362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5" name="Line 75"/>
          <p:cNvSpPr>
            <a:spLocks noChangeShapeType="1"/>
          </p:cNvSpPr>
          <p:nvPr/>
        </p:nvSpPr>
        <p:spPr bwMode="auto">
          <a:xfrm>
            <a:off x="2209800" y="609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6" name="Line 76"/>
          <p:cNvSpPr>
            <a:spLocks noChangeShapeType="1"/>
          </p:cNvSpPr>
          <p:nvPr/>
        </p:nvSpPr>
        <p:spPr bwMode="auto">
          <a:xfrm>
            <a:off x="2362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7" name="Line 77"/>
          <p:cNvSpPr>
            <a:spLocks noChangeShapeType="1"/>
          </p:cNvSpPr>
          <p:nvPr/>
        </p:nvSpPr>
        <p:spPr bwMode="auto">
          <a:xfrm>
            <a:off x="22098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8" name="Text Box 78"/>
          <p:cNvSpPr txBox="1">
            <a:spLocks noChangeArrowheads="1"/>
          </p:cNvSpPr>
          <p:nvPr/>
        </p:nvSpPr>
        <p:spPr bwMode="auto">
          <a:xfrm>
            <a:off x="1828800" y="1905000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A0</a:t>
            </a:r>
          </a:p>
          <a:p>
            <a:pPr>
              <a:spcBef>
                <a:spcPct val="50000"/>
              </a:spcBef>
            </a:pPr>
            <a:r>
              <a:rPr lang="en-US" sz="1200"/>
              <a:t>B0</a:t>
            </a:r>
          </a:p>
        </p:txBody>
      </p:sp>
      <p:sp>
        <p:nvSpPr>
          <p:cNvPr id="32809" name="Text Box 79"/>
          <p:cNvSpPr txBox="1">
            <a:spLocks noChangeArrowheads="1"/>
          </p:cNvSpPr>
          <p:nvPr/>
        </p:nvSpPr>
        <p:spPr bwMode="auto">
          <a:xfrm>
            <a:off x="1752600" y="3032125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A1</a:t>
            </a:r>
          </a:p>
          <a:p>
            <a:pPr>
              <a:spcBef>
                <a:spcPct val="50000"/>
              </a:spcBef>
            </a:pPr>
            <a:r>
              <a:rPr lang="en-US" sz="1200"/>
              <a:t>B1</a:t>
            </a:r>
          </a:p>
        </p:txBody>
      </p:sp>
      <p:sp>
        <p:nvSpPr>
          <p:cNvPr id="32810" name="Text Box 80"/>
          <p:cNvSpPr txBox="1">
            <a:spLocks noChangeArrowheads="1"/>
          </p:cNvSpPr>
          <p:nvPr/>
        </p:nvSpPr>
        <p:spPr bwMode="auto">
          <a:xfrm>
            <a:off x="1752600" y="4098925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A2</a:t>
            </a:r>
          </a:p>
          <a:p>
            <a:pPr>
              <a:spcBef>
                <a:spcPct val="50000"/>
              </a:spcBef>
            </a:pPr>
            <a:r>
              <a:rPr lang="en-US" sz="1200"/>
              <a:t>B2</a:t>
            </a:r>
          </a:p>
        </p:txBody>
      </p:sp>
      <p:sp>
        <p:nvSpPr>
          <p:cNvPr id="32811" name="Text Box 81"/>
          <p:cNvSpPr txBox="1">
            <a:spLocks noChangeArrowheads="1"/>
          </p:cNvSpPr>
          <p:nvPr/>
        </p:nvSpPr>
        <p:spPr bwMode="auto">
          <a:xfrm>
            <a:off x="1752600" y="5165725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A3</a:t>
            </a:r>
          </a:p>
          <a:p>
            <a:pPr>
              <a:spcBef>
                <a:spcPct val="50000"/>
              </a:spcBef>
            </a:pPr>
            <a:r>
              <a:rPr lang="en-US" sz="1200"/>
              <a:t>B3</a:t>
            </a:r>
          </a:p>
        </p:txBody>
      </p:sp>
      <p:sp>
        <p:nvSpPr>
          <p:cNvPr id="32812" name="Line 82"/>
          <p:cNvSpPr>
            <a:spLocks noChangeShapeType="1"/>
          </p:cNvSpPr>
          <p:nvPr/>
        </p:nvSpPr>
        <p:spPr bwMode="auto">
          <a:xfrm>
            <a:off x="3048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Line 83"/>
          <p:cNvSpPr>
            <a:spLocks noChangeShapeType="1"/>
          </p:cNvSpPr>
          <p:nvPr/>
        </p:nvSpPr>
        <p:spPr bwMode="auto">
          <a:xfrm>
            <a:off x="30480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4" name="Line 84"/>
          <p:cNvSpPr>
            <a:spLocks noChangeShapeType="1"/>
          </p:cNvSpPr>
          <p:nvPr/>
        </p:nvSpPr>
        <p:spPr bwMode="auto">
          <a:xfrm>
            <a:off x="2971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5" name="Line 85"/>
          <p:cNvSpPr>
            <a:spLocks noChangeShapeType="1"/>
          </p:cNvSpPr>
          <p:nvPr/>
        </p:nvSpPr>
        <p:spPr bwMode="auto">
          <a:xfrm>
            <a:off x="2971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6" name="Line 86"/>
          <p:cNvSpPr>
            <a:spLocks noChangeShapeType="1"/>
          </p:cNvSpPr>
          <p:nvPr/>
        </p:nvSpPr>
        <p:spPr bwMode="auto">
          <a:xfrm>
            <a:off x="2971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7" name="Line 87"/>
          <p:cNvSpPr>
            <a:spLocks noChangeShapeType="1"/>
          </p:cNvSpPr>
          <p:nvPr/>
        </p:nvSpPr>
        <p:spPr bwMode="auto">
          <a:xfrm>
            <a:off x="2971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8" name="Line 88"/>
          <p:cNvSpPr>
            <a:spLocks noChangeShapeType="1"/>
          </p:cNvSpPr>
          <p:nvPr/>
        </p:nvSpPr>
        <p:spPr bwMode="auto">
          <a:xfrm>
            <a:off x="29718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9" name="Line 89"/>
          <p:cNvSpPr>
            <a:spLocks noChangeShapeType="1"/>
          </p:cNvSpPr>
          <p:nvPr/>
        </p:nvSpPr>
        <p:spPr bwMode="auto">
          <a:xfrm>
            <a:off x="29718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0" name="Line 90"/>
          <p:cNvSpPr>
            <a:spLocks noChangeShapeType="1"/>
          </p:cNvSpPr>
          <p:nvPr/>
        </p:nvSpPr>
        <p:spPr bwMode="auto">
          <a:xfrm>
            <a:off x="3352800" y="2209800"/>
            <a:ext cx="1752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1" name="Line 91"/>
          <p:cNvSpPr>
            <a:spLocks noChangeShapeType="1"/>
          </p:cNvSpPr>
          <p:nvPr/>
        </p:nvSpPr>
        <p:spPr bwMode="auto">
          <a:xfrm>
            <a:off x="3276600" y="3352800"/>
            <a:ext cx="1752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2" name="Line 92"/>
          <p:cNvSpPr>
            <a:spLocks noChangeShapeType="1"/>
          </p:cNvSpPr>
          <p:nvPr/>
        </p:nvSpPr>
        <p:spPr bwMode="auto">
          <a:xfrm>
            <a:off x="3276600" y="4419600"/>
            <a:ext cx="1752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3" name="Line 93"/>
          <p:cNvSpPr>
            <a:spLocks noChangeShapeType="1"/>
          </p:cNvSpPr>
          <p:nvPr/>
        </p:nvSpPr>
        <p:spPr bwMode="auto">
          <a:xfrm>
            <a:off x="3276600" y="5486400"/>
            <a:ext cx="1752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Text Box 94"/>
          <p:cNvSpPr txBox="1">
            <a:spLocks noChangeArrowheads="1"/>
          </p:cNvSpPr>
          <p:nvPr/>
        </p:nvSpPr>
        <p:spPr bwMode="auto">
          <a:xfrm>
            <a:off x="3276600" y="1981200"/>
            <a:ext cx="5334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P0</a:t>
            </a:r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r>
              <a:rPr lang="en-US" sz="1400" b="1"/>
              <a:t>G0</a:t>
            </a:r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r>
              <a:rPr lang="en-US" sz="1400" b="1"/>
              <a:t>P1</a:t>
            </a:r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r>
              <a:rPr lang="en-US" sz="1400" b="1"/>
              <a:t>P2</a:t>
            </a:r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r>
              <a:rPr lang="en-US" sz="1400" b="1"/>
              <a:t>G2</a:t>
            </a:r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endParaRPr lang="en-US" sz="1400" b="1"/>
          </a:p>
          <a:p>
            <a:pPr>
              <a:spcBef>
                <a:spcPct val="50000"/>
              </a:spcBef>
            </a:pPr>
            <a:r>
              <a:rPr lang="en-US" sz="1400" b="1"/>
              <a:t>G3</a:t>
            </a:r>
          </a:p>
        </p:txBody>
      </p:sp>
      <p:sp>
        <p:nvSpPr>
          <p:cNvPr id="32825" name="Text Box 95"/>
          <p:cNvSpPr txBox="1">
            <a:spLocks noChangeArrowheads="1"/>
          </p:cNvSpPr>
          <p:nvPr/>
        </p:nvSpPr>
        <p:spPr bwMode="auto">
          <a:xfrm>
            <a:off x="3276600" y="3733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G1</a:t>
            </a:r>
          </a:p>
        </p:txBody>
      </p:sp>
      <p:sp>
        <p:nvSpPr>
          <p:cNvPr id="32826" name="Line 96"/>
          <p:cNvSpPr>
            <a:spLocks noChangeShapeType="1"/>
          </p:cNvSpPr>
          <p:nvPr/>
        </p:nvSpPr>
        <p:spPr bwMode="auto">
          <a:xfrm>
            <a:off x="45720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7" name="Line 97"/>
          <p:cNvSpPr>
            <a:spLocks noChangeShapeType="1"/>
          </p:cNvSpPr>
          <p:nvPr/>
        </p:nvSpPr>
        <p:spPr bwMode="auto">
          <a:xfrm>
            <a:off x="1600200" y="1905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8" name="Line 98"/>
          <p:cNvSpPr>
            <a:spLocks noChangeShapeType="1"/>
          </p:cNvSpPr>
          <p:nvPr/>
        </p:nvSpPr>
        <p:spPr bwMode="auto">
          <a:xfrm flipV="1">
            <a:off x="45720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9" name="Line 99"/>
          <p:cNvSpPr>
            <a:spLocks noChangeShapeType="1"/>
          </p:cNvSpPr>
          <p:nvPr/>
        </p:nv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0" name="Line 100"/>
          <p:cNvSpPr>
            <a:spLocks noChangeShapeType="1"/>
          </p:cNvSpPr>
          <p:nvPr/>
        </p:nvSpPr>
        <p:spPr bwMode="auto">
          <a:xfrm>
            <a:off x="4648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1" name="Line 101"/>
          <p:cNvSpPr>
            <a:spLocks noChangeShapeType="1"/>
          </p:cNvSpPr>
          <p:nvPr/>
        </p:nvSpPr>
        <p:spPr bwMode="auto">
          <a:xfrm>
            <a:off x="46482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2" name="Text Box 102"/>
          <p:cNvSpPr txBox="1">
            <a:spLocks noChangeArrowheads="1"/>
          </p:cNvSpPr>
          <p:nvPr/>
        </p:nvSpPr>
        <p:spPr bwMode="auto">
          <a:xfrm>
            <a:off x="1066800" y="1752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C0</a:t>
            </a:r>
          </a:p>
        </p:txBody>
      </p:sp>
      <p:sp>
        <p:nvSpPr>
          <p:cNvPr id="32833" name="Text Box 103"/>
          <p:cNvSpPr txBox="1">
            <a:spLocks noChangeArrowheads="1"/>
          </p:cNvSpPr>
          <p:nvPr/>
        </p:nvSpPr>
        <p:spPr bwMode="auto">
          <a:xfrm>
            <a:off x="4267200" y="3352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C1</a:t>
            </a:r>
          </a:p>
        </p:txBody>
      </p:sp>
      <p:sp>
        <p:nvSpPr>
          <p:cNvPr id="32834" name="Text Box 104"/>
          <p:cNvSpPr txBox="1">
            <a:spLocks noChangeArrowheads="1"/>
          </p:cNvSpPr>
          <p:nvPr/>
        </p:nvSpPr>
        <p:spPr bwMode="auto">
          <a:xfrm>
            <a:off x="4267200" y="4114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C2</a:t>
            </a:r>
          </a:p>
        </p:txBody>
      </p:sp>
      <p:sp>
        <p:nvSpPr>
          <p:cNvPr id="32835" name="Text Box 105"/>
          <p:cNvSpPr txBox="1">
            <a:spLocks noChangeArrowheads="1"/>
          </p:cNvSpPr>
          <p:nvPr/>
        </p:nvSpPr>
        <p:spPr bwMode="auto">
          <a:xfrm>
            <a:off x="4267200" y="5105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C3</a:t>
            </a:r>
          </a:p>
        </p:txBody>
      </p:sp>
      <p:sp>
        <p:nvSpPr>
          <p:cNvPr id="32836" name="Text Box 106"/>
          <p:cNvSpPr txBox="1">
            <a:spLocks noChangeArrowheads="1"/>
          </p:cNvSpPr>
          <p:nvPr/>
        </p:nvSpPr>
        <p:spPr bwMode="auto">
          <a:xfrm>
            <a:off x="3276600" y="5257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P3</a:t>
            </a:r>
          </a:p>
        </p:txBody>
      </p:sp>
      <p:sp>
        <p:nvSpPr>
          <p:cNvPr id="32837" name="Line 107"/>
          <p:cNvSpPr>
            <a:spLocks noChangeShapeType="1"/>
          </p:cNvSpPr>
          <p:nvPr/>
        </p:nvSpPr>
        <p:spPr bwMode="auto">
          <a:xfrm>
            <a:off x="47244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38" name="Text Box 108"/>
          <p:cNvSpPr txBox="1">
            <a:spLocks noChangeArrowheads="1"/>
          </p:cNvSpPr>
          <p:nvPr/>
        </p:nvSpPr>
        <p:spPr bwMode="auto">
          <a:xfrm>
            <a:off x="4267200" y="5791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C4</a:t>
            </a:r>
          </a:p>
        </p:txBody>
      </p:sp>
      <p:sp>
        <p:nvSpPr>
          <p:cNvPr id="32839" name="Text Box 109"/>
          <p:cNvSpPr txBox="1">
            <a:spLocks noChangeArrowheads="1"/>
          </p:cNvSpPr>
          <p:nvPr/>
        </p:nvSpPr>
        <p:spPr bwMode="auto">
          <a:xfrm>
            <a:off x="5410200" y="5791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C4</a:t>
            </a:r>
          </a:p>
        </p:txBody>
      </p:sp>
      <p:sp>
        <p:nvSpPr>
          <p:cNvPr id="32840" name="Line 110"/>
          <p:cNvSpPr>
            <a:spLocks noChangeShapeType="1"/>
          </p:cNvSpPr>
          <p:nvPr/>
        </p:nvSpPr>
        <p:spPr bwMode="auto">
          <a:xfrm>
            <a:off x="5562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1" name="Line 111"/>
          <p:cNvSpPr>
            <a:spLocks noChangeShapeType="1"/>
          </p:cNvSpPr>
          <p:nvPr/>
        </p:nvSpPr>
        <p:spPr bwMode="auto">
          <a:xfrm>
            <a:off x="5410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2" name="Line 112"/>
          <p:cNvSpPr>
            <a:spLocks noChangeShapeType="1"/>
          </p:cNvSpPr>
          <p:nvPr/>
        </p:nvSpPr>
        <p:spPr bwMode="auto">
          <a:xfrm>
            <a:off x="54102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3" name="Line 113"/>
          <p:cNvSpPr>
            <a:spLocks noChangeShapeType="1"/>
          </p:cNvSpPr>
          <p:nvPr/>
        </p:nvSpPr>
        <p:spPr bwMode="auto">
          <a:xfrm>
            <a:off x="54102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4" name="Text Box 114"/>
          <p:cNvSpPr txBox="1">
            <a:spLocks noChangeArrowheads="1"/>
          </p:cNvSpPr>
          <p:nvPr/>
        </p:nvSpPr>
        <p:spPr bwMode="auto">
          <a:xfrm>
            <a:off x="5867400" y="2133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S0</a:t>
            </a:r>
          </a:p>
        </p:txBody>
      </p:sp>
      <p:sp>
        <p:nvSpPr>
          <p:cNvPr id="32845" name="Text Box 115"/>
          <p:cNvSpPr txBox="1">
            <a:spLocks noChangeArrowheads="1"/>
          </p:cNvSpPr>
          <p:nvPr/>
        </p:nvSpPr>
        <p:spPr bwMode="auto">
          <a:xfrm>
            <a:off x="5715000" y="3276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S1</a:t>
            </a:r>
          </a:p>
        </p:txBody>
      </p:sp>
      <p:sp>
        <p:nvSpPr>
          <p:cNvPr id="32846" name="Text Box 116"/>
          <p:cNvSpPr txBox="1">
            <a:spLocks noChangeArrowheads="1"/>
          </p:cNvSpPr>
          <p:nvPr/>
        </p:nvSpPr>
        <p:spPr bwMode="auto">
          <a:xfrm>
            <a:off x="5715000" y="4267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S2</a:t>
            </a:r>
          </a:p>
        </p:txBody>
      </p:sp>
      <p:sp>
        <p:nvSpPr>
          <p:cNvPr id="32847" name="Text Box 117"/>
          <p:cNvSpPr txBox="1">
            <a:spLocks noChangeArrowheads="1"/>
          </p:cNvSpPr>
          <p:nvPr/>
        </p:nvSpPr>
        <p:spPr bwMode="auto">
          <a:xfrm>
            <a:off x="5715000" y="5257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S3</a:t>
            </a:r>
          </a:p>
        </p:txBody>
      </p:sp>
      <p:sp>
        <p:nvSpPr>
          <p:cNvPr id="32848" name="Line 118"/>
          <p:cNvSpPr>
            <a:spLocks noChangeShapeType="1"/>
          </p:cNvSpPr>
          <p:nvPr/>
        </p:nvSpPr>
        <p:spPr bwMode="auto">
          <a:xfrm flipH="1">
            <a:off x="4038600" y="2743200"/>
            <a:ext cx="2895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49" name="Text Box 119"/>
          <p:cNvSpPr txBox="1">
            <a:spLocks noChangeArrowheads="1"/>
          </p:cNvSpPr>
          <p:nvPr/>
        </p:nvSpPr>
        <p:spPr bwMode="auto">
          <a:xfrm>
            <a:off x="6324600" y="2362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Carry Look Ahead Block</a:t>
            </a:r>
          </a:p>
        </p:txBody>
      </p:sp>
      <p:sp>
        <p:nvSpPr>
          <p:cNvPr id="32850" name="Footer Placeholder 9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 Look Ahead Adder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/>
              <a:t>Steps of operation: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All P and G signals are initially generated. Since both XOR and </a:t>
            </a:r>
            <a:r>
              <a:rPr lang="en-US" sz="2400" dirty="0" err="1"/>
              <a:t>AND</a:t>
            </a:r>
            <a:r>
              <a:rPr lang="en-US" sz="2400" dirty="0"/>
              <a:t> can be executed in parallel. Total delay = 1T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The Carry Look Ahead block will generate the four carry signals C4, C3, C2, C1. Total delay = 2T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400" dirty="0"/>
              <a:t>The four XOR gates will generate the Sums. Total delay = 1T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Total delay before the output can be seen = 4T</a:t>
            </a:r>
            <a:endParaRPr lang="ar-SA" sz="24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Compared with the Ripple Adder delay of 9T, this is an improvement of more than 100%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CLA adders are implemented as 4-bit modules, that can together be used for implementing larger circuits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Multiplication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Similar to decimal multiplication</a:t>
            </a:r>
          </a:p>
          <a:p>
            <a:r>
              <a:rPr lang="en-US" sz="2000" smtClean="0"/>
              <a:t>Multiplying 2 bits will generate a 1 if both bits are equal to 1, and will be 0 otherwise. Resembles an AND operation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Multiplying two 2-bit numbers is done as follows: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133600" y="3581400"/>
            <a:ext cx="40386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/>
              <a:t>		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	B</a:t>
            </a:r>
            <a:r>
              <a:rPr lang="en-US" sz="1600" baseline="-25000"/>
              <a:t>0</a:t>
            </a:r>
            <a:endParaRPr lang="en-US" sz="1600"/>
          </a:p>
          <a:p>
            <a:pPr lvl="1">
              <a:spcBef>
                <a:spcPct val="50000"/>
              </a:spcBef>
            </a:pPr>
            <a:r>
              <a:rPr lang="en-US" sz="1600"/>
              <a:t>     x	A</a:t>
            </a:r>
            <a:r>
              <a:rPr lang="en-US" sz="1600" baseline="-25000"/>
              <a:t>1</a:t>
            </a:r>
            <a:r>
              <a:rPr lang="en-US" sz="1600"/>
              <a:t>	A</a:t>
            </a:r>
            <a:r>
              <a:rPr lang="en-US" sz="1600" baseline="-25000"/>
              <a:t>0</a:t>
            </a:r>
            <a:endParaRPr lang="en-US" sz="1600"/>
          </a:p>
          <a:p>
            <a:pPr lvl="1">
              <a:spcBef>
                <a:spcPct val="50000"/>
              </a:spcBef>
            </a:pPr>
            <a:r>
              <a:rPr lang="en-US" sz="1600"/>
              <a:t>		----------------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		A</a:t>
            </a:r>
            <a:r>
              <a:rPr lang="en-US" sz="1600" baseline="-25000"/>
              <a:t>0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   A</a:t>
            </a:r>
            <a:r>
              <a:rPr lang="en-US" sz="1600" baseline="-25000"/>
              <a:t>0</a:t>
            </a:r>
            <a:r>
              <a:rPr lang="en-US" sz="1600"/>
              <a:t>B</a:t>
            </a:r>
            <a:r>
              <a:rPr lang="en-US" sz="1600" baseline="-25000"/>
              <a:t>0</a:t>
            </a:r>
            <a:endParaRPr lang="en-US" sz="1600"/>
          </a:p>
          <a:p>
            <a:pPr lvl="1">
              <a:spcBef>
                <a:spcPct val="50000"/>
              </a:spcBef>
            </a:pPr>
            <a:r>
              <a:rPr lang="en-US" sz="1600"/>
              <a:t>	A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en-US" sz="1600" baseline="-25000"/>
              <a:t>1</a:t>
            </a:r>
            <a:r>
              <a:rPr lang="en-US" sz="1600"/>
              <a:t>	A</a:t>
            </a:r>
            <a:r>
              <a:rPr lang="en-US" sz="1600" baseline="-25000"/>
              <a:t>1</a:t>
            </a:r>
            <a:r>
              <a:rPr lang="en-US" sz="1600"/>
              <a:t>B</a:t>
            </a:r>
            <a:r>
              <a:rPr lang="en-US" sz="1600" baseline="-25000"/>
              <a:t>0 </a:t>
            </a:r>
            <a:r>
              <a:rPr lang="en-US" sz="1600"/>
              <a:t>	     +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----------------------------------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C3	 C2	C1          C0</a:t>
            </a:r>
            <a:r>
              <a:rPr lang="en-US"/>
              <a:t>	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438400" y="3581400"/>
            <a:ext cx="3429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55626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324600" y="44958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operation is an addition, requires an ADDER</a:t>
            </a:r>
          </a:p>
        </p:txBody>
      </p:sp>
      <p:sp>
        <p:nvSpPr>
          <p:cNvPr id="3994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Multiplication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Therefore, for multiplying two 2-bit numbers, AND gates and ADDERS will be sufficient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3233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3124200" y="5029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600200" y="5105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Half Adders</a:t>
            </a:r>
          </a:p>
        </p:txBody>
      </p:sp>
      <p:sp>
        <p:nvSpPr>
          <p:cNvPr id="4096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endParaRPr lang="en-US" sz="19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r>
              <a:rPr lang="en-US" sz="2400" b="1" dirty="0" smtClean="0"/>
              <a:t>2. Formulation: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an Adder for 1-bit numbers?</a:t>
            </a:r>
          </a:p>
          <a:p>
            <a:pPr marL="457200" indent="-457200">
              <a:defRPr/>
            </a:pPr>
            <a:r>
              <a:rPr lang="en-US" sz="2400" b="1" dirty="0" smtClean="0"/>
              <a:t>1. Specification:                     3. Optimization/Circuit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900" dirty="0" smtClean="0"/>
              <a:t>2 inputs (X,Y)</a:t>
            </a:r>
            <a:br>
              <a:rPr lang="en-US" sz="1900" dirty="0" smtClean="0"/>
            </a:br>
            <a:r>
              <a:rPr lang="en-US" sz="1900" dirty="0" smtClean="0"/>
              <a:t>2 outputs (C,S)</a:t>
            </a:r>
          </a:p>
          <a:p>
            <a:pPr marL="457200" indent="-457200">
              <a:defRPr/>
            </a:pPr>
            <a:r>
              <a:rPr lang="en-US" sz="2400" b="1" dirty="0" smtClean="0"/>
              <a:t>2. Formulation: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03588"/>
            <a:ext cx="4248150" cy="2106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Half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adder is called a Half Adder</a:t>
            </a:r>
          </a:p>
          <a:p>
            <a:pPr>
              <a:defRPr/>
            </a:pPr>
            <a:r>
              <a:rPr lang="en-US" sz="2400" b="1" dirty="0" smtClean="0"/>
              <a:t>Q: Why?</a:t>
            </a:r>
          </a:p>
          <a:p>
            <a:pPr marL="457200" indent="-457200">
              <a:defRPr/>
            </a:pPr>
            <a:endParaRPr lang="en-US" sz="2400" b="1" dirty="0" smtClean="0"/>
          </a:p>
          <a:p>
            <a:pPr marL="457200" indent="-457200">
              <a:defRPr/>
            </a:pPr>
            <a:endParaRPr lang="en-US" sz="1900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089400"/>
          <a:ext cx="27432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03588"/>
            <a:ext cx="4248150" cy="2106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combinational circuit that adds 3 input bits to generate a Sum bit and a Carry bit</a:t>
            </a:r>
          </a:p>
        </p:txBody>
      </p:sp>
      <p:sp>
        <p:nvSpPr>
          <p:cNvPr id="10244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Adder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combinational circuit that adds 3 input bits to generate a Sum bit and a Carry bit</a:t>
            </a:r>
          </a:p>
        </p:txBody>
      </p:sp>
      <p:sp>
        <p:nvSpPr>
          <p:cNvPr id="11268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75" y="2851150"/>
          <a:ext cx="1981200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10496</TotalTime>
  <Words>1326</Words>
  <Application>Microsoft Office PowerPoint</Application>
  <PresentationFormat>On-screen Show (4:3)</PresentationFormat>
  <Paragraphs>436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Arial Black</vt:lpstr>
      <vt:lpstr>Symbol</vt:lpstr>
      <vt:lpstr>Wingdings</vt:lpstr>
      <vt:lpstr>Default Design</vt:lpstr>
      <vt:lpstr>1_Default Design</vt:lpstr>
      <vt:lpstr>COE 202: Digital Logic Design Combinational Circuits Part 2 </vt:lpstr>
      <vt:lpstr>Objectives</vt:lpstr>
      <vt:lpstr>Adder</vt:lpstr>
      <vt:lpstr>Adder</vt:lpstr>
      <vt:lpstr>Adder</vt:lpstr>
      <vt:lpstr>Adder</vt:lpstr>
      <vt:lpstr>Half Adder</vt:lpstr>
      <vt:lpstr>Full Adder</vt:lpstr>
      <vt:lpstr>Full Adder</vt:lpstr>
      <vt:lpstr>Full Adder</vt:lpstr>
      <vt:lpstr>Full Adder = 2 Half Adders</vt:lpstr>
      <vt:lpstr>Full Adder = 2 Half Adders</vt:lpstr>
      <vt:lpstr>Full Adder = 2 Half Adders</vt:lpstr>
      <vt:lpstr>Bigger Adders</vt:lpstr>
      <vt:lpstr>Bigger Adders</vt:lpstr>
      <vt:lpstr>Binary Parallel Adder</vt:lpstr>
      <vt:lpstr>Binary Parallel Adder</vt:lpstr>
      <vt:lpstr>Ripple Adder Delay</vt:lpstr>
      <vt:lpstr>Subtraction (2’s Complement)</vt:lpstr>
      <vt:lpstr>Subtraction (2’s Complement)</vt:lpstr>
      <vt:lpstr>Adder/Subtractor</vt:lpstr>
      <vt:lpstr>Adder/Subtractor</vt:lpstr>
      <vt:lpstr>Binary Parallel Adder (Again)</vt:lpstr>
      <vt:lpstr>Ripple Adder Delay</vt:lpstr>
      <vt:lpstr>Carry Look Ahead Adder</vt:lpstr>
      <vt:lpstr>Carry Look Ahead Adder</vt:lpstr>
      <vt:lpstr>Carry Look Ahead Adder</vt:lpstr>
      <vt:lpstr>Carry Look Ahead Adder</vt:lpstr>
      <vt:lpstr>Carry Look Ahead Adder</vt:lpstr>
      <vt:lpstr>Carry Look Ahead Adder</vt:lpstr>
      <vt:lpstr>Carry Look Ahead Adder</vt:lpstr>
      <vt:lpstr>Binary Multiplication</vt:lpstr>
      <vt:lpstr>Binary Multiplication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Circuits Part 2</dc:title>
  <dc:creator>marwan</dc:creator>
  <cp:lastModifiedBy>marwan</cp:lastModifiedBy>
  <cp:revision>1044</cp:revision>
  <cp:lastPrinted>1601-01-01T00:00:00Z</cp:lastPrinted>
  <dcterms:created xsi:type="dcterms:W3CDTF">2009-02-22T06:15:20Z</dcterms:created>
  <dcterms:modified xsi:type="dcterms:W3CDTF">2012-03-16T13:15:55Z</dcterms:modified>
</cp:coreProperties>
</file>