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5"/>
  </p:notesMasterIdLst>
  <p:sldIdLst>
    <p:sldId id="256" r:id="rId3"/>
    <p:sldId id="275" r:id="rId4"/>
    <p:sldId id="276" r:id="rId5"/>
    <p:sldId id="277" r:id="rId6"/>
    <p:sldId id="278" r:id="rId7"/>
    <p:sldId id="279" r:id="rId8"/>
    <p:sldId id="280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11" r:id="rId17"/>
    <p:sldId id="301" r:id="rId18"/>
    <p:sldId id="306" r:id="rId19"/>
    <p:sldId id="303" r:id="rId20"/>
    <p:sldId id="312" r:id="rId21"/>
    <p:sldId id="304" r:id="rId22"/>
    <p:sldId id="305" r:id="rId23"/>
    <p:sldId id="307" r:id="rId24"/>
    <p:sldId id="308" r:id="rId25"/>
    <p:sldId id="322" r:id="rId26"/>
    <p:sldId id="319" r:id="rId27"/>
    <p:sldId id="313" r:id="rId28"/>
    <p:sldId id="314" r:id="rId29"/>
    <p:sldId id="315" r:id="rId30"/>
    <p:sldId id="316" r:id="rId31"/>
    <p:sldId id="317" r:id="rId32"/>
    <p:sldId id="318" r:id="rId33"/>
    <p:sldId id="320" r:id="rId34"/>
    <p:sldId id="283" r:id="rId35"/>
    <p:sldId id="285" r:id="rId36"/>
    <p:sldId id="286" r:id="rId37"/>
    <p:sldId id="310" r:id="rId38"/>
    <p:sldId id="289" r:id="rId39"/>
    <p:sldId id="290" r:id="rId40"/>
    <p:sldId id="291" r:id="rId41"/>
    <p:sldId id="292" r:id="rId42"/>
    <p:sldId id="309" r:id="rId43"/>
    <p:sldId id="274" r:id="rId4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292929"/>
    <a:srgbClr val="FFFF00"/>
    <a:srgbClr val="FF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CEB68DE-64EB-4FE3-ABF5-920C6D8B0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7DF5EF9-EC59-4A74-9A62-47EA7D56690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A5BE91-879E-43E3-B764-226AA4DB497D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8DD3-446A-4CFE-9175-BC56D319F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78711-915C-4CA2-A7A7-036710105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0AA3-654A-4C60-847F-12BF2E228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EEDD-63CC-44CA-898B-2A928391F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A156E-A570-42AB-95BC-3243DFDC7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1BB3-E2AB-4E83-8BD7-D6E653302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FA14-C6E1-4A74-BF25-3EBD382D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BC779-A427-4AA2-A9DE-9D6C76E9B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356B-DD2B-4707-9137-3374DB653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9F8C-CB35-4E35-86D8-6882AAA7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7D675-53DF-4459-A215-F9F6FB1BA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951A1-FFCC-465C-A5E7-B72BAA697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79EE0-DAE3-4440-8F0C-C75DD1E62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7AB05-23F8-4C60-BC43-824A5FA91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2FF1-2981-4B02-A1CF-9BE6D0257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78E3-8E06-47A5-BE7C-F6F18C5DC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D2BB3-3D81-4F0A-9D44-51539B337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963C-C42C-43E5-A2E9-B2C193FFF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94742-091A-47D6-855A-B0BF36E63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3AC6C-29AA-4A36-9B42-7D9B6FABF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8E0EF-4170-4A79-AB14-4A5C44DC6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E796-CB97-4566-BF8B-B8F757AAB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A8125-0F21-4626-926C-1772F0D9A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3E97-9D21-4BA9-88BB-829203945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D0B5BF8-D2F8-47AF-B550-5C269C4E7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C1BFA20-2C35-4FAC-AD87-4075CA90C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dirty="0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dirty="0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Signed Numbers</a:t>
            </a:r>
            <a:r>
              <a:rPr lang="en-US" sz="3700" i="1" dirty="0" smtClean="0">
                <a:solidFill>
                  <a:srgbClr val="000000"/>
                </a:solidFill>
              </a:rPr>
              <a:t/>
            </a:r>
            <a:br>
              <a:rPr lang="en-US" sz="3700" i="1" dirty="0" smtClean="0">
                <a:solidFill>
                  <a:srgbClr val="000000"/>
                </a:solidFill>
              </a:rPr>
            </a:br>
            <a:r>
              <a:rPr lang="en-US" sz="2100" i="1" dirty="0" smtClean="0">
                <a:solidFill>
                  <a:srgbClr val="000000"/>
                </a:solidFill>
              </a:rPr>
              <a:t/>
            </a:r>
            <a:br>
              <a:rPr lang="en-US" sz="2100" i="1" dirty="0" smtClean="0">
                <a:solidFill>
                  <a:srgbClr val="000000"/>
                </a:solidFill>
              </a:rPr>
            </a:br>
            <a:endParaRPr lang="en-US" sz="2100" i="1" dirty="0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Signed-Magnitude Arithmetic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8738" y="1981200"/>
            <a:ext cx="5986462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Signed-Magnitude Arithmetic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248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Signed-Magnitude Representation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Need two separate operations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Addition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Subtraction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mtClean="0"/>
              <a:t>Several decisions: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Signs same or different?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Which operand is larger?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What is the sign of final result?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mtClean="0"/>
              <a:t>Two zeroes (+0, -0)</a:t>
            </a:r>
            <a:endParaRPr lang="en-US" b="1" smtClean="0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6191250" y="2743200"/>
            <a:ext cx="2419350" cy="20145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Advantages</a:t>
            </a:r>
          </a:p>
          <a:p>
            <a:pPr>
              <a:buFontTx/>
              <a:buChar char="-"/>
            </a:pPr>
            <a:r>
              <a:rPr lang="en-US"/>
              <a:t>Easy to understand</a:t>
            </a:r>
          </a:p>
          <a:p>
            <a:pPr>
              <a:buFontTx/>
              <a:buNone/>
            </a:pPr>
            <a:endParaRPr lang="en-US"/>
          </a:p>
          <a:p>
            <a:r>
              <a:rPr lang="en-US" b="1"/>
              <a:t>Disadvantages</a:t>
            </a:r>
          </a:p>
          <a:p>
            <a:r>
              <a:rPr lang="en-US"/>
              <a:t>–Two different 0s</a:t>
            </a:r>
          </a:p>
          <a:p>
            <a:r>
              <a:rPr lang="en-US"/>
              <a:t>– Hard to implement in logic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representation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sz="2700" smtClean="0"/>
              <a:t>Subtraction: A – B = A + (-B) = A + B’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smtClean="0"/>
              <a:t>A negative number is represented with its complement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smtClean="0"/>
              <a:t>Note that B = (B’)’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sz="2700" smtClean="0"/>
              <a:t>Two types of complements for each base-r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smtClean="0"/>
              <a:t>(r-1)’s complement 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US" sz="2000" smtClean="0"/>
              <a:t>1’s complement</a:t>
            </a:r>
          </a:p>
          <a:p>
            <a:pPr lvl="1" eaLnBrk="1" hangingPunct="1">
              <a:buFont typeface="Times New Roman" pitchFamily="18" charset="0"/>
              <a:buChar char="–"/>
            </a:pPr>
            <a:r>
              <a:rPr lang="en-US" sz="2200" smtClean="0"/>
              <a:t>r’s complement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US" sz="2000" smtClean="0"/>
              <a:t>2’s complement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1’s Complement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A positive number is as in signed-magnitude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For a negative number, flip all bits !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63913"/>
            <a:ext cx="26670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1752600" y="5573713"/>
            <a:ext cx="586740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Q: What do you observe about this representation?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1’s Complement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A positive number is as in signed-magnitude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en-US" sz="2400" smtClean="0"/>
              <a:t>For a negative number, flip all bits !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63913"/>
            <a:ext cx="26670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6781800" y="4887913"/>
            <a:ext cx="112395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Two 0s !</a:t>
            </a:r>
            <a:endParaRPr lang="en-US"/>
          </a:p>
        </p:txBody>
      </p:sp>
      <p:cxnSp>
        <p:nvCxnSpPr>
          <p:cNvPr id="17415" name="Straight Arrow Connector 8"/>
          <p:cNvCxnSpPr>
            <a:cxnSpLocks noChangeShapeType="1"/>
          </p:cNvCxnSpPr>
          <p:nvPr/>
        </p:nvCxnSpPr>
        <p:spPr bwMode="auto">
          <a:xfrm rot="10800000">
            <a:off x="5486400" y="5029200"/>
            <a:ext cx="11430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381000" y="4181475"/>
            <a:ext cx="2286000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Negative numbers always have a 1 in the MSB</a:t>
            </a:r>
            <a:endParaRPr lang="en-US"/>
          </a:p>
        </p:txBody>
      </p:sp>
      <p:cxnSp>
        <p:nvCxnSpPr>
          <p:cNvPr id="17417" name="Straight Arrow Connector 11"/>
          <p:cNvCxnSpPr>
            <a:cxnSpLocks noChangeShapeType="1"/>
          </p:cNvCxnSpPr>
          <p:nvPr/>
        </p:nvCxnSpPr>
        <p:spPr bwMode="auto">
          <a:xfrm flipV="1">
            <a:off x="2819400" y="4267200"/>
            <a:ext cx="914400" cy="228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8" name="Straight Arrow Connector 12"/>
          <p:cNvCxnSpPr>
            <a:cxnSpLocks noChangeShapeType="1"/>
          </p:cNvCxnSpPr>
          <p:nvPr/>
        </p:nvCxnSpPr>
        <p:spPr bwMode="auto">
          <a:xfrm>
            <a:off x="2743200" y="4648200"/>
            <a:ext cx="9906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419" name="Straight Arrow Connector 16"/>
          <p:cNvCxnSpPr>
            <a:cxnSpLocks noChangeShapeType="1"/>
          </p:cNvCxnSpPr>
          <p:nvPr/>
        </p:nvCxnSpPr>
        <p:spPr bwMode="auto">
          <a:xfrm>
            <a:off x="2819400" y="4876800"/>
            <a:ext cx="914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20" name="Text Box 4"/>
          <p:cNvSpPr txBox="1">
            <a:spLocks noChangeArrowheads="1"/>
          </p:cNvSpPr>
          <p:nvPr/>
        </p:nvSpPr>
        <p:spPr bwMode="auto">
          <a:xfrm>
            <a:off x="381000" y="5257800"/>
            <a:ext cx="22860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4 bits represent the range: -7 to +7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1’s Complement Arithmetic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324600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676400" y="5181600"/>
            <a:ext cx="5424488" cy="923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Q: What if there is no last carry?</a:t>
            </a:r>
          </a:p>
          <a:p>
            <a:r>
              <a:rPr lang="en-US" b="1">
                <a:latin typeface="Comic Sans MS" pitchFamily="66" charset="0"/>
              </a:rPr>
              <a:t>A: If there is no carry, the result is negative</a:t>
            </a:r>
          </a:p>
          <a:p>
            <a:r>
              <a:rPr lang="en-US" b="1">
                <a:latin typeface="Comic Sans MS" pitchFamily="66" charset="0"/>
              </a:rPr>
              <a:t>    in 1’s complement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838200" y="2286000"/>
            <a:ext cx="31242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100" smtClean="0"/>
              <a:t>Example: Binary subtraction using 1’s complement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33400" y="1752600"/>
            <a:ext cx="2590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Regular Approach: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	M - N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 0 1 0 1 0 1 0 0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 0 1 0 0 0 1 0 0  -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   0 0 0 1 0 0 0 0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495800" y="1752600"/>
            <a:ext cx="3581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u="sng">
                <a:latin typeface="Times New Roman" pitchFamily="18" charset="0"/>
              </a:rPr>
              <a:t>1’s complement: 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	M – N = M + N’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M =  0 1 0 1 0 1 0 0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N =   1 0 1 1 1 0 1 1  + 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      1 0 0 0 0 1 1 1 1</a:t>
            </a:r>
          </a:p>
          <a:p>
            <a:pPr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	                      1</a:t>
            </a:r>
            <a:r>
              <a:rPr lang="en-US" sz="1900">
                <a:latin typeface="Times New Roman" pitchFamily="18" charset="0"/>
              </a:rPr>
              <a:t>  +</a:t>
            </a:r>
          </a:p>
          <a:p>
            <a:pPr>
              <a:buClrTx/>
              <a:buSzTx/>
              <a:buFontTx/>
              <a:buNone/>
            </a:pPr>
            <a:r>
              <a:rPr lang="en-US" sz="1900">
                <a:latin typeface="Times New Roman" pitchFamily="18" charset="0"/>
              </a:rPr>
              <a:t>        0 0 0 1 0 0 0 0 </a:t>
            </a:r>
          </a:p>
          <a:p>
            <a:pPr>
              <a:buClrTx/>
              <a:buSzTx/>
              <a:buFontTx/>
              <a:buNone/>
            </a:pPr>
            <a:r>
              <a:rPr lang="en-US" sz="1900">
                <a:latin typeface="Times New Roman" pitchFamily="18" charset="0"/>
              </a:rPr>
              <a:t>      </a:t>
            </a:r>
          </a:p>
          <a:p>
            <a:pPr>
              <a:buClrTx/>
              <a:buSzTx/>
              <a:buFontTx/>
              <a:buNone/>
            </a:pPr>
            <a:r>
              <a:rPr lang="en-US" sz="1900">
                <a:latin typeface="Times New Roman" pitchFamily="18" charset="0"/>
              </a:rPr>
              <a:t>	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4648200" y="3429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    End Around Carry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5029200" y="3733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1143000" y="3352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533400" y="3962400"/>
            <a:ext cx="2590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Regular Approach: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	N - M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0 1 0 0 0 1 0 0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0 1 0 1 0 1 0 0 -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-    0 0 0 1 0 0 0 0</a:t>
            </a: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4572000" y="4098925"/>
            <a:ext cx="3581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1’s complement: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+ M’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0 1 0 0 0 1 0 0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1 0 1 0 1 0 1 1 +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  1 1 1 0 1 1 1 1</a:t>
            </a:r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7010400" y="59436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6934200" y="4506913"/>
            <a:ext cx="19812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Correction Step Required: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-(1’s complement of 11101111) =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-(</a:t>
            </a:r>
            <a:r>
              <a:rPr lang="en-US" b="1" u="sng">
                <a:latin typeface="Times New Roman" pitchFamily="18" charset="0"/>
              </a:rPr>
              <a:t>00010000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3352800" y="54102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No End Carry</a:t>
            </a:r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4648200" y="5638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68580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68580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Rectangle 18"/>
          <p:cNvSpPr>
            <a:spLocks noChangeArrowheads="1"/>
          </p:cNvSpPr>
          <p:nvPr/>
        </p:nvSpPr>
        <p:spPr bwMode="auto">
          <a:xfrm>
            <a:off x="1066800" y="55626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51054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 flipH="1" flipV="1">
            <a:off x="5029200" y="3429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2’s Complement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buFont typeface="Times New Roman" pitchFamily="18" charset="0"/>
              <a:buChar char="•"/>
            </a:pPr>
            <a:r>
              <a:rPr lang="en-US" sz="2400" smtClean="0"/>
              <a:t>A positive number is as in signed-magnitude</a:t>
            </a:r>
          </a:p>
          <a:p>
            <a:pPr marL="590550" indent="-590550" eaLnBrk="1" hangingPunct="1">
              <a:buFont typeface="Times New Roman" pitchFamily="18" charset="0"/>
              <a:buChar char="•"/>
            </a:pPr>
            <a:r>
              <a:rPr lang="en-US" sz="2400" smtClean="0"/>
              <a:t>For a negative number, two way to get the 2’s complement:</a:t>
            </a:r>
          </a:p>
          <a:p>
            <a:pPr marL="952500" lvl="1" indent="-495300" eaLnBrk="1" hangingPunct="1">
              <a:buFont typeface="Times New Roman" pitchFamily="18" charset="0"/>
              <a:buChar char="–"/>
            </a:pPr>
            <a:r>
              <a:rPr lang="en-US" sz="2000" smtClean="0"/>
              <a:t>add 1 to 1’s complement, or</a:t>
            </a:r>
          </a:p>
          <a:p>
            <a:pPr marL="952500" lvl="1" indent="-495300" eaLnBrk="1" hangingPunct="1">
              <a:buFont typeface="Times New Roman" pitchFamily="18" charset="0"/>
              <a:buChar char="–"/>
            </a:pPr>
            <a:r>
              <a:rPr lang="en-US" sz="2000" smtClean="0"/>
              <a:t>Starting from right find first ‘1’, invert all bit to the left of that one</a:t>
            </a:r>
          </a:p>
          <a:p>
            <a:pPr marL="952500" lvl="1" indent="-495300" eaLnBrk="1" hangingPunct="1">
              <a:buFont typeface="Times New Roman" pitchFamily="18" charset="0"/>
              <a:buChar char="–"/>
            </a:pPr>
            <a:endParaRPr lang="en-US" sz="2000" smtClean="0"/>
          </a:p>
          <a:p>
            <a:pPr marL="590550" indent="-590550" eaLnBrk="1" hangingPunct="1"/>
            <a:endParaRPr lang="en-US" sz="2800" smtClean="0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343400"/>
            <a:ext cx="2419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381000" y="5410200"/>
            <a:ext cx="5867400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Q: What do you observe about this representation?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2’s Complement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343400"/>
            <a:ext cx="24193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7924800" y="4887913"/>
            <a:ext cx="112395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One 0s !</a:t>
            </a:r>
            <a:endParaRPr lang="en-US"/>
          </a:p>
        </p:txBody>
      </p:sp>
      <p:cxnSp>
        <p:nvCxnSpPr>
          <p:cNvPr id="21510" name="Straight Arrow Connector 8"/>
          <p:cNvCxnSpPr>
            <a:cxnSpLocks noChangeShapeType="1"/>
          </p:cNvCxnSpPr>
          <p:nvPr/>
        </p:nvCxnSpPr>
        <p:spPr bwMode="auto">
          <a:xfrm rot="10800000" flipV="1">
            <a:off x="7848600" y="5334000"/>
            <a:ext cx="6858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295400" y="4830763"/>
            <a:ext cx="3048000" cy="646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Negative numbers always have a 1 in the MSB</a:t>
            </a:r>
            <a:endParaRPr lang="en-US"/>
          </a:p>
        </p:txBody>
      </p:sp>
      <p:cxnSp>
        <p:nvCxnSpPr>
          <p:cNvPr id="21512" name="Straight Arrow Connector 10"/>
          <p:cNvCxnSpPr>
            <a:cxnSpLocks noChangeShapeType="1"/>
          </p:cNvCxnSpPr>
          <p:nvPr/>
        </p:nvCxnSpPr>
        <p:spPr bwMode="auto">
          <a:xfrm>
            <a:off x="4572000" y="5029200"/>
            <a:ext cx="19050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513" name="Straight Arrow Connector 11"/>
          <p:cNvCxnSpPr>
            <a:cxnSpLocks noChangeShapeType="1"/>
          </p:cNvCxnSpPr>
          <p:nvPr/>
        </p:nvCxnSpPr>
        <p:spPr bwMode="auto">
          <a:xfrm>
            <a:off x="4572000" y="5181600"/>
            <a:ext cx="19812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1514" name="Text Box 4"/>
          <p:cNvSpPr txBox="1">
            <a:spLocks noChangeArrowheads="1"/>
          </p:cNvSpPr>
          <p:nvPr/>
        </p:nvSpPr>
        <p:spPr bwMode="auto">
          <a:xfrm>
            <a:off x="1295400" y="5726113"/>
            <a:ext cx="403860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4 bits represent the range: -8 to +7</a:t>
            </a:r>
            <a:endParaRPr lang="en-US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590550" indent="-590550">
              <a:spcBef>
                <a:spcPts val="775"/>
              </a:spcBef>
              <a:buFont typeface="Times New Roman" pitchFamily="18" charset="0"/>
              <a:buChar char="•"/>
              <a:defRPr/>
            </a:pPr>
            <a:r>
              <a:rPr lang="en-US" sz="2400" kern="0">
                <a:solidFill>
                  <a:srgbClr val="000000"/>
                </a:solidFill>
                <a:latin typeface="+mn-lt"/>
                <a:cs typeface="+mn-cs"/>
              </a:rPr>
              <a:t>A positive number is as in signed-magnitude</a:t>
            </a:r>
          </a:p>
          <a:p>
            <a:pPr marL="590550" indent="-590550">
              <a:spcBef>
                <a:spcPts val="775"/>
              </a:spcBef>
              <a:buFont typeface="Times New Roman" pitchFamily="18" charset="0"/>
              <a:buChar char="•"/>
              <a:defRPr/>
            </a:pPr>
            <a:r>
              <a:rPr lang="en-US" sz="2400" kern="0">
                <a:solidFill>
                  <a:srgbClr val="000000"/>
                </a:solidFill>
                <a:latin typeface="+mn-lt"/>
                <a:cs typeface="+mn-cs"/>
              </a:rPr>
              <a:t>For a negative number, two way to get the 2’s complement:</a:t>
            </a:r>
          </a:p>
          <a:p>
            <a:pPr marL="952500" lvl="1" indent="-495300">
              <a:spcBef>
                <a:spcPts val="650"/>
              </a:spcBef>
              <a:buFont typeface="Times New Roman" pitchFamily="18" charset="0"/>
              <a:buChar char="–"/>
              <a:defRPr/>
            </a:pPr>
            <a:r>
              <a:rPr lang="en-US" sz="2000" kern="0">
                <a:solidFill>
                  <a:srgbClr val="000000"/>
                </a:solidFill>
                <a:latin typeface="+mn-lt"/>
                <a:cs typeface="+mn-cs"/>
              </a:rPr>
              <a:t>add 1 to 1’s complement, or</a:t>
            </a:r>
          </a:p>
          <a:p>
            <a:pPr marL="952500" lvl="1" indent="-495300">
              <a:spcBef>
                <a:spcPts val="650"/>
              </a:spcBef>
              <a:buFont typeface="Times New Roman" pitchFamily="18" charset="0"/>
              <a:buChar char="–"/>
              <a:defRPr/>
            </a:pPr>
            <a:r>
              <a:rPr lang="en-US" sz="2000" kern="0">
                <a:solidFill>
                  <a:srgbClr val="000000"/>
                </a:solidFill>
                <a:latin typeface="+mn-lt"/>
                <a:cs typeface="+mn-cs"/>
              </a:rPr>
              <a:t>Starting from right find first ‘1’, invert all bit to the left of that one</a:t>
            </a:r>
          </a:p>
          <a:p>
            <a:pPr marL="952500" lvl="1" indent="-495300">
              <a:spcBef>
                <a:spcPts val="650"/>
              </a:spcBef>
              <a:buFont typeface="Times New Roman" pitchFamily="18" charset="0"/>
              <a:buChar char="–"/>
              <a:defRPr/>
            </a:pPr>
            <a:endParaRPr lang="en-US" sz="2000" kern="0">
              <a:solidFill>
                <a:srgbClr val="000000"/>
              </a:solidFill>
              <a:latin typeface="+mn-lt"/>
              <a:cs typeface="+mn-cs"/>
            </a:endParaRPr>
          </a:p>
          <a:p>
            <a:pPr marL="590550" indent="-590550">
              <a:spcBef>
                <a:spcPts val="775"/>
              </a:spcBef>
              <a:defRPr/>
            </a:pPr>
            <a:endParaRPr lang="en-US" sz="28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Number representation in computers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Unsigned numbers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Signed numbers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Signed number representation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Signed-magnitude representation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Complement representation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Signed numbers arithmetic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Overflow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Shift operations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Complements for other bases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2’s Complement Arithmetic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905000"/>
            <a:ext cx="72771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343400" y="4114800"/>
            <a:ext cx="37338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2209800"/>
            <a:ext cx="3886200" cy="1920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- If there is an end carry, then discard</a:t>
            </a:r>
          </a:p>
          <a:p>
            <a:endParaRPr lang="en-US" sz="2000" b="1"/>
          </a:p>
          <a:p>
            <a:r>
              <a:rPr lang="en-US" sz="2000" b="1"/>
              <a:t>- If there is no end carry, the result is negative in 2’s complement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100" smtClean="0"/>
              <a:t>Example: Binary subtraction using 2’s complement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533400" y="1752600"/>
            <a:ext cx="2590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Regular Approach: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	M - N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 0 1 0 1 0 1 0 0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 0 1 0 0 0 1 0 0  -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   0 0 0 1 0 0 0 0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4495800" y="1752600"/>
            <a:ext cx="3581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2’s complement: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	M – N = M + N’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 0 1 0 1 0 1 0 0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 1 0 1 1 1 1 0 0  +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1 0 0 0 1 0 0 0 0	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 flipV="1">
            <a:off x="4495800" y="3505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2819400" y="32004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Discard End Carry</a:t>
            </a:r>
          </a:p>
        </p:txBody>
      </p:sp>
      <p:sp>
        <p:nvSpPr>
          <p:cNvPr id="23560" name="Rectangle 7"/>
          <p:cNvSpPr>
            <a:spLocks noChangeArrowheads="1"/>
          </p:cNvSpPr>
          <p:nvPr/>
        </p:nvSpPr>
        <p:spPr bwMode="auto">
          <a:xfrm>
            <a:off x="51054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1143000" y="33528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533400" y="3962400"/>
            <a:ext cx="2590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Regular Approach: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	N - M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0 1 0 0 0 1 0 0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0 1 0 1 0 1 0 0 -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-    0 0 0 1 0 0 0 0</a:t>
            </a:r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4572000" y="4098925"/>
            <a:ext cx="3581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u="sng">
                <a:latin typeface="Times New Roman" pitchFamily="18" charset="0"/>
              </a:rPr>
              <a:t>2’s complement: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+ M’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N =  0 1 0 0 0 1 0 0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M = 1 0 1 0 1 1 0 0 + 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-------------------</a:t>
            </a:r>
          </a:p>
          <a:p>
            <a:pPr>
              <a:buClrTx/>
              <a:buSzTx/>
              <a:buFontTx/>
              <a:buNone/>
            </a:pPr>
            <a:r>
              <a:rPr lang="en-US" sz="2000">
                <a:latin typeface="Times New Roman" pitchFamily="18" charset="0"/>
              </a:rPr>
              <a:t>        1 1 1 1 0 0 0 0</a:t>
            </a:r>
          </a:p>
        </p:txBody>
      </p:sp>
      <p:sp>
        <p:nvSpPr>
          <p:cNvPr id="23564" name="Line 11"/>
          <p:cNvSpPr>
            <a:spLocks noChangeShapeType="1"/>
          </p:cNvSpPr>
          <p:nvPr/>
        </p:nvSpPr>
        <p:spPr bwMode="auto">
          <a:xfrm>
            <a:off x="0" y="4038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7010400" y="5943600"/>
            <a:ext cx="1447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6934200" y="4506913"/>
            <a:ext cx="1981200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Correction Step Required: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-(2’s complement of 11110000) =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-(</a:t>
            </a:r>
            <a:r>
              <a:rPr lang="en-US" b="1" u="sng">
                <a:latin typeface="Times New Roman" pitchFamily="18" charset="0"/>
              </a:rPr>
              <a:t>00010000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3352800" y="54102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chemeClr val="bg2"/>
                </a:solidFill>
                <a:latin typeface="Times New Roman" pitchFamily="18" charset="0"/>
              </a:rPr>
              <a:t>No End Carry</a:t>
            </a:r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4648200" y="5638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6858000" y="4572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68580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Rectangle 18"/>
          <p:cNvSpPr>
            <a:spLocks noChangeArrowheads="1"/>
          </p:cNvSpPr>
          <p:nvPr/>
        </p:nvSpPr>
        <p:spPr bwMode="auto">
          <a:xfrm>
            <a:off x="1066800" y="5562600"/>
            <a:ext cx="1600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r>
              <a:rPr lang="en-US" sz="3600" smtClean="0"/>
              <a:t> </a:t>
            </a:r>
            <a:r>
              <a:rPr lang="en-US" sz="2000" smtClean="0"/>
              <a:t>(1’s Complement vs 2’s Complement)</a:t>
            </a:r>
            <a:endParaRPr lang="en-US" sz="28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76800" y="2590800"/>
            <a:ext cx="3770313" cy="2895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600" smtClean="0"/>
              <a:t>Disadvantages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Harder to generate the complement</a:t>
            </a:r>
          </a:p>
          <a:p>
            <a:pPr marL="0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600" smtClean="0"/>
              <a:t>Advantages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Only One zero !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Only one addition process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No end around carry</a:t>
            </a:r>
          </a:p>
          <a:p>
            <a:pPr marL="0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2600" smtClean="0"/>
          </a:p>
        </p:txBody>
      </p:sp>
      <p:sp>
        <p:nvSpPr>
          <p:cNvPr id="24580" name="Content Placeholder 4"/>
          <p:cNvSpPr>
            <a:spLocks noGrp="1"/>
          </p:cNvSpPr>
          <p:nvPr>
            <p:ph sz="half" idx="2"/>
          </p:nvPr>
        </p:nvSpPr>
        <p:spPr>
          <a:xfrm>
            <a:off x="609600" y="2514600"/>
            <a:ext cx="3770313" cy="2819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600" smtClean="0"/>
              <a:t>Advantages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Easy to generate the complement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Only one addition process</a:t>
            </a:r>
          </a:p>
          <a:p>
            <a:pPr marL="0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600" smtClean="0"/>
              <a:t>Disadvantages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Handling last carry out</a:t>
            </a:r>
          </a:p>
          <a:p>
            <a:pPr marL="457200" lvl="1" indent="0"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Two different 0s!</a:t>
            </a:r>
          </a:p>
          <a:p>
            <a:pPr marL="0" indent="0">
              <a:lnSpc>
                <a:spcPct val="80000"/>
              </a:lnSpc>
            </a:pPr>
            <a:endParaRPr lang="en-US" sz="2600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5257800" y="1905000"/>
            <a:ext cx="2551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2’s Complement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1143000" y="1916113"/>
            <a:ext cx="2551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/>
              <a:t>1’s Complement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1447800" y="5695950"/>
            <a:ext cx="5638800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Usually, the 2’s complement is the preferred way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</a:t>
            </a:r>
            <a:r>
              <a:rPr lang="en-US" sz="2000" smtClean="0"/>
              <a:t>(Signed-Magnitude vs Complements)</a:t>
            </a:r>
            <a:endParaRPr lang="en-US" smtClean="0"/>
          </a:p>
        </p:txBody>
      </p:sp>
      <p:pic>
        <p:nvPicPr>
          <p:cNvPr id="25604" name="Picture 603" descr="screenshot_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7075" y="1752600"/>
            <a:ext cx="52673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605"/>
          <p:cNvSpPr txBox="1">
            <a:spLocks noChangeArrowheads="1"/>
          </p:cNvSpPr>
          <p:nvPr/>
        </p:nvSpPr>
        <p:spPr bwMode="auto">
          <a:xfrm>
            <a:off x="457200" y="2133600"/>
            <a:ext cx="2590800" cy="3025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Times New Roman" pitchFamily="18" charset="0"/>
              <a:buAutoNum type="arabicPeriod"/>
            </a:pPr>
            <a:r>
              <a:rPr lang="en-US" sz="1600" b="1"/>
              <a:t>Positive numbers are identical in all representations and have 0 in the MSB</a:t>
            </a:r>
          </a:p>
          <a:p>
            <a:pPr marL="342900" indent="-342900">
              <a:buFont typeface="Times New Roman" pitchFamily="18" charset="0"/>
              <a:buAutoNum type="arabicPeriod"/>
            </a:pPr>
            <a:r>
              <a:rPr lang="en-US" sz="1600" b="1"/>
              <a:t>2’s complement has only one 0; the others have 2 0s</a:t>
            </a:r>
          </a:p>
          <a:p>
            <a:pPr marL="342900" indent="-342900">
              <a:buFont typeface="Times New Roman" pitchFamily="18" charset="0"/>
              <a:buAutoNum type="arabicPeriod"/>
            </a:pPr>
            <a:r>
              <a:rPr lang="en-US" sz="1600" b="1"/>
              <a:t>All negative numbers have 1 in the MSB</a:t>
            </a:r>
          </a:p>
          <a:p>
            <a:pPr marL="342900" indent="-342900">
              <a:buFont typeface="Times New Roman" pitchFamily="18" charset="0"/>
              <a:buAutoNum type="arabicPeriod"/>
            </a:pPr>
            <a:r>
              <a:rPr lang="en-US" sz="1600" b="1"/>
              <a:t>2’s complement has one more negative number!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1139825"/>
          </a:xfrm>
        </p:spPr>
        <p:txBody>
          <a:bodyPr/>
          <a:lstStyle/>
          <a:p>
            <a:pPr eaLnBrk="1" hangingPunct="1"/>
            <a:r>
              <a:rPr lang="en-US" sz="2800" smtClean="0"/>
              <a:t>Range of values of </a:t>
            </a:r>
            <a:r>
              <a:rPr lang="en-US" sz="2800" smtClean="0">
                <a:solidFill>
                  <a:srgbClr val="FF0000"/>
                </a:solidFill>
              </a:rPr>
              <a:t>unsigned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FF0000"/>
                </a:solidFill>
              </a:rPr>
              <a:t>signed</a:t>
            </a:r>
            <a:r>
              <a:rPr lang="en-US" sz="2800" smtClean="0"/>
              <a:t> integers represented using </a:t>
            </a:r>
            <a:r>
              <a:rPr lang="en-US" sz="2800" smtClean="0">
                <a:solidFill>
                  <a:srgbClr val="FF0000"/>
                </a:solidFill>
              </a:rPr>
              <a:t>n</a:t>
            </a:r>
            <a:r>
              <a:rPr lang="en-US" sz="2800" smtClean="0"/>
              <a:t> bits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0010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31775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Unsigned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integer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values range: 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0 to 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</a:t>
            </a:r>
          </a:p>
          <a:p>
            <a:pPr marL="682625" lvl="1" indent="-227013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8 bits 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Range: 0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kern="0" baseline="300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0 to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255</a:t>
            </a:r>
            <a:endParaRPr lang="en-US" sz="10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231775" lvl="1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endParaRPr lang="en-US" sz="1000" kern="0" dirty="0">
              <a:solidFill>
                <a:srgbClr val="000000"/>
              </a:solidFill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Signed-magnitude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integer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values range: 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-1) to +(2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-1)</a:t>
            </a:r>
          </a:p>
          <a:p>
            <a:pPr marL="682625" lvl="1" indent="-227013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8 bits 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Range: -2</a:t>
            </a:r>
            <a:r>
              <a:rPr lang="en-US" sz="2000" kern="0" baseline="30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-1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kern="0" baseline="300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-127 to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+127</a:t>
            </a:r>
            <a:endParaRPr lang="en-US" sz="2000" kern="0" dirty="0">
              <a:solidFill>
                <a:srgbClr val="000000"/>
              </a:solidFill>
            </a:endParaRPr>
          </a:p>
          <a:p>
            <a:pPr marL="231775" lvl="1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endParaRPr lang="en-US" sz="1000" kern="0" dirty="0">
              <a:solidFill>
                <a:srgbClr val="000000"/>
              </a:solidFill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Signed 1’s complement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integer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values range: 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-1) to +(2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-1)</a:t>
            </a:r>
          </a:p>
          <a:p>
            <a:pPr marL="682625" lvl="1" indent="-227013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8 bits 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Range: -2</a:t>
            </a:r>
            <a:r>
              <a:rPr lang="en-US" sz="2000" kern="0" baseline="30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-1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kern="0" baseline="300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-127 to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+127</a:t>
            </a:r>
          </a:p>
          <a:p>
            <a:pPr marL="231775" lvl="1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endParaRPr lang="en-US" sz="1000" kern="0" dirty="0">
              <a:solidFill>
                <a:srgbClr val="000000"/>
              </a:solidFill>
            </a:endParaRPr>
          </a:p>
          <a:p>
            <a:pPr marL="231775" indent="-231775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Signed 2’s complement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integer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values range: 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) to +(2</a:t>
            </a:r>
            <a:r>
              <a:rPr lang="en-US" sz="2000" b="1" kern="0" baseline="3000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n-1</a:t>
            </a:r>
            <a:r>
              <a:rPr lang="en-US" sz="2000" b="1" kern="0" dirty="0">
                <a:solidFill>
                  <a:srgbClr val="6600FF"/>
                </a:solidFill>
                <a:latin typeface="Arial" pitchFamily="34" charset="0"/>
                <a:cs typeface="Arial" pitchFamily="34" charset="0"/>
              </a:rPr>
              <a:t>-1)</a:t>
            </a:r>
          </a:p>
          <a:p>
            <a:pPr marL="682625" lvl="1" indent="-227013" eaLnBrk="0" hangingPunct="0">
              <a:lnSpc>
                <a:spcPct val="90000"/>
              </a:lnSpc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sz="2000" i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8 bits 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sym typeface="Symbol"/>
              </a:rPr>
              <a:t>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Range: -2</a:t>
            </a:r>
            <a:r>
              <a:rPr lang="en-US" sz="2000" kern="0" baseline="30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kern="0" baseline="3000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-1</a:t>
            </a:r>
            <a:r>
              <a:rPr lang="en-US" sz="2000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= -128 to </a:t>
            </a:r>
            <a:r>
              <a:rPr lang="en-US" sz="2000" kern="0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+127</a:t>
            </a:r>
            <a:endParaRPr lang="en-US" sz="2000" kern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Overflow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543800" cy="19812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smtClean="0"/>
              <a:t>Number’s sizes in computers are fixed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smtClean="0"/>
              <a:t>Overflows can occur when the result of an operation does not fit.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400" smtClean="0"/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sz="2400" smtClean="0"/>
              <a:t>Q: When can an overflow occur?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400" smtClean="0"/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sz="2400" smtClean="0"/>
          </a:p>
        </p:txBody>
      </p:sp>
      <p:graphicFrame>
        <p:nvGraphicFramePr>
          <p:cNvPr id="150573" name="Group 45"/>
          <p:cNvGraphicFramePr>
            <a:graphicFrameLocks noGrp="1"/>
          </p:cNvGraphicFramePr>
          <p:nvPr>
            <p:ph sz="half" idx="2"/>
          </p:nvPr>
        </p:nvGraphicFramePr>
        <p:xfrm>
          <a:off x="1981200" y="4038600"/>
          <a:ext cx="5483225" cy="1767840"/>
        </p:xfrm>
        <a:graphic>
          <a:graphicData uri="http://schemas.openxmlformats.org/drawingml/2006/table">
            <a:tbl>
              <a:tblPr/>
              <a:tblGrid>
                <a:gridCol w="2741613"/>
                <a:gridCol w="2741612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Unsigned 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Signed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Subtracting two 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Adding a positive number to a negative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Adding two numbers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Adding two negative numbers or two positive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Overflow (2’s Complement)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/>
              <a:t>Q: Add +5 and +4 in 2’s complement.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b="1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A:</a:t>
            </a:r>
            <a:r>
              <a:rPr lang="en-US" sz="1800" smtClean="0">
                <a:solidFill>
                  <a:schemeClr val="tx1"/>
                </a:solidFill>
              </a:rPr>
              <a:t> An overflow happened. The correct answer +9 (1001) cannot be represented by 4 bits.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Detection: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1"/>
                </a:solidFill>
              </a:rPr>
              <a:t>Adding two positive numbers result in a negative number!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1"/>
                </a:solidFill>
              </a:rPr>
              <a:t>Carry in sign bit is different from carry out of sign bit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Solution: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smtClean="0">
                <a:solidFill>
                  <a:schemeClr val="tx1"/>
                </a:solidFill>
              </a:rPr>
              <a:t>   Use one more bit, extend the </a:t>
            </a:r>
            <a:r>
              <a:rPr lang="en-US" sz="1800" smtClean="0">
                <a:solidFill>
                  <a:srgbClr val="FF0000"/>
                </a:solidFill>
              </a:rPr>
              <a:t>sign bit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218238" y="2286000"/>
            <a:ext cx="21891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0101         + 5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+ 0100         + 4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 </a:t>
            </a:r>
          </a:p>
          <a:p>
            <a:r>
              <a:rPr lang="en-US" sz="1600" b="1">
                <a:solidFill>
                  <a:srgbClr val="6699FF"/>
                </a:solidFill>
              </a:rPr>
              <a:t>0</a:t>
            </a:r>
            <a:r>
              <a:rPr lang="en-US" sz="1600" b="1"/>
              <a:t> 1001          - 7</a:t>
            </a:r>
            <a:r>
              <a:rPr lang="en-US" sz="1600" b="1" baseline="-25000"/>
              <a:t>10</a:t>
            </a:r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6318250" y="2133600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99FF"/>
                </a:solidFill>
              </a:rPr>
              <a:t>0 1 0 0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6294438" y="4568825"/>
            <a:ext cx="21066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0</a:t>
            </a:r>
            <a:r>
              <a:rPr lang="en-US" sz="1600" b="1"/>
              <a:t>0101         + 5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+ </a:t>
            </a:r>
            <a:r>
              <a:rPr lang="en-US" sz="1600" b="1">
                <a:solidFill>
                  <a:srgbClr val="FF0000"/>
                </a:solidFill>
              </a:rPr>
              <a:t>0</a:t>
            </a:r>
            <a:r>
              <a:rPr lang="en-US" sz="1600" b="1"/>
              <a:t>0100         + 4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 </a:t>
            </a:r>
          </a:p>
          <a:p>
            <a:r>
              <a:rPr lang="en-US" sz="1600" b="1"/>
              <a:t>   01001         + 9</a:t>
            </a:r>
            <a:r>
              <a:rPr lang="en-US" sz="1600" b="1" baseline="-25000"/>
              <a:t>10</a:t>
            </a:r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6380163" y="4416425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99FF"/>
                </a:solidFill>
              </a:rPr>
              <a:t>0 0 1 0</a:t>
            </a:r>
          </a:p>
        </p:txBody>
      </p:sp>
      <p:sp>
        <p:nvSpPr>
          <p:cNvPr id="28681" name="Line 11"/>
          <p:cNvSpPr>
            <a:spLocks noChangeShapeType="1"/>
          </p:cNvSpPr>
          <p:nvPr/>
        </p:nvSpPr>
        <p:spPr bwMode="auto">
          <a:xfrm>
            <a:off x="6248400" y="2971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2"/>
          <p:cNvSpPr>
            <a:spLocks noChangeShapeType="1"/>
          </p:cNvSpPr>
          <p:nvPr/>
        </p:nvSpPr>
        <p:spPr bwMode="auto">
          <a:xfrm>
            <a:off x="7467600" y="2971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3"/>
          <p:cNvSpPr>
            <a:spLocks noChangeShapeType="1"/>
          </p:cNvSpPr>
          <p:nvPr/>
        </p:nvSpPr>
        <p:spPr bwMode="auto">
          <a:xfrm>
            <a:off x="6400800" y="5257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Line 14"/>
          <p:cNvSpPr>
            <a:spLocks noChangeShapeType="1"/>
          </p:cNvSpPr>
          <p:nvPr/>
        </p:nvSpPr>
        <p:spPr bwMode="auto">
          <a:xfrm>
            <a:off x="76200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Overflow (2’s Complement)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4724400" cy="4035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/>
              <a:t>Q: Add -5 and -4 in 2’s complement.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b="1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A:</a:t>
            </a:r>
            <a:r>
              <a:rPr lang="en-US" sz="1800" smtClean="0">
                <a:solidFill>
                  <a:schemeClr val="tx1"/>
                </a:solidFill>
              </a:rPr>
              <a:t> An overflow happened. The correct answer -9 (10111) cannot be represented by 4 bits.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Detection: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1"/>
                </a:solidFill>
              </a:rPr>
              <a:t>Adding two negative numbers result in a positive number!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AutoNum type="arabicPeriod"/>
            </a:pPr>
            <a:r>
              <a:rPr lang="en-US" sz="1800" smtClean="0">
                <a:solidFill>
                  <a:schemeClr val="tx1"/>
                </a:solidFill>
              </a:rPr>
              <a:t>Carry in sign bit is different from carry out of sign bit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b="1" smtClean="0">
                <a:solidFill>
                  <a:schemeClr val="tx1"/>
                </a:solidFill>
              </a:rPr>
              <a:t>Solution: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r>
              <a:rPr lang="en-US" sz="1800" smtClean="0">
                <a:solidFill>
                  <a:schemeClr val="tx1"/>
                </a:solidFill>
              </a:rPr>
              <a:t>   Use one more bit, extend the </a:t>
            </a:r>
            <a:r>
              <a:rPr lang="en-US" sz="1800" smtClean="0">
                <a:solidFill>
                  <a:srgbClr val="FF0000"/>
                </a:solidFill>
              </a:rPr>
              <a:t>sign bit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>
              <a:solidFill>
                <a:schemeClr val="tx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</a:pPr>
            <a:endParaRPr lang="en-US" sz="1800" smtClean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6218238" y="2286000"/>
            <a:ext cx="22399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1011          - 5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+ 1100          - 4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 </a:t>
            </a:r>
          </a:p>
          <a:p>
            <a:r>
              <a:rPr lang="en-US" sz="1600" b="1">
                <a:solidFill>
                  <a:srgbClr val="6699FF"/>
                </a:solidFill>
              </a:rPr>
              <a:t>1</a:t>
            </a:r>
            <a:r>
              <a:rPr lang="en-US" sz="1600" b="1"/>
              <a:t> 0111          + 7</a:t>
            </a:r>
            <a:r>
              <a:rPr lang="en-US" sz="1600" b="1" baseline="-25000"/>
              <a:t>10</a:t>
            </a:r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??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6318250" y="2133600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99FF"/>
                </a:solidFill>
              </a:rPr>
              <a:t>1 0 0 0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6294438" y="4568825"/>
            <a:ext cx="21129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1</a:t>
            </a:r>
            <a:r>
              <a:rPr lang="en-US" sz="1600" b="1"/>
              <a:t>1011          - 5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+ </a:t>
            </a:r>
            <a:r>
              <a:rPr lang="en-US" sz="1600" b="1">
                <a:solidFill>
                  <a:srgbClr val="FF0000"/>
                </a:solidFill>
              </a:rPr>
              <a:t>1</a:t>
            </a:r>
            <a:r>
              <a:rPr lang="en-US" sz="1600" b="1"/>
              <a:t>1100          - 4</a:t>
            </a:r>
            <a:r>
              <a:rPr lang="en-US" sz="1600" b="1" baseline="-25000"/>
              <a:t>10</a:t>
            </a:r>
          </a:p>
          <a:p>
            <a:r>
              <a:rPr lang="en-US" sz="1600" b="1"/>
              <a:t> </a:t>
            </a:r>
          </a:p>
          <a:p>
            <a:r>
              <a:rPr lang="en-US" sz="1600" b="1"/>
              <a:t>   10111          - 9</a:t>
            </a:r>
            <a:r>
              <a:rPr lang="en-US" sz="1600" b="1" baseline="-25000"/>
              <a:t>10</a:t>
            </a:r>
            <a:r>
              <a:rPr lang="en-US" sz="1600" b="1"/>
              <a:t>   </a:t>
            </a:r>
            <a:r>
              <a:rPr lang="en-US" sz="16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6380163" y="4416425"/>
            <a:ext cx="568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6699FF"/>
                </a:solidFill>
              </a:rPr>
              <a:t>1 1 0 0</a:t>
            </a:r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6248400" y="2971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7467600" y="2971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400800" y="5257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7620000" y="5257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Range Extensions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To extend the representation of a 2’s complement number possibly for storage and use in a larger-sized register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If the number is positive, pad 0’s to the left of the integral number (sign bit extension), and 0’s to the right of the fractional number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If the number is negative, pad 1’s to the left of the integral number (sign bit extension), and 0’s to the right of the fractional number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1143000" y="38100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14478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1752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20574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23622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4648200" y="38100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49530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52578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>
            <a:off x="5562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Line 13"/>
          <p:cNvSpPr>
            <a:spLocks noChangeShapeType="1"/>
          </p:cNvSpPr>
          <p:nvPr/>
        </p:nvSpPr>
        <p:spPr bwMode="auto">
          <a:xfrm>
            <a:off x="58674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61722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>
            <a:off x="64770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>
            <a:off x="67818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>
            <a:off x="7086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1143000" y="3886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0   1   0   0   1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4648200" y="3886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0   0    0   0</a:t>
            </a:r>
            <a:r>
              <a:rPr lang="en-US">
                <a:latin typeface="Times New Roman" pitchFamily="18" charset="0"/>
              </a:rPr>
              <a:t>   0    1   0   0   1</a:t>
            </a:r>
          </a:p>
        </p:txBody>
      </p:sp>
      <p:sp>
        <p:nvSpPr>
          <p:cNvPr id="30741" name="Text Box 20"/>
          <p:cNvSpPr txBox="1">
            <a:spLocks noChangeArrowheads="1"/>
          </p:cNvSpPr>
          <p:nvPr/>
        </p:nvSpPr>
        <p:spPr bwMode="auto">
          <a:xfrm>
            <a:off x="1219200" y="43434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5-bit register    (+9)</a:t>
            </a:r>
          </a:p>
        </p:txBody>
      </p:sp>
      <p:sp>
        <p:nvSpPr>
          <p:cNvPr id="30742" name="Line 21"/>
          <p:cNvSpPr>
            <a:spLocks noChangeShapeType="1"/>
          </p:cNvSpPr>
          <p:nvPr/>
        </p:nvSpPr>
        <p:spPr bwMode="auto">
          <a:xfrm>
            <a:off x="2743200" y="4038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Rectangle 22"/>
          <p:cNvSpPr>
            <a:spLocks noChangeArrowheads="1"/>
          </p:cNvSpPr>
          <p:nvPr/>
        </p:nvSpPr>
        <p:spPr bwMode="auto">
          <a:xfrm>
            <a:off x="1219200" y="50292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23"/>
          <p:cNvSpPr>
            <a:spLocks noChangeShapeType="1"/>
          </p:cNvSpPr>
          <p:nvPr/>
        </p:nvSpPr>
        <p:spPr bwMode="auto">
          <a:xfrm>
            <a:off x="15240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4"/>
          <p:cNvSpPr>
            <a:spLocks noChangeShapeType="1"/>
          </p:cNvSpPr>
          <p:nvPr/>
        </p:nvSpPr>
        <p:spPr bwMode="auto">
          <a:xfrm>
            <a:off x="1828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5"/>
          <p:cNvSpPr>
            <a:spLocks noChangeShapeType="1"/>
          </p:cNvSpPr>
          <p:nvPr/>
        </p:nvSpPr>
        <p:spPr bwMode="auto">
          <a:xfrm>
            <a:off x="2133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>
            <a:off x="24384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Rectangle 27"/>
          <p:cNvSpPr>
            <a:spLocks noChangeArrowheads="1"/>
          </p:cNvSpPr>
          <p:nvPr/>
        </p:nvSpPr>
        <p:spPr bwMode="auto">
          <a:xfrm>
            <a:off x="4724400" y="5029200"/>
            <a:ext cx="2743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Line 28"/>
          <p:cNvSpPr>
            <a:spLocks noChangeShapeType="1"/>
          </p:cNvSpPr>
          <p:nvPr/>
        </p:nvSpPr>
        <p:spPr bwMode="auto">
          <a:xfrm>
            <a:off x="50292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29"/>
          <p:cNvSpPr>
            <a:spLocks noChangeShapeType="1"/>
          </p:cNvSpPr>
          <p:nvPr/>
        </p:nvSpPr>
        <p:spPr bwMode="auto">
          <a:xfrm>
            <a:off x="53340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0"/>
          <p:cNvSpPr>
            <a:spLocks noChangeShapeType="1"/>
          </p:cNvSpPr>
          <p:nvPr/>
        </p:nvSpPr>
        <p:spPr bwMode="auto">
          <a:xfrm>
            <a:off x="5638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1"/>
          <p:cNvSpPr>
            <a:spLocks noChangeShapeType="1"/>
          </p:cNvSpPr>
          <p:nvPr/>
        </p:nvSpPr>
        <p:spPr bwMode="auto">
          <a:xfrm>
            <a:off x="5943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Line 32"/>
          <p:cNvSpPr>
            <a:spLocks noChangeShapeType="1"/>
          </p:cNvSpPr>
          <p:nvPr/>
        </p:nvSpPr>
        <p:spPr bwMode="auto">
          <a:xfrm>
            <a:off x="62484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4" name="Line 33"/>
          <p:cNvSpPr>
            <a:spLocks noChangeShapeType="1"/>
          </p:cNvSpPr>
          <p:nvPr/>
        </p:nvSpPr>
        <p:spPr bwMode="auto">
          <a:xfrm>
            <a:off x="65532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4"/>
          <p:cNvSpPr>
            <a:spLocks noChangeShapeType="1"/>
          </p:cNvSpPr>
          <p:nvPr/>
        </p:nvSpPr>
        <p:spPr bwMode="auto">
          <a:xfrm>
            <a:off x="68580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Line 35"/>
          <p:cNvSpPr>
            <a:spLocks noChangeShapeType="1"/>
          </p:cNvSpPr>
          <p:nvPr/>
        </p:nvSpPr>
        <p:spPr bwMode="auto">
          <a:xfrm>
            <a:off x="71628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7" name="Text Box 36"/>
          <p:cNvSpPr txBox="1">
            <a:spLocks noChangeArrowheads="1"/>
          </p:cNvSpPr>
          <p:nvPr/>
        </p:nvSpPr>
        <p:spPr bwMode="auto">
          <a:xfrm>
            <a:off x="1219200" y="5105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1   0   1   1   1</a:t>
            </a:r>
          </a:p>
        </p:txBody>
      </p:sp>
      <p:sp>
        <p:nvSpPr>
          <p:cNvPr id="30758" name="Text Box 37"/>
          <p:cNvSpPr txBox="1">
            <a:spLocks noChangeArrowheads="1"/>
          </p:cNvSpPr>
          <p:nvPr/>
        </p:nvSpPr>
        <p:spPr bwMode="auto">
          <a:xfrm>
            <a:off x="4724400" y="51054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1   1    1   1</a:t>
            </a:r>
            <a:r>
              <a:rPr lang="en-US">
                <a:latin typeface="Times New Roman" pitchFamily="18" charset="0"/>
              </a:rPr>
              <a:t>   1    0   1   1   1</a:t>
            </a:r>
          </a:p>
        </p:txBody>
      </p:sp>
      <p:sp>
        <p:nvSpPr>
          <p:cNvPr id="30759" name="Text Box 38"/>
          <p:cNvSpPr txBox="1">
            <a:spLocks noChangeArrowheads="1"/>
          </p:cNvSpPr>
          <p:nvPr/>
        </p:nvSpPr>
        <p:spPr bwMode="auto">
          <a:xfrm>
            <a:off x="1295400" y="55626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5-bit register    (-9)</a:t>
            </a:r>
          </a:p>
        </p:txBody>
      </p:sp>
      <p:sp>
        <p:nvSpPr>
          <p:cNvPr id="30760" name="Text Box 39"/>
          <p:cNvSpPr txBox="1">
            <a:spLocks noChangeArrowheads="1"/>
          </p:cNvSpPr>
          <p:nvPr/>
        </p:nvSpPr>
        <p:spPr bwMode="auto">
          <a:xfrm>
            <a:off x="5105400" y="5486400"/>
            <a:ext cx="2971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9-bit register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(-9) – sign bit extended</a:t>
            </a:r>
          </a:p>
        </p:txBody>
      </p:sp>
      <p:sp>
        <p:nvSpPr>
          <p:cNvPr id="30761" name="Line 40"/>
          <p:cNvSpPr>
            <a:spLocks noChangeShapeType="1"/>
          </p:cNvSpPr>
          <p:nvPr/>
        </p:nvSpPr>
        <p:spPr bwMode="auto">
          <a:xfrm>
            <a:off x="2819400" y="5257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Text Box 41"/>
          <p:cNvSpPr txBox="1">
            <a:spLocks noChangeArrowheads="1"/>
          </p:cNvSpPr>
          <p:nvPr/>
        </p:nvSpPr>
        <p:spPr bwMode="auto">
          <a:xfrm>
            <a:off x="5105400" y="4267200"/>
            <a:ext cx="23622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9-bit register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(+9) – sign bit extended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Arithmetic Shift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676400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A binary number can be shifted right or left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To shift an unsigned numbers (right or left), pad with 0s.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endParaRPr lang="en-US" sz="2200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Example: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600200" y="3733800"/>
            <a:ext cx="18764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Left Shift</a:t>
            </a:r>
          </a:p>
          <a:p>
            <a:endParaRPr lang="en-US" b="1"/>
          </a:p>
          <a:p>
            <a:r>
              <a:rPr lang="en-US" b="1"/>
              <a:t> 0001        1</a:t>
            </a:r>
            <a:r>
              <a:rPr lang="en-US" b="1" baseline="-25000"/>
              <a:t>10</a:t>
            </a:r>
          </a:p>
          <a:p>
            <a:r>
              <a:rPr lang="en-US" b="1"/>
              <a:t> 001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/>
              <a:t>        2</a:t>
            </a:r>
            <a:r>
              <a:rPr lang="en-US" b="1" baseline="-25000"/>
              <a:t>10</a:t>
            </a:r>
          </a:p>
          <a:p>
            <a:r>
              <a:rPr lang="en-US" b="1"/>
              <a:t> 01</a:t>
            </a:r>
            <a:r>
              <a:rPr lang="en-US" b="1">
                <a:solidFill>
                  <a:srgbClr val="FF0000"/>
                </a:solidFill>
              </a:rPr>
              <a:t>00</a:t>
            </a:r>
            <a:r>
              <a:rPr lang="en-US" b="1"/>
              <a:t>        4</a:t>
            </a:r>
            <a:r>
              <a:rPr lang="en-US" b="1" baseline="-25000"/>
              <a:t>10</a:t>
            </a:r>
          </a:p>
          <a:p>
            <a:r>
              <a:rPr lang="en-US" b="1"/>
              <a:t> 1</a:t>
            </a:r>
            <a:r>
              <a:rPr lang="en-US" b="1">
                <a:solidFill>
                  <a:srgbClr val="FF0000"/>
                </a:solidFill>
              </a:rPr>
              <a:t>000</a:t>
            </a:r>
            <a:r>
              <a:rPr lang="en-US" b="1"/>
              <a:t>        8</a:t>
            </a:r>
            <a:r>
              <a:rPr lang="en-US" b="1" baseline="-25000"/>
              <a:t>10</a:t>
            </a:r>
            <a:r>
              <a:rPr lang="en-US" b="1"/>
              <a:t>    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14800" y="4800600"/>
            <a:ext cx="441325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Q1: What is the effect of left-shifting?</a:t>
            </a:r>
          </a:p>
          <a:p>
            <a:r>
              <a:rPr lang="en-US" b="1"/>
              <a:t>Q2: What is the effect of right-shifting?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representation of numbers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6200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Digital computers store numbers in a special electronic device (memory) called </a:t>
            </a:r>
            <a:r>
              <a:rPr lang="en-US" sz="2000" b="1" smtClean="0">
                <a:solidFill>
                  <a:srgbClr val="FF0000"/>
                </a:solidFill>
              </a:rPr>
              <a:t>registers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Registers have fixed size = </a:t>
            </a:r>
            <a:r>
              <a:rPr lang="en-US" sz="2000" i="1" smtClean="0"/>
              <a:t>n storage elements; each element holds 0 or 1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The register size is typically a power of 2. e.g. 2, 4, 8, 16,…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An </a:t>
            </a:r>
            <a:r>
              <a:rPr lang="en-US" sz="2000" i="1" smtClean="0"/>
              <a:t>n</a:t>
            </a:r>
            <a:r>
              <a:rPr lang="en-US" sz="2000" smtClean="0"/>
              <a:t>-bit register can represent one of 2</a:t>
            </a:r>
            <a:r>
              <a:rPr lang="en-US" sz="2000" baseline="30000" smtClean="0"/>
              <a:t>n</a:t>
            </a:r>
            <a:r>
              <a:rPr lang="en-US" sz="2000" smtClean="0"/>
              <a:t> distinct values e.g. for </a:t>
            </a:r>
            <a:r>
              <a:rPr lang="en-US" sz="2000" i="1" smtClean="0"/>
              <a:t>n</a:t>
            </a:r>
            <a:r>
              <a:rPr lang="en-US" sz="2000" smtClean="0"/>
              <a:t>=4, distinct values = 16 {0000, 0001, ….., 1111}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000" smtClean="0"/>
              <a:t>Numbers stored in a register can be </a:t>
            </a:r>
            <a:r>
              <a:rPr lang="en-US" sz="2000" smtClean="0">
                <a:solidFill>
                  <a:srgbClr val="FF0000"/>
                </a:solidFill>
              </a:rPr>
              <a:t>signed</a:t>
            </a:r>
            <a:r>
              <a:rPr lang="en-US" sz="2000" smtClean="0"/>
              <a:t> or </a:t>
            </a:r>
            <a:r>
              <a:rPr lang="en-US" sz="2000" smtClean="0">
                <a:solidFill>
                  <a:srgbClr val="FF0000"/>
                </a:solidFill>
              </a:rPr>
              <a:t>unsigned</a:t>
            </a:r>
            <a:r>
              <a:rPr lang="en-US" sz="2000" smtClean="0"/>
              <a:t> e.g. -9 or +9 are signed numbers. 9 is an unsigned number</a:t>
            </a:r>
            <a:endParaRPr lang="en-US" sz="2500" smtClean="0"/>
          </a:p>
        </p:txBody>
      </p:sp>
      <p:pic>
        <p:nvPicPr>
          <p:cNvPr id="512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90700"/>
            <a:ext cx="42481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Arithmetic Shift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3025" cy="1676400"/>
          </a:xfrm>
        </p:spPr>
        <p:txBody>
          <a:bodyPr/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To shift a signed number 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900" smtClean="0"/>
              <a:t>Left-Shift: pad with 0s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900" smtClean="0"/>
              <a:t>Right-Shift: Extend sign bit</a:t>
            </a:r>
          </a:p>
          <a:p>
            <a:pPr lvl="1">
              <a:lnSpc>
                <a:spcPct val="80000"/>
              </a:lnSpc>
              <a:buFont typeface="Times New Roman" pitchFamily="18" charset="0"/>
              <a:buChar char="–"/>
            </a:pPr>
            <a:endParaRPr lang="en-US" sz="1900" smtClean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200" smtClean="0"/>
              <a:t>Example (2’s complement):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1600200" y="3886200"/>
            <a:ext cx="19526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Right Shift</a:t>
            </a:r>
          </a:p>
          <a:p>
            <a:endParaRPr lang="en-US" b="1"/>
          </a:p>
          <a:p>
            <a:r>
              <a:rPr lang="en-US" b="1"/>
              <a:t> 1000       - 8</a:t>
            </a:r>
            <a:r>
              <a:rPr lang="en-US" b="1" baseline="-25000"/>
              <a:t>10</a:t>
            </a:r>
          </a:p>
          <a:p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1</a:t>
            </a:r>
            <a:r>
              <a:rPr lang="en-US" b="1"/>
              <a:t>100       - 4</a:t>
            </a:r>
            <a:r>
              <a:rPr lang="en-US" b="1" baseline="-25000"/>
              <a:t>10</a:t>
            </a:r>
          </a:p>
          <a:p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11</a:t>
            </a:r>
            <a:r>
              <a:rPr lang="en-US" b="1"/>
              <a:t>10       - 2</a:t>
            </a:r>
            <a:r>
              <a:rPr lang="en-US" b="1" baseline="-25000"/>
              <a:t>10</a:t>
            </a:r>
          </a:p>
          <a:p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111</a:t>
            </a:r>
            <a:r>
              <a:rPr lang="en-US" b="1"/>
              <a:t>1       - 1</a:t>
            </a:r>
            <a:r>
              <a:rPr lang="en-US" b="1" baseline="-25000"/>
              <a:t>10</a:t>
            </a:r>
            <a:r>
              <a:rPr lang="en-US" b="1"/>
              <a:t>     </a:t>
            </a:r>
          </a:p>
        </p:txBody>
      </p:sp>
      <p:sp>
        <p:nvSpPr>
          <p:cNvPr id="32774" name="Text Box 5"/>
          <p:cNvSpPr txBox="1">
            <a:spLocks noChangeArrowheads="1"/>
          </p:cNvSpPr>
          <p:nvPr/>
        </p:nvSpPr>
        <p:spPr bwMode="auto">
          <a:xfrm>
            <a:off x="4419600" y="4311650"/>
            <a:ext cx="36576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2000" b="1"/>
              <a:t>In General</a:t>
            </a:r>
          </a:p>
          <a:p>
            <a:pPr>
              <a:buFontTx/>
              <a:buChar char="-"/>
            </a:pPr>
            <a:r>
              <a:rPr lang="en-US" b="1"/>
              <a:t> left-shifting = multiply by r</a:t>
            </a:r>
          </a:p>
          <a:p>
            <a:pPr>
              <a:buFontTx/>
              <a:buChar char="-"/>
            </a:pPr>
            <a:r>
              <a:rPr lang="en-US" b="1"/>
              <a:t> right-shifting = divide by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Arithmetic Shifts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81200"/>
            <a:ext cx="6738938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Complements for other bases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Complements apply to other bases!</a:t>
            </a:r>
          </a:p>
          <a:p>
            <a:pPr>
              <a:buFont typeface="Arial" charset="0"/>
              <a:buChar char="•"/>
            </a:pPr>
            <a:r>
              <a:rPr lang="en-US" smtClean="0"/>
              <a:t>Two types of complements for each radix (base)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Diminished radix (r-1)’s complement 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1’s complement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Radix r’s complement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2’s complement</a:t>
            </a:r>
          </a:p>
          <a:p>
            <a:pPr>
              <a:buFont typeface="Arial" charset="0"/>
              <a:buChar char="•"/>
            </a:pPr>
            <a:endParaRPr lang="en-US" smtClean="0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Diminished Radix (</a:t>
            </a:r>
            <a:r>
              <a:rPr lang="en-US" sz="2900" i="1" smtClean="0"/>
              <a:t>r </a:t>
            </a:r>
            <a:r>
              <a:rPr lang="en-US" sz="2900" smtClean="0"/>
              <a:t>-1)’s complement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In general the </a:t>
            </a:r>
            <a:r>
              <a:rPr lang="en-US" sz="2000" i="1" smtClean="0"/>
              <a:t>(r-1)’s</a:t>
            </a:r>
            <a:r>
              <a:rPr lang="en-US" sz="2000" smtClean="0"/>
              <a:t> complement of a number </a:t>
            </a:r>
            <a:r>
              <a:rPr lang="en-US" sz="2000" i="1" smtClean="0"/>
              <a:t>Q</a:t>
            </a:r>
            <a:r>
              <a:rPr lang="en-US" sz="2000" smtClean="0"/>
              <a:t> in base-r is given by	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i="1" smtClean="0"/>
              <a:t>			           	Q</a:t>
            </a:r>
            <a:r>
              <a:rPr lang="en-US" sz="2000" i="1" baseline="-25000" smtClean="0"/>
              <a:t>r-1</a:t>
            </a:r>
            <a:r>
              <a:rPr lang="en-US" sz="2000" i="1" smtClean="0"/>
              <a:t>’ = (r </a:t>
            </a:r>
            <a:r>
              <a:rPr lang="en-US" sz="2000" i="1" baseline="30000" smtClean="0"/>
              <a:t>n</a:t>
            </a:r>
            <a:r>
              <a:rPr lang="en-US" sz="2000" i="1" smtClean="0"/>
              <a:t> – r </a:t>
            </a:r>
            <a:r>
              <a:rPr lang="en-US" sz="2000" i="1" baseline="30000" smtClean="0"/>
              <a:t>–m</a:t>
            </a:r>
            <a:r>
              <a:rPr lang="en-US" sz="2000" i="1" smtClean="0"/>
              <a:t>) – Q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where </a:t>
            </a:r>
            <a:r>
              <a:rPr lang="en-US" sz="2000" i="1" smtClean="0"/>
              <a:t>n</a:t>
            </a:r>
            <a:r>
              <a:rPr lang="en-US" sz="2000" smtClean="0"/>
              <a:t> is the number of integral digits in </a:t>
            </a:r>
            <a:r>
              <a:rPr lang="en-US" sz="2000" i="1" smtClean="0"/>
              <a:t>Q</a:t>
            </a:r>
            <a:r>
              <a:rPr lang="en-US" sz="2000" smtClean="0"/>
              <a:t> and m is the number of fractional digits in </a:t>
            </a:r>
            <a:r>
              <a:rPr lang="en-US" sz="2000" i="1" smtClean="0"/>
              <a:t>Q</a:t>
            </a:r>
            <a:r>
              <a:rPr lang="en-US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	- For Q = 12.3</a:t>
            </a:r>
            <a:r>
              <a:rPr lang="en-US" sz="1800" baseline="-25000" smtClean="0"/>
              <a:t>10</a:t>
            </a:r>
            <a:r>
              <a:rPr lang="en-US" sz="1800" smtClean="0"/>
              <a:t>,  Q’</a:t>
            </a:r>
            <a:r>
              <a:rPr lang="en-US" sz="1800" baseline="-25000" smtClean="0"/>
              <a:t>9</a:t>
            </a:r>
            <a:r>
              <a:rPr lang="en-US" sz="1800" smtClean="0"/>
              <a:t> = 99.9 – 12.3 = 87.6</a:t>
            </a:r>
            <a:r>
              <a:rPr lang="en-US" sz="1800" baseline="-25000" smtClean="0"/>
              <a:t>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   - For Q = 22</a:t>
            </a:r>
            <a:r>
              <a:rPr lang="en-US" sz="1800" baseline="-25000" smtClean="0"/>
              <a:t>8</a:t>
            </a:r>
            <a:r>
              <a:rPr lang="en-US" sz="1800" smtClean="0"/>
              <a:t>,      Q’</a:t>
            </a:r>
            <a:r>
              <a:rPr lang="en-US" sz="1800" baseline="-25000" smtClean="0"/>
              <a:t>7</a:t>
            </a:r>
            <a:r>
              <a:rPr lang="en-US" sz="1800" smtClean="0"/>
              <a:t> = 77 – 22 = 55</a:t>
            </a:r>
            <a:r>
              <a:rPr lang="en-US" sz="1800" baseline="-2500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Find the 9’s complement of the following decimal numbers:</a:t>
            </a:r>
          </a:p>
          <a:p>
            <a:pPr eaLnBrk="1" hangingPunct="1"/>
            <a:r>
              <a:rPr lang="en-US" sz="2000" smtClean="0"/>
              <a:t>a. Q = 2357</a:t>
            </a:r>
          </a:p>
          <a:p>
            <a:pPr eaLnBrk="1" hangingPunct="1"/>
            <a:r>
              <a:rPr lang="en-US" sz="2000" smtClean="0"/>
              <a:t>	Here, n = 4, m = 0 [no fractional digits]</a:t>
            </a:r>
          </a:p>
          <a:p>
            <a:pPr eaLnBrk="1" hangingPunct="1"/>
            <a:r>
              <a:rPr lang="en-US" sz="2000" smtClean="0"/>
              <a:t>	M</a:t>
            </a:r>
            <a:r>
              <a:rPr lang="en-US" sz="2000" baseline="-25000" smtClean="0"/>
              <a:t>9</a:t>
            </a:r>
            <a:r>
              <a:rPr lang="en-US" sz="2000" smtClean="0"/>
              <a:t> = 10</a:t>
            </a:r>
            <a:r>
              <a:rPr lang="en-US" sz="2000" baseline="30000" smtClean="0"/>
              <a:t>4</a:t>
            </a:r>
            <a:r>
              <a:rPr lang="en-US" sz="2000" smtClean="0"/>
              <a:t> - 1</a:t>
            </a:r>
          </a:p>
          <a:p>
            <a:pPr eaLnBrk="1" hangingPunct="1"/>
            <a:r>
              <a:rPr lang="en-US" sz="2000" smtClean="0"/>
              <a:t>	Q</a:t>
            </a:r>
            <a:r>
              <a:rPr lang="en-US" sz="2000" baseline="-25000" smtClean="0"/>
              <a:t>9</a:t>
            </a:r>
            <a:r>
              <a:rPr lang="en-US" sz="2000" smtClean="0"/>
              <a:t>’ = M</a:t>
            </a:r>
            <a:r>
              <a:rPr lang="en-US" sz="2000" baseline="-25000" smtClean="0"/>
              <a:t>9</a:t>
            </a:r>
            <a:r>
              <a:rPr lang="en-US" sz="2000" smtClean="0"/>
              <a:t> – 2357 = 9999 – 2357 = </a:t>
            </a:r>
            <a:r>
              <a:rPr lang="en-US" sz="2000" b="1" u="sng" smtClean="0">
                <a:solidFill>
                  <a:srgbClr val="FF0000"/>
                </a:solidFill>
              </a:rPr>
              <a:t>7642</a:t>
            </a:r>
            <a:r>
              <a:rPr lang="en-US" sz="2000" smtClean="0"/>
              <a:t> [9’s complement of Q]</a:t>
            </a:r>
          </a:p>
          <a:p>
            <a:pPr eaLnBrk="1" hangingPunct="1"/>
            <a:r>
              <a:rPr lang="en-US" sz="2000" smtClean="0"/>
              <a:t>b. Q = 2895.786</a:t>
            </a:r>
          </a:p>
          <a:p>
            <a:pPr eaLnBrk="1" hangingPunct="1"/>
            <a:r>
              <a:rPr lang="en-US" sz="2000" smtClean="0"/>
              <a:t>	Here, n = 4, m = 3</a:t>
            </a:r>
          </a:p>
          <a:p>
            <a:pPr eaLnBrk="1" hangingPunct="1"/>
            <a:r>
              <a:rPr lang="en-US" sz="2000" smtClean="0"/>
              <a:t>	M</a:t>
            </a:r>
            <a:r>
              <a:rPr lang="en-US" sz="2000" baseline="-25000" smtClean="0"/>
              <a:t>9</a:t>
            </a:r>
            <a:r>
              <a:rPr lang="en-US" sz="2000" smtClean="0"/>
              <a:t> = 10</a:t>
            </a:r>
            <a:r>
              <a:rPr lang="en-US" sz="2000" baseline="30000" smtClean="0"/>
              <a:t>4</a:t>
            </a:r>
            <a:r>
              <a:rPr lang="en-US" sz="2000" smtClean="0"/>
              <a:t> – 10</a:t>
            </a:r>
            <a:r>
              <a:rPr lang="en-US" sz="2000" baseline="30000" smtClean="0"/>
              <a:t>-3</a:t>
            </a:r>
            <a:endParaRPr lang="en-US" sz="2000" smtClean="0"/>
          </a:p>
          <a:p>
            <a:pPr eaLnBrk="1" hangingPunct="1"/>
            <a:r>
              <a:rPr lang="en-US" sz="2000" smtClean="0"/>
              <a:t>	Q</a:t>
            </a:r>
            <a:r>
              <a:rPr lang="en-US" sz="2000" baseline="-25000" smtClean="0"/>
              <a:t>9</a:t>
            </a:r>
            <a:r>
              <a:rPr lang="en-US" sz="2000" smtClean="0"/>
              <a:t>’ = M</a:t>
            </a:r>
            <a:r>
              <a:rPr lang="en-US" sz="2000" baseline="-25000" smtClean="0"/>
              <a:t>9</a:t>
            </a:r>
            <a:r>
              <a:rPr lang="en-US" sz="2000" smtClean="0"/>
              <a:t> – 2895.786 = 9999.999 – 2895.786 = </a:t>
            </a:r>
            <a:r>
              <a:rPr lang="en-US" sz="2000" b="1" u="sng" smtClean="0">
                <a:solidFill>
                  <a:srgbClr val="FF0000"/>
                </a:solidFill>
              </a:rPr>
              <a:t>7104.213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3025" cy="4035425"/>
          </a:xfrm>
        </p:spPr>
        <p:txBody>
          <a:bodyPr/>
          <a:lstStyle/>
          <a:p>
            <a:pPr eaLnBrk="1" hangingPunct="1"/>
            <a:r>
              <a:rPr lang="en-US" sz="1900" smtClean="0"/>
              <a:t>Find the 1’s complement of the following binary numbers:</a:t>
            </a:r>
          </a:p>
          <a:p>
            <a:pPr eaLnBrk="1" hangingPunct="1"/>
            <a:r>
              <a:rPr lang="en-US" sz="1900" smtClean="0"/>
              <a:t>a. Q = 110101010</a:t>
            </a:r>
          </a:p>
          <a:p>
            <a:pPr eaLnBrk="1" hangingPunct="1"/>
            <a:r>
              <a:rPr lang="en-US" sz="1900" smtClean="0"/>
              <a:t>	Here, n = 9, m = 0 [no fractional digits]</a:t>
            </a:r>
          </a:p>
          <a:p>
            <a:pPr eaLnBrk="1" hangingPunct="1"/>
            <a:r>
              <a:rPr lang="en-US" sz="1900" smtClean="0"/>
              <a:t>	M</a:t>
            </a:r>
            <a:r>
              <a:rPr lang="en-US" sz="1900" baseline="-25000" smtClean="0"/>
              <a:t>1</a:t>
            </a:r>
            <a:r>
              <a:rPr lang="en-US" sz="1900" smtClean="0"/>
              <a:t> = 2</a:t>
            </a:r>
            <a:r>
              <a:rPr lang="en-US" sz="1900" baseline="30000" smtClean="0"/>
              <a:t>9</a:t>
            </a:r>
            <a:r>
              <a:rPr lang="en-US" sz="1900" smtClean="0"/>
              <a:t> - 1</a:t>
            </a:r>
          </a:p>
          <a:p>
            <a:pPr eaLnBrk="1" hangingPunct="1"/>
            <a:r>
              <a:rPr lang="en-US" sz="1900" smtClean="0"/>
              <a:t>	Q</a:t>
            </a:r>
            <a:r>
              <a:rPr lang="en-US" sz="1900" baseline="-25000" smtClean="0"/>
              <a:t>1</a:t>
            </a:r>
            <a:r>
              <a:rPr lang="en-US" sz="1900" smtClean="0"/>
              <a:t>’ = M</a:t>
            </a:r>
            <a:r>
              <a:rPr lang="en-US" sz="1900" baseline="-25000" smtClean="0"/>
              <a:t>1</a:t>
            </a:r>
            <a:r>
              <a:rPr lang="en-US" sz="1900" smtClean="0"/>
              <a:t> – 110101010 = 111111111 - 110101010 </a:t>
            </a:r>
          </a:p>
          <a:p>
            <a:pPr eaLnBrk="1" hangingPunct="1"/>
            <a:r>
              <a:rPr lang="en-US" sz="1900" smtClean="0"/>
              <a:t>			= </a:t>
            </a:r>
            <a:r>
              <a:rPr lang="en-US" sz="1900" b="1" u="sng" smtClean="0">
                <a:solidFill>
                  <a:srgbClr val="FF0000"/>
                </a:solidFill>
              </a:rPr>
              <a:t>001010101</a:t>
            </a:r>
            <a:r>
              <a:rPr lang="en-US" sz="1900" smtClean="0"/>
              <a:t> [1’s complement of Q]</a:t>
            </a:r>
          </a:p>
          <a:p>
            <a:pPr eaLnBrk="1" hangingPunct="1"/>
            <a:r>
              <a:rPr lang="en-US" sz="1900" smtClean="0"/>
              <a:t>a. Q = 1010.001</a:t>
            </a:r>
          </a:p>
          <a:p>
            <a:pPr eaLnBrk="1" hangingPunct="1"/>
            <a:r>
              <a:rPr lang="en-US" sz="1900" smtClean="0"/>
              <a:t>	Here, n = 4, m = 3</a:t>
            </a:r>
          </a:p>
          <a:p>
            <a:pPr eaLnBrk="1" hangingPunct="1"/>
            <a:r>
              <a:rPr lang="en-US" sz="1900" smtClean="0"/>
              <a:t>	M</a:t>
            </a:r>
            <a:r>
              <a:rPr lang="en-US" sz="1900" baseline="-25000" smtClean="0"/>
              <a:t>1</a:t>
            </a:r>
            <a:r>
              <a:rPr lang="en-US" sz="1900" smtClean="0"/>
              <a:t> = 2</a:t>
            </a:r>
            <a:r>
              <a:rPr lang="en-US" sz="1900" baseline="30000" smtClean="0"/>
              <a:t>4</a:t>
            </a:r>
            <a:r>
              <a:rPr lang="en-US" sz="1900" smtClean="0"/>
              <a:t> – 2</a:t>
            </a:r>
            <a:r>
              <a:rPr lang="en-US" sz="1900" baseline="30000" smtClean="0"/>
              <a:t>-3</a:t>
            </a:r>
            <a:r>
              <a:rPr lang="en-US" sz="1900" smtClean="0"/>
              <a:t> </a:t>
            </a:r>
          </a:p>
          <a:p>
            <a:pPr eaLnBrk="1" hangingPunct="1"/>
            <a:r>
              <a:rPr lang="en-US" sz="1900" smtClean="0"/>
              <a:t>	Q</a:t>
            </a:r>
            <a:r>
              <a:rPr lang="en-US" sz="1900" baseline="-25000" smtClean="0"/>
              <a:t>1</a:t>
            </a:r>
            <a:r>
              <a:rPr lang="en-US" sz="1900" smtClean="0"/>
              <a:t>’ = M</a:t>
            </a:r>
            <a:r>
              <a:rPr lang="en-US" sz="1900" baseline="-25000" smtClean="0"/>
              <a:t>1</a:t>
            </a:r>
            <a:r>
              <a:rPr lang="en-US" sz="1900" smtClean="0"/>
              <a:t> – 110101010 = 1111.111 – 1010.001 </a:t>
            </a:r>
          </a:p>
          <a:p>
            <a:pPr eaLnBrk="1" hangingPunct="1"/>
            <a:r>
              <a:rPr lang="en-US" sz="1900" smtClean="0"/>
              <a:t>			= </a:t>
            </a:r>
            <a:r>
              <a:rPr lang="en-US" sz="1900" b="1" u="sng" smtClean="0">
                <a:solidFill>
                  <a:srgbClr val="FF0000"/>
                </a:solidFill>
              </a:rPr>
              <a:t>0101.110</a:t>
            </a:r>
            <a:r>
              <a:rPr lang="en-US" sz="1900" b="1" u="sng" smtClean="0">
                <a:solidFill>
                  <a:schemeClr val="bg2"/>
                </a:solidFill>
              </a:rPr>
              <a:t> </a:t>
            </a:r>
            <a:r>
              <a:rPr lang="en-US" sz="1900" smtClean="0"/>
              <a:t> [1’s complement of Q]</a:t>
            </a:r>
          </a:p>
          <a:p>
            <a:pPr eaLnBrk="1" hangingPunct="1"/>
            <a:endParaRPr lang="en-US" sz="190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629400" y="4038600"/>
            <a:ext cx="2133600" cy="1190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Hint:</a:t>
            </a:r>
            <a:r>
              <a:rPr lang="en-US">
                <a:latin typeface="Times New Roman" pitchFamily="18" charset="0"/>
              </a:rPr>
              <a:t> Flip all the bits of a binary number to compute its 1’s complement!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Radix (</a:t>
            </a:r>
            <a:r>
              <a:rPr lang="en-US" sz="2900" i="1" smtClean="0"/>
              <a:t>r</a:t>
            </a:r>
            <a:r>
              <a:rPr lang="en-US" sz="2900" smtClean="0"/>
              <a:t>’s) Complement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 the </a:t>
            </a:r>
            <a:r>
              <a:rPr lang="en-US" sz="2400" i="1" smtClean="0"/>
              <a:t>r’s</a:t>
            </a:r>
            <a:r>
              <a:rPr lang="en-US" sz="2400" smtClean="0"/>
              <a:t> complement of a number </a:t>
            </a:r>
            <a:r>
              <a:rPr lang="en-US" sz="2400" i="1" smtClean="0"/>
              <a:t>Q</a:t>
            </a:r>
            <a:r>
              <a:rPr lang="en-US" sz="2400" smtClean="0"/>
              <a:t> in base-r is given by	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			           	Q</a:t>
            </a:r>
            <a:r>
              <a:rPr lang="en-US" sz="2400" i="1" baseline="-25000" smtClean="0"/>
              <a:t>r</a:t>
            </a:r>
            <a:r>
              <a:rPr lang="en-US" sz="2400" i="1" smtClean="0"/>
              <a:t>’ = r </a:t>
            </a:r>
            <a:r>
              <a:rPr lang="en-US" sz="2400" i="1" baseline="30000" smtClean="0"/>
              <a:t>n </a:t>
            </a:r>
            <a:r>
              <a:rPr lang="en-US" sz="2400" i="1" smtClean="0"/>
              <a:t>– Q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     where </a:t>
            </a:r>
            <a:r>
              <a:rPr lang="en-US" sz="2400" i="1" smtClean="0"/>
              <a:t>n</a:t>
            </a:r>
            <a:r>
              <a:rPr lang="en-US" sz="2400" smtClean="0"/>
              <a:t> is the number of integral digits in </a:t>
            </a:r>
            <a:r>
              <a:rPr lang="en-US" sz="2400" i="1" smtClean="0"/>
              <a:t>Q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	- For Q = 12.3</a:t>
            </a:r>
            <a:r>
              <a:rPr lang="en-US" sz="2000" baseline="-25000" smtClean="0"/>
              <a:t>10</a:t>
            </a:r>
            <a:r>
              <a:rPr lang="en-US" sz="2000" smtClean="0"/>
              <a:t>,  Q’</a:t>
            </a:r>
            <a:r>
              <a:rPr lang="en-US" sz="2000" baseline="-25000" smtClean="0"/>
              <a:t>10</a:t>
            </a:r>
            <a:r>
              <a:rPr lang="en-US" sz="2000" smtClean="0"/>
              <a:t> = 100 – 12.3 = 87.7</a:t>
            </a:r>
            <a:r>
              <a:rPr lang="en-US" sz="2000" baseline="-25000" smtClean="0"/>
              <a:t>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    - For Q = 22</a:t>
            </a:r>
            <a:r>
              <a:rPr lang="en-US" sz="2000" baseline="-25000" smtClean="0"/>
              <a:t>8</a:t>
            </a:r>
            <a:r>
              <a:rPr lang="en-US" sz="2000" smtClean="0"/>
              <a:t>,      Q’</a:t>
            </a:r>
            <a:r>
              <a:rPr lang="en-US" sz="2000" baseline="-25000" smtClean="0"/>
              <a:t>8</a:t>
            </a:r>
            <a:r>
              <a:rPr lang="en-US" sz="2000" smtClean="0"/>
              <a:t> = 100 – 22 = 56</a:t>
            </a:r>
            <a:r>
              <a:rPr lang="en-US" sz="2000" baseline="-2500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Find the 10’s complement of the following decimal numbers:</a:t>
            </a:r>
          </a:p>
          <a:p>
            <a:pPr eaLnBrk="1" hangingPunct="1"/>
            <a:r>
              <a:rPr lang="en-US" sz="2000" smtClean="0"/>
              <a:t>a. Q = 2357</a:t>
            </a:r>
          </a:p>
          <a:p>
            <a:pPr eaLnBrk="1" hangingPunct="1"/>
            <a:r>
              <a:rPr lang="en-US" sz="2000" smtClean="0"/>
              <a:t>	Here, n = 4</a:t>
            </a:r>
          </a:p>
          <a:p>
            <a:pPr eaLnBrk="1" hangingPunct="1"/>
            <a:r>
              <a:rPr lang="en-US" sz="2000" smtClean="0"/>
              <a:t>	M</a:t>
            </a:r>
            <a:r>
              <a:rPr lang="en-US" sz="2000" baseline="-25000" smtClean="0"/>
              <a:t>10</a:t>
            </a:r>
            <a:r>
              <a:rPr lang="en-US" sz="2000" smtClean="0"/>
              <a:t> = 10</a:t>
            </a:r>
            <a:r>
              <a:rPr lang="en-US" sz="2000" baseline="30000" smtClean="0"/>
              <a:t>4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	Q</a:t>
            </a:r>
            <a:r>
              <a:rPr lang="en-US" sz="2000" baseline="-25000" smtClean="0"/>
              <a:t>10</a:t>
            </a:r>
            <a:r>
              <a:rPr lang="en-US" sz="2000" smtClean="0"/>
              <a:t>’ = M</a:t>
            </a:r>
            <a:r>
              <a:rPr lang="en-US" sz="2000" baseline="-25000" smtClean="0"/>
              <a:t>10</a:t>
            </a:r>
            <a:r>
              <a:rPr lang="en-US" sz="2000" smtClean="0"/>
              <a:t> – 2357 = 10</a:t>
            </a:r>
            <a:r>
              <a:rPr lang="en-US" sz="2000" baseline="30000" smtClean="0"/>
              <a:t>4</a:t>
            </a:r>
            <a:r>
              <a:rPr lang="en-US" sz="2000" smtClean="0"/>
              <a:t> – 2357 = </a:t>
            </a:r>
            <a:r>
              <a:rPr lang="en-US" sz="2000" b="1" u="sng" smtClean="0">
                <a:solidFill>
                  <a:srgbClr val="FF0000"/>
                </a:solidFill>
              </a:rPr>
              <a:t>7643</a:t>
            </a:r>
            <a:r>
              <a:rPr lang="en-US" sz="2000" smtClean="0"/>
              <a:t> [10’s complement of Q]</a:t>
            </a:r>
          </a:p>
          <a:p>
            <a:pPr eaLnBrk="1" hangingPunct="1"/>
            <a:r>
              <a:rPr lang="en-US" sz="2000" smtClean="0"/>
              <a:t>b. Q = 2895.786</a:t>
            </a:r>
          </a:p>
          <a:p>
            <a:pPr eaLnBrk="1" hangingPunct="1"/>
            <a:r>
              <a:rPr lang="en-US" sz="2000" smtClean="0"/>
              <a:t>	Here, n = 4, m = 3</a:t>
            </a:r>
          </a:p>
          <a:p>
            <a:pPr eaLnBrk="1" hangingPunct="1"/>
            <a:r>
              <a:rPr lang="en-US" sz="2000" smtClean="0"/>
              <a:t>	M</a:t>
            </a:r>
            <a:r>
              <a:rPr lang="en-US" sz="2000" baseline="-25000" smtClean="0"/>
              <a:t>10</a:t>
            </a:r>
            <a:r>
              <a:rPr lang="en-US" sz="2000" smtClean="0"/>
              <a:t> = 10</a:t>
            </a:r>
            <a:r>
              <a:rPr lang="en-US" sz="2000" baseline="30000" smtClean="0"/>
              <a:t>4</a:t>
            </a:r>
            <a:endParaRPr lang="en-US" sz="2000" smtClean="0"/>
          </a:p>
          <a:p>
            <a:pPr eaLnBrk="1" hangingPunct="1"/>
            <a:r>
              <a:rPr lang="en-US" sz="2000" smtClean="0"/>
              <a:t>	Q</a:t>
            </a:r>
            <a:r>
              <a:rPr lang="en-US" sz="2000" baseline="-25000" smtClean="0"/>
              <a:t>10</a:t>
            </a:r>
            <a:r>
              <a:rPr lang="en-US" sz="2000" smtClean="0"/>
              <a:t>’ = M</a:t>
            </a:r>
            <a:r>
              <a:rPr lang="en-US" sz="2000" baseline="-25000" smtClean="0"/>
              <a:t>10</a:t>
            </a:r>
            <a:r>
              <a:rPr lang="en-US" sz="2000" smtClean="0"/>
              <a:t> – 2895.786 = 10000 – 2895.786 = </a:t>
            </a:r>
            <a:r>
              <a:rPr lang="en-US" sz="2000" b="1" u="sng" smtClean="0">
                <a:solidFill>
                  <a:srgbClr val="FF0000"/>
                </a:solidFill>
              </a:rPr>
              <a:t>7104.214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Find the 2’s complement of the following binary numbers: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a. Q = 110101010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Here, n = 9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M</a:t>
            </a:r>
            <a:r>
              <a:rPr lang="en-US" sz="1800" baseline="-25000" smtClean="0"/>
              <a:t>2</a:t>
            </a:r>
            <a:r>
              <a:rPr lang="en-US" sz="1800" smtClean="0"/>
              <a:t> = 2</a:t>
            </a:r>
            <a:r>
              <a:rPr lang="en-US" sz="1800" baseline="30000" smtClean="0"/>
              <a:t>9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Q</a:t>
            </a:r>
            <a:r>
              <a:rPr lang="en-US" sz="1800" baseline="-25000" smtClean="0"/>
              <a:t>2</a:t>
            </a:r>
            <a:r>
              <a:rPr lang="en-US" sz="1800" smtClean="0"/>
              <a:t>’ = M</a:t>
            </a:r>
            <a:r>
              <a:rPr lang="en-US" sz="1800" baseline="-25000" smtClean="0"/>
              <a:t>2</a:t>
            </a:r>
            <a:r>
              <a:rPr lang="en-US" sz="1800" smtClean="0"/>
              <a:t> – 110101010 = 1000000000 - 110101010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		= </a:t>
            </a:r>
            <a:r>
              <a:rPr lang="en-US" sz="1800" b="1" u="sng" smtClean="0">
                <a:solidFill>
                  <a:srgbClr val="FF0000"/>
                </a:solidFill>
              </a:rPr>
              <a:t>001010110</a:t>
            </a:r>
            <a:r>
              <a:rPr lang="en-US" sz="1800" smtClean="0"/>
              <a:t> [2’s complement of Q]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a. Q = 1010.001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Here, n = 4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M</a:t>
            </a:r>
            <a:r>
              <a:rPr lang="en-US" sz="1800" baseline="-25000" smtClean="0"/>
              <a:t>2</a:t>
            </a:r>
            <a:r>
              <a:rPr lang="en-US" sz="1800" smtClean="0"/>
              <a:t> = 2</a:t>
            </a:r>
            <a:r>
              <a:rPr lang="en-US" sz="1800" baseline="30000" smtClean="0"/>
              <a:t>4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Q</a:t>
            </a:r>
            <a:r>
              <a:rPr lang="en-US" sz="1800" baseline="-25000" smtClean="0"/>
              <a:t>2</a:t>
            </a:r>
            <a:r>
              <a:rPr lang="en-US" sz="1800" smtClean="0"/>
              <a:t>’ = M</a:t>
            </a:r>
            <a:r>
              <a:rPr lang="en-US" sz="1800" baseline="-25000" smtClean="0"/>
              <a:t>2</a:t>
            </a:r>
            <a:r>
              <a:rPr lang="en-US" sz="1800" smtClean="0"/>
              <a:t> – 110101010 = 10000 – 1010.001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smtClean="0"/>
              <a:t>			= </a:t>
            </a:r>
            <a:r>
              <a:rPr lang="en-US" sz="1800" b="1" u="sng" smtClean="0">
                <a:solidFill>
                  <a:srgbClr val="FF0000"/>
                </a:solidFill>
              </a:rPr>
              <a:t>0101.111</a:t>
            </a:r>
            <a:r>
              <a:rPr lang="en-US" sz="1800" b="1" u="sng" smtClean="0">
                <a:solidFill>
                  <a:schemeClr val="bg2"/>
                </a:solidFill>
              </a:rPr>
              <a:t> </a:t>
            </a:r>
            <a:r>
              <a:rPr lang="en-US" sz="1800" smtClean="0"/>
              <a:t> [2’s complement of Q]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6934200" y="2451100"/>
            <a:ext cx="1828800" cy="2289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latin typeface="Times New Roman" pitchFamily="18" charset="0"/>
              </a:rPr>
              <a:t>Hint:</a:t>
            </a:r>
            <a:r>
              <a:rPr lang="en-US">
                <a:latin typeface="Times New Roman" pitchFamily="18" charset="0"/>
              </a:rPr>
              <a:t> Move from rightmost bit to the leftmost and find the first 1, all the remaining bits are flipped until the MSB is reached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6400800" y="4705350"/>
            <a:ext cx="2514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Example: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1100011000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2’s complement = 0011101000</a:t>
            </a:r>
          </a:p>
        </p:txBody>
      </p:sp>
      <p:sp>
        <p:nvSpPr>
          <p:cNvPr id="40967" name="Line 8"/>
          <p:cNvSpPr>
            <a:spLocks noChangeShapeType="1"/>
          </p:cNvSpPr>
          <p:nvPr/>
        </p:nvSpPr>
        <p:spPr bwMode="auto">
          <a:xfrm>
            <a:off x="7219950" y="39624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Octal Examples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Find the 7’s and 8’s complement of the following: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a. Q = (6770)</a:t>
            </a:r>
            <a:r>
              <a:rPr lang="en-US" sz="2000" baseline="-25000" smtClean="0"/>
              <a:t>8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n = 4, m = 0,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Q</a:t>
            </a:r>
            <a:r>
              <a:rPr lang="en-US" sz="2000" baseline="-25000" smtClean="0"/>
              <a:t>7</a:t>
            </a:r>
            <a:r>
              <a:rPr lang="en-US" sz="2000" smtClean="0"/>
              <a:t>’ = 8</a:t>
            </a:r>
            <a:r>
              <a:rPr lang="en-US" sz="2000" baseline="30000" smtClean="0"/>
              <a:t>4</a:t>
            </a:r>
            <a:r>
              <a:rPr lang="en-US" sz="2000" smtClean="0"/>
              <a:t> – 1 – 6770 = (1007)</a:t>
            </a:r>
            <a:r>
              <a:rPr lang="en-US" sz="2000" baseline="-25000" smtClean="0"/>
              <a:t>8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Q</a:t>
            </a:r>
            <a:r>
              <a:rPr lang="en-US" sz="2000" baseline="-25000" smtClean="0"/>
              <a:t>8</a:t>
            </a:r>
            <a:r>
              <a:rPr lang="en-US" sz="2000" smtClean="0"/>
              <a:t>’ = 8</a:t>
            </a:r>
            <a:r>
              <a:rPr lang="en-US" sz="2000" baseline="30000" smtClean="0"/>
              <a:t>4</a:t>
            </a:r>
            <a:r>
              <a:rPr lang="en-US" sz="2000" smtClean="0"/>
              <a:t> – 6770 = (1010)</a:t>
            </a:r>
            <a:r>
              <a:rPr lang="en-US" sz="2000" baseline="-25000" smtClean="0"/>
              <a:t>8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b. Q = 541.736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n = 3, m = 3,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 Q</a:t>
            </a:r>
            <a:r>
              <a:rPr lang="en-US" sz="2000" baseline="-25000" smtClean="0"/>
              <a:t>7</a:t>
            </a:r>
            <a:r>
              <a:rPr lang="en-US" sz="2000" smtClean="0"/>
              <a:t>’ = 8</a:t>
            </a:r>
            <a:r>
              <a:rPr lang="en-US" sz="2000" baseline="30000" smtClean="0"/>
              <a:t>3</a:t>
            </a:r>
            <a:r>
              <a:rPr lang="en-US" sz="2000" smtClean="0"/>
              <a:t> – 8</a:t>
            </a:r>
            <a:r>
              <a:rPr lang="en-US" sz="2000" baseline="30000" smtClean="0"/>
              <a:t>-3</a:t>
            </a:r>
            <a:r>
              <a:rPr lang="en-US" sz="2000" smtClean="0"/>
              <a:t> – 541.736 = 777.777 – 541.736= (236.041)</a:t>
            </a:r>
            <a:r>
              <a:rPr lang="en-US" sz="2000" baseline="-25000" smtClean="0"/>
              <a:t>8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 Q</a:t>
            </a:r>
            <a:r>
              <a:rPr lang="en-US" sz="2000" baseline="-25000" smtClean="0"/>
              <a:t>8</a:t>
            </a:r>
            <a:r>
              <a:rPr lang="en-US" sz="2000" smtClean="0"/>
              <a:t>’ = 8</a:t>
            </a:r>
            <a:r>
              <a:rPr lang="en-US" sz="2000" baseline="30000" smtClean="0"/>
              <a:t>3</a:t>
            </a:r>
            <a:r>
              <a:rPr lang="en-US" sz="2000" smtClean="0"/>
              <a:t> – 541.736 = (236.042)</a:t>
            </a:r>
            <a:r>
              <a:rPr lang="en-US" sz="2000" baseline="-25000" smtClean="0"/>
              <a:t>8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pic>
        <p:nvPicPr>
          <p:cNvPr id="6147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6781800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69225" cy="1520825"/>
          </a:xfrm>
        </p:spPr>
        <p:txBody>
          <a:bodyPr/>
          <a:lstStyle/>
          <a:p>
            <a:pPr eaLnBrk="1" hangingPunct="1"/>
            <a:r>
              <a:rPr lang="en-US" sz="2400" smtClean="0"/>
              <a:t>Q. How the value (13)</a:t>
            </a:r>
            <a:r>
              <a:rPr lang="en-US" sz="2400" i="1" baseline="-25000" smtClean="0"/>
              <a:t>10</a:t>
            </a:r>
            <a:r>
              <a:rPr lang="en-US" sz="2400" i="1" smtClean="0"/>
              <a:t> </a:t>
            </a:r>
            <a:r>
              <a:rPr lang="en-US" sz="2400" smtClean="0"/>
              <a:t>(or </a:t>
            </a:r>
            <a:r>
              <a:rPr lang="en-US" sz="2400" b="1" smtClean="0"/>
              <a:t>D </a:t>
            </a:r>
            <a:r>
              <a:rPr lang="en-US" sz="2400" smtClean="0"/>
              <a:t>in Hexadecimal) is stored in a 4-bit register and in an 8-bit register</a:t>
            </a:r>
          </a:p>
        </p:txBody>
      </p:sp>
      <p:sp>
        <p:nvSpPr>
          <p:cNvPr id="6150" name="Line 22"/>
          <p:cNvSpPr>
            <a:spLocks noChangeShapeType="1"/>
          </p:cNvSpPr>
          <p:nvPr/>
        </p:nvSpPr>
        <p:spPr bwMode="auto">
          <a:xfrm flipV="1">
            <a:off x="4191000" y="4191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23"/>
          <p:cNvSpPr txBox="1">
            <a:spLocks noChangeArrowheads="1"/>
          </p:cNvSpPr>
          <p:nvPr/>
        </p:nvSpPr>
        <p:spPr bwMode="auto">
          <a:xfrm>
            <a:off x="2743200" y="4800600"/>
            <a:ext cx="2632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i="1"/>
              <a:t>ZEROS are used to </a:t>
            </a:r>
            <a:r>
              <a:rPr kumimoji="1" lang="en-US" i="1">
                <a:solidFill>
                  <a:srgbClr val="FF0000"/>
                </a:solidFill>
              </a:rPr>
              <a:t>pad</a:t>
            </a:r>
          </a:p>
        </p:txBody>
      </p:sp>
      <p:sp>
        <p:nvSpPr>
          <p:cNvPr id="6152" name="Rectangle 25"/>
          <p:cNvSpPr>
            <a:spLocks noChangeArrowheads="1"/>
          </p:cNvSpPr>
          <p:nvPr/>
        </p:nvSpPr>
        <p:spPr bwMode="auto">
          <a:xfrm>
            <a:off x="4572000" y="3644900"/>
            <a:ext cx="1447800" cy="3048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26"/>
          <p:cNvSpPr txBox="1">
            <a:spLocks noChangeArrowheads="1"/>
          </p:cNvSpPr>
          <p:nvPr/>
        </p:nvSpPr>
        <p:spPr bwMode="auto">
          <a:xfrm>
            <a:off x="1431925" y="5599113"/>
            <a:ext cx="423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Q: Is this a signed or unsigned number?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Hexadecimal Examples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Find the F’s and 16’s complement of the following: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a. Q = (3FA9)</a:t>
            </a:r>
            <a:r>
              <a:rPr lang="en-US" sz="2000" baseline="-25000" smtClean="0"/>
              <a:t>16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n = 4, m = 0,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Q</a:t>
            </a:r>
            <a:r>
              <a:rPr lang="en-US" sz="2000" baseline="-25000" smtClean="0"/>
              <a:t>F</a:t>
            </a:r>
            <a:r>
              <a:rPr lang="en-US" sz="2000" smtClean="0"/>
              <a:t>’ = 16</a:t>
            </a:r>
            <a:r>
              <a:rPr lang="en-US" sz="2000" baseline="30000" smtClean="0"/>
              <a:t>4</a:t>
            </a:r>
            <a:r>
              <a:rPr lang="en-US" sz="2000" smtClean="0"/>
              <a:t> – 1 – 3FA9 = (C056)</a:t>
            </a:r>
            <a:r>
              <a:rPr lang="en-US" sz="2000" baseline="-25000" smtClean="0"/>
              <a:t>16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Q</a:t>
            </a:r>
            <a:r>
              <a:rPr lang="en-US" sz="2000" baseline="-25000" smtClean="0"/>
              <a:t>16</a:t>
            </a:r>
            <a:r>
              <a:rPr lang="en-US" sz="2000" smtClean="0"/>
              <a:t>’ = 16</a:t>
            </a:r>
            <a:r>
              <a:rPr lang="en-US" sz="2000" baseline="30000" smtClean="0"/>
              <a:t>4</a:t>
            </a:r>
            <a:r>
              <a:rPr lang="en-US" sz="2000" smtClean="0"/>
              <a:t> – 3FA9 = (C057)</a:t>
            </a:r>
            <a:r>
              <a:rPr lang="en-US" sz="2000" baseline="-25000" smtClean="0"/>
              <a:t>16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b. Q = 9B1.C70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n = 3, m = 3,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 Q</a:t>
            </a:r>
            <a:r>
              <a:rPr lang="en-US" sz="2000" baseline="-25000" smtClean="0"/>
              <a:t>F</a:t>
            </a:r>
            <a:r>
              <a:rPr lang="en-US" sz="2000" smtClean="0"/>
              <a:t>’ =16</a:t>
            </a:r>
            <a:r>
              <a:rPr lang="en-US" sz="2000" baseline="30000" smtClean="0"/>
              <a:t>3</a:t>
            </a:r>
            <a:r>
              <a:rPr lang="en-US" sz="2000" smtClean="0"/>
              <a:t> – 16</a:t>
            </a:r>
            <a:r>
              <a:rPr lang="en-US" sz="2000" baseline="30000" smtClean="0"/>
              <a:t>-3</a:t>
            </a:r>
            <a:r>
              <a:rPr lang="en-US" sz="2000" smtClean="0"/>
              <a:t> – 9B1.C70 = FFF.FFF – 9B	1.C70 = (64E.38F)</a:t>
            </a:r>
            <a:r>
              <a:rPr lang="en-US" sz="2000" baseline="-25000" smtClean="0"/>
              <a:t>16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		 Q</a:t>
            </a:r>
            <a:r>
              <a:rPr lang="en-US" sz="2000" baseline="-25000" smtClean="0"/>
              <a:t>16</a:t>
            </a:r>
            <a:r>
              <a:rPr lang="en-US" sz="2000" smtClean="0"/>
              <a:t>’ = 16</a:t>
            </a:r>
            <a:r>
              <a:rPr lang="en-US" sz="2000" baseline="30000" smtClean="0"/>
              <a:t>3</a:t>
            </a:r>
            <a:r>
              <a:rPr lang="en-US" sz="2000" smtClean="0"/>
              <a:t> – 9B1.C70 = 1000 – 9B1.C70 = (64E.390)</a:t>
            </a:r>
            <a:r>
              <a:rPr lang="en-US" sz="2000" baseline="-25000" smtClean="0"/>
              <a:t>16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Arithmetic Example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Q: Compute 43</a:t>
            </a:r>
            <a:r>
              <a:rPr lang="en-US" sz="2000" baseline="-25000" smtClean="0"/>
              <a:t>10</a:t>
            </a:r>
            <a:r>
              <a:rPr lang="en-US" sz="2000" smtClean="0"/>
              <a:t> – 12</a:t>
            </a:r>
            <a:r>
              <a:rPr lang="en-US" sz="2000" baseline="-25000" smtClean="0"/>
              <a:t>10</a:t>
            </a:r>
            <a:r>
              <a:rPr lang="en-US" sz="2000" smtClean="0"/>
              <a:t> using 9’s and 10’s complements.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1600" u="sng" smtClean="0"/>
              <a:t>SM subtraction</a:t>
            </a:r>
            <a:r>
              <a:rPr lang="en-US" sz="1600" smtClean="0"/>
              <a:t>                    </a:t>
            </a:r>
            <a:r>
              <a:rPr lang="en-US" sz="1600" u="sng" smtClean="0"/>
              <a:t>9’s complement </a:t>
            </a:r>
            <a:r>
              <a:rPr lang="en-US" sz="1600" smtClean="0"/>
              <a:t>                    </a:t>
            </a:r>
            <a:r>
              <a:rPr lang="en-US" sz="1600" u="sng" smtClean="0"/>
              <a:t>10’s complement</a:t>
            </a:r>
          </a:p>
          <a:p>
            <a:pPr eaLnBrk="1" hangingPunct="1"/>
            <a:r>
              <a:rPr lang="en-US" sz="2700" smtClean="0"/>
              <a:t>    </a:t>
            </a:r>
            <a:r>
              <a:rPr lang="en-US" sz="1600" smtClean="0"/>
              <a:t>43                                        43                                             43     </a:t>
            </a:r>
          </a:p>
          <a:p>
            <a:pPr eaLnBrk="1" hangingPunct="1"/>
            <a:r>
              <a:rPr lang="en-US" sz="1600" smtClean="0"/>
              <a:t>    -  12                                    +  87                                         + 88</a:t>
            </a:r>
          </a:p>
          <a:p>
            <a:pPr eaLnBrk="1" hangingPunct="1"/>
            <a:r>
              <a:rPr lang="en-US" sz="1600" smtClean="0"/>
              <a:t>   ----------                               -----------                                    -----------</a:t>
            </a:r>
          </a:p>
          <a:p>
            <a:pPr eaLnBrk="1" hangingPunct="1"/>
            <a:r>
              <a:rPr lang="en-US" sz="1600" smtClean="0"/>
              <a:t>        31                                     </a:t>
            </a:r>
            <a:r>
              <a:rPr lang="en-US" sz="1600" smtClean="0">
                <a:solidFill>
                  <a:srgbClr val="006600"/>
                </a:solidFill>
              </a:rPr>
              <a:t>1</a:t>
            </a:r>
            <a:r>
              <a:rPr lang="en-US" sz="1600" smtClean="0"/>
              <a:t> 30                                        1  31</a:t>
            </a:r>
          </a:p>
          <a:p>
            <a:pPr eaLnBrk="1" hangingPunct="1"/>
            <a:r>
              <a:rPr lang="en-US" sz="1600" smtClean="0"/>
              <a:t>                                              +      </a:t>
            </a:r>
            <a:r>
              <a:rPr lang="en-US" sz="1600" smtClean="0">
                <a:solidFill>
                  <a:srgbClr val="006600"/>
                </a:solidFill>
              </a:rPr>
              <a:t>1</a:t>
            </a:r>
          </a:p>
          <a:p>
            <a:pPr eaLnBrk="1" hangingPunct="1"/>
            <a:r>
              <a:rPr lang="en-US" sz="1600" smtClean="0"/>
              <a:t>                                               ----------</a:t>
            </a:r>
          </a:p>
          <a:p>
            <a:pPr eaLnBrk="1" hangingPunct="1"/>
            <a:r>
              <a:rPr lang="en-US" sz="1600" smtClean="0"/>
              <a:t>                                                    31</a:t>
            </a:r>
          </a:p>
        </p:txBody>
      </p:sp>
      <p:grpSp>
        <p:nvGrpSpPr>
          <p:cNvPr id="44037" name="Group 10"/>
          <p:cNvGrpSpPr>
            <a:grpSpLocks/>
          </p:cNvGrpSpPr>
          <p:nvPr/>
        </p:nvGrpSpPr>
        <p:grpSpPr bwMode="auto">
          <a:xfrm>
            <a:off x="3705225" y="4191000"/>
            <a:ext cx="533400" cy="609600"/>
            <a:chOff x="2544" y="3024"/>
            <a:chExt cx="336" cy="384"/>
          </a:xfrm>
        </p:grpSpPr>
        <p:sp>
          <p:nvSpPr>
            <p:cNvPr id="44042" name="Line 6"/>
            <p:cNvSpPr>
              <a:spLocks noChangeShapeType="1"/>
            </p:cNvSpPr>
            <p:nvPr/>
          </p:nvSpPr>
          <p:spPr bwMode="auto">
            <a:xfrm flipV="1">
              <a:off x="2544" y="3024"/>
              <a:ext cx="0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Line 7"/>
            <p:cNvSpPr>
              <a:spLocks noChangeShapeType="1"/>
            </p:cNvSpPr>
            <p:nvPr/>
          </p:nvSpPr>
          <p:spPr bwMode="auto">
            <a:xfrm>
              <a:off x="2544" y="3024"/>
              <a:ext cx="33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Line 8"/>
            <p:cNvSpPr>
              <a:spLocks noChangeShapeType="1"/>
            </p:cNvSpPr>
            <p:nvPr/>
          </p:nvSpPr>
          <p:spPr bwMode="auto">
            <a:xfrm>
              <a:off x="2880" y="3024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9"/>
            <p:cNvSpPr>
              <a:spLocks noChangeShapeType="1"/>
            </p:cNvSpPr>
            <p:nvPr/>
          </p:nvSpPr>
          <p:spPr bwMode="auto">
            <a:xfrm flipH="1">
              <a:off x="2784" y="3408"/>
              <a:ext cx="9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8" name="Rectangle 11"/>
          <p:cNvSpPr>
            <a:spLocks noChangeArrowheads="1"/>
          </p:cNvSpPr>
          <p:nvPr/>
        </p:nvSpPr>
        <p:spPr bwMode="auto">
          <a:xfrm>
            <a:off x="6310313" y="4267200"/>
            <a:ext cx="152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12"/>
          <p:cNvSpPr>
            <a:spLocks noChangeShapeType="1"/>
          </p:cNvSpPr>
          <p:nvPr/>
        </p:nvSpPr>
        <p:spPr bwMode="auto">
          <a:xfrm flipV="1">
            <a:off x="5638800" y="46482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Text Box 13"/>
          <p:cNvSpPr txBox="1">
            <a:spLocks noChangeArrowheads="1"/>
          </p:cNvSpPr>
          <p:nvPr/>
        </p:nvSpPr>
        <p:spPr bwMode="auto">
          <a:xfrm>
            <a:off x="5318125" y="5649913"/>
            <a:ext cx="814388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discard</a:t>
            </a:r>
          </a:p>
        </p:txBody>
      </p:sp>
      <p:sp>
        <p:nvSpPr>
          <p:cNvPr id="44041" name="Text Box 14"/>
          <p:cNvSpPr txBox="1">
            <a:spLocks noChangeArrowheads="1"/>
          </p:cNvSpPr>
          <p:nvPr/>
        </p:nvSpPr>
        <p:spPr bwMode="auto">
          <a:xfrm>
            <a:off x="593725" y="5040313"/>
            <a:ext cx="1730375" cy="730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Q = 12</a:t>
            </a:r>
          </a:p>
          <a:p>
            <a:r>
              <a:rPr lang="en-US" sz="1400" b="1"/>
              <a:t>Q’</a:t>
            </a:r>
            <a:r>
              <a:rPr lang="en-US" sz="1400" b="1" baseline="-25000"/>
              <a:t>9</a:t>
            </a:r>
            <a:r>
              <a:rPr lang="en-US" sz="1400" b="1"/>
              <a:t>  = 99 -12 = 87</a:t>
            </a:r>
          </a:p>
          <a:p>
            <a:r>
              <a:rPr lang="en-US" sz="1400" b="1"/>
              <a:t>Q’</a:t>
            </a:r>
            <a:r>
              <a:rPr lang="en-US" sz="1400" b="1" baseline="-25000"/>
              <a:t>10 </a:t>
            </a:r>
            <a:r>
              <a:rPr lang="en-US" sz="1400" b="1"/>
              <a:t>= 100 - 12 = 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9725" indent="-339725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Digital computers store numbers in a special electronic device (memory) called </a:t>
            </a:r>
            <a:r>
              <a:rPr lang="en-US" sz="2200" b="1" smtClean="0">
                <a:solidFill>
                  <a:srgbClr val="FF0000"/>
                </a:solidFill>
              </a:rPr>
              <a:t>registers</a:t>
            </a:r>
          </a:p>
          <a:p>
            <a:pPr marL="339725" indent="-339725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To represent a “signed” number, you need to specify its: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 smtClean="0"/>
              <a:t>Magnitude (or absolute value)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 smtClean="0"/>
              <a:t>Sign (positive or negative)</a:t>
            </a:r>
          </a:p>
          <a:p>
            <a:pPr marL="339725" indent="-339725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200" smtClean="0"/>
              <a:t>Two common techniques for representing signed numbers are: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 smtClean="0"/>
              <a:t>Signed magnitude representation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 smtClean="0"/>
              <a:t>Complement representation: </a:t>
            </a:r>
          </a:p>
          <a:p>
            <a:pPr lvl="2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 smtClean="0"/>
              <a:t>r’s complement (known as radix complement) </a:t>
            </a:r>
          </a:p>
          <a:p>
            <a:pPr lvl="2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 smtClean="0"/>
              <a:t>(r-1)’s complement (also known as diminished radix complement)</a:t>
            </a:r>
          </a:p>
          <a:p>
            <a:pPr marL="339725" indent="-339725" eaLnBrk="1" hangingPunct="1">
              <a:lnSpc>
                <a:spcPct val="80000"/>
              </a:lnSpc>
              <a:buFont typeface="Times New Roman" pitchFamily="18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200" b="1" smtClean="0">
              <a:solidFill>
                <a:srgbClr val="FF0000"/>
              </a:solidFill>
            </a:endParaRPr>
          </a:p>
          <a:p>
            <a:pPr marL="339725" indent="-339725" eaLnBrk="1" hangingPunct="1">
              <a:lnSpc>
                <a:spcPct val="80000"/>
              </a:lnSpc>
              <a:spcBef>
                <a:spcPts val="625"/>
              </a:spcBef>
              <a:buSzPct val="70000"/>
              <a:buFont typeface="Wingdings" pitchFamily="2" charset="2"/>
              <a:buChar char="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100" smtClean="0"/>
          </a:p>
        </p:txBody>
      </p:sp>
      <p:sp>
        <p:nvSpPr>
          <p:cNvPr id="4506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Conclusions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Number Representation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900" smtClean="0"/>
              <a:t>A signed number has: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smtClean="0"/>
              <a:t>Magnitude (or absolute value)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smtClean="0"/>
              <a:t>Sign (positive or negative)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smtClean="0"/>
              <a:t>Everything has to be in binary (0s and 1s)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2800" smtClean="0"/>
              <a:t>Two common techniques for representing signed numbers are: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smtClean="0"/>
              <a:t>Signed-magnitude representation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2200" smtClean="0"/>
              <a:t>Complement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 magnitude representation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10000"/>
            <a:ext cx="7693025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The most significant bit is the </a:t>
            </a:r>
            <a:r>
              <a:rPr lang="en-US" sz="1800" b="1" smtClean="0"/>
              <a:t>sign bit</a:t>
            </a:r>
            <a:r>
              <a:rPr lang="en-US" sz="1800" smtClean="0"/>
              <a:t>. 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400" smtClean="0"/>
              <a:t>‘0’ --&gt; positive number</a:t>
            </a:r>
          </a:p>
          <a:p>
            <a:pPr lvl="1" eaLnBrk="1" hangingPunct="1">
              <a:lnSpc>
                <a:spcPct val="80000"/>
              </a:lnSpc>
              <a:buFont typeface="Times New Roman" pitchFamily="18" charset="0"/>
              <a:buChar char="–"/>
            </a:pPr>
            <a:r>
              <a:rPr lang="en-US" sz="1400" smtClean="0"/>
              <a:t>‘1’ --&gt; negative number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The remaining (n-1) bits represent the </a:t>
            </a:r>
            <a:r>
              <a:rPr lang="en-US" sz="1800" b="1" smtClean="0">
                <a:solidFill>
                  <a:schemeClr val="tx1"/>
                </a:solidFill>
              </a:rPr>
              <a:t>magnitude</a:t>
            </a:r>
            <a:r>
              <a:rPr lang="en-US" sz="1800" smtClean="0"/>
              <a:t> 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Total possible numbers representable by an n-bit register using signed magnitude is equal to: 2</a:t>
            </a:r>
            <a:r>
              <a:rPr lang="en-US" sz="1800" baseline="30000" smtClean="0"/>
              <a:t>n-1</a:t>
            </a:r>
            <a:r>
              <a:rPr lang="en-US" sz="1800" smtClean="0"/>
              <a:t>, as the MSB is always reserved for the sign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Largest representable magnitude, in this method, is (2</a:t>
            </a:r>
            <a:r>
              <a:rPr lang="en-US" sz="1800" baseline="30000" smtClean="0"/>
              <a:t>n-1</a:t>
            </a:r>
            <a:r>
              <a:rPr lang="en-US" sz="1800" smtClean="0"/>
              <a:t>-1)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r>
              <a:rPr lang="en-US" sz="1800" smtClean="0"/>
              <a:t>Range of numbers: -(2</a:t>
            </a:r>
            <a:r>
              <a:rPr lang="en-US" sz="1800" baseline="30000" smtClean="0"/>
              <a:t>n-1</a:t>
            </a:r>
            <a:r>
              <a:rPr lang="en-US" sz="1800" smtClean="0"/>
              <a:t>-1), … , -1, -0, +0, +1, …, +(2</a:t>
            </a:r>
            <a:r>
              <a:rPr lang="en-US" sz="1800" baseline="30000" smtClean="0"/>
              <a:t>n-1</a:t>
            </a:r>
            <a:r>
              <a:rPr lang="en-US" sz="1800" smtClean="0"/>
              <a:t>-1)</a:t>
            </a:r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Times New Roman" pitchFamily="18" charset="0"/>
              <a:buChar char="•"/>
            </a:pPr>
            <a:endParaRPr lang="en-US" sz="1800" smtClean="0"/>
          </a:p>
        </p:txBody>
      </p:sp>
      <p:pic>
        <p:nvPicPr>
          <p:cNvPr id="8197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0" y="1724025"/>
            <a:ext cx="49149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68580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</a:pPr>
            <a:r>
              <a:rPr lang="en-US" sz="2000" smtClean="0"/>
              <a:t>Q: Show the signed magnitude representations of +6, -6, +13 and -13 using a 4-bit register and an 8-bit register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45339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762000" y="3810000"/>
            <a:ext cx="784860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Note that: (6)</a:t>
            </a:r>
            <a:r>
              <a:rPr lang="en-US" sz="2000" baseline="-25000">
                <a:solidFill>
                  <a:srgbClr val="000000"/>
                </a:solidFill>
              </a:rPr>
              <a:t>10</a:t>
            </a:r>
            <a:r>
              <a:rPr lang="en-US" sz="2000">
                <a:solidFill>
                  <a:srgbClr val="000000"/>
                </a:solidFill>
              </a:rPr>
              <a:t> = (110)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  <a:r>
              <a:rPr lang="en-US" sz="2000">
                <a:solidFill>
                  <a:srgbClr val="000000"/>
                </a:solidFill>
              </a:rPr>
              <a:t> , (13)</a:t>
            </a:r>
            <a:r>
              <a:rPr lang="en-US" sz="2000" baseline="-25000">
                <a:solidFill>
                  <a:srgbClr val="000000"/>
                </a:solidFill>
              </a:rPr>
              <a:t>10</a:t>
            </a:r>
            <a:r>
              <a:rPr lang="en-US" sz="2000">
                <a:solidFill>
                  <a:srgbClr val="000000"/>
                </a:solidFill>
              </a:rPr>
              <a:t> = (1101)</a:t>
            </a:r>
            <a:r>
              <a:rPr lang="en-US" sz="2000" baseline="-25000">
                <a:solidFill>
                  <a:srgbClr val="000000"/>
                </a:solidFill>
              </a:rPr>
              <a:t>2</a:t>
            </a:r>
          </a:p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</a:rPr>
              <a:t>For a 4-bit register, the leftmost bit is reserved for the sign, which leaves 3 bits only to represent the magnitude</a:t>
            </a:r>
          </a:p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The largest magnitude that can be represented = 2</a:t>
            </a:r>
            <a:r>
              <a:rPr lang="en-US" sz="2000" baseline="30000">
                <a:solidFill>
                  <a:srgbClr val="000000"/>
                </a:solidFill>
              </a:rPr>
              <a:t>(4-1)</a:t>
            </a:r>
            <a:r>
              <a:rPr lang="en-US" sz="2000">
                <a:solidFill>
                  <a:srgbClr val="000000"/>
                </a:solidFill>
              </a:rPr>
              <a:t> –1 = 7</a:t>
            </a:r>
          </a:p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Because 13 &gt; 7, the numbers +13 and –13 can NOT be represented using the 4-bit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(cont.)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924800" cy="68580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</a:pPr>
            <a:r>
              <a:rPr lang="en-US" sz="2000" smtClean="0"/>
              <a:t>Q: Show the signed magnitude representations of +6, -6, +13 and -13 using a 4-bit register and an 8-bit register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67000"/>
            <a:ext cx="4895850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85800" y="5029200"/>
            <a:ext cx="79248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For an 8-bit register, the leftmost bit is a sign bit, which leaves 7 bits to represent the magnitude.</a:t>
            </a:r>
          </a:p>
          <a:p>
            <a:pPr marL="609600" indent="-609600" defTabSz="914400">
              <a:lnSpc>
                <a:spcPct val="90000"/>
              </a:lnSpc>
              <a:spcBef>
                <a:spcPts val="775"/>
              </a:spcBef>
              <a:buFont typeface="Times New Roman" pitchFamily="18" charset="0"/>
              <a:buChar char="•"/>
            </a:pPr>
            <a:r>
              <a:rPr lang="en-US" sz="2000">
                <a:solidFill>
                  <a:srgbClr val="000000"/>
                </a:solidFill>
              </a:rPr>
              <a:t>The largest magnitude representable in 7-bits =127 =2</a:t>
            </a:r>
            <a:r>
              <a:rPr lang="en-US" sz="2000" baseline="30000">
                <a:solidFill>
                  <a:srgbClr val="000000"/>
                </a:solidFill>
              </a:rPr>
              <a:t>(8-1)</a:t>
            </a:r>
            <a:r>
              <a:rPr lang="en-US" sz="2000">
                <a:solidFill>
                  <a:srgbClr val="00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Signed-Magnitude Arithmetic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90800"/>
            <a:ext cx="60960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1600200" y="4495800"/>
            <a:ext cx="5894388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If sign is the same, just add the magnitude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2181</Words>
  <Application>Microsoft Office PowerPoint</Application>
  <PresentationFormat>On-screen Show (4:3)</PresentationFormat>
  <Paragraphs>467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Default Design</vt:lpstr>
      <vt:lpstr>1_Default Design</vt:lpstr>
      <vt:lpstr>COE 202: Digital Logic Design Signed Numbers  </vt:lpstr>
      <vt:lpstr>Objectives</vt:lpstr>
      <vt:lpstr>Machine representation of numbers</vt:lpstr>
      <vt:lpstr>Example</vt:lpstr>
      <vt:lpstr>Signed Number Representation</vt:lpstr>
      <vt:lpstr>Signed magnitude representation</vt:lpstr>
      <vt:lpstr>Examples</vt:lpstr>
      <vt:lpstr>Examples (cont.)</vt:lpstr>
      <vt:lpstr>Signed-Magnitude Arithmetic</vt:lpstr>
      <vt:lpstr>Signed-Magnitude Arithmetic</vt:lpstr>
      <vt:lpstr>Signed-Magnitude Arithmetic</vt:lpstr>
      <vt:lpstr>Signed-Magnitude Representation</vt:lpstr>
      <vt:lpstr>Complement representation</vt:lpstr>
      <vt:lpstr>1’s Complement</vt:lpstr>
      <vt:lpstr>1’s Complement</vt:lpstr>
      <vt:lpstr>1’s Complement Arithmetic</vt:lpstr>
      <vt:lpstr>Example: Binary subtraction using 1’s complement</vt:lpstr>
      <vt:lpstr>2’s Complement</vt:lpstr>
      <vt:lpstr>2’s Complement</vt:lpstr>
      <vt:lpstr>2’s Complement Arithmetic </vt:lpstr>
      <vt:lpstr>Example: Binary subtraction using 2’s complement</vt:lpstr>
      <vt:lpstr>Summary (1’s Complement vs 2’s Complement)</vt:lpstr>
      <vt:lpstr>Summary (Signed-Magnitude vs Complements)</vt:lpstr>
      <vt:lpstr>Range of values of unsigned and signed integers represented using n bits</vt:lpstr>
      <vt:lpstr>Overflow</vt:lpstr>
      <vt:lpstr>Overflow (2’s Complement)</vt:lpstr>
      <vt:lpstr>Overflow (2’s Complement)</vt:lpstr>
      <vt:lpstr>Range Extensions</vt:lpstr>
      <vt:lpstr>Arithmetic Shift</vt:lpstr>
      <vt:lpstr>Arithmetic Shift</vt:lpstr>
      <vt:lpstr>Arithmetic Shifts</vt:lpstr>
      <vt:lpstr>Complements for other bases</vt:lpstr>
      <vt:lpstr>Diminished Radix (r -1)’s complement</vt:lpstr>
      <vt:lpstr>Examples</vt:lpstr>
      <vt:lpstr>Examples</vt:lpstr>
      <vt:lpstr>Radix (r’s) Complement</vt:lpstr>
      <vt:lpstr>Examples</vt:lpstr>
      <vt:lpstr>Examples</vt:lpstr>
      <vt:lpstr>Octal Examples</vt:lpstr>
      <vt:lpstr>Hexadecimal Examples</vt:lpstr>
      <vt:lpstr>Decimal Arithmetic Example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Number Systems Part 3</dc:title>
  <dc:creator>marwan</dc:creator>
  <cp:lastModifiedBy>Dr. Marwan Abu-Amara</cp:lastModifiedBy>
  <cp:revision>763</cp:revision>
  <cp:lastPrinted>1601-01-01T00:00:00Z</cp:lastPrinted>
  <dcterms:created xsi:type="dcterms:W3CDTF">2009-02-22T06:15:20Z</dcterms:created>
  <dcterms:modified xsi:type="dcterms:W3CDTF">2012-03-09T20:33:44Z</dcterms:modified>
</cp:coreProperties>
</file>