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22"/>
  </p:notesMasterIdLst>
  <p:sldIdLst>
    <p:sldId id="256" r:id="rId3"/>
    <p:sldId id="277" r:id="rId4"/>
    <p:sldId id="312" r:id="rId5"/>
    <p:sldId id="314" r:id="rId6"/>
    <p:sldId id="315" r:id="rId7"/>
    <p:sldId id="317" r:id="rId8"/>
    <p:sldId id="318" r:id="rId9"/>
    <p:sldId id="319" r:id="rId10"/>
    <p:sldId id="323" r:id="rId11"/>
    <p:sldId id="324" r:id="rId12"/>
    <p:sldId id="325" r:id="rId13"/>
    <p:sldId id="327" r:id="rId14"/>
    <p:sldId id="328" r:id="rId15"/>
    <p:sldId id="313" r:id="rId16"/>
    <p:sldId id="329" r:id="rId17"/>
    <p:sldId id="331" r:id="rId18"/>
    <p:sldId id="333" r:id="rId19"/>
    <p:sldId id="332" r:id="rId20"/>
    <p:sldId id="310" r:id="rId21"/>
  </p:sldIdLst>
  <p:sldSz cx="9144000" cy="6858000" type="screen4x3"/>
  <p:notesSz cx="6858000" cy="9144000"/>
  <p:defaultTextStyle>
    <a:defPPr>
      <a:defRPr lang="en-GB"/>
    </a:defPPr>
    <a:lvl1pPr algn="ctr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742950" indent="-285750" algn="ctr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1143000" indent="-228600" algn="ctr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600200" indent="-228600" algn="ctr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2057400" indent="-228600" algn="ctr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6600"/>
    <a:srgbClr val="00B0F0"/>
    <a:srgbClr val="6699FF"/>
    <a:srgbClr val="FFFF00"/>
    <a:srgbClr val="292929"/>
    <a:srgbClr val="CC3300"/>
    <a:srgbClr val="FF5050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14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578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l"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4" name="Rectangle 5"/>
          <p:cNvSpPr>
            <a:spLocks noGrp="1" noChangeArrowheads="1"/>
          </p:cNvSpPr>
          <p:nvPr>
            <p:ph type="sldImg"/>
          </p:nvPr>
        </p:nvSpPr>
        <p:spPr bwMode="auto">
          <a:xfrm>
            <a:off x="1143000" y="685800"/>
            <a:ext cx="4568825" cy="34258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8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0" y="8685213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l"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E0F36AFD-38F0-43FE-AD8B-863DB7AA45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58846B3-70A8-4E55-B2D6-83858EA84DC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3555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6" name="Rectangle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AA875E-D7D3-455A-A184-7BC703B852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FD145-C8F4-41EB-BE85-5C77564C0C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2563" y="533400"/>
            <a:ext cx="1922462" cy="5407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8163" cy="54070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EB12F2-16DD-4EB6-BC8D-D91010D2F0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3025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762000" y="1905000"/>
            <a:ext cx="7693025" cy="4035425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4858EE-D3BD-4048-B6EE-BB2D6C825D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3025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905000"/>
            <a:ext cx="3770313" cy="4035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4713" y="1905000"/>
            <a:ext cx="3770312" cy="4035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726010-047D-42A5-992A-6531C72E69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4F3920-30BA-43BF-BC84-AFF85C600C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A89E3-A3C1-4D95-9CA9-D3FA80529F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23AA04-F35F-45DB-86E4-BE08BF7221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2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7012" cy="4522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6B2B6D-4849-4DC7-88ED-001A162BD8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7AA6B0-373E-4F5D-8428-5063C02479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1EAFB-5495-4DEF-899A-FC2A04AA71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9D44C4-BDD6-45BD-9530-50BECF75B5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6A0AE7-7194-494D-9761-2698889B15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26C355-4167-44C2-9383-CD5042E19C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01EABE-0A5A-4EF7-8B1C-357C1356E1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F886DC-2268-4581-93EA-0E676B7587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857250"/>
            <a:ext cx="2055812" cy="5270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57250"/>
            <a:ext cx="6018213" cy="5270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4381FB-C2BC-4CE4-8515-DC12778541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57250"/>
            <a:ext cx="7769225" cy="22637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45ED2-E7C8-4A7F-97F6-10969C39CA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C162E-F0A7-4BB6-BEE9-6F3AAA32CE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0313" cy="4035425"/>
          </a:xfrm>
          <a:ln>
            <a:solidFill>
              <a:schemeClr val="tx1"/>
            </a:solidFill>
          </a:ln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4713" y="1905000"/>
            <a:ext cx="3770312" cy="4035425"/>
          </a:xfrm>
          <a:ln>
            <a:solidFill>
              <a:schemeClr val="tx1"/>
            </a:solidFill>
          </a:ln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16708-9E0A-42A7-8F62-6A0A268113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E6653-24C0-4DB0-9929-763D5457EF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A6893-D50B-48AC-B2CA-659EA81807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099840-B6FD-456F-8655-56B93B822C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3971D-F678-4151-9831-EFF103D948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A69BFC-689D-40B1-B26C-70D15DDC42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3025" cy="1139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3025" cy="4035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62000" y="6391275"/>
            <a:ext cx="20542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352800" y="6403975"/>
            <a:ext cx="28924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858000" y="6400800"/>
            <a:ext cx="15970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2A346942-DDDA-4DCF-9B68-900B2B9748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031" name="Group 6"/>
          <p:cNvGrpSpPr>
            <a:grpSpLocks/>
          </p:cNvGrpSpPr>
          <p:nvPr/>
        </p:nvGrpSpPr>
        <p:grpSpPr bwMode="auto">
          <a:xfrm>
            <a:off x="168275" y="228600"/>
            <a:ext cx="8821738" cy="6094413"/>
            <a:chOff x="106" y="144"/>
            <a:chExt cx="5557" cy="3839"/>
          </a:xfrm>
        </p:grpSpPr>
        <p:sp>
          <p:nvSpPr>
            <p:cNvPr id="3" name="AutoShape 7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440">
              <a:solidFill>
                <a:srgbClr val="3366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32" name="Line 8"/>
            <p:cNvSpPr>
              <a:spLocks noChangeShapeType="1"/>
            </p:cNvSpPr>
            <p:nvPr/>
          </p:nvSpPr>
          <p:spPr bwMode="auto">
            <a:xfrm>
              <a:off x="480" y="1077"/>
              <a:ext cx="4848" cy="1"/>
            </a:xfrm>
            <a:prstGeom prst="line">
              <a:avLst/>
            </a:prstGeom>
            <a:noFill/>
            <a:ln w="38160">
              <a:solidFill>
                <a:srgbClr val="336666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hf sldNum="0"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5pPr>
      <a:lvl6pPr marL="25146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6pPr>
      <a:lvl7pPr marL="29718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7pPr>
      <a:lvl8pPr marL="34290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8pPr>
      <a:lvl9pPr marL="38862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spcBef>
          <a:spcPts val="7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1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rgbClr val="3366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50760">
            <a:solidFill>
              <a:srgbClr val="CCCC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3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857250"/>
            <a:ext cx="7769225" cy="2263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762000" y="6391275"/>
            <a:ext cx="20542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3352800" y="6391275"/>
            <a:ext cx="28924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6858000" y="6391275"/>
            <a:ext cx="15970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</a:tabLst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254565A0-2641-4B9E-A728-97375119BB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6425" cy="4522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hf sldNum="0"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5pPr>
      <a:lvl6pPr marL="25146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6pPr>
      <a:lvl7pPr marL="29718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7pPr>
      <a:lvl8pPr marL="34290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8pPr>
      <a:lvl9pPr marL="38862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300">
          <a:solidFill>
            <a:srgbClr val="336666"/>
          </a:solidFill>
          <a:latin typeface="Arial Black" pitchFamily="34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spcBef>
          <a:spcPts val="7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1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  <p:sp>
        <p:nvSpPr>
          <p:cNvPr id="3075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1377950"/>
            <a:ext cx="8077200" cy="2425700"/>
          </a:xfrm>
        </p:spPr>
        <p:txBody>
          <a:bodyPr/>
          <a:lstStyle/>
          <a:p>
            <a:pPr algn="ctr"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700" i="1" smtClean="0">
                <a:solidFill>
                  <a:srgbClr val="000000"/>
                </a:solidFill>
              </a:rPr>
              <a:t>COE 202: Digital Logic Design</a:t>
            </a:r>
            <a:br>
              <a:rPr lang="en-US" sz="3700" i="1" smtClean="0">
                <a:solidFill>
                  <a:srgbClr val="000000"/>
                </a:solidFill>
              </a:rPr>
            </a:br>
            <a:r>
              <a:rPr lang="en-US" sz="3700" i="1" smtClean="0">
                <a:solidFill>
                  <a:srgbClr val="000000"/>
                </a:solidFill>
              </a:rPr>
              <a:t>Combinational Logic</a:t>
            </a:r>
            <a:br>
              <a:rPr lang="en-US" sz="3700" i="1" smtClean="0">
                <a:solidFill>
                  <a:srgbClr val="000000"/>
                </a:solidFill>
              </a:rPr>
            </a:br>
            <a:r>
              <a:rPr lang="en-US" sz="3700" i="1" smtClean="0">
                <a:solidFill>
                  <a:srgbClr val="000000"/>
                </a:solidFill>
              </a:rPr>
              <a:t>Part 4</a:t>
            </a:r>
            <a:r>
              <a:rPr lang="en-US" sz="2100" i="1" smtClean="0">
                <a:solidFill>
                  <a:srgbClr val="000000"/>
                </a:solidFill>
              </a:rPr>
              <a:t/>
            </a:r>
            <a:br>
              <a:rPr lang="en-US" sz="2100" i="1" smtClean="0">
                <a:solidFill>
                  <a:srgbClr val="000000"/>
                </a:solidFill>
              </a:rPr>
            </a:br>
            <a:endParaRPr lang="en-US" sz="2100" i="1" smtClean="0">
              <a:solidFill>
                <a:srgbClr val="000000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395538" y="3924300"/>
            <a:ext cx="4606925" cy="1565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1">
              <a:lnSpc>
                <a:spcPct val="80000"/>
              </a:lnSpc>
              <a:spcBef>
                <a:spcPts val="6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Courtesy of Dr. Ahmad </a:t>
            </a:r>
            <a:r>
              <a:rPr kumimoji="0" 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Almulhem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Graphic Symbols for NOR Gate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0225" y="1828800"/>
            <a:ext cx="3286125" cy="3505200"/>
          </a:xfrm>
        </p:spPr>
        <p:txBody>
          <a:bodyPr/>
          <a:lstStyle/>
          <a:p>
            <a:pPr marL="0" indent="0"/>
            <a:r>
              <a:rPr lang="en-US" smtClean="0"/>
              <a:t>Two equivalent graphic symbols or shapes for the SAME function </a:t>
            </a:r>
          </a:p>
        </p:txBody>
      </p:sp>
      <p:grpSp>
        <p:nvGrpSpPr>
          <p:cNvPr id="12292" name="Group 42"/>
          <p:cNvGrpSpPr>
            <a:grpSpLocks/>
          </p:cNvGrpSpPr>
          <p:nvPr/>
        </p:nvGrpSpPr>
        <p:grpSpPr bwMode="auto">
          <a:xfrm>
            <a:off x="3657600" y="3641725"/>
            <a:ext cx="5321300" cy="1006475"/>
            <a:chOff x="2397" y="1190"/>
            <a:chExt cx="3352" cy="634"/>
          </a:xfrm>
        </p:grpSpPr>
        <p:sp>
          <p:nvSpPr>
            <p:cNvPr id="12314" name="Text Box 4"/>
            <p:cNvSpPr txBox="1">
              <a:spLocks noChangeArrowheads="1"/>
            </p:cNvSpPr>
            <p:nvPr/>
          </p:nvSpPr>
          <p:spPr bwMode="auto">
            <a:xfrm>
              <a:off x="4416" y="1200"/>
              <a:ext cx="133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/>
                <a:t>(X’Y’Z’)=(X+Y+Z)’</a:t>
              </a:r>
            </a:p>
          </p:txBody>
        </p:sp>
        <p:sp>
          <p:nvSpPr>
            <p:cNvPr id="12315" name="Text Box 5"/>
            <p:cNvSpPr txBox="1">
              <a:spLocks noChangeArrowheads="1"/>
            </p:cNvSpPr>
            <p:nvPr/>
          </p:nvSpPr>
          <p:spPr bwMode="auto">
            <a:xfrm>
              <a:off x="2397" y="1363"/>
              <a:ext cx="99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/>
                <a:t>NOT-AND</a:t>
              </a:r>
            </a:p>
          </p:txBody>
        </p:sp>
        <p:grpSp>
          <p:nvGrpSpPr>
            <p:cNvPr id="12316" name="Group 41"/>
            <p:cNvGrpSpPr>
              <a:grpSpLocks/>
            </p:cNvGrpSpPr>
            <p:nvPr/>
          </p:nvGrpSpPr>
          <p:grpSpPr bwMode="auto">
            <a:xfrm>
              <a:off x="3533" y="1190"/>
              <a:ext cx="1086" cy="634"/>
              <a:chOff x="3533" y="1190"/>
              <a:chExt cx="1086" cy="634"/>
            </a:xfrm>
          </p:grpSpPr>
          <p:sp>
            <p:nvSpPr>
              <p:cNvPr id="12317" name="AutoShape 7"/>
              <p:cNvSpPr>
                <a:spLocks noChangeArrowheads="1"/>
              </p:cNvSpPr>
              <p:nvPr/>
            </p:nvSpPr>
            <p:spPr bwMode="auto">
              <a:xfrm>
                <a:off x="3968" y="1316"/>
                <a:ext cx="466" cy="508"/>
              </a:xfrm>
              <a:prstGeom prst="flowChartDelay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18" name="Line 8"/>
              <p:cNvSpPr>
                <a:spLocks noChangeShapeType="1"/>
              </p:cNvSpPr>
              <p:nvPr/>
            </p:nvSpPr>
            <p:spPr bwMode="auto">
              <a:xfrm flipH="1">
                <a:off x="3601" y="1379"/>
                <a:ext cx="36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19" name="Text Box 9"/>
              <p:cNvSpPr txBox="1">
                <a:spLocks noChangeArrowheads="1"/>
              </p:cNvSpPr>
              <p:nvPr/>
            </p:nvSpPr>
            <p:spPr bwMode="auto">
              <a:xfrm>
                <a:off x="3534" y="1190"/>
                <a:ext cx="21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/>
                  <a:t>X</a:t>
                </a:r>
              </a:p>
            </p:txBody>
          </p:sp>
          <p:sp>
            <p:nvSpPr>
              <p:cNvPr id="12320" name="Line 11"/>
              <p:cNvSpPr>
                <a:spLocks noChangeShapeType="1"/>
              </p:cNvSpPr>
              <p:nvPr/>
            </p:nvSpPr>
            <p:spPr bwMode="auto">
              <a:xfrm>
                <a:off x="4432" y="1577"/>
                <a:ext cx="18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2321" name="Group 13"/>
              <p:cNvGrpSpPr>
                <a:grpSpLocks/>
              </p:cNvGrpSpPr>
              <p:nvPr/>
            </p:nvGrpSpPr>
            <p:grpSpPr bwMode="auto">
              <a:xfrm>
                <a:off x="3534" y="1355"/>
                <a:ext cx="432" cy="231"/>
                <a:chOff x="1313" y="1677"/>
                <a:chExt cx="432" cy="231"/>
              </a:xfrm>
            </p:grpSpPr>
            <p:sp>
              <p:nvSpPr>
                <p:cNvPr id="12328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1313" y="1677"/>
                  <a:ext cx="218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90000" tIns="46800" rIns="90000" bIns="46800">
                  <a:spAutoFit/>
                </a:bodyPr>
                <a:lstStyle/>
                <a:p>
                  <a:r>
                    <a:rPr lang="en-US"/>
                    <a:t>Y</a:t>
                  </a:r>
                </a:p>
              </p:txBody>
            </p:sp>
            <p:sp>
              <p:nvSpPr>
                <p:cNvPr id="12329" name="Line 15"/>
                <p:cNvSpPr>
                  <a:spLocks noChangeShapeType="1"/>
                </p:cNvSpPr>
                <p:nvPr/>
              </p:nvSpPr>
              <p:spPr bwMode="auto">
                <a:xfrm flipH="1">
                  <a:off x="1378" y="1893"/>
                  <a:ext cx="367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2322" name="Group 16"/>
              <p:cNvGrpSpPr>
                <a:grpSpLocks/>
              </p:cNvGrpSpPr>
              <p:nvPr/>
            </p:nvGrpSpPr>
            <p:grpSpPr bwMode="auto">
              <a:xfrm>
                <a:off x="3533" y="1551"/>
                <a:ext cx="432" cy="231"/>
                <a:chOff x="1313" y="1677"/>
                <a:chExt cx="432" cy="231"/>
              </a:xfrm>
            </p:grpSpPr>
            <p:sp>
              <p:nvSpPr>
                <p:cNvPr id="12326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1313" y="1677"/>
                  <a:ext cx="202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90000" tIns="46800" rIns="90000" bIns="46800">
                  <a:spAutoFit/>
                </a:bodyPr>
                <a:lstStyle/>
                <a:p>
                  <a:r>
                    <a:rPr lang="en-US"/>
                    <a:t>Z</a:t>
                  </a:r>
                </a:p>
              </p:txBody>
            </p:sp>
            <p:sp>
              <p:nvSpPr>
                <p:cNvPr id="12327" name="Line 18"/>
                <p:cNvSpPr>
                  <a:spLocks noChangeShapeType="1"/>
                </p:cNvSpPr>
                <p:nvPr/>
              </p:nvSpPr>
              <p:spPr bwMode="auto">
                <a:xfrm flipH="1">
                  <a:off x="1378" y="1893"/>
                  <a:ext cx="367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2323" name="Oval 37"/>
              <p:cNvSpPr>
                <a:spLocks noChangeAspect="1" noChangeArrowheads="1"/>
              </p:cNvSpPr>
              <p:nvPr/>
            </p:nvSpPr>
            <p:spPr bwMode="auto">
              <a:xfrm>
                <a:off x="3890" y="1716"/>
                <a:ext cx="86" cy="8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endParaRPr lang="en-US"/>
              </a:p>
            </p:txBody>
          </p:sp>
          <p:sp>
            <p:nvSpPr>
              <p:cNvPr id="12324" name="Oval 38"/>
              <p:cNvSpPr>
                <a:spLocks noChangeAspect="1" noChangeArrowheads="1"/>
              </p:cNvSpPr>
              <p:nvPr/>
            </p:nvSpPr>
            <p:spPr bwMode="auto">
              <a:xfrm>
                <a:off x="3890" y="1538"/>
                <a:ext cx="86" cy="8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endParaRPr lang="en-US"/>
              </a:p>
            </p:txBody>
          </p:sp>
          <p:sp>
            <p:nvSpPr>
              <p:cNvPr id="12325" name="Oval 39"/>
              <p:cNvSpPr>
                <a:spLocks noChangeAspect="1" noChangeArrowheads="1"/>
              </p:cNvSpPr>
              <p:nvPr/>
            </p:nvSpPr>
            <p:spPr bwMode="auto">
              <a:xfrm>
                <a:off x="3890" y="1336"/>
                <a:ext cx="86" cy="8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endParaRPr lang="en-US"/>
              </a:p>
            </p:txBody>
          </p:sp>
        </p:grpSp>
      </p:grpSp>
      <p:grpSp>
        <p:nvGrpSpPr>
          <p:cNvPr id="12293" name="Group 43"/>
          <p:cNvGrpSpPr>
            <a:grpSpLocks/>
          </p:cNvGrpSpPr>
          <p:nvPr/>
        </p:nvGrpSpPr>
        <p:grpSpPr bwMode="auto">
          <a:xfrm>
            <a:off x="3960813" y="2241550"/>
            <a:ext cx="4133850" cy="1025525"/>
            <a:chOff x="2546" y="2474"/>
            <a:chExt cx="2604" cy="646"/>
          </a:xfrm>
        </p:grpSpPr>
        <p:sp>
          <p:nvSpPr>
            <p:cNvPr id="12296" name="Text Box 19"/>
            <p:cNvSpPr txBox="1">
              <a:spLocks noChangeArrowheads="1"/>
            </p:cNvSpPr>
            <p:nvPr/>
          </p:nvSpPr>
          <p:spPr bwMode="auto">
            <a:xfrm>
              <a:off x="4434" y="2533"/>
              <a:ext cx="7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/>
                <a:t>(X+Y+Z)’</a:t>
              </a:r>
            </a:p>
          </p:txBody>
        </p:sp>
        <p:sp>
          <p:nvSpPr>
            <p:cNvPr id="12297" name="Text Box 20"/>
            <p:cNvSpPr txBox="1">
              <a:spLocks noChangeArrowheads="1"/>
            </p:cNvSpPr>
            <p:nvPr/>
          </p:nvSpPr>
          <p:spPr bwMode="auto">
            <a:xfrm>
              <a:off x="2546" y="2736"/>
              <a:ext cx="8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/>
                <a:t>OR-NOT</a:t>
              </a:r>
            </a:p>
          </p:txBody>
        </p:sp>
        <p:sp>
          <p:nvSpPr>
            <p:cNvPr id="12298" name="Line 22"/>
            <p:cNvSpPr>
              <a:spLocks noChangeShapeType="1"/>
            </p:cNvSpPr>
            <p:nvPr/>
          </p:nvSpPr>
          <p:spPr bwMode="auto">
            <a:xfrm flipH="1">
              <a:off x="3609" y="2663"/>
              <a:ext cx="36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9" name="Line 23"/>
            <p:cNvSpPr>
              <a:spLocks noChangeShapeType="1"/>
            </p:cNvSpPr>
            <p:nvPr/>
          </p:nvSpPr>
          <p:spPr bwMode="auto">
            <a:xfrm flipH="1" flipV="1">
              <a:off x="3609" y="2857"/>
              <a:ext cx="403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0" name="Text Box 24"/>
            <p:cNvSpPr txBox="1">
              <a:spLocks noChangeArrowheads="1"/>
            </p:cNvSpPr>
            <p:nvPr/>
          </p:nvSpPr>
          <p:spPr bwMode="auto">
            <a:xfrm>
              <a:off x="3542" y="2474"/>
              <a:ext cx="2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/>
                <a:t>X</a:t>
              </a:r>
            </a:p>
          </p:txBody>
        </p:sp>
        <p:sp>
          <p:nvSpPr>
            <p:cNvPr id="12301" name="Text Box 25"/>
            <p:cNvSpPr txBox="1">
              <a:spLocks noChangeArrowheads="1"/>
            </p:cNvSpPr>
            <p:nvPr/>
          </p:nvSpPr>
          <p:spPr bwMode="auto">
            <a:xfrm>
              <a:off x="3542" y="2649"/>
              <a:ext cx="2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/>
                <a:t>Y</a:t>
              </a:r>
            </a:p>
          </p:txBody>
        </p:sp>
        <p:grpSp>
          <p:nvGrpSpPr>
            <p:cNvPr id="12302" name="Group 26"/>
            <p:cNvGrpSpPr>
              <a:grpSpLocks/>
            </p:cNvGrpSpPr>
            <p:nvPr/>
          </p:nvGrpSpPr>
          <p:grpSpPr bwMode="auto">
            <a:xfrm>
              <a:off x="3961" y="2593"/>
              <a:ext cx="454" cy="527"/>
              <a:chOff x="1732" y="2593"/>
              <a:chExt cx="454" cy="372"/>
            </a:xfrm>
          </p:grpSpPr>
          <p:sp>
            <p:nvSpPr>
              <p:cNvPr id="12307" name="Freeform 27"/>
              <p:cNvSpPr>
                <a:spLocks noChangeAspect="1"/>
              </p:cNvSpPr>
              <p:nvPr/>
            </p:nvSpPr>
            <p:spPr bwMode="auto">
              <a:xfrm>
                <a:off x="1733" y="2593"/>
                <a:ext cx="50" cy="372"/>
              </a:xfrm>
              <a:custGeom>
                <a:avLst/>
                <a:gdLst>
                  <a:gd name="T0" fmla="*/ 0 w 192"/>
                  <a:gd name="T1" fmla="*/ 0 h 1152"/>
                  <a:gd name="T2" fmla="*/ 13 w 192"/>
                  <a:gd name="T3" fmla="*/ 60 h 1152"/>
                  <a:gd name="T4" fmla="*/ 0 w 192"/>
                  <a:gd name="T5" fmla="*/ 120 h 1152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152"/>
                  <a:gd name="T11" fmla="*/ 192 w 192"/>
                  <a:gd name="T12" fmla="*/ 1152 h 115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152">
                    <a:moveTo>
                      <a:pt x="0" y="0"/>
                    </a:moveTo>
                    <a:cubicBezTo>
                      <a:pt x="96" y="192"/>
                      <a:pt x="192" y="384"/>
                      <a:pt x="192" y="576"/>
                    </a:cubicBezTo>
                    <a:cubicBezTo>
                      <a:pt x="192" y="768"/>
                      <a:pt x="96" y="960"/>
                      <a:pt x="0" y="1152"/>
                    </a:cubicBez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grpSp>
            <p:nvGrpSpPr>
              <p:cNvPr id="12308" name="Group 28"/>
              <p:cNvGrpSpPr>
                <a:grpSpLocks noChangeAspect="1"/>
              </p:cNvGrpSpPr>
              <p:nvPr/>
            </p:nvGrpSpPr>
            <p:grpSpPr bwMode="auto">
              <a:xfrm>
                <a:off x="1733" y="2593"/>
                <a:ext cx="453" cy="186"/>
                <a:chOff x="2880" y="2736"/>
                <a:chExt cx="1728" cy="576"/>
              </a:xfrm>
            </p:grpSpPr>
            <p:sp>
              <p:nvSpPr>
                <p:cNvPr id="12312" name="Line 29"/>
                <p:cNvSpPr>
                  <a:spLocks noChangeAspect="1" noChangeShapeType="1"/>
                </p:cNvSpPr>
                <p:nvPr/>
              </p:nvSpPr>
              <p:spPr bwMode="auto">
                <a:xfrm>
                  <a:off x="2880" y="2736"/>
                  <a:ext cx="5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  <p:sp>
              <p:nvSpPr>
                <p:cNvPr id="12313" name="Freeform 30"/>
                <p:cNvSpPr>
                  <a:spLocks noChangeAspect="1"/>
                </p:cNvSpPr>
                <p:nvPr/>
              </p:nvSpPr>
              <p:spPr bwMode="auto">
                <a:xfrm>
                  <a:off x="3456" y="2736"/>
                  <a:ext cx="1152" cy="576"/>
                </a:xfrm>
                <a:custGeom>
                  <a:avLst/>
                  <a:gdLst>
                    <a:gd name="T0" fmla="*/ 0 w 1152"/>
                    <a:gd name="T1" fmla="*/ 0 h 576"/>
                    <a:gd name="T2" fmla="*/ 672 w 1152"/>
                    <a:gd name="T3" fmla="*/ 192 h 576"/>
                    <a:gd name="T4" fmla="*/ 1152 w 1152"/>
                    <a:gd name="T5" fmla="*/ 576 h 576"/>
                    <a:gd name="T6" fmla="*/ 0 60000 65536"/>
                    <a:gd name="T7" fmla="*/ 0 60000 65536"/>
                    <a:gd name="T8" fmla="*/ 0 60000 65536"/>
                    <a:gd name="T9" fmla="*/ 0 w 1152"/>
                    <a:gd name="T10" fmla="*/ 0 h 576"/>
                    <a:gd name="T11" fmla="*/ 1152 w 1152"/>
                    <a:gd name="T12" fmla="*/ 576 h 57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52" h="576">
                      <a:moveTo>
                        <a:pt x="0" y="0"/>
                      </a:moveTo>
                      <a:cubicBezTo>
                        <a:pt x="240" y="48"/>
                        <a:pt x="480" y="96"/>
                        <a:pt x="672" y="192"/>
                      </a:cubicBezTo>
                      <a:cubicBezTo>
                        <a:pt x="864" y="288"/>
                        <a:pt x="1008" y="432"/>
                        <a:pt x="1152" y="576"/>
                      </a:cubicBezTo>
                    </a:path>
                  </a:pathLst>
                </a:custGeom>
                <a:noFill/>
                <a:ln w="127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</p:grpSp>
          <p:grpSp>
            <p:nvGrpSpPr>
              <p:cNvPr id="12309" name="Group 31"/>
              <p:cNvGrpSpPr>
                <a:grpSpLocks noChangeAspect="1"/>
              </p:cNvGrpSpPr>
              <p:nvPr/>
            </p:nvGrpSpPr>
            <p:grpSpPr bwMode="auto">
              <a:xfrm flipV="1">
                <a:off x="1732" y="2776"/>
                <a:ext cx="454" cy="186"/>
                <a:chOff x="2880" y="2736"/>
                <a:chExt cx="1728" cy="576"/>
              </a:xfrm>
            </p:grpSpPr>
            <p:sp>
              <p:nvSpPr>
                <p:cNvPr id="12310" name="Line 32"/>
                <p:cNvSpPr>
                  <a:spLocks noChangeAspect="1" noChangeShapeType="1"/>
                </p:cNvSpPr>
                <p:nvPr/>
              </p:nvSpPr>
              <p:spPr bwMode="auto">
                <a:xfrm>
                  <a:off x="2880" y="2736"/>
                  <a:ext cx="5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  <p:sp>
              <p:nvSpPr>
                <p:cNvPr id="12311" name="Freeform 33"/>
                <p:cNvSpPr>
                  <a:spLocks noChangeAspect="1"/>
                </p:cNvSpPr>
                <p:nvPr/>
              </p:nvSpPr>
              <p:spPr bwMode="auto">
                <a:xfrm>
                  <a:off x="3456" y="2736"/>
                  <a:ext cx="1152" cy="576"/>
                </a:xfrm>
                <a:custGeom>
                  <a:avLst/>
                  <a:gdLst>
                    <a:gd name="T0" fmla="*/ 0 w 1152"/>
                    <a:gd name="T1" fmla="*/ 0 h 576"/>
                    <a:gd name="T2" fmla="*/ 672 w 1152"/>
                    <a:gd name="T3" fmla="*/ 192 h 576"/>
                    <a:gd name="T4" fmla="*/ 1152 w 1152"/>
                    <a:gd name="T5" fmla="*/ 576 h 576"/>
                    <a:gd name="T6" fmla="*/ 0 60000 65536"/>
                    <a:gd name="T7" fmla="*/ 0 60000 65536"/>
                    <a:gd name="T8" fmla="*/ 0 60000 65536"/>
                    <a:gd name="T9" fmla="*/ 0 w 1152"/>
                    <a:gd name="T10" fmla="*/ 0 h 576"/>
                    <a:gd name="T11" fmla="*/ 1152 w 1152"/>
                    <a:gd name="T12" fmla="*/ 576 h 57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52" h="576">
                      <a:moveTo>
                        <a:pt x="0" y="0"/>
                      </a:moveTo>
                      <a:cubicBezTo>
                        <a:pt x="240" y="48"/>
                        <a:pt x="480" y="96"/>
                        <a:pt x="672" y="192"/>
                      </a:cubicBezTo>
                      <a:cubicBezTo>
                        <a:pt x="864" y="288"/>
                        <a:pt x="1008" y="432"/>
                        <a:pt x="1152" y="576"/>
                      </a:cubicBezTo>
                    </a:path>
                  </a:pathLst>
                </a:custGeom>
                <a:noFill/>
                <a:ln w="127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</p:grpSp>
        </p:grpSp>
        <p:sp>
          <p:nvSpPr>
            <p:cNvPr id="12303" name="Line 34"/>
            <p:cNvSpPr>
              <a:spLocks noChangeShapeType="1"/>
            </p:cNvSpPr>
            <p:nvPr/>
          </p:nvSpPr>
          <p:spPr bwMode="auto">
            <a:xfrm>
              <a:off x="4420" y="2856"/>
              <a:ext cx="257" cy="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4" name="Line 35"/>
            <p:cNvSpPr>
              <a:spLocks noChangeShapeType="1"/>
            </p:cNvSpPr>
            <p:nvPr/>
          </p:nvSpPr>
          <p:spPr bwMode="auto">
            <a:xfrm flipH="1">
              <a:off x="3608" y="3039"/>
              <a:ext cx="36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5" name="Text Box 36"/>
            <p:cNvSpPr txBox="1">
              <a:spLocks noChangeArrowheads="1"/>
            </p:cNvSpPr>
            <p:nvPr/>
          </p:nvSpPr>
          <p:spPr bwMode="auto">
            <a:xfrm>
              <a:off x="3541" y="2831"/>
              <a:ext cx="20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/>
                <a:t>Z</a:t>
              </a:r>
            </a:p>
          </p:txBody>
        </p:sp>
        <p:sp>
          <p:nvSpPr>
            <p:cNvPr id="12306" name="Oval 40"/>
            <p:cNvSpPr>
              <a:spLocks noChangeAspect="1" noChangeArrowheads="1"/>
            </p:cNvSpPr>
            <p:nvPr/>
          </p:nvSpPr>
          <p:spPr bwMode="auto">
            <a:xfrm>
              <a:off x="4402" y="2810"/>
              <a:ext cx="86" cy="8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</p:grpSp>
      <p:sp>
        <p:nvSpPr>
          <p:cNvPr id="12294" name="Footer Placeholder 4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  <p:sp>
        <p:nvSpPr>
          <p:cNvPr id="12295" name="TextBox 40"/>
          <p:cNvSpPr txBox="1">
            <a:spLocks noChangeArrowheads="1"/>
          </p:cNvSpPr>
          <p:nvPr/>
        </p:nvSpPr>
        <p:spPr bwMode="auto">
          <a:xfrm>
            <a:off x="2968625" y="5481638"/>
            <a:ext cx="2798763" cy="4000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i="1"/>
              <a:t>OR-NOT  =  NOT-AND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Implementation using NOR gates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2625" y="1828800"/>
            <a:ext cx="5337175" cy="685800"/>
          </a:xfrm>
        </p:spPr>
        <p:txBody>
          <a:bodyPr/>
          <a:lstStyle/>
          <a:p>
            <a:pPr marL="0" indent="0"/>
            <a:r>
              <a:rPr lang="en-US" sz="2800" smtClean="0"/>
              <a:t>Consider F = (A+B)(C+D)E</a:t>
            </a:r>
          </a:p>
        </p:txBody>
      </p:sp>
      <p:grpSp>
        <p:nvGrpSpPr>
          <p:cNvPr id="13316" name="Group 156"/>
          <p:cNvGrpSpPr>
            <a:grpSpLocks/>
          </p:cNvGrpSpPr>
          <p:nvPr/>
        </p:nvGrpSpPr>
        <p:grpSpPr bwMode="auto">
          <a:xfrm>
            <a:off x="762000" y="3095625"/>
            <a:ext cx="3186113" cy="1808163"/>
            <a:chOff x="480" y="1950"/>
            <a:chExt cx="2007" cy="1139"/>
          </a:xfrm>
        </p:grpSpPr>
        <p:sp>
          <p:nvSpPr>
            <p:cNvPr id="13374" name="Text Box 50"/>
            <p:cNvSpPr txBox="1">
              <a:spLocks noChangeAspect="1" noChangeArrowheads="1"/>
            </p:cNvSpPr>
            <p:nvPr/>
          </p:nvSpPr>
          <p:spPr bwMode="auto">
            <a:xfrm>
              <a:off x="2293" y="2220"/>
              <a:ext cx="19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/>
                <a:t>F</a:t>
              </a:r>
            </a:p>
          </p:txBody>
        </p:sp>
        <p:sp>
          <p:nvSpPr>
            <p:cNvPr id="13375" name="Line 59"/>
            <p:cNvSpPr>
              <a:spLocks noChangeAspect="1" noChangeShapeType="1"/>
            </p:cNvSpPr>
            <p:nvPr/>
          </p:nvSpPr>
          <p:spPr bwMode="auto">
            <a:xfrm>
              <a:off x="2234" y="2431"/>
              <a:ext cx="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grpSp>
          <p:nvGrpSpPr>
            <p:cNvPr id="13376" name="Group 60"/>
            <p:cNvGrpSpPr>
              <a:grpSpLocks noChangeAspect="1"/>
            </p:cNvGrpSpPr>
            <p:nvPr/>
          </p:nvGrpSpPr>
          <p:grpSpPr bwMode="auto">
            <a:xfrm>
              <a:off x="1388" y="2143"/>
              <a:ext cx="539" cy="168"/>
              <a:chOff x="2256" y="2736"/>
              <a:chExt cx="672" cy="528"/>
            </a:xfrm>
          </p:grpSpPr>
          <p:sp>
            <p:nvSpPr>
              <p:cNvPr id="13414" name="Line 61"/>
              <p:cNvSpPr>
                <a:spLocks noChangeAspect="1" noChangeShapeType="1"/>
              </p:cNvSpPr>
              <p:nvPr/>
            </p:nvSpPr>
            <p:spPr bwMode="auto">
              <a:xfrm>
                <a:off x="2256" y="2736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15" name="Line 62"/>
              <p:cNvSpPr>
                <a:spLocks noChangeAspect="1" noChangeShapeType="1"/>
              </p:cNvSpPr>
              <p:nvPr/>
            </p:nvSpPr>
            <p:spPr bwMode="auto">
              <a:xfrm>
                <a:off x="2544" y="2736"/>
                <a:ext cx="0" cy="5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sp>
            <p:nvSpPr>
              <p:cNvPr id="13416" name="Line 63"/>
              <p:cNvSpPr>
                <a:spLocks noChangeAspect="1" noChangeShapeType="1"/>
              </p:cNvSpPr>
              <p:nvPr/>
            </p:nvSpPr>
            <p:spPr bwMode="auto">
              <a:xfrm>
                <a:off x="2544" y="3264"/>
                <a:ext cx="3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</p:grpSp>
        <p:grpSp>
          <p:nvGrpSpPr>
            <p:cNvPr id="13377" name="Group 66"/>
            <p:cNvGrpSpPr>
              <a:grpSpLocks/>
            </p:cNvGrpSpPr>
            <p:nvPr/>
          </p:nvGrpSpPr>
          <p:grpSpPr bwMode="auto">
            <a:xfrm>
              <a:off x="734" y="2047"/>
              <a:ext cx="330" cy="192"/>
              <a:chOff x="637" y="3539"/>
              <a:chExt cx="578" cy="192"/>
            </a:xfrm>
          </p:grpSpPr>
          <p:sp>
            <p:nvSpPr>
              <p:cNvPr id="13412" name="Line 67"/>
              <p:cNvSpPr>
                <a:spLocks noChangeAspect="1" noChangeShapeType="1"/>
              </p:cNvSpPr>
              <p:nvPr/>
            </p:nvSpPr>
            <p:spPr bwMode="auto">
              <a:xfrm flipH="1">
                <a:off x="637" y="3539"/>
                <a:ext cx="57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sp>
            <p:nvSpPr>
              <p:cNvPr id="13413" name="Line 68"/>
              <p:cNvSpPr>
                <a:spLocks noChangeAspect="1" noChangeShapeType="1"/>
              </p:cNvSpPr>
              <p:nvPr/>
            </p:nvSpPr>
            <p:spPr bwMode="auto">
              <a:xfrm flipH="1">
                <a:off x="637" y="3731"/>
                <a:ext cx="57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</p:grpSp>
        <p:sp>
          <p:nvSpPr>
            <p:cNvPr id="13378" name="Text Box 69"/>
            <p:cNvSpPr txBox="1">
              <a:spLocks noChangeAspect="1" noChangeArrowheads="1"/>
            </p:cNvSpPr>
            <p:nvPr/>
          </p:nvSpPr>
          <p:spPr bwMode="auto">
            <a:xfrm>
              <a:off x="480" y="2132"/>
              <a:ext cx="19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600"/>
                <a:t>B</a:t>
              </a:r>
            </a:p>
          </p:txBody>
        </p:sp>
        <p:sp>
          <p:nvSpPr>
            <p:cNvPr id="13379" name="Text Box 70"/>
            <p:cNvSpPr txBox="1">
              <a:spLocks noChangeAspect="1" noChangeArrowheads="1"/>
            </p:cNvSpPr>
            <p:nvPr/>
          </p:nvSpPr>
          <p:spPr bwMode="auto">
            <a:xfrm>
              <a:off x="480" y="1950"/>
              <a:ext cx="20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600"/>
                <a:t>A</a:t>
              </a:r>
            </a:p>
          </p:txBody>
        </p:sp>
        <p:grpSp>
          <p:nvGrpSpPr>
            <p:cNvPr id="13380" name="Group 71"/>
            <p:cNvGrpSpPr>
              <a:grpSpLocks noChangeAspect="1"/>
            </p:cNvGrpSpPr>
            <p:nvPr/>
          </p:nvGrpSpPr>
          <p:grpSpPr bwMode="auto">
            <a:xfrm flipV="1">
              <a:off x="1387" y="2432"/>
              <a:ext cx="539" cy="168"/>
              <a:chOff x="2256" y="2736"/>
              <a:chExt cx="672" cy="528"/>
            </a:xfrm>
          </p:grpSpPr>
          <p:sp>
            <p:nvSpPr>
              <p:cNvPr id="13409" name="Line 72"/>
              <p:cNvSpPr>
                <a:spLocks noChangeAspect="1" noChangeShapeType="1"/>
              </p:cNvSpPr>
              <p:nvPr/>
            </p:nvSpPr>
            <p:spPr bwMode="auto">
              <a:xfrm>
                <a:off x="2256" y="2736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10" name="Line 73"/>
              <p:cNvSpPr>
                <a:spLocks noChangeAspect="1" noChangeShapeType="1"/>
              </p:cNvSpPr>
              <p:nvPr/>
            </p:nvSpPr>
            <p:spPr bwMode="auto">
              <a:xfrm>
                <a:off x="2544" y="2736"/>
                <a:ext cx="0" cy="5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sp>
            <p:nvSpPr>
              <p:cNvPr id="13411" name="Line 74"/>
              <p:cNvSpPr>
                <a:spLocks noChangeAspect="1" noChangeShapeType="1"/>
              </p:cNvSpPr>
              <p:nvPr/>
            </p:nvSpPr>
            <p:spPr bwMode="auto">
              <a:xfrm>
                <a:off x="2544" y="3264"/>
                <a:ext cx="3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</p:grpSp>
        <p:sp>
          <p:nvSpPr>
            <p:cNvPr id="13381" name="AutoShape 76"/>
            <p:cNvSpPr>
              <a:spLocks noChangeAspect="1" noChangeArrowheads="1"/>
            </p:cNvSpPr>
            <p:nvPr/>
          </p:nvSpPr>
          <p:spPr bwMode="auto">
            <a:xfrm>
              <a:off x="1923" y="2273"/>
              <a:ext cx="316" cy="308"/>
            </a:xfrm>
            <a:prstGeom prst="flowChartDelay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382" name="Group 77"/>
            <p:cNvGrpSpPr>
              <a:grpSpLocks/>
            </p:cNvGrpSpPr>
            <p:nvPr/>
          </p:nvGrpSpPr>
          <p:grpSpPr bwMode="auto">
            <a:xfrm>
              <a:off x="740" y="2503"/>
              <a:ext cx="330" cy="192"/>
              <a:chOff x="637" y="3539"/>
              <a:chExt cx="578" cy="192"/>
            </a:xfrm>
          </p:grpSpPr>
          <p:sp>
            <p:nvSpPr>
              <p:cNvPr id="13407" name="Line 78"/>
              <p:cNvSpPr>
                <a:spLocks noChangeAspect="1" noChangeShapeType="1"/>
              </p:cNvSpPr>
              <p:nvPr/>
            </p:nvSpPr>
            <p:spPr bwMode="auto">
              <a:xfrm flipH="1">
                <a:off x="637" y="3539"/>
                <a:ext cx="57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sp>
            <p:nvSpPr>
              <p:cNvPr id="13408" name="Line 79"/>
              <p:cNvSpPr>
                <a:spLocks noChangeAspect="1" noChangeShapeType="1"/>
              </p:cNvSpPr>
              <p:nvPr/>
            </p:nvSpPr>
            <p:spPr bwMode="auto">
              <a:xfrm flipH="1">
                <a:off x="637" y="3731"/>
                <a:ext cx="57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</p:grpSp>
        <p:sp>
          <p:nvSpPr>
            <p:cNvPr id="13383" name="Text Box 80"/>
            <p:cNvSpPr txBox="1">
              <a:spLocks noChangeAspect="1" noChangeArrowheads="1"/>
            </p:cNvSpPr>
            <p:nvPr/>
          </p:nvSpPr>
          <p:spPr bwMode="auto">
            <a:xfrm>
              <a:off x="486" y="2588"/>
              <a:ext cx="20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600"/>
                <a:t>D</a:t>
              </a:r>
            </a:p>
          </p:txBody>
        </p:sp>
        <p:sp>
          <p:nvSpPr>
            <p:cNvPr id="13384" name="Text Box 81"/>
            <p:cNvSpPr txBox="1">
              <a:spLocks noChangeAspect="1" noChangeArrowheads="1"/>
            </p:cNvSpPr>
            <p:nvPr/>
          </p:nvSpPr>
          <p:spPr bwMode="auto">
            <a:xfrm>
              <a:off x="486" y="2406"/>
              <a:ext cx="19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600"/>
                <a:t>C</a:t>
              </a:r>
            </a:p>
          </p:txBody>
        </p:sp>
        <p:grpSp>
          <p:nvGrpSpPr>
            <p:cNvPr id="13385" name="Group 86"/>
            <p:cNvGrpSpPr>
              <a:grpSpLocks noChangeAspect="1"/>
            </p:cNvGrpSpPr>
            <p:nvPr/>
          </p:nvGrpSpPr>
          <p:grpSpPr bwMode="auto">
            <a:xfrm flipV="1">
              <a:off x="1604" y="2552"/>
              <a:ext cx="308" cy="436"/>
              <a:chOff x="2256" y="2736"/>
              <a:chExt cx="672" cy="528"/>
            </a:xfrm>
          </p:grpSpPr>
          <p:sp>
            <p:nvSpPr>
              <p:cNvPr id="13404" name="Line 87"/>
              <p:cNvSpPr>
                <a:spLocks noChangeAspect="1" noChangeShapeType="1"/>
              </p:cNvSpPr>
              <p:nvPr/>
            </p:nvSpPr>
            <p:spPr bwMode="auto">
              <a:xfrm>
                <a:off x="2256" y="2736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05" name="Line 88"/>
              <p:cNvSpPr>
                <a:spLocks noChangeAspect="1" noChangeShapeType="1"/>
              </p:cNvSpPr>
              <p:nvPr/>
            </p:nvSpPr>
            <p:spPr bwMode="auto">
              <a:xfrm>
                <a:off x="2544" y="2736"/>
                <a:ext cx="0" cy="5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sp>
            <p:nvSpPr>
              <p:cNvPr id="13406" name="Line 89"/>
              <p:cNvSpPr>
                <a:spLocks noChangeAspect="1" noChangeShapeType="1"/>
              </p:cNvSpPr>
              <p:nvPr/>
            </p:nvSpPr>
            <p:spPr bwMode="auto">
              <a:xfrm>
                <a:off x="2544" y="3264"/>
                <a:ext cx="3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</p:grpSp>
        <p:sp>
          <p:nvSpPr>
            <p:cNvPr id="13386" name="Line 93"/>
            <p:cNvSpPr>
              <a:spLocks noChangeShapeType="1"/>
            </p:cNvSpPr>
            <p:nvPr/>
          </p:nvSpPr>
          <p:spPr bwMode="auto">
            <a:xfrm flipH="1">
              <a:off x="740" y="2995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13387" name="Text Box 94"/>
            <p:cNvSpPr txBox="1">
              <a:spLocks noChangeArrowheads="1"/>
            </p:cNvSpPr>
            <p:nvPr/>
          </p:nvSpPr>
          <p:spPr bwMode="auto">
            <a:xfrm>
              <a:off x="502" y="2877"/>
              <a:ext cx="19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600"/>
                <a:t>E</a:t>
              </a:r>
            </a:p>
          </p:txBody>
        </p:sp>
        <p:grpSp>
          <p:nvGrpSpPr>
            <p:cNvPr id="13388" name="Group 129"/>
            <p:cNvGrpSpPr>
              <a:grpSpLocks/>
            </p:cNvGrpSpPr>
            <p:nvPr/>
          </p:nvGrpSpPr>
          <p:grpSpPr bwMode="auto">
            <a:xfrm>
              <a:off x="1031" y="2417"/>
              <a:ext cx="365" cy="357"/>
              <a:chOff x="4470" y="1697"/>
              <a:chExt cx="365" cy="357"/>
            </a:xfrm>
          </p:grpSpPr>
          <p:sp>
            <p:nvSpPr>
              <p:cNvPr id="13397" name="Freeform 130"/>
              <p:cNvSpPr>
                <a:spLocks noChangeAspect="1"/>
              </p:cNvSpPr>
              <p:nvPr/>
            </p:nvSpPr>
            <p:spPr bwMode="auto">
              <a:xfrm>
                <a:off x="4471" y="1697"/>
                <a:ext cx="40" cy="357"/>
              </a:xfrm>
              <a:custGeom>
                <a:avLst/>
                <a:gdLst>
                  <a:gd name="T0" fmla="*/ 0 w 192"/>
                  <a:gd name="T1" fmla="*/ 0 h 1152"/>
                  <a:gd name="T2" fmla="*/ 8 w 192"/>
                  <a:gd name="T3" fmla="*/ 55 h 1152"/>
                  <a:gd name="T4" fmla="*/ 0 w 192"/>
                  <a:gd name="T5" fmla="*/ 111 h 1152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152"/>
                  <a:gd name="T11" fmla="*/ 192 w 192"/>
                  <a:gd name="T12" fmla="*/ 1152 h 115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152">
                    <a:moveTo>
                      <a:pt x="0" y="0"/>
                    </a:moveTo>
                    <a:cubicBezTo>
                      <a:pt x="96" y="192"/>
                      <a:pt x="192" y="384"/>
                      <a:pt x="192" y="576"/>
                    </a:cubicBezTo>
                    <a:cubicBezTo>
                      <a:pt x="192" y="768"/>
                      <a:pt x="96" y="960"/>
                      <a:pt x="0" y="1152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grpSp>
            <p:nvGrpSpPr>
              <p:cNvPr id="13398" name="Group 131"/>
              <p:cNvGrpSpPr>
                <a:grpSpLocks noChangeAspect="1"/>
              </p:cNvGrpSpPr>
              <p:nvPr/>
            </p:nvGrpSpPr>
            <p:grpSpPr bwMode="auto">
              <a:xfrm>
                <a:off x="4471" y="1697"/>
                <a:ext cx="364" cy="179"/>
                <a:chOff x="2880" y="2736"/>
                <a:chExt cx="1728" cy="576"/>
              </a:xfrm>
            </p:grpSpPr>
            <p:sp>
              <p:nvSpPr>
                <p:cNvPr id="13402" name="Line 132"/>
                <p:cNvSpPr>
                  <a:spLocks noChangeAspect="1" noChangeShapeType="1"/>
                </p:cNvSpPr>
                <p:nvPr/>
              </p:nvSpPr>
              <p:spPr bwMode="auto">
                <a:xfrm>
                  <a:off x="2880" y="2736"/>
                  <a:ext cx="5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  <p:sp>
              <p:nvSpPr>
                <p:cNvPr id="13403" name="Freeform 133"/>
                <p:cNvSpPr>
                  <a:spLocks noChangeAspect="1"/>
                </p:cNvSpPr>
                <p:nvPr/>
              </p:nvSpPr>
              <p:spPr bwMode="auto">
                <a:xfrm>
                  <a:off x="3456" y="2736"/>
                  <a:ext cx="1152" cy="576"/>
                </a:xfrm>
                <a:custGeom>
                  <a:avLst/>
                  <a:gdLst>
                    <a:gd name="T0" fmla="*/ 0 w 1152"/>
                    <a:gd name="T1" fmla="*/ 0 h 576"/>
                    <a:gd name="T2" fmla="*/ 672 w 1152"/>
                    <a:gd name="T3" fmla="*/ 192 h 576"/>
                    <a:gd name="T4" fmla="*/ 1152 w 1152"/>
                    <a:gd name="T5" fmla="*/ 576 h 576"/>
                    <a:gd name="T6" fmla="*/ 0 60000 65536"/>
                    <a:gd name="T7" fmla="*/ 0 60000 65536"/>
                    <a:gd name="T8" fmla="*/ 0 60000 65536"/>
                    <a:gd name="T9" fmla="*/ 0 w 1152"/>
                    <a:gd name="T10" fmla="*/ 0 h 576"/>
                    <a:gd name="T11" fmla="*/ 1152 w 1152"/>
                    <a:gd name="T12" fmla="*/ 576 h 57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52" h="576">
                      <a:moveTo>
                        <a:pt x="0" y="0"/>
                      </a:moveTo>
                      <a:cubicBezTo>
                        <a:pt x="240" y="48"/>
                        <a:pt x="480" y="96"/>
                        <a:pt x="672" y="192"/>
                      </a:cubicBezTo>
                      <a:cubicBezTo>
                        <a:pt x="864" y="288"/>
                        <a:pt x="1008" y="432"/>
                        <a:pt x="1152" y="576"/>
                      </a:cubicBezTo>
                    </a:path>
                  </a:pathLst>
                </a:custGeom>
                <a:noFill/>
                <a:ln w="127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</p:grpSp>
          <p:grpSp>
            <p:nvGrpSpPr>
              <p:cNvPr id="13399" name="Group 134"/>
              <p:cNvGrpSpPr>
                <a:grpSpLocks noChangeAspect="1"/>
              </p:cNvGrpSpPr>
              <p:nvPr/>
            </p:nvGrpSpPr>
            <p:grpSpPr bwMode="auto">
              <a:xfrm flipV="1">
                <a:off x="4470" y="1873"/>
                <a:ext cx="364" cy="179"/>
                <a:chOff x="2880" y="2736"/>
                <a:chExt cx="1728" cy="576"/>
              </a:xfrm>
            </p:grpSpPr>
            <p:sp>
              <p:nvSpPr>
                <p:cNvPr id="13400" name="Line 135"/>
                <p:cNvSpPr>
                  <a:spLocks noChangeAspect="1" noChangeShapeType="1"/>
                </p:cNvSpPr>
                <p:nvPr/>
              </p:nvSpPr>
              <p:spPr bwMode="auto">
                <a:xfrm>
                  <a:off x="2880" y="2736"/>
                  <a:ext cx="5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  <p:sp>
              <p:nvSpPr>
                <p:cNvPr id="13401" name="Freeform 136"/>
                <p:cNvSpPr>
                  <a:spLocks noChangeAspect="1"/>
                </p:cNvSpPr>
                <p:nvPr/>
              </p:nvSpPr>
              <p:spPr bwMode="auto">
                <a:xfrm>
                  <a:off x="3456" y="2736"/>
                  <a:ext cx="1152" cy="576"/>
                </a:xfrm>
                <a:custGeom>
                  <a:avLst/>
                  <a:gdLst>
                    <a:gd name="T0" fmla="*/ 0 w 1152"/>
                    <a:gd name="T1" fmla="*/ 0 h 576"/>
                    <a:gd name="T2" fmla="*/ 672 w 1152"/>
                    <a:gd name="T3" fmla="*/ 192 h 576"/>
                    <a:gd name="T4" fmla="*/ 1152 w 1152"/>
                    <a:gd name="T5" fmla="*/ 576 h 576"/>
                    <a:gd name="T6" fmla="*/ 0 60000 65536"/>
                    <a:gd name="T7" fmla="*/ 0 60000 65536"/>
                    <a:gd name="T8" fmla="*/ 0 60000 65536"/>
                    <a:gd name="T9" fmla="*/ 0 w 1152"/>
                    <a:gd name="T10" fmla="*/ 0 h 576"/>
                    <a:gd name="T11" fmla="*/ 1152 w 1152"/>
                    <a:gd name="T12" fmla="*/ 576 h 57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52" h="576">
                      <a:moveTo>
                        <a:pt x="0" y="0"/>
                      </a:moveTo>
                      <a:cubicBezTo>
                        <a:pt x="240" y="48"/>
                        <a:pt x="480" y="96"/>
                        <a:pt x="672" y="192"/>
                      </a:cubicBezTo>
                      <a:cubicBezTo>
                        <a:pt x="864" y="288"/>
                        <a:pt x="1008" y="432"/>
                        <a:pt x="1152" y="576"/>
                      </a:cubicBezTo>
                    </a:path>
                  </a:pathLst>
                </a:custGeom>
                <a:noFill/>
                <a:ln w="127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3389" name="Group 137"/>
            <p:cNvGrpSpPr>
              <a:grpSpLocks/>
            </p:cNvGrpSpPr>
            <p:nvPr/>
          </p:nvGrpSpPr>
          <p:grpSpPr bwMode="auto">
            <a:xfrm>
              <a:off x="1031" y="1964"/>
              <a:ext cx="365" cy="357"/>
              <a:chOff x="4470" y="1697"/>
              <a:chExt cx="365" cy="357"/>
            </a:xfrm>
          </p:grpSpPr>
          <p:sp>
            <p:nvSpPr>
              <p:cNvPr id="13390" name="Freeform 138"/>
              <p:cNvSpPr>
                <a:spLocks noChangeAspect="1"/>
              </p:cNvSpPr>
              <p:nvPr/>
            </p:nvSpPr>
            <p:spPr bwMode="auto">
              <a:xfrm>
                <a:off x="4471" y="1697"/>
                <a:ext cx="40" cy="357"/>
              </a:xfrm>
              <a:custGeom>
                <a:avLst/>
                <a:gdLst>
                  <a:gd name="T0" fmla="*/ 0 w 192"/>
                  <a:gd name="T1" fmla="*/ 0 h 1152"/>
                  <a:gd name="T2" fmla="*/ 8 w 192"/>
                  <a:gd name="T3" fmla="*/ 55 h 1152"/>
                  <a:gd name="T4" fmla="*/ 0 w 192"/>
                  <a:gd name="T5" fmla="*/ 111 h 1152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152"/>
                  <a:gd name="T11" fmla="*/ 192 w 192"/>
                  <a:gd name="T12" fmla="*/ 1152 h 115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152">
                    <a:moveTo>
                      <a:pt x="0" y="0"/>
                    </a:moveTo>
                    <a:cubicBezTo>
                      <a:pt x="96" y="192"/>
                      <a:pt x="192" y="384"/>
                      <a:pt x="192" y="576"/>
                    </a:cubicBezTo>
                    <a:cubicBezTo>
                      <a:pt x="192" y="768"/>
                      <a:pt x="96" y="960"/>
                      <a:pt x="0" y="1152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grpSp>
            <p:nvGrpSpPr>
              <p:cNvPr id="13391" name="Group 139"/>
              <p:cNvGrpSpPr>
                <a:grpSpLocks noChangeAspect="1"/>
              </p:cNvGrpSpPr>
              <p:nvPr/>
            </p:nvGrpSpPr>
            <p:grpSpPr bwMode="auto">
              <a:xfrm>
                <a:off x="4471" y="1697"/>
                <a:ext cx="364" cy="179"/>
                <a:chOff x="2880" y="2736"/>
                <a:chExt cx="1728" cy="576"/>
              </a:xfrm>
            </p:grpSpPr>
            <p:sp>
              <p:nvSpPr>
                <p:cNvPr id="13395" name="Line 140"/>
                <p:cNvSpPr>
                  <a:spLocks noChangeAspect="1" noChangeShapeType="1"/>
                </p:cNvSpPr>
                <p:nvPr/>
              </p:nvSpPr>
              <p:spPr bwMode="auto">
                <a:xfrm>
                  <a:off x="2880" y="2736"/>
                  <a:ext cx="5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  <p:sp>
              <p:nvSpPr>
                <p:cNvPr id="13396" name="Freeform 141"/>
                <p:cNvSpPr>
                  <a:spLocks noChangeAspect="1"/>
                </p:cNvSpPr>
                <p:nvPr/>
              </p:nvSpPr>
              <p:spPr bwMode="auto">
                <a:xfrm>
                  <a:off x="3456" y="2736"/>
                  <a:ext cx="1152" cy="576"/>
                </a:xfrm>
                <a:custGeom>
                  <a:avLst/>
                  <a:gdLst>
                    <a:gd name="T0" fmla="*/ 0 w 1152"/>
                    <a:gd name="T1" fmla="*/ 0 h 576"/>
                    <a:gd name="T2" fmla="*/ 672 w 1152"/>
                    <a:gd name="T3" fmla="*/ 192 h 576"/>
                    <a:gd name="T4" fmla="*/ 1152 w 1152"/>
                    <a:gd name="T5" fmla="*/ 576 h 576"/>
                    <a:gd name="T6" fmla="*/ 0 60000 65536"/>
                    <a:gd name="T7" fmla="*/ 0 60000 65536"/>
                    <a:gd name="T8" fmla="*/ 0 60000 65536"/>
                    <a:gd name="T9" fmla="*/ 0 w 1152"/>
                    <a:gd name="T10" fmla="*/ 0 h 576"/>
                    <a:gd name="T11" fmla="*/ 1152 w 1152"/>
                    <a:gd name="T12" fmla="*/ 576 h 57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52" h="576">
                      <a:moveTo>
                        <a:pt x="0" y="0"/>
                      </a:moveTo>
                      <a:cubicBezTo>
                        <a:pt x="240" y="48"/>
                        <a:pt x="480" y="96"/>
                        <a:pt x="672" y="192"/>
                      </a:cubicBezTo>
                      <a:cubicBezTo>
                        <a:pt x="864" y="288"/>
                        <a:pt x="1008" y="432"/>
                        <a:pt x="1152" y="576"/>
                      </a:cubicBezTo>
                    </a:path>
                  </a:pathLst>
                </a:custGeom>
                <a:noFill/>
                <a:ln w="127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</p:grpSp>
          <p:grpSp>
            <p:nvGrpSpPr>
              <p:cNvPr id="13392" name="Group 142"/>
              <p:cNvGrpSpPr>
                <a:grpSpLocks noChangeAspect="1"/>
              </p:cNvGrpSpPr>
              <p:nvPr/>
            </p:nvGrpSpPr>
            <p:grpSpPr bwMode="auto">
              <a:xfrm flipV="1">
                <a:off x="4470" y="1873"/>
                <a:ext cx="364" cy="179"/>
                <a:chOff x="2880" y="2736"/>
                <a:chExt cx="1728" cy="576"/>
              </a:xfrm>
            </p:grpSpPr>
            <p:sp>
              <p:nvSpPr>
                <p:cNvPr id="13393" name="Line 143"/>
                <p:cNvSpPr>
                  <a:spLocks noChangeAspect="1" noChangeShapeType="1"/>
                </p:cNvSpPr>
                <p:nvPr/>
              </p:nvSpPr>
              <p:spPr bwMode="auto">
                <a:xfrm>
                  <a:off x="2880" y="2736"/>
                  <a:ext cx="5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  <p:sp>
              <p:nvSpPr>
                <p:cNvPr id="13394" name="Freeform 144"/>
                <p:cNvSpPr>
                  <a:spLocks noChangeAspect="1"/>
                </p:cNvSpPr>
                <p:nvPr/>
              </p:nvSpPr>
              <p:spPr bwMode="auto">
                <a:xfrm>
                  <a:off x="3456" y="2736"/>
                  <a:ext cx="1152" cy="576"/>
                </a:xfrm>
                <a:custGeom>
                  <a:avLst/>
                  <a:gdLst>
                    <a:gd name="T0" fmla="*/ 0 w 1152"/>
                    <a:gd name="T1" fmla="*/ 0 h 576"/>
                    <a:gd name="T2" fmla="*/ 672 w 1152"/>
                    <a:gd name="T3" fmla="*/ 192 h 576"/>
                    <a:gd name="T4" fmla="*/ 1152 w 1152"/>
                    <a:gd name="T5" fmla="*/ 576 h 576"/>
                    <a:gd name="T6" fmla="*/ 0 60000 65536"/>
                    <a:gd name="T7" fmla="*/ 0 60000 65536"/>
                    <a:gd name="T8" fmla="*/ 0 60000 65536"/>
                    <a:gd name="T9" fmla="*/ 0 w 1152"/>
                    <a:gd name="T10" fmla="*/ 0 h 576"/>
                    <a:gd name="T11" fmla="*/ 1152 w 1152"/>
                    <a:gd name="T12" fmla="*/ 576 h 57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52" h="576">
                      <a:moveTo>
                        <a:pt x="0" y="0"/>
                      </a:moveTo>
                      <a:cubicBezTo>
                        <a:pt x="240" y="48"/>
                        <a:pt x="480" y="96"/>
                        <a:pt x="672" y="192"/>
                      </a:cubicBezTo>
                      <a:cubicBezTo>
                        <a:pt x="864" y="288"/>
                        <a:pt x="1008" y="432"/>
                        <a:pt x="1152" y="576"/>
                      </a:cubicBezTo>
                    </a:path>
                  </a:pathLst>
                </a:custGeom>
                <a:noFill/>
                <a:ln w="127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3317" name="Group 153"/>
          <p:cNvGrpSpPr>
            <a:grpSpLocks/>
          </p:cNvGrpSpPr>
          <p:nvPr/>
        </p:nvGrpSpPr>
        <p:grpSpPr bwMode="auto">
          <a:xfrm>
            <a:off x="5016500" y="3095625"/>
            <a:ext cx="3211513" cy="1808163"/>
            <a:chOff x="3048" y="2941"/>
            <a:chExt cx="2023" cy="1139"/>
          </a:xfrm>
        </p:grpSpPr>
        <p:grpSp>
          <p:nvGrpSpPr>
            <p:cNvPr id="13326" name="Group 128"/>
            <p:cNvGrpSpPr>
              <a:grpSpLocks/>
            </p:cNvGrpSpPr>
            <p:nvPr/>
          </p:nvGrpSpPr>
          <p:grpSpPr bwMode="auto">
            <a:xfrm>
              <a:off x="3594" y="2955"/>
              <a:ext cx="365" cy="357"/>
              <a:chOff x="4470" y="1697"/>
              <a:chExt cx="365" cy="357"/>
            </a:xfrm>
          </p:grpSpPr>
          <p:sp>
            <p:nvSpPr>
              <p:cNvPr id="13367" name="Freeform 52"/>
              <p:cNvSpPr>
                <a:spLocks noChangeAspect="1"/>
              </p:cNvSpPr>
              <p:nvPr/>
            </p:nvSpPr>
            <p:spPr bwMode="auto">
              <a:xfrm>
                <a:off x="4471" y="1697"/>
                <a:ext cx="40" cy="357"/>
              </a:xfrm>
              <a:custGeom>
                <a:avLst/>
                <a:gdLst>
                  <a:gd name="T0" fmla="*/ 0 w 192"/>
                  <a:gd name="T1" fmla="*/ 0 h 1152"/>
                  <a:gd name="T2" fmla="*/ 8 w 192"/>
                  <a:gd name="T3" fmla="*/ 55 h 1152"/>
                  <a:gd name="T4" fmla="*/ 0 w 192"/>
                  <a:gd name="T5" fmla="*/ 111 h 1152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152"/>
                  <a:gd name="T11" fmla="*/ 192 w 192"/>
                  <a:gd name="T12" fmla="*/ 1152 h 115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152">
                    <a:moveTo>
                      <a:pt x="0" y="0"/>
                    </a:moveTo>
                    <a:cubicBezTo>
                      <a:pt x="96" y="192"/>
                      <a:pt x="192" y="384"/>
                      <a:pt x="192" y="576"/>
                    </a:cubicBezTo>
                    <a:cubicBezTo>
                      <a:pt x="192" y="768"/>
                      <a:pt x="96" y="960"/>
                      <a:pt x="0" y="1152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grpSp>
            <p:nvGrpSpPr>
              <p:cNvPr id="13368" name="Group 53"/>
              <p:cNvGrpSpPr>
                <a:grpSpLocks noChangeAspect="1"/>
              </p:cNvGrpSpPr>
              <p:nvPr/>
            </p:nvGrpSpPr>
            <p:grpSpPr bwMode="auto">
              <a:xfrm>
                <a:off x="4471" y="1697"/>
                <a:ext cx="364" cy="179"/>
                <a:chOff x="2880" y="2736"/>
                <a:chExt cx="1728" cy="576"/>
              </a:xfrm>
            </p:grpSpPr>
            <p:sp>
              <p:nvSpPr>
                <p:cNvPr id="13372" name="Line 54"/>
                <p:cNvSpPr>
                  <a:spLocks noChangeAspect="1" noChangeShapeType="1"/>
                </p:cNvSpPr>
                <p:nvPr/>
              </p:nvSpPr>
              <p:spPr bwMode="auto">
                <a:xfrm>
                  <a:off x="2880" y="2736"/>
                  <a:ext cx="5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  <p:sp>
              <p:nvSpPr>
                <p:cNvPr id="13373" name="Freeform 55"/>
                <p:cNvSpPr>
                  <a:spLocks noChangeAspect="1"/>
                </p:cNvSpPr>
                <p:nvPr/>
              </p:nvSpPr>
              <p:spPr bwMode="auto">
                <a:xfrm>
                  <a:off x="3456" y="2736"/>
                  <a:ext cx="1152" cy="576"/>
                </a:xfrm>
                <a:custGeom>
                  <a:avLst/>
                  <a:gdLst>
                    <a:gd name="T0" fmla="*/ 0 w 1152"/>
                    <a:gd name="T1" fmla="*/ 0 h 576"/>
                    <a:gd name="T2" fmla="*/ 672 w 1152"/>
                    <a:gd name="T3" fmla="*/ 192 h 576"/>
                    <a:gd name="T4" fmla="*/ 1152 w 1152"/>
                    <a:gd name="T5" fmla="*/ 576 h 576"/>
                    <a:gd name="T6" fmla="*/ 0 60000 65536"/>
                    <a:gd name="T7" fmla="*/ 0 60000 65536"/>
                    <a:gd name="T8" fmla="*/ 0 60000 65536"/>
                    <a:gd name="T9" fmla="*/ 0 w 1152"/>
                    <a:gd name="T10" fmla="*/ 0 h 576"/>
                    <a:gd name="T11" fmla="*/ 1152 w 1152"/>
                    <a:gd name="T12" fmla="*/ 576 h 57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52" h="576">
                      <a:moveTo>
                        <a:pt x="0" y="0"/>
                      </a:moveTo>
                      <a:cubicBezTo>
                        <a:pt x="240" y="48"/>
                        <a:pt x="480" y="96"/>
                        <a:pt x="672" y="192"/>
                      </a:cubicBezTo>
                      <a:cubicBezTo>
                        <a:pt x="864" y="288"/>
                        <a:pt x="1008" y="432"/>
                        <a:pt x="1152" y="576"/>
                      </a:cubicBezTo>
                    </a:path>
                  </a:pathLst>
                </a:custGeom>
                <a:noFill/>
                <a:ln w="127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</p:grpSp>
          <p:grpSp>
            <p:nvGrpSpPr>
              <p:cNvPr id="13369" name="Group 56"/>
              <p:cNvGrpSpPr>
                <a:grpSpLocks noChangeAspect="1"/>
              </p:cNvGrpSpPr>
              <p:nvPr/>
            </p:nvGrpSpPr>
            <p:grpSpPr bwMode="auto">
              <a:xfrm flipV="1">
                <a:off x="4470" y="1873"/>
                <a:ext cx="364" cy="179"/>
                <a:chOff x="2880" y="2736"/>
                <a:chExt cx="1728" cy="576"/>
              </a:xfrm>
            </p:grpSpPr>
            <p:sp>
              <p:nvSpPr>
                <p:cNvPr id="13370" name="Line 57"/>
                <p:cNvSpPr>
                  <a:spLocks noChangeAspect="1" noChangeShapeType="1"/>
                </p:cNvSpPr>
                <p:nvPr/>
              </p:nvSpPr>
              <p:spPr bwMode="auto">
                <a:xfrm>
                  <a:off x="2880" y="2736"/>
                  <a:ext cx="5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  <p:sp>
              <p:nvSpPr>
                <p:cNvPr id="13371" name="Freeform 58"/>
                <p:cNvSpPr>
                  <a:spLocks noChangeAspect="1"/>
                </p:cNvSpPr>
                <p:nvPr/>
              </p:nvSpPr>
              <p:spPr bwMode="auto">
                <a:xfrm>
                  <a:off x="3456" y="2736"/>
                  <a:ext cx="1152" cy="576"/>
                </a:xfrm>
                <a:custGeom>
                  <a:avLst/>
                  <a:gdLst>
                    <a:gd name="T0" fmla="*/ 0 w 1152"/>
                    <a:gd name="T1" fmla="*/ 0 h 576"/>
                    <a:gd name="T2" fmla="*/ 672 w 1152"/>
                    <a:gd name="T3" fmla="*/ 192 h 576"/>
                    <a:gd name="T4" fmla="*/ 1152 w 1152"/>
                    <a:gd name="T5" fmla="*/ 576 h 576"/>
                    <a:gd name="T6" fmla="*/ 0 60000 65536"/>
                    <a:gd name="T7" fmla="*/ 0 60000 65536"/>
                    <a:gd name="T8" fmla="*/ 0 60000 65536"/>
                    <a:gd name="T9" fmla="*/ 0 w 1152"/>
                    <a:gd name="T10" fmla="*/ 0 h 576"/>
                    <a:gd name="T11" fmla="*/ 1152 w 1152"/>
                    <a:gd name="T12" fmla="*/ 576 h 57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52" h="576">
                      <a:moveTo>
                        <a:pt x="0" y="0"/>
                      </a:moveTo>
                      <a:cubicBezTo>
                        <a:pt x="240" y="48"/>
                        <a:pt x="480" y="96"/>
                        <a:pt x="672" y="192"/>
                      </a:cubicBezTo>
                      <a:cubicBezTo>
                        <a:pt x="864" y="288"/>
                        <a:pt x="1008" y="432"/>
                        <a:pt x="1152" y="576"/>
                      </a:cubicBezTo>
                    </a:path>
                  </a:pathLst>
                </a:custGeom>
                <a:noFill/>
                <a:ln w="127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</p:grpSp>
        </p:grpSp>
        <p:sp>
          <p:nvSpPr>
            <p:cNvPr id="13327" name="Text Box 95"/>
            <p:cNvSpPr txBox="1">
              <a:spLocks noChangeAspect="1" noChangeArrowheads="1"/>
            </p:cNvSpPr>
            <p:nvPr/>
          </p:nvSpPr>
          <p:spPr bwMode="auto">
            <a:xfrm>
              <a:off x="4877" y="3187"/>
              <a:ext cx="19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/>
                <a:t>F</a:t>
              </a:r>
            </a:p>
          </p:txBody>
        </p:sp>
        <p:sp>
          <p:nvSpPr>
            <p:cNvPr id="13328" name="Line 96"/>
            <p:cNvSpPr>
              <a:spLocks noChangeAspect="1" noChangeShapeType="1"/>
            </p:cNvSpPr>
            <p:nvPr/>
          </p:nvSpPr>
          <p:spPr bwMode="auto">
            <a:xfrm>
              <a:off x="4818" y="3398"/>
              <a:ext cx="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grpSp>
          <p:nvGrpSpPr>
            <p:cNvPr id="13329" name="Group 97"/>
            <p:cNvGrpSpPr>
              <a:grpSpLocks noChangeAspect="1"/>
            </p:cNvGrpSpPr>
            <p:nvPr/>
          </p:nvGrpSpPr>
          <p:grpSpPr bwMode="auto">
            <a:xfrm>
              <a:off x="3956" y="3134"/>
              <a:ext cx="539" cy="168"/>
              <a:chOff x="2256" y="2736"/>
              <a:chExt cx="672" cy="528"/>
            </a:xfrm>
          </p:grpSpPr>
          <p:sp>
            <p:nvSpPr>
              <p:cNvPr id="13364" name="Line 98"/>
              <p:cNvSpPr>
                <a:spLocks noChangeAspect="1" noChangeShapeType="1"/>
              </p:cNvSpPr>
              <p:nvPr/>
            </p:nvSpPr>
            <p:spPr bwMode="auto">
              <a:xfrm>
                <a:off x="2256" y="2736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65" name="Line 99"/>
              <p:cNvSpPr>
                <a:spLocks noChangeAspect="1" noChangeShapeType="1"/>
              </p:cNvSpPr>
              <p:nvPr/>
            </p:nvSpPr>
            <p:spPr bwMode="auto">
              <a:xfrm>
                <a:off x="2544" y="2736"/>
                <a:ext cx="0" cy="5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sp>
            <p:nvSpPr>
              <p:cNvPr id="13366" name="Line 100"/>
              <p:cNvSpPr>
                <a:spLocks noChangeAspect="1" noChangeShapeType="1"/>
              </p:cNvSpPr>
              <p:nvPr/>
            </p:nvSpPr>
            <p:spPr bwMode="auto">
              <a:xfrm>
                <a:off x="2544" y="3264"/>
                <a:ext cx="3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</p:grpSp>
        <p:grpSp>
          <p:nvGrpSpPr>
            <p:cNvPr id="13330" name="Group 103"/>
            <p:cNvGrpSpPr>
              <a:grpSpLocks/>
            </p:cNvGrpSpPr>
            <p:nvPr/>
          </p:nvGrpSpPr>
          <p:grpSpPr bwMode="auto">
            <a:xfrm>
              <a:off x="3302" y="3038"/>
              <a:ext cx="330" cy="192"/>
              <a:chOff x="637" y="3539"/>
              <a:chExt cx="578" cy="192"/>
            </a:xfrm>
          </p:grpSpPr>
          <p:sp>
            <p:nvSpPr>
              <p:cNvPr id="13362" name="Line 104"/>
              <p:cNvSpPr>
                <a:spLocks noChangeAspect="1" noChangeShapeType="1"/>
              </p:cNvSpPr>
              <p:nvPr/>
            </p:nvSpPr>
            <p:spPr bwMode="auto">
              <a:xfrm flipH="1">
                <a:off x="637" y="3539"/>
                <a:ext cx="57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sp>
            <p:nvSpPr>
              <p:cNvPr id="13363" name="Line 105"/>
              <p:cNvSpPr>
                <a:spLocks noChangeAspect="1" noChangeShapeType="1"/>
              </p:cNvSpPr>
              <p:nvPr/>
            </p:nvSpPr>
            <p:spPr bwMode="auto">
              <a:xfrm flipH="1">
                <a:off x="637" y="3731"/>
                <a:ext cx="57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</p:grpSp>
        <p:sp>
          <p:nvSpPr>
            <p:cNvPr id="13331" name="Text Box 106"/>
            <p:cNvSpPr txBox="1">
              <a:spLocks noChangeAspect="1" noChangeArrowheads="1"/>
            </p:cNvSpPr>
            <p:nvPr/>
          </p:nvSpPr>
          <p:spPr bwMode="auto">
            <a:xfrm>
              <a:off x="3048" y="3123"/>
              <a:ext cx="19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600"/>
                <a:t>B</a:t>
              </a:r>
            </a:p>
          </p:txBody>
        </p:sp>
        <p:sp>
          <p:nvSpPr>
            <p:cNvPr id="13332" name="Text Box 107"/>
            <p:cNvSpPr txBox="1">
              <a:spLocks noChangeAspect="1" noChangeArrowheads="1"/>
            </p:cNvSpPr>
            <p:nvPr/>
          </p:nvSpPr>
          <p:spPr bwMode="auto">
            <a:xfrm>
              <a:off x="3048" y="2941"/>
              <a:ext cx="20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600"/>
                <a:t>A</a:t>
              </a:r>
            </a:p>
          </p:txBody>
        </p:sp>
        <p:grpSp>
          <p:nvGrpSpPr>
            <p:cNvPr id="13333" name="Group 108"/>
            <p:cNvGrpSpPr>
              <a:grpSpLocks noChangeAspect="1"/>
            </p:cNvGrpSpPr>
            <p:nvPr/>
          </p:nvGrpSpPr>
          <p:grpSpPr bwMode="auto">
            <a:xfrm flipV="1">
              <a:off x="3955" y="3423"/>
              <a:ext cx="539" cy="168"/>
              <a:chOff x="2256" y="2736"/>
              <a:chExt cx="672" cy="528"/>
            </a:xfrm>
          </p:grpSpPr>
          <p:sp>
            <p:nvSpPr>
              <p:cNvPr id="13359" name="Line 109"/>
              <p:cNvSpPr>
                <a:spLocks noChangeAspect="1" noChangeShapeType="1"/>
              </p:cNvSpPr>
              <p:nvPr/>
            </p:nvSpPr>
            <p:spPr bwMode="auto">
              <a:xfrm>
                <a:off x="2256" y="2736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60" name="Line 110"/>
              <p:cNvSpPr>
                <a:spLocks noChangeAspect="1" noChangeShapeType="1"/>
              </p:cNvSpPr>
              <p:nvPr/>
            </p:nvSpPr>
            <p:spPr bwMode="auto">
              <a:xfrm>
                <a:off x="2544" y="2736"/>
                <a:ext cx="0" cy="5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sp>
            <p:nvSpPr>
              <p:cNvPr id="13361" name="Line 111"/>
              <p:cNvSpPr>
                <a:spLocks noChangeAspect="1" noChangeShapeType="1"/>
              </p:cNvSpPr>
              <p:nvPr/>
            </p:nvSpPr>
            <p:spPr bwMode="auto">
              <a:xfrm>
                <a:off x="2544" y="3264"/>
                <a:ext cx="3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</p:grpSp>
        <p:grpSp>
          <p:nvGrpSpPr>
            <p:cNvPr id="13334" name="Group 113"/>
            <p:cNvGrpSpPr>
              <a:grpSpLocks/>
            </p:cNvGrpSpPr>
            <p:nvPr/>
          </p:nvGrpSpPr>
          <p:grpSpPr bwMode="auto">
            <a:xfrm>
              <a:off x="3308" y="3494"/>
              <a:ext cx="330" cy="192"/>
              <a:chOff x="637" y="3539"/>
              <a:chExt cx="578" cy="192"/>
            </a:xfrm>
          </p:grpSpPr>
          <p:sp>
            <p:nvSpPr>
              <p:cNvPr id="13357" name="Line 114"/>
              <p:cNvSpPr>
                <a:spLocks noChangeAspect="1" noChangeShapeType="1"/>
              </p:cNvSpPr>
              <p:nvPr/>
            </p:nvSpPr>
            <p:spPr bwMode="auto">
              <a:xfrm flipH="1">
                <a:off x="637" y="3539"/>
                <a:ext cx="57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sp>
            <p:nvSpPr>
              <p:cNvPr id="13358" name="Line 115"/>
              <p:cNvSpPr>
                <a:spLocks noChangeAspect="1" noChangeShapeType="1"/>
              </p:cNvSpPr>
              <p:nvPr/>
            </p:nvSpPr>
            <p:spPr bwMode="auto">
              <a:xfrm flipH="1">
                <a:off x="637" y="3731"/>
                <a:ext cx="57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</p:grpSp>
        <p:sp>
          <p:nvSpPr>
            <p:cNvPr id="13335" name="Text Box 116"/>
            <p:cNvSpPr txBox="1">
              <a:spLocks noChangeAspect="1" noChangeArrowheads="1"/>
            </p:cNvSpPr>
            <p:nvPr/>
          </p:nvSpPr>
          <p:spPr bwMode="auto">
            <a:xfrm>
              <a:off x="3054" y="3579"/>
              <a:ext cx="20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600"/>
                <a:t>D</a:t>
              </a:r>
            </a:p>
          </p:txBody>
        </p:sp>
        <p:sp>
          <p:nvSpPr>
            <p:cNvPr id="13336" name="Text Box 117"/>
            <p:cNvSpPr txBox="1">
              <a:spLocks noChangeAspect="1" noChangeArrowheads="1"/>
            </p:cNvSpPr>
            <p:nvPr/>
          </p:nvSpPr>
          <p:spPr bwMode="auto">
            <a:xfrm>
              <a:off x="3054" y="3397"/>
              <a:ext cx="19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600"/>
                <a:t>C</a:t>
              </a:r>
            </a:p>
          </p:txBody>
        </p:sp>
        <p:sp>
          <p:nvSpPr>
            <p:cNvPr id="13337" name="Oval 118"/>
            <p:cNvSpPr>
              <a:spLocks noChangeAspect="1" noChangeArrowheads="1"/>
            </p:cNvSpPr>
            <p:nvPr/>
          </p:nvSpPr>
          <p:spPr bwMode="auto">
            <a:xfrm>
              <a:off x="3949" y="3545"/>
              <a:ext cx="86" cy="8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13338" name="Oval 119"/>
            <p:cNvSpPr>
              <a:spLocks noChangeAspect="1" noChangeArrowheads="1"/>
            </p:cNvSpPr>
            <p:nvPr/>
          </p:nvSpPr>
          <p:spPr bwMode="auto">
            <a:xfrm>
              <a:off x="3943" y="3089"/>
              <a:ext cx="86" cy="8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grpSp>
          <p:nvGrpSpPr>
            <p:cNvPr id="13339" name="Group 120"/>
            <p:cNvGrpSpPr>
              <a:grpSpLocks noChangeAspect="1"/>
            </p:cNvGrpSpPr>
            <p:nvPr/>
          </p:nvGrpSpPr>
          <p:grpSpPr bwMode="auto">
            <a:xfrm flipV="1">
              <a:off x="4172" y="3543"/>
              <a:ext cx="308" cy="436"/>
              <a:chOff x="2256" y="2736"/>
              <a:chExt cx="672" cy="528"/>
            </a:xfrm>
          </p:grpSpPr>
          <p:sp>
            <p:nvSpPr>
              <p:cNvPr id="13354" name="Line 121"/>
              <p:cNvSpPr>
                <a:spLocks noChangeAspect="1" noChangeShapeType="1"/>
              </p:cNvSpPr>
              <p:nvPr/>
            </p:nvSpPr>
            <p:spPr bwMode="auto">
              <a:xfrm>
                <a:off x="2256" y="2736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55" name="Line 122"/>
              <p:cNvSpPr>
                <a:spLocks noChangeAspect="1" noChangeShapeType="1"/>
              </p:cNvSpPr>
              <p:nvPr/>
            </p:nvSpPr>
            <p:spPr bwMode="auto">
              <a:xfrm>
                <a:off x="2544" y="2736"/>
                <a:ext cx="0" cy="5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sp>
            <p:nvSpPr>
              <p:cNvPr id="13356" name="Line 123"/>
              <p:cNvSpPr>
                <a:spLocks noChangeAspect="1" noChangeShapeType="1"/>
              </p:cNvSpPr>
              <p:nvPr/>
            </p:nvSpPr>
            <p:spPr bwMode="auto">
              <a:xfrm>
                <a:off x="2544" y="3264"/>
                <a:ext cx="3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</p:grpSp>
        <p:sp>
          <p:nvSpPr>
            <p:cNvPr id="13340" name="Line 124"/>
            <p:cNvSpPr>
              <a:spLocks noChangeShapeType="1"/>
            </p:cNvSpPr>
            <p:nvPr/>
          </p:nvSpPr>
          <p:spPr bwMode="auto">
            <a:xfrm flipH="1">
              <a:off x="3308" y="3982"/>
              <a:ext cx="8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13341" name="Text Box 125"/>
            <p:cNvSpPr txBox="1">
              <a:spLocks noChangeArrowheads="1"/>
            </p:cNvSpPr>
            <p:nvPr/>
          </p:nvSpPr>
          <p:spPr bwMode="auto">
            <a:xfrm>
              <a:off x="3070" y="3868"/>
              <a:ext cx="23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600"/>
                <a:t>E’</a:t>
              </a:r>
            </a:p>
          </p:txBody>
        </p:sp>
        <p:sp>
          <p:nvSpPr>
            <p:cNvPr id="13342" name="AutoShape 126"/>
            <p:cNvSpPr>
              <a:spLocks noChangeAspect="1" noChangeArrowheads="1"/>
            </p:cNvSpPr>
            <p:nvPr/>
          </p:nvSpPr>
          <p:spPr bwMode="auto">
            <a:xfrm>
              <a:off x="4493" y="3256"/>
              <a:ext cx="316" cy="308"/>
            </a:xfrm>
            <a:prstGeom prst="flowChartDelay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3" name="Oval 84"/>
            <p:cNvSpPr>
              <a:spLocks noChangeAspect="1" noChangeArrowheads="1"/>
            </p:cNvSpPr>
            <p:nvPr/>
          </p:nvSpPr>
          <p:spPr bwMode="auto">
            <a:xfrm>
              <a:off x="4406" y="3256"/>
              <a:ext cx="86" cy="8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13344" name="Oval 85"/>
            <p:cNvSpPr>
              <a:spLocks noChangeAspect="1" noChangeArrowheads="1"/>
            </p:cNvSpPr>
            <p:nvPr/>
          </p:nvSpPr>
          <p:spPr bwMode="auto">
            <a:xfrm>
              <a:off x="4406" y="3372"/>
              <a:ext cx="86" cy="8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13345" name="Oval 91"/>
            <p:cNvSpPr>
              <a:spLocks noChangeAspect="1" noChangeArrowheads="1"/>
            </p:cNvSpPr>
            <p:nvPr/>
          </p:nvSpPr>
          <p:spPr bwMode="auto">
            <a:xfrm>
              <a:off x="4406" y="3492"/>
              <a:ext cx="86" cy="8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grpSp>
          <p:nvGrpSpPr>
            <p:cNvPr id="13346" name="Group 145"/>
            <p:cNvGrpSpPr>
              <a:grpSpLocks/>
            </p:cNvGrpSpPr>
            <p:nvPr/>
          </p:nvGrpSpPr>
          <p:grpSpPr bwMode="auto">
            <a:xfrm>
              <a:off x="3592" y="3411"/>
              <a:ext cx="365" cy="357"/>
              <a:chOff x="4470" y="1697"/>
              <a:chExt cx="365" cy="357"/>
            </a:xfrm>
          </p:grpSpPr>
          <p:sp>
            <p:nvSpPr>
              <p:cNvPr id="13347" name="Freeform 146"/>
              <p:cNvSpPr>
                <a:spLocks noChangeAspect="1"/>
              </p:cNvSpPr>
              <p:nvPr/>
            </p:nvSpPr>
            <p:spPr bwMode="auto">
              <a:xfrm>
                <a:off x="4471" y="1697"/>
                <a:ext cx="40" cy="357"/>
              </a:xfrm>
              <a:custGeom>
                <a:avLst/>
                <a:gdLst>
                  <a:gd name="T0" fmla="*/ 0 w 192"/>
                  <a:gd name="T1" fmla="*/ 0 h 1152"/>
                  <a:gd name="T2" fmla="*/ 8 w 192"/>
                  <a:gd name="T3" fmla="*/ 55 h 1152"/>
                  <a:gd name="T4" fmla="*/ 0 w 192"/>
                  <a:gd name="T5" fmla="*/ 111 h 1152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152"/>
                  <a:gd name="T11" fmla="*/ 192 w 192"/>
                  <a:gd name="T12" fmla="*/ 1152 h 115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152">
                    <a:moveTo>
                      <a:pt x="0" y="0"/>
                    </a:moveTo>
                    <a:cubicBezTo>
                      <a:pt x="96" y="192"/>
                      <a:pt x="192" y="384"/>
                      <a:pt x="192" y="576"/>
                    </a:cubicBezTo>
                    <a:cubicBezTo>
                      <a:pt x="192" y="768"/>
                      <a:pt x="96" y="960"/>
                      <a:pt x="0" y="1152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grpSp>
            <p:nvGrpSpPr>
              <p:cNvPr id="13348" name="Group 147"/>
              <p:cNvGrpSpPr>
                <a:grpSpLocks noChangeAspect="1"/>
              </p:cNvGrpSpPr>
              <p:nvPr/>
            </p:nvGrpSpPr>
            <p:grpSpPr bwMode="auto">
              <a:xfrm>
                <a:off x="4471" y="1697"/>
                <a:ext cx="364" cy="179"/>
                <a:chOff x="2880" y="2736"/>
                <a:chExt cx="1728" cy="576"/>
              </a:xfrm>
            </p:grpSpPr>
            <p:sp>
              <p:nvSpPr>
                <p:cNvPr id="13352" name="Line 148"/>
                <p:cNvSpPr>
                  <a:spLocks noChangeAspect="1" noChangeShapeType="1"/>
                </p:cNvSpPr>
                <p:nvPr/>
              </p:nvSpPr>
              <p:spPr bwMode="auto">
                <a:xfrm>
                  <a:off x="2880" y="2736"/>
                  <a:ext cx="5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  <p:sp>
              <p:nvSpPr>
                <p:cNvPr id="13353" name="Freeform 149"/>
                <p:cNvSpPr>
                  <a:spLocks noChangeAspect="1"/>
                </p:cNvSpPr>
                <p:nvPr/>
              </p:nvSpPr>
              <p:spPr bwMode="auto">
                <a:xfrm>
                  <a:off x="3456" y="2736"/>
                  <a:ext cx="1152" cy="576"/>
                </a:xfrm>
                <a:custGeom>
                  <a:avLst/>
                  <a:gdLst>
                    <a:gd name="T0" fmla="*/ 0 w 1152"/>
                    <a:gd name="T1" fmla="*/ 0 h 576"/>
                    <a:gd name="T2" fmla="*/ 672 w 1152"/>
                    <a:gd name="T3" fmla="*/ 192 h 576"/>
                    <a:gd name="T4" fmla="*/ 1152 w 1152"/>
                    <a:gd name="T5" fmla="*/ 576 h 576"/>
                    <a:gd name="T6" fmla="*/ 0 60000 65536"/>
                    <a:gd name="T7" fmla="*/ 0 60000 65536"/>
                    <a:gd name="T8" fmla="*/ 0 60000 65536"/>
                    <a:gd name="T9" fmla="*/ 0 w 1152"/>
                    <a:gd name="T10" fmla="*/ 0 h 576"/>
                    <a:gd name="T11" fmla="*/ 1152 w 1152"/>
                    <a:gd name="T12" fmla="*/ 576 h 57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52" h="576">
                      <a:moveTo>
                        <a:pt x="0" y="0"/>
                      </a:moveTo>
                      <a:cubicBezTo>
                        <a:pt x="240" y="48"/>
                        <a:pt x="480" y="96"/>
                        <a:pt x="672" y="192"/>
                      </a:cubicBezTo>
                      <a:cubicBezTo>
                        <a:pt x="864" y="288"/>
                        <a:pt x="1008" y="432"/>
                        <a:pt x="1152" y="576"/>
                      </a:cubicBezTo>
                    </a:path>
                  </a:pathLst>
                </a:custGeom>
                <a:noFill/>
                <a:ln w="127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</p:grpSp>
          <p:grpSp>
            <p:nvGrpSpPr>
              <p:cNvPr id="13349" name="Group 150"/>
              <p:cNvGrpSpPr>
                <a:grpSpLocks noChangeAspect="1"/>
              </p:cNvGrpSpPr>
              <p:nvPr/>
            </p:nvGrpSpPr>
            <p:grpSpPr bwMode="auto">
              <a:xfrm flipV="1">
                <a:off x="4470" y="1873"/>
                <a:ext cx="364" cy="179"/>
                <a:chOff x="2880" y="2736"/>
                <a:chExt cx="1728" cy="576"/>
              </a:xfrm>
            </p:grpSpPr>
            <p:sp>
              <p:nvSpPr>
                <p:cNvPr id="13350" name="Line 151"/>
                <p:cNvSpPr>
                  <a:spLocks noChangeAspect="1" noChangeShapeType="1"/>
                </p:cNvSpPr>
                <p:nvPr/>
              </p:nvSpPr>
              <p:spPr bwMode="auto">
                <a:xfrm>
                  <a:off x="2880" y="2736"/>
                  <a:ext cx="5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  <p:sp>
              <p:nvSpPr>
                <p:cNvPr id="13351" name="Freeform 152"/>
                <p:cNvSpPr>
                  <a:spLocks noChangeAspect="1"/>
                </p:cNvSpPr>
                <p:nvPr/>
              </p:nvSpPr>
              <p:spPr bwMode="auto">
                <a:xfrm>
                  <a:off x="3456" y="2736"/>
                  <a:ext cx="1152" cy="576"/>
                </a:xfrm>
                <a:custGeom>
                  <a:avLst/>
                  <a:gdLst>
                    <a:gd name="T0" fmla="*/ 0 w 1152"/>
                    <a:gd name="T1" fmla="*/ 0 h 576"/>
                    <a:gd name="T2" fmla="*/ 672 w 1152"/>
                    <a:gd name="T3" fmla="*/ 192 h 576"/>
                    <a:gd name="T4" fmla="*/ 1152 w 1152"/>
                    <a:gd name="T5" fmla="*/ 576 h 576"/>
                    <a:gd name="T6" fmla="*/ 0 60000 65536"/>
                    <a:gd name="T7" fmla="*/ 0 60000 65536"/>
                    <a:gd name="T8" fmla="*/ 0 60000 65536"/>
                    <a:gd name="T9" fmla="*/ 0 w 1152"/>
                    <a:gd name="T10" fmla="*/ 0 h 576"/>
                    <a:gd name="T11" fmla="*/ 1152 w 1152"/>
                    <a:gd name="T12" fmla="*/ 576 h 57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52" h="576">
                      <a:moveTo>
                        <a:pt x="0" y="0"/>
                      </a:moveTo>
                      <a:cubicBezTo>
                        <a:pt x="240" y="48"/>
                        <a:pt x="480" y="96"/>
                        <a:pt x="672" y="192"/>
                      </a:cubicBezTo>
                      <a:cubicBezTo>
                        <a:pt x="864" y="288"/>
                        <a:pt x="1008" y="432"/>
                        <a:pt x="1152" y="576"/>
                      </a:cubicBezTo>
                    </a:path>
                  </a:pathLst>
                </a:custGeom>
                <a:noFill/>
                <a:ln w="127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3318" name="AutoShape 155"/>
          <p:cNvSpPr>
            <a:spLocks noChangeArrowheads="1"/>
          </p:cNvSpPr>
          <p:nvPr/>
        </p:nvSpPr>
        <p:spPr bwMode="auto">
          <a:xfrm>
            <a:off x="3640138" y="4173538"/>
            <a:ext cx="1084262" cy="641350"/>
          </a:xfrm>
          <a:prstGeom prst="rightArrow">
            <a:avLst>
              <a:gd name="adj1" fmla="val 50000"/>
              <a:gd name="adj2" fmla="val 42265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n-US"/>
          </a:p>
        </p:txBody>
      </p:sp>
      <p:grpSp>
        <p:nvGrpSpPr>
          <p:cNvPr id="13319" name="Group 159"/>
          <p:cNvGrpSpPr>
            <a:grpSpLocks/>
          </p:cNvGrpSpPr>
          <p:nvPr/>
        </p:nvGrpSpPr>
        <p:grpSpPr bwMode="auto">
          <a:xfrm>
            <a:off x="5741988" y="2422525"/>
            <a:ext cx="811212" cy="473075"/>
            <a:chOff x="3552" y="1430"/>
            <a:chExt cx="511" cy="298"/>
          </a:xfrm>
        </p:grpSpPr>
        <p:sp>
          <p:nvSpPr>
            <p:cNvPr id="13324" name="Text Box 157"/>
            <p:cNvSpPr txBox="1">
              <a:spLocks noChangeArrowheads="1"/>
            </p:cNvSpPr>
            <p:nvPr/>
          </p:nvSpPr>
          <p:spPr bwMode="auto">
            <a:xfrm>
              <a:off x="3616" y="1430"/>
              <a:ext cx="38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600"/>
                <a:t>NOR</a:t>
              </a:r>
            </a:p>
          </p:txBody>
        </p:sp>
        <p:sp>
          <p:nvSpPr>
            <p:cNvPr id="13325" name="AutoShape 158"/>
            <p:cNvSpPr>
              <a:spLocks/>
            </p:cNvSpPr>
            <p:nvPr/>
          </p:nvSpPr>
          <p:spPr bwMode="auto">
            <a:xfrm rot="5400000">
              <a:off x="3771" y="1435"/>
              <a:ext cx="74" cy="511"/>
            </a:xfrm>
            <a:prstGeom prst="leftBrace">
              <a:avLst>
                <a:gd name="adj1" fmla="val 57545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</p:grpSp>
      <p:grpSp>
        <p:nvGrpSpPr>
          <p:cNvPr id="13320" name="Group 160"/>
          <p:cNvGrpSpPr>
            <a:grpSpLocks/>
          </p:cNvGrpSpPr>
          <p:nvPr/>
        </p:nvGrpSpPr>
        <p:grpSpPr bwMode="auto">
          <a:xfrm>
            <a:off x="7024688" y="2854325"/>
            <a:ext cx="811212" cy="473075"/>
            <a:chOff x="3552" y="1430"/>
            <a:chExt cx="511" cy="298"/>
          </a:xfrm>
        </p:grpSpPr>
        <p:sp>
          <p:nvSpPr>
            <p:cNvPr id="13322" name="Text Box 161"/>
            <p:cNvSpPr txBox="1">
              <a:spLocks noChangeArrowheads="1"/>
            </p:cNvSpPr>
            <p:nvPr/>
          </p:nvSpPr>
          <p:spPr bwMode="auto">
            <a:xfrm>
              <a:off x="3616" y="1430"/>
              <a:ext cx="38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600"/>
                <a:t>NOR</a:t>
              </a:r>
            </a:p>
          </p:txBody>
        </p:sp>
        <p:sp>
          <p:nvSpPr>
            <p:cNvPr id="13323" name="AutoShape 162"/>
            <p:cNvSpPr>
              <a:spLocks/>
            </p:cNvSpPr>
            <p:nvPr/>
          </p:nvSpPr>
          <p:spPr bwMode="auto">
            <a:xfrm rot="5400000">
              <a:off x="3771" y="1435"/>
              <a:ext cx="74" cy="511"/>
            </a:xfrm>
            <a:prstGeom prst="leftBrace">
              <a:avLst>
                <a:gd name="adj1" fmla="val 57545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</p:grpSp>
      <p:sp>
        <p:nvSpPr>
          <p:cNvPr id="13321" name="Footer Placeholder 10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Implementation using NOR gates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58825" y="1828800"/>
            <a:ext cx="7927975" cy="685800"/>
          </a:xfrm>
        </p:spPr>
        <p:txBody>
          <a:bodyPr/>
          <a:lstStyle/>
          <a:p>
            <a:pPr marL="0" indent="0">
              <a:lnSpc>
                <a:spcPct val="70000"/>
              </a:lnSpc>
            </a:pPr>
            <a:r>
              <a:rPr lang="en-US" sz="2600" smtClean="0"/>
              <a:t>Consider F =</a:t>
            </a:r>
            <a:r>
              <a:rPr lang="el-GR" sz="2600" smtClean="0"/>
              <a:t>Σ</a:t>
            </a:r>
            <a:r>
              <a:rPr lang="en-US" sz="2600" smtClean="0"/>
              <a:t>m(1,2,3,5,7) – Implement using NOR gates </a:t>
            </a:r>
          </a:p>
        </p:txBody>
      </p:sp>
      <p:graphicFrame>
        <p:nvGraphicFramePr>
          <p:cNvPr id="335876" name="Group 4"/>
          <p:cNvGraphicFramePr>
            <a:graphicFrameLocks noGrp="1"/>
          </p:cNvGraphicFramePr>
          <p:nvPr/>
        </p:nvGraphicFramePr>
        <p:xfrm>
          <a:off x="495300" y="2878138"/>
          <a:ext cx="3335338" cy="1562100"/>
        </p:xfrm>
        <a:graphic>
          <a:graphicData uri="http://schemas.openxmlformats.org/drawingml/2006/table">
            <a:tbl>
              <a:tblPr/>
              <a:tblGrid>
                <a:gridCol w="752475"/>
                <a:gridCol w="646113"/>
                <a:gridCol w="644525"/>
                <a:gridCol w="646112"/>
                <a:gridCol w="646113"/>
              </a:tblGrid>
              <a:tr h="473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YZ X  </a:t>
                      </a: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00</a:t>
                      </a:r>
                    </a:p>
                  </a:txBody>
                  <a:tcPr marL="90000" marR="90000" marT="46800" marB="46800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01</a:t>
                      </a:r>
                    </a:p>
                  </a:txBody>
                  <a:tcPr marL="90000" marR="90000" marT="46800" marB="46800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11</a:t>
                      </a:r>
                    </a:p>
                  </a:txBody>
                  <a:tcPr marL="90000" marR="90000" marT="46800" marB="46800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marL="90000" marR="90000" marT="46800" marB="46800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4365" name="Group 36"/>
          <p:cNvGrpSpPr>
            <a:grpSpLocks/>
          </p:cNvGrpSpPr>
          <p:nvPr/>
        </p:nvGrpSpPr>
        <p:grpSpPr bwMode="auto">
          <a:xfrm>
            <a:off x="2538413" y="2611438"/>
            <a:ext cx="1292225" cy="533400"/>
            <a:chOff x="3648" y="2315"/>
            <a:chExt cx="946" cy="336"/>
          </a:xfrm>
        </p:grpSpPr>
        <p:sp>
          <p:nvSpPr>
            <p:cNvPr id="14457" name="AutoShape 37"/>
            <p:cNvSpPr>
              <a:spLocks/>
            </p:cNvSpPr>
            <p:nvPr/>
          </p:nvSpPr>
          <p:spPr bwMode="auto">
            <a:xfrm rot="5400000">
              <a:off x="4097" y="2154"/>
              <a:ext cx="48" cy="946"/>
            </a:xfrm>
            <a:prstGeom prst="leftBracket">
              <a:avLst>
                <a:gd name="adj" fmla="val 164236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14458" name="Text Box 38"/>
            <p:cNvSpPr txBox="1">
              <a:spLocks noChangeArrowheads="1"/>
            </p:cNvSpPr>
            <p:nvPr/>
          </p:nvSpPr>
          <p:spPr bwMode="auto">
            <a:xfrm>
              <a:off x="3886" y="2315"/>
              <a:ext cx="54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>
                  <a:latin typeface="Tahoma" pitchFamily="34" charset="0"/>
                </a:rPr>
                <a:t>Y=1</a:t>
              </a:r>
            </a:p>
          </p:txBody>
        </p:sp>
      </p:grpSp>
      <p:grpSp>
        <p:nvGrpSpPr>
          <p:cNvPr id="14366" name="Group 39"/>
          <p:cNvGrpSpPr>
            <a:grpSpLocks/>
          </p:cNvGrpSpPr>
          <p:nvPr/>
        </p:nvGrpSpPr>
        <p:grpSpPr bwMode="auto">
          <a:xfrm>
            <a:off x="1905000" y="4554538"/>
            <a:ext cx="1317625" cy="533400"/>
            <a:chOff x="4355" y="2112"/>
            <a:chExt cx="946" cy="336"/>
          </a:xfrm>
        </p:grpSpPr>
        <p:sp>
          <p:nvSpPr>
            <p:cNvPr id="14455" name="AutoShape 40"/>
            <p:cNvSpPr>
              <a:spLocks/>
            </p:cNvSpPr>
            <p:nvPr/>
          </p:nvSpPr>
          <p:spPr bwMode="auto">
            <a:xfrm rot="16200000" flipV="1">
              <a:off x="4804" y="1663"/>
              <a:ext cx="48" cy="946"/>
            </a:xfrm>
            <a:prstGeom prst="leftBracket">
              <a:avLst>
                <a:gd name="adj" fmla="val 164236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14456" name="Text Box 41"/>
            <p:cNvSpPr txBox="1">
              <a:spLocks noChangeArrowheads="1"/>
            </p:cNvSpPr>
            <p:nvPr/>
          </p:nvSpPr>
          <p:spPr bwMode="auto">
            <a:xfrm>
              <a:off x="4593" y="2160"/>
              <a:ext cx="53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>
                  <a:latin typeface="Tahoma" pitchFamily="34" charset="0"/>
                </a:rPr>
                <a:t>Z=1</a:t>
              </a:r>
            </a:p>
          </p:txBody>
        </p:sp>
      </p:grpSp>
      <p:grpSp>
        <p:nvGrpSpPr>
          <p:cNvPr id="14367" name="Group 42"/>
          <p:cNvGrpSpPr>
            <a:grpSpLocks/>
          </p:cNvGrpSpPr>
          <p:nvPr/>
        </p:nvGrpSpPr>
        <p:grpSpPr bwMode="auto">
          <a:xfrm>
            <a:off x="76200" y="4010025"/>
            <a:ext cx="896938" cy="457200"/>
            <a:chOff x="2664" y="3669"/>
            <a:chExt cx="565" cy="288"/>
          </a:xfrm>
        </p:grpSpPr>
        <p:sp>
          <p:nvSpPr>
            <p:cNvPr id="14453" name="AutoShape 43"/>
            <p:cNvSpPr>
              <a:spLocks/>
            </p:cNvSpPr>
            <p:nvPr/>
          </p:nvSpPr>
          <p:spPr bwMode="auto">
            <a:xfrm>
              <a:off x="3181" y="3688"/>
              <a:ext cx="48" cy="248"/>
            </a:xfrm>
            <a:prstGeom prst="leftBracket">
              <a:avLst>
                <a:gd name="adj" fmla="val 43056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14454" name="Text Box 44"/>
            <p:cNvSpPr txBox="1">
              <a:spLocks noChangeArrowheads="1"/>
            </p:cNvSpPr>
            <p:nvPr/>
          </p:nvSpPr>
          <p:spPr bwMode="auto">
            <a:xfrm>
              <a:off x="2664" y="3669"/>
              <a:ext cx="47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>
                  <a:latin typeface="Tahoma" pitchFamily="34" charset="0"/>
                </a:rPr>
                <a:t>X=1</a:t>
              </a:r>
            </a:p>
          </p:txBody>
        </p:sp>
      </p:grpSp>
      <p:sp>
        <p:nvSpPr>
          <p:cNvPr id="14368" name="AutoShape 47"/>
          <p:cNvSpPr>
            <a:spLocks noChangeArrowheads="1"/>
          </p:cNvSpPr>
          <p:nvPr/>
        </p:nvSpPr>
        <p:spPr bwMode="auto">
          <a:xfrm>
            <a:off x="1371600" y="3668713"/>
            <a:ext cx="381000" cy="7239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14369" name="Text Box 48"/>
          <p:cNvSpPr txBox="1">
            <a:spLocks noChangeArrowheads="1"/>
          </p:cNvSpPr>
          <p:nvPr/>
        </p:nvSpPr>
        <p:spPr bwMode="auto">
          <a:xfrm>
            <a:off x="425450" y="5308600"/>
            <a:ext cx="31035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>
                <a:latin typeface="Tahoma" pitchFamily="34" charset="0"/>
              </a:rPr>
              <a:t>F’(X,Y) = Y’Z’+XZ’, or</a:t>
            </a:r>
          </a:p>
          <a:p>
            <a:r>
              <a:rPr lang="en-US">
                <a:latin typeface="Tahoma" pitchFamily="34" charset="0"/>
              </a:rPr>
              <a:t>F(X,Y) = (Y+Z)(X’+Z)</a:t>
            </a:r>
          </a:p>
        </p:txBody>
      </p:sp>
      <p:sp>
        <p:nvSpPr>
          <p:cNvPr id="14370" name="Freeform 128"/>
          <p:cNvSpPr>
            <a:spLocks/>
          </p:cNvSpPr>
          <p:nvPr/>
        </p:nvSpPr>
        <p:spPr bwMode="auto">
          <a:xfrm>
            <a:off x="896938" y="3886200"/>
            <a:ext cx="785812" cy="679450"/>
          </a:xfrm>
          <a:custGeom>
            <a:avLst/>
            <a:gdLst>
              <a:gd name="T0" fmla="*/ 192888784 w 392"/>
              <a:gd name="T1" fmla="*/ 0 h 960"/>
              <a:gd name="T2" fmla="*/ 1543108266 w 392"/>
              <a:gd name="T3" fmla="*/ 240443935 h 960"/>
              <a:gd name="T4" fmla="*/ 0 w 392"/>
              <a:gd name="T5" fmla="*/ 480887870 h 960"/>
              <a:gd name="T6" fmla="*/ 0 60000 65536"/>
              <a:gd name="T7" fmla="*/ 0 60000 65536"/>
              <a:gd name="T8" fmla="*/ 0 60000 65536"/>
              <a:gd name="T9" fmla="*/ 0 w 392"/>
              <a:gd name="T10" fmla="*/ 0 h 960"/>
              <a:gd name="T11" fmla="*/ 392 w 392"/>
              <a:gd name="T12" fmla="*/ 960 h 9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92" h="960">
                <a:moveTo>
                  <a:pt x="48" y="0"/>
                </a:moveTo>
                <a:cubicBezTo>
                  <a:pt x="220" y="160"/>
                  <a:pt x="392" y="320"/>
                  <a:pt x="384" y="480"/>
                </a:cubicBezTo>
                <a:cubicBezTo>
                  <a:pt x="376" y="640"/>
                  <a:pt x="188" y="800"/>
                  <a:pt x="0" y="960"/>
                </a:cubicBezTo>
              </a:path>
            </a:pathLst>
          </a:custGeom>
          <a:noFill/>
          <a:ln w="38100" cap="flat" cmpd="sng">
            <a:solidFill>
              <a:srgbClr val="3333FF"/>
            </a:solidFill>
            <a:prstDash val="solid"/>
            <a:round/>
            <a:headEnd/>
            <a:tailEnd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14371" name="Freeform 129"/>
          <p:cNvSpPr>
            <a:spLocks/>
          </p:cNvSpPr>
          <p:nvPr/>
        </p:nvSpPr>
        <p:spPr bwMode="auto">
          <a:xfrm flipH="1">
            <a:off x="3176588" y="3886200"/>
            <a:ext cx="785812" cy="679450"/>
          </a:xfrm>
          <a:custGeom>
            <a:avLst/>
            <a:gdLst>
              <a:gd name="T0" fmla="*/ 192888784 w 392"/>
              <a:gd name="T1" fmla="*/ 0 h 960"/>
              <a:gd name="T2" fmla="*/ 1543108266 w 392"/>
              <a:gd name="T3" fmla="*/ 240443935 h 960"/>
              <a:gd name="T4" fmla="*/ 0 w 392"/>
              <a:gd name="T5" fmla="*/ 480887870 h 960"/>
              <a:gd name="T6" fmla="*/ 0 60000 65536"/>
              <a:gd name="T7" fmla="*/ 0 60000 65536"/>
              <a:gd name="T8" fmla="*/ 0 60000 65536"/>
              <a:gd name="T9" fmla="*/ 0 w 392"/>
              <a:gd name="T10" fmla="*/ 0 h 960"/>
              <a:gd name="T11" fmla="*/ 392 w 392"/>
              <a:gd name="T12" fmla="*/ 960 h 9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92" h="960">
                <a:moveTo>
                  <a:pt x="48" y="0"/>
                </a:moveTo>
                <a:cubicBezTo>
                  <a:pt x="220" y="160"/>
                  <a:pt x="392" y="320"/>
                  <a:pt x="384" y="480"/>
                </a:cubicBezTo>
                <a:cubicBezTo>
                  <a:pt x="376" y="640"/>
                  <a:pt x="188" y="800"/>
                  <a:pt x="0" y="960"/>
                </a:cubicBezTo>
              </a:path>
            </a:pathLst>
          </a:custGeom>
          <a:noFill/>
          <a:ln w="38100" cap="flat" cmpd="sng">
            <a:solidFill>
              <a:srgbClr val="3333FF"/>
            </a:solidFill>
            <a:prstDash val="solid"/>
            <a:round/>
            <a:headEnd/>
            <a:tailEnd/>
          </a:ln>
        </p:spPr>
        <p:txBody>
          <a:bodyPr lIns="90000" tIns="46800" rIns="90000" bIns="46800"/>
          <a:lstStyle/>
          <a:p>
            <a:endParaRPr lang="en-US"/>
          </a:p>
        </p:txBody>
      </p:sp>
      <p:grpSp>
        <p:nvGrpSpPr>
          <p:cNvPr id="14372" name="Group 174"/>
          <p:cNvGrpSpPr>
            <a:grpSpLocks/>
          </p:cNvGrpSpPr>
          <p:nvPr/>
        </p:nvGrpSpPr>
        <p:grpSpPr bwMode="auto">
          <a:xfrm>
            <a:off x="4876800" y="2363788"/>
            <a:ext cx="3186113" cy="1349375"/>
            <a:chOff x="3072" y="1344"/>
            <a:chExt cx="2007" cy="850"/>
          </a:xfrm>
        </p:grpSpPr>
        <p:sp>
          <p:nvSpPr>
            <p:cNvPr id="14416" name="Text Box 131"/>
            <p:cNvSpPr txBox="1">
              <a:spLocks noChangeAspect="1" noChangeArrowheads="1"/>
            </p:cNvSpPr>
            <p:nvPr/>
          </p:nvSpPr>
          <p:spPr bwMode="auto">
            <a:xfrm>
              <a:off x="4885" y="1554"/>
              <a:ext cx="19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/>
                <a:t>F</a:t>
              </a:r>
            </a:p>
          </p:txBody>
        </p:sp>
        <p:sp>
          <p:nvSpPr>
            <p:cNvPr id="14417" name="Line 132"/>
            <p:cNvSpPr>
              <a:spLocks noChangeAspect="1" noChangeShapeType="1"/>
            </p:cNvSpPr>
            <p:nvPr/>
          </p:nvSpPr>
          <p:spPr bwMode="auto">
            <a:xfrm>
              <a:off x="4826" y="1765"/>
              <a:ext cx="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grpSp>
          <p:nvGrpSpPr>
            <p:cNvPr id="14418" name="Group 133"/>
            <p:cNvGrpSpPr>
              <a:grpSpLocks noChangeAspect="1"/>
            </p:cNvGrpSpPr>
            <p:nvPr/>
          </p:nvGrpSpPr>
          <p:grpSpPr bwMode="auto">
            <a:xfrm>
              <a:off x="3980" y="1537"/>
              <a:ext cx="539" cy="168"/>
              <a:chOff x="2256" y="2736"/>
              <a:chExt cx="672" cy="528"/>
            </a:xfrm>
          </p:grpSpPr>
          <p:sp>
            <p:nvSpPr>
              <p:cNvPr id="14450" name="Line 134"/>
              <p:cNvSpPr>
                <a:spLocks noChangeAspect="1" noChangeShapeType="1"/>
              </p:cNvSpPr>
              <p:nvPr/>
            </p:nvSpPr>
            <p:spPr bwMode="auto">
              <a:xfrm>
                <a:off x="2256" y="2736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51" name="Line 135"/>
              <p:cNvSpPr>
                <a:spLocks noChangeAspect="1" noChangeShapeType="1"/>
              </p:cNvSpPr>
              <p:nvPr/>
            </p:nvSpPr>
            <p:spPr bwMode="auto">
              <a:xfrm>
                <a:off x="2544" y="2736"/>
                <a:ext cx="0" cy="5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sp>
            <p:nvSpPr>
              <p:cNvPr id="14452" name="Line 136"/>
              <p:cNvSpPr>
                <a:spLocks noChangeAspect="1" noChangeShapeType="1"/>
              </p:cNvSpPr>
              <p:nvPr/>
            </p:nvSpPr>
            <p:spPr bwMode="auto">
              <a:xfrm>
                <a:off x="2544" y="3264"/>
                <a:ext cx="3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</p:grpSp>
        <p:grpSp>
          <p:nvGrpSpPr>
            <p:cNvPr id="14419" name="Group 137"/>
            <p:cNvGrpSpPr>
              <a:grpSpLocks/>
            </p:cNvGrpSpPr>
            <p:nvPr/>
          </p:nvGrpSpPr>
          <p:grpSpPr bwMode="auto">
            <a:xfrm>
              <a:off x="3326" y="1441"/>
              <a:ext cx="330" cy="192"/>
              <a:chOff x="637" y="3539"/>
              <a:chExt cx="578" cy="192"/>
            </a:xfrm>
          </p:grpSpPr>
          <p:sp>
            <p:nvSpPr>
              <p:cNvPr id="14448" name="Line 138"/>
              <p:cNvSpPr>
                <a:spLocks noChangeAspect="1" noChangeShapeType="1"/>
              </p:cNvSpPr>
              <p:nvPr/>
            </p:nvSpPr>
            <p:spPr bwMode="auto">
              <a:xfrm flipH="1">
                <a:off x="637" y="3539"/>
                <a:ext cx="57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sp>
            <p:nvSpPr>
              <p:cNvPr id="14449" name="Line 139"/>
              <p:cNvSpPr>
                <a:spLocks noChangeAspect="1" noChangeShapeType="1"/>
              </p:cNvSpPr>
              <p:nvPr/>
            </p:nvSpPr>
            <p:spPr bwMode="auto">
              <a:xfrm flipH="1">
                <a:off x="637" y="3731"/>
                <a:ext cx="57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</p:grpSp>
        <p:sp>
          <p:nvSpPr>
            <p:cNvPr id="14420" name="Text Box 140"/>
            <p:cNvSpPr txBox="1">
              <a:spLocks noChangeAspect="1" noChangeArrowheads="1"/>
            </p:cNvSpPr>
            <p:nvPr/>
          </p:nvSpPr>
          <p:spPr bwMode="auto">
            <a:xfrm>
              <a:off x="3072" y="1526"/>
              <a:ext cx="19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600"/>
                <a:t>Z</a:t>
              </a:r>
            </a:p>
          </p:txBody>
        </p:sp>
        <p:sp>
          <p:nvSpPr>
            <p:cNvPr id="14421" name="Text Box 141"/>
            <p:cNvSpPr txBox="1">
              <a:spLocks noChangeAspect="1" noChangeArrowheads="1"/>
            </p:cNvSpPr>
            <p:nvPr/>
          </p:nvSpPr>
          <p:spPr bwMode="auto">
            <a:xfrm>
              <a:off x="3072" y="1344"/>
              <a:ext cx="24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600"/>
                <a:t>X’</a:t>
              </a:r>
            </a:p>
          </p:txBody>
        </p:sp>
        <p:grpSp>
          <p:nvGrpSpPr>
            <p:cNvPr id="14422" name="Group 142"/>
            <p:cNvGrpSpPr>
              <a:grpSpLocks noChangeAspect="1"/>
            </p:cNvGrpSpPr>
            <p:nvPr/>
          </p:nvGrpSpPr>
          <p:grpSpPr bwMode="auto">
            <a:xfrm flipV="1">
              <a:off x="3979" y="1826"/>
              <a:ext cx="539" cy="168"/>
              <a:chOff x="2256" y="2736"/>
              <a:chExt cx="672" cy="528"/>
            </a:xfrm>
          </p:grpSpPr>
          <p:sp>
            <p:nvSpPr>
              <p:cNvPr id="14445" name="Line 143"/>
              <p:cNvSpPr>
                <a:spLocks noChangeAspect="1" noChangeShapeType="1"/>
              </p:cNvSpPr>
              <p:nvPr/>
            </p:nvSpPr>
            <p:spPr bwMode="auto">
              <a:xfrm>
                <a:off x="2256" y="2736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46" name="Line 144"/>
              <p:cNvSpPr>
                <a:spLocks noChangeAspect="1" noChangeShapeType="1"/>
              </p:cNvSpPr>
              <p:nvPr/>
            </p:nvSpPr>
            <p:spPr bwMode="auto">
              <a:xfrm>
                <a:off x="2544" y="2736"/>
                <a:ext cx="0" cy="5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sp>
            <p:nvSpPr>
              <p:cNvPr id="14447" name="Line 145"/>
              <p:cNvSpPr>
                <a:spLocks noChangeAspect="1" noChangeShapeType="1"/>
              </p:cNvSpPr>
              <p:nvPr/>
            </p:nvSpPr>
            <p:spPr bwMode="auto">
              <a:xfrm>
                <a:off x="2544" y="3264"/>
                <a:ext cx="3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</p:grpSp>
        <p:sp>
          <p:nvSpPr>
            <p:cNvPr id="14423" name="AutoShape 146"/>
            <p:cNvSpPr>
              <a:spLocks noChangeAspect="1" noChangeArrowheads="1"/>
            </p:cNvSpPr>
            <p:nvPr/>
          </p:nvSpPr>
          <p:spPr bwMode="auto">
            <a:xfrm>
              <a:off x="4515" y="1607"/>
              <a:ext cx="316" cy="308"/>
            </a:xfrm>
            <a:prstGeom prst="flowChartDelay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424" name="Group 147"/>
            <p:cNvGrpSpPr>
              <a:grpSpLocks/>
            </p:cNvGrpSpPr>
            <p:nvPr/>
          </p:nvGrpSpPr>
          <p:grpSpPr bwMode="auto">
            <a:xfrm>
              <a:off x="3332" y="1897"/>
              <a:ext cx="330" cy="192"/>
              <a:chOff x="637" y="3539"/>
              <a:chExt cx="578" cy="192"/>
            </a:xfrm>
          </p:grpSpPr>
          <p:sp>
            <p:nvSpPr>
              <p:cNvPr id="14443" name="Line 148"/>
              <p:cNvSpPr>
                <a:spLocks noChangeAspect="1" noChangeShapeType="1"/>
              </p:cNvSpPr>
              <p:nvPr/>
            </p:nvSpPr>
            <p:spPr bwMode="auto">
              <a:xfrm flipH="1">
                <a:off x="637" y="3539"/>
                <a:ext cx="57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sp>
            <p:nvSpPr>
              <p:cNvPr id="14444" name="Line 149"/>
              <p:cNvSpPr>
                <a:spLocks noChangeAspect="1" noChangeShapeType="1"/>
              </p:cNvSpPr>
              <p:nvPr/>
            </p:nvSpPr>
            <p:spPr bwMode="auto">
              <a:xfrm flipH="1">
                <a:off x="637" y="3731"/>
                <a:ext cx="57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</p:grpSp>
        <p:sp>
          <p:nvSpPr>
            <p:cNvPr id="14425" name="Text Box 150"/>
            <p:cNvSpPr txBox="1">
              <a:spLocks noChangeAspect="1" noChangeArrowheads="1"/>
            </p:cNvSpPr>
            <p:nvPr/>
          </p:nvSpPr>
          <p:spPr bwMode="auto">
            <a:xfrm>
              <a:off x="3078" y="1982"/>
              <a:ext cx="19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600"/>
                <a:t>Z</a:t>
              </a:r>
            </a:p>
          </p:txBody>
        </p:sp>
        <p:sp>
          <p:nvSpPr>
            <p:cNvPr id="14426" name="Text Box 151"/>
            <p:cNvSpPr txBox="1">
              <a:spLocks noChangeAspect="1" noChangeArrowheads="1"/>
            </p:cNvSpPr>
            <p:nvPr/>
          </p:nvSpPr>
          <p:spPr bwMode="auto">
            <a:xfrm>
              <a:off x="3078" y="1800"/>
              <a:ext cx="20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600"/>
                <a:t>Y</a:t>
              </a:r>
            </a:p>
          </p:txBody>
        </p:sp>
        <p:grpSp>
          <p:nvGrpSpPr>
            <p:cNvPr id="14427" name="Group 158"/>
            <p:cNvGrpSpPr>
              <a:grpSpLocks/>
            </p:cNvGrpSpPr>
            <p:nvPr/>
          </p:nvGrpSpPr>
          <p:grpSpPr bwMode="auto">
            <a:xfrm>
              <a:off x="3623" y="1811"/>
              <a:ext cx="365" cy="357"/>
              <a:chOff x="4470" y="1697"/>
              <a:chExt cx="365" cy="357"/>
            </a:xfrm>
          </p:grpSpPr>
          <p:sp>
            <p:nvSpPr>
              <p:cNvPr id="14436" name="Freeform 159"/>
              <p:cNvSpPr>
                <a:spLocks noChangeAspect="1"/>
              </p:cNvSpPr>
              <p:nvPr/>
            </p:nvSpPr>
            <p:spPr bwMode="auto">
              <a:xfrm>
                <a:off x="4471" y="1697"/>
                <a:ext cx="40" cy="357"/>
              </a:xfrm>
              <a:custGeom>
                <a:avLst/>
                <a:gdLst>
                  <a:gd name="T0" fmla="*/ 0 w 192"/>
                  <a:gd name="T1" fmla="*/ 0 h 1152"/>
                  <a:gd name="T2" fmla="*/ 8 w 192"/>
                  <a:gd name="T3" fmla="*/ 55 h 1152"/>
                  <a:gd name="T4" fmla="*/ 0 w 192"/>
                  <a:gd name="T5" fmla="*/ 111 h 1152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152"/>
                  <a:gd name="T11" fmla="*/ 192 w 192"/>
                  <a:gd name="T12" fmla="*/ 1152 h 115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152">
                    <a:moveTo>
                      <a:pt x="0" y="0"/>
                    </a:moveTo>
                    <a:cubicBezTo>
                      <a:pt x="96" y="192"/>
                      <a:pt x="192" y="384"/>
                      <a:pt x="192" y="576"/>
                    </a:cubicBezTo>
                    <a:cubicBezTo>
                      <a:pt x="192" y="768"/>
                      <a:pt x="96" y="960"/>
                      <a:pt x="0" y="1152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grpSp>
            <p:nvGrpSpPr>
              <p:cNvPr id="14437" name="Group 160"/>
              <p:cNvGrpSpPr>
                <a:grpSpLocks noChangeAspect="1"/>
              </p:cNvGrpSpPr>
              <p:nvPr/>
            </p:nvGrpSpPr>
            <p:grpSpPr bwMode="auto">
              <a:xfrm>
                <a:off x="4471" y="1697"/>
                <a:ext cx="364" cy="179"/>
                <a:chOff x="2880" y="2736"/>
                <a:chExt cx="1728" cy="576"/>
              </a:xfrm>
            </p:grpSpPr>
            <p:sp>
              <p:nvSpPr>
                <p:cNvPr id="14441" name="Line 161"/>
                <p:cNvSpPr>
                  <a:spLocks noChangeAspect="1" noChangeShapeType="1"/>
                </p:cNvSpPr>
                <p:nvPr/>
              </p:nvSpPr>
              <p:spPr bwMode="auto">
                <a:xfrm>
                  <a:off x="2880" y="2736"/>
                  <a:ext cx="5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  <p:sp>
              <p:nvSpPr>
                <p:cNvPr id="14442" name="Freeform 162"/>
                <p:cNvSpPr>
                  <a:spLocks noChangeAspect="1"/>
                </p:cNvSpPr>
                <p:nvPr/>
              </p:nvSpPr>
              <p:spPr bwMode="auto">
                <a:xfrm>
                  <a:off x="3456" y="2736"/>
                  <a:ext cx="1152" cy="576"/>
                </a:xfrm>
                <a:custGeom>
                  <a:avLst/>
                  <a:gdLst>
                    <a:gd name="T0" fmla="*/ 0 w 1152"/>
                    <a:gd name="T1" fmla="*/ 0 h 576"/>
                    <a:gd name="T2" fmla="*/ 672 w 1152"/>
                    <a:gd name="T3" fmla="*/ 192 h 576"/>
                    <a:gd name="T4" fmla="*/ 1152 w 1152"/>
                    <a:gd name="T5" fmla="*/ 576 h 576"/>
                    <a:gd name="T6" fmla="*/ 0 60000 65536"/>
                    <a:gd name="T7" fmla="*/ 0 60000 65536"/>
                    <a:gd name="T8" fmla="*/ 0 60000 65536"/>
                    <a:gd name="T9" fmla="*/ 0 w 1152"/>
                    <a:gd name="T10" fmla="*/ 0 h 576"/>
                    <a:gd name="T11" fmla="*/ 1152 w 1152"/>
                    <a:gd name="T12" fmla="*/ 576 h 57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52" h="576">
                      <a:moveTo>
                        <a:pt x="0" y="0"/>
                      </a:moveTo>
                      <a:cubicBezTo>
                        <a:pt x="240" y="48"/>
                        <a:pt x="480" y="96"/>
                        <a:pt x="672" y="192"/>
                      </a:cubicBezTo>
                      <a:cubicBezTo>
                        <a:pt x="864" y="288"/>
                        <a:pt x="1008" y="432"/>
                        <a:pt x="1152" y="576"/>
                      </a:cubicBezTo>
                    </a:path>
                  </a:pathLst>
                </a:custGeom>
                <a:noFill/>
                <a:ln w="127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</p:grpSp>
          <p:grpSp>
            <p:nvGrpSpPr>
              <p:cNvPr id="14438" name="Group 163"/>
              <p:cNvGrpSpPr>
                <a:grpSpLocks noChangeAspect="1"/>
              </p:cNvGrpSpPr>
              <p:nvPr/>
            </p:nvGrpSpPr>
            <p:grpSpPr bwMode="auto">
              <a:xfrm flipV="1">
                <a:off x="4470" y="1873"/>
                <a:ext cx="364" cy="179"/>
                <a:chOff x="2880" y="2736"/>
                <a:chExt cx="1728" cy="576"/>
              </a:xfrm>
            </p:grpSpPr>
            <p:sp>
              <p:nvSpPr>
                <p:cNvPr id="14439" name="Line 164"/>
                <p:cNvSpPr>
                  <a:spLocks noChangeAspect="1" noChangeShapeType="1"/>
                </p:cNvSpPr>
                <p:nvPr/>
              </p:nvSpPr>
              <p:spPr bwMode="auto">
                <a:xfrm>
                  <a:off x="2880" y="2736"/>
                  <a:ext cx="5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  <p:sp>
              <p:nvSpPr>
                <p:cNvPr id="14440" name="Freeform 165"/>
                <p:cNvSpPr>
                  <a:spLocks noChangeAspect="1"/>
                </p:cNvSpPr>
                <p:nvPr/>
              </p:nvSpPr>
              <p:spPr bwMode="auto">
                <a:xfrm>
                  <a:off x="3456" y="2736"/>
                  <a:ext cx="1152" cy="576"/>
                </a:xfrm>
                <a:custGeom>
                  <a:avLst/>
                  <a:gdLst>
                    <a:gd name="T0" fmla="*/ 0 w 1152"/>
                    <a:gd name="T1" fmla="*/ 0 h 576"/>
                    <a:gd name="T2" fmla="*/ 672 w 1152"/>
                    <a:gd name="T3" fmla="*/ 192 h 576"/>
                    <a:gd name="T4" fmla="*/ 1152 w 1152"/>
                    <a:gd name="T5" fmla="*/ 576 h 576"/>
                    <a:gd name="T6" fmla="*/ 0 60000 65536"/>
                    <a:gd name="T7" fmla="*/ 0 60000 65536"/>
                    <a:gd name="T8" fmla="*/ 0 60000 65536"/>
                    <a:gd name="T9" fmla="*/ 0 w 1152"/>
                    <a:gd name="T10" fmla="*/ 0 h 576"/>
                    <a:gd name="T11" fmla="*/ 1152 w 1152"/>
                    <a:gd name="T12" fmla="*/ 576 h 57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52" h="576">
                      <a:moveTo>
                        <a:pt x="0" y="0"/>
                      </a:moveTo>
                      <a:cubicBezTo>
                        <a:pt x="240" y="48"/>
                        <a:pt x="480" y="96"/>
                        <a:pt x="672" y="192"/>
                      </a:cubicBezTo>
                      <a:cubicBezTo>
                        <a:pt x="864" y="288"/>
                        <a:pt x="1008" y="432"/>
                        <a:pt x="1152" y="576"/>
                      </a:cubicBezTo>
                    </a:path>
                  </a:pathLst>
                </a:custGeom>
                <a:noFill/>
                <a:ln w="127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4428" name="Group 166"/>
            <p:cNvGrpSpPr>
              <a:grpSpLocks/>
            </p:cNvGrpSpPr>
            <p:nvPr/>
          </p:nvGrpSpPr>
          <p:grpSpPr bwMode="auto">
            <a:xfrm>
              <a:off x="3623" y="1358"/>
              <a:ext cx="365" cy="357"/>
              <a:chOff x="4470" y="1697"/>
              <a:chExt cx="365" cy="357"/>
            </a:xfrm>
          </p:grpSpPr>
          <p:sp>
            <p:nvSpPr>
              <p:cNvPr id="14429" name="Freeform 167"/>
              <p:cNvSpPr>
                <a:spLocks noChangeAspect="1"/>
              </p:cNvSpPr>
              <p:nvPr/>
            </p:nvSpPr>
            <p:spPr bwMode="auto">
              <a:xfrm>
                <a:off x="4471" y="1697"/>
                <a:ext cx="40" cy="357"/>
              </a:xfrm>
              <a:custGeom>
                <a:avLst/>
                <a:gdLst>
                  <a:gd name="T0" fmla="*/ 0 w 192"/>
                  <a:gd name="T1" fmla="*/ 0 h 1152"/>
                  <a:gd name="T2" fmla="*/ 8 w 192"/>
                  <a:gd name="T3" fmla="*/ 55 h 1152"/>
                  <a:gd name="T4" fmla="*/ 0 w 192"/>
                  <a:gd name="T5" fmla="*/ 111 h 1152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152"/>
                  <a:gd name="T11" fmla="*/ 192 w 192"/>
                  <a:gd name="T12" fmla="*/ 1152 h 115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152">
                    <a:moveTo>
                      <a:pt x="0" y="0"/>
                    </a:moveTo>
                    <a:cubicBezTo>
                      <a:pt x="96" y="192"/>
                      <a:pt x="192" y="384"/>
                      <a:pt x="192" y="576"/>
                    </a:cubicBezTo>
                    <a:cubicBezTo>
                      <a:pt x="192" y="768"/>
                      <a:pt x="96" y="960"/>
                      <a:pt x="0" y="1152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grpSp>
            <p:nvGrpSpPr>
              <p:cNvPr id="14430" name="Group 168"/>
              <p:cNvGrpSpPr>
                <a:grpSpLocks noChangeAspect="1"/>
              </p:cNvGrpSpPr>
              <p:nvPr/>
            </p:nvGrpSpPr>
            <p:grpSpPr bwMode="auto">
              <a:xfrm>
                <a:off x="4471" y="1697"/>
                <a:ext cx="364" cy="179"/>
                <a:chOff x="2880" y="2736"/>
                <a:chExt cx="1728" cy="576"/>
              </a:xfrm>
            </p:grpSpPr>
            <p:sp>
              <p:nvSpPr>
                <p:cNvPr id="14434" name="Line 169"/>
                <p:cNvSpPr>
                  <a:spLocks noChangeAspect="1" noChangeShapeType="1"/>
                </p:cNvSpPr>
                <p:nvPr/>
              </p:nvSpPr>
              <p:spPr bwMode="auto">
                <a:xfrm>
                  <a:off x="2880" y="2736"/>
                  <a:ext cx="5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  <p:sp>
              <p:nvSpPr>
                <p:cNvPr id="14435" name="Freeform 170"/>
                <p:cNvSpPr>
                  <a:spLocks noChangeAspect="1"/>
                </p:cNvSpPr>
                <p:nvPr/>
              </p:nvSpPr>
              <p:spPr bwMode="auto">
                <a:xfrm>
                  <a:off x="3456" y="2736"/>
                  <a:ext cx="1152" cy="576"/>
                </a:xfrm>
                <a:custGeom>
                  <a:avLst/>
                  <a:gdLst>
                    <a:gd name="T0" fmla="*/ 0 w 1152"/>
                    <a:gd name="T1" fmla="*/ 0 h 576"/>
                    <a:gd name="T2" fmla="*/ 672 w 1152"/>
                    <a:gd name="T3" fmla="*/ 192 h 576"/>
                    <a:gd name="T4" fmla="*/ 1152 w 1152"/>
                    <a:gd name="T5" fmla="*/ 576 h 576"/>
                    <a:gd name="T6" fmla="*/ 0 60000 65536"/>
                    <a:gd name="T7" fmla="*/ 0 60000 65536"/>
                    <a:gd name="T8" fmla="*/ 0 60000 65536"/>
                    <a:gd name="T9" fmla="*/ 0 w 1152"/>
                    <a:gd name="T10" fmla="*/ 0 h 576"/>
                    <a:gd name="T11" fmla="*/ 1152 w 1152"/>
                    <a:gd name="T12" fmla="*/ 576 h 57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52" h="576">
                      <a:moveTo>
                        <a:pt x="0" y="0"/>
                      </a:moveTo>
                      <a:cubicBezTo>
                        <a:pt x="240" y="48"/>
                        <a:pt x="480" y="96"/>
                        <a:pt x="672" y="192"/>
                      </a:cubicBezTo>
                      <a:cubicBezTo>
                        <a:pt x="864" y="288"/>
                        <a:pt x="1008" y="432"/>
                        <a:pt x="1152" y="576"/>
                      </a:cubicBezTo>
                    </a:path>
                  </a:pathLst>
                </a:custGeom>
                <a:noFill/>
                <a:ln w="127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</p:grpSp>
          <p:grpSp>
            <p:nvGrpSpPr>
              <p:cNvPr id="14431" name="Group 171"/>
              <p:cNvGrpSpPr>
                <a:grpSpLocks noChangeAspect="1"/>
              </p:cNvGrpSpPr>
              <p:nvPr/>
            </p:nvGrpSpPr>
            <p:grpSpPr bwMode="auto">
              <a:xfrm flipV="1">
                <a:off x="4470" y="1873"/>
                <a:ext cx="364" cy="179"/>
                <a:chOff x="2880" y="2736"/>
                <a:chExt cx="1728" cy="576"/>
              </a:xfrm>
            </p:grpSpPr>
            <p:sp>
              <p:nvSpPr>
                <p:cNvPr id="14432" name="Line 172"/>
                <p:cNvSpPr>
                  <a:spLocks noChangeAspect="1" noChangeShapeType="1"/>
                </p:cNvSpPr>
                <p:nvPr/>
              </p:nvSpPr>
              <p:spPr bwMode="auto">
                <a:xfrm>
                  <a:off x="2880" y="2736"/>
                  <a:ext cx="5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  <p:sp>
              <p:nvSpPr>
                <p:cNvPr id="14433" name="Freeform 173"/>
                <p:cNvSpPr>
                  <a:spLocks noChangeAspect="1"/>
                </p:cNvSpPr>
                <p:nvPr/>
              </p:nvSpPr>
              <p:spPr bwMode="auto">
                <a:xfrm>
                  <a:off x="3456" y="2736"/>
                  <a:ext cx="1152" cy="576"/>
                </a:xfrm>
                <a:custGeom>
                  <a:avLst/>
                  <a:gdLst>
                    <a:gd name="T0" fmla="*/ 0 w 1152"/>
                    <a:gd name="T1" fmla="*/ 0 h 576"/>
                    <a:gd name="T2" fmla="*/ 672 w 1152"/>
                    <a:gd name="T3" fmla="*/ 192 h 576"/>
                    <a:gd name="T4" fmla="*/ 1152 w 1152"/>
                    <a:gd name="T5" fmla="*/ 576 h 576"/>
                    <a:gd name="T6" fmla="*/ 0 60000 65536"/>
                    <a:gd name="T7" fmla="*/ 0 60000 65536"/>
                    <a:gd name="T8" fmla="*/ 0 60000 65536"/>
                    <a:gd name="T9" fmla="*/ 0 w 1152"/>
                    <a:gd name="T10" fmla="*/ 0 h 576"/>
                    <a:gd name="T11" fmla="*/ 1152 w 1152"/>
                    <a:gd name="T12" fmla="*/ 576 h 57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52" h="576">
                      <a:moveTo>
                        <a:pt x="0" y="0"/>
                      </a:moveTo>
                      <a:cubicBezTo>
                        <a:pt x="240" y="48"/>
                        <a:pt x="480" y="96"/>
                        <a:pt x="672" y="192"/>
                      </a:cubicBezTo>
                      <a:cubicBezTo>
                        <a:pt x="864" y="288"/>
                        <a:pt x="1008" y="432"/>
                        <a:pt x="1152" y="576"/>
                      </a:cubicBezTo>
                    </a:path>
                  </a:pathLst>
                </a:custGeom>
                <a:noFill/>
                <a:ln w="127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4373" name="Group 176"/>
          <p:cNvGrpSpPr>
            <a:grpSpLocks/>
          </p:cNvGrpSpPr>
          <p:nvPr/>
        </p:nvGrpSpPr>
        <p:grpSpPr bwMode="auto">
          <a:xfrm>
            <a:off x="5667375" y="4464050"/>
            <a:ext cx="579438" cy="566738"/>
            <a:chOff x="4470" y="1697"/>
            <a:chExt cx="365" cy="357"/>
          </a:xfrm>
        </p:grpSpPr>
        <p:sp>
          <p:nvSpPr>
            <p:cNvPr id="14409" name="Freeform 177"/>
            <p:cNvSpPr>
              <a:spLocks noChangeAspect="1"/>
            </p:cNvSpPr>
            <p:nvPr/>
          </p:nvSpPr>
          <p:spPr bwMode="auto">
            <a:xfrm>
              <a:off x="4471" y="1697"/>
              <a:ext cx="40" cy="357"/>
            </a:xfrm>
            <a:custGeom>
              <a:avLst/>
              <a:gdLst>
                <a:gd name="T0" fmla="*/ 0 w 192"/>
                <a:gd name="T1" fmla="*/ 0 h 1152"/>
                <a:gd name="T2" fmla="*/ 8 w 192"/>
                <a:gd name="T3" fmla="*/ 55 h 1152"/>
                <a:gd name="T4" fmla="*/ 0 w 192"/>
                <a:gd name="T5" fmla="*/ 111 h 1152"/>
                <a:gd name="T6" fmla="*/ 0 60000 65536"/>
                <a:gd name="T7" fmla="*/ 0 60000 65536"/>
                <a:gd name="T8" fmla="*/ 0 60000 65536"/>
                <a:gd name="T9" fmla="*/ 0 w 192"/>
                <a:gd name="T10" fmla="*/ 0 h 1152"/>
                <a:gd name="T11" fmla="*/ 192 w 192"/>
                <a:gd name="T12" fmla="*/ 1152 h 11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1152">
                  <a:moveTo>
                    <a:pt x="0" y="0"/>
                  </a:moveTo>
                  <a:cubicBezTo>
                    <a:pt x="96" y="192"/>
                    <a:pt x="192" y="384"/>
                    <a:pt x="192" y="576"/>
                  </a:cubicBezTo>
                  <a:cubicBezTo>
                    <a:pt x="192" y="768"/>
                    <a:pt x="96" y="960"/>
                    <a:pt x="0" y="1152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grpSp>
          <p:nvGrpSpPr>
            <p:cNvPr id="14410" name="Group 178"/>
            <p:cNvGrpSpPr>
              <a:grpSpLocks noChangeAspect="1"/>
            </p:cNvGrpSpPr>
            <p:nvPr/>
          </p:nvGrpSpPr>
          <p:grpSpPr bwMode="auto">
            <a:xfrm>
              <a:off x="4471" y="1697"/>
              <a:ext cx="364" cy="179"/>
              <a:chOff x="2880" y="2736"/>
              <a:chExt cx="1728" cy="576"/>
            </a:xfrm>
          </p:grpSpPr>
          <p:sp>
            <p:nvSpPr>
              <p:cNvPr id="14414" name="Line 179"/>
              <p:cNvSpPr>
                <a:spLocks noChangeAspect="1" noChangeShapeType="1"/>
              </p:cNvSpPr>
              <p:nvPr/>
            </p:nvSpPr>
            <p:spPr bwMode="auto">
              <a:xfrm>
                <a:off x="2880" y="2736"/>
                <a:ext cx="5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sp>
            <p:nvSpPr>
              <p:cNvPr id="14415" name="Freeform 180"/>
              <p:cNvSpPr>
                <a:spLocks noChangeAspect="1"/>
              </p:cNvSpPr>
              <p:nvPr/>
            </p:nvSpPr>
            <p:spPr bwMode="auto">
              <a:xfrm>
                <a:off x="3456" y="2736"/>
                <a:ext cx="1152" cy="576"/>
              </a:xfrm>
              <a:custGeom>
                <a:avLst/>
                <a:gdLst>
                  <a:gd name="T0" fmla="*/ 0 w 1152"/>
                  <a:gd name="T1" fmla="*/ 0 h 576"/>
                  <a:gd name="T2" fmla="*/ 672 w 1152"/>
                  <a:gd name="T3" fmla="*/ 192 h 576"/>
                  <a:gd name="T4" fmla="*/ 1152 w 1152"/>
                  <a:gd name="T5" fmla="*/ 576 h 576"/>
                  <a:gd name="T6" fmla="*/ 0 60000 65536"/>
                  <a:gd name="T7" fmla="*/ 0 60000 65536"/>
                  <a:gd name="T8" fmla="*/ 0 60000 65536"/>
                  <a:gd name="T9" fmla="*/ 0 w 1152"/>
                  <a:gd name="T10" fmla="*/ 0 h 576"/>
                  <a:gd name="T11" fmla="*/ 1152 w 1152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52" h="576">
                    <a:moveTo>
                      <a:pt x="0" y="0"/>
                    </a:moveTo>
                    <a:cubicBezTo>
                      <a:pt x="240" y="48"/>
                      <a:pt x="480" y="96"/>
                      <a:pt x="672" y="192"/>
                    </a:cubicBezTo>
                    <a:cubicBezTo>
                      <a:pt x="864" y="288"/>
                      <a:pt x="1008" y="432"/>
                      <a:pt x="1152" y="576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</p:grpSp>
        <p:grpSp>
          <p:nvGrpSpPr>
            <p:cNvPr id="14411" name="Group 181"/>
            <p:cNvGrpSpPr>
              <a:grpSpLocks noChangeAspect="1"/>
            </p:cNvGrpSpPr>
            <p:nvPr/>
          </p:nvGrpSpPr>
          <p:grpSpPr bwMode="auto">
            <a:xfrm flipV="1">
              <a:off x="4470" y="1873"/>
              <a:ext cx="364" cy="179"/>
              <a:chOff x="2880" y="2736"/>
              <a:chExt cx="1728" cy="576"/>
            </a:xfrm>
          </p:grpSpPr>
          <p:sp>
            <p:nvSpPr>
              <p:cNvPr id="14412" name="Line 182"/>
              <p:cNvSpPr>
                <a:spLocks noChangeAspect="1" noChangeShapeType="1"/>
              </p:cNvSpPr>
              <p:nvPr/>
            </p:nvSpPr>
            <p:spPr bwMode="auto">
              <a:xfrm>
                <a:off x="2880" y="2736"/>
                <a:ext cx="5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sp>
            <p:nvSpPr>
              <p:cNvPr id="14413" name="Freeform 183"/>
              <p:cNvSpPr>
                <a:spLocks noChangeAspect="1"/>
              </p:cNvSpPr>
              <p:nvPr/>
            </p:nvSpPr>
            <p:spPr bwMode="auto">
              <a:xfrm>
                <a:off x="3456" y="2736"/>
                <a:ext cx="1152" cy="576"/>
              </a:xfrm>
              <a:custGeom>
                <a:avLst/>
                <a:gdLst>
                  <a:gd name="T0" fmla="*/ 0 w 1152"/>
                  <a:gd name="T1" fmla="*/ 0 h 576"/>
                  <a:gd name="T2" fmla="*/ 672 w 1152"/>
                  <a:gd name="T3" fmla="*/ 192 h 576"/>
                  <a:gd name="T4" fmla="*/ 1152 w 1152"/>
                  <a:gd name="T5" fmla="*/ 576 h 576"/>
                  <a:gd name="T6" fmla="*/ 0 60000 65536"/>
                  <a:gd name="T7" fmla="*/ 0 60000 65536"/>
                  <a:gd name="T8" fmla="*/ 0 60000 65536"/>
                  <a:gd name="T9" fmla="*/ 0 w 1152"/>
                  <a:gd name="T10" fmla="*/ 0 h 576"/>
                  <a:gd name="T11" fmla="*/ 1152 w 1152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52" h="576">
                    <a:moveTo>
                      <a:pt x="0" y="0"/>
                    </a:moveTo>
                    <a:cubicBezTo>
                      <a:pt x="240" y="48"/>
                      <a:pt x="480" y="96"/>
                      <a:pt x="672" y="192"/>
                    </a:cubicBezTo>
                    <a:cubicBezTo>
                      <a:pt x="864" y="288"/>
                      <a:pt x="1008" y="432"/>
                      <a:pt x="1152" y="576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</p:grpSp>
      </p:grpSp>
      <p:sp>
        <p:nvSpPr>
          <p:cNvPr id="14374" name="Text Box 184"/>
          <p:cNvSpPr txBox="1">
            <a:spLocks noChangeAspect="1" noChangeArrowheads="1"/>
          </p:cNvSpPr>
          <p:nvPr/>
        </p:nvSpPr>
        <p:spPr bwMode="auto">
          <a:xfrm>
            <a:off x="7704138" y="4718050"/>
            <a:ext cx="307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/>
              <a:t>F</a:t>
            </a:r>
          </a:p>
        </p:txBody>
      </p:sp>
      <p:sp>
        <p:nvSpPr>
          <p:cNvPr id="14375" name="Line 185"/>
          <p:cNvSpPr>
            <a:spLocks noChangeAspect="1" noChangeShapeType="1"/>
          </p:cNvSpPr>
          <p:nvPr/>
        </p:nvSpPr>
        <p:spPr bwMode="auto">
          <a:xfrm>
            <a:off x="7610475" y="5053013"/>
            <a:ext cx="368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en-US"/>
          </a:p>
        </p:txBody>
      </p:sp>
      <p:grpSp>
        <p:nvGrpSpPr>
          <p:cNvPr id="14376" name="Group 186"/>
          <p:cNvGrpSpPr>
            <a:grpSpLocks noChangeAspect="1"/>
          </p:cNvGrpSpPr>
          <p:nvPr/>
        </p:nvGrpSpPr>
        <p:grpSpPr bwMode="auto">
          <a:xfrm>
            <a:off x="6242050" y="4748213"/>
            <a:ext cx="855663" cy="266700"/>
            <a:chOff x="2256" y="2736"/>
            <a:chExt cx="672" cy="528"/>
          </a:xfrm>
        </p:grpSpPr>
        <p:sp>
          <p:nvSpPr>
            <p:cNvPr id="14406" name="Line 187"/>
            <p:cNvSpPr>
              <a:spLocks noChangeAspect="1" noChangeShapeType="1"/>
            </p:cNvSpPr>
            <p:nvPr/>
          </p:nvSpPr>
          <p:spPr bwMode="auto">
            <a:xfrm>
              <a:off x="2256" y="2736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07" name="Line 188"/>
            <p:cNvSpPr>
              <a:spLocks noChangeAspect="1" noChangeShapeType="1"/>
            </p:cNvSpPr>
            <p:nvPr/>
          </p:nvSpPr>
          <p:spPr bwMode="auto">
            <a:xfrm>
              <a:off x="2544" y="2736"/>
              <a:ext cx="0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14408" name="Line 189"/>
            <p:cNvSpPr>
              <a:spLocks noChangeAspect="1" noChangeShapeType="1"/>
            </p:cNvSpPr>
            <p:nvPr/>
          </p:nvSpPr>
          <p:spPr bwMode="auto">
            <a:xfrm>
              <a:off x="2544" y="3264"/>
              <a:ext cx="3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</p:grpSp>
      <p:grpSp>
        <p:nvGrpSpPr>
          <p:cNvPr id="14377" name="Group 190"/>
          <p:cNvGrpSpPr>
            <a:grpSpLocks/>
          </p:cNvGrpSpPr>
          <p:nvPr/>
        </p:nvGrpSpPr>
        <p:grpSpPr bwMode="auto">
          <a:xfrm>
            <a:off x="5203825" y="4595813"/>
            <a:ext cx="523875" cy="304800"/>
            <a:chOff x="637" y="3539"/>
            <a:chExt cx="578" cy="192"/>
          </a:xfrm>
        </p:grpSpPr>
        <p:sp>
          <p:nvSpPr>
            <p:cNvPr id="14404" name="Line 191"/>
            <p:cNvSpPr>
              <a:spLocks noChangeAspect="1" noChangeShapeType="1"/>
            </p:cNvSpPr>
            <p:nvPr/>
          </p:nvSpPr>
          <p:spPr bwMode="auto">
            <a:xfrm flipH="1">
              <a:off x="637" y="3539"/>
              <a:ext cx="57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14405" name="Line 192"/>
            <p:cNvSpPr>
              <a:spLocks noChangeAspect="1" noChangeShapeType="1"/>
            </p:cNvSpPr>
            <p:nvPr/>
          </p:nvSpPr>
          <p:spPr bwMode="auto">
            <a:xfrm flipH="1">
              <a:off x="637" y="3731"/>
              <a:ext cx="57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</p:grpSp>
      <p:sp>
        <p:nvSpPr>
          <p:cNvPr id="14378" name="Text Box 193"/>
          <p:cNvSpPr txBox="1">
            <a:spLocks noChangeAspect="1" noChangeArrowheads="1"/>
          </p:cNvSpPr>
          <p:nvPr/>
        </p:nvSpPr>
        <p:spPr bwMode="auto">
          <a:xfrm>
            <a:off x="4800600" y="4730750"/>
            <a:ext cx="304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600"/>
              <a:t>Z</a:t>
            </a:r>
          </a:p>
        </p:txBody>
      </p:sp>
      <p:sp>
        <p:nvSpPr>
          <p:cNvPr id="14379" name="Text Box 194"/>
          <p:cNvSpPr txBox="1">
            <a:spLocks noChangeAspect="1" noChangeArrowheads="1"/>
          </p:cNvSpPr>
          <p:nvPr/>
        </p:nvSpPr>
        <p:spPr bwMode="auto">
          <a:xfrm>
            <a:off x="4800600" y="4441825"/>
            <a:ext cx="3952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600"/>
              <a:t>X’</a:t>
            </a:r>
          </a:p>
        </p:txBody>
      </p:sp>
      <p:grpSp>
        <p:nvGrpSpPr>
          <p:cNvPr id="14380" name="Group 195"/>
          <p:cNvGrpSpPr>
            <a:grpSpLocks noChangeAspect="1"/>
          </p:cNvGrpSpPr>
          <p:nvPr/>
        </p:nvGrpSpPr>
        <p:grpSpPr bwMode="auto">
          <a:xfrm flipV="1">
            <a:off x="6240463" y="5207000"/>
            <a:ext cx="855662" cy="266700"/>
            <a:chOff x="2256" y="2736"/>
            <a:chExt cx="672" cy="528"/>
          </a:xfrm>
        </p:grpSpPr>
        <p:sp>
          <p:nvSpPr>
            <p:cNvPr id="14401" name="Line 196"/>
            <p:cNvSpPr>
              <a:spLocks noChangeAspect="1" noChangeShapeType="1"/>
            </p:cNvSpPr>
            <p:nvPr/>
          </p:nvSpPr>
          <p:spPr bwMode="auto">
            <a:xfrm>
              <a:off x="2256" y="2736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402" name="Line 197"/>
            <p:cNvSpPr>
              <a:spLocks noChangeAspect="1" noChangeShapeType="1"/>
            </p:cNvSpPr>
            <p:nvPr/>
          </p:nvSpPr>
          <p:spPr bwMode="auto">
            <a:xfrm>
              <a:off x="2544" y="2736"/>
              <a:ext cx="0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14403" name="Line 198"/>
            <p:cNvSpPr>
              <a:spLocks noChangeAspect="1" noChangeShapeType="1"/>
            </p:cNvSpPr>
            <p:nvPr/>
          </p:nvSpPr>
          <p:spPr bwMode="auto">
            <a:xfrm>
              <a:off x="2544" y="3264"/>
              <a:ext cx="3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</p:grpSp>
      <p:grpSp>
        <p:nvGrpSpPr>
          <p:cNvPr id="14381" name="Group 199"/>
          <p:cNvGrpSpPr>
            <a:grpSpLocks/>
          </p:cNvGrpSpPr>
          <p:nvPr/>
        </p:nvGrpSpPr>
        <p:grpSpPr bwMode="auto">
          <a:xfrm>
            <a:off x="5213350" y="5319713"/>
            <a:ext cx="523875" cy="304800"/>
            <a:chOff x="637" y="3539"/>
            <a:chExt cx="578" cy="192"/>
          </a:xfrm>
        </p:grpSpPr>
        <p:sp>
          <p:nvSpPr>
            <p:cNvPr id="14399" name="Line 200"/>
            <p:cNvSpPr>
              <a:spLocks noChangeAspect="1" noChangeShapeType="1"/>
            </p:cNvSpPr>
            <p:nvPr/>
          </p:nvSpPr>
          <p:spPr bwMode="auto">
            <a:xfrm flipH="1">
              <a:off x="637" y="3539"/>
              <a:ext cx="57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14400" name="Line 201"/>
            <p:cNvSpPr>
              <a:spLocks noChangeAspect="1" noChangeShapeType="1"/>
            </p:cNvSpPr>
            <p:nvPr/>
          </p:nvSpPr>
          <p:spPr bwMode="auto">
            <a:xfrm flipH="1">
              <a:off x="637" y="3731"/>
              <a:ext cx="57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</p:grpSp>
      <p:sp>
        <p:nvSpPr>
          <p:cNvPr id="14382" name="Text Box 202"/>
          <p:cNvSpPr txBox="1">
            <a:spLocks noChangeAspect="1" noChangeArrowheads="1"/>
          </p:cNvSpPr>
          <p:nvPr/>
        </p:nvSpPr>
        <p:spPr bwMode="auto">
          <a:xfrm>
            <a:off x="4810125" y="5454650"/>
            <a:ext cx="304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600"/>
              <a:t>Z</a:t>
            </a:r>
          </a:p>
        </p:txBody>
      </p:sp>
      <p:sp>
        <p:nvSpPr>
          <p:cNvPr id="14383" name="Text Box 203"/>
          <p:cNvSpPr txBox="1">
            <a:spLocks noChangeAspect="1" noChangeArrowheads="1"/>
          </p:cNvSpPr>
          <p:nvPr/>
        </p:nvSpPr>
        <p:spPr bwMode="auto">
          <a:xfrm>
            <a:off x="4810125" y="5165725"/>
            <a:ext cx="327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600"/>
              <a:t>Y</a:t>
            </a:r>
          </a:p>
        </p:txBody>
      </p:sp>
      <p:sp>
        <p:nvSpPr>
          <p:cNvPr id="14384" name="Oval 204"/>
          <p:cNvSpPr>
            <a:spLocks noChangeAspect="1" noChangeArrowheads="1"/>
          </p:cNvSpPr>
          <p:nvPr/>
        </p:nvSpPr>
        <p:spPr bwMode="auto">
          <a:xfrm>
            <a:off x="6230938" y="5400675"/>
            <a:ext cx="136525" cy="1365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14385" name="Oval 205"/>
          <p:cNvSpPr>
            <a:spLocks noChangeAspect="1" noChangeArrowheads="1"/>
          </p:cNvSpPr>
          <p:nvPr/>
        </p:nvSpPr>
        <p:spPr bwMode="auto">
          <a:xfrm>
            <a:off x="6221413" y="4676775"/>
            <a:ext cx="136525" cy="1365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14386" name="AutoShape 212"/>
          <p:cNvSpPr>
            <a:spLocks noChangeAspect="1" noChangeArrowheads="1"/>
          </p:cNvSpPr>
          <p:nvPr/>
        </p:nvSpPr>
        <p:spPr bwMode="auto">
          <a:xfrm>
            <a:off x="7094538" y="4827588"/>
            <a:ext cx="501650" cy="488950"/>
          </a:xfrm>
          <a:prstGeom prst="flowChartDelay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87" name="Oval 213"/>
          <p:cNvSpPr>
            <a:spLocks noChangeAspect="1" noChangeArrowheads="1"/>
          </p:cNvSpPr>
          <p:nvPr/>
        </p:nvSpPr>
        <p:spPr bwMode="auto">
          <a:xfrm>
            <a:off x="6956425" y="4941888"/>
            <a:ext cx="136525" cy="1365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14388" name="Oval 214"/>
          <p:cNvSpPr>
            <a:spLocks noChangeAspect="1" noChangeArrowheads="1"/>
          </p:cNvSpPr>
          <p:nvPr/>
        </p:nvSpPr>
        <p:spPr bwMode="auto">
          <a:xfrm>
            <a:off x="6956425" y="5126038"/>
            <a:ext cx="136525" cy="1365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n-US"/>
          </a:p>
        </p:txBody>
      </p:sp>
      <p:grpSp>
        <p:nvGrpSpPr>
          <p:cNvPr id="14389" name="Group 216"/>
          <p:cNvGrpSpPr>
            <a:grpSpLocks/>
          </p:cNvGrpSpPr>
          <p:nvPr/>
        </p:nvGrpSpPr>
        <p:grpSpPr bwMode="auto">
          <a:xfrm>
            <a:off x="5664200" y="5187950"/>
            <a:ext cx="579438" cy="566738"/>
            <a:chOff x="4470" y="1697"/>
            <a:chExt cx="365" cy="357"/>
          </a:xfrm>
        </p:grpSpPr>
        <p:sp>
          <p:nvSpPr>
            <p:cNvPr id="14392" name="Freeform 217"/>
            <p:cNvSpPr>
              <a:spLocks noChangeAspect="1"/>
            </p:cNvSpPr>
            <p:nvPr/>
          </p:nvSpPr>
          <p:spPr bwMode="auto">
            <a:xfrm>
              <a:off x="4471" y="1697"/>
              <a:ext cx="40" cy="357"/>
            </a:xfrm>
            <a:custGeom>
              <a:avLst/>
              <a:gdLst>
                <a:gd name="T0" fmla="*/ 0 w 192"/>
                <a:gd name="T1" fmla="*/ 0 h 1152"/>
                <a:gd name="T2" fmla="*/ 8 w 192"/>
                <a:gd name="T3" fmla="*/ 55 h 1152"/>
                <a:gd name="T4" fmla="*/ 0 w 192"/>
                <a:gd name="T5" fmla="*/ 111 h 1152"/>
                <a:gd name="T6" fmla="*/ 0 60000 65536"/>
                <a:gd name="T7" fmla="*/ 0 60000 65536"/>
                <a:gd name="T8" fmla="*/ 0 60000 65536"/>
                <a:gd name="T9" fmla="*/ 0 w 192"/>
                <a:gd name="T10" fmla="*/ 0 h 1152"/>
                <a:gd name="T11" fmla="*/ 192 w 192"/>
                <a:gd name="T12" fmla="*/ 1152 h 11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1152">
                  <a:moveTo>
                    <a:pt x="0" y="0"/>
                  </a:moveTo>
                  <a:cubicBezTo>
                    <a:pt x="96" y="192"/>
                    <a:pt x="192" y="384"/>
                    <a:pt x="192" y="576"/>
                  </a:cubicBezTo>
                  <a:cubicBezTo>
                    <a:pt x="192" y="768"/>
                    <a:pt x="96" y="960"/>
                    <a:pt x="0" y="1152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grpSp>
          <p:nvGrpSpPr>
            <p:cNvPr id="14393" name="Group 218"/>
            <p:cNvGrpSpPr>
              <a:grpSpLocks noChangeAspect="1"/>
            </p:cNvGrpSpPr>
            <p:nvPr/>
          </p:nvGrpSpPr>
          <p:grpSpPr bwMode="auto">
            <a:xfrm>
              <a:off x="4471" y="1697"/>
              <a:ext cx="364" cy="179"/>
              <a:chOff x="2880" y="2736"/>
              <a:chExt cx="1728" cy="576"/>
            </a:xfrm>
          </p:grpSpPr>
          <p:sp>
            <p:nvSpPr>
              <p:cNvPr id="14397" name="Line 219"/>
              <p:cNvSpPr>
                <a:spLocks noChangeAspect="1" noChangeShapeType="1"/>
              </p:cNvSpPr>
              <p:nvPr/>
            </p:nvSpPr>
            <p:spPr bwMode="auto">
              <a:xfrm>
                <a:off x="2880" y="2736"/>
                <a:ext cx="5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sp>
            <p:nvSpPr>
              <p:cNvPr id="14398" name="Freeform 220"/>
              <p:cNvSpPr>
                <a:spLocks noChangeAspect="1"/>
              </p:cNvSpPr>
              <p:nvPr/>
            </p:nvSpPr>
            <p:spPr bwMode="auto">
              <a:xfrm>
                <a:off x="3456" y="2736"/>
                <a:ext cx="1152" cy="576"/>
              </a:xfrm>
              <a:custGeom>
                <a:avLst/>
                <a:gdLst>
                  <a:gd name="T0" fmla="*/ 0 w 1152"/>
                  <a:gd name="T1" fmla="*/ 0 h 576"/>
                  <a:gd name="T2" fmla="*/ 672 w 1152"/>
                  <a:gd name="T3" fmla="*/ 192 h 576"/>
                  <a:gd name="T4" fmla="*/ 1152 w 1152"/>
                  <a:gd name="T5" fmla="*/ 576 h 576"/>
                  <a:gd name="T6" fmla="*/ 0 60000 65536"/>
                  <a:gd name="T7" fmla="*/ 0 60000 65536"/>
                  <a:gd name="T8" fmla="*/ 0 60000 65536"/>
                  <a:gd name="T9" fmla="*/ 0 w 1152"/>
                  <a:gd name="T10" fmla="*/ 0 h 576"/>
                  <a:gd name="T11" fmla="*/ 1152 w 1152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52" h="576">
                    <a:moveTo>
                      <a:pt x="0" y="0"/>
                    </a:moveTo>
                    <a:cubicBezTo>
                      <a:pt x="240" y="48"/>
                      <a:pt x="480" y="96"/>
                      <a:pt x="672" y="192"/>
                    </a:cubicBezTo>
                    <a:cubicBezTo>
                      <a:pt x="864" y="288"/>
                      <a:pt x="1008" y="432"/>
                      <a:pt x="1152" y="576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</p:grpSp>
        <p:grpSp>
          <p:nvGrpSpPr>
            <p:cNvPr id="14394" name="Group 221"/>
            <p:cNvGrpSpPr>
              <a:grpSpLocks noChangeAspect="1"/>
            </p:cNvGrpSpPr>
            <p:nvPr/>
          </p:nvGrpSpPr>
          <p:grpSpPr bwMode="auto">
            <a:xfrm flipV="1">
              <a:off x="4470" y="1873"/>
              <a:ext cx="364" cy="179"/>
              <a:chOff x="2880" y="2736"/>
              <a:chExt cx="1728" cy="576"/>
            </a:xfrm>
          </p:grpSpPr>
          <p:sp>
            <p:nvSpPr>
              <p:cNvPr id="14395" name="Line 222"/>
              <p:cNvSpPr>
                <a:spLocks noChangeAspect="1" noChangeShapeType="1"/>
              </p:cNvSpPr>
              <p:nvPr/>
            </p:nvSpPr>
            <p:spPr bwMode="auto">
              <a:xfrm>
                <a:off x="2880" y="2736"/>
                <a:ext cx="5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sp>
            <p:nvSpPr>
              <p:cNvPr id="14396" name="Freeform 223"/>
              <p:cNvSpPr>
                <a:spLocks noChangeAspect="1"/>
              </p:cNvSpPr>
              <p:nvPr/>
            </p:nvSpPr>
            <p:spPr bwMode="auto">
              <a:xfrm>
                <a:off x="3456" y="2736"/>
                <a:ext cx="1152" cy="576"/>
              </a:xfrm>
              <a:custGeom>
                <a:avLst/>
                <a:gdLst>
                  <a:gd name="T0" fmla="*/ 0 w 1152"/>
                  <a:gd name="T1" fmla="*/ 0 h 576"/>
                  <a:gd name="T2" fmla="*/ 672 w 1152"/>
                  <a:gd name="T3" fmla="*/ 192 h 576"/>
                  <a:gd name="T4" fmla="*/ 1152 w 1152"/>
                  <a:gd name="T5" fmla="*/ 576 h 576"/>
                  <a:gd name="T6" fmla="*/ 0 60000 65536"/>
                  <a:gd name="T7" fmla="*/ 0 60000 65536"/>
                  <a:gd name="T8" fmla="*/ 0 60000 65536"/>
                  <a:gd name="T9" fmla="*/ 0 w 1152"/>
                  <a:gd name="T10" fmla="*/ 0 h 576"/>
                  <a:gd name="T11" fmla="*/ 1152 w 1152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52" h="576">
                    <a:moveTo>
                      <a:pt x="0" y="0"/>
                    </a:moveTo>
                    <a:cubicBezTo>
                      <a:pt x="240" y="48"/>
                      <a:pt x="480" y="96"/>
                      <a:pt x="672" y="192"/>
                    </a:cubicBezTo>
                    <a:cubicBezTo>
                      <a:pt x="864" y="288"/>
                      <a:pt x="1008" y="432"/>
                      <a:pt x="1152" y="576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</p:grpSp>
      </p:grpSp>
      <p:sp>
        <p:nvSpPr>
          <p:cNvPr id="14390" name="AutoShape 224"/>
          <p:cNvSpPr>
            <a:spLocks noChangeArrowheads="1"/>
          </p:cNvSpPr>
          <p:nvPr/>
        </p:nvSpPr>
        <p:spPr bwMode="auto">
          <a:xfrm>
            <a:off x="6956425" y="3546475"/>
            <a:ext cx="639763" cy="895350"/>
          </a:xfrm>
          <a:prstGeom prst="downArrow">
            <a:avLst>
              <a:gd name="adj1" fmla="val 50000"/>
              <a:gd name="adj2" fmla="val 3498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14391" name="Footer Placeholder 100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Rules for 2-Level NOR Implementations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2625" y="1981200"/>
            <a:ext cx="7927975" cy="3657600"/>
          </a:xfrm>
        </p:spPr>
        <p:txBody>
          <a:bodyPr/>
          <a:lstStyle/>
          <a:p>
            <a:pPr marL="514350" indent="-514350">
              <a:buFont typeface="Arial Black" pitchFamily="34" charset="0"/>
              <a:buAutoNum type="arabicPeriod"/>
            </a:pPr>
            <a:r>
              <a:rPr lang="en-US" sz="2400" smtClean="0"/>
              <a:t>Simplify the function and express it </a:t>
            </a:r>
            <a:r>
              <a:rPr lang="en-US" sz="2400" u="sng" smtClean="0"/>
              <a:t>in product of sums form</a:t>
            </a:r>
          </a:p>
          <a:p>
            <a:pPr marL="514350" indent="-514350">
              <a:buFont typeface="Arial Black" pitchFamily="34" charset="0"/>
              <a:buAutoNum type="arabicPeriod"/>
            </a:pPr>
            <a:r>
              <a:rPr lang="en-US" sz="2400" smtClean="0"/>
              <a:t>Draw a NOR gate (using OR-NOT symbol) for each sum term (with 2 literals or more)</a:t>
            </a:r>
          </a:p>
          <a:p>
            <a:pPr marL="514350" indent="-514350">
              <a:buFont typeface="Arial Black" pitchFamily="34" charset="0"/>
              <a:buAutoNum type="arabicPeriod"/>
            </a:pPr>
            <a:r>
              <a:rPr lang="en-US" sz="2400" smtClean="0"/>
              <a:t>Draw a single NOR gate (using NOT-AND symbol) the 2</a:t>
            </a:r>
            <a:r>
              <a:rPr lang="en-US" sz="2400" baseline="30000" smtClean="0"/>
              <a:t>nd</a:t>
            </a:r>
            <a:r>
              <a:rPr lang="en-US" sz="2400" smtClean="0"/>
              <a:t> level (in place of the AND gate)</a:t>
            </a:r>
          </a:p>
          <a:p>
            <a:pPr marL="514350" indent="-514350">
              <a:buFont typeface="Arial Black" pitchFamily="34" charset="0"/>
              <a:buAutoNum type="arabicPeriod"/>
            </a:pPr>
            <a:r>
              <a:rPr lang="en-US" sz="2400" smtClean="0"/>
              <a:t>A term with single literal requires a NOT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295400" y="5638800"/>
            <a:ext cx="3670300" cy="3714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b="1"/>
              <a:t>What about multi-level circuits?</a:t>
            </a:r>
          </a:p>
        </p:txBody>
      </p:sp>
      <p:sp>
        <p:nvSpPr>
          <p:cNvPr id="15365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More Gates: XOR - XNOR</a:t>
            </a:r>
          </a:p>
        </p:txBody>
      </p:sp>
      <p:grpSp>
        <p:nvGrpSpPr>
          <p:cNvPr id="16387" name="Group 45"/>
          <p:cNvGrpSpPr>
            <a:grpSpLocks/>
          </p:cNvGrpSpPr>
          <p:nvPr/>
        </p:nvGrpSpPr>
        <p:grpSpPr bwMode="auto">
          <a:xfrm>
            <a:off x="2363788" y="4049713"/>
            <a:ext cx="1827212" cy="798512"/>
            <a:chOff x="1313" y="2711"/>
            <a:chExt cx="1151" cy="503"/>
          </a:xfrm>
        </p:grpSpPr>
        <p:sp>
          <p:nvSpPr>
            <p:cNvPr id="16450" name="Line 46"/>
            <p:cNvSpPr>
              <a:spLocks noChangeShapeType="1"/>
            </p:cNvSpPr>
            <p:nvPr/>
          </p:nvSpPr>
          <p:spPr bwMode="auto">
            <a:xfrm flipH="1">
              <a:off x="1380" y="2900"/>
              <a:ext cx="36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51" name="Line 47"/>
            <p:cNvSpPr>
              <a:spLocks noChangeShapeType="1"/>
            </p:cNvSpPr>
            <p:nvPr/>
          </p:nvSpPr>
          <p:spPr bwMode="auto">
            <a:xfrm flipH="1">
              <a:off x="1380" y="3154"/>
              <a:ext cx="36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52" name="Text Box 48"/>
            <p:cNvSpPr txBox="1">
              <a:spLocks noChangeArrowheads="1"/>
            </p:cNvSpPr>
            <p:nvPr/>
          </p:nvSpPr>
          <p:spPr bwMode="auto">
            <a:xfrm>
              <a:off x="1313" y="2711"/>
              <a:ext cx="2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/>
                <a:t>X</a:t>
              </a:r>
            </a:p>
          </p:txBody>
        </p:sp>
        <p:sp>
          <p:nvSpPr>
            <p:cNvPr id="16453" name="Text Box 49"/>
            <p:cNvSpPr txBox="1">
              <a:spLocks noChangeArrowheads="1"/>
            </p:cNvSpPr>
            <p:nvPr/>
          </p:nvSpPr>
          <p:spPr bwMode="auto">
            <a:xfrm>
              <a:off x="1313" y="2946"/>
              <a:ext cx="2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/>
                <a:t>Y</a:t>
              </a:r>
            </a:p>
          </p:txBody>
        </p:sp>
        <p:sp>
          <p:nvSpPr>
            <p:cNvPr id="16454" name="Text Box 50"/>
            <p:cNvSpPr txBox="1">
              <a:spLocks noChangeArrowheads="1"/>
            </p:cNvSpPr>
            <p:nvPr/>
          </p:nvSpPr>
          <p:spPr bwMode="auto">
            <a:xfrm>
              <a:off x="2260" y="2794"/>
              <a:ext cx="20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/>
                <a:t>Z</a:t>
              </a:r>
            </a:p>
          </p:txBody>
        </p:sp>
        <p:sp>
          <p:nvSpPr>
            <p:cNvPr id="16455" name="Freeform 51"/>
            <p:cNvSpPr>
              <a:spLocks noChangeAspect="1"/>
            </p:cNvSpPr>
            <p:nvPr/>
          </p:nvSpPr>
          <p:spPr bwMode="auto">
            <a:xfrm>
              <a:off x="1733" y="2842"/>
              <a:ext cx="50" cy="372"/>
            </a:xfrm>
            <a:custGeom>
              <a:avLst/>
              <a:gdLst>
                <a:gd name="T0" fmla="*/ 0 w 192"/>
                <a:gd name="T1" fmla="*/ 0 h 1152"/>
                <a:gd name="T2" fmla="*/ 13 w 192"/>
                <a:gd name="T3" fmla="*/ 60 h 1152"/>
                <a:gd name="T4" fmla="*/ 0 w 192"/>
                <a:gd name="T5" fmla="*/ 120 h 1152"/>
                <a:gd name="T6" fmla="*/ 0 60000 65536"/>
                <a:gd name="T7" fmla="*/ 0 60000 65536"/>
                <a:gd name="T8" fmla="*/ 0 60000 65536"/>
                <a:gd name="T9" fmla="*/ 0 w 192"/>
                <a:gd name="T10" fmla="*/ 0 h 1152"/>
                <a:gd name="T11" fmla="*/ 192 w 192"/>
                <a:gd name="T12" fmla="*/ 1152 h 11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1152">
                  <a:moveTo>
                    <a:pt x="0" y="0"/>
                  </a:moveTo>
                  <a:cubicBezTo>
                    <a:pt x="96" y="192"/>
                    <a:pt x="192" y="384"/>
                    <a:pt x="192" y="576"/>
                  </a:cubicBezTo>
                  <a:cubicBezTo>
                    <a:pt x="192" y="768"/>
                    <a:pt x="96" y="960"/>
                    <a:pt x="0" y="1152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grpSp>
          <p:nvGrpSpPr>
            <p:cNvPr id="16456" name="Group 52"/>
            <p:cNvGrpSpPr>
              <a:grpSpLocks noChangeAspect="1"/>
            </p:cNvGrpSpPr>
            <p:nvPr/>
          </p:nvGrpSpPr>
          <p:grpSpPr bwMode="auto">
            <a:xfrm>
              <a:off x="1733" y="2842"/>
              <a:ext cx="453" cy="186"/>
              <a:chOff x="2880" y="2736"/>
              <a:chExt cx="1728" cy="576"/>
            </a:xfrm>
          </p:grpSpPr>
          <p:sp>
            <p:nvSpPr>
              <p:cNvPr id="16464" name="Line 53"/>
              <p:cNvSpPr>
                <a:spLocks noChangeAspect="1" noChangeShapeType="1"/>
              </p:cNvSpPr>
              <p:nvPr/>
            </p:nvSpPr>
            <p:spPr bwMode="auto">
              <a:xfrm>
                <a:off x="2880" y="2736"/>
                <a:ext cx="5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sp>
            <p:nvSpPr>
              <p:cNvPr id="16465" name="Freeform 54"/>
              <p:cNvSpPr>
                <a:spLocks noChangeAspect="1"/>
              </p:cNvSpPr>
              <p:nvPr/>
            </p:nvSpPr>
            <p:spPr bwMode="auto">
              <a:xfrm>
                <a:off x="3456" y="2736"/>
                <a:ext cx="1152" cy="576"/>
              </a:xfrm>
              <a:custGeom>
                <a:avLst/>
                <a:gdLst>
                  <a:gd name="T0" fmla="*/ 0 w 1152"/>
                  <a:gd name="T1" fmla="*/ 0 h 576"/>
                  <a:gd name="T2" fmla="*/ 672 w 1152"/>
                  <a:gd name="T3" fmla="*/ 192 h 576"/>
                  <a:gd name="T4" fmla="*/ 1152 w 1152"/>
                  <a:gd name="T5" fmla="*/ 576 h 576"/>
                  <a:gd name="T6" fmla="*/ 0 60000 65536"/>
                  <a:gd name="T7" fmla="*/ 0 60000 65536"/>
                  <a:gd name="T8" fmla="*/ 0 60000 65536"/>
                  <a:gd name="T9" fmla="*/ 0 w 1152"/>
                  <a:gd name="T10" fmla="*/ 0 h 576"/>
                  <a:gd name="T11" fmla="*/ 1152 w 1152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52" h="576">
                    <a:moveTo>
                      <a:pt x="0" y="0"/>
                    </a:moveTo>
                    <a:cubicBezTo>
                      <a:pt x="240" y="48"/>
                      <a:pt x="480" y="96"/>
                      <a:pt x="672" y="192"/>
                    </a:cubicBezTo>
                    <a:cubicBezTo>
                      <a:pt x="864" y="288"/>
                      <a:pt x="1008" y="432"/>
                      <a:pt x="1152" y="576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</p:grpSp>
        <p:grpSp>
          <p:nvGrpSpPr>
            <p:cNvPr id="16457" name="Group 55"/>
            <p:cNvGrpSpPr>
              <a:grpSpLocks noChangeAspect="1"/>
            </p:cNvGrpSpPr>
            <p:nvPr/>
          </p:nvGrpSpPr>
          <p:grpSpPr bwMode="auto">
            <a:xfrm flipV="1">
              <a:off x="1732" y="3025"/>
              <a:ext cx="454" cy="186"/>
              <a:chOff x="2880" y="2736"/>
              <a:chExt cx="1728" cy="576"/>
            </a:xfrm>
          </p:grpSpPr>
          <p:sp>
            <p:nvSpPr>
              <p:cNvPr id="16462" name="Line 56"/>
              <p:cNvSpPr>
                <a:spLocks noChangeAspect="1" noChangeShapeType="1"/>
              </p:cNvSpPr>
              <p:nvPr/>
            </p:nvSpPr>
            <p:spPr bwMode="auto">
              <a:xfrm>
                <a:off x="2880" y="2736"/>
                <a:ext cx="5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sp>
            <p:nvSpPr>
              <p:cNvPr id="16463" name="Freeform 57"/>
              <p:cNvSpPr>
                <a:spLocks noChangeAspect="1"/>
              </p:cNvSpPr>
              <p:nvPr/>
            </p:nvSpPr>
            <p:spPr bwMode="auto">
              <a:xfrm>
                <a:off x="3456" y="2736"/>
                <a:ext cx="1152" cy="576"/>
              </a:xfrm>
              <a:custGeom>
                <a:avLst/>
                <a:gdLst>
                  <a:gd name="T0" fmla="*/ 0 w 1152"/>
                  <a:gd name="T1" fmla="*/ 0 h 576"/>
                  <a:gd name="T2" fmla="*/ 672 w 1152"/>
                  <a:gd name="T3" fmla="*/ 192 h 576"/>
                  <a:gd name="T4" fmla="*/ 1152 w 1152"/>
                  <a:gd name="T5" fmla="*/ 576 h 576"/>
                  <a:gd name="T6" fmla="*/ 0 60000 65536"/>
                  <a:gd name="T7" fmla="*/ 0 60000 65536"/>
                  <a:gd name="T8" fmla="*/ 0 60000 65536"/>
                  <a:gd name="T9" fmla="*/ 0 w 1152"/>
                  <a:gd name="T10" fmla="*/ 0 h 576"/>
                  <a:gd name="T11" fmla="*/ 1152 w 1152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52" h="576">
                    <a:moveTo>
                      <a:pt x="0" y="0"/>
                    </a:moveTo>
                    <a:cubicBezTo>
                      <a:pt x="240" y="48"/>
                      <a:pt x="480" y="96"/>
                      <a:pt x="672" y="192"/>
                    </a:cubicBezTo>
                    <a:cubicBezTo>
                      <a:pt x="864" y="288"/>
                      <a:pt x="1008" y="432"/>
                      <a:pt x="1152" y="576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</p:grpSp>
        <p:grpSp>
          <p:nvGrpSpPr>
            <p:cNvPr id="16458" name="Group 58"/>
            <p:cNvGrpSpPr>
              <a:grpSpLocks/>
            </p:cNvGrpSpPr>
            <p:nvPr/>
          </p:nvGrpSpPr>
          <p:grpSpPr bwMode="auto">
            <a:xfrm>
              <a:off x="2194" y="2983"/>
              <a:ext cx="270" cy="81"/>
              <a:chOff x="2216" y="1776"/>
              <a:chExt cx="270" cy="81"/>
            </a:xfrm>
          </p:grpSpPr>
          <p:sp>
            <p:nvSpPr>
              <p:cNvPr id="16460" name="Line 59"/>
              <p:cNvSpPr>
                <a:spLocks noChangeShapeType="1"/>
              </p:cNvSpPr>
              <p:nvPr/>
            </p:nvSpPr>
            <p:spPr bwMode="auto">
              <a:xfrm>
                <a:off x="2299" y="1818"/>
                <a:ext cx="18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61" name="Oval 60"/>
              <p:cNvSpPr>
                <a:spLocks noChangeAspect="1" noChangeArrowheads="1"/>
              </p:cNvSpPr>
              <p:nvPr/>
            </p:nvSpPr>
            <p:spPr bwMode="auto">
              <a:xfrm rot="5400000">
                <a:off x="2216" y="1776"/>
                <a:ext cx="81" cy="81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endParaRPr lang="en-US"/>
              </a:p>
            </p:txBody>
          </p:sp>
        </p:grpSp>
        <p:sp>
          <p:nvSpPr>
            <p:cNvPr id="16459" name="Freeform 61"/>
            <p:cNvSpPr>
              <a:spLocks noChangeAspect="1"/>
            </p:cNvSpPr>
            <p:nvPr/>
          </p:nvSpPr>
          <p:spPr bwMode="auto">
            <a:xfrm>
              <a:off x="1662" y="2832"/>
              <a:ext cx="50" cy="372"/>
            </a:xfrm>
            <a:custGeom>
              <a:avLst/>
              <a:gdLst>
                <a:gd name="T0" fmla="*/ 0 w 192"/>
                <a:gd name="T1" fmla="*/ 0 h 1152"/>
                <a:gd name="T2" fmla="*/ 13 w 192"/>
                <a:gd name="T3" fmla="*/ 60 h 1152"/>
                <a:gd name="T4" fmla="*/ 0 w 192"/>
                <a:gd name="T5" fmla="*/ 120 h 1152"/>
                <a:gd name="T6" fmla="*/ 0 60000 65536"/>
                <a:gd name="T7" fmla="*/ 0 60000 65536"/>
                <a:gd name="T8" fmla="*/ 0 60000 65536"/>
                <a:gd name="T9" fmla="*/ 0 w 192"/>
                <a:gd name="T10" fmla="*/ 0 h 1152"/>
                <a:gd name="T11" fmla="*/ 192 w 192"/>
                <a:gd name="T12" fmla="*/ 1152 h 11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1152">
                  <a:moveTo>
                    <a:pt x="0" y="0"/>
                  </a:moveTo>
                  <a:cubicBezTo>
                    <a:pt x="96" y="192"/>
                    <a:pt x="192" y="384"/>
                    <a:pt x="192" y="576"/>
                  </a:cubicBezTo>
                  <a:cubicBezTo>
                    <a:pt x="192" y="768"/>
                    <a:pt x="96" y="960"/>
                    <a:pt x="0" y="1152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</p:grpSp>
      <p:sp>
        <p:nvSpPr>
          <p:cNvPr id="16388" name="Text Box 65"/>
          <p:cNvSpPr txBox="1">
            <a:spLocks noChangeArrowheads="1"/>
          </p:cNvSpPr>
          <p:nvPr/>
        </p:nvSpPr>
        <p:spPr bwMode="auto">
          <a:xfrm>
            <a:off x="4762500" y="4038600"/>
            <a:ext cx="1563688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/>
              <a:t>F = XY + X’Y’</a:t>
            </a:r>
          </a:p>
          <a:p>
            <a:r>
              <a:rPr lang="en-US"/>
              <a:t>    = (X </a:t>
            </a:r>
            <a:r>
              <a:rPr lang="en-US">
                <a:sym typeface="Symbol" pitchFamily="18" charset="2"/>
              </a:rPr>
              <a:t> </a:t>
            </a:r>
            <a:r>
              <a:rPr lang="en-US"/>
              <a:t>Y)’</a:t>
            </a:r>
          </a:p>
          <a:p>
            <a:r>
              <a:rPr lang="en-US"/>
              <a:t>= X </a:t>
            </a:r>
            <a:r>
              <a:rPr lang="th-TH">
                <a:latin typeface="Tahoma" pitchFamily="34" charset="0"/>
                <a:cs typeface="Tahoma" pitchFamily="34" charset="0"/>
                <a:sym typeface="Symbol" pitchFamily="18" charset="2"/>
              </a:rPr>
              <a:t></a:t>
            </a:r>
            <a:r>
              <a:rPr lang="en-US">
                <a:latin typeface="Tahoma" pitchFamily="34" charset="0"/>
                <a:cs typeface="Tahoma" pitchFamily="34" charset="0"/>
                <a:sym typeface="Symbol" pitchFamily="18" charset="2"/>
              </a:rPr>
              <a:t> Y</a:t>
            </a:r>
          </a:p>
          <a:p>
            <a:r>
              <a:rPr lang="en-US">
                <a:latin typeface="Tahoma" pitchFamily="34" charset="0"/>
                <a:cs typeface="Tahoma" pitchFamily="34" charset="0"/>
                <a:sym typeface="Symbol" pitchFamily="18" charset="2"/>
              </a:rPr>
              <a:t>= X     Y</a:t>
            </a:r>
            <a:endParaRPr lang="en-US"/>
          </a:p>
        </p:txBody>
      </p:sp>
      <p:graphicFrame>
        <p:nvGraphicFramePr>
          <p:cNvPr id="323740" name="Group 156"/>
          <p:cNvGraphicFramePr>
            <a:graphicFrameLocks noGrp="1"/>
          </p:cNvGraphicFramePr>
          <p:nvPr/>
        </p:nvGraphicFramePr>
        <p:xfrm>
          <a:off x="7010400" y="2284413"/>
          <a:ext cx="1600200" cy="1535112"/>
        </p:xfrm>
        <a:graphic>
          <a:graphicData uri="http://schemas.openxmlformats.org/drawingml/2006/table">
            <a:tbl>
              <a:tblPr/>
              <a:tblGrid>
                <a:gridCol w="304800"/>
                <a:gridCol w="306388"/>
                <a:gridCol w="989012"/>
              </a:tblGrid>
              <a:tr h="1571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</a:t>
                      </a: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Y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Z=X</a:t>
                      </a:r>
                      <a:r>
                        <a:rPr kumimoji="1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sym typeface="Symbol" pitchFamily="18" charset="2"/>
                        </a:rPr>
                        <a:t></a:t>
                      </a:r>
                      <a:r>
                        <a:rPr kumimoji="1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Y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23741" name="Group 157"/>
          <p:cNvGraphicFramePr>
            <a:graphicFrameLocks noGrp="1"/>
          </p:cNvGraphicFramePr>
          <p:nvPr/>
        </p:nvGraphicFramePr>
        <p:xfrm>
          <a:off x="7010400" y="4113213"/>
          <a:ext cx="1600200" cy="1535112"/>
        </p:xfrm>
        <a:graphic>
          <a:graphicData uri="http://schemas.openxmlformats.org/drawingml/2006/table">
            <a:tbl>
              <a:tblPr/>
              <a:tblGrid>
                <a:gridCol w="304800"/>
                <a:gridCol w="306388"/>
                <a:gridCol w="989012"/>
              </a:tblGrid>
              <a:tr h="1571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</a:t>
                      </a: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Y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Z=(X</a:t>
                      </a:r>
                      <a:r>
                        <a:rPr lang="en-US" sz="1400" dirty="0" smtClean="0">
                          <a:sym typeface="Symbol" pitchFamily="18" charset="2"/>
                        </a:rPr>
                        <a:t></a:t>
                      </a:r>
                      <a:r>
                        <a:rPr kumimoji="1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Y)’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6427" name="Group 30"/>
          <p:cNvGrpSpPr>
            <a:grpSpLocks/>
          </p:cNvGrpSpPr>
          <p:nvPr/>
        </p:nvGrpSpPr>
        <p:grpSpPr bwMode="auto">
          <a:xfrm>
            <a:off x="2363788" y="2465388"/>
            <a:ext cx="1824037" cy="798512"/>
            <a:chOff x="1313" y="2711"/>
            <a:chExt cx="1149" cy="503"/>
          </a:xfrm>
        </p:grpSpPr>
        <p:sp>
          <p:nvSpPr>
            <p:cNvPr id="16436" name="Line 31"/>
            <p:cNvSpPr>
              <a:spLocks noChangeShapeType="1"/>
            </p:cNvSpPr>
            <p:nvPr/>
          </p:nvSpPr>
          <p:spPr bwMode="auto">
            <a:xfrm flipH="1">
              <a:off x="1380" y="2900"/>
              <a:ext cx="36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37" name="Line 32"/>
            <p:cNvSpPr>
              <a:spLocks noChangeShapeType="1"/>
            </p:cNvSpPr>
            <p:nvPr/>
          </p:nvSpPr>
          <p:spPr bwMode="auto">
            <a:xfrm flipH="1">
              <a:off x="1380" y="3154"/>
              <a:ext cx="36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38" name="Text Box 33"/>
            <p:cNvSpPr txBox="1">
              <a:spLocks noChangeArrowheads="1"/>
            </p:cNvSpPr>
            <p:nvPr/>
          </p:nvSpPr>
          <p:spPr bwMode="auto">
            <a:xfrm>
              <a:off x="1313" y="2711"/>
              <a:ext cx="2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/>
                <a:t>X</a:t>
              </a:r>
            </a:p>
          </p:txBody>
        </p:sp>
        <p:sp>
          <p:nvSpPr>
            <p:cNvPr id="16439" name="Text Box 34"/>
            <p:cNvSpPr txBox="1">
              <a:spLocks noChangeArrowheads="1"/>
            </p:cNvSpPr>
            <p:nvPr/>
          </p:nvSpPr>
          <p:spPr bwMode="auto">
            <a:xfrm>
              <a:off x="1313" y="2946"/>
              <a:ext cx="2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/>
                <a:t>Y</a:t>
              </a:r>
            </a:p>
          </p:txBody>
        </p:sp>
        <p:sp>
          <p:nvSpPr>
            <p:cNvPr id="16440" name="Text Box 35"/>
            <p:cNvSpPr txBox="1">
              <a:spLocks noChangeArrowheads="1"/>
            </p:cNvSpPr>
            <p:nvPr/>
          </p:nvSpPr>
          <p:spPr bwMode="auto">
            <a:xfrm>
              <a:off x="2260" y="2794"/>
              <a:ext cx="20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/>
                <a:t>Z</a:t>
              </a:r>
            </a:p>
          </p:txBody>
        </p:sp>
        <p:sp>
          <p:nvSpPr>
            <p:cNvPr id="16441" name="Freeform 36"/>
            <p:cNvSpPr>
              <a:spLocks noChangeAspect="1"/>
            </p:cNvSpPr>
            <p:nvPr/>
          </p:nvSpPr>
          <p:spPr bwMode="auto">
            <a:xfrm>
              <a:off x="1733" y="2842"/>
              <a:ext cx="50" cy="372"/>
            </a:xfrm>
            <a:custGeom>
              <a:avLst/>
              <a:gdLst>
                <a:gd name="T0" fmla="*/ 0 w 192"/>
                <a:gd name="T1" fmla="*/ 0 h 1152"/>
                <a:gd name="T2" fmla="*/ 13 w 192"/>
                <a:gd name="T3" fmla="*/ 60 h 1152"/>
                <a:gd name="T4" fmla="*/ 0 w 192"/>
                <a:gd name="T5" fmla="*/ 120 h 1152"/>
                <a:gd name="T6" fmla="*/ 0 60000 65536"/>
                <a:gd name="T7" fmla="*/ 0 60000 65536"/>
                <a:gd name="T8" fmla="*/ 0 60000 65536"/>
                <a:gd name="T9" fmla="*/ 0 w 192"/>
                <a:gd name="T10" fmla="*/ 0 h 1152"/>
                <a:gd name="T11" fmla="*/ 192 w 192"/>
                <a:gd name="T12" fmla="*/ 1152 h 11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1152">
                  <a:moveTo>
                    <a:pt x="0" y="0"/>
                  </a:moveTo>
                  <a:cubicBezTo>
                    <a:pt x="96" y="192"/>
                    <a:pt x="192" y="384"/>
                    <a:pt x="192" y="576"/>
                  </a:cubicBezTo>
                  <a:cubicBezTo>
                    <a:pt x="192" y="768"/>
                    <a:pt x="96" y="960"/>
                    <a:pt x="0" y="1152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grpSp>
          <p:nvGrpSpPr>
            <p:cNvPr id="16442" name="Group 37"/>
            <p:cNvGrpSpPr>
              <a:grpSpLocks noChangeAspect="1"/>
            </p:cNvGrpSpPr>
            <p:nvPr/>
          </p:nvGrpSpPr>
          <p:grpSpPr bwMode="auto">
            <a:xfrm>
              <a:off x="1733" y="2842"/>
              <a:ext cx="453" cy="186"/>
              <a:chOff x="2880" y="2736"/>
              <a:chExt cx="1728" cy="576"/>
            </a:xfrm>
          </p:grpSpPr>
          <p:sp>
            <p:nvSpPr>
              <p:cNvPr id="16448" name="Line 38"/>
              <p:cNvSpPr>
                <a:spLocks noChangeAspect="1" noChangeShapeType="1"/>
              </p:cNvSpPr>
              <p:nvPr/>
            </p:nvSpPr>
            <p:spPr bwMode="auto">
              <a:xfrm>
                <a:off x="2880" y="2736"/>
                <a:ext cx="5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sp>
            <p:nvSpPr>
              <p:cNvPr id="16449" name="Freeform 39"/>
              <p:cNvSpPr>
                <a:spLocks noChangeAspect="1"/>
              </p:cNvSpPr>
              <p:nvPr/>
            </p:nvSpPr>
            <p:spPr bwMode="auto">
              <a:xfrm>
                <a:off x="3456" y="2736"/>
                <a:ext cx="1152" cy="576"/>
              </a:xfrm>
              <a:custGeom>
                <a:avLst/>
                <a:gdLst>
                  <a:gd name="T0" fmla="*/ 0 w 1152"/>
                  <a:gd name="T1" fmla="*/ 0 h 576"/>
                  <a:gd name="T2" fmla="*/ 672 w 1152"/>
                  <a:gd name="T3" fmla="*/ 192 h 576"/>
                  <a:gd name="T4" fmla="*/ 1152 w 1152"/>
                  <a:gd name="T5" fmla="*/ 576 h 576"/>
                  <a:gd name="T6" fmla="*/ 0 60000 65536"/>
                  <a:gd name="T7" fmla="*/ 0 60000 65536"/>
                  <a:gd name="T8" fmla="*/ 0 60000 65536"/>
                  <a:gd name="T9" fmla="*/ 0 w 1152"/>
                  <a:gd name="T10" fmla="*/ 0 h 576"/>
                  <a:gd name="T11" fmla="*/ 1152 w 1152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52" h="576">
                    <a:moveTo>
                      <a:pt x="0" y="0"/>
                    </a:moveTo>
                    <a:cubicBezTo>
                      <a:pt x="240" y="48"/>
                      <a:pt x="480" y="96"/>
                      <a:pt x="672" y="192"/>
                    </a:cubicBezTo>
                    <a:cubicBezTo>
                      <a:pt x="864" y="288"/>
                      <a:pt x="1008" y="432"/>
                      <a:pt x="1152" y="576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</p:grpSp>
        <p:grpSp>
          <p:nvGrpSpPr>
            <p:cNvPr id="16443" name="Group 40"/>
            <p:cNvGrpSpPr>
              <a:grpSpLocks noChangeAspect="1"/>
            </p:cNvGrpSpPr>
            <p:nvPr/>
          </p:nvGrpSpPr>
          <p:grpSpPr bwMode="auto">
            <a:xfrm flipV="1">
              <a:off x="1732" y="3025"/>
              <a:ext cx="454" cy="186"/>
              <a:chOff x="2880" y="2736"/>
              <a:chExt cx="1728" cy="576"/>
            </a:xfrm>
          </p:grpSpPr>
          <p:sp>
            <p:nvSpPr>
              <p:cNvPr id="16446" name="Line 41"/>
              <p:cNvSpPr>
                <a:spLocks noChangeAspect="1" noChangeShapeType="1"/>
              </p:cNvSpPr>
              <p:nvPr/>
            </p:nvSpPr>
            <p:spPr bwMode="auto">
              <a:xfrm>
                <a:off x="2880" y="2736"/>
                <a:ext cx="5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sp>
            <p:nvSpPr>
              <p:cNvPr id="16447" name="Freeform 42"/>
              <p:cNvSpPr>
                <a:spLocks noChangeAspect="1"/>
              </p:cNvSpPr>
              <p:nvPr/>
            </p:nvSpPr>
            <p:spPr bwMode="auto">
              <a:xfrm>
                <a:off x="3456" y="2736"/>
                <a:ext cx="1152" cy="576"/>
              </a:xfrm>
              <a:custGeom>
                <a:avLst/>
                <a:gdLst>
                  <a:gd name="T0" fmla="*/ 0 w 1152"/>
                  <a:gd name="T1" fmla="*/ 0 h 576"/>
                  <a:gd name="T2" fmla="*/ 672 w 1152"/>
                  <a:gd name="T3" fmla="*/ 192 h 576"/>
                  <a:gd name="T4" fmla="*/ 1152 w 1152"/>
                  <a:gd name="T5" fmla="*/ 576 h 576"/>
                  <a:gd name="T6" fmla="*/ 0 60000 65536"/>
                  <a:gd name="T7" fmla="*/ 0 60000 65536"/>
                  <a:gd name="T8" fmla="*/ 0 60000 65536"/>
                  <a:gd name="T9" fmla="*/ 0 w 1152"/>
                  <a:gd name="T10" fmla="*/ 0 h 576"/>
                  <a:gd name="T11" fmla="*/ 1152 w 1152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52" h="576">
                    <a:moveTo>
                      <a:pt x="0" y="0"/>
                    </a:moveTo>
                    <a:cubicBezTo>
                      <a:pt x="240" y="48"/>
                      <a:pt x="480" y="96"/>
                      <a:pt x="672" y="192"/>
                    </a:cubicBezTo>
                    <a:cubicBezTo>
                      <a:pt x="864" y="288"/>
                      <a:pt x="1008" y="432"/>
                      <a:pt x="1152" y="576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</p:grpSp>
        <p:sp>
          <p:nvSpPr>
            <p:cNvPr id="16444" name="Line 43"/>
            <p:cNvSpPr>
              <a:spLocks noChangeShapeType="1"/>
            </p:cNvSpPr>
            <p:nvPr/>
          </p:nvSpPr>
          <p:spPr bwMode="auto">
            <a:xfrm>
              <a:off x="2193" y="3025"/>
              <a:ext cx="1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45" name="Freeform 44"/>
            <p:cNvSpPr>
              <a:spLocks noChangeAspect="1"/>
            </p:cNvSpPr>
            <p:nvPr/>
          </p:nvSpPr>
          <p:spPr bwMode="auto">
            <a:xfrm>
              <a:off x="1662" y="2832"/>
              <a:ext cx="50" cy="372"/>
            </a:xfrm>
            <a:custGeom>
              <a:avLst/>
              <a:gdLst>
                <a:gd name="T0" fmla="*/ 0 w 192"/>
                <a:gd name="T1" fmla="*/ 0 h 1152"/>
                <a:gd name="T2" fmla="*/ 13 w 192"/>
                <a:gd name="T3" fmla="*/ 60 h 1152"/>
                <a:gd name="T4" fmla="*/ 0 w 192"/>
                <a:gd name="T5" fmla="*/ 120 h 1152"/>
                <a:gd name="T6" fmla="*/ 0 60000 65536"/>
                <a:gd name="T7" fmla="*/ 0 60000 65536"/>
                <a:gd name="T8" fmla="*/ 0 60000 65536"/>
                <a:gd name="T9" fmla="*/ 0 w 192"/>
                <a:gd name="T10" fmla="*/ 0 h 1152"/>
                <a:gd name="T11" fmla="*/ 192 w 192"/>
                <a:gd name="T12" fmla="*/ 1152 h 11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1152">
                  <a:moveTo>
                    <a:pt x="0" y="0"/>
                  </a:moveTo>
                  <a:cubicBezTo>
                    <a:pt x="96" y="192"/>
                    <a:pt x="192" y="384"/>
                    <a:pt x="192" y="576"/>
                  </a:cubicBezTo>
                  <a:cubicBezTo>
                    <a:pt x="192" y="768"/>
                    <a:pt x="96" y="960"/>
                    <a:pt x="0" y="1152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</p:grpSp>
      <p:sp>
        <p:nvSpPr>
          <p:cNvPr id="16428" name="Text Box 64"/>
          <p:cNvSpPr txBox="1">
            <a:spLocks noChangeArrowheads="1"/>
          </p:cNvSpPr>
          <p:nvPr/>
        </p:nvSpPr>
        <p:spPr bwMode="auto">
          <a:xfrm>
            <a:off x="4762500" y="2454275"/>
            <a:ext cx="1563688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/>
              <a:t>F = X’Y + XY’</a:t>
            </a:r>
          </a:p>
          <a:p>
            <a:r>
              <a:rPr lang="en-US"/>
              <a:t>    = X </a:t>
            </a:r>
            <a:r>
              <a:rPr lang="en-US">
                <a:sym typeface="Symbol" pitchFamily="18" charset="2"/>
              </a:rPr>
              <a:t> </a:t>
            </a:r>
            <a:r>
              <a:rPr lang="en-US"/>
              <a:t>Y</a:t>
            </a:r>
          </a:p>
        </p:txBody>
      </p:sp>
      <p:sp>
        <p:nvSpPr>
          <p:cNvPr id="16429" name="Text Box 153"/>
          <p:cNvSpPr txBox="1">
            <a:spLocks noChangeArrowheads="1"/>
          </p:cNvSpPr>
          <p:nvPr/>
        </p:nvSpPr>
        <p:spPr bwMode="auto">
          <a:xfrm>
            <a:off x="119063" y="2452688"/>
            <a:ext cx="18811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/>
              <a:t>Exclusive OR</a:t>
            </a:r>
          </a:p>
          <a:p>
            <a:r>
              <a:rPr lang="en-US"/>
              <a:t>(XOR)</a:t>
            </a:r>
          </a:p>
        </p:txBody>
      </p:sp>
      <p:sp>
        <p:nvSpPr>
          <p:cNvPr id="16430" name="Text Box 155"/>
          <p:cNvSpPr txBox="1">
            <a:spLocks noChangeArrowheads="1"/>
          </p:cNvSpPr>
          <p:nvPr/>
        </p:nvSpPr>
        <p:spPr bwMode="auto">
          <a:xfrm>
            <a:off x="119063" y="4038600"/>
            <a:ext cx="21018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/>
              <a:t>Exclusive NOR</a:t>
            </a:r>
          </a:p>
          <a:p>
            <a:r>
              <a:rPr lang="en-US"/>
              <a:t>(XNOR)</a:t>
            </a:r>
          </a:p>
        </p:txBody>
      </p:sp>
      <p:sp>
        <p:nvSpPr>
          <p:cNvPr id="16431" name="Footer Placeholder 4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  <p:sp>
        <p:nvSpPr>
          <p:cNvPr id="16432" name="Oval 41"/>
          <p:cNvSpPr>
            <a:spLocks noChangeArrowheads="1"/>
          </p:cNvSpPr>
          <p:nvPr/>
        </p:nvSpPr>
        <p:spPr bwMode="auto">
          <a:xfrm>
            <a:off x="5562600" y="4968875"/>
            <a:ext cx="152400" cy="152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33" name="Oval 43"/>
          <p:cNvSpPr>
            <a:spLocks noChangeArrowheads="1"/>
          </p:cNvSpPr>
          <p:nvPr/>
        </p:nvSpPr>
        <p:spPr bwMode="auto">
          <a:xfrm>
            <a:off x="5621338" y="5029200"/>
            <a:ext cx="46037" cy="46038"/>
          </a:xfrm>
          <a:prstGeom prst="ellipse">
            <a:avLst/>
          </a:prstGeom>
          <a:solidFill>
            <a:schemeClr val="tx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16434" name="Straight Arrow Connector 45"/>
          <p:cNvCxnSpPr>
            <a:cxnSpLocks noChangeShapeType="1"/>
          </p:cNvCxnSpPr>
          <p:nvPr/>
        </p:nvCxnSpPr>
        <p:spPr bwMode="auto">
          <a:xfrm flipV="1">
            <a:off x="4419600" y="5334000"/>
            <a:ext cx="914400" cy="3810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6435" name="TextBox 46"/>
          <p:cNvSpPr txBox="1">
            <a:spLocks noChangeArrowheads="1"/>
          </p:cNvSpPr>
          <p:nvPr/>
        </p:nvSpPr>
        <p:spPr bwMode="auto">
          <a:xfrm>
            <a:off x="2230438" y="5715000"/>
            <a:ext cx="3027362" cy="36988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Different symbols for XNOR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XOR/XNOR Properties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060575"/>
            <a:ext cx="7693025" cy="4035425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sz="2000" smtClean="0"/>
              <a:t>X </a:t>
            </a:r>
            <a:r>
              <a:rPr lang="en-US" sz="2000" smtClean="0">
                <a:sym typeface="Symbol" pitchFamily="18" charset="2"/>
              </a:rPr>
              <a:t>  </a:t>
            </a:r>
            <a:r>
              <a:rPr lang="en-US" sz="2000" smtClean="0"/>
              <a:t>0 = X</a:t>
            </a:r>
            <a:r>
              <a:rPr lang="en-US" sz="2000" smtClean="0">
                <a:latin typeface="Tahoma" pitchFamily="34" charset="0"/>
                <a:cs typeface="Tahoma" pitchFamily="34" charset="0"/>
                <a:sym typeface="Symbol" pitchFamily="18" charset="2"/>
              </a:rPr>
              <a:t> 								X </a:t>
            </a:r>
            <a:r>
              <a:rPr lang="th-TH" sz="2000" smtClean="0">
                <a:latin typeface="Tahoma" pitchFamily="34" charset="0"/>
                <a:cs typeface="Tahoma" pitchFamily="34" charset="0"/>
                <a:sym typeface="Symbol" pitchFamily="18" charset="2"/>
              </a:rPr>
              <a:t></a:t>
            </a:r>
            <a:r>
              <a:rPr lang="en-US" sz="2000" smtClean="0">
                <a:latin typeface="Tahoma" pitchFamily="34" charset="0"/>
                <a:cs typeface="Tahoma" pitchFamily="34" charset="0"/>
                <a:sym typeface="Symbol" pitchFamily="18" charset="2"/>
              </a:rPr>
              <a:t> 0 = X’</a:t>
            </a:r>
            <a:endParaRPr lang="en-US" sz="2000" smtClean="0"/>
          </a:p>
          <a:p>
            <a:pPr>
              <a:buFont typeface="Arial" charset="0"/>
              <a:buChar char="•"/>
            </a:pPr>
            <a:r>
              <a:rPr lang="en-US" sz="2000" smtClean="0"/>
              <a:t>X </a:t>
            </a:r>
            <a:r>
              <a:rPr lang="en-US" sz="2000" smtClean="0">
                <a:sym typeface="Symbol" pitchFamily="18" charset="2"/>
              </a:rPr>
              <a:t>  </a:t>
            </a:r>
            <a:r>
              <a:rPr lang="en-US" sz="2000" smtClean="0"/>
              <a:t>1 = X’								X </a:t>
            </a:r>
            <a:r>
              <a:rPr lang="th-TH" sz="2000" smtClean="0">
                <a:latin typeface="Tahoma" pitchFamily="34" charset="0"/>
                <a:cs typeface="Tahoma" pitchFamily="34" charset="0"/>
                <a:sym typeface="Symbol" pitchFamily="18" charset="2"/>
              </a:rPr>
              <a:t></a:t>
            </a:r>
            <a:r>
              <a:rPr lang="en-US" sz="2000" smtClean="0">
                <a:latin typeface="Tahoma" pitchFamily="34" charset="0"/>
                <a:cs typeface="Tahoma" pitchFamily="34" charset="0"/>
                <a:sym typeface="Symbol" pitchFamily="18" charset="2"/>
              </a:rPr>
              <a:t> 1 = X</a:t>
            </a:r>
            <a:endParaRPr lang="en-US" sz="2000" smtClean="0"/>
          </a:p>
          <a:p>
            <a:pPr>
              <a:buFont typeface="Arial" charset="0"/>
              <a:buChar char="•"/>
            </a:pPr>
            <a:r>
              <a:rPr lang="en-US" sz="2000" smtClean="0"/>
              <a:t>X </a:t>
            </a:r>
            <a:r>
              <a:rPr lang="en-US" sz="2000" smtClean="0">
                <a:sym typeface="Symbol" pitchFamily="18" charset="2"/>
              </a:rPr>
              <a:t>  </a:t>
            </a:r>
            <a:r>
              <a:rPr lang="en-US" sz="2000" smtClean="0"/>
              <a:t>X = 0								X </a:t>
            </a:r>
            <a:r>
              <a:rPr lang="th-TH" sz="2000" smtClean="0">
                <a:latin typeface="Tahoma" pitchFamily="34" charset="0"/>
                <a:cs typeface="Tahoma" pitchFamily="34" charset="0"/>
                <a:sym typeface="Symbol" pitchFamily="18" charset="2"/>
              </a:rPr>
              <a:t></a:t>
            </a:r>
            <a:r>
              <a:rPr lang="en-US" sz="2000" smtClean="0">
                <a:latin typeface="Tahoma" pitchFamily="34" charset="0"/>
                <a:cs typeface="Tahoma" pitchFamily="34" charset="0"/>
                <a:sym typeface="Symbol" pitchFamily="18" charset="2"/>
              </a:rPr>
              <a:t> X = 1</a:t>
            </a:r>
            <a:endParaRPr lang="en-US" sz="2000" smtClean="0"/>
          </a:p>
          <a:p>
            <a:pPr>
              <a:buFont typeface="Arial" charset="0"/>
              <a:buChar char="•"/>
            </a:pPr>
            <a:r>
              <a:rPr lang="en-US" sz="2000" smtClean="0"/>
              <a:t>X </a:t>
            </a:r>
            <a:r>
              <a:rPr lang="en-US" sz="2000" smtClean="0">
                <a:sym typeface="Symbol" pitchFamily="18" charset="2"/>
              </a:rPr>
              <a:t>  </a:t>
            </a:r>
            <a:r>
              <a:rPr lang="en-US" sz="2000" smtClean="0"/>
              <a:t>X’ = 1								X </a:t>
            </a:r>
            <a:r>
              <a:rPr lang="th-TH" sz="2000" smtClean="0">
                <a:latin typeface="Tahoma" pitchFamily="34" charset="0"/>
                <a:cs typeface="Tahoma" pitchFamily="34" charset="0"/>
                <a:sym typeface="Symbol" pitchFamily="18" charset="2"/>
              </a:rPr>
              <a:t></a:t>
            </a:r>
            <a:r>
              <a:rPr lang="en-US" sz="2000" smtClean="0">
                <a:latin typeface="Tahoma" pitchFamily="34" charset="0"/>
                <a:cs typeface="Tahoma" pitchFamily="34" charset="0"/>
                <a:sym typeface="Symbol" pitchFamily="18" charset="2"/>
              </a:rPr>
              <a:t> X’ = 0</a:t>
            </a:r>
            <a:endParaRPr lang="en-US" sz="2000" smtClean="0"/>
          </a:p>
          <a:p>
            <a:pPr>
              <a:buFont typeface="Arial" charset="0"/>
              <a:buChar char="•"/>
            </a:pPr>
            <a:r>
              <a:rPr lang="en-US" sz="2000" smtClean="0"/>
              <a:t>X </a:t>
            </a:r>
            <a:r>
              <a:rPr lang="en-US" sz="2000" smtClean="0">
                <a:sym typeface="Symbol" pitchFamily="18" charset="2"/>
              </a:rPr>
              <a:t> </a:t>
            </a:r>
            <a:r>
              <a:rPr lang="en-US" sz="2000" smtClean="0"/>
              <a:t>Y’ = X’ </a:t>
            </a:r>
            <a:r>
              <a:rPr lang="en-US" sz="2000" smtClean="0">
                <a:sym typeface="Symbol" pitchFamily="18" charset="2"/>
              </a:rPr>
              <a:t>  </a:t>
            </a:r>
            <a:r>
              <a:rPr lang="en-US" sz="2000" smtClean="0"/>
              <a:t>Y = (X </a:t>
            </a:r>
            <a:r>
              <a:rPr lang="en-US" sz="2000" smtClean="0">
                <a:sym typeface="Symbol" pitchFamily="18" charset="2"/>
              </a:rPr>
              <a:t> </a:t>
            </a:r>
            <a:r>
              <a:rPr lang="en-US" sz="2000" smtClean="0"/>
              <a:t>Y)’ = X </a:t>
            </a:r>
            <a:r>
              <a:rPr lang="th-TH" sz="2000" smtClean="0">
                <a:latin typeface="Tahoma" pitchFamily="34" charset="0"/>
                <a:cs typeface="Tahoma" pitchFamily="34" charset="0"/>
                <a:sym typeface="Symbol" pitchFamily="18" charset="2"/>
              </a:rPr>
              <a:t></a:t>
            </a:r>
            <a:r>
              <a:rPr lang="en-US" sz="2000" smtClean="0">
                <a:latin typeface="Tahoma" pitchFamily="34" charset="0"/>
                <a:cs typeface="Tahoma" pitchFamily="34" charset="0"/>
                <a:sym typeface="Symbol" pitchFamily="18" charset="2"/>
              </a:rPr>
              <a:t> Y</a:t>
            </a:r>
            <a:endParaRPr lang="en-US" sz="2000" smtClean="0"/>
          </a:p>
          <a:p>
            <a:pPr>
              <a:buFont typeface="Arial" charset="0"/>
              <a:buChar char="•"/>
            </a:pPr>
            <a:r>
              <a:rPr lang="en-US" sz="2000" smtClean="0"/>
              <a:t>X </a:t>
            </a:r>
            <a:r>
              <a:rPr lang="en-US" sz="2000" smtClean="0">
                <a:sym typeface="Symbol" pitchFamily="18" charset="2"/>
              </a:rPr>
              <a:t>  </a:t>
            </a:r>
            <a:r>
              <a:rPr lang="en-US" sz="2000" smtClean="0"/>
              <a:t>Y  = X’ </a:t>
            </a:r>
            <a:r>
              <a:rPr lang="en-US" sz="2000" smtClean="0">
                <a:sym typeface="Symbol" pitchFamily="18" charset="2"/>
              </a:rPr>
              <a:t> </a:t>
            </a:r>
            <a:r>
              <a:rPr lang="en-US" sz="2000" smtClean="0"/>
              <a:t>Y’  (same with XNOR)</a:t>
            </a:r>
          </a:p>
          <a:p>
            <a:pPr>
              <a:buFont typeface="Arial" charset="0"/>
              <a:buChar char="•"/>
            </a:pPr>
            <a:r>
              <a:rPr lang="en-US" sz="2000" smtClean="0"/>
              <a:t>X </a:t>
            </a:r>
            <a:r>
              <a:rPr lang="en-US" sz="2000" smtClean="0">
                <a:sym typeface="Symbol" pitchFamily="18" charset="2"/>
              </a:rPr>
              <a:t>  </a:t>
            </a:r>
            <a:r>
              <a:rPr lang="en-US" sz="2000" smtClean="0"/>
              <a:t>Y  = Y </a:t>
            </a:r>
            <a:r>
              <a:rPr lang="en-US" sz="2000" smtClean="0">
                <a:sym typeface="Symbol" pitchFamily="18" charset="2"/>
              </a:rPr>
              <a:t>  </a:t>
            </a:r>
            <a:r>
              <a:rPr lang="en-US" sz="2000" smtClean="0"/>
              <a:t>X  (commutative, same with XNOR)</a:t>
            </a:r>
          </a:p>
          <a:p>
            <a:pPr>
              <a:buFont typeface="Arial" charset="0"/>
              <a:buChar char="•"/>
            </a:pPr>
            <a:r>
              <a:rPr lang="en-US" sz="2000" smtClean="0">
                <a:sym typeface="Symbol" pitchFamily="18" charset="2"/>
              </a:rPr>
              <a:t>X  (Y  Z) = (X  Y)  Z (associative, same with XNOR)</a:t>
            </a:r>
            <a:endParaRPr lang="en-US" sz="2000" smtClean="0"/>
          </a:p>
        </p:txBody>
      </p:sp>
      <p:sp>
        <p:nvSpPr>
          <p:cNvPr id="17412" name="Footer Placeholder 4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Odd Parity Function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smtClean="0"/>
              <a:t>The XOR of an n-input function: F = X</a:t>
            </a:r>
            <a:r>
              <a:rPr lang="en-US" sz="2400" smtClean="0">
                <a:sym typeface="Symbol" pitchFamily="18" charset="2"/>
              </a:rPr>
              <a:t></a:t>
            </a:r>
            <a:r>
              <a:rPr lang="en-US" sz="2400" smtClean="0"/>
              <a:t>Y</a:t>
            </a:r>
            <a:r>
              <a:rPr lang="en-US" sz="2400" smtClean="0">
                <a:sym typeface="Symbol" pitchFamily="18" charset="2"/>
              </a:rPr>
              <a:t> </a:t>
            </a:r>
            <a:r>
              <a:rPr lang="en-US" sz="2400" smtClean="0"/>
              <a:t>Z is equal to 1 if and only if an odd number of variables of the function have a value of 1</a:t>
            </a:r>
          </a:p>
          <a:p>
            <a:endParaRPr lang="en-US" sz="2400" smtClean="0"/>
          </a:p>
        </p:txBody>
      </p:sp>
      <p:graphicFrame>
        <p:nvGraphicFramePr>
          <p:cNvPr id="257186" name="Group 162"/>
          <p:cNvGraphicFramePr>
            <a:graphicFrameLocks noGrp="1"/>
          </p:cNvGraphicFramePr>
          <p:nvPr/>
        </p:nvGraphicFramePr>
        <p:xfrm>
          <a:off x="6781800" y="2971800"/>
          <a:ext cx="1876425" cy="3017838"/>
        </p:xfrm>
        <a:graphic>
          <a:graphicData uri="http://schemas.openxmlformats.org/drawingml/2006/table">
            <a:tbl>
              <a:tblPr/>
              <a:tblGrid>
                <a:gridCol w="469106"/>
                <a:gridCol w="469106"/>
                <a:gridCol w="469106"/>
                <a:gridCol w="469106"/>
              </a:tblGrid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76" name="Text Box 173"/>
          <p:cNvSpPr txBox="1">
            <a:spLocks noChangeArrowheads="1"/>
          </p:cNvSpPr>
          <p:nvPr/>
        </p:nvSpPr>
        <p:spPr bwMode="auto">
          <a:xfrm>
            <a:off x="990600" y="3048000"/>
            <a:ext cx="35814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 Exclusive OR of a function acts as an ODD detector. It is 1 only if the number of 1’s in the input is odd.</a:t>
            </a:r>
          </a:p>
        </p:txBody>
      </p:sp>
      <p:grpSp>
        <p:nvGrpSpPr>
          <p:cNvPr id="18477" name="Group 21"/>
          <p:cNvGrpSpPr>
            <a:grpSpLocks/>
          </p:cNvGrpSpPr>
          <p:nvPr/>
        </p:nvGrpSpPr>
        <p:grpSpPr bwMode="auto">
          <a:xfrm>
            <a:off x="685800" y="4419600"/>
            <a:ext cx="2819400" cy="1371600"/>
            <a:chOff x="1524000" y="4191000"/>
            <a:chExt cx="2819400" cy="1371600"/>
          </a:xfrm>
        </p:grpSpPr>
        <p:sp>
          <p:nvSpPr>
            <p:cNvPr id="18480" name="AutoShape 174"/>
            <p:cNvSpPr>
              <a:spLocks noChangeArrowheads="1"/>
            </p:cNvSpPr>
            <p:nvPr/>
          </p:nvSpPr>
          <p:spPr bwMode="auto">
            <a:xfrm rot="10800000">
              <a:off x="2133600" y="4343400"/>
              <a:ext cx="685800" cy="685800"/>
            </a:xfrm>
            <a:prstGeom prst="moon">
              <a:avLst>
                <a:gd name="adj" fmla="val 70532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1" name="Arc 175"/>
            <p:cNvSpPr>
              <a:spLocks/>
            </p:cNvSpPr>
            <p:nvPr/>
          </p:nvSpPr>
          <p:spPr bwMode="auto">
            <a:xfrm>
              <a:off x="1981200" y="4343400"/>
              <a:ext cx="228600" cy="676275"/>
            </a:xfrm>
            <a:custGeom>
              <a:avLst/>
              <a:gdLst>
                <a:gd name="T0" fmla="*/ 0 w 21600"/>
                <a:gd name="T1" fmla="*/ 0 h 42503"/>
                <a:gd name="T2" fmla="*/ 6452161 w 21600"/>
                <a:gd name="T3" fmla="*/ 171210561 h 42503"/>
                <a:gd name="T4" fmla="*/ 0 w 21600"/>
                <a:gd name="T5" fmla="*/ 87009223 h 42503"/>
                <a:gd name="T6" fmla="*/ 0 60000 65536"/>
                <a:gd name="T7" fmla="*/ 0 60000 65536"/>
                <a:gd name="T8" fmla="*/ 0 60000 65536"/>
                <a:gd name="T9" fmla="*/ 0 w 21600"/>
                <a:gd name="T10" fmla="*/ 0 h 42503"/>
                <a:gd name="T11" fmla="*/ 21600 w 21600"/>
                <a:gd name="T12" fmla="*/ 42503 h 4250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42503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1433"/>
                    <a:pt x="14958" y="40025"/>
                    <a:pt x="5442" y="42502"/>
                  </a:cubicBezTo>
                </a:path>
                <a:path w="21600" h="42503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1433"/>
                    <a:pt x="14958" y="40025"/>
                    <a:pt x="5442" y="42502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2" name="Line 176"/>
            <p:cNvSpPr>
              <a:spLocks noChangeShapeType="1"/>
            </p:cNvSpPr>
            <p:nvPr/>
          </p:nvSpPr>
          <p:spPr bwMode="auto">
            <a:xfrm>
              <a:off x="1828800" y="44958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3" name="Line 177"/>
            <p:cNvSpPr>
              <a:spLocks noChangeShapeType="1"/>
            </p:cNvSpPr>
            <p:nvPr/>
          </p:nvSpPr>
          <p:spPr bwMode="auto">
            <a:xfrm>
              <a:off x="1828800" y="4800600"/>
              <a:ext cx="381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4" name="AutoShape 178"/>
            <p:cNvSpPr>
              <a:spLocks noChangeArrowheads="1"/>
            </p:cNvSpPr>
            <p:nvPr/>
          </p:nvSpPr>
          <p:spPr bwMode="auto">
            <a:xfrm rot="10800000">
              <a:off x="3200400" y="4876800"/>
              <a:ext cx="685800" cy="685800"/>
            </a:xfrm>
            <a:prstGeom prst="moon">
              <a:avLst>
                <a:gd name="adj" fmla="val 70532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5" name="Arc 179"/>
            <p:cNvSpPr>
              <a:spLocks/>
            </p:cNvSpPr>
            <p:nvPr/>
          </p:nvSpPr>
          <p:spPr bwMode="auto">
            <a:xfrm>
              <a:off x="3048000" y="4876800"/>
              <a:ext cx="228600" cy="676275"/>
            </a:xfrm>
            <a:custGeom>
              <a:avLst/>
              <a:gdLst>
                <a:gd name="T0" fmla="*/ 0 w 21600"/>
                <a:gd name="T1" fmla="*/ 0 h 42503"/>
                <a:gd name="T2" fmla="*/ 6452161 w 21600"/>
                <a:gd name="T3" fmla="*/ 171210561 h 42503"/>
                <a:gd name="T4" fmla="*/ 0 w 21600"/>
                <a:gd name="T5" fmla="*/ 87009223 h 42503"/>
                <a:gd name="T6" fmla="*/ 0 60000 65536"/>
                <a:gd name="T7" fmla="*/ 0 60000 65536"/>
                <a:gd name="T8" fmla="*/ 0 60000 65536"/>
                <a:gd name="T9" fmla="*/ 0 w 21600"/>
                <a:gd name="T10" fmla="*/ 0 h 42503"/>
                <a:gd name="T11" fmla="*/ 21600 w 21600"/>
                <a:gd name="T12" fmla="*/ 42503 h 4250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42503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1433"/>
                    <a:pt x="14958" y="40025"/>
                    <a:pt x="5442" y="42502"/>
                  </a:cubicBezTo>
                </a:path>
                <a:path w="21600" h="42503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1433"/>
                    <a:pt x="14958" y="40025"/>
                    <a:pt x="5442" y="42502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6" name="Line 180"/>
            <p:cNvSpPr>
              <a:spLocks noChangeShapeType="1"/>
            </p:cNvSpPr>
            <p:nvPr/>
          </p:nvSpPr>
          <p:spPr bwMode="auto">
            <a:xfrm>
              <a:off x="2895600" y="50292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7" name="Line 181"/>
            <p:cNvSpPr>
              <a:spLocks noChangeShapeType="1"/>
            </p:cNvSpPr>
            <p:nvPr/>
          </p:nvSpPr>
          <p:spPr bwMode="auto">
            <a:xfrm>
              <a:off x="2895600" y="5334000"/>
              <a:ext cx="381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8" name="Line 182"/>
            <p:cNvSpPr>
              <a:spLocks noChangeShapeType="1"/>
            </p:cNvSpPr>
            <p:nvPr/>
          </p:nvSpPr>
          <p:spPr bwMode="auto">
            <a:xfrm flipV="1">
              <a:off x="2895600" y="46482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9" name="Line 183"/>
            <p:cNvSpPr>
              <a:spLocks noChangeShapeType="1"/>
            </p:cNvSpPr>
            <p:nvPr/>
          </p:nvSpPr>
          <p:spPr bwMode="auto">
            <a:xfrm flipH="1">
              <a:off x="2819400" y="4648200"/>
              <a:ext cx="76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90" name="Text Box 184"/>
            <p:cNvSpPr txBox="1">
              <a:spLocks noChangeArrowheads="1"/>
            </p:cNvSpPr>
            <p:nvPr/>
          </p:nvSpPr>
          <p:spPr bwMode="auto">
            <a:xfrm>
              <a:off x="1524000" y="4191000"/>
              <a:ext cx="304800" cy="7794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X</a:t>
              </a:r>
            </a:p>
            <a:p>
              <a:pPr>
                <a:spcBef>
                  <a:spcPct val="50000"/>
                </a:spcBef>
              </a:pPr>
              <a:r>
                <a:rPr lang="en-US"/>
                <a:t>Y</a:t>
              </a:r>
            </a:p>
          </p:txBody>
        </p:sp>
        <p:sp>
          <p:nvSpPr>
            <p:cNvPr id="18491" name="Text Box 185"/>
            <p:cNvSpPr txBox="1">
              <a:spLocks noChangeArrowheads="1"/>
            </p:cNvSpPr>
            <p:nvPr/>
          </p:nvSpPr>
          <p:spPr bwMode="auto">
            <a:xfrm>
              <a:off x="2514600" y="5181600"/>
              <a:ext cx="3810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Z</a:t>
              </a:r>
            </a:p>
          </p:txBody>
        </p:sp>
        <p:sp>
          <p:nvSpPr>
            <p:cNvPr id="18492" name="Line 186"/>
            <p:cNvSpPr>
              <a:spLocks noChangeShapeType="1"/>
            </p:cNvSpPr>
            <p:nvPr/>
          </p:nvSpPr>
          <p:spPr bwMode="auto">
            <a:xfrm>
              <a:off x="3886200" y="5181600"/>
              <a:ext cx="457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478" name="Footer Placeholder 29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  <p:pic>
        <p:nvPicPr>
          <p:cNvPr id="18479" name="Picture 8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4333875"/>
            <a:ext cx="2355850" cy="16859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Odd Parity Function</a:t>
            </a:r>
          </a:p>
        </p:txBody>
      </p:sp>
      <p:sp>
        <p:nvSpPr>
          <p:cNvPr id="1945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  <p:pic>
        <p:nvPicPr>
          <p:cNvPr id="1946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568575"/>
            <a:ext cx="3581400" cy="16224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1946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2057400"/>
            <a:ext cx="2897188" cy="3105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1857375" y="3810000"/>
            <a:ext cx="381000" cy="304800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5951538" y="4876800"/>
            <a:ext cx="381000" cy="304800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4" name="TextBox 8"/>
          <p:cNvSpPr txBox="1">
            <a:spLocks noChangeArrowheads="1"/>
          </p:cNvSpPr>
          <p:nvPr/>
        </p:nvSpPr>
        <p:spPr bwMode="auto">
          <a:xfrm>
            <a:off x="990600" y="5345113"/>
            <a:ext cx="5302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4-Input XOR  =  4-input odd parity checker</a:t>
            </a:r>
          </a:p>
        </p:txBody>
      </p:sp>
      <p:cxnSp>
        <p:nvCxnSpPr>
          <p:cNvPr id="19465" name="Straight Arrow Connector 10"/>
          <p:cNvCxnSpPr>
            <a:cxnSpLocks noChangeShapeType="1"/>
          </p:cNvCxnSpPr>
          <p:nvPr/>
        </p:nvCxnSpPr>
        <p:spPr bwMode="auto">
          <a:xfrm flipV="1">
            <a:off x="3733800" y="4495800"/>
            <a:ext cx="1524000" cy="7620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9466" name="Straight Arrow Connector 11"/>
          <p:cNvCxnSpPr>
            <a:cxnSpLocks noChangeShapeType="1"/>
          </p:cNvCxnSpPr>
          <p:nvPr/>
        </p:nvCxnSpPr>
        <p:spPr bwMode="auto">
          <a:xfrm rot="16200000" flipV="1">
            <a:off x="2552700" y="4305300"/>
            <a:ext cx="914400" cy="838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Even Parity function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smtClean="0"/>
              <a:t>Is equal to 1 if and only if the total number of 1’s in the input is an even number</a:t>
            </a:r>
          </a:p>
          <a:p>
            <a:r>
              <a:rPr lang="en-US" sz="2400" smtClean="0"/>
              <a:t>Obtained by placing an </a:t>
            </a:r>
            <a:r>
              <a:rPr lang="en-US" sz="2400" u="sng" smtClean="0"/>
              <a:t>inverter</a:t>
            </a:r>
            <a:r>
              <a:rPr lang="en-US" sz="2400" smtClean="0"/>
              <a:t> in front of the odd function</a:t>
            </a:r>
          </a:p>
        </p:txBody>
      </p:sp>
      <p:sp>
        <p:nvSpPr>
          <p:cNvPr id="20484" name="AutoShape 4"/>
          <p:cNvSpPr>
            <a:spLocks noChangeArrowheads="1"/>
          </p:cNvSpPr>
          <p:nvPr/>
        </p:nvSpPr>
        <p:spPr bwMode="auto">
          <a:xfrm rot="10800000">
            <a:off x="1828800" y="3581400"/>
            <a:ext cx="685800" cy="685800"/>
          </a:xfrm>
          <a:prstGeom prst="moon">
            <a:avLst>
              <a:gd name="adj" fmla="val 70532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Arc 5"/>
          <p:cNvSpPr>
            <a:spLocks/>
          </p:cNvSpPr>
          <p:nvPr/>
        </p:nvSpPr>
        <p:spPr bwMode="auto">
          <a:xfrm>
            <a:off x="1676400" y="3581400"/>
            <a:ext cx="228600" cy="676275"/>
          </a:xfrm>
          <a:custGeom>
            <a:avLst/>
            <a:gdLst>
              <a:gd name="T0" fmla="*/ 0 w 21600"/>
              <a:gd name="T1" fmla="*/ 0 h 42503"/>
              <a:gd name="T2" fmla="*/ 6452161 w 21600"/>
              <a:gd name="T3" fmla="*/ 171210561 h 42503"/>
              <a:gd name="T4" fmla="*/ 0 w 21600"/>
              <a:gd name="T5" fmla="*/ 87009223 h 42503"/>
              <a:gd name="T6" fmla="*/ 0 60000 65536"/>
              <a:gd name="T7" fmla="*/ 0 60000 65536"/>
              <a:gd name="T8" fmla="*/ 0 60000 65536"/>
              <a:gd name="T9" fmla="*/ 0 w 21600"/>
              <a:gd name="T10" fmla="*/ 0 h 42503"/>
              <a:gd name="T11" fmla="*/ 21600 w 21600"/>
              <a:gd name="T12" fmla="*/ 42503 h 4250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42503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1433"/>
                  <a:pt x="14958" y="40025"/>
                  <a:pt x="5442" y="42502"/>
                </a:cubicBezTo>
              </a:path>
              <a:path w="21600" h="42503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1433"/>
                  <a:pt x="14958" y="40025"/>
                  <a:pt x="5442" y="42502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1524000" y="3733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>
            <a:off x="1524000" y="4038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8" name="AutoShape 8"/>
          <p:cNvSpPr>
            <a:spLocks noChangeArrowheads="1"/>
          </p:cNvSpPr>
          <p:nvPr/>
        </p:nvSpPr>
        <p:spPr bwMode="auto">
          <a:xfrm rot="10800000">
            <a:off x="2895600" y="4114800"/>
            <a:ext cx="685800" cy="685800"/>
          </a:xfrm>
          <a:prstGeom prst="moon">
            <a:avLst>
              <a:gd name="adj" fmla="val 70532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9" name="Arc 9"/>
          <p:cNvSpPr>
            <a:spLocks/>
          </p:cNvSpPr>
          <p:nvPr/>
        </p:nvSpPr>
        <p:spPr bwMode="auto">
          <a:xfrm>
            <a:off x="2743200" y="4114800"/>
            <a:ext cx="228600" cy="676275"/>
          </a:xfrm>
          <a:custGeom>
            <a:avLst/>
            <a:gdLst>
              <a:gd name="T0" fmla="*/ 0 w 21600"/>
              <a:gd name="T1" fmla="*/ 0 h 42503"/>
              <a:gd name="T2" fmla="*/ 6452161 w 21600"/>
              <a:gd name="T3" fmla="*/ 171210561 h 42503"/>
              <a:gd name="T4" fmla="*/ 0 w 21600"/>
              <a:gd name="T5" fmla="*/ 87009223 h 42503"/>
              <a:gd name="T6" fmla="*/ 0 60000 65536"/>
              <a:gd name="T7" fmla="*/ 0 60000 65536"/>
              <a:gd name="T8" fmla="*/ 0 60000 65536"/>
              <a:gd name="T9" fmla="*/ 0 w 21600"/>
              <a:gd name="T10" fmla="*/ 0 h 42503"/>
              <a:gd name="T11" fmla="*/ 21600 w 21600"/>
              <a:gd name="T12" fmla="*/ 42503 h 4250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42503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1433"/>
                  <a:pt x="14958" y="40025"/>
                  <a:pt x="5442" y="42502"/>
                </a:cubicBezTo>
              </a:path>
              <a:path w="21600" h="42503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1433"/>
                  <a:pt x="14958" y="40025"/>
                  <a:pt x="5442" y="42502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2590800" y="4267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>
            <a:off x="2590800" y="4572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 flipV="1">
            <a:off x="2590800" y="3886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 flipH="1">
            <a:off x="2514600" y="38862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1219200" y="3429000"/>
            <a:ext cx="3048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X</a:t>
            </a:r>
          </a:p>
          <a:p>
            <a:pPr>
              <a:spcBef>
                <a:spcPct val="50000"/>
              </a:spcBef>
            </a:pPr>
            <a:r>
              <a:rPr lang="en-US"/>
              <a:t>Y</a:t>
            </a:r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2209800" y="4419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Z</a:t>
            </a:r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>
            <a:off x="3733800" y="4419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7" name="Oval 17"/>
          <p:cNvSpPr>
            <a:spLocks noChangeArrowheads="1"/>
          </p:cNvSpPr>
          <p:nvPr/>
        </p:nvSpPr>
        <p:spPr bwMode="auto">
          <a:xfrm>
            <a:off x="3581400" y="43434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8" name="Footer Placeholder 2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  <p:graphicFrame>
        <p:nvGraphicFramePr>
          <p:cNvPr id="21" name="Group 162"/>
          <p:cNvGraphicFramePr>
            <a:graphicFrameLocks noGrp="1"/>
          </p:cNvGraphicFramePr>
          <p:nvPr/>
        </p:nvGraphicFramePr>
        <p:xfrm>
          <a:off x="5486400" y="3230563"/>
          <a:ext cx="1876425" cy="3017837"/>
        </p:xfrm>
        <a:graphic>
          <a:graphicData uri="http://schemas.openxmlformats.org/drawingml/2006/table">
            <a:tbl>
              <a:tblPr/>
              <a:tblGrid>
                <a:gridCol w="469106"/>
                <a:gridCol w="469106"/>
                <a:gridCol w="469106"/>
                <a:gridCol w="469106"/>
              </a:tblGrid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Z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20539" name="Straight Arrow Connector 22"/>
          <p:cNvCxnSpPr>
            <a:cxnSpLocks noChangeShapeType="1"/>
          </p:cNvCxnSpPr>
          <p:nvPr/>
        </p:nvCxnSpPr>
        <p:spPr bwMode="auto">
          <a:xfrm rot="5400000">
            <a:off x="3619500" y="3314700"/>
            <a:ext cx="990600" cy="7620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smtClean="0"/>
              <a:t>The universal gates NAND and NOR c</a:t>
            </a:r>
            <a:r>
              <a:rPr lang="en-US" sz="3200" smtClean="0"/>
              <a:t>an implement any Boolean expression</a:t>
            </a:r>
            <a:endParaRPr lang="en-US" smtClean="0"/>
          </a:p>
          <a:p>
            <a:pPr lvl="1">
              <a:buFont typeface="Arial" charset="0"/>
              <a:buChar char="•"/>
            </a:pPr>
            <a:r>
              <a:rPr lang="en-US" smtClean="0"/>
              <a:t>NAND gates (2-level SOP)</a:t>
            </a:r>
          </a:p>
          <a:p>
            <a:pPr lvl="1">
              <a:buFont typeface="Arial" charset="0"/>
              <a:buChar char="•"/>
            </a:pPr>
            <a:r>
              <a:rPr lang="en-US" smtClean="0"/>
              <a:t>NOR gates (2-level POS)</a:t>
            </a:r>
          </a:p>
          <a:p>
            <a:pPr>
              <a:buFont typeface="Arial" charset="0"/>
              <a:buChar char="•"/>
            </a:pPr>
            <a:r>
              <a:rPr lang="en-US" smtClean="0"/>
              <a:t>XOR and OR gates</a:t>
            </a:r>
          </a:p>
        </p:txBody>
      </p:sp>
      <p:sp>
        <p:nvSpPr>
          <p:cNvPr id="2150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Objectives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sz="2800" smtClean="0"/>
              <a:t>Other Gate Types</a:t>
            </a:r>
          </a:p>
          <a:p>
            <a:pPr lvl="1">
              <a:buFont typeface="Arial" charset="0"/>
              <a:buChar char="•"/>
            </a:pPr>
            <a:r>
              <a:rPr lang="en-US" sz="2300" smtClean="0"/>
              <a:t>NAND</a:t>
            </a:r>
          </a:p>
          <a:p>
            <a:pPr lvl="1">
              <a:buFont typeface="Arial" charset="0"/>
              <a:buChar char="•"/>
            </a:pPr>
            <a:r>
              <a:rPr lang="en-US" sz="2300" smtClean="0"/>
              <a:t>NOR</a:t>
            </a:r>
          </a:p>
          <a:p>
            <a:pPr>
              <a:buFont typeface="Arial" charset="0"/>
              <a:buChar char="•"/>
            </a:pPr>
            <a:r>
              <a:rPr lang="en-US" sz="2800" smtClean="0"/>
              <a:t>More Gates Types</a:t>
            </a:r>
          </a:p>
          <a:p>
            <a:pPr lvl="1">
              <a:buFont typeface="Arial" charset="0"/>
              <a:buChar char="•"/>
            </a:pPr>
            <a:r>
              <a:rPr lang="en-US" sz="2300" smtClean="0"/>
              <a:t>XOR</a:t>
            </a:r>
          </a:p>
          <a:p>
            <a:pPr lvl="1">
              <a:buFont typeface="Arial" charset="0"/>
              <a:buChar char="•"/>
            </a:pPr>
            <a:r>
              <a:rPr lang="en-US" sz="2300" smtClean="0"/>
              <a:t>XNOR</a:t>
            </a:r>
          </a:p>
        </p:txBody>
      </p:sp>
      <p:sp>
        <p:nvSpPr>
          <p:cNvPr id="410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More Gates: NAND - NOR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0225" y="5181600"/>
            <a:ext cx="8156575" cy="990600"/>
          </a:xfrm>
        </p:spPr>
        <p:txBody>
          <a:bodyPr/>
          <a:lstStyle/>
          <a:p>
            <a:pPr marL="0" indent="0">
              <a:lnSpc>
                <a:spcPct val="90000"/>
              </a:lnSpc>
            </a:pPr>
            <a:r>
              <a:rPr lang="en-US" smtClean="0"/>
              <a:t>Sometimes it is desirable to build circuits using NAND gates only or NOR gates only</a:t>
            </a:r>
          </a:p>
        </p:txBody>
      </p:sp>
      <p:grpSp>
        <p:nvGrpSpPr>
          <p:cNvPr id="5124" name="Group 83"/>
          <p:cNvGrpSpPr>
            <a:grpSpLocks/>
          </p:cNvGrpSpPr>
          <p:nvPr/>
        </p:nvGrpSpPr>
        <p:grpSpPr bwMode="auto">
          <a:xfrm>
            <a:off x="2084388" y="2362200"/>
            <a:ext cx="1908175" cy="876300"/>
            <a:chOff x="1313" y="1488"/>
            <a:chExt cx="1202" cy="552"/>
          </a:xfrm>
        </p:grpSpPr>
        <p:sp>
          <p:nvSpPr>
            <p:cNvPr id="5184" name="AutoShape 7"/>
            <p:cNvSpPr>
              <a:spLocks noChangeArrowheads="1"/>
            </p:cNvSpPr>
            <p:nvPr/>
          </p:nvSpPr>
          <p:spPr bwMode="auto">
            <a:xfrm>
              <a:off x="1747" y="1604"/>
              <a:ext cx="466" cy="436"/>
            </a:xfrm>
            <a:prstGeom prst="flowChartDelay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85" name="Line 8"/>
            <p:cNvSpPr>
              <a:spLocks noChangeShapeType="1"/>
            </p:cNvSpPr>
            <p:nvPr/>
          </p:nvSpPr>
          <p:spPr bwMode="auto">
            <a:xfrm flipH="1">
              <a:off x="1380" y="1677"/>
              <a:ext cx="36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86" name="Text Box 11"/>
            <p:cNvSpPr txBox="1">
              <a:spLocks noChangeArrowheads="1"/>
            </p:cNvSpPr>
            <p:nvPr/>
          </p:nvSpPr>
          <p:spPr bwMode="auto">
            <a:xfrm>
              <a:off x="1313" y="1488"/>
              <a:ext cx="2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/>
                <a:t>X</a:t>
              </a:r>
            </a:p>
          </p:txBody>
        </p:sp>
        <p:sp>
          <p:nvSpPr>
            <p:cNvPr id="5187" name="Text Box 12"/>
            <p:cNvSpPr txBox="1">
              <a:spLocks noChangeArrowheads="1"/>
            </p:cNvSpPr>
            <p:nvPr/>
          </p:nvSpPr>
          <p:spPr bwMode="auto">
            <a:xfrm>
              <a:off x="1313" y="1723"/>
              <a:ext cx="2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/>
                <a:t>Y</a:t>
              </a:r>
            </a:p>
          </p:txBody>
        </p:sp>
        <p:sp>
          <p:nvSpPr>
            <p:cNvPr id="5188" name="Text Box 13"/>
            <p:cNvSpPr txBox="1">
              <a:spLocks noChangeArrowheads="1"/>
            </p:cNvSpPr>
            <p:nvPr/>
          </p:nvSpPr>
          <p:spPr bwMode="auto">
            <a:xfrm>
              <a:off x="2313" y="1614"/>
              <a:ext cx="20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/>
                <a:t>Z</a:t>
              </a:r>
            </a:p>
          </p:txBody>
        </p:sp>
        <p:grpSp>
          <p:nvGrpSpPr>
            <p:cNvPr id="5189" name="Group 42"/>
            <p:cNvGrpSpPr>
              <a:grpSpLocks/>
            </p:cNvGrpSpPr>
            <p:nvPr/>
          </p:nvGrpSpPr>
          <p:grpSpPr bwMode="auto">
            <a:xfrm>
              <a:off x="2216" y="1776"/>
              <a:ext cx="270" cy="81"/>
              <a:chOff x="2216" y="1776"/>
              <a:chExt cx="270" cy="81"/>
            </a:xfrm>
          </p:grpSpPr>
          <p:sp>
            <p:nvSpPr>
              <p:cNvPr id="5191" name="Line 10"/>
              <p:cNvSpPr>
                <a:spLocks noChangeShapeType="1"/>
              </p:cNvSpPr>
              <p:nvPr/>
            </p:nvSpPr>
            <p:spPr bwMode="auto">
              <a:xfrm>
                <a:off x="2299" y="1818"/>
                <a:ext cx="18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92" name="Oval 34"/>
              <p:cNvSpPr>
                <a:spLocks noChangeAspect="1" noChangeArrowheads="1"/>
              </p:cNvSpPr>
              <p:nvPr/>
            </p:nvSpPr>
            <p:spPr bwMode="auto">
              <a:xfrm rot="5400000">
                <a:off x="2216" y="1776"/>
                <a:ext cx="81" cy="81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endParaRPr lang="en-US"/>
              </a:p>
            </p:txBody>
          </p:sp>
        </p:grpSp>
        <p:sp>
          <p:nvSpPr>
            <p:cNvPr id="5190" name="Line 37"/>
            <p:cNvSpPr>
              <a:spLocks noChangeShapeType="1"/>
            </p:cNvSpPr>
            <p:nvPr/>
          </p:nvSpPr>
          <p:spPr bwMode="auto">
            <a:xfrm flipH="1">
              <a:off x="1378" y="1939"/>
              <a:ext cx="36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25" name="Group 46"/>
          <p:cNvGrpSpPr>
            <a:grpSpLocks/>
          </p:cNvGrpSpPr>
          <p:nvPr/>
        </p:nvGrpSpPr>
        <p:grpSpPr bwMode="auto">
          <a:xfrm>
            <a:off x="2084388" y="3908425"/>
            <a:ext cx="1827212" cy="798513"/>
            <a:chOff x="1323" y="2208"/>
            <a:chExt cx="1151" cy="503"/>
          </a:xfrm>
        </p:grpSpPr>
        <p:sp>
          <p:nvSpPr>
            <p:cNvPr id="5169" name="Line 15"/>
            <p:cNvSpPr>
              <a:spLocks noChangeShapeType="1"/>
            </p:cNvSpPr>
            <p:nvPr/>
          </p:nvSpPr>
          <p:spPr bwMode="auto">
            <a:xfrm flipH="1">
              <a:off x="1390" y="2397"/>
              <a:ext cx="36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70" name="Line 16"/>
            <p:cNvSpPr>
              <a:spLocks noChangeShapeType="1"/>
            </p:cNvSpPr>
            <p:nvPr/>
          </p:nvSpPr>
          <p:spPr bwMode="auto">
            <a:xfrm flipH="1">
              <a:off x="1390" y="2651"/>
              <a:ext cx="36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71" name="Text Box 17"/>
            <p:cNvSpPr txBox="1">
              <a:spLocks noChangeArrowheads="1"/>
            </p:cNvSpPr>
            <p:nvPr/>
          </p:nvSpPr>
          <p:spPr bwMode="auto">
            <a:xfrm>
              <a:off x="1323" y="2208"/>
              <a:ext cx="2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/>
                <a:t>X</a:t>
              </a:r>
            </a:p>
          </p:txBody>
        </p:sp>
        <p:sp>
          <p:nvSpPr>
            <p:cNvPr id="5172" name="Text Box 18"/>
            <p:cNvSpPr txBox="1">
              <a:spLocks noChangeArrowheads="1"/>
            </p:cNvSpPr>
            <p:nvPr/>
          </p:nvSpPr>
          <p:spPr bwMode="auto">
            <a:xfrm>
              <a:off x="1323" y="2443"/>
              <a:ext cx="2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/>
                <a:t>Y</a:t>
              </a:r>
            </a:p>
          </p:txBody>
        </p:sp>
        <p:sp>
          <p:nvSpPr>
            <p:cNvPr id="5173" name="Text Box 19"/>
            <p:cNvSpPr txBox="1">
              <a:spLocks noChangeArrowheads="1"/>
            </p:cNvSpPr>
            <p:nvPr/>
          </p:nvSpPr>
          <p:spPr bwMode="auto">
            <a:xfrm>
              <a:off x="2270" y="2291"/>
              <a:ext cx="20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/>
                <a:t>Z</a:t>
              </a:r>
            </a:p>
          </p:txBody>
        </p:sp>
        <p:sp>
          <p:nvSpPr>
            <p:cNvPr id="5174" name="Freeform 21"/>
            <p:cNvSpPr>
              <a:spLocks noChangeAspect="1"/>
            </p:cNvSpPr>
            <p:nvPr/>
          </p:nvSpPr>
          <p:spPr bwMode="auto">
            <a:xfrm>
              <a:off x="1743" y="2339"/>
              <a:ext cx="50" cy="372"/>
            </a:xfrm>
            <a:custGeom>
              <a:avLst/>
              <a:gdLst>
                <a:gd name="T0" fmla="*/ 0 w 192"/>
                <a:gd name="T1" fmla="*/ 0 h 1152"/>
                <a:gd name="T2" fmla="*/ 13 w 192"/>
                <a:gd name="T3" fmla="*/ 60 h 1152"/>
                <a:gd name="T4" fmla="*/ 0 w 192"/>
                <a:gd name="T5" fmla="*/ 120 h 1152"/>
                <a:gd name="T6" fmla="*/ 0 60000 65536"/>
                <a:gd name="T7" fmla="*/ 0 60000 65536"/>
                <a:gd name="T8" fmla="*/ 0 60000 65536"/>
                <a:gd name="T9" fmla="*/ 0 w 192"/>
                <a:gd name="T10" fmla="*/ 0 h 1152"/>
                <a:gd name="T11" fmla="*/ 192 w 192"/>
                <a:gd name="T12" fmla="*/ 1152 h 11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1152">
                  <a:moveTo>
                    <a:pt x="0" y="0"/>
                  </a:moveTo>
                  <a:cubicBezTo>
                    <a:pt x="96" y="192"/>
                    <a:pt x="192" y="384"/>
                    <a:pt x="192" y="576"/>
                  </a:cubicBezTo>
                  <a:cubicBezTo>
                    <a:pt x="192" y="768"/>
                    <a:pt x="96" y="960"/>
                    <a:pt x="0" y="1152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grpSp>
          <p:nvGrpSpPr>
            <p:cNvPr id="5175" name="Group 22"/>
            <p:cNvGrpSpPr>
              <a:grpSpLocks noChangeAspect="1"/>
            </p:cNvGrpSpPr>
            <p:nvPr/>
          </p:nvGrpSpPr>
          <p:grpSpPr bwMode="auto">
            <a:xfrm>
              <a:off x="1743" y="2339"/>
              <a:ext cx="453" cy="186"/>
              <a:chOff x="2880" y="2736"/>
              <a:chExt cx="1728" cy="576"/>
            </a:xfrm>
          </p:grpSpPr>
          <p:sp>
            <p:nvSpPr>
              <p:cNvPr id="5182" name="Line 23"/>
              <p:cNvSpPr>
                <a:spLocks noChangeAspect="1" noChangeShapeType="1"/>
              </p:cNvSpPr>
              <p:nvPr/>
            </p:nvSpPr>
            <p:spPr bwMode="auto">
              <a:xfrm>
                <a:off x="2880" y="2736"/>
                <a:ext cx="5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sp>
            <p:nvSpPr>
              <p:cNvPr id="5183" name="Freeform 24"/>
              <p:cNvSpPr>
                <a:spLocks noChangeAspect="1"/>
              </p:cNvSpPr>
              <p:nvPr/>
            </p:nvSpPr>
            <p:spPr bwMode="auto">
              <a:xfrm>
                <a:off x="3456" y="2736"/>
                <a:ext cx="1152" cy="576"/>
              </a:xfrm>
              <a:custGeom>
                <a:avLst/>
                <a:gdLst>
                  <a:gd name="T0" fmla="*/ 0 w 1152"/>
                  <a:gd name="T1" fmla="*/ 0 h 576"/>
                  <a:gd name="T2" fmla="*/ 672 w 1152"/>
                  <a:gd name="T3" fmla="*/ 192 h 576"/>
                  <a:gd name="T4" fmla="*/ 1152 w 1152"/>
                  <a:gd name="T5" fmla="*/ 576 h 576"/>
                  <a:gd name="T6" fmla="*/ 0 60000 65536"/>
                  <a:gd name="T7" fmla="*/ 0 60000 65536"/>
                  <a:gd name="T8" fmla="*/ 0 60000 65536"/>
                  <a:gd name="T9" fmla="*/ 0 w 1152"/>
                  <a:gd name="T10" fmla="*/ 0 h 576"/>
                  <a:gd name="T11" fmla="*/ 1152 w 1152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52" h="576">
                    <a:moveTo>
                      <a:pt x="0" y="0"/>
                    </a:moveTo>
                    <a:cubicBezTo>
                      <a:pt x="240" y="48"/>
                      <a:pt x="480" y="96"/>
                      <a:pt x="672" y="192"/>
                    </a:cubicBezTo>
                    <a:cubicBezTo>
                      <a:pt x="864" y="288"/>
                      <a:pt x="1008" y="432"/>
                      <a:pt x="1152" y="576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</p:grpSp>
        <p:grpSp>
          <p:nvGrpSpPr>
            <p:cNvPr id="5176" name="Group 25"/>
            <p:cNvGrpSpPr>
              <a:grpSpLocks noChangeAspect="1"/>
            </p:cNvGrpSpPr>
            <p:nvPr/>
          </p:nvGrpSpPr>
          <p:grpSpPr bwMode="auto">
            <a:xfrm flipV="1">
              <a:off x="1742" y="2522"/>
              <a:ext cx="454" cy="186"/>
              <a:chOff x="2880" y="2736"/>
              <a:chExt cx="1728" cy="576"/>
            </a:xfrm>
          </p:grpSpPr>
          <p:sp>
            <p:nvSpPr>
              <p:cNvPr id="5180" name="Line 26"/>
              <p:cNvSpPr>
                <a:spLocks noChangeAspect="1" noChangeShapeType="1"/>
              </p:cNvSpPr>
              <p:nvPr/>
            </p:nvSpPr>
            <p:spPr bwMode="auto">
              <a:xfrm>
                <a:off x="2880" y="2736"/>
                <a:ext cx="57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sp>
            <p:nvSpPr>
              <p:cNvPr id="5181" name="Freeform 27"/>
              <p:cNvSpPr>
                <a:spLocks noChangeAspect="1"/>
              </p:cNvSpPr>
              <p:nvPr/>
            </p:nvSpPr>
            <p:spPr bwMode="auto">
              <a:xfrm>
                <a:off x="3456" y="2736"/>
                <a:ext cx="1152" cy="576"/>
              </a:xfrm>
              <a:custGeom>
                <a:avLst/>
                <a:gdLst>
                  <a:gd name="T0" fmla="*/ 0 w 1152"/>
                  <a:gd name="T1" fmla="*/ 0 h 576"/>
                  <a:gd name="T2" fmla="*/ 672 w 1152"/>
                  <a:gd name="T3" fmla="*/ 192 h 576"/>
                  <a:gd name="T4" fmla="*/ 1152 w 1152"/>
                  <a:gd name="T5" fmla="*/ 576 h 576"/>
                  <a:gd name="T6" fmla="*/ 0 60000 65536"/>
                  <a:gd name="T7" fmla="*/ 0 60000 65536"/>
                  <a:gd name="T8" fmla="*/ 0 60000 65536"/>
                  <a:gd name="T9" fmla="*/ 0 w 1152"/>
                  <a:gd name="T10" fmla="*/ 0 h 576"/>
                  <a:gd name="T11" fmla="*/ 1152 w 1152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52" h="576">
                    <a:moveTo>
                      <a:pt x="0" y="0"/>
                    </a:moveTo>
                    <a:cubicBezTo>
                      <a:pt x="240" y="48"/>
                      <a:pt x="480" y="96"/>
                      <a:pt x="672" y="192"/>
                    </a:cubicBezTo>
                    <a:cubicBezTo>
                      <a:pt x="864" y="288"/>
                      <a:pt x="1008" y="432"/>
                      <a:pt x="1152" y="576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</p:grpSp>
        <p:grpSp>
          <p:nvGrpSpPr>
            <p:cNvPr id="5177" name="Group 43"/>
            <p:cNvGrpSpPr>
              <a:grpSpLocks/>
            </p:cNvGrpSpPr>
            <p:nvPr/>
          </p:nvGrpSpPr>
          <p:grpSpPr bwMode="auto">
            <a:xfrm>
              <a:off x="2204" y="2480"/>
              <a:ext cx="270" cy="81"/>
              <a:chOff x="2216" y="1776"/>
              <a:chExt cx="270" cy="81"/>
            </a:xfrm>
          </p:grpSpPr>
          <p:sp>
            <p:nvSpPr>
              <p:cNvPr id="5178" name="Line 44"/>
              <p:cNvSpPr>
                <a:spLocks noChangeShapeType="1"/>
              </p:cNvSpPr>
              <p:nvPr/>
            </p:nvSpPr>
            <p:spPr bwMode="auto">
              <a:xfrm>
                <a:off x="2299" y="1818"/>
                <a:ext cx="18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79" name="Oval 45"/>
              <p:cNvSpPr>
                <a:spLocks noChangeAspect="1" noChangeArrowheads="1"/>
              </p:cNvSpPr>
              <p:nvPr/>
            </p:nvSpPr>
            <p:spPr bwMode="auto">
              <a:xfrm rot="5400000">
                <a:off x="2216" y="1776"/>
                <a:ext cx="81" cy="81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endParaRPr lang="en-US"/>
              </a:p>
            </p:txBody>
          </p:sp>
        </p:grpSp>
      </p:grpSp>
      <p:sp>
        <p:nvSpPr>
          <p:cNvPr id="5126" name="Text Box 84"/>
          <p:cNvSpPr txBox="1">
            <a:spLocks noChangeArrowheads="1"/>
          </p:cNvSpPr>
          <p:nvPr/>
        </p:nvSpPr>
        <p:spPr bwMode="auto">
          <a:xfrm>
            <a:off x="4405313" y="2571750"/>
            <a:ext cx="1420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/>
              <a:t>F = (XY)’</a:t>
            </a:r>
          </a:p>
        </p:txBody>
      </p:sp>
      <p:sp>
        <p:nvSpPr>
          <p:cNvPr id="5127" name="Text Box 85"/>
          <p:cNvSpPr txBox="1">
            <a:spLocks noChangeArrowheads="1"/>
          </p:cNvSpPr>
          <p:nvPr/>
        </p:nvSpPr>
        <p:spPr bwMode="auto">
          <a:xfrm>
            <a:off x="4405313" y="4079875"/>
            <a:ext cx="1592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/>
              <a:t>F = (X+Y)’</a:t>
            </a:r>
          </a:p>
        </p:txBody>
      </p:sp>
      <p:graphicFrame>
        <p:nvGraphicFramePr>
          <p:cNvPr id="322800" name="Group 240"/>
          <p:cNvGraphicFramePr>
            <a:graphicFrameLocks noGrp="1"/>
          </p:cNvGraphicFramePr>
          <p:nvPr/>
        </p:nvGraphicFramePr>
        <p:xfrm>
          <a:off x="6629400" y="3733800"/>
          <a:ext cx="1600200" cy="1382400"/>
        </p:xfrm>
        <a:graphic>
          <a:graphicData uri="http://schemas.openxmlformats.org/drawingml/2006/table">
            <a:tbl>
              <a:tblPr/>
              <a:tblGrid>
                <a:gridCol w="304800"/>
                <a:gridCol w="306388"/>
                <a:gridCol w="989012"/>
              </a:tblGrid>
              <a:tr h="1571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</a:t>
                      </a: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Y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Z=(X+Y)’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22798" name="Group 238"/>
          <p:cNvGraphicFramePr>
            <a:graphicFrameLocks noGrp="1"/>
          </p:cNvGraphicFramePr>
          <p:nvPr/>
        </p:nvGraphicFramePr>
        <p:xfrm>
          <a:off x="6629400" y="2046288"/>
          <a:ext cx="1600200" cy="1382400"/>
        </p:xfrm>
        <a:graphic>
          <a:graphicData uri="http://schemas.openxmlformats.org/drawingml/2006/table">
            <a:tbl>
              <a:tblPr/>
              <a:tblGrid>
                <a:gridCol w="304800"/>
                <a:gridCol w="306388"/>
                <a:gridCol w="989012"/>
              </a:tblGrid>
              <a:tr h="1571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</a:t>
                      </a: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Y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Z=(XY)’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333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66" name="Text Box 270"/>
          <p:cNvSpPr txBox="1">
            <a:spLocks noChangeArrowheads="1"/>
          </p:cNvSpPr>
          <p:nvPr/>
        </p:nvSpPr>
        <p:spPr bwMode="auto">
          <a:xfrm>
            <a:off x="530225" y="2571750"/>
            <a:ext cx="1063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/>
              <a:t>NAND</a:t>
            </a:r>
          </a:p>
        </p:txBody>
      </p:sp>
      <p:sp>
        <p:nvSpPr>
          <p:cNvPr id="5167" name="Text Box 271"/>
          <p:cNvSpPr txBox="1">
            <a:spLocks noChangeArrowheads="1"/>
          </p:cNvSpPr>
          <p:nvPr/>
        </p:nvSpPr>
        <p:spPr bwMode="auto">
          <a:xfrm>
            <a:off x="530225" y="4079875"/>
            <a:ext cx="825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/>
              <a:t>NOR</a:t>
            </a:r>
          </a:p>
        </p:txBody>
      </p:sp>
      <p:sp>
        <p:nvSpPr>
          <p:cNvPr id="5168" name="Footer Placeholder 3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NAND Gate is Universal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5184775"/>
            <a:ext cx="7848600" cy="911225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Font typeface="Arial" charset="0"/>
              <a:buChar char="•"/>
            </a:pPr>
            <a:r>
              <a:rPr lang="en-US" sz="1900" smtClean="0"/>
              <a:t>Therefore, we can build all functions we learned so far using NAND gates ONLY </a:t>
            </a:r>
            <a:r>
              <a:rPr lang="en-US" sz="1900" i="1" smtClean="0">
                <a:solidFill>
                  <a:srgbClr val="FF0000"/>
                </a:solidFill>
              </a:rPr>
              <a:t>(Exercise: Prove that NOT can be built with NAND)</a:t>
            </a:r>
          </a:p>
          <a:p>
            <a:pPr marL="0" indent="0">
              <a:lnSpc>
                <a:spcPct val="80000"/>
              </a:lnSpc>
              <a:buFont typeface="Arial" charset="0"/>
              <a:buChar char="•"/>
            </a:pPr>
            <a:r>
              <a:rPr lang="en-US" sz="1900" smtClean="0"/>
              <a:t>NAND is a UNIVERSAL gate</a:t>
            </a:r>
          </a:p>
        </p:txBody>
      </p:sp>
      <p:sp>
        <p:nvSpPr>
          <p:cNvPr id="6148" name="Footer Placeholder 10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  <p:grpSp>
        <p:nvGrpSpPr>
          <p:cNvPr id="6149" name="Group 224"/>
          <p:cNvGrpSpPr>
            <a:grpSpLocks/>
          </p:cNvGrpSpPr>
          <p:nvPr/>
        </p:nvGrpSpPr>
        <p:grpSpPr bwMode="auto">
          <a:xfrm>
            <a:off x="657225" y="2171700"/>
            <a:ext cx="7191375" cy="779463"/>
            <a:chOff x="414" y="1727"/>
            <a:chExt cx="4530" cy="491"/>
          </a:xfrm>
        </p:grpSpPr>
        <p:sp>
          <p:nvSpPr>
            <p:cNvPr id="6223" name="Text Box 96"/>
            <p:cNvSpPr txBox="1">
              <a:spLocks noChangeArrowheads="1"/>
            </p:cNvSpPr>
            <p:nvPr/>
          </p:nvSpPr>
          <p:spPr bwMode="auto">
            <a:xfrm>
              <a:off x="414" y="1798"/>
              <a:ext cx="50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/>
                <a:t>NOT</a:t>
              </a:r>
            </a:p>
          </p:txBody>
        </p:sp>
        <p:grpSp>
          <p:nvGrpSpPr>
            <p:cNvPr id="6224" name="Group 107"/>
            <p:cNvGrpSpPr>
              <a:grpSpLocks/>
            </p:cNvGrpSpPr>
            <p:nvPr/>
          </p:nvGrpSpPr>
          <p:grpSpPr bwMode="auto">
            <a:xfrm>
              <a:off x="1099" y="1750"/>
              <a:ext cx="1418" cy="384"/>
              <a:chOff x="288" y="3456"/>
              <a:chExt cx="1418" cy="384"/>
            </a:xfrm>
          </p:grpSpPr>
          <p:sp>
            <p:nvSpPr>
              <p:cNvPr id="6233" name="Text Box 108"/>
              <p:cNvSpPr txBox="1">
                <a:spLocks noChangeArrowheads="1"/>
              </p:cNvSpPr>
              <p:nvPr/>
            </p:nvSpPr>
            <p:spPr bwMode="auto">
              <a:xfrm>
                <a:off x="288" y="3456"/>
                <a:ext cx="21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/>
                  <a:t>X</a:t>
                </a:r>
              </a:p>
            </p:txBody>
          </p:sp>
          <p:sp>
            <p:nvSpPr>
              <p:cNvPr id="6234" name="Text Box 109"/>
              <p:cNvSpPr txBox="1">
                <a:spLocks noChangeArrowheads="1"/>
              </p:cNvSpPr>
              <p:nvPr/>
            </p:nvSpPr>
            <p:spPr bwMode="auto">
              <a:xfrm>
                <a:off x="1440" y="3456"/>
                <a:ext cx="26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/>
                  <a:t>X’</a:t>
                </a:r>
              </a:p>
            </p:txBody>
          </p:sp>
          <p:grpSp>
            <p:nvGrpSpPr>
              <p:cNvPr id="6235" name="Group 110"/>
              <p:cNvGrpSpPr>
                <a:grpSpLocks/>
              </p:cNvGrpSpPr>
              <p:nvPr/>
            </p:nvGrpSpPr>
            <p:grpSpPr bwMode="auto">
              <a:xfrm rot="5400000">
                <a:off x="912" y="3360"/>
                <a:ext cx="288" cy="672"/>
                <a:chOff x="912" y="3360"/>
                <a:chExt cx="288" cy="672"/>
              </a:xfrm>
            </p:grpSpPr>
            <p:sp>
              <p:nvSpPr>
                <p:cNvPr id="6238" name="AutoShape 111"/>
                <p:cNvSpPr>
                  <a:spLocks noChangeArrowheads="1"/>
                </p:cNvSpPr>
                <p:nvPr/>
              </p:nvSpPr>
              <p:spPr bwMode="auto">
                <a:xfrm>
                  <a:off x="912" y="3504"/>
                  <a:ext cx="288" cy="528"/>
                </a:xfrm>
                <a:prstGeom prst="triangle">
                  <a:avLst>
                    <a:gd name="adj" fmla="val 50000"/>
                  </a:avLst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000" tIns="46800" rIns="90000" bIns="46800" anchor="ctr"/>
                <a:lstStyle/>
                <a:p>
                  <a:endParaRPr lang="en-US"/>
                </a:p>
              </p:txBody>
            </p:sp>
            <p:sp>
              <p:nvSpPr>
                <p:cNvPr id="6239" name="Oval 112"/>
                <p:cNvSpPr>
                  <a:spLocks noChangeArrowheads="1"/>
                </p:cNvSpPr>
                <p:nvPr/>
              </p:nvSpPr>
              <p:spPr bwMode="auto">
                <a:xfrm>
                  <a:off x="984" y="3360"/>
                  <a:ext cx="144" cy="144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lIns="90000" tIns="46800" rIns="90000" bIns="46800" anchor="ctr"/>
                <a:lstStyle/>
                <a:p>
                  <a:endParaRPr lang="en-US"/>
                </a:p>
              </p:txBody>
            </p:sp>
          </p:grpSp>
          <p:sp>
            <p:nvSpPr>
              <p:cNvPr id="6236" name="Line 113"/>
              <p:cNvSpPr>
                <a:spLocks noChangeShapeType="1"/>
              </p:cNvSpPr>
              <p:nvPr/>
            </p:nvSpPr>
            <p:spPr bwMode="auto">
              <a:xfrm flipH="1">
                <a:off x="288" y="3696"/>
                <a:ext cx="43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sp>
            <p:nvSpPr>
              <p:cNvPr id="6237" name="Line 114"/>
              <p:cNvSpPr>
                <a:spLocks noChangeShapeType="1"/>
              </p:cNvSpPr>
              <p:nvPr/>
            </p:nvSpPr>
            <p:spPr bwMode="auto">
              <a:xfrm flipH="1">
                <a:off x="1392" y="3696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</p:grpSp>
        <p:sp>
          <p:nvSpPr>
            <p:cNvPr id="6225" name="AutoShape 115"/>
            <p:cNvSpPr>
              <a:spLocks noChangeArrowheads="1"/>
            </p:cNvSpPr>
            <p:nvPr/>
          </p:nvSpPr>
          <p:spPr bwMode="auto">
            <a:xfrm>
              <a:off x="2786" y="1727"/>
              <a:ext cx="591" cy="432"/>
            </a:xfrm>
            <a:prstGeom prst="rightArrow">
              <a:avLst>
                <a:gd name="adj1" fmla="val 50000"/>
                <a:gd name="adj2" fmla="val 34201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 sz="1400" b="1">
                <a:solidFill>
                  <a:schemeClr val="bg1"/>
                </a:solidFill>
              </a:endParaRPr>
            </a:p>
          </p:txBody>
        </p:sp>
        <p:grpSp>
          <p:nvGrpSpPr>
            <p:cNvPr id="6226" name="Group 117"/>
            <p:cNvGrpSpPr>
              <a:grpSpLocks/>
            </p:cNvGrpSpPr>
            <p:nvPr/>
          </p:nvGrpSpPr>
          <p:grpSpPr bwMode="auto">
            <a:xfrm>
              <a:off x="3792" y="1782"/>
              <a:ext cx="1152" cy="436"/>
              <a:chOff x="1427" y="1604"/>
              <a:chExt cx="1152" cy="436"/>
            </a:xfrm>
          </p:grpSpPr>
          <p:sp>
            <p:nvSpPr>
              <p:cNvPr id="6227" name="AutoShape 118"/>
              <p:cNvSpPr>
                <a:spLocks noChangeArrowheads="1"/>
              </p:cNvSpPr>
              <p:nvPr/>
            </p:nvSpPr>
            <p:spPr bwMode="auto">
              <a:xfrm>
                <a:off x="1747" y="1604"/>
                <a:ext cx="466" cy="436"/>
              </a:xfrm>
              <a:prstGeom prst="flowChartDelay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28" name="Line 119"/>
              <p:cNvSpPr>
                <a:spLocks noChangeShapeType="1"/>
              </p:cNvSpPr>
              <p:nvPr/>
            </p:nvSpPr>
            <p:spPr bwMode="auto">
              <a:xfrm flipH="1">
                <a:off x="1427" y="1677"/>
                <a:ext cx="3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29" name="Text Box 122"/>
              <p:cNvSpPr txBox="1">
                <a:spLocks noChangeArrowheads="1"/>
              </p:cNvSpPr>
              <p:nvPr/>
            </p:nvSpPr>
            <p:spPr bwMode="auto">
              <a:xfrm>
                <a:off x="2313" y="1614"/>
                <a:ext cx="26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/>
                  <a:t>X’</a:t>
                </a:r>
              </a:p>
            </p:txBody>
          </p:sp>
          <p:grpSp>
            <p:nvGrpSpPr>
              <p:cNvPr id="6230" name="Group 123"/>
              <p:cNvGrpSpPr>
                <a:grpSpLocks/>
              </p:cNvGrpSpPr>
              <p:nvPr/>
            </p:nvGrpSpPr>
            <p:grpSpPr bwMode="auto">
              <a:xfrm>
                <a:off x="2216" y="1776"/>
                <a:ext cx="270" cy="81"/>
                <a:chOff x="2216" y="1776"/>
                <a:chExt cx="270" cy="81"/>
              </a:xfrm>
            </p:grpSpPr>
            <p:sp>
              <p:nvSpPr>
                <p:cNvPr id="6231" name="Line 124"/>
                <p:cNvSpPr>
                  <a:spLocks noChangeShapeType="1"/>
                </p:cNvSpPr>
                <p:nvPr/>
              </p:nvSpPr>
              <p:spPr bwMode="auto">
                <a:xfrm>
                  <a:off x="2299" y="1818"/>
                  <a:ext cx="187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32" name="Oval 125"/>
                <p:cNvSpPr>
                  <a:spLocks noChangeAspect="1" noChangeArrowheads="1"/>
                </p:cNvSpPr>
                <p:nvPr/>
              </p:nvSpPr>
              <p:spPr bwMode="auto">
                <a:xfrm rot="5400000">
                  <a:off x="2216" y="1776"/>
                  <a:ext cx="81" cy="81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lIns="90000" tIns="46800" rIns="90000" bIns="46800" anchor="ctr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6150" name="Group 223"/>
          <p:cNvGrpSpPr>
            <a:grpSpLocks/>
          </p:cNvGrpSpPr>
          <p:nvPr/>
        </p:nvGrpSpPr>
        <p:grpSpPr bwMode="auto">
          <a:xfrm>
            <a:off x="641350" y="3024188"/>
            <a:ext cx="8083550" cy="876300"/>
            <a:chOff x="404" y="2424"/>
            <a:chExt cx="5092" cy="552"/>
          </a:xfrm>
        </p:grpSpPr>
        <p:sp>
          <p:nvSpPr>
            <p:cNvPr id="6193" name="Text Box 127"/>
            <p:cNvSpPr txBox="1">
              <a:spLocks noChangeArrowheads="1"/>
            </p:cNvSpPr>
            <p:nvPr/>
          </p:nvSpPr>
          <p:spPr bwMode="auto">
            <a:xfrm>
              <a:off x="404" y="2556"/>
              <a:ext cx="53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/>
                <a:t>AND</a:t>
              </a:r>
            </a:p>
          </p:txBody>
        </p:sp>
        <p:sp>
          <p:nvSpPr>
            <p:cNvPr id="6194" name="AutoShape 136"/>
            <p:cNvSpPr>
              <a:spLocks noChangeArrowheads="1"/>
            </p:cNvSpPr>
            <p:nvPr/>
          </p:nvSpPr>
          <p:spPr bwMode="auto">
            <a:xfrm>
              <a:off x="2786" y="2484"/>
              <a:ext cx="591" cy="432"/>
            </a:xfrm>
            <a:prstGeom prst="rightArrow">
              <a:avLst>
                <a:gd name="adj1" fmla="val 50000"/>
                <a:gd name="adj2" fmla="val 34201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 sz="1400" b="1">
                <a:solidFill>
                  <a:schemeClr val="bg1"/>
                </a:solidFill>
              </a:endParaRPr>
            </a:p>
          </p:txBody>
        </p:sp>
        <p:grpSp>
          <p:nvGrpSpPr>
            <p:cNvPr id="6195" name="Group 157"/>
            <p:cNvGrpSpPr>
              <a:grpSpLocks/>
            </p:cNvGrpSpPr>
            <p:nvPr/>
          </p:nvGrpSpPr>
          <p:grpSpPr bwMode="auto">
            <a:xfrm>
              <a:off x="1104" y="2424"/>
              <a:ext cx="1322" cy="552"/>
              <a:chOff x="2448" y="3456"/>
              <a:chExt cx="1322" cy="552"/>
            </a:xfrm>
          </p:grpSpPr>
          <p:grpSp>
            <p:nvGrpSpPr>
              <p:cNvPr id="6214" name="Group 148"/>
              <p:cNvGrpSpPr>
                <a:grpSpLocks/>
              </p:cNvGrpSpPr>
              <p:nvPr/>
            </p:nvGrpSpPr>
            <p:grpSpPr bwMode="auto">
              <a:xfrm>
                <a:off x="2515" y="3572"/>
                <a:ext cx="1133" cy="436"/>
                <a:chOff x="1824" y="1824"/>
                <a:chExt cx="1632" cy="576"/>
              </a:xfrm>
            </p:grpSpPr>
            <p:grpSp>
              <p:nvGrpSpPr>
                <p:cNvPr id="6218" name="Group 149"/>
                <p:cNvGrpSpPr>
                  <a:grpSpLocks/>
                </p:cNvGrpSpPr>
                <p:nvPr/>
              </p:nvGrpSpPr>
              <p:grpSpPr bwMode="auto">
                <a:xfrm>
                  <a:off x="1824" y="1824"/>
                  <a:ext cx="1200" cy="576"/>
                  <a:chOff x="1824" y="1824"/>
                  <a:chExt cx="1200" cy="576"/>
                </a:xfrm>
              </p:grpSpPr>
              <p:sp>
                <p:nvSpPr>
                  <p:cNvPr id="6220" name="AutoShape 150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1824"/>
                    <a:ext cx="672" cy="576"/>
                  </a:xfrm>
                  <a:prstGeom prst="flowChartDelay">
                    <a:avLst/>
                  </a:prstGeom>
                  <a:noFill/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221" name="Line 15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824" y="1920"/>
                    <a:ext cx="52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22" name="Line 15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824" y="2256"/>
                    <a:ext cx="52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6219" name="Line 153"/>
                <p:cNvSpPr>
                  <a:spLocks noChangeShapeType="1"/>
                </p:cNvSpPr>
                <p:nvPr/>
              </p:nvSpPr>
              <p:spPr bwMode="auto">
                <a:xfrm>
                  <a:off x="3024" y="2112"/>
                  <a:ext cx="43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215" name="Text Box 154"/>
              <p:cNvSpPr txBox="1">
                <a:spLocks noChangeArrowheads="1"/>
              </p:cNvSpPr>
              <p:nvPr/>
            </p:nvSpPr>
            <p:spPr bwMode="auto">
              <a:xfrm>
                <a:off x="2448" y="3456"/>
                <a:ext cx="21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/>
                  <a:t>X</a:t>
                </a:r>
              </a:p>
            </p:txBody>
          </p:sp>
          <p:sp>
            <p:nvSpPr>
              <p:cNvPr id="6216" name="Text Box 155"/>
              <p:cNvSpPr txBox="1">
                <a:spLocks noChangeArrowheads="1"/>
              </p:cNvSpPr>
              <p:nvPr/>
            </p:nvSpPr>
            <p:spPr bwMode="auto">
              <a:xfrm>
                <a:off x="2448" y="3691"/>
                <a:ext cx="21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/>
                  <a:t>Y</a:t>
                </a:r>
              </a:p>
            </p:txBody>
          </p:sp>
          <p:sp>
            <p:nvSpPr>
              <p:cNvPr id="6217" name="Text Box 156"/>
              <p:cNvSpPr txBox="1">
                <a:spLocks noChangeArrowheads="1"/>
              </p:cNvSpPr>
              <p:nvPr/>
            </p:nvSpPr>
            <p:spPr bwMode="auto">
              <a:xfrm>
                <a:off x="3448" y="3582"/>
                <a:ext cx="32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/>
                  <a:t>XY</a:t>
                </a:r>
              </a:p>
            </p:txBody>
          </p:sp>
        </p:grpSp>
        <p:grpSp>
          <p:nvGrpSpPr>
            <p:cNvPr id="6196" name="Group 167"/>
            <p:cNvGrpSpPr>
              <a:grpSpLocks/>
            </p:cNvGrpSpPr>
            <p:nvPr/>
          </p:nvGrpSpPr>
          <p:grpSpPr bwMode="auto">
            <a:xfrm>
              <a:off x="3678" y="2424"/>
              <a:ext cx="1818" cy="552"/>
              <a:chOff x="3678" y="2424"/>
              <a:chExt cx="1818" cy="552"/>
            </a:xfrm>
          </p:grpSpPr>
          <p:grpSp>
            <p:nvGrpSpPr>
              <p:cNvPr id="6197" name="Group 137"/>
              <p:cNvGrpSpPr>
                <a:grpSpLocks/>
              </p:cNvGrpSpPr>
              <p:nvPr/>
            </p:nvGrpSpPr>
            <p:grpSpPr bwMode="auto">
              <a:xfrm>
                <a:off x="3678" y="2424"/>
                <a:ext cx="1173" cy="552"/>
                <a:chOff x="1313" y="1488"/>
                <a:chExt cx="1173" cy="552"/>
              </a:xfrm>
            </p:grpSpPr>
            <p:sp>
              <p:nvSpPr>
                <p:cNvPr id="6205" name="AutoShape 138"/>
                <p:cNvSpPr>
                  <a:spLocks noChangeArrowheads="1"/>
                </p:cNvSpPr>
                <p:nvPr/>
              </p:nvSpPr>
              <p:spPr bwMode="auto">
                <a:xfrm>
                  <a:off x="1747" y="1604"/>
                  <a:ext cx="466" cy="436"/>
                </a:xfrm>
                <a:prstGeom prst="flowChartDelay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06" name="Line 139"/>
                <p:cNvSpPr>
                  <a:spLocks noChangeShapeType="1"/>
                </p:cNvSpPr>
                <p:nvPr/>
              </p:nvSpPr>
              <p:spPr bwMode="auto">
                <a:xfrm flipH="1">
                  <a:off x="1380" y="1677"/>
                  <a:ext cx="367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07" name="Text Box 140"/>
                <p:cNvSpPr txBox="1">
                  <a:spLocks noChangeArrowheads="1"/>
                </p:cNvSpPr>
                <p:nvPr/>
              </p:nvSpPr>
              <p:spPr bwMode="auto">
                <a:xfrm>
                  <a:off x="1313" y="1488"/>
                  <a:ext cx="218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90000" tIns="46800" rIns="90000" bIns="46800">
                  <a:spAutoFit/>
                </a:bodyPr>
                <a:lstStyle/>
                <a:p>
                  <a:r>
                    <a:rPr lang="en-US"/>
                    <a:t>X</a:t>
                  </a:r>
                </a:p>
              </p:txBody>
            </p:sp>
            <p:sp>
              <p:nvSpPr>
                <p:cNvPr id="6208" name="Text Box 141"/>
                <p:cNvSpPr txBox="1">
                  <a:spLocks noChangeArrowheads="1"/>
                </p:cNvSpPr>
                <p:nvPr/>
              </p:nvSpPr>
              <p:spPr bwMode="auto">
                <a:xfrm>
                  <a:off x="1313" y="1723"/>
                  <a:ext cx="218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90000" tIns="46800" rIns="90000" bIns="46800">
                  <a:spAutoFit/>
                </a:bodyPr>
                <a:lstStyle/>
                <a:p>
                  <a:r>
                    <a:rPr lang="en-US"/>
                    <a:t>Y</a:t>
                  </a:r>
                </a:p>
              </p:txBody>
            </p:sp>
            <p:sp>
              <p:nvSpPr>
                <p:cNvPr id="6209" name="Text Box 142"/>
                <p:cNvSpPr txBox="1">
                  <a:spLocks noChangeArrowheads="1"/>
                </p:cNvSpPr>
                <p:nvPr/>
              </p:nvSpPr>
              <p:spPr bwMode="auto">
                <a:xfrm>
                  <a:off x="2313" y="1614"/>
                  <a:ext cx="114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90000" tIns="46800" rIns="90000" bIns="46800">
                  <a:spAutoFit/>
                </a:bodyPr>
                <a:lstStyle/>
                <a:p>
                  <a:endParaRPr lang="en-US"/>
                </a:p>
              </p:txBody>
            </p:sp>
            <p:grpSp>
              <p:nvGrpSpPr>
                <p:cNvPr id="6210" name="Group 143"/>
                <p:cNvGrpSpPr>
                  <a:grpSpLocks/>
                </p:cNvGrpSpPr>
                <p:nvPr/>
              </p:nvGrpSpPr>
              <p:grpSpPr bwMode="auto">
                <a:xfrm>
                  <a:off x="2216" y="1776"/>
                  <a:ext cx="270" cy="81"/>
                  <a:chOff x="2216" y="1776"/>
                  <a:chExt cx="270" cy="81"/>
                </a:xfrm>
              </p:grpSpPr>
              <p:sp>
                <p:nvSpPr>
                  <p:cNvPr id="6212" name="Line 144"/>
                  <p:cNvSpPr>
                    <a:spLocks noChangeShapeType="1"/>
                  </p:cNvSpPr>
                  <p:nvPr/>
                </p:nvSpPr>
                <p:spPr bwMode="auto">
                  <a:xfrm>
                    <a:off x="2299" y="1818"/>
                    <a:ext cx="187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13" name="Oval 145"/>
                  <p:cNvSpPr>
                    <a:spLocks noChangeAspect="1" noChangeArrowheads="1"/>
                  </p:cNvSpPr>
                  <p:nvPr/>
                </p:nvSpPr>
                <p:spPr bwMode="auto">
                  <a:xfrm rot="5400000">
                    <a:off x="2216" y="1776"/>
                    <a:ext cx="81" cy="81"/>
                  </a:xfrm>
                  <a:prstGeom prst="ellips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lIns="90000" tIns="46800" rIns="90000" bIns="46800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6211" name="Line 146"/>
                <p:cNvSpPr>
                  <a:spLocks noChangeShapeType="1"/>
                </p:cNvSpPr>
                <p:nvPr/>
              </p:nvSpPr>
              <p:spPr bwMode="auto">
                <a:xfrm flipH="1">
                  <a:off x="1378" y="1939"/>
                  <a:ext cx="367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198" name="Text Box 160"/>
              <p:cNvSpPr txBox="1">
                <a:spLocks noChangeArrowheads="1"/>
              </p:cNvSpPr>
              <p:nvPr/>
            </p:nvSpPr>
            <p:spPr bwMode="auto">
              <a:xfrm>
                <a:off x="5174" y="2448"/>
                <a:ext cx="32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/>
                  <a:t>XY</a:t>
                </a:r>
              </a:p>
            </p:txBody>
          </p:sp>
          <p:grpSp>
            <p:nvGrpSpPr>
              <p:cNvPr id="6199" name="Group 166"/>
              <p:cNvGrpSpPr>
                <a:grpSpLocks noChangeAspect="1"/>
              </p:cNvGrpSpPr>
              <p:nvPr/>
            </p:nvGrpSpPr>
            <p:grpSpPr bwMode="auto">
              <a:xfrm>
                <a:off x="4662" y="2682"/>
                <a:ext cx="697" cy="144"/>
                <a:chOff x="2681" y="3456"/>
                <a:chExt cx="1392" cy="288"/>
              </a:xfrm>
            </p:grpSpPr>
            <p:grpSp>
              <p:nvGrpSpPr>
                <p:cNvPr id="6200" name="Group 161"/>
                <p:cNvGrpSpPr>
                  <a:grpSpLocks noChangeAspect="1"/>
                </p:cNvGrpSpPr>
                <p:nvPr/>
              </p:nvGrpSpPr>
              <p:grpSpPr bwMode="auto">
                <a:xfrm rot="5400000">
                  <a:off x="3305" y="3264"/>
                  <a:ext cx="288" cy="672"/>
                  <a:chOff x="912" y="3360"/>
                  <a:chExt cx="288" cy="672"/>
                </a:xfrm>
              </p:grpSpPr>
              <p:sp>
                <p:nvSpPr>
                  <p:cNvPr id="6203" name="AutoShape 16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912" y="3504"/>
                    <a:ext cx="288" cy="528"/>
                  </a:xfrm>
                  <a:prstGeom prst="triangle">
                    <a:avLst>
                      <a:gd name="adj" fmla="val 50000"/>
                    </a:avLst>
                  </a:prstGeom>
                  <a:noFill/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lIns="90000" tIns="46800" rIns="90000" bIns="46800" anchor="ctr"/>
                  <a:lstStyle/>
                  <a:p>
                    <a:endParaRPr lang="en-US"/>
                  </a:p>
                </p:txBody>
              </p:sp>
              <p:sp>
                <p:nvSpPr>
                  <p:cNvPr id="6204" name="Oval 16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984" y="3360"/>
                    <a:ext cx="144" cy="144"/>
                  </a:xfrm>
                  <a:prstGeom prst="ellips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lIns="90000" tIns="46800" rIns="90000" bIns="46800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6201" name="Line 164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2681" y="3600"/>
                  <a:ext cx="43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  <p:sp>
              <p:nvSpPr>
                <p:cNvPr id="6202" name="Line 165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3785" y="3600"/>
                  <a:ext cx="28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6151" name="Group 222"/>
          <p:cNvGrpSpPr>
            <a:grpSpLocks/>
          </p:cNvGrpSpPr>
          <p:nvPr/>
        </p:nvGrpSpPr>
        <p:grpSpPr bwMode="auto">
          <a:xfrm>
            <a:off x="760413" y="3925888"/>
            <a:ext cx="7337425" cy="876300"/>
            <a:chOff x="479" y="3120"/>
            <a:chExt cx="4622" cy="552"/>
          </a:xfrm>
        </p:grpSpPr>
        <p:sp>
          <p:nvSpPr>
            <p:cNvPr id="6155" name="Text Box 168"/>
            <p:cNvSpPr txBox="1">
              <a:spLocks noChangeArrowheads="1"/>
            </p:cNvSpPr>
            <p:nvPr/>
          </p:nvSpPr>
          <p:spPr bwMode="auto">
            <a:xfrm>
              <a:off x="479" y="3252"/>
              <a:ext cx="38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/>
                <a:t>OR</a:t>
              </a:r>
            </a:p>
          </p:txBody>
        </p:sp>
        <p:sp>
          <p:nvSpPr>
            <p:cNvPr id="6156" name="AutoShape 169"/>
            <p:cNvSpPr>
              <a:spLocks noChangeArrowheads="1"/>
            </p:cNvSpPr>
            <p:nvPr/>
          </p:nvSpPr>
          <p:spPr bwMode="auto">
            <a:xfrm>
              <a:off x="2786" y="3180"/>
              <a:ext cx="591" cy="432"/>
            </a:xfrm>
            <a:prstGeom prst="rightArrow">
              <a:avLst>
                <a:gd name="adj1" fmla="val 50000"/>
                <a:gd name="adj2" fmla="val 34201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 sz="1400" b="1">
                <a:solidFill>
                  <a:schemeClr val="bg1"/>
                </a:solidFill>
              </a:endParaRPr>
            </a:p>
          </p:txBody>
        </p:sp>
        <p:grpSp>
          <p:nvGrpSpPr>
            <p:cNvPr id="6157" name="Group 213"/>
            <p:cNvGrpSpPr>
              <a:grpSpLocks/>
            </p:cNvGrpSpPr>
            <p:nvPr/>
          </p:nvGrpSpPr>
          <p:grpSpPr bwMode="auto">
            <a:xfrm>
              <a:off x="1109" y="3144"/>
              <a:ext cx="1350" cy="503"/>
              <a:chOff x="1171" y="3444"/>
              <a:chExt cx="1350" cy="503"/>
            </a:xfrm>
          </p:grpSpPr>
          <p:sp>
            <p:nvSpPr>
              <p:cNvPr id="6179" name="Line 199"/>
              <p:cNvSpPr>
                <a:spLocks noChangeShapeType="1"/>
              </p:cNvSpPr>
              <p:nvPr/>
            </p:nvSpPr>
            <p:spPr bwMode="auto">
              <a:xfrm flipH="1">
                <a:off x="1238" y="3633"/>
                <a:ext cx="36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0" name="Line 200"/>
              <p:cNvSpPr>
                <a:spLocks noChangeShapeType="1"/>
              </p:cNvSpPr>
              <p:nvPr/>
            </p:nvSpPr>
            <p:spPr bwMode="auto">
              <a:xfrm flipH="1">
                <a:off x="1238" y="3887"/>
                <a:ext cx="36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81" name="Text Box 201"/>
              <p:cNvSpPr txBox="1">
                <a:spLocks noChangeArrowheads="1"/>
              </p:cNvSpPr>
              <p:nvPr/>
            </p:nvSpPr>
            <p:spPr bwMode="auto">
              <a:xfrm>
                <a:off x="1171" y="3444"/>
                <a:ext cx="21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/>
                  <a:t>X</a:t>
                </a:r>
              </a:p>
            </p:txBody>
          </p:sp>
          <p:sp>
            <p:nvSpPr>
              <p:cNvPr id="6182" name="Text Box 202"/>
              <p:cNvSpPr txBox="1">
                <a:spLocks noChangeArrowheads="1"/>
              </p:cNvSpPr>
              <p:nvPr/>
            </p:nvSpPr>
            <p:spPr bwMode="auto">
              <a:xfrm>
                <a:off x="1171" y="3679"/>
                <a:ext cx="21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/>
                  <a:t>Y</a:t>
                </a:r>
              </a:p>
            </p:txBody>
          </p:sp>
          <p:sp>
            <p:nvSpPr>
              <p:cNvPr id="6183" name="Text Box 203"/>
              <p:cNvSpPr txBox="1">
                <a:spLocks noChangeArrowheads="1"/>
              </p:cNvSpPr>
              <p:nvPr/>
            </p:nvSpPr>
            <p:spPr bwMode="auto">
              <a:xfrm>
                <a:off x="2118" y="3527"/>
                <a:ext cx="403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/>
                  <a:t>X+Y</a:t>
                </a:r>
              </a:p>
            </p:txBody>
          </p:sp>
          <p:grpSp>
            <p:nvGrpSpPr>
              <p:cNvPr id="6184" name="Group 204"/>
              <p:cNvGrpSpPr>
                <a:grpSpLocks noChangeAspect="1"/>
              </p:cNvGrpSpPr>
              <p:nvPr/>
            </p:nvGrpSpPr>
            <p:grpSpPr bwMode="auto">
              <a:xfrm>
                <a:off x="1590" y="3575"/>
                <a:ext cx="744" cy="372"/>
                <a:chOff x="4126" y="3552"/>
                <a:chExt cx="1115" cy="590"/>
              </a:xfrm>
            </p:grpSpPr>
            <p:sp>
              <p:nvSpPr>
                <p:cNvPr id="6185" name="Freeform 205"/>
                <p:cNvSpPr>
                  <a:spLocks noChangeAspect="1"/>
                </p:cNvSpPr>
                <p:nvPr/>
              </p:nvSpPr>
              <p:spPr bwMode="auto">
                <a:xfrm>
                  <a:off x="4127" y="3552"/>
                  <a:ext cx="75" cy="590"/>
                </a:xfrm>
                <a:custGeom>
                  <a:avLst/>
                  <a:gdLst>
                    <a:gd name="T0" fmla="*/ 0 w 192"/>
                    <a:gd name="T1" fmla="*/ 0 h 1152"/>
                    <a:gd name="T2" fmla="*/ 29 w 192"/>
                    <a:gd name="T3" fmla="*/ 151 h 1152"/>
                    <a:gd name="T4" fmla="*/ 0 w 192"/>
                    <a:gd name="T5" fmla="*/ 302 h 1152"/>
                    <a:gd name="T6" fmla="*/ 0 60000 65536"/>
                    <a:gd name="T7" fmla="*/ 0 60000 65536"/>
                    <a:gd name="T8" fmla="*/ 0 60000 65536"/>
                    <a:gd name="T9" fmla="*/ 0 w 192"/>
                    <a:gd name="T10" fmla="*/ 0 h 1152"/>
                    <a:gd name="T11" fmla="*/ 192 w 192"/>
                    <a:gd name="T12" fmla="*/ 1152 h 115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92" h="1152">
                      <a:moveTo>
                        <a:pt x="0" y="0"/>
                      </a:moveTo>
                      <a:cubicBezTo>
                        <a:pt x="96" y="192"/>
                        <a:pt x="192" y="384"/>
                        <a:pt x="192" y="576"/>
                      </a:cubicBezTo>
                      <a:cubicBezTo>
                        <a:pt x="192" y="768"/>
                        <a:pt x="96" y="960"/>
                        <a:pt x="0" y="1152"/>
                      </a:cubicBezTo>
                    </a:path>
                  </a:pathLst>
                </a:custGeom>
                <a:noFill/>
                <a:ln w="127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  <p:grpSp>
              <p:nvGrpSpPr>
                <p:cNvPr id="6186" name="Group 206"/>
                <p:cNvGrpSpPr>
                  <a:grpSpLocks noChangeAspect="1"/>
                </p:cNvGrpSpPr>
                <p:nvPr/>
              </p:nvGrpSpPr>
              <p:grpSpPr bwMode="auto">
                <a:xfrm>
                  <a:off x="4127" y="3552"/>
                  <a:ext cx="680" cy="295"/>
                  <a:chOff x="2880" y="2736"/>
                  <a:chExt cx="1728" cy="576"/>
                </a:xfrm>
              </p:grpSpPr>
              <p:sp>
                <p:nvSpPr>
                  <p:cNvPr id="6191" name="Line 20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2880" y="2736"/>
                    <a:ext cx="57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lIns="90000" tIns="46800" rIns="90000" bIns="46800"/>
                  <a:lstStyle/>
                  <a:p>
                    <a:endParaRPr lang="en-US"/>
                  </a:p>
                </p:txBody>
              </p:sp>
              <p:sp>
                <p:nvSpPr>
                  <p:cNvPr id="6192" name="Freeform 208"/>
                  <p:cNvSpPr>
                    <a:spLocks noChangeAspect="1"/>
                  </p:cNvSpPr>
                  <p:nvPr/>
                </p:nvSpPr>
                <p:spPr bwMode="auto">
                  <a:xfrm>
                    <a:off x="3456" y="2736"/>
                    <a:ext cx="1152" cy="576"/>
                  </a:xfrm>
                  <a:custGeom>
                    <a:avLst/>
                    <a:gdLst>
                      <a:gd name="T0" fmla="*/ 0 w 1152"/>
                      <a:gd name="T1" fmla="*/ 0 h 576"/>
                      <a:gd name="T2" fmla="*/ 672 w 1152"/>
                      <a:gd name="T3" fmla="*/ 192 h 576"/>
                      <a:gd name="T4" fmla="*/ 1152 w 1152"/>
                      <a:gd name="T5" fmla="*/ 576 h 576"/>
                      <a:gd name="T6" fmla="*/ 0 60000 65536"/>
                      <a:gd name="T7" fmla="*/ 0 60000 65536"/>
                      <a:gd name="T8" fmla="*/ 0 60000 65536"/>
                      <a:gd name="T9" fmla="*/ 0 w 1152"/>
                      <a:gd name="T10" fmla="*/ 0 h 576"/>
                      <a:gd name="T11" fmla="*/ 1152 w 1152"/>
                      <a:gd name="T12" fmla="*/ 576 h 57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52" h="576">
                        <a:moveTo>
                          <a:pt x="0" y="0"/>
                        </a:moveTo>
                        <a:cubicBezTo>
                          <a:pt x="240" y="48"/>
                          <a:pt x="480" y="96"/>
                          <a:pt x="672" y="192"/>
                        </a:cubicBezTo>
                        <a:cubicBezTo>
                          <a:pt x="864" y="288"/>
                          <a:pt x="1008" y="432"/>
                          <a:pt x="1152" y="576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lIns="90000" tIns="46800" rIns="90000" bIns="46800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187" name="Group 209"/>
                <p:cNvGrpSpPr>
                  <a:grpSpLocks noChangeAspect="1"/>
                </p:cNvGrpSpPr>
                <p:nvPr/>
              </p:nvGrpSpPr>
              <p:grpSpPr bwMode="auto">
                <a:xfrm flipV="1">
                  <a:off x="4126" y="3843"/>
                  <a:ext cx="680" cy="295"/>
                  <a:chOff x="2880" y="2736"/>
                  <a:chExt cx="1728" cy="576"/>
                </a:xfrm>
              </p:grpSpPr>
              <p:sp>
                <p:nvSpPr>
                  <p:cNvPr id="6189" name="Line 21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2880" y="2736"/>
                    <a:ext cx="57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lIns="90000" tIns="46800" rIns="90000" bIns="46800"/>
                  <a:lstStyle/>
                  <a:p>
                    <a:endParaRPr lang="en-US"/>
                  </a:p>
                </p:txBody>
              </p:sp>
              <p:sp>
                <p:nvSpPr>
                  <p:cNvPr id="6190" name="Freeform 211"/>
                  <p:cNvSpPr>
                    <a:spLocks noChangeAspect="1"/>
                  </p:cNvSpPr>
                  <p:nvPr/>
                </p:nvSpPr>
                <p:spPr bwMode="auto">
                  <a:xfrm>
                    <a:off x="3456" y="2736"/>
                    <a:ext cx="1152" cy="576"/>
                  </a:xfrm>
                  <a:custGeom>
                    <a:avLst/>
                    <a:gdLst>
                      <a:gd name="T0" fmla="*/ 0 w 1152"/>
                      <a:gd name="T1" fmla="*/ 0 h 576"/>
                      <a:gd name="T2" fmla="*/ 672 w 1152"/>
                      <a:gd name="T3" fmla="*/ 192 h 576"/>
                      <a:gd name="T4" fmla="*/ 1152 w 1152"/>
                      <a:gd name="T5" fmla="*/ 576 h 576"/>
                      <a:gd name="T6" fmla="*/ 0 60000 65536"/>
                      <a:gd name="T7" fmla="*/ 0 60000 65536"/>
                      <a:gd name="T8" fmla="*/ 0 60000 65536"/>
                      <a:gd name="T9" fmla="*/ 0 w 1152"/>
                      <a:gd name="T10" fmla="*/ 0 h 576"/>
                      <a:gd name="T11" fmla="*/ 1152 w 1152"/>
                      <a:gd name="T12" fmla="*/ 576 h 57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52" h="576">
                        <a:moveTo>
                          <a:pt x="0" y="0"/>
                        </a:moveTo>
                        <a:cubicBezTo>
                          <a:pt x="240" y="48"/>
                          <a:pt x="480" y="96"/>
                          <a:pt x="672" y="192"/>
                        </a:cubicBezTo>
                        <a:cubicBezTo>
                          <a:pt x="864" y="288"/>
                          <a:pt x="1008" y="432"/>
                          <a:pt x="1152" y="576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lIns="90000" tIns="46800" rIns="90000" bIns="46800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6188" name="Line 212"/>
                <p:cNvSpPr>
                  <a:spLocks noChangeAspect="1" noChangeShapeType="1"/>
                </p:cNvSpPr>
                <p:nvPr/>
              </p:nvSpPr>
              <p:spPr bwMode="auto">
                <a:xfrm>
                  <a:off x="4808" y="3838"/>
                  <a:ext cx="433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</p:grpSp>
        </p:grpSp>
        <p:grpSp>
          <p:nvGrpSpPr>
            <p:cNvPr id="6158" name="Group 221"/>
            <p:cNvGrpSpPr>
              <a:grpSpLocks/>
            </p:cNvGrpSpPr>
            <p:nvPr/>
          </p:nvGrpSpPr>
          <p:grpSpPr bwMode="auto">
            <a:xfrm>
              <a:off x="3504" y="3120"/>
              <a:ext cx="1597" cy="552"/>
              <a:chOff x="3731" y="3136"/>
              <a:chExt cx="1597" cy="552"/>
            </a:xfrm>
          </p:grpSpPr>
          <p:sp>
            <p:nvSpPr>
              <p:cNvPr id="6159" name="AutoShape 182"/>
              <p:cNvSpPr>
                <a:spLocks noChangeArrowheads="1"/>
              </p:cNvSpPr>
              <p:nvPr/>
            </p:nvSpPr>
            <p:spPr bwMode="auto">
              <a:xfrm>
                <a:off x="4333" y="3252"/>
                <a:ext cx="466" cy="436"/>
              </a:xfrm>
              <a:prstGeom prst="flowChartDelay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0" name="Text Box 184"/>
              <p:cNvSpPr txBox="1">
                <a:spLocks noChangeArrowheads="1"/>
              </p:cNvSpPr>
              <p:nvPr/>
            </p:nvSpPr>
            <p:spPr bwMode="auto">
              <a:xfrm>
                <a:off x="3744" y="3136"/>
                <a:ext cx="21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/>
                  <a:t>X</a:t>
                </a:r>
              </a:p>
            </p:txBody>
          </p:sp>
          <p:sp>
            <p:nvSpPr>
              <p:cNvPr id="6161" name="Text Box 185"/>
              <p:cNvSpPr txBox="1">
                <a:spLocks noChangeArrowheads="1"/>
              </p:cNvSpPr>
              <p:nvPr/>
            </p:nvSpPr>
            <p:spPr bwMode="auto">
              <a:xfrm>
                <a:off x="3731" y="3371"/>
                <a:ext cx="21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/>
                  <a:t>Y</a:t>
                </a:r>
              </a:p>
            </p:txBody>
          </p:sp>
          <p:sp>
            <p:nvSpPr>
              <p:cNvPr id="6162" name="Text Box 186"/>
              <p:cNvSpPr txBox="1">
                <a:spLocks noChangeArrowheads="1"/>
              </p:cNvSpPr>
              <p:nvPr/>
            </p:nvSpPr>
            <p:spPr bwMode="auto">
              <a:xfrm>
                <a:off x="4899" y="3262"/>
                <a:ext cx="11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6163" name="Group 187"/>
              <p:cNvGrpSpPr>
                <a:grpSpLocks/>
              </p:cNvGrpSpPr>
              <p:nvPr/>
            </p:nvGrpSpPr>
            <p:grpSpPr bwMode="auto">
              <a:xfrm>
                <a:off x="4802" y="3424"/>
                <a:ext cx="270" cy="81"/>
                <a:chOff x="2216" y="1776"/>
                <a:chExt cx="270" cy="81"/>
              </a:xfrm>
            </p:grpSpPr>
            <p:sp>
              <p:nvSpPr>
                <p:cNvPr id="6177" name="Line 188"/>
                <p:cNvSpPr>
                  <a:spLocks noChangeShapeType="1"/>
                </p:cNvSpPr>
                <p:nvPr/>
              </p:nvSpPr>
              <p:spPr bwMode="auto">
                <a:xfrm>
                  <a:off x="2299" y="1818"/>
                  <a:ext cx="187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78" name="Oval 189"/>
                <p:cNvSpPr>
                  <a:spLocks noChangeAspect="1" noChangeArrowheads="1"/>
                </p:cNvSpPr>
                <p:nvPr/>
              </p:nvSpPr>
              <p:spPr bwMode="auto">
                <a:xfrm rot="5400000">
                  <a:off x="2216" y="1776"/>
                  <a:ext cx="81" cy="81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lIns="90000" tIns="46800" rIns="90000" bIns="46800" anchor="ctr"/>
                <a:lstStyle/>
                <a:p>
                  <a:endParaRPr lang="en-US"/>
                </a:p>
              </p:txBody>
            </p:sp>
          </p:grpSp>
          <p:sp>
            <p:nvSpPr>
              <p:cNvPr id="6164" name="Text Box 191"/>
              <p:cNvSpPr txBox="1">
                <a:spLocks noChangeArrowheads="1"/>
              </p:cNvSpPr>
              <p:nvPr/>
            </p:nvSpPr>
            <p:spPr bwMode="auto">
              <a:xfrm>
                <a:off x="4925" y="3160"/>
                <a:ext cx="403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/>
                  <a:t>X+Y</a:t>
                </a:r>
              </a:p>
            </p:txBody>
          </p:sp>
          <p:grpSp>
            <p:nvGrpSpPr>
              <p:cNvPr id="6165" name="Group 214"/>
              <p:cNvGrpSpPr>
                <a:grpSpLocks/>
              </p:cNvGrpSpPr>
              <p:nvPr/>
            </p:nvGrpSpPr>
            <p:grpSpPr bwMode="auto">
              <a:xfrm>
                <a:off x="3800" y="3528"/>
                <a:ext cx="528" cy="144"/>
                <a:chOff x="3840" y="3840"/>
                <a:chExt cx="528" cy="144"/>
              </a:xfrm>
            </p:grpSpPr>
            <p:grpSp>
              <p:nvGrpSpPr>
                <p:cNvPr id="6172" name="Group 193"/>
                <p:cNvGrpSpPr>
                  <a:grpSpLocks noChangeAspect="1"/>
                </p:cNvGrpSpPr>
                <p:nvPr/>
              </p:nvGrpSpPr>
              <p:grpSpPr bwMode="auto">
                <a:xfrm rot="5400000">
                  <a:off x="4057" y="3743"/>
                  <a:ext cx="144" cy="337"/>
                  <a:chOff x="912" y="3360"/>
                  <a:chExt cx="288" cy="672"/>
                </a:xfrm>
              </p:grpSpPr>
              <p:sp>
                <p:nvSpPr>
                  <p:cNvPr id="6175" name="AutoShape 19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912" y="3504"/>
                    <a:ext cx="288" cy="528"/>
                  </a:xfrm>
                  <a:prstGeom prst="triangle">
                    <a:avLst>
                      <a:gd name="adj" fmla="val 50000"/>
                    </a:avLst>
                  </a:prstGeom>
                  <a:noFill/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lIns="90000" tIns="46800" rIns="90000" bIns="46800" anchor="ctr"/>
                  <a:lstStyle/>
                  <a:p>
                    <a:endParaRPr lang="en-US"/>
                  </a:p>
                </p:txBody>
              </p:sp>
              <p:sp>
                <p:nvSpPr>
                  <p:cNvPr id="6176" name="Oval 19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984" y="3360"/>
                    <a:ext cx="144" cy="144"/>
                  </a:xfrm>
                  <a:prstGeom prst="ellips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lIns="90000" tIns="46800" rIns="90000" bIns="46800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6173" name="Line 196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3840" y="3912"/>
                  <a:ext cx="12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  <p:sp>
              <p:nvSpPr>
                <p:cNvPr id="6174" name="Line 197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4297" y="3912"/>
                  <a:ext cx="71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</p:grpSp>
          <p:grpSp>
            <p:nvGrpSpPr>
              <p:cNvPr id="6166" name="Group 215"/>
              <p:cNvGrpSpPr>
                <a:grpSpLocks/>
              </p:cNvGrpSpPr>
              <p:nvPr/>
            </p:nvGrpSpPr>
            <p:grpSpPr bwMode="auto">
              <a:xfrm>
                <a:off x="3798" y="3280"/>
                <a:ext cx="528" cy="144"/>
                <a:chOff x="3840" y="3840"/>
                <a:chExt cx="528" cy="144"/>
              </a:xfrm>
            </p:grpSpPr>
            <p:grpSp>
              <p:nvGrpSpPr>
                <p:cNvPr id="6167" name="Group 216"/>
                <p:cNvGrpSpPr>
                  <a:grpSpLocks noChangeAspect="1"/>
                </p:cNvGrpSpPr>
                <p:nvPr/>
              </p:nvGrpSpPr>
              <p:grpSpPr bwMode="auto">
                <a:xfrm rot="5400000">
                  <a:off x="4057" y="3743"/>
                  <a:ext cx="144" cy="337"/>
                  <a:chOff x="912" y="3360"/>
                  <a:chExt cx="288" cy="672"/>
                </a:xfrm>
              </p:grpSpPr>
              <p:sp>
                <p:nvSpPr>
                  <p:cNvPr id="6170" name="AutoShape 21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912" y="3504"/>
                    <a:ext cx="288" cy="528"/>
                  </a:xfrm>
                  <a:prstGeom prst="triangle">
                    <a:avLst>
                      <a:gd name="adj" fmla="val 50000"/>
                    </a:avLst>
                  </a:prstGeom>
                  <a:noFill/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lIns="90000" tIns="46800" rIns="90000" bIns="46800" anchor="ctr"/>
                  <a:lstStyle/>
                  <a:p>
                    <a:endParaRPr lang="en-US"/>
                  </a:p>
                </p:txBody>
              </p:sp>
              <p:sp>
                <p:nvSpPr>
                  <p:cNvPr id="6171" name="Oval 21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984" y="3360"/>
                    <a:ext cx="144" cy="144"/>
                  </a:xfrm>
                  <a:prstGeom prst="ellips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lIns="90000" tIns="46800" rIns="90000" bIns="46800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6168" name="Line 219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3840" y="3912"/>
                  <a:ext cx="12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  <p:sp>
              <p:nvSpPr>
                <p:cNvPr id="6169" name="Line 220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4297" y="3912"/>
                  <a:ext cx="71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6152" name="Line 119"/>
          <p:cNvSpPr>
            <a:spLocks noChangeShapeType="1"/>
          </p:cNvSpPr>
          <p:nvPr/>
        </p:nvSpPr>
        <p:spPr bwMode="auto">
          <a:xfrm flipH="1">
            <a:off x="6019800" y="2803525"/>
            <a:ext cx="5016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3" name="Text Box 120"/>
          <p:cNvSpPr txBox="1">
            <a:spLocks noChangeArrowheads="1"/>
          </p:cNvSpPr>
          <p:nvPr/>
        </p:nvSpPr>
        <p:spPr bwMode="auto">
          <a:xfrm>
            <a:off x="5711825" y="2197100"/>
            <a:ext cx="301625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400" b="1"/>
              <a:t>X</a:t>
            </a:r>
          </a:p>
        </p:txBody>
      </p:sp>
      <p:sp>
        <p:nvSpPr>
          <p:cNvPr id="6154" name="Text Box 120"/>
          <p:cNvSpPr txBox="1">
            <a:spLocks noChangeArrowheads="1"/>
          </p:cNvSpPr>
          <p:nvPr/>
        </p:nvSpPr>
        <p:spPr bwMode="auto">
          <a:xfrm>
            <a:off x="5695950" y="2605088"/>
            <a:ext cx="301625" cy="30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400" b="1"/>
              <a:t>X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Graphic Symbols for NAND Gate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0225" y="1905000"/>
            <a:ext cx="3127375" cy="3200400"/>
          </a:xfrm>
        </p:spPr>
        <p:txBody>
          <a:bodyPr/>
          <a:lstStyle/>
          <a:p>
            <a:pPr marL="0" indent="0"/>
            <a:r>
              <a:rPr lang="en-US" smtClean="0"/>
              <a:t>Two equivalent graphic symbols or shapes for the SAME function </a:t>
            </a:r>
          </a:p>
        </p:txBody>
      </p:sp>
      <p:sp>
        <p:nvSpPr>
          <p:cNvPr id="7172" name="Text Box 9"/>
          <p:cNvSpPr txBox="1">
            <a:spLocks noChangeArrowheads="1"/>
          </p:cNvSpPr>
          <p:nvPr/>
        </p:nvSpPr>
        <p:spPr bwMode="auto">
          <a:xfrm>
            <a:off x="7151688" y="2133600"/>
            <a:ext cx="879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/>
              <a:t>(XYZ)’</a:t>
            </a:r>
          </a:p>
        </p:txBody>
      </p:sp>
      <p:sp>
        <p:nvSpPr>
          <p:cNvPr id="7173" name="Text Box 90"/>
          <p:cNvSpPr txBox="1">
            <a:spLocks noChangeArrowheads="1"/>
          </p:cNvSpPr>
          <p:nvPr/>
        </p:nvSpPr>
        <p:spPr bwMode="auto">
          <a:xfrm>
            <a:off x="3803650" y="2163763"/>
            <a:ext cx="1571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/>
              <a:t>AND-NOT</a:t>
            </a:r>
          </a:p>
        </p:txBody>
      </p:sp>
      <p:grpSp>
        <p:nvGrpSpPr>
          <p:cNvPr id="7174" name="Group 96"/>
          <p:cNvGrpSpPr>
            <a:grpSpLocks/>
          </p:cNvGrpSpPr>
          <p:nvPr/>
        </p:nvGrpSpPr>
        <p:grpSpPr bwMode="auto">
          <a:xfrm>
            <a:off x="5334000" y="1889125"/>
            <a:ext cx="1863725" cy="1006475"/>
            <a:chOff x="1312" y="1478"/>
            <a:chExt cx="1174" cy="634"/>
          </a:xfrm>
        </p:grpSpPr>
        <p:sp>
          <p:nvSpPr>
            <p:cNvPr id="7198" name="AutoShape 5"/>
            <p:cNvSpPr>
              <a:spLocks noChangeArrowheads="1"/>
            </p:cNvSpPr>
            <p:nvPr/>
          </p:nvSpPr>
          <p:spPr bwMode="auto">
            <a:xfrm>
              <a:off x="1747" y="1604"/>
              <a:ext cx="466" cy="508"/>
            </a:xfrm>
            <a:prstGeom prst="flowChartDelay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9" name="Line 6"/>
            <p:cNvSpPr>
              <a:spLocks noChangeShapeType="1"/>
            </p:cNvSpPr>
            <p:nvPr/>
          </p:nvSpPr>
          <p:spPr bwMode="auto">
            <a:xfrm flipH="1">
              <a:off x="1380" y="1667"/>
              <a:ext cx="36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0" name="Text Box 7"/>
            <p:cNvSpPr txBox="1">
              <a:spLocks noChangeArrowheads="1"/>
            </p:cNvSpPr>
            <p:nvPr/>
          </p:nvSpPr>
          <p:spPr bwMode="auto">
            <a:xfrm>
              <a:off x="1313" y="1478"/>
              <a:ext cx="2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/>
                <a:t>X</a:t>
              </a:r>
            </a:p>
          </p:txBody>
        </p:sp>
        <p:grpSp>
          <p:nvGrpSpPr>
            <p:cNvPr id="7201" name="Group 10"/>
            <p:cNvGrpSpPr>
              <a:grpSpLocks/>
            </p:cNvGrpSpPr>
            <p:nvPr/>
          </p:nvGrpSpPr>
          <p:grpSpPr bwMode="auto">
            <a:xfrm>
              <a:off x="2216" y="1823"/>
              <a:ext cx="270" cy="81"/>
              <a:chOff x="2216" y="1776"/>
              <a:chExt cx="270" cy="81"/>
            </a:xfrm>
          </p:grpSpPr>
          <p:sp>
            <p:nvSpPr>
              <p:cNvPr id="7208" name="Line 11"/>
              <p:cNvSpPr>
                <a:spLocks noChangeShapeType="1"/>
              </p:cNvSpPr>
              <p:nvPr/>
            </p:nvSpPr>
            <p:spPr bwMode="auto">
              <a:xfrm>
                <a:off x="2299" y="1818"/>
                <a:ext cx="18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9" name="Oval 12"/>
              <p:cNvSpPr>
                <a:spLocks noChangeAspect="1" noChangeArrowheads="1"/>
              </p:cNvSpPr>
              <p:nvPr/>
            </p:nvSpPr>
            <p:spPr bwMode="auto">
              <a:xfrm rot="5400000">
                <a:off x="2216" y="1776"/>
                <a:ext cx="81" cy="81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endParaRPr lang="en-US"/>
              </a:p>
            </p:txBody>
          </p:sp>
        </p:grpSp>
        <p:grpSp>
          <p:nvGrpSpPr>
            <p:cNvPr id="7202" name="Group 92"/>
            <p:cNvGrpSpPr>
              <a:grpSpLocks/>
            </p:cNvGrpSpPr>
            <p:nvPr/>
          </p:nvGrpSpPr>
          <p:grpSpPr bwMode="auto">
            <a:xfrm>
              <a:off x="1313" y="1643"/>
              <a:ext cx="432" cy="231"/>
              <a:chOff x="1313" y="1677"/>
              <a:chExt cx="432" cy="231"/>
            </a:xfrm>
          </p:grpSpPr>
          <p:sp>
            <p:nvSpPr>
              <p:cNvPr id="7206" name="Text Box 8"/>
              <p:cNvSpPr txBox="1">
                <a:spLocks noChangeArrowheads="1"/>
              </p:cNvSpPr>
              <p:nvPr/>
            </p:nvSpPr>
            <p:spPr bwMode="auto">
              <a:xfrm>
                <a:off x="1313" y="1677"/>
                <a:ext cx="21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/>
                  <a:t>Y</a:t>
                </a:r>
              </a:p>
            </p:txBody>
          </p:sp>
          <p:sp>
            <p:nvSpPr>
              <p:cNvPr id="7207" name="Line 13"/>
              <p:cNvSpPr>
                <a:spLocks noChangeShapeType="1"/>
              </p:cNvSpPr>
              <p:nvPr/>
            </p:nvSpPr>
            <p:spPr bwMode="auto">
              <a:xfrm flipH="1">
                <a:off x="1378" y="1893"/>
                <a:ext cx="36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203" name="Group 93"/>
            <p:cNvGrpSpPr>
              <a:grpSpLocks/>
            </p:cNvGrpSpPr>
            <p:nvPr/>
          </p:nvGrpSpPr>
          <p:grpSpPr bwMode="auto">
            <a:xfrm>
              <a:off x="1312" y="1839"/>
              <a:ext cx="432" cy="231"/>
              <a:chOff x="1313" y="1677"/>
              <a:chExt cx="432" cy="231"/>
            </a:xfrm>
          </p:grpSpPr>
          <p:sp>
            <p:nvSpPr>
              <p:cNvPr id="7204" name="Text Box 94"/>
              <p:cNvSpPr txBox="1">
                <a:spLocks noChangeArrowheads="1"/>
              </p:cNvSpPr>
              <p:nvPr/>
            </p:nvSpPr>
            <p:spPr bwMode="auto">
              <a:xfrm>
                <a:off x="1313" y="1677"/>
                <a:ext cx="20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/>
                  <a:t>Z</a:t>
                </a:r>
              </a:p>
            </p:txBody>
          </p:sp>
          <p:sp>
            <p:nvSpPr>
              <p:cNvPr id="7205" name="Line 95"/>
              <p:cNvSpPr>
                <a:spLocks noChangeShapeType="1"/>
              </p:cNvSpPr>
              <p:nvPr/>
            </p:nvSpPr>
            <p:spPr bwMode="auto">
              <a:xfrm flipH="1">
                <a:off x="1378" y="1893"/>
                <a:ext cx="36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7175" name="Text Box 19"/>
          <p:cNvSpPr txBox="1">
            <a:spLocks noChangeArrowheads="1"/>
          </p:cNvSpPr>
          <p:nvPr/>
        </p:nvSpPr>
        <p:spPr bwMode="auto">
          <a:xfrm>
            <a:off x="6715125" y="4167188"/>
            <a:ext cx="20780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/>
              <a:t>X’+Y’+Z’ = (XYZ)’</a:t>
            </a:r>
          </a:p>
        </p:txBody>
      </p:sp>
      <p:sp>
        <p:nvSpPr>
          <p:cNvPr id="7176" name="Text Box 91"/>
          <p:cNvSpPr txBox="1">
            <a:spLocks noChangeArrowheads="1"/>
          </p:cNvSpPr>
          <p:nvPr/>
        </p:nvSpPr>
        <p:spPr bwMode="auto">
          <a:xfrm>
            <a:off x="3816350" y="4079875"/>
            <a:ext cx="1333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/>
              <a:t>NOT-OR</a:t>
            </a:r>
          </a:p>
        </p:txBody>
      </p:sp>
      <p:grpSp>
        <p:nvGrpSpPr>
          <p:cNvPr id="7177" name="Group 104"/>
          <p:cNvGrpSpPr>
            <a:grpSpLocks/>
          </p:cNvGrpSpPr>
          <p:nvPr/>
        </p:nvGrpSpPr>
        <p:grpSpPr bwMode="auto">
          <a:xfrm>
            <a:off x="5346700" y="3927475"/>
            <a:ext cx="1803400" cy="1025525"/>
            <a:chOff x="3541" y="2474"/>
            <a:chExt cx="1136" cy="646"/>
          </a:xfrm>
        </p:grpSpPr>
        <p:sp>
          <p:nvSpPr>
            <p:cNvPr id="7180" name="Line 15"/>
            <p:cNvSpPr>
              <a:spLocks noChangeShapeType="1"/>
            </p:cNvSpPr>
            <p:nvPr/>
          </p:nvSpPr>
          <p:spPr bwMode="auto">
            <a:xfrm flipH="1">
              <a:off x="3609" y="2663"/>
              <a:ext cx="36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1" name="Line 16"/>
            <p:cNvSpPr>
              <a:spLocks noChangeShapeType="1"/>
            </p:cNvSpPr>
            <p:nvPr/>
          </p:nvSpPr>
          <p:spPr bwMode="auto">
            <a:xfrm flipH="1" flipV="1">
              <a:off x="3609" y="2857"/>
              <a:ext cx="403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2" name="Text Box 17"/>
            <p:cNvSpPr txBox="1">
              <a:spLocks noChangeArrowheads="1"/>
            </p:cNvSpPr>
            <p:nvPr/>
          </p:nvSpPr>
          <p:spPr bwMode="auto">
            <a:xfrm>
              <a:off x="3542" y="2474"/>
              <a:ext cx="2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/>
                <a:t>X</a:t>
              </a:r>
            </a:p>
          </p:txBody>
        </p:sp>
        <p:sp>
          <p:nvSpPr>
            <p:cNvPr id="7183" name="Text Box 18"/>
            <p:cNvSpPr txBox="1">
              <a:spLocks noChangeArrowheads="1"/>
            </p:cNvSpPr>
            <p:nvPr/>
          </p:nvSpPr>
          <p:spPr bwMode="auto">
            <a:xfrm>
              <a:off x="3542" y="2649"/>
              <a:ext cx="2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/>
                <a:t>Y</a:t>
              </a:r>
            </a:p>
          </p:txBody>
        </p:sp>
        <p:grpSp>
          <p:nvGrpSpPr>
            <p:cNvPr id="7184" name="Group 97"/>
            <p:cNvGrpSpPr>
              <a:grpSpLocks/>
            </p:cNvGrpSpPr>
            <p:nvPr/>
          </p:nvGrpSpPr>
          <p:grpSpPr bwMode="auto">
            <a:xfrm>
              <a:off x="3961" y="2593"/>
              <a:ext cx="454" cy="527"/>
              <a:chOff x="1732" y="2593"/>
              <a:chExt cx="454" cy="372"/>
            </a:xfrm>
          </p:grpSpPr>
          <p:sp>
            <p:nvSpPr>
              <p:cNvPr id="7191" name="Freeform 20"/>
              <p:cNvSpPr>
                <a:spLocks noChangeAspect="1"/>
              </p:cNvSpPr>
              <p:nvPr/>
            </p:nvSpPr>
            <p:spPr bwMode="auto">
              <a:xfrm>
                <a:off x="1733" y="2593"/>
                <a:ext cx="50" cy="372"/>
              </a:xfrm>
              <a:custGeom>
                <a:avLst/>
                <a:gdLst>
                  <a:gd name="T0" fmla="*/ 0 w 192"/>
                  <a:gd name="T1" fmla="*/ 0 h 1152"/>
                  <a:gd name="T2" fmla="*/ 13 w 192"/>
                  <a:gd name="T3" fmla="*/ 60 h 1152"/>
                  <a:gd name="T4" fmla="*/ 0 w 192"/>
                  <a:gd name="T5" fmla="*/ 120 h 1152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152"/>
                  <a:gd name="T11" fmla="*/ 192 w 192"/>
                  <a:gd name="T12" fmla="*/ 1152 h 115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152">
                    <a:moveTo>
                      <a:pt x="0" y="0"/>
                    </a:moveTo>
                    <a:cubicBezTo>
                      <a:pt x="96" y="192"/>
                      <a:pt x="192" y="384"/>
                      <a:pt x="192" y="576"/>
                    </a:cubicBezTo>
                    <a:cubicBezTo>
                      <a:pt x="192" y="768"/>
                      <a:pt x="96" y="960"/>
                      <a:pt x="0" y="1152"/>
                    </a:cubicBez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grpSp>
            <p:nvGrpSpPr>
              <p:cNvPr id="7192" name="Group 21"/>
              <p:cNvGrpSpPr>
                <a:grpSpLocks noChangeAspect="1"/>
              </p:cNvGrpSpPr>
              <p:nvPr/>
            </p:nvGrpSpPr>
            <p:grpSpPr bwMode="auto">
              <a:xfrm>
                <a:off x="1733" y="2593"/>
                <a:ext cx="453" cy="186"/>
                <a:chOff x="2880" y="2736"/>
                <a:chExt cx="1728" cy="576"/>
              </a:xfrm>
            </p:grpSpPr>
            <p:sp>
              <p:nvSpPr>
                <p:cNvPr id="7196" name="Line 22"/>
                <p:cNvSpPr>
                  <a:spLocks noChangeAspect="1" noChangeShapeType="1"/>
                </p:cNvSpPr>
                <p:nvPr/>
              </p:nvSpPr>
              <p:spPr bwMode="auto">
                <a:xfrm>
                  <a:off x="2880" y="2736"/>
                  <a:ext cx="5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  <p:sp>
              <p:nvSpPr>
                <p:cNvPr id="7197" name="Freeform 23"/>
                <p:cNvSpPr>
                  <a:spLocks noChangeAspect="1"/>
                </p:cNvSpPr>
                <p:nvPr/>
              </p:nvSpPr>
              <p:spPr bwMode="auto">
                <a:xfrm>
                  <a:off x="3456" y="2736"/>
                  <a:ext cx="1152" cy="576"/>
                </a:xfrm>
                <a:custGeom>
                  <a:avLst/>
                  <a:gdLst>
                    <a:gd name="T0" fmla="*/ 0 w 1152"/>
                    <a:gd name="T1" fmla="*/ 0 h 576"/>
                    <a:gd name="T2" fmla="*/ 672 w 1152"/>
                    <a:gd name="T3" fmla="*/ 192 h 576"/>
                    <a:gd name="T4" fmla="*/ 1152 w 1152"/>
                    <a:gd name="T5" fmla="*/ 576 h 576"/>
                    <a:gd name="T6" fmla="*/ 0 60000 65536"/>
                    <a:gd name="T7" fmla="*/ 0 60000 65536"/>
                    <a:gd name="T8" fmla="*/ 0 60000 65536"/>
                    <a:gd name="T9" fmla="*/ 0 w 1152"/>
                    <a:gd name="T10" fmla="*/ 0 h 576"/>
                    <a:gd name="T11" fmla="*/ 1152 w 1152"/>
                    <a:gd name="T12" fmla="*/ 576 h 57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52" h="576">
                      <a:moveTo>
                        <a:pt x="0" y="0"/>
                      </a:moveTo>
                      <a:cubicBezTo>
                        <a:pt x="240" y="48"/>
                        <a:pt x="480" y="96"/>
                        <a:pt x="672" y="192"/>
                      </a:cubicBezTo>
                      <a:cubicBezTo>
                        <a:pt x="864" y="288"/>
                        <a:pt x="1008" y="432"/>
                        <a:pt x="1152" y="576"/>
                      </a:cubicBezTo>
                    </a:path>
                  </a:pathLst>
                </a:custGeom>
                <a:noFill/>
                <a:ln w="127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</p:grpSp>
          <p:grpSp>
            <p:nvGrpSpPr>
              <p:cNvPr id="7193" name="Group 24"/>
              <p:cNvGrpSpPr>
                <a:grpSpLocks noChangeAspect="1"/>
              </p:cNvGrpSpPr>
              <p:nvPr/>
            </p:nvGrpSpPr>
            <p:grpSpPr bwMode="auto">
              <a:xfrm flipV="1">
                <a:off x="1732" y="2776"/>
                <a:ext cx="454" cy="186"/>
                <a:chOff x="2880" y="2736"/>
                <a:chExt cx="1728" cy="576"/>
              </a:xfrm>
            </p:grpSpPr>
            <p:sp>
              <p:nvSpPr>
                <p:cNvPr id="7194" name="Line 25"/>
                <p:cNvSpPr>
                  <a:spLocks noChangeAspect="1" noChangeShapeType="1"/>
                </p:cNvSpPr>
                <p:nvPr/>
              </p:nvSpPr>
              <p:spPr bwMode="auto">
                <a:xfrm>
                  <a:off x="2880" y="2736"/>
                  <a:ext cx="5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  <p:sp>
              <p:nvSpPr>
                <p:cNvPr id="7195" name="Freeform 26"/>
                <p:cNvSpPr>
                  <a:spLocks noChangeAspect="1"/>
                </p:cNvSpPr>
                <p:nvPr/>
              </p:nvSpPr>
              <p:spPr bwMode="auto">
                <a:xfrm>
                  <a:off x="3456" y="2736"/>
                  <a:ext cx="1152" cy="576"/>
                </a:xfrm>
                <a:custGeom>
                  <a:avLst/>
                  <a:gdLst>
                    <a:gd name="T0" fmla="*/ 0 w 1152"/>
                    <a:gd name="T1" fmla="*/ 0 h 576"/>
                    <a:gd name="T2" fmla="*/ 672 w 1152"/>
                    <a:gd name="T3" fmla="*/ 192 h 576"/>
                    <a:gd name="T4" fmla="*/ 1152 w 1152"/>
                    <a:gd name="T5" fmla="*/ 576 h 576"/>
                    <a:gd name="T6" fmla="*/ 0 60000 65536"/>
                    <a:gd name="T7" fmla="*/ 0 60000 65536"/>
                    <a:gd name="T8" fmla="*/ 0 60000 65536"/>
                    <a:gd name="T9" fmla="*/ 0 w 1152"/>
                    <a:gd name="T10" fmla="*/ 0 h 576"/>
                    <a:gd name="T11" fmla="*/ 1152 w 1152"/>
                    <a:gd name="T12" fmla="*/ 576 h 57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52" h="576">
                      <a:moveTo>
                        <a:pt x="0" y="0"/>
                      </a:moveTo>
                      <a:cubicBezTo>
                        <a:pt x="240" y="48"/>
                        <a:pt x="480" y="96"/>
                        <a:pt x="672" y="192"/>
                      </a:cubicBezTo>
                      <a:cubicBezTo>
                        <a:pt x="864" y="288"/>
                        <a:pt x="1008" y="432"/>
                        <a:pt x="1152" y="576"/>
                      </a:cubicBezTo>
                    </a:path>
                  </a:pathLst>
                </a:custGeom>
                <a:noFill/>
                <a:ln w="127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</p:grpSp>
        </p:grpSp>
        <p:sp>
          <p:nvSpPr>
            <p:cNvPr id="7185" name="Line 28"/>
            <p:cNvSpPr>
              <a:spLocks noChangeShapeType="1"/>
            </p:cNvSpPr>
            <p:nvPr/>
          </p:nvSpPr>
          <p:spPr bwMode="auto">
            <a:xfrm>
              <a:off x="4420" y="2856"/>
              <a:ext cx="257" cy="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6" name="Line 98"/>
            <p:cNvSpPr>
              <a:spLocks noChangeShapeType="1"/>
            </p:cNvSpPr>
            <p:nvPr/>
          </p:nvSpPr>
          <p:spPr bwMode="auto">
            <a:xfrm flipH="1">
              <a:off x="3608" y="3039"/>
              <a:ext cx="36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7" name="Text Box 99"/>
            <p:cNvSpPr txBox="1">
              <a:spLocks noChangeArrowheads="1"/>
            </p:cNvSpPr>
            <p:nvPr/>
          </p:nvSpPr>
          <p:spPr bwMode="auto">
            <a:xfrm>
              <a:off x="3541" y="2831"/>
              <a:ext cx="20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/>
                <a:t>Z</a:t>
              </a:r>
            </a:p>
          </p:txBody>
        </p:sp>
        <p:sp>
          <p:nvSpPr>
            <p:cNvPr id="7188" name="Oval 101"/>
            <p:cNvSpPr>
              <a:spLocks noChangeAspect="1" noChangeArrowheads="1"/>
            </p:cNvSpPr>
            <p:nvPr/>
          </p:nvSpPr>
          <p:spPr bwMode="auto">
            <a:xfrm>
              <a:off x="3898" y="2996"/>
              <a:ext cx="86" cy="8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7189" name="Oval 102"/>
            <p:cNvSpPr>
              <a:spLocks noChangeAspect="1" noChangeArrowheads="1"/>
            </p:cNvSpPr>
            <p:nvPr/>
          </p:nvSpPr>
          <p:spPr bwMode="auto">
            <a:xfrm>
              <a:off x="3932" y="2818"/>
              <a:ext cx="86" cy="8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7190" name="Oval 103"/>
            <p:cNvSpPr>
              <a:spLocks noChangeAspect="1" noChangeArrowheads="1"/>
            </p:cNvSpPr>
            <p:nvPr/>
          </p:nvSpPr>
          <p:spPr bwMode="auto">
            <a:xfrm>
              <a:off x="3898" y="2616"/>
              <a:ext cx="86" cy="8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</p:grpSp>
      <p:sp>
        <p:nvSpPr>
          <p:cNvPr id="7178" name="Footer Placeholder 4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  <p:sp>
        <p:nvSpPr>
          <p:cNvPr id="7179" name="TextBox 40"/>
          <p:cNvSpPr txBox="1">
            <a:spLocks noChangeArrowheads="1"/>
          </p:cNvSpPr>
          <p:nvPr/>
        </p:nvSpPr>
        <p:spPr bwMode="auto">
          <a:xfrm>
            <a:off x="2978150" y="5481638"/>
            <a:ext cx="2779713" cy="4000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i="1"/>
              <a:t>AND-NOT  =  NOT-OR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Implementation using NANDs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0225" y="1828800"/>
            <a:ext cx="7927975" cy="762000"/>
          </a:xfrm>
        </p:spPr>
        <p:txBody>
          <a:bodyPr/>
          <a:lstStyle/>
          <a:p>
            <a:pPr marL="0" indent="0"/>
            <a:r>
              <a:rPr lang="en-US" sz="2400" smtClean="0"/>
              <a:t>Example: Consider F = AB + CD</a:t>
            </a:r>
          </a:p>
        </p:txBody>
      </p:sp>
      <p:grpSp>
        <p:nvGrpSpPr>
          <p:cNvPr id="8196" name="Group 148"/>
          <p:cNvGrpSpPr>
            <a:grpSpLocks/>
          </p:cNvGrpSpPr>
          <p:nvPr/>
        </p:nvGrpSpPr>
        <p:grpSpPr bwMode="auto">
          <a:xfrm>
            <a:off x="381000" y="2362200"/>
            <a:ext cx="3236913" cy="1438275"/>
            <a:chOff x="240" y="1488"/>
            <a:chExt cx="2039" cy="906"/>
          </a:xfrm>
        </p:grpSpPr>
        <p:sp>
          <p:nvSpPr>
            <p:cNvPr id="8272" name="Text Box 5"/>
            <p:cNvSpPr txBox="1">
              <a:spLocks noChangeAspect="1" noChangeArrowheads="1"/>
            </p:cNvSpPr>
            <p:nvPr/>
          </p:nvSpPr>
          <p:spPr bwMode="auto">
            <a:xfrm>
              <a:off x="2085" y="1742"/>
              <a:ext cx="19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/>
                <a:t>F</a:t>
              </a:r>
            </a:p>
          </p:txBody>
        </p:sp>
        <p:grpSp>
          <p:nvGrpSpPr>
            <p:cNvPr id="8273" name="Group 6"/>
            <p:cNvGrpSpPr>
              <a:grpSpLocks noChangeAspect="1"/>
            </p:cNvGrpSpPr>
            <p:nvPr/>
          </p:nvGrpSpPr>
          <p:grpSpPr bwMode="auto">
            <a:xfrm>
              <a:off x="1661" y="1780"/>
              <a:ext cx="597" cy="357"/>
              <a:chOff x="4126" y="3552"/>
              <a:chExt cx="1115" cy="590"/>
            </a:xfrm>
          </p:grpSpPr>
          <p:sp>
            <p:nvSpPr>
              <p:cNvPr id="8296" name="Freeform 7"/>
              <p:cNvSpPr>
                <a:spLocks noChangeAspect="1"/>
              </p:cNvSpPr>
              <p:nvPr/>
            </p:nvSpPr>
            <p:spPr bwMode="auto">
              <a:xfrm>
                <a:off x="4127" y="3552"/>
                <a:ext cx="75" cy="590"/>
              </a:xfrm>
              <a:custGeom>
                <a:avLst/>
                <a:gdLst>
                  <a:gd name="T0" fmla="*/ 0 w 192"/>
                  <a:gd name="T1" fmla="*/ 0 h 1152"/>
                  <a:gd name="T2" fmla="*/ 29 w 192"/>
                  <a:gd name="T3" fmla="*/ 151 h 1152"/>
                  <a:gd name="T4" fmla="*/ 0 w 192"/>
                  <a:gd name="T5" fmla="*/ 302 h 1152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152"/>
                  <a:gd name="T11" fmla="*/ 192 w 192"/>
                  <a:gd name="T12" fmla="*/ 1152 h 115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152">
                    <a:moveTo>
                      <a:pt x="0" y="0"/>
                    </a:moveTo>
                    <a:cubicBezTo>
                      <a:pt x="96" y="192"/>
                      <a:pt x="192" y="384"/>
                      <a:pt x="192" y="576"/>
                    </a:cubicBezTo>
                    <a:cubicBezTo>
                      <a:pt x="192" y="768"/>
                      <a:pt x="96" y="960"/>
                      <a:pt x="0" y="1152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grpSp>
            <p:nvGrpSpPr>
              <p:cNvPr id="8297" name="Group 8"/>
              <p:cNvGrpSpPr>
                <a:grpSpLocks noChangeAspect="1"/>
              </p:cNvGrpSpPr>
              <p:nvPr/>
            </p:nvGrpSpPr>
            <p:grpSpPr bwMode="auto">
              <a:xfrm>
                <a:off x="4127" y="3552"/>
                <a:ext cx="680" cy="295"/>
                <a:chOff x="2880" y="2736"/>
                <a:chExt cx="1728" cy="576"/>
              </a:xfrm>
            </p:grpSpPr>
            <p:sp>
              <p:nvSpPr>
                <p:cNvPr id="8302" name="Line 9"/>
                <p:cNvSpPr>
                  <a:spLocks noChangeAspect="1" noChangeShapeType="1"/>
                </p:cNvSpPr>
                <p:nvPr/>
              </p:nvSpPr>
              <p:spPr bwMode="auto">
                <a:xfrm>
                  <a:off x="2880" y="2736"/>
                  <a:ext cx="5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  <p:sp>
              <p:nvSpPr>
                <p:cNvPr id="8303" name="Freeform 10"/>
                <p:cNvSpPr>
                  <a:spLocks noChangeAspect="1"/>
                </p:cNvSpPr>
                <p:nvPr/>
              </p:nvSpPr>
              <p:spPr bwMode="auto">
                <a:xfrm>
                  <a:off x="3456" y="2736"/>
                  <a:ext cx="1152" cy="576"/>
                </a:xfrm>
                <a:custGeom>
                  <a:avLst/>
                  <a:gdLst>
                    <a:gd name="T0" fmla="*/ 0 w 1152"/>
                    <a:gd name="T1" fmla="*/ 0 h 576"/>
                    <a:gd name="T2" fmla="*/ 672 w 1152"/>
                    <a:gd name="T3" fmla="*/ 192 h 576"/>
                    <a:gd name="T4" fmla="*/ 1152 w 1152"/>
                    <a:gd name="T5" fmla="*/ 576 h 576"/>
                    <a:gd name="T6" fmla="*/ 0 60000 65536"/>
                    <a:gd name="T7" fmla="*/ 0 60000 65536"/>
                    <a:gd name="T8" fmla="*/ 0 60000 65536"/>
                    <a:gd name="T9" fmla="*/ 0 w 1152"/>
                    <a:gd name="T10" fmla="*/ 0 h 576"/>
                    <a:gd name="T11" fmla="*/ 1152 w 1152"/>
                    <a:gd name="T12" fmla="*/ 576 h 57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52" h="576">
                      <a:moveTo>
                        <a:pt x="0" y="0"/>
                      </a:moveTo>
                      <a:cubicBezTo>
                        <a:pt x="240" y="48"/>
                        <a:pt x="480" y="96"/>
                        <a:pt x="672" y="192"/>
                      </a:cubicBezTo>
                      <a:cubicBezTo>
                        <a:pt x="864" y="288"/>
                        <a:pt x="1008" y="432"/>
                        <a:pt x="1152" y="576"/>
                      </a:cubicBezTo>
                    </a:path>
                  </a:pathLst>
                </a:custGeom>
                <a:noFill/>
                <a:ln w="127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</p:grpSp>
          <p:grpSp>
            <p:nvGrpSpPr>
              <p:cNvPr id="8298" name="Group 11"/>
              <p:cNvGrpSpPr>
                <a:grpSpLocks noChangeAspect="1"/>
              </p:cNvGrpSpPr>
              <p:nvPr/>
            </p:nvGrpSpPr>
            <p:grpSpPr bwMode="auto">
              <a:xfrm flipV="1">
                <a:off x="4126" y="3843"/>
                <a:ext cx="680" cy="295"/>
                <a:chOff x="2880" y="2736"/>
                <a:chExt cx="1728" cy="576"/>
              </a:xfrm>
            </p:grpSpPr>
            <p:sp>
              <p:nvSpPr>
                <p:cNvPr id="8300" name="Line 12"/>
                <p:cNvSpPr>
                  <a:spLocks noChangeAspect="1" noChangeShapeType="1"/>
                </p:cNvSpPr>
                <p:nvPr/>
              </p:nvSpPr>
              <p:spPr bwMode="auto">
                <a:xfrm>
                  <a:off x="2880" y="2736"/>
                  <a:ext cx="5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  <p:sp>
              <p:nvSpPr>
                <p:cNvPr id="8301" name="Freeform 13"/>
                <p:cNvSpPr>
                  <a:spLocks noChangeAspect="1"/>
                </p:cNvSpPr>
                <p:nvPr/>
              </p:nvSpPr>
              <p:spPr bwMode="auto">
                <a:xfrm>
                  <a:off x="3456" y="2736"/>
                  <a:ext cx="1152" cy="576"/>
                </a:xfrm>
                <a:custGeom>
                  <a:avLst/>
                  <a:gdLst>
                    <a:gd name="T0" fmla="*/ 0 w 1152"/>
                    <a:gd name="T1" fmla="*/ 0 h 576"/>
                    <a:gd name="T2" fmla="*/ 672 w 1152"/>
                    <a:gd name="T3" fmla="*/ 192 h 576"/>
                    <a:gd name="T4" fmla="*/ 1152 w 1152"/>
                    <a:gd name="T5" fmla="*/ 576 h 576"/>
                    <a:gd name="T6" fmla="*/ 0 60000 65536"/>
                    <a:gd name="T7" fmla="*/ 0 60000 65536"/>
                    <a:gd name="T8" fmla="*/ 0 60000 65536"/>
                    <a:gd name="T9" fmla="*/ 0 w 1152"/>
                    <a:gd name="T10" fmla="*/ 0 h 576"/>
                    <a:gd name="T11" fmla="*/ 1152 w 1152"/>
                    <a:gd name="T12" fmla="*/ 576 h 57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52" h="576">
                      <a:moveTo>
                        <a:pt x="0" y="0"/>
                      </a:moveTo>
                      <a:cubicBezTo>
                        <a:pt x="240" y="48"/>
                        <a:pt x="480" y="96"/>
                        <a:pt x="672" y="192"/>
                      </a:cubicBezTo>
                      <a:cubicBezTo>
                        <a:pt x="864" y="288"/>
                        <a:pt x="1008" y="432"/>
                        <a:pt x="1152" y="576"/>
                      </a:cubicBezTo>
                    </a:path>
                  </a:pathLst>
                </a:custGeom>
                <a:noFill/>
                <a:ln w="127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</p:grpSp>
          <p:sp>
            <p:nvSpPr>
              <p:cNvPr id="8299" name="Line 14"/>
              <p:cNvSpPr>
                <a:spLocks noChangeAspect="1" noChangeShapeType="1"/>
              </p:cNvSpPr>
              <p:nvPr/>
            </p:nvSpPr>
            <p:spPr bwMode="auto">
              <a:xfrm>
                <a:off x="4808" y="3838"/>
                <a:ext cx="43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</p:grpSp>
        <p:grpSp>
          <p:nvGrpSpPr>
            <p:cNvPr id="8274" name="Group 34"/>
            <p:cNvGrpSpPr>
              <a:grpSpLocks noChangeAspect="1"/>
            </p:cNvGrpSpPr>
            <p:nvPr/>
          </p:nvGrpSpPr>
          <p:grpSpPr bwMode="auto">
            <a:xfrm>
              <a:off x="1148" y="1681"/>
              <a:ext cx="539" cy="168"/>
              <a:chOff x="2256" y="2736"/>
              <a:chExt cx="672" cy="528"/>
            </a:xfrm>
          </p:grpSpPr>
          <p:sp>
            <p:nvSpPr>
              <p:cNvPr id="8293" name="Line 35"/>
              <p:cNvSpPr>
                <a:spLocks noChangeAspect="1" noChangeShapeType="1"/>
              </p:cNvSpPr>
              <p:nvPr/>
            </p:nvSpPr>
            <p:spPr bwMode="auto">
              <a:xfrm>
                <a:off x="2256" y="2736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94" name="Line 36"/>
              <p:cNvSpPr>
                <a:spLocks noChangeAspect="1" noChangeShapeType="1"/>
              </p:cNvSpPr>
              <p:nvPr/>
            </p:nvSpPr>
            <p:spPr bwMode="auto">
              <a:xfrm>
                <a:off x="2544" y="2736"/>
                <a:ext cx="0" cy="5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sp>
            <p:nvSpPr>
              <p:cNvPr id="8295" name="Line 37"/>
              <p:cNvSpPr>
                <a:spLocks noChangeAspect="1" noChangeShapeType="1"/>
              </p:cNvSpPr>
              <p:nvPr/>
            </p:nvSpPr>
            <p:spPr bwMode="auto">
              <a:xfrm>
                <a:off x="2544" y="3264"/>
                <a:ext cx="3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</p:grpSp>
        <p:grpSp>
          <p:nvGrpSpPr>
            <p:cNvPr id="8275" name="Group 49"/>
            <p:cNvGrpSpPr>
              <a:grpSpLocks/>
            </p:cNvGrpSpPr>
            <p:nvPr/>
          </p:nvGrpSpPr>
          <p:grpSpPr bwMode="auto">
            <a:xfrm>
              <a:off x="240" y="1488"/>
              <a:ext cx="894" cy="394"/>
              <a:chOff x="514" y="1680"/>
              <a:chExt cx="894" cy="394"/>
            </a:xfrm>
          </p:grpSpPr>
          <p:sp>
            <p:nvSpPr>
              <p:cNvPr id="8287" name="AutoShape 39"/>
              <p:cNvSpPr>
                <a:spLocks noChangeAspect="1" noChangeArrowheads="1"/>
              </p:cNvSpPr>
              <p:nvPr/>
            </p:nvSpPr>
            <p:spPr bwMode="auto">
              <a:xfrm>
                <a:off x="1092" y="1723"/>
                <a:ext cx="316" cy="308"/>
              </a:xfrm>
              <a:prstGeom prst="flowChartDelay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288" name="Group 40"/>
              <p:cNvGrpSpPr>
                <a:grpSpLocks/>
              </p:cNvGrpSpPr>
              <p:nvPr/>
            </p:nvGrpSpPr>
            <p:grpSpPr bwMode="auto">
              <a:xfrm>
                <a:off x="768" y="1777"/>
                <a:ext cx="330" cy="192"/>
                <a:chOff x="637" y="3539"/>
                <a:chExt cx="578" cy="192"/>
              </a:xfrm>
            </p:grpSpPr>
            <p:sp>
              <p:nvSpPr>
                <p:cNvPr id="8291" name="Line 41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637" y="3539"/>
                  <a:ext cx="57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  <p:sp>
              <p:nvSpPr>
                <p:cNvPr id="8292" name="Line 42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637" y="3731"/>
                  <a:ext cx="57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</p:grpSp>
          <p:sp>
            <p:nvSpPr>
              <p:cNvPr id="8289" name="Text Box 43"/>
              <p:cNvSpPr txBox="1">
                <a:spLocks noChangeAspect="1" noChangeArrowheads="1"/>
              </p:cNvSpPr>
              <p:nvPr/>
            </p:nvSpPr>
            <p:spPr bwMode="auto">
              <a:xfrm>
                <a:off x="514" y="1862"/>
                <a:ext cx="199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sz="1600"/>
                  <a:t>B</a:t>
                </a:r>
              </a:p>
            </p:txBody>
          </p:sp>
          <p:sp>
            <p:nvSpPr>
              <p:cNvPr id="8290" name="Text Box 44"/>
              <p:cNvSpPr txBox="1">
                <a:spLocks noChangeAspect="1" noChangeArrowheads="1"/>
              </p:cNvSpPr>
              <p:nvPr/>
            </p:nvSpPr>
            <p:spPr bwMode="auto">
              <a:xfrm>
                <a:off x="514" y="1680"/>
                <a:ext cx="20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sz="1600"/>
                  <a:t>A</a:t>
                </a:r>
              </a:p>
            </p:txBody>
          </p:sp>
        </p:grpSp>
        <p:grpSp>
          <p:nvGrpSpPr>
            <p:cNvPr id="8276" name="Group 45"/>
            <p:cNvGrpSpPr>
              <a:grpSpLocks noChangeAspect="1"/>
            </p:cNvGrpSpPr>
            <p:nvPr/>
          </p:nvGrpSpPr>
          <p:grpSpPr bwMode="auto">
            <a:xfrm flipV="1">
              <a:off x="1147" y="2026"/>
              <a:ext cx="539" cy="168"/>
              <a:chOff x="2256" y="2736"/>
              <a:chExt cx="672" cy="528"/>
            </a:xfrm>
          </p:grpSpPr>
          <p:sp>
            <p:nvSpPr>
              <p:cNvPr id="8284" name="Line 46"/>
              <p:cNvSpPr>
                <a:spLocks noChangeAspect="1" noChangeShapeType="1"/>
              </p:cNvSpPr>
              <p:nvPr/>
            </p:nvSpPr>
            <p:spPr bwMode="auto">
              <a:xfrm>
                <a:off x="2256" y="2736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85" name="Line 47"/>
              <p:cNvSpPr>
                <a:spLocks noChangeAspect="1" noChangeShapeType="1"/>
              </p:cNvSpPr>
              <p:nvPr/>
            </p:nvSpPr>
            <p:spPr bwMode="auto">
              <a:xfrm>
                <a:off x="2544" y="2736"/>
                <a:ext cx="0" cy="5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sp>
            <p:nvSpPr>
              <p:cNvPr id="8286" name="Line 48"/>
              <p:cNvSpPr>
                <a:spLocks noChangeAspect="1" noChangeShapeType="1"/>
              </p:cNvSpPr>
              <p:nvPr/>
            </p:nvSpPr>
            <p:spPr bwMode="auto">
              <a:xfrm>
                <a:off x="2544" y="3264"/>
                <a:ext cx="3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</p:grpSp>
        <p:grpSp>
          <p:nvGrpSpPr>
            <p:cNvPr id="8277" name="Group 50"/>
            <p:cNvGrpSpPr>
              <a:grpSpLocks/>
            </p:cNvGrpSpPr>
            <p:nvPr/>
          </p:nvGrpSpPr>
          <p:grpSpPr bwMode="auto">
            <a:xfrm>
              <a:off x="246" y="2000"/>
              <a:ext cx="894" cy="394"/>
              <a:chOff x="514" y="1680"/>
              <a:chExt cx="894" cy="394"/>
            </a:xfrm>
          </p:grpSpPr>
          <p:sp>
            <p:nvSpPr>
              <p:cNvPr id="8278" name="AutoShape 51"/>
              <p:cNvSpPr>
                <a:spLocks noChangeAspect="1" noChangeArrowheads="1"/>
              </p:cNvSpPr>
              <p:nvPr/>
            </p:nvSpPr>
            <p:spPr bwMode="auto">
              <a:xfrm>
                <a:off x="1092" y="1723"/>
                <a:ext cx="316" cy="308"/>
              </a:xfrm>
              <a:prstGeom prst="flowChartDelay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279" name="Group 52"/>
              <p:cNvGrpSpPr>
                <a:grpSpLocks/>
              </p:cNvGrpSpPr>
              <p:nvPr/>
            </p:nvGrpSpPr>
            <p:grpSpPr bwMode="auto">
              <a:xfrm>
                <a:off x="768" y="1777"/>
                <a:ext cx="330" cy="192"/>
                <a:chOff x="637" y="3539"/>
                <a:chExt cx="578" cy="192"/>
              </a:xfrm>
            </p:grpSpPr>
            <p:sp>
              <p:nvSpPr>
                <p:cNvPr id="8282" name="Line 53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637" y="3539"/>
                  <a:ext cx="57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  <p:sp>
              <p:nvSpPr>
                <p:cNvPr id="8283" name="Line 54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637" y="3731"/>
                  <a:ext cx="57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</p:grpSp>
          <p:sp>
            <p:nvSpPr>
              <p:cNvPr id="8280" name="Text Box 55"/>
              <p:cNvSpPr txBox="1">
                <a:spLocks noChangeAspect="1" noChangeArrowheads="1"/>
              </p:cNvSpPr>
              <p:nvPr/>
            </p:nvSpPr>
            <p:spPr bwMode="auto">
              <a:xfrm>
                <a:off x="514" y="1862"/>
                <a:ext cx="20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sz="1600"/>
                  <a:t>D</a:t>
                </a:r>
              </a:p>
            </p:txBody>
          </p:sp>
          <p:sp>
            <p:nvSpPr>
              <p:cNvPr id="8281" name="Text Box 56"/>
              <p:cNvSpPr txBox="1">
                <a:spLocks noChangeAspect="1" noChangeArrowheads="1"/>
              </p:cNvSpPr>
              <p:nvPr/>
            </p:nvSpPr>
            <p:spPr bwMode="auto">
              <a:xfrm>
                <a:off x="514" y="1680"/>
                <a:ext cx="199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sz="1600"/>
                  <a:t>C</a:t>
                </a:r>
              </a:p>
            </p:txBody>
          </p:sp>
        </p:grpSp>
      </p:grpSp>
      <p:sp>
        <p:nvSpPr>
          <p:cNvPr id="8197" name="AutoShape 57"/>
          <p:cNvSpPr>
            <a:spLocks noChangeArrowheads="1"/>
          </p:cNvSpPr>
          <p:nvPr/>
        </p:nvSpPr>
        <p:spPr bwMode="auto">
          <a:xfrm>
            <a:off x="3784600" y="2768600"/>
            <a:ext cx="914400" cy="6858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n-US"/>
          </a:p>
        </p:txBody>
      </p:sp>
      <p:grpSp>
        <p:nvGrpSpPr>
          <p:cNvPr id="8198" name="Group 98"/>
          <p:cNvGrpSpPr>
            <a:grpSpLocks/>
          </p:cNvGrpSpPr>
          <p:nvPr/>
        </p:nvGrpSpPr>
        <p:grpSpPr bwMode="auto">
          <a:xfrm>
            <a:off x="4840288" y="2093913"/>
            <a:ext cx="3236912" cy="2343150"/>
            <a:chOff x="3049" y="1319"/>
            <a:chExt cx="2039" cy="1476"/>
          </a:xfrm>
        </p:grpSpPr>
        <p:sp>
          <p:nvSpPr>
            <p:cNvPr id="8232" name="Text Box 58"/>
            <p:cNvSpPr txBox="1">
              <a:spLocks noChangeAspect="1" noChangeArrowheads="1"/>
            </p:cNvSpPr>
            <p:nvPr/>
          </p:nvSpPr>
          <p:spPr bwMode="auto">
            <a:xfrm>
              <a:off x="4894" y="1742"/>
              <a:ext cx="19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/>
                <a:t>F</a:t>
              </a:r>
            </a:p>
          </p:txBody>
        </p:sp>
        <p:grpSp>
          <p:nvGrpSpPr>
            <p:cNvPr id="8233" name="Group 59"/>
            <p:cNvGrpSpPr>
              <a:grpSpLocks noChangeAspect="1"/>
            </p:cNvGrpSpPr>
            <p:nvPr/>
          </p:nvGrpSpPr>
          <p:grpSpPr bwMode="auto">
            <a:xfrm>
              <a:off x="4470" y="1780"/>
              <a:ext cx="597" cy="357"/>
              <a:chOff x="4126" y="3552"/>
              <a:chExt cx="1115" cy="590"/>
            </a:xfrm>
          </p:grpSpPr>
          <p:sp>
            <p:nvSpPr>
              <p:cNvPr id="8264" name="Freeform 60"/>
              <p:cNvSpPr>
                <a:spLocks noChangeAspect="1"/>
              </p:cNvSpPr>
              <p:nvPr/>
            </p:nvSpPr>
            <p:spPr bwMode="auto">
              <a:xfrm>
                <a:off x="4127" y="3552"/>
                <a:ext cx="75" cy="590"/>
              </a:xfrm>
              <a:custGeom>
                <a:avLst/>
                <a:gdLst>
                  <a:gd name="T0" fmla="*/ 0 w 192"/>
                  <a:gd name="T1" fmla="*/ 0 h 1152"/>
                  <a:gd name="T2" fmla="*/ 29 w 192"/>
                  <a:gd name="T3" fmla="*/ 151 h 1152"/>
                  <a:gd name="T4" fmla="*/ 0 w 192"/>
                  <a:gd name="T5" fmla="*/ 302 h 1152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152"/>
                  <a:gd name="T11" fmla="*/ 192 w 192"/>
                  <a:gd name="T12" fmla="*/ 1152 h 115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152">
                    <a:moveTo>
                      <a:pt x="0" y="0"/>
                    </a:moveTo>
                    <a:cubicBezTo>
                      <a:pt x="96" y="192"/>
                      <a:pt x="192" y="384"/>
                      <a:pt x="192" y="576"/>
                    </a:cubicBezTo>
                    <a:cubicBezTo>
                      <a:pt x="192" y="768"/>
                      <a:pt x="96" y="960"/>
                      <a:pt x="0" y="1152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grpSp>
            <p:nvGrpSpPr>
              <p:cNvPr id="8265" name="Group 61"/>
              <p:cNvGrpSpPr>
                <a:grpSpLocks noChangeAspect="1"/>
              </p:cNvGrpSpPr>
              <p:nvPr/>
            </p:nvGrpSpPr>
            <p:grpSpPr bwMode="auto">
              <a:xfrm>
                <a:off x="4127" y="3552"/>
                <a:ext cx="680" cy="295"/>
                <a:chOff x="2880" y="2736"/>
                <a:chExt cx="1728" cy="576"/>
              </a:xfrm>
            </p:grpSpPr>
            <p:sp>
              <p:nvSpPr>
                <p:cNvPr id="8270" name="Line 62"/>
                <p:cNvSpPr>
                  <a:spLocks noChangeAspect="1" noChangeShapeType="1"/>
                </p:cNvSpPr>
                <p:nvPr/>
              </p:nvSpPr>
              <p:spPr bwMode="auto">
                <a:xfrm>
                  <a:off x="2880" y="2736"/>
                  <a:ext cx="5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  <p:sp>
              <p:nvSpPr>
                <p:cNvPr id="8271" name="Freeform 63"/>
                <p:cNvSpPr>
                  <a:spLocks noChangeAspect="1"/>
                </p:cNvSpPr>
                <p:nvPr/>
              </p:nvSpPr>
              <p:spPr bwMode="auto">
                <a:xfrm>
                  <a:off x="3456" y="2736"/>
                  <a:ext cx="1152" cy="576"/>
                </a:xfrm>
                <a:custGeom>
                  <a:avLst/>
                  <a:gdLst>
                    <a:gd name="T0" fmla="*/ 0 w 1152"/>
                    <a:gd name="T1" fmla="*/ 0 h 576"/>
                    <a:gd name="T2" fmla="*/ 672 w 1152"/>
                    <a:gd name="T3" fmla="*/ 192 h 576"/>
                    <a:gd name="T4" fmla="*/ 1152 w 1152"/>
                    <a:gd name="T5" fmla="*/ 576 h 576"/>
                    <a:gd name="T6" fmla="*/ 0 60000 65536"/>
                    <a:gd name="T7" fmla="*/ 0 60000 65536"/>
                    <a:gd name="T8" fmla="*/ 0 60000 65536"/>
                    <a:gd name="T9" fmla="*/ 0 w 1152"/>
                    <a:gd name="T10" fmla="*/ 0 h 576"/>
                    <a:gd name="T11" fmla="*/ 1152 w 1152"/>
                    <a:gd name="T12" fmla="*/ 576 h 57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52" h="576">
                      <a:moveTo>
                        <a:pt x="0" y="0"/>
                      </a:moveTo>
                      <a:cubicBezTo>
                        <a:pt x="240" y="48"/>
                        <a:pt x="480" y="96"/>
                        <a:pt x="672" y="192"/>
                      </a:cubicBezTo>
                      <a:cubicBezTo>
                        <a:pt x="864" y="288"/>
                        <a:pt x="1008" y="432"/>
                        <a:pt x="1152" y="576"/>
                      </a:cubicBezTo>
                    </a:path>
                  </a:pathLst>
                </a:custGeom>
                <a:noFill/>
                <a:ln w="127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</p:grpSp>
          <p:grpSp>
            <p:nvGrpSpPr>
              <p:cNvPr id="8266" name="Group 64"/>
              <p:cNvGrpSpPr>
                <a:grpSpLocks noChangeAspect="1"/>
              </p:cNvGrpSpPr>
              <p:nvPr/>
            </p:nvGrpSpPr>
            <p:grpSpPr bwMode="auto">
              <a:xfrm flipV="1">
                <a:off x="4126" y="3843"/>
                <a:ext cx="680" cy="295"/>
                <a:chOff x="2880" y="2736"/>
                <a:chExt cx="1728" cy="576"/>
              </a:xfrm>
            </p:grpSpPr>
            <p:sp>
              <p:nvSpPr>
                <p:cNvPr id="8268" name="Line 65"/>
                <p:cNvSpPr>
                  <a:spLocks noChangeAspect="1" noChangeShapeType="1"/>
                </p:cNvSpPr>
                <p:nvPr/>
              </p:nvSpPr>
              <p:spPr bwMode="auto">
                <a:xfrm>
                  <a:off x="2880" y="2736"/>
                  <a:ext cx="5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  <p:sp>
              <p:nvSpPr>
                <p:cNvPr id="8269" name="Freeform 66"/>
                <p:cNvSpPr>
                  <a:spLocks noChangeAspect="1"/>
                </p:cNvSpPr>
                <p:nvPr/>
              </p:nvSpPr>
              <p:spPr bwMode="auto">
                <a:xfrm>
                  <a:off x="3456" y="2736"/>
                  <a:ext cx="1152" cy="576"/>
                </a:xfrm>
                <a:custGeom>
                  <a:avLst/>
                  <a:gdLst>
                    <a:gd name="T0" fmla="*/ 0 w 1152"/>
                    <a:gd name="T1" fmla="*/ 0 h 576"/>
                    <a:gd name="T2" fmla="*/ 672 w 1152"/>
                    <a:gd name="T3" fmla="*/ 192 h 576"/>
                    <a:gd name="T4" fmla="*/ 1152 w 1152"/>
                    <a:gd name="T5" fmla="*/ 576 h 576"/>
                    <a:gd name="T6" fmla="*/ 0 60000 65536"/>
                    <a:gd name="T7" fmla="*/ 0 60000 65536"/>
                    <a:gd name="T8" fmla="*/ 0 60000 65536"/>
                    <a:gd name="T9" fmla="*/ 0 w 1152"/>
                    <a:gd name="T10" fmla="*/ 0 h 576"/>
                    <a:gd name="T11" fmla="*/ 1152 w 1152"/>
                    <a:gd name="T12" fmla="*/ 576 h 57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52" h="576">
                      <a:moveTo>
                        <a:pt x="0" y="0"/>
                      </a:moveTo>
                      <a:cubicBezTo>
                        <a:pt x="240" y="48"/>
                        <a:pt x="480" y="96"/>
                        <a:pt x="672" y="192"/>
                      </a:cubicBezTo>
                      <a:cubicBezTo>
                        <a:pt x="864" y="288"/>
                        <a:pt x="1008" y="432"/>
                        <a:pt x="1152" y="576"/>
                      </a:cubicBezTo>
                    </a:path>
                  </a:pathLst>
                </a:custGeom>
                <a:noFill/>
                <a:ln w="127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</p:grpSp>
          <p:sp>
            <p:nvSpPr>
              <p:cNvPr id="8267" name="Line 67"/>
              <p:cNvSpPr>
                <a:spLocks noChangeAspect="1" noChangeShapeType="1"/>
              </p:cNvSpPr>
              <p:nvPr/>
            </p:nvSpPr>
            <p:spPr bwMode="auto">
              <a:xfrm>
                <a:off x="4808" y="3838"/>
                <a:ext cx="43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</p:grpSp>
        <p:grpSp>
          <p:nvGrpSpPr>
            <p:cNvPr id="8234" name="Group 68"/>
            <p:cNvGrpSpPr>
              <a:grpSpLocks noChangeAspect="1"/>
            </p:cNvGrpSpPr>
            <p:nvPr/>
          </p:nvGrpSpPr>
          <p:grpSpPr bwMode="auto">
            <a:xfrm>
              <a:off x="3957" y="1681"/>
              <a:ext cx="539" cy="168"/>
              <a:chOff x="2256" y="2736"/>
              <a:chExt cx="672" cy="528"/>
            </a:xfrm>
          </p:grpSpPr>
          <p:sp>
            <p:nvSpPr>
              <p:cNvPr id="8261" name="Line 69"/>
              <p:cNvSpPr>
                <a:spLocks noChangeAspect="1" noChangeShapeType="1"/>
              </p:cNvSpPr>
              <p:nvPr/>
            </p:nvSpPr>
            <p:spPr bwMode="auto">
              <a:xfrm>
                <a:off x="2256" y="2736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62" name="Line 70"/>
              <p:cNvSpPr>
                <a:spLocks noChangeAspect="1" noChangeShapeType="1"/>
              </p:cNvSpPr>
              <p:nvPr/>
            </p:nvSpPr>
            <p:spPr bwMode="auto">
              <a:xfrm>
                <a:off x="2544" y="2736"/>
                <a:ext cx="0" cy="5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sp>
            <p:nvSpPr>
              <p:cNvPr id="8263" name="Line 71"/>
              <p:cNvSpPr>
                <a:spLocks noChangeAspect="1" noChangeShapeType="1"/>
              </p:cNvSpPr>
              <p:nvPr/>
            </p:nvSpPr>
            <p:spPr bwMode="auto">
              <a:xfrm>
                <a:off x="2544" y="3264"/>
                <a:ext cx="3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</p:grpSp>
        <p:grpSp>
          <p:nvGrpSpPr>
            <p:cNvPr id="8235" name="Group 72"/>
            <p:cNvGrpSpPr>
              <a:grpSpLocks/>
            </p:cNvGrpSpPr>
            <p:nvPr/>
          </p:nvGrpSpPr>
          <p:grpSpPr bwMode="auto">
            <a:xfrm>
              <a:off x="3049" y="1488"/>
              <a:ext cx="894" cy="394"/>
              <a:chOff x="514" y="1680"/>
              <a:chExt cx="894" cy="394"/>
            </a:xfrm>
          </p:grpSpPr>
          <p:sp>
            <p:nvSpPr>
              <p:cNvPr id="8255" name="AutoShape 73"/>
              <p:cNvSpPr>
                <a:spLocks noChangeAspect="1" noChangeArrowheads="1"/>
              </p:cNvSpPr>
              <p:nvPr/>
            </p:nvSpPr>
            <p:spPr bwMode="auto">
              <a:xfrm>
                <a:off x="1092" y="1723"/>
                <a:ext cx="316" cy="308"/>
              </a:xfrm>
              <a:prstGeom prst="flowChartDelay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256" name="Group 74"/>
              <p:cNvGrpSpPr>
                <a:grpSpLocks/>
              </p:cNvGrpSpPr>
              <p:nvPr/>
            </p:nvGrpSpPr>
            <p:grpSpPr bwMode="auto">
              <a:xfrm>
                <a:off x="768" y="1777"/>
                <a:ext cx="330" cy="192"/>
                <a:chOff x="637" y="3539"/>
                <a:chExt cx="578" cy="192"/>
              </a:xfrm>
            </p:grpSpPr>
            <p:sp>
              <p:nvSpPr>
                <p:cNvPr id="8259" name="Line 75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637" y="3539"/>
                  <a:ext cx="57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  <p:sp>
              <p:nvSpPr>
                <p:cNvPr id="8260" name="Line 76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637" y="3731"/>
                  <a:ext cx="57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</p:grpSp>
          <p:sp>
            <p:nvSpPr>
              <p:cNvPr id="8257" name="Text Box 77"/>
              <p:cNvSpPr txBox="1">
                <a:spLocks noChangeAspect="1" noChangeArrowheads="1"/>
              </p:cNvSpPr>
              <p:nvPr/>
            </p:nvSpPr>
            <p:spPr bwMode="auto">
              <a:xfrm>
                <a:off x="514" y="1862"/>
                <a:ext cx="199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sz="1600"/>
                  <a:t>B</a:t>
                </a:r>
              </a:p>
            </p:txBody>
          </p:sp>
          <p:sp>
            <p:nvSpPr>
              <p:cNvPr id="8258" name="Text Box 78"/>
              <p:cNvSpPr txBox="1">
                <a:spLocks noChangeAspect="1" noChangeArrowheads="1"/>
              </p:cNvSpPr>
              <p:nvPr/>
            </p:nvSpPr>
            <p:spPr bwMode="auto">
              <a:xfrm>
                <a:off x="514" y="1680"/>
                <a:ext cx="20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sz="1600"/>
                  <a:t>A</a:t>
                </a:r>
              </a:p>
            </p:txBody>
          </p:sp>
        </p:grpSp>
        <p:grpSp>
          <p:nvGrpSpPr>
            <p:cNvPr id="8236" name="Group 79"/>
            <p:cNvGrpSpPr>
              <a:grpSpLocks noChangeAspect="1"/>
            </p:cNvGrpSpPr>
            <p:nvPr/>
          </p:nvGrpSpPr>
          <p:grpSpPr bwMode="auto">
            <a:xfrm flipV="1">
              <a:off x="3956" y="2026"/>
              <a:ext cx="539" cy="168"/>
              <a:chOff x="2256" y="2736"/>
              <a:chExt cx="672" cy="528"/>
            </a:xfrm>
          </p:grpSpPr>
          <p:sp>
            <p:nvSpPr>
              <p:cNvPr id="8252" name="Line 80"/>
              <p:cNvSpPr>
                <a:spLocks noChangeAspect="1" noChangeShapeType="1"/>
              </p:cNvSpPr>
              <p:nvPr/>
            </p:nvSpPr>
            <p:spPr bwMode="auto">
              <a:xfrm>
                <a:off x="2256" y="2736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3" name="Line 81"/>
              <p:cNvSpPr>
                <a:spLocks noChangeAspect="1" noChangeShapeType="1"/>
              </p:cNvSpPr>
              <p:nvPr/>
            </p:nvSpPr>
            <p:spPr bwMode="auto">
              <a:xfrm>
                <a:off x="2544" y="2736"/>
                <a:ext cx="0" cy="5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sp>
            <p:nvSpPr>
              <p:cNvPr id="8254" name="Line 82"/>
              <p:cNvSpPr>
                <a:spLocks noChangeAspect="1" noChangeShapeType="1"/>
              </p:cNvSpPr>
              <p:nvPr/>
            </p:nvSpPr>
            <p:spPr bwMode="auto">
              <a:xfrm>
                <a:off x="2544" y="3264"/>
                <a:ext cx="3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</p:grpSp>
        <p:grpSp>
          <p:nvGrpSpPr>
            <p:cNvPr id="8237" name="Group 83"/>
            <p:cNvGrpSpPr>
              <a:grpSpLocks/>
            </p:cNvGrpSpPr>
            <p:nvPr/>
          </p:nvGrpSpPr>
          <p:grpSpPr bwMode="auto">
            <a:xfrm>
              <a:off x="3055" y="2000"/>
              <a:ext cx="894" cy="394"/>
              <a:chOff x="514" y="1680"/>
              <a:chExt cx="894" cy="394"/>
            </a:xfrm>
          </p:grpSpPr>
          <p:sp>
            <p:nvSpPr>
              <p:cNvPr id="8246" name="AutoShape 84"/>
              <p:cNvSpPr>
                <a:spLocks noChangeAspect="1" noChangeArrowheads="1"/>
              </p:cNvSpPr>
              <p:nvPr/>
            </p:nvSpPr>
            <p:spPr bwMode="auto">
              <a:xfrm>
                <a:off x="1092" y="1723"/>
                <a:ext cx="316" cy="308"/>
              </a:xfrm>
              <a:prstGeom prst="flowChartDelay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247" name="Group 85"/>
              <p:cNvGrpSpPr>
                <a:grpSpLocks/>
              </p:cNvGrpSpPr>
              <p:nvPr/>
            </p:nvGrpSpPr>
            <p:grpSpPr bwMode="auto">
              <a:xfrm>
                <a:off x="768" y="1777"/>
                <a:ext cx="330" cy="192"/>
                <a:chOff x="637" y="3539"/>
                <a:chExt cx="578" cy="192"/>
              </a:xfrm>
            </p:grpSpPr>
            <p:sp>
              <p:nvSpPr>
                <p:cNvPr id="8250" name="Line 86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637" y="3539"/>
                  <a:ext cx="57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  <p:sp>
              <p:nvSpPr>
                <p:cNvPr id="8251" name="Line 87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637" y="3731"/>
                  <a:ext cx="57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</p:grpSp>
          <p:sp>
            <p:nvSpPr>
              <p:cNvPr id="8248" name="Text Box 88"/>
              <p:cNvSpPr txBox="1">
                <a:spLocks noChangeAspect="1" noChangeArrowheads="1"/>
              </p:cNvSpPr>
              <p:nvPr/>
            </p:nvSpPr>
            <p:spPr bwMode="auto">
              <a:xfrm>
                <a:off x="514" y="1862"/>
                <a:ext cx="20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sz="1600"/>
                  <a:t>D</a:t>
                </a:r>
              </a:p>
            </p:txBody>
          </p:sp>
          <p:sp>
            <p:nvSpPr>
              <p:cNvPr id="8249" name="Text Box 89"/>
              <p:cNvSpPr txBox="1">
                <a:spLocks noChangeAspect="1" noChangeArrowheads="1"/>
              </p:cNvSpPr>
              <p:nvPr/>
            </p:nvSpPr>
            <p:spPr bwMode="auto">
              <a:xfrm>
                <a:off x="514" y="1680"/>
                <a:ext cx="199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sz="1600"/>
                  <a:t>C</a:t>
                </a:r>
              </a:p>
            </p:txBody>
          </p:sp>
        </p:grpSp>
        <p:sp>
          <p:nvSpPr>
            <p:cNvPr id="8238" name="Oval 90"/>
            <p:cNvSpPr>
              <a:spLocks noChangeAspect="1" noChangeArrowheads="1"/>
            </p:cNvSpPr>
            <p:nvPr/>
          </p:nvSpPr>
          <p:spPr bwMode="auto">
            <a:xfrm>
              <a:off x="3950" y="2148"/>
              <a:ext cx="86" cy="8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8239" name="Oval 91"/>
            <p:cNvSpPr>
              <a:spLocks noChangeAspect="1" noChangeArrowheads="1"/>
            </p:cNvSpPr>
            <p:nvPr/>
          </p:nvSpPr>
          <p:spPr bwMode="auto">
            <a:xfrm>
              <a:off x="3944" y="1636"/>
              <a:ext cx="86" cy="8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8240" name="Oval 92"/>
            <p:cNvSpPr>
              <a:spLocks noChangeAspect="1" noChangeArrowheads="1"/>
            </p:cNvSpPr>
            <p:nvPr/>
          </p:nvSpPr>
          <p:spPr bwMode="auto">
            <a:xfrm>
              <a:off x="4408" y="1806"/>
              <a:ext cx="86" cy="8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8241" name="Oval 93"/>
            <p:cNvSpPr>
              <a:spLocks noChangeAspect="1" noChangeArrowheads="1"/>
            </p:cNvSpPr>
            <p:nvPr/>
          </p:nvSpPr>
          <p:spPr bwMode="auto">
            <a:xfrm>
              <a:off x="4420" y="1978"/>
              <a:ext cx="86" cy="8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8242" name="AutoShape 94"/>
            <p:cNvSpPr>
              <a:spLocks/>
            </p:cNvSpPr>
            <p:nvPr/>
          </p:nvSpPr>
          <p:spPr bwMode="auto">
            <a:xfrm rot="-5400000">
              <a:off x="3744" y="2256"/>
              <a:ext cx="48" cy="528"/>
            </a:xfrm>
            <a:prstGeom prst="leftBrace">
              <a:avLst>
                <a:gd name="adj1" fmla="val 9166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8243" name="Text Box 95"/>
            <p:cNvSpPr txBox="1">
              <a:spLocks noChangeArrowheads="1"/>
            </p:cNvSpPr>
            <p:nvPr/>
          </p:nvSpPr>
          <p:spPr bwMode="auto">
            <a:xfrm>
              <a:off x="3524" y="2583"/>
              <a:ext cx="48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600"/>
                <a:t>NAND</a:t>
              </a:r>
            </a:p>
          </p:txBody>
        </p:sp>
        <p:sp>
          <p:nvSpPr>
            <p:cNvPr id="8244" name="Text Box 96"/>
            <p:cNvSpPr txBox="1">
              <a:spLocks noChangeArrowheads="1"/>
            </p:cNvSpPr>
            <p:nvPr/>
          </p:nvSpPr>
          <p:spPr bwMode="auto">
            <a:xfrm>
              <a:off x="4408" y="1319"/>
              <a:ext cx="48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600"/>
                <a:t>NAND</a:t>
              </a:r>
            </a:p>
          </p:txBody>
        </p:sp>
        <p:sp>
          <p:nvSpPr>
            <p:cNvPr id="8245" name="AutoShape 97"/>
            <p:cNvSpPr>
              <a:spLocks/>
            </p:cNvSpPr>
            <p:nvPr/>
          </p:nvSpPr>
          <p:spPr bwMode="auto">
            <a:xfrm rot="5400000" flipV="1">
              <a:off x="4608" y="1296"/>
              <a:ext cx="48" cy="528"/>
            </a:xfrm>
            <a:prstGeom prst="leftBrace">
              <a:avLst>
                <a:gd name="adj1" fmla="val 9166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</p:grpSp>
      <p:grpSp>
        <p:nvGrpSpPr>
          <p:cNvPr id="8199" name="Group 144"/>
          <p:cNvGrpSpPr>
            <a:grpSpLocks/>
          </p:cNvGrpSpPr>
          <p:nvPr/>
        </p:nvGrpSpPr>
        <p:grpSpPr bwMode="auto">
          <a:xfrm>
            <a:off x="4840288" y="4783138"/>
            <a:ext cx="3236912" cy="1438275"/>
            <a:chOff x="3049" y="3013"/>
            <a:chExt cx="2039" cy="906"/>
          </a:xfrm>
        </p:grpSpPr>
        <p:sp>
          <p:nvSpPr>
            <p:cNvPr id="8203" name="Text Box 100"/>
            <p:cNvSpPr txBox="1">
              <a:spLocks noChangeAspect="1" noChangeArrowheads="1"/>
            </p:cNvSpPr>
            <p:nvPr/>
          </p:nvSpPr>
          <p:spPr bwMode="auto">
            <a:xfrm>
              <a:off x="4894" y="3211"/>
              <a:ext cx="19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/>
                <a:t>F</a:t>
              </a:r>
            </a:p>
          </p:txBody>
        </p:sp>
        <p:sp>
          <p:nvSpPr>
            <p:cNvPr id="8204" name="Line 109"/>
            <p:cNvSpPr>
              <a:spLocks noChangeAspect="1" noChangeShapeType="1"/>
            </p:cNvSpPr>
            <p:nvPr/>
          </p:nvSpPr>
          <p:spPr bwMode="auto">
            <a:xfrm>
              <a:off x="4835" y="3454"/>
              <a:ext cx="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grpSp>
          <p:nvGrpSpPr>
            <p:cNvPr id="8205" name="Group 110"/>
            <p:cNvGrpSpPr>
              <a:grpSpLocks noChangeAspect="1"/>
            </p:cNvGrpSpPr>
            <p:nvPr/>
          </p:nvGrpSpPr>
          <p:grpSpPr bwMode="auto">
            <a:xfrm>
              <a:off x="3957" y="3206"/>
              <a:ext cx="539" cy="168"/>
              <a:chOff x="2256" y="2736"/>
              <a:chExt cx="672" cy="528"/>
            </a:xfrm>
          </p:grpSpPr>
          <p:sp>
            <p:nvSpPr>
              <p:cNvPr id="8229" name="Line 111"/>
              <p:cNvSpPr>
                <a:spLocks noChangeAspect="1" noChangeShapeType="1"/>
              </p:cNvSpPr>
              <p:nvPr/>
            </p:nvSpPr>
            <p:spPr bwMode="auto">
              <a:xfrm>
                <a:off x="2256" y="2736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0" name="Line 112"/>
              <p:cNvSpPr>
                <a:spLocks noChangeAspect="1" noChangeShapeType="1"/>
              </p:cNvSpPr>
              <p:nvPr/>
            </p:nvSpPr>
            <p:spPr bwMode="auto">
              <a:xfrm>
                <a:off x="2544" y="2736"/>
                <a:ext cx="0" cy="5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sp>
            <p:nvSpPr>
              <p:cNvPr id="8231" name="Line 113"/>
              <p:cNvSpPr>
                <a:spLocks noChangeAspect="1" noChangeShapeType="1"/>
              </p:cNvSpPr>
              <p:nvPr/>
            </p:nvSpPr>
            <p:spPr bwMode="auto">
              <a:xfrm>
                <a:off x="2544" y="3264"/>
                <a:ext cx="3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</p:grpSp>
        <p:grpSp>
          <p:nvGrpSpPr>
            <p:cNvPr id="8206" name="Group 114"/>
            <p:cNvGrpSpPr>
              <a:grpSpLocks/>
            </p:cNvGrpSpPr>
            <p:nvPr/>
          </p:nvGrpSpPr>
          <p:grpSpPr bwMode="auto">
            <a:xfrm>
              <a:off x="3049" y="3013"/>
              <a:ext cx="894" cy="394"/>
              <a:chOff x="514" y="1680"/>
              <a:chExt cx="894" cy="394"/>
            </a:xfrm>
          </p:grpSpPr>
          <p:sp>
            <p:nvSpPr>
              <p:cNvPr id="8223" name="AutoShape 115"/>
              <p:cNvSpPr>
                <a:spLocks noChangeAspect="1" noChangeArrowheads="1"/>
              </p:cNvSpPr>
              <p:nvPr/>
            </p:nvSpPr>
            <p:spPr bwMode="auto">
              <a:xfrm>
                <a:off x="1092" y="1723"/>
                <a:ext cx="316" cy="308"/>
              </a:xfrm>
              <a:prstGeom prst="flowChartDelay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8224" name="Group 116"/>
              <p:cNvGrpSpPr>
                <a:grpSpLocks/>
              </p:cNvGrpSpPr>
              <p:nvPr/>
            </p:nvGrpSpPr>
            <p:grpSpPr bwMode="auto">
              <a:xfrm>
                <a:off x="768" y="1777"/>
                <a:ext cx="330" cy="192"/>
                <a:chOff x="637" y="3539"/>
                <a:chExt cx="578" cy="192"/>
              </a:xfrm>
            </p:grpSpPr>
            <p:sp>
              <p:nvSpPr>
                <p:cNvPr id="8227" name="Line 117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637" y="3539"/>
                  <a:ext cx="57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  <p:sp>
              <p:nvSpPr>
                <p:cNvPr id="8228" name="Line 118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637" y="3731"/>
                  <a:ext cx="57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</p:grpSp>
          <p:sp>
            <p:nvSpPr>
              <p:cNvPr id="8225" name="Text Box 119"/>
              <p:cNvSpPr txBox="1">
                <a:spLocks noChangeAspect="1" noChangeArrowheads="1"/>
              </p:cNvSpPr>
              <p:nvPr/>
            </p:nvSpPr>
            <p:spPr bwMode="auto">
              <a:xfrm>
                <a:off x="514" y="1862"/>
                <a:ext cx="199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sz="1600"/>
                  <a:t>B</a:t>
                </a:r>
              </a:p>
            </p:txBody>
          </p:sp>
          <p:sp>
            <p:nvSpPr>
              <p:cNvPr id="8226" name="Text Box 120"/>
              <p:cNvSpPr txBox="1">
                <a:spLocks noChangeAspect="1" noChangeArrowheads="1"/>
              </p:cNvSpPr>
              <p:nvPr/>
            </p:nvSpPr>
            <p:spPr bwMode="auto">
              <a:xfrm>
                <a:off x="514" y="1680"/>
                <a:ext cx="20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sz="1600"/>
                  <a:t>A</a:t>
                </a:r>
              </a:p>
            </p:txBody>
          </p:sp>
        </p:grpSp>
        <p:grpSp>
          <p:nvGrpSpPr>
            <p:cNvPr id="8207" name="Group 121"/>
            <p:cNvGrpSpPr>
              <a:grpSpLocks noChangeAspect="1"/>
            </p:cNvGrpSpPr>
            <p:nvPr/>
          </p:nvGrpSpPr>
          <p:grpSpPr bwMode="auto">
            <a:xfrm flipV="1">
              <a:off x="3956" y="3551"/>
              <a:ext cx="539" cy="168"/>
              <a:chOff x="2256" y="2736"/>
              <a:chExt cx="672" cy="528"/>
            </a:xfrm>
          </p:grpSpPr>
          <p:sp>
            <p:nvSpPr>
              <p:cNvPr id="8220" name="Line 122"/>
              <p:cNvSpPr>
                <a:spLocks noChangeAspect="1" noChangeShapeType="1"/>
              </p:cNvSpPr>
              <p:nvPr/>
            </p:nvSpPr>
            <p:spPr bwMode="auto">
              <a:xfrm>
                <a:off x="2256" y="2736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1" name="Line 123"/>
              <p:cNvSpPr>
                <a:spLocks noChangeAspect="1" noChangeShapeType="1"/>
              </p:cNvSpPr>
              <p:nvPr/>
            </p:nvSpPr>
            <p:spPr bwMode="auto">
              <a:xfrm>
                <a:off x="2544" y="2736"/>
                <a:ext cx="0" cy="5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sp>
            <p:nvSpPr>
              <p:cNvPr id="8222" name="Line 124"/>
              <p:cNvSpPr>
                <a:spLocks noChangeAspect="1" noChangeShapeType="1"/>
              </p:cNvSpPr>
              <p:nvPr/>
            </p:nvSpPr>
            <p:spPr bwMode="auto">
              <a:xfrm>
                <a:off x="2544" y="3264"/>
                <a:ext cx="3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</p:grpSp>
        <p:grpSp>
          <p:nvGrpSpPr>
            <p:cNvPr id="8208" name="Group 127"/>
            <p:cNvGrpSpPr>
              <a:grpSpLocks/>
            </p:cNvGrpSpPr>
            <p:nvPr/>
          </p:nvGrpSpPr>
          <p:grpSpPr bwMode="auto">
            <a:xfrm>
              <a:off x="3309" y="3622"/>
              <a:ext cx="330" cy="192"/>
              <a:chOff x="637" y="3539"/>
              <a:chExt cx="578" cy="192"/>
            </a:xfrm>
          </p:grpSpPr>
          <p:sp>
            <p:nvSpPr>
              <p:cNvPr id="8218" name="Line 128"/>
              <p:cNvSpPr>
                <a:spLocks noChangeAspect="1" noChangeShapeType="1"/>
              </p:cNvSpPr>
              <p:nvPr/>
            </p:nvSpPr>
            <p:spPr bwMode="auto">
              <a:xfrm flipH="1">
                <a:off x="637" y="3539"/>
                <a:ext cx="57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sp>
            <p:nvSpPr>
              <p:cNvPr id="8219" name="Line 129"/>
              <p:cNvSpPr>
                <a:spLocks noChangeAspect="1" noChangeShapeType="1"/>
              </p:cNvSpPr>
              <p:nvPr/>
            </p:nvSpPr>
            <p:spPr bwMode="auto">
              <a:xfrm flipH="1">
                <a:off x="637" y="3731"/>
                <a:ext cx="57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</p:grpSp>
        <p:sp>
          <p:nvSpPr>
            <p:cNvPr id="8209" name="Text Box 130"/>
            <p:cNvSpPr txBox="1">
              <a:spLocks noChangeAspect="1" noChangeArrowheads="1"/>
            </p:cNvSpPr>
            <p:nvPr/>
          </p:nvSpPr>
          <p:spPr bwMode="auto">
            <a:xfrm>
              <a:off x="3055" y="3707"/>
              <a:ext cx="20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600"/>
                <a:t>D</a:t>
              </a:r>
            </a:p>
          </p:txBody>
        </p:sp>
        <p:sp>
          <p:nvSpPr>
            <p:cNvPr id="8210" name="Text Box 131"/>
            <p:cNvSpPr txBox="1">
              <a:spLocks noChangeAspect="1" noChangeArrowheads="1"/>
            </p:cNvSpPr>
            <p:nvPr/>
          </p:nvSpPr>
          <p:spPr bwMode="auto">
            <a:xfrm>
              <a:off x="3055" y="3525"/>
              <a:ext cx="19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600"/>
                <a:t>C</a:t>
              </a:r>
            </a:p>
          </p:txBody>
        </p:sp>
        <p:grpSp>
          <p:nvGrpSpPr>
            <p:cNvPr id="8211" name="Group 140"/>
            <p:cNvGrpSpPr>
              <a:grpSpLocks/>
            </p:cNvGrpSpPr>
            <p:nvPr/>
          </p:nvGrpSpPr>
          <p:grpSpPr bwMode="auto">
            <a:xfrm>
              <a:off x="3633" y="3568"/>
              <a:ext cx="403" cy="308"/>
              <a:chOff x="3633" y="3568"/>
              <a:chExt cx="403" cy="308"/>
            </a:xfrm>
          </p:grpSpPr>
          <p:sp>
            <p:nvSpPr>
              <p:cNvPr id="8216" name="AutoShape 126"/>
              <p:cNvSpPr>
                <a:spLocks noChangeAspect="1" noChangeArrowheads="1"/>
              </p:cNvSpPr>
              <p:nvPr/>
            </p:nvSpPr>
            <p:spPr bwMode="auto">
              <a:xfrm>
                <a:off x="3633" y="3568"/>
                <a:ext cx="316" cy="308"/>
              </a:xfrm>
              <a:prstGeom prst="flowChartDelay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7" name="Oval 132"/>
              <p:cNvSpPr>
                <a:spLocks noChangeAspect="1" noChangeArrowheads="1"/>
              </p:cNvSpPr>
              <p:nvPr/>
            </p:nvSpPr>
            <p:spPr bwMode="auto">
              <a:xfrm>
                <a:off x="3950" y="3673"/>
                <a:ext cx="86" cy="8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endParaRPr lang="en-US"/>
              </a:p>
            </p:txBody>
          </p:sp>
        </p:grpSp>
        <p:sp>
          <p:nvSpPr>
            <p:cNvPr id="8212" name="Oval 133"/>
            <p:cNvSpPr>
              <a:spLocks noChangeAspect="1" noChangeArrowheads="1"/>
            </p:cNvSpPr>
            <p:nvPr/>
          </p:nvSpPr>
          <p:spPr bwMode="auto">
            <a:xfrm>
              <a:off x="3944" y="3161"/>
              <a:ext cx="86" cy="8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grpSp>
          <p:nvGrpSpPr>
            <p:cNvPr id="8213" name="Group 141"/>
            <p:cNvGrpSpPr>
              <a:grpSpLocks/>
            </p:cNvGrpSpPr>
            <p:nvPr/>
          </p:nvGrpSpPr>
          <p:grpSpPr bwMode="auto">
            <a:xfrm>
              <a:off x="4493" y="3312"/>
              <a:ext cx="403" cy="308"/>
              <a:chOff x="3633" y="3568"/>
              <a:chExt cx="403" cy="308"/>
            </a:xfrm>
          </p:grpSpPr>
          <p:sp>
            <p:nvSpPr>
              <p:cNvPr id="8214" name="AutoShape 142"/>
              <p:cNvSpPr>
                <a:spLocks noChangeAspect="1" noChangeArrowheads="1"/>
              </p:cNvSpPr>
              <p:nvPr/>
            </p:nvSpPr>
            <p:spPr bwMode="auto">
              <a:xfrm>
                <a:off x="3633" y="3568"/>
                <a:ext cx="316" cy="308"/>
              </a:xfrm>
              <a:prstGeom prst="flowChartDelay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5" name="Oval 143"/>
              <p:cNvSpPr>
                <a:spLocks noChangeAspect="1" noChangeArrowheads="1"/>
              </p:cNvSpPr>
              <p:nvPr/>
            </p:nvSpPr>
            <p:spPr bwMode="auto">
              <a:xfrm>
                <a:off x="3950" y="3673"/>
                <a:ext cx="86" cy="8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endParaRPr lang="en-US"/>
              </a:p>
            </p:txBody>
          </p:sp>
        </p:grpSp>
      </p:grpSp>
      <p:sp>
        <p:nvSpPr>
          <p:cNvPr id="8200" name="AutoShape 146"/>
          <p:cNvSpPr>
            <a:spLocks noChangeArrowheads="1"/>
          </p:cNvSpPr>
          <p:nvPr/>
        </p:nvSpPr>
        <p:spPr bwMode="auto">
          <a:xfrm rot="3015743">
            <a:off x="3670300" y="3846513"/>
            <a:ext cx="914400" cy="6858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8201" name="Text Box 147"/>
          <p:cNvSpPr txBox="1">
            <a:spLocks noChangeArrowheads="1"/>
          </p:cNvSpPr>
          <p:nvPr/>
        </p:nvSpPr>
        <p:spPr bwMode="auto">
          <a:xfrm>
            <a:off x="390525" y="4659313"/>
            <a:ext cx="38671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b="1">
                <a:latin typeface="Courier New" pitchFamily="49" charset="0"/>
                <a:cs typeface="Courier New" pitchFamily="49" charset="0"/>
              </a:rPr>
              <a:t>Proof: 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    F = ((AB)’.(CD)’)’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      = ((AB)’)’ + ((CD)’)’</a:t>
            </a: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      = AB + CD</a:t>
            </a:r>
          </a:p>
        </p:txBody>
      </p:sp>
      <p:sp>
        <p:nvSpPr>
          <p:cNvPr id="8202" name="Footer Placeholder 11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Implementation using NANDs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828800"/>
            <a:ext cx="7927975" cy="685800"/>
          </a:xfrm>
        </p:spPr>
        <p:txBody>
          <a:bodyPr/>
          <a:lstStyle/>
          <a:p>
            <a:pPr marL="0" indent="0">
              <a:lnSpc>
                <a:spcPct val="70000"/>
              </a:lnSpc>
            </a:pPr>
            <a:r>
              <a:rPr lang="en-US" sz="2600" smtClean="0"/>
              <a:t>Consider F =</a:t>
            </a:r>
            <a:r>
              <a:rPr lang="el-GR" sz="2600" smtClean="0"/>
              <a:t>Σ</a:t>
            </a:r>
            <a:r>
              <a:rPr lang="en-US" sz="2600" smtClean="0"/>
              <a:t>m(1,2,3,4,5,7) – Implement using NAND gates </a:t>
            </a:r>
          </a:p>
        </p:txBody>
      </p:sp>
      <p:graphicFrame>
        <p:nvGraphicFramePr>
          <p:cNvPr id="328814" name="Group 110"/>
          <p:cNvGraphicFramePr>
            <a:graphicFrameLocks noGrp="1"/>
          </p:cNvGraphicFramePr>
          <p:nvPr/>
        </p:nvGraphicFramePr>
        <p:xfrm>
          <a:off x="495300" y="2878138"/>
          <a:ext cx="3335338" cy="1562100"/>
        </p:xfrm>
        <a:graphic>
          <a:graphicData uri="http://schemas.openxmlformats.org/drawingml/2006/table">
            <a:tbl>
              <a:tblPr/>
              <a:tblGrid>
                <a:gridCol w="752475"/>
                <a:gridCol w="646113"/>
                <a:gridCol w="644525"/>
                <a:gridCol w="646112"/>
                <a:gridCol w="646113"/>
              </a:tblGrid>
              <a:tr h="4730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YZ X  </a:t>
                      </a: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00</a:t>
                      </a:r>
                    </a:p>
                  </a:txBody>
                  <a:tcPr marL="90000" marR="90000" marT="46800" marB="46800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01</a:t>
                      </a:r>
                    </a:p>
                  </a:txBody>
                  <a:tcPr marL="90000" marR="90000" marT="46800" marB="46800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11</a:t>
                      </a:r>
                    </a:p>
                  </a:txBody>
                  <a:tcPr marL="90000" marR="90000" marT="46800" marB="46800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marL="90000" marR="90000" marT="46800" marB="46800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3300"/>
                        </a:buClr>
                        <a:buSzTx/>
                        <a:buFontTx/>
                        <a:buNone/>
                        <a:tabLst/>
                      </a:pPr>
                      <a:endParaRPr kumimoji="1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9245" name="Group 142"/>
          <p:cNvGrpSpPr>
            <a:grpSpLocks/>
          </p:cNvGrpSpPr>
          <p:nvPr/>
        </p:nvGrpSpPr>
        <p:grpSpPr bwMode="auto">
          <a:xfrm>
            <a:off x="2538413" y="2611438"/>
            <a:ext cx="1292225" cy="533400"/>
            <a:chOff x="3648" y="2315"/>
            <a:chExt cx="946" cy="336"/>
          </a:xfrm>
        </p:grpSpPr>
        <p:sp>
          <p:nvSpPr>
            <p:cNvPr id="9336" name="AutoShape 143"/>
            <p:cNvSpPr>
              <a:spLocks/>
            </p:cNvSpPr>
            <p:nvPr/>
          </p:nvSpPr>
          <p:spPr bwMode="auto">
            <a:xfrm rot="5400000">
              <a:off x="4097" y="2154"/>
              <a:ext cx="48" cy="946"/>
            </a:xfrm>
            <a:prstGeom prst="leftBracket">
              <a:avLst>
                <a:gd name="adj" fmla="val 164236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9337" name="Text Box 144"/>
            <p:cNvSpPr txBox="1">
              <a:spLocks noChangeArrowheads="1"/>
            </p:cNvSpPr>
            <p:nvPr/>
          </p:nvSpPr>
          <p:spPr bwMode="auto">
            <a:xfrm>
              <a:off x="3886" y="2315"/>
              <a:ext cx="54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>
                  <a:latin typeface="Tahoma" pitchFamily="34" charset="0"/>
                </a:rPr>
                <a:t>Y=1</a:t>
              </a:r>
            </a:p>
          </p:txBody>
        </p:sp>
      </p:grpSp>
      <p:grpSp>
        <p:nvGrpSpPr>
          <p:cNvPr id="9246" name="Group 145"/>
          <p:cNvGrpSpPr>
            <a:grpSpLocks/>
          </p:cNvGrpSpPr>
          <p:nvPr/>
        </p:nvGrpSpPr>
        <p:grpSpPr bwMode="auto">
          <a:xfrm>
            <a:off x="1905000" y="4554538"/>
            <a:ext cx="1317625" cy="533400"/>
            <a:chOff x="4355" y="2112"/>
            <a:chExt cx="946" cy="336"/>
          </a:xfrm>
        </p:grpSpPr>
        <p:sp>
          <p:nvSpPr>
            <p:cNvPr id="9334" name="AutoShape 146"/>
            <p:cNvSpPr>
              <a:spLocks/>
            </p:cNvSpPr>
            <p:nvPr/>
          </p:nvSpPr>
          <p:spPr bwMode="auto">
            <a:xfrm rot="16200000" flipV="1">
              <a:off x="4804" y="1663"/>
              <a:ext cx="48" cy="946"/>
            </a:xfrm>
            <a:prstGeom prst="leftBracket">
              <a:avLst>
                <a:gd name="adj" fmla="val 164236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9335" name="Text Box 147"/>
            <p:cNvSpPr txBox="1">
              <a:spLocks noChangeArrowheads="1"/>
            </p:cNvSpPr>
            <p:nvPr/>
          </p:nvSpPr>
          <p:spPr bwMode="auto">
            <a:xfrm>
              <a:off x="4593" y="2160"/>
              <a:ext cx="53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>
                  <a:latin typeface="Tahoma" pitchFamily="34" charset="0"/>
                </a:rPr>
                <a:t>Z=1</a:t>
              </a:r>
            </a:p>
          </p:txBody>
        </p:sp>
      </p:grpSp>
      <p:grpSp>
        <p:nvGrpSpPr>
          <p:cNvPr id="9247" name="Group 148"/>
          <p:cNvGrpSpPr>
            <a:grpSpLocks/>
          </p:cNvGrpSpPr>
          <p:nvPr/>
        </p:nvGrpSpPr>
        <p:grpSpPr bwMode="auto">
          <a:xfrm>
            <a:off x="76200" y="4010025"/>
            <a:ext cx="896938" cy="457200"/>
            <a:chOff x="2664" y="3669"/>
            <a:chExt cx="565" cy="288"/>
          </a:xfrm>
        </p:grpSpPr>
        <p:sp>
          <p:nvSpPr>
            <p:cNvPr id="9332" name="AutoShape 149"/>
            <p:cNvSpPr>
              <a:spLocks/>
            </p:cNvSpPr>
            <p:nvPr/>
          </p:nvSpPr>
          <p:spPr bwMode="auto">
            <a:xfrm>
              <a:off x="3181" y="3688"/>
              <a:ext cx="48" cy="248"/>
            </a:xfrm>
            <a:prstGeom prst="leftBracket">
              <a:avLst>
                <a:gd name="adj" fmla="val 43056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9333" name="Text Box 150"/>
            <p:cNvSpPr txBox="1">
              <a:spLocks noChangeArrowheads="1"/>
            </p:cNvSpPr>
            <p:nvPr/>
          </p:nvSpPr>
          <p:spPr bwMode="auto">
            <a:xfrm>
              <a:off x="2664" y="3669"/>
              <a:ext cx="47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>
                  <a:latin typeface="Tahoma" pitchFamily="34" charset="0"/>
                </a:rPr>
                <a:t>X=1</a:t>
              </a:r>
            </a:p>
          </p:txBody>
        </p:sp>
      </p:grpSp>
      <p:sp>
        <p:nvSpPr>
          <p:cNvPr id="9248" name="AutoShape 151"/>
          <p:cNvSpPr>
            <a:spLocks noChangeArrowheads="1"/>
          </p:cNvSpPr>
          <p:nvPr/>
        </p:nvSpPr>
        <p:spPr bwMode="auto">
          <a:xfrm>
            <a:off x="2024063" y="3659188"/>
            <a:ext cx="1044575" cy="7747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9249" name="AutoShape 155"/>
          <p:cNvSpPr>
            <a:spLocks noChangeArrowheads="1"/>
          </p:cNvSpPr>
          <p:nvPr/>
        </p:nvSpPr>
        <p:spPr bwMode="auto">
          <a:xfrm>
            <a:off x="2786063" y="3668713"/>
            <a:ext cx="1044575" cy="28575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9250" name="AutoShape 156"/>
          <p:cNvSpPr>
            <a:spLocks noChangeArrowheads="1"/>
          </p:cNvSpPr>
          <p:nvPr/>
        </p:nvSpPr>
        <p:spPr bwMode="auto">
          <a:xfrm>
            <a:off x="1371600" y="4106863"/>
            <a:ext cx="1044575" cy="28575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9251" name="Text Box 157"/>
          <p:cNvSpPr txBox="1">
            <a:spLocks noChangeArrowheads="1"/>
          </p:cNvSpPr>
          <p:nvPr/>
        </p:nvSpPr>
        <p:spPr bwMode="auto">
          <a:xfrm>
            <a:off x="425450" y="5308600"/>
            <a:ext cx="2881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>
                <a:latin typeface="Tahoma" pitchFamily="34" charset="0"/>
              </a:rPr>
              <a:t>F(X,Y) = Z+XY’+X’Y</a:t>
            </a:r>
          </a:p>
        </p:txBody>
      </p:sp>
      <p:grpSp>
        <p:nvGrpSpPr>
          <p:cNvPr id="9252" name="Group 208"/>
          <p:cNvGrpSpPr>
            <a:grpSpLocks/>
          </p:cNvGrpSpPr>
          <p:nvPr/>
        </p:nvGrpSpPr>
        <p:grpSpPr bwMode="auto">
          <a:xfrm>
            <a:off x="4840288" y="2230438"/>
            <a:ext cx="3236912" cy="1808162"/>
            <a:chOff x="3049" y="1488"/>
            <a:chExt cx="2039" cy="1139"/>
          </a:xfrm>
        </p:grpSpPr>
        <p:sp>
          <p:nvSpPr>
            <p:cNvPr id="9287" name="Text Box 159"/>
            <p:cNvSpPr txBox="1">
              <a:spLocks noChangeAspect="1" noChangeArrowheads="1"/>
            </p:cNvSpPr>
            <p:nvPr/>
          </p:nvSpPr>
          <p:spPr bwMode="auto">
            <a:xfrm>
              <a:off x="4894" y="1742"/>
              <a:ext cx="19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/>
                <a:t>F</a:t>
              </a:r>
            </a:p>
          </p:txBody>
        </p:sp>
        <p:grpSp>
          <p:nvGrpSpPr>
            <p:cNvPr id="9288" name="Group 160"/>
            <p:cNvGrpSpPr>
              <a:grpSpLocks noChangeAspect="1"/>
            </p:cNvGrpSpPr>
            <p:nvPr/>
          </p:nvGrpSpPr>
          <p:grpSpPr bwMode="auto">
            <a:xfrm>
              <a:off x="4470" y="1780"/>
              <a:ext cx="597" cy="357"/>
              <a:chOff x="4126" y="3552"/>
              <a:chExt cx="1115" cy="590"/>
            </a:xfrm>
          </p:grpSpPr>
          <p:sp>
            <p:nvSpPr>
              <p:cNvPr id="9324" name="Freeform 161"/>
              <p:cNvSpPr>
                <a:spLocks noChangeAspect="1"/>
              </p:cNvSpPr>
              <p:nvPr/>
            </p:nvSpPr>
            <p:spPr bwMode="auto">
              <a:xfrm>
                <a:off x="4127" y="3552"/>
                <a:ext cx="75" cy="590"/>
              </a:xfrm>
              <a:custGeom>
                <a:avLst/>
                <a:gdLst>
                  <a:gd name="T0" fmla="*/ 0 w 192"/>
                  <a:gd name="T1" fmla="*/ 0 h 1152"/>
                  <a:gd name="T2" fmla="*/ 29 w 192"/>
                  <a:gd name="T3" fmla="*/ 151 h 1152"/>
                  <a:gd name="T4" fmla="*/ 0 w 192"/>
                  <a:gd name="T5" fmla="*/ 302 h 1152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152"/>
                  <a:gd name="T11" fmla="*/ 192 w 192"/>
                  <a:gd name="T12" fmla="*/ 1152 h 115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152">
                    <a:moveTo>
                      <a:pt x="0" y="0"/>
                    </a:moveTo>
                    <a:cubicBezTo>
                      <a:pt x="96" y="192"/>
                      <a:pt x="192" y="384"/>
                      <a:pt x="192" y="576"/>
                    </a:cubicBezTo>
                    <a:cubicBezTo>
                      <a:pt x="192" y="768"/>
                      <a:pt x="96" y="960"/>
                      <a:pt x="0" y="1152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grpSp>
            <p:nvGrpSpPr>
              <p:cNvPr id="9325" name="Group 162"/>
              <p:cNvGrpSpPr>
                <a:grpSpLocks noChangeAspect="1"/>
              </p:cNvGrpSpPr>
              <p:nvPr/>
            </p:nvGrpSpPr>
            <p:grpSpPr bwMode="auto">
              <a:xfrm>
                <a:off x="4127" y="3552"/>
                <a:ext cx="680" cy="295"/>
                <a:chOff x="2880" y="2736"/>
                <a:chExt cx="1728" cy="576"/>
              </a:xfrm>
            </p:grpSpPr>
            <p:sp>
              <p:nvSpPr>
                <p:cNvPr id="9330" name="Line 163"/>
                <p:cNvSpPr>
                  <a:spLocks noChangeAspect="1" noChangeShapeType="1"/>
                </p:cNvSpPr>
                <p:nvPr/>
              </p:nvSpPr>
              <p:spPr bwMode="auto">
                <a:xfrm>
                  <a:off x="2880" y="2736"/>
                  <a:ext cx="5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  <p:sp>
              <p:nvSpPr>
                <p:cNvPr id="9331" name="Freeform 164"/>
                <p:cNvSpPr>
                  <a:spLocks noChangeAspect="1"/>
                </p:cNvSpPr>
                <p:nvPr/>
              </p:nvSpPr>
              <p:spPr bwMode="auto">
                <a:xfrm>
                  <a:off x="3456" y="2736"/>
                  <a:ext cx="1152" cy="576"/>
                </a:xfrm>
                <a:custGeom>
                  <a:avLst/>
                  <a:gdLst>
                    <a:gd name="T0" fmla="*/ 0 w 1152"/>
                    <a:gd name="T1" fmla="*/ 0 h 576"/>
                    <a:gd name="T2" fmla="*/ 672 w 1152"/>
                    <a:gd name="T3" fmla="*/ 192 h 576"/>
                    <a:gd name="T4" fmla="*/ 1152 w 1152"/>
                    <a:gd name="T5" fmla="*/ 576 h 576"/>
                    <a:gd name="T6" fmla="*/ 0 60000 65536"/>
                    <a:gd name="T7" fmla="*/ 0 60000 65536"/>
                    <a:gd name="T8" fmla="*/ 0 60000 65536"/>
                    <a:gd name="T9" fmla="*/ 0 w 1152"/>
                    <a:gd name="T10" fmla="*/ 0 h 576"/>
                    <a:gd name="T11" fmla="*/ 1152 w 1152"/>
                    <a:gd name="T12" fmla="*/ 576 h 57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52" h="576">
                      <a:moveTo>
                        <a:pt x="0" y="0"/>
                      </a:moveTo>
                      <a:cubicBezTo>
                        <a:pt x="240" y="48"/>
                        <a:pt x="480" y="96"/>
                        <a:pt x="672" y="192"/>
                      </a:cubicBezTo>
                      <a:cubicBezTo>
                        <a:pt x="864" y="288"/>
                        <a:pt x="1008" y="432"/>
                        <a:pt x="1152" y="576"/>
                      </a:cubicBezTo>
                    </a:path>
                  </a:pathLst>
                </a:custGeom>
                <a:noFill/>
                <a:ln w="127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</p:grpSp>
          <p:grpSp>
            <p:nvGrpSpPr>
              <p:cNvPr id="9326" name="Group 165"/>
              <p:cNvGrpSpPr>
                <a:grpSpLocks noChangeAspect="1"/>
              </p:cNvGrpSpPr>
              <p:nvPr/>
            </p:nvGrpSpPr>
            <p:grpSpPr bwMode="auto">
              <a:xfrm flipV="1">
                <a:off x="4126" y="3843"/>
                <a:ext cx="680" cy="295"/>
                <a:chOff x="2880" y="2736"/>
                <a:chExt cx="1728" cy="576"/>
              </a:xfrm>
            </p:grpSpPr>
            <p:sp>
              <p:nvSpPr>
                <p:cNvPr id="9328" name="Line 166"/>
                <p:cNvSpPr>
                  <a:spLocks noChangeAspect="1" noChangeShapeType="1"/>
                </p:cNvSpPr>
                <p:nvPr/>
              </p:nvSpPr>
              <p:spPr bwMode="auto">
                <a:xfrm>
                  <a:off x="2880" y="2736"/>
                  <a:ext cx="5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  <p:sp>
              <p:nvSpPr>
                <p:cNvPr id="9329" name="Freeform 167"/>
                <p:cNvSpPr>
                  <a:spLocks noChangeAspect="1"/>
                </p:cNvSpPr>
                <p:nvPr/>
              </p:nvSpPr>
              <p:spPr bwMode="auto">
                <a:xfrm>
                  <a:off x="3456" y="2736"/>
                  <a:ext cx="1152" cy="576"/>
                </a:xfrm>
                <a:custGeom>
                  <a:avLst/>
                  <a:gdLst>
                    <a:gd name="T0" fmla="*/ 0 w 1152"/>
                    <a:gd name="T1" fmla="*/ 0 h 576"/>
                    <a:gd name="T2" fmla="*/ 672 w 1152"/>
                    <a:gd name="T3" fmla="*/ 192 h 576"/>
                    <a:gd name="T4" fmla="*/ 1152 w 1152"/>
                    <a:gd name="T5" fmla="*/ 576 h 576"/>
                    <a:gd name="T6" fmla="*/ 0 60000 65536"/>
                    <a:gd name="T7" fmla="*/ 0 60000 65536"/>
                    <a:gd name="T8" fmla="*/ 0 60000 65536"/>
                    <a:gd name="T9" fmla="*/ 0 w 1152"/>
                    <a:gd name="T10" fmla="*/ 0 h 576"/>
                    <a:gd name="T11" fmla="*/ 1152 w 1152"/>
                    <a:gd name="T12" fmla="*/ 576 h 57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52" h="576">
                      <a:moveTo>
                        <a:pt x="0" y="0"/>
                      </a:moveTo>
                      <a:cubicBezTo>
                        <a:pt x="240" y="48"/>
                        <a:pt x="480" y="96"/>
                        <a:pt x="672" y="192"/>
                      </a:cubicBezTo>
                      <a:cubicBezTo>
                        <a:pt x="864" y="288"/>
                        <a:pt x="1008" y="432"/>
                        <a:pt x="1152" y="576"/>
                      </a:cubicBezTo>
                    </a:path>
                  </a:pathLst>
                </a:custGeom>
                <a:noFill/>
                <a:ln w="127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</p:grpSp>
          <p:sp>
            <p:nvSpPr>
              <p:cNvPr id="9327" name="Line 168"/>
              <p:cNvSpPr>
                <a:spLocks noChangeAspect="1" noChangeShapeType="1"/>
              </p:cNvSpPr>
              <p:nvPr/>
            </p:nvSpPr>
            <p:spPr bwMode="auto">
              <a:xfrm>
                <a:off x="4808" y="3838"/>
                <a:ext cx="43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</p:grpSp>
        <p:grpSp>
          <p:nvGrpSpPr>
            <p:cNvPr id="9289" name="Group 169"/>
            <p:cNvGrpSpPr>
              <a:grpSpLocks noChangeAspect="1"/>
            </p:cNvGrpSpPr>
            <p:nvPr/>
          </p:nvGrpSpPr>
          <p:grpSpPr bwMode="auto">
            <a:xfrm>
              <a:off x="3957" y="1681"/>
              <a:ext cx="539" cy="168"/>
              <a:chOff x="2256" y="2736"/>
              <a:chExt cx="672" cy="528"/>
            </a:xfrm>
          </p:grpSpPr>
          <p:sp>
            <p:nvSpPr>
              <p:cNvPr id="9321" name="Line 170"/>
              <p:cNvSpPr>
                <a:spLocks noChangeAspect="1" noChangeShapeType="1"/>
              </p:cNvSpPr>
              <p:nvPr/>
            </p:nvSpPr>
            <p:spPr bwMode="auto">
              <a:xfrm>
                <a:off x="2256" y="2736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22" name="Line 171"/>
              <p:cNvSpPr>
                <a:spLocks noChangeAspect="1" noChangeShapeType="1"/>
              </p:cNvSpPr>
              <p:nvPr/>
            </p:nvSpPr>
            <p:spPr bwMode="auto">
              <a:xfrm>
                <a:off x="2544" y="2736"/>
                <a:ext cx="0" cy="5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sp>
            <p:nvSpPr>
              <p:cNvPr id="9323" name="Line 172"/>
              <p:cNvSpPr>
                <a:spLocks noChangeAspect="1" noChangeShapeType="1"/>
              </p:cNvSpPr>
              <p:nvPr/>
            </p:nvSpPr>
            <p:spPr bwMode="auto">
              <a:xfrm>
                <a:off x="2544" y="3264"/>
                <a:ext cx="3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</p:grpSp>
        <p:grpSp>
          <p:nvGrpSpPr>
            <p:cNvPr id="9290" name="Group 173"/>
            <p:cNvGrpSpPr>
              <a:grpSpLocks/>
            </p:cNvGrpSpPr>
            <p:nvPr/>
          </p:nvGrpSpPr>
          <p:grpSpPr bwMode="auto">
            <a:xfrm>
              <a:off x="3049" y="1488"/>
              <a:ext cx="894" cy="394"/>
              <a:chOff x="514" y="1680"/>
              <a:chExt cx="894" cy="394"/>
            </a:xfrm>
          </p:grpSpPr>
          <p:sp>
            <p:nvSpPr>
              <p:cNvPr id="9315" name="AutoShape 174"/>
              <p:cNvSpPr>
                <a:spLocks noChangeAspect="1" noChangeArrowheads="1"/>
              </p:cNvSpPr>
              <p:nvPr/>
            </p:nvSpPr>
            <p:spPr bwMode="auto">
              <a:xfrm>
                <a:off x="1092" y="1723"/>
                <a:ext cx="316" cy="308"/>
              </a:xfrm>
              <a:prstGeom prst="flowChartDelay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9316" name="Group 175"/>
              <p:cNvGrpSpPr>
                <a:grpSpLocks/>
              </p:cNvGrpSpPr>
              <p:nvPr/>
            </p:nvGrpSpPr>
            <p:grpSpPr bwMode="auto">
              <a:xfrm>
                <a:off x="768" y="1777"/>
                <a:ext cx="330" cy="192"/>
                <a:chOff x="637" y="3539"/>
                <a:chExt cx="578" cy="192"/>
              </a:xfrm>
            </p:grpSpPr>
            <p:sp>
              <p:nvSpPr>
                <p:cNvPr id="9319" name="Line 176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637" y="3539"/>
                  <a:ext cx="57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  <p:sp>
              <p:nvSpPr>
                <p:cNvPr id="9320" name="Line 177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637" y="3731"/>
                  <a:ext cx="57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</p:grpSp>
          <p:sp>
            <p:nvSpPr>
              <p:cNvPr id="9317" name="Text Box 178"/>
              <p:cNvSpPr txBox="1">
                <a:spLocks noChangeAspect="1" noChangeArrowheads="1"/>
              </p:cNvSpPr>
              <p:nvPr/>
            </p:nvSpPr>
            <p:spPr bwMode="auto">
              <a:xfrm>
                <a:off x="514" y="1862"/>
                <a:ext cx="249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sz="1600"/>
                  <a:t>Y’</a:t>
                </a:r>
              </a:p>
            </p:txBody>
          </p:sp>
          <p:sp>
            <p:nvSpPr>
              <p:cNvPr id="9318" name="Text Box 179"/>
              <p:cNvSpPr txBox="1">
                <a:spLocks noChangeAspect="1" noChangeArrowheads="1"/>
              </p:cNvSpPr>
              <p:nvPr/>
            </p:nvSpPr>
            <p:spPr bwMode="auto">
              <a:xfrm>
                <a:off x="514" y="1680"/>
                <a:ext cx="20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sz="1600"/>
                  <a:t>X</a:t>
                </a:r>
              </a:p>
            </p:txBody>
          </p:sp>
        </p:grpSp>
        <p:grpSp>
          <p:nvGrpSpPr>
            <p:cNvPr id="9291" name="Group 180"/>
            <p:cNvGrpSpPr>
              <a:grpSpLocks noChangeAspect="1"/>
            </p:cNvGrpSpPr>
            <p:nvPr/>
          </p:nvGrpSpPr>
          <p:grpSpPr bwMode="auto">
            <a:xfrm flipV="1">
              <a:off x="3956" y="1970"/>
              <a:ext cx="539" cy="168"/>
              <a:chOff x="2256" y="2736"/>
              <a:chExt cx="672" cy="528"/>
            </a:xfrm>
          </p:grpSpPr>
          <p:sp>
            <p:nvSpPr>
              <p:cNvPr id="9312" name="Line 181"/>
              <p:cNvSpPr>
                <a:spLocks noChangeAspect="1" noChangeShapeType="1"/>
              </p:cNvSpPr>
              <p:nvPr/>
            </p:nvSpPr>
            <p:spPr bwMode="auto">
              <a:xfrm>
                <a:off x="2256" y="2736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13" name="Line 182"/>
              <p:cNvSpPr>
                <a:spLocks noChangeAspect="1" noChangeShapeType="1"/>
              </p:cNvSpPr>
              <p:nvPr/>
            </p:nvSpPr>
            <p:spPr bwMode="auto">
              <a:xfrm>
                <a:off x="2544" y="2736"/>
                <a:ext cx="0" cy="5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sp>
            <p:nvSpPr>
              <p:cNvPr id="9314" name="Line 183"/>
              <p:cNvSpPr>
                <a:spLocks noChangeAspect="1" noChangeShapeType="1"/>
              </p:cNvSpPr>
              <p:nvPr/>
            </p:nvSpPr>
            <p:spPr bwMode="auto">
              <a:xfrm>
                <a:off x="2544" y="3264"/>
                <a:ext cx="3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</p:grpSp>
        <p:grpSp>
          <p:nvGrpSpPr>
            <p:cNvPr id="9292" name="Group 184"/>
            <p:cNvGrpSpPr>
              <a:grpSpLocks/>
            </p:cNvGrpSpPr>
            <p:nvPr/>
          </p:nvGrpSpPr>
          <p:grpSpPr bwMode="auto">
            <a:xfrm>
              <a:off x="3055" y="1944"/>
              <a:ext cx="894" cy="394"/>
              <a:chOff x="514" y="1680"/>
              <a:chExt cx="894" cy="394"/>
            </a:xfrm>
          </p:grpSpPr>
          <p:sp>
            <p:nvSpPr>
              <p:cNvPr id="9306" name="AutoShape 185"/>
              <p:cNvSpPr>
                <a:spLocks noChangeAspect="1" noChangeArrowheads="1"/>
              </p:cNvSpPr>
              <p:nvPr/>
            </p:nvSpPr>
            <p:spPr bwMode="auto">
              <a:xfrm>
                <a:off x="1092" y="1723"/>
                <a:ext cx="316" cy="308"/>
              </a:xfrm>
              <a:prstGeom prst="flowChartDelay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9307" name="Group 186"/>
              <p:cNvGrpSpPr>
                <a:grpSpLocks/>
              </p:cNvGrpSpPr>
              <p:nvPr/>
            </p:nvGrpSpPr>
            <p:grpSpPr bwMode="auto">
              <a:xfrm>
                <a:off x="768" y="1777"/>
                <a:ext cx="330" cy="192"/>
                <a:chOff x="637" y="3539"/>
                <a:chExt cx="578" cy="192"/>
              </a:xfrm>
            </p:grpSpPr>
            <p:sp>
              <p:nvSpPr>
                <p:cNvPr id="9310" name="Line 187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637" y="3539"/>
                  <a:ext cx="57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  <p:sp>
              <p:nvSpPr>
                <p:cNvPr id="9311" name="Line 188"/>
                <p:cNvSpPr>
                  <a:spLocks noChangeAspect="1" noChangeShapeType="1"/>
                </p:cNvSpPr>
                <p:nvPr/>
              </p:nvSpPr>
              <p:spPr bwMode="auto">
                <a:xfrm flipH="1">
                  <a:off x="637" y="3731"/>
                  <a:ext cx="57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</p:grpSp>
          <p:sp>
            <p:nvSpPr>
              <p:cNvPr id="9308" name="Text Box 189"/>
              <p:cNvSpPr txBox="1">
                <a:spLocks noChangeAspect="1" noChangeArrowheads="1"/>
              </p:cNvSpPr>
              <p:nvPr/>
            </p:nvSpPr>
            <p:spPr bwMode="auto">
              <a:xfrm>
                <a:off x="514" y="1862"/>
                <a:ext cx="206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sz="1600"/>
                  <a:t>Y</a:t>
                </a:r>
              </a:p>
            </p:txBody>
          </p:sp>
          <p:sp>
            <p:nvSpPr>
              <p:cNvPr id="9309" name="Text Box 190"/>
              <p:cNvSpPr txBox="1">
                <a:spLocks noChangeAspect="1" noChangeArrowheads="1"/>
              </p:cNvSpPr>
              <p:nvPr/>
            </p:nvSpPr>
            <p:spPr bwMode="auto">
              <a:xfrm>
                <a:off x="514" y="1680"/>
                <a:ext cx="249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 sz="1600"/>
                  <a:t>X’</a:t>
                </a:r>
              </a:p>
            </p:txBody>
          </p:sp>
        </p:grpSp>
        <p:sp>
          <p:nvSpPr>
            <p:cNvPr id="9293" name="Oval 191"/>
            <p:cNvSpPr>
              <a:spLocks noChangeAspect="1" noChangeArrowheads="1"/>
            </p:cNvSpPr>
            <p:nvPr/>
          </p:nvSpPr>
          <p:spPr bwMode="auto">
            <a:xfrm>
              <a:off x="3950" y="2092"/>
              <a:ext cx="86" cy="8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9294" name="Oval 192"/>
            <p:cNvSpPr>
              <a:spLocks noChangeAspect="1" noChangeArrowheads="1"/>
            </p:cNvSpPr>
            <p:nvPr/>
          </p:nvSpPr>
          <p:spPr bwMode="auto">
            <a:xfrm>
              <a:off x="3944" y="1636"/>
              <a:ext cx="86" cy="8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9295" name="Oval 193"/>
            <p:cNvSpPr>
              <a:spLocks noChangeAspect="1" noChangeArrowheads="1"/>
            </p:cNvSpPr>
            <p:nvPr/>
          </p:nvSpPr>
          <p:spPr bwMode="auto">
            <a:xfrm>
              <a:off x="4408" y="1806"/>
              <a:ext cx="86" cy="8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9296" name="Oval 194"/>
            <p:cNvSpPr>
              <a:spLocks noChangeAspect="1" noChangeArrowheads="1"/>
            </p:cNvSpPr>
            <p:nvPr/>
          </p:nvSpPr>
          <p:spPr bwMode="auto">
            <a:xfrm>
              <a:off x="4420" y="1922"/>
              <a:ext cx="86" cy="8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grpSp>
          <p:nvGrpSpPr>
            <p:cNvPr id="9297" name="Group 199"/>
            <p:cNvGrpSpPr>
              <a:grpSpLocks noChangeAspect="1"/>
            </p:cNvGrpSpPr>
            <p:nvPr/>
          </p:nvGrpSpPr>
          <p:grpSpPr bwMode="auto">
            <a:xfrm flipV="1">
              <a:off x="4173" y="2090"/>
              <a:ext cx="308" cy="436"/>
              <a:chOff x="2256" y="2736"/>
              <a:chExt cx="672" cy="528"/>
            </a:xfrm>
          </p:grpSpPr>
          <p:sp>
            <p:nvSpPr>
              <p:cNvPr id="9303" name="Line 200"/>
              <p:cNvSpPr>
                <a:spLocks noChangeAspect="1" noChangeShapeType="1"/>
              </p:cNvSpPr>
              <p:nvPr/>
            </p:nvSpPr>
            <p:spPr bwMode="auto">
              <a:xfrm>
                <a:off x="2256" y="2736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04" name="Line 201"/>
              <p:cNvSpPr>
                <a:spLocks noChangeAspect="1" noChangeShapeType="1"/>
              </p:cNvSpPr>
              <p:nvPr/>
            </p:nvSpPr>
            <p:spPr bwMode="auto">
              <a:xfrm>
                <a:off x="2544" y="2736"/>
                <a:ext cx="0" cy="5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sp>
            <p:nvSpPr>
              <p:cNvPr id="9305" name="Line 202"/>
              <p:cNvSpPr>
                <a:spLocks noChangeAspect="1" noChangeShapeType="1"/>
              </p:cNvSpPr>
              <p:nvPr/>
            </p:nvSpPr>
            <p:spPr bwMode="auto">
              <a:xfrm>
                <a:off x="2544" y="3264"/>
                <a:ext cx="3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</p:grpSp>
        <p:sp>
          <p:nvSpPr>
            <p:cNvPr id="9298" name="Oval 203"/>
            <p:cNvSpPr>
              <a:spLocks noChangeAspect="1" noChangeArrowheads="1"/>
            </p:cNvSpPr>
            <p:nvPr/>
          </p:nvSpPr>
          <p:spPr bwMode="auto">
            <a:xfrm>
              <a:off x="4088" y="2482"/>
              <a:ext cx="86" cy="8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9299" name="Oval 204"/>
            <p:cNvSpPr>
              <a:spLocks noChangeAspect="1" noChangeArrowheads="1"/>
            </p:cNvSpPr>
            <p:nvPr/>
          </p:nvSpPr>
          <p:spPr bwMode="auto">
            <a:xfrm>
              <a:off x="4406" y="2042"/>
              <a:ext cx="86" cy="8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9300" name="AutoShape 205"/>
            <p:cNvSpPr>
              <a:spLocks noChangeAspect="1" noChangeArrowheads="1"/>
            </p:cNvSpPr>
            <p:nvPr/>
          </p:nvSpPr>
          <p:spPr bwMode="auto">
            <a:xfrm rot="5400000">
              <a:off x="3929" y="2454"/>
              <a:ext cx="166" cy="153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9301" name="Line 206"/>
            <p:cNvSpPr>
              <a:spLocks noChangeShapeType="1"/>
            </p:cNvSpPr>
            <p:nvPr/>
          </p:nvSpPr>
          <p:spPr bwMode="auto">
            <a:xfrm flipH="1">
              <a:off x="3309" y="2529"/>
              <a:ext cx="6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9302" name="Text Box 207"/>
            <p:cNvSpPr txBox="1">
              <a:spLocks noChangeArrowheads="1"/>
            </p:cNvSpPr>
            <p:nvPr/>
          </p:nvSpPr>
          <p:spPr bwMode="auto">
            <a:xfrm>
              <a:off x="3071" y="2415"/>
              <a:ext cx="19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600"/>
                <a:t>Z</a:t>
              </a:r>
            </a:p>
          </p:txBody>
        </p:sp>
      </p:grpSp>
      <p:sp>
        <p:nvSpPr>
          <p:cNvPr id="9253" name="Text Box 210"/>
          <p:cNvSpPr txBox="1">
            <a:spLocks noChangeAspect="1" noChangeArrowheads="1"/>
          </p:cNvSpPr>
          <p:nvPr/>
        </p:nvSpPr>
        <p:spPr bwMode="auto">
          <a:xfrm>
            <a:off x="7767638" y="4746625"/>
            <a:ext cx="307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/>
              <a:t>F</a:t>
            </a:r>
          </a:p>
        </p:txBody>
      </p:sp>
      <p:sp>
        <p:nvSpPr>
          <p:cNvPr id="9254" name="Line 219"/>
          <p:cNvSpPr>
            <a:spLocks noChangeAspect="1" noChangeShapeType="1"/>
          </p:cNvSpPr>
          <p:nvPr/>
        </p:nvSpPr>
        <p:spPr bwMode="auto">
          <a:xfrm>
            <a:off x="7673975" y="5081588"/>
            <a:ext cx="368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en-US"/>
          </a:p>
        </p:txBody>
      </p:sp>
      <p:grpSp>
        <p:nvGrpSpPr>
          <p:cNvPr id="9255" name="Group 220"/>
          <p:cNvGrpSpPr>
            <a:grpSpLocks noChangeAspect="1"/>
          </p:cNvGrpSpPr>
          <p:nvPr/>
        </p:nvGrpSpPr>
        <p:grpSpPr bwMode="auto">
          <a:xfrm>
            <a:off x="6280150" y="4649788"/>
            <a:ext cx="855663" cy="266700"/>
            <a:chOff x="2256" y="2736"/>
            <a:chExt cx="672" cy="528"/>
          </a:xfrm>
        </p:grpSpPr>
        <p:sp>
          <p:nvSpPr>
            <p:cNvPr id="9284" name="Line 221"/>
            <p:cNvSpPr>
              <a:spLocks noChangeAspect="1" noChangeShapeType="1"/>
            </p:cNvSpPr>
            <p:nvPr/>
          </p:nvSpPr>
          <p:spPr bwMode="auto">
            <a:xfrm>
              <a:off x="2256" y="2736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85" name="Line 222"/>
            <p:cNvSpPr>
              <a:spLocks noChangeAspect="1" noChangeShapeType="1"/>
            </p:cNvSpPr>
            <p:nvPr/>
          </p:nvSpPr>
          <p:spPr bwMode="auto">
            <a:xfrm>
              <a:off x="2544" y="2736"/>
              <a:ext cx="0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9286" name="Line 223"/>
            <p:cNvSpPr>
              <a:spLocks noChangeAspect="1" noChangeShapeType="1"/>
            </p:cNvSpPr>
            <p:nvPr/>
          </p:nvSpPr>
          <p:spPr bwMode="auto">
            <a:xfrm>
              <a:off x="2544" y="3264"/>
              <a:ext cx="3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</p:grpSp>
      <p:grpSp>
        <p:nvGrpSpPr>
          <p:cNvPr id="9256" name="Group 224"/>
          <p:cNvGrpSpPr>
            <a:grpSpLocks/>
          </p:cNvGrpSpPr>
          <p:nvPr/>
        </p:nvGrpSpPr>
        <p:grpSpPr bwMode="auto">
          <a:xfrm>
            <a:off x="4838700" y="4343400"/>
            <a:ext cx="1419225" cy="625475"/>
            <a:chOff x="514" y="1680"/>
            <a:chExt cx="894" cy="394"/>
          </a:xfrm>
        </p:grpSpPr>
        <p:sp>
          <p:nvSpPr>
            <p:cNvPr id="9278" name="AutoShape 225"/>
            <p:cNvSpPr>
              <a:spLocks noChangeAspect="1" noChangeArrowheads="1"/>
            </p:cNvSpPr>
            <p:nvPr/>
          </p:nvSpPr>
          <p:spPr bwMode="auto">
            <a:xfrm>
              <a:off x="1092" y="1723"/>
              <a:ext cx="316" cy="308"/>
            </a:xfrm>
            <a:prstGeom prst="flowChartDelay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279" name="Group 226"/>
            <p:cNvGrpSpPr>
              <a:grpSpLocks/>
            </p:cNvGrpSpPr>
            <p:nvPr/>
          </p:nvGrpSpPr>
          <p:grpSpPr bwMode="auto">
            <a:xfrm>
              <a:off x="768" y="1777"/>
              <a:ext cx="330" cy="192"/>
              <a:chOff x="637" y="3539"/>
              <a:chExt cx="578" cy="192"/>
            </a:xfrm>
          </p:grpSpPr>
          <p:sp>
            <p:nvSpPr>
              <p:cNvPr id="9282" name="Line 227"/>
              <p:cNvSpPr>
                <a:spLocks noChangeAspect="1" noChangeShapeType="1"/>
              </p:cNvSpPr>
              <p:nvPr/>
            </p:nvSpPr>
            <p:spPr bwMode="auto">
              <a:xfrm flipH="1">
                <a:off x="637" y="3539"/>
                <a:ext cx="57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sp>
            <p:nvSpPr>
              <p:cNvPr id="9283" name="Line 228"/>
              <p:cNvSpPr>
                <a:spLocks noChangeAspect="1" noChangeShapeType="1"/>
              </p:cNvSpPr>
              <p:nvPr/>
            </p:nvSpPr>
            <p:spPr bwMode="auto">
              <a:xfrm flipH="1">
                <a:off x="637" y="3731"/>
                <a:ext cx="57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</p:grpSp>
        <p:sp>
          <p:nvSpPr>
            <p:cNvPr id="9280" name="Text Box 229"/>
            <p:cNvSpPr txBox="1">
              <a:spLocks noChangeAspect="1" noChangeArrowheads="1"/>
            </p:cNvSpPr>
            <p:nvPr/>
          </p:nvSpPr>
          <p:spPr bwMode="auto">
            <a:xfrm>
              <a:off x="514" y="1862"/>
              <a:ext cx="24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600"/>
                <a:t>Y’</a:t>
              </a:r>
            </a:p>
          </p:txBody>
        </p:sp>
        <p:sp>
          <p:nvSpPr>
            <p:cNvPr id="9281" name="Text Box 230"/>
            <p:cNvSpPr txBox="1">
              <a:spLocks noChangeAspect="1" noChangeArrowheads="1"/>
            </p:cNvSpPr>
            <p:nvPr/>
          </p:nvSpPr>
          <p:spPr bwMode="auto">
            <a:xfrm>
              <a:off x="514" y="1680"/>
              <a:ext cx="20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1600"/>
                <a:t>X</a:t>
              </a:r>
            </a:p>
          </p:txBody>
        </p:sp>
      </p:grpSp>
      <p:grpSp>
        <p:nvGrpSpPr>
          <p:cNvPr id="9257" name="Group 231"/>
          <p:cNvGrpSpPr>
            <a:grpSpLocks noChangeAspect="1"/>
          </p:cNvGrpSpPr>
          <p:nvPr/>
        </p:nvGrpSpPr>
        <p:grpSpPr bwMode="auto">
          <a:xfrm flipV="1">
            <a:off x="6278563" y="5108575"/>
            <a:ext cx="855662" cy="266700"/>
            <a:chOff x="2256" y="2736"/>
            <a:chExt cx="672" cy="528"/>
          </a:xfrm>
        </p:grpSpPr>
        <p:sp>
          <p:nvSpPr>
            <p:cNvPr id="9275" name="Line 232"/>
            <p:cNvSpPr>
              <a:spLocks noChangeAspect="1" noChangeShapeType="1"/>
            </p:cNvSpPr>
            <p:nvPr/>
          </p:nvSpPr>
          <p:spPr bwMode="auto">
            <a:xfrm>
              <a:off x="2256" y="2736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76" name="Line 233"/>
            <p:cNvSpPr>
              <a:spLocks noChangeAspect="1" noChangeShapeType="1"/>
            </p:cNvSpPr>
            <p:nvPr/>
          </p:nvSpPr>
          <p:spPr bwMode="auto">
            <a:xfrm>
              <a:off x="2544" y="2736"/>
              <a:ext cx="0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9277" name="Line 234"/>
            <p:cNvSpPr>
              <a:spLocks noChangeAspect="1" noChangeShapeType="1"/>
            </p:cNvSpPr>
            <p:nvPr/>
          </p:nvSpPr>
          <p:spPr bwMode="auto">
            <a:xfrm>
              <a:off x="2544" y="3264"/>
              <a:ext cx="3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</p:grpSp>
      <p:sp>
        <p:nvSpPr>
          <p:cNvPr id="9258" name="AutoShape 236"/>
          <p:cNvSpPr>
            <a:spLocks noChangeAspect="1" noChangeArrowheads="1"/>
          </p:cNvSpPr>
          <p:nvPr/>
        </p:nvSpPr>
        <p:spPr bwMode="auto">
          <a:xfrm>
            <a:off x="5765800" y="5135563"/>
            <a:ext cx="501650" cy="488950"/>
          </a:xfrm>
          <a:prstGeom prst="flowChartDelay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259" name="Group 237"/>
          <p:cNvGrpSpPr>
            <a:grpSpLocks/>
          </p:cNvGrpSpPr>
          <p:nvPr/>
        </p:nvGrpSpPr>
        <p:grpSpPr bwMode="auto">
          <a:xfrm>
            <a:off x="5251450" y="5221288"/>
            <a:ext cx="523875" cy="304800"/>
            <a:chOff x="637" y="3539"/>
            <a:chExt cx="578" cy="192"/>
          </a:xfrm>
        </p:grpSpPr>
        <p:sp>
          <p:nvSpPr>
            <p:cNvPr id="9273" name="Line 238"/>
            <p:cNvSpPr>
              <a:spLocks noChangeAspect="1" noChangeShapeType="1"/>
            </p:cNvSpPr>
            <p:nvPr/>
          </p:nvSpPr>
          <p:spPr bwMode="auto">
            <a:xfrm flipH="1">
              <a:off x="637" y="3539"/>
              <a:ext cx="57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9274" name="Line 239"/>
            <p:cNvSpPr>
              <a:spLocks noChangeAspect="1" noChangeShapeType="1"/>
            </p:cNvSpPr>
            <p:nvPr/>
          </p:nvSpPr>
          <p:spPr bwMode="auto">
            <a:xfrm flipH="1">
              <a:off x="637" y="3731"/>
              <a:ext cx="57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</p:grpSp>
      <p:sp>
        <p:nvSpPr>
          <p:cNvPr id="9260" name="Text Box 240"/>
          <p:cNvSpPr txBox="1">
            <a:spLocks noChangeAspect="1" noChangeArrowheads="1"/>
          </p:cNvSpPr>
          <p:nvPr/>
        </p:nvSpPr>
        <p:spPr bwMode="auto">
          <a:xfrm>
            <a:off x="4848225" y="5356225"/>
            <a:ext cx="327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600"/>
              <a:t>Y</a:t>
            </a:r>
          </a:p>
        </p:txBody>
      </p:sp>
      <p:sp>
        <p:nvSpPr>
          <p:cNvPr id="9261" name="Text Box 241"/>
          <p:cNvSpPr txBox="1">
            <a:spLocks noChangeAspect="1" noChangeArrowheads="1"/>
          </p:cNvSpPr>
          <p:nvPr/>
        </p:nvSpPr>
        <p:spPr bwMode="auto">
          <a:xfrm>
            <a:off x="4848225" y="5067300"/>
            <a:ext cx="3952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600"/>
              <a:t>X’</a:t>
            </a:r>
          </a:p>
        </p:txBody>
      </p:sp>
      <p:sp>
        <p:nvSpPr>
          <p:cNvPr id="9262" name="Oval 242"/>
          <p:cNvSpPr>
            <a:spLocks noChangeAspect="1" noChangeArrowheads="1"/>
          </p:cNvSpPr>
          <p:nvPr/>
        </p:nvSpPr>
        <p:spPr bwMode="auto">
          <a:xfrm>
            <a:off x="6269038" y="5302250"/>
            <a:ext cx="136525" cy="1365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9263" name="Oval 243"/>
          <p:cNvSpPr>
            <a:spLocks noChangeAspect="1" noChangeArrowheads="1"/>
          </p:cNvSpPr>
          <p:nvPr/>
        </p:nvSpPr>
        <p:spPr bwMode="auto">
          <a:xfrm>
            <a:off x="6259513" y="4578350"/>
            <a:ext cx="136525" cy="1365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n-US"/>
          </a:p>
        </p:txBody>
      </p:sp>
      <p:grpSp>
        <p:nvGrpSpPr>
          <p:cNvPr id="9264" name="Group 246"/>
          <p:cNvGrpSpPr>
            <a:grpSpLocks noChangeAspect="1"/>
          </p:cNvGrpSpPr>
          <p:nvPr/>
        </p:nvGrpSpPr>
        <p:grpSpPr bwMode="auto">
          <a:xfrm flipV="1">
            <a:off x="6623050" y="5299075"/>
            <a:ext cx="488950" cy="692150"/>
            <a:chOff x="2256" y="2736"/>
            <a:chExt cx="672" cy="528"/>
          </a:xfrm>
        </p:grpSpPr>
        <p:sp>
          <p:nvSpPr>
            <p:cNvPr id="9270" name="Line 247"/>
            <p:cNvSpPr>
              <a:spLocks noChangeAspect="1" noChangeShapeType="1"/>
            </p:cNvSpPr>
            <p:nvPr/>
          </p:nvSpPr>
          <p:spPr bwMode="auto">
            <a:xfrm>
              <a:off x="2256" y="2736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71" name="Line 248"/>
            <p:cNvSpPr>
              <a:spLocks noChangeAspect="1" noChangeShapeType="1"/>
            </p:cNvSpPr>
            <p:nvPr/>
          </p:nvSpPr>
          <p:spPr bwMode="auto">
            <a:xfrm>
              <a:off x="2544" y="2736"/>
              <a:ext cx="0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9272" name="Line 249"/>
            <p:cNvSpPr>
              <a:spLocks noChangeAspect="1" noChangeShapeType="1"/>
            </p:cNvSpPr>
            <p:nvPr/>
          </p:nvSpPr>
          <p:spPr bwMode="auto">
            <a:xfrm>
              <a:off x="2544" y="3264"/>
              <a:ext cx="38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</p:grpSp>
      <p:sp>
        <p:nvSpPr>
          <p:cNvPr id="9265" name="Line 253"/>
          <p:cNvSpPr>
            <a:spLocks noChangeShapeType="1"/>
          </p:cNvSpPr>
          <p:nvPr/>
        </p:nvSpPr>
        <p:spPr bwMode="auto">
          <a:xfrm flipH="1">
            <a:off x="5251450" y="5995988"/>
            <a:ext cx="139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9266" name="Text Box 254"/>
          <p:cNvSpPr txBox="1">
            <a:spLocks noChangeArrowheads="1"/>
          </p:cNvSpPr>
          <p:nvPr/>
        </p:nvSpPr>
        <p:spPr bwMode="auto">
          <a:xfrm>
            <a:off x="4873625" y="5815013"/>
            <a:ext cx="3730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600"/>
              <a:t>Z’</a:t>
            </a:r>
          </a:p>
        </p:txBody>
      </p:sp>
      <p:sp>
        <p:nvSpPr>
          <p:cNvPr id="9267" name="AutoShape 255"/>
          <p:cNvSpPr>
            <a:spLocks noChangeAspect="1" noChangeArrowheads="1"/>
          </p:cNvSpPr>
          <p:nvPr/>
        </p:nvSpPr>
        <p:spPr bwMode="auto">
          <a:xfrm>
            <a:off x="7132638" y="4843463"/>
            <a:ext cx="501650" cy="488950"/>
          </a:xfrm>
          <a:prstGeom prst="flowChartDelay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68" name="Oval 256"/>
          <p:cNvSpPr>
            <a:spLocks noChangeAspect="1" noChangeArrowheads="1"/>
          </p:cNvSpPr>
          <p:nvPr/>
        </p:nvSpPr>
        <p:spPr bwMode="auto">
          <a:xfrm>
            <a:off x="7635875" y="5010150"/>
            <a:ext cx="136525" cy="13652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9269" name="Footer Placeholder 99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Rules for 2-Level NAND Implementations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6425" y="1905000"/>
            <a:ext cx="7927975" cy="4419600"/>
          </a:xfrm>
        </p:spPr>
        <p:txBody>
          <a:bodyPr/>
          <a:lstStyle/>
          <a:p>
            <a:pPr marL="457200" indent="-457200">
              <a:buFont typeface="Arial Black" pitchFamily="34" charset="0"/>
              <a:buAutoNum type="arabicPeriod"/>
            </a:pPr>
            <a:r>
              <a:rPr lang="en-US" sz="2400" smtClean="0"/>
              <a:t>Simplify the function and express it in </a:t>
            </a:r>
            <a:r>
              <a:rPr lang="en-US" sz="2400" u="sng" smtClean="0"/>
              <a:t>sum-of-products form</a:t>
            </a:r>
          </a:p>
          <a:p>
            <a:pPr marL="457200" indent="-457200">
              <a:buFont typeface="Arial Black" pitchFamily="34" charset="0"/>
              <a:buAutoNum type="arabicPeriod"/>
            </a:pPr>
            <a:r>
              <a:rPr lang="en-US" sz="2400" smtClean="0"/>
              <a:t>Draw a NAND gate for each product term (with 2 literals or more)</a:t>
            </a:r>
          </a:p>
          <a:p>
            <a:pPr marL="457200" indent="-457200">
              <a:buFont typeface="Arial Black" pitchFamily="34" charset="0"/>
              <a:buAutoNum type="arabicPeriod"/>
            </a:pPr>
            <a:r>
              <a:rPr lang="en-US" sz="2400" smtClean="0"/>
              <a:t>Draw a single NAND gate at the 2</a:t>
            </a:r>
            <a:r>
              <a:rPr lang="en-US" sz="2400" baseline="30000" smtClean="0"/>
              <a:t>nd</a:t>
            </a:r>
            <a:r>
              <a:rPr lang="en-US" sz="2400" smtClean="0"/>
              <a:t> level (in place of the OR gate)</a:t>
            </a:r>
          </a:p>
          <a:p>
            <a:pPr marL="457200" indent="-457200">
              <a:buFont typeface="Arial Black" pitchFamily="34" charset="0"/>
              <a:buAutoNum type="arabicPeriod"/>
            </a:pPr>
            <a:r>
              <a:rPr lang="en-US" sz="2400" smtClean="0"/>
              <a:t>A term with single literal requires a NOT</a:t>
            </a:r>
          </a:p>
        </p:txBody>
      </p:sp>
      <p:sp>
        <p:nvSpPr>
          <p:cNvPr id="10244" name="Text Box 128"/>
          <p:cNvSpPr txBox="1">
            <a:spLocks noChangeArrowheads="1"/>
          </p:cNvSpPr>
          <p:nvPr/>
        </p:nvSpPr>
        <p:spPr bwMode="auto">
          <a:xfrm>
            <a:off x="1052513" y="5527675"/>
            <a:ext cx="3670300" cy="3714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b="1"/>
              <a:t>What about multi-level circuits?</a:t>
            </a:r>
          </a:p>
        </p:txBody>
      </p:sp>
      <p:sp>
        <p:nvSpPr>
          <p:cNvPr id="10245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NOR Gate is Universal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5108575"/>
            <a:ext cx="7848600" cy="987425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Font typeface="Arial" charset="0"/>
              <a:buChar char="•"/>
            </a:pPr>
            <a:r>
              <a:rPr lang="en-US" sz="1900" smtClean="0"/>
              <a:t>Therefore, we can build all functions we learned so far using NOR gates ONLY </a:t>
            </a:r>
            <a:r>
              <a:rPr lang="en-US" sz="1900" i="1" smtClean="0">
                <a:solidFill>
                  <a:srgbClr val="FF0000"/>
                </a:solidFill>
              </a:rPr>
              <a:t>(Exercise: Prove that NOT can be built with NOR)</a:t>
            </a:r>
          </a:p>
          <a:p>
            <a:pPr marL="0" indent="0">
              <a:lnSpc>
                <a:spcPct val="80000"/>
              </a:lnSpc>
              <a:buFont typeface="Arial" charset="0"/>
              <a:buChar char="•"/>
            </a:pPr>
            <a:r>
              <a:rPr lang="en-US" sz="1900" smtClean="0"/>
              <a:t>NOR is a UNIVERSAL gate</a:t>
            </a:r>
          </a:p>
        </p:txBody>
      </p:sp>
      <p:sp>
        <p:nvSpPr>
          <p:cNvPr id="11268" name="Footer Placeholder 11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 smtClean="0"/>
          </a:p>
        </p:txBody>
      </p:sp>
      <p:sp>
        <p:nvSpPr>
          <p:cNvPr id="11269" name="Text Box 6"/>
          <p:cNvSpPr txBox="1">
            <a:spLocks noChangeArrowheads="1"/>
          </p:cNvSpPr>
          <p:nvPr/>
        </p:nvSpPr>
        <p:spPr bwMode="auto">
          <a:xfrm>
            <a:off x="657225" y="2284413"/>
            <a:ext cx="808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/>
              <a:t>NOT</a:t>
            </a:r>
          </a:p>
        </p:txBody>
      </p:sp>
      <p:grpSp>
        <p:nvGrpSpPr>
          <p:cNvPr id="11270" name="Group 7"/>
          <p:cNvGrpSpPr>
            <a:grpSpLocks/>
          </p:cNvGrpSpPr>
          <p:nvPr/>
        </p:nvGrpSpPr>
        <p:grpSpPr bwMode="auto">
          <a:xfrm>
            <a:off x="1744663" y="2208213"/>
            <a:ext cx="2251075" cy="609600"/>
            <a:chOff x="288" y="3456"/>
            <a:chExt cx="1418" cy="384"/>
          </a:xfrm>
        </p:grpSpPr>
        <p:sp>
          <p:nvSpPr>
            <p:cNvPr id="11365" name="Text Box 8"/>
            <p:cNvSpPr txBox="1">
              <a:spLocks noChangeArrowheads="1"/>
            </p:cNvSpPr>
            <p:nvPr/>
          </p:nvSpPr>
          <p:spPr bwMode="auto">
            <a:xfrm>
              <a:off x="288" y="3456"/>
              <a:ext cx="2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/>
                <a:t>X</a:t>
              </a:r>
            </a:p>
          </p:txBody>
        </p:sp>
        <p:sp>
          <p:nvSpPr>
            <p:cNvPr id="11366" name="Text Box 9"/>
            <p:cNvSpPr txBox="1">
              <a:spLocks noChangeArrowheads="1"/>
            </p:cNvSpPr>
            <p:nvPr/>
          </p:nvSpPr>
          <p:spPr bwMode="auto">
            <a:xfrm>
              <a:off x="1440" y="3456"/>
              <a:ext cx="26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/>
                <a:t>X’</a:t>
              </a:r>
            </a:p>
          </p:txBody>
        </p:sp>
        <p:grpSp>
          <p:nvGrpSpPr>
            <p:cNvPr id="11367" name="Group 10"/>
            <p:cNvGrpSpPr>
              <a:grpSpLocks/>
            </p:cNvGrpSpPr>
            <p:nvPr/>
          </p:nvGrpSpPr>
          <p:grpSpPr bwMode="auto">
            <a:xfrm rot="5400000">
              <a:off x="912" y="3360"/>
              <a:ext cx="288" cy="672"/>
              <a:chOff x="912" y="3360"/>
              <a:chExt cx="288" cy="672"/>
            </a:xfrm>
          </p:grpSpPr>
          <p:sp>
            <p:nvSpPr>
              <p:cNvPr id="11370" name="AutoShape 11"/>
              <p:cNvSpPr>
                <a:spLocks noChangeArrowheads="1"/>
              </p:cNvSpPr>
              <p:nvPr/>
            </p:nvSpPr>
            <p:spPr bwMode="auto">
              <a:xfrm>
                <a:off x="912" y="3504"/>
                <a:ext cx="288" cy="528"/>
              </a:xfrm>
              <a:prstGeom prst="triangle">
                <a:avLst>
                  <a:gd name="adj" fmla="val 50000"/>
                </a:avLst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endParaRPr lang="en-US"/>
              </a:p>
            </p:txBody>
          </p:sp>
          <p:sp>
            <p:nvSpPr>
              <p:cNvPr id="11371" name="Oval 12"/>
              <p:cNvSpPr>
                <a:spLocks noChangeArrowheads="1"/>
              </p:cNvSpPr>
              <p:nvPr/>
            </p:nvSpPr>
            <p:spPr bwMode="auto">
              <a:xfrm>
                <a:off x="984" y="3360"/>
                <a:ext cx="144" cy="14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endParaRPr lang="en-US"/>
              </a:p>
            </p:txBody>
          </p:sp>
        </p:grpSp>
        <p:sp>
          <p:nvSpPr>
            <p:cNvPr id="11368" name="Line 13"/>
            <p:cNvSpPr>
              <a:spLocks noChangeShapeType="1"/>
            </p:cNvSpPr>
            <p:nvPr/>
          </p:nvSpPr>
          <p:spPr bwMode="auto">
            <a:xfrm flipH="1">
              <a:off x="288" y="3696"/>
              <a:ext cx="4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11369" name="Line 14"/>
            <p:cNvSpPr>
              <a:spLocks noChangeShapeType="1"/>
            </p:cNvSpPr>
            <p:nvPr/>
          </p:nvSpPr>
          <p:spPr bwMode="auto">
            <a:xfrm flipH="1">
              <a:off x="1392" y="3696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</p:grpSp>
      <p:sp>
        <p:nvSpPr>
          <p:cNvPr id="11271" name="AutoShape 15"/>
          <p:cNvSpPr>
            <a:spLocks noChangeArrowheads="1"/>
          </p:cNvSpPr>
          <p:nvPr/>
        </p:nvSpPr>
        <p:spPr bwMode="auto">
          <a:xfrm>
            <a:off x="4219575" y="2171700"/>
            <a:ext cx="938213" cy="685800"/>
          </a:xfrm>
          <a:prstGeom prst="rightArrow">
            <a:avLst>
              <a:gd name="adj1" fmla="val 50000"/>
              <a:gd name="adj2" fmla="val 34201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n-US" sz="1400" b="1">
              <a:solidFill>
                <a:schemeClr val="bg1"/>
              </a:solidFill>
            </a:endParaRPr>
          </a:p>
        </p:txBody>
      </p:sp>
      <p:sp>
        <p:nvSpPr>
          <p:cNvPr id="11272" name="Text Box 27"/>
          <p:cNvSpPr txBox="1">
            <a:spLocks noChangeArrowheads="1"/>
          </p:cNvSpPr>
          <p:nvPr/>
        </p:nvSpPr>
        <p:spPr bwMode="auto">
          <a:xfrm>
            <a:off x="641350" y="3233738"/>
            <a:ext cx="842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/>
              <a:t>AND</a:t>
            </a:r>
          </a:p>
        </p:txBody>
      </p:sp>
      <p:sp>
        <p:nvSpPr>
          <p:cNvPr id="11273" name="AutoShape 28"/>
          <p:cNvSpPr>
            <a:spLocks noChangeArrowheads="1"/>
          </p:cNvSpPr>
          <p:nvPr/>
        </p:nvSpPr>
        <p:spPr bwMode="auto">
          <a:xfrm>
            <a:off x="4219575" y="3119438"/>
            <a:ext cx="938213" cy="685800"/>
          </a:xfrm>
          <a:prstGeom prst="rightArrow">
            <a:avLst>
              <a:gd name="adj1" fmla="val 50000"/>
              <a:gd name="adj2" fmla="val 34201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n-US" sz="1400" b="1">
              <a:solidFill>
                <a:schemeClr val="bg1"/>
              </a:solidFill>
            </a:endParaRPr>
          </a:p>
        </p:txBody>
      </p:sp>
      <p:grpSp>
        <p:nvGrpSpPr>
          <p:cNvPr id="11274" name="Group 29"/>
          <p:cNvGrpSpPr>
            <a:grpSpLocks/>
          </p:cNvGrpSpPr>
          <p:nvPr/>
        </p:nvGrpSpPr>
        <p:grpSpPr bwMode="auto">
          <a:xfrm>
            <a:off x="1752600" y="3024188"/>
            <a:ext cx="2098675" cy="876300"/>
            <a:chOff x="2448" y="3456"/>
            <a:chExt cx="1322" cy="552"/>
          </a:xfrm>
        </p:grpSpPr>
        <p:grpSp>
          <p:nvGrpSpPr>
            <p:cNvPr id="11356" name="Group 30"/>
            <p:cNvGrpSpPr>
              <a:grpSpLocks/>
            </p:cNvGrpSpPr>
            <p:nvPr/>
          </p:nvGrpSpPr>
          <p:grpSpPr bwMode="auto">
            <a:xfrm>
              <a:off x="2515" y="3572"/>
              <a:ext cx="1133" cy="436"/>
              <a:chOff x="1824" y="1824"/>
              <a:chExt cx="1632" cy="576"/>
            </a:xfrm>
          </p:grpSpPr>
          <p:grpSp>
            <p:nvGrpSpPr>
              <p:cNvPr id="11360" name="Group 31"/>
              <p:cNvGrpSpPr>
                <a:grpSpLocks/>
              </p:cNvGrpSpPr>
              <p:nvPr/>
            </p:nvGrpSpPr>
            <p:grpSpPr bwMode="auto">
              <a:xfrm>
                <a:off x="1824" y="1824"/>
                <a:ext cx="1200" cy="576"/>
                <a:chOff x="1824" y="1824"/>
                <a:chExt cx="1200" cy="576"/>
              </a:xfrm>
            </p:grpSpPr>
            <p:sp>
              <p:nvSpPr>
                <p:cNvPr id="11362" name="AutoShape 32"/>
                <p:cNvSpPr>
                  <a:spLocks noChangeArrowheads="1"/>
                </p:cNvSpPr>
                <p:nvPr/>
              </p:nvSpPr>
              <p:spPr bwMode="auto">
                <a:xfrm>
                  <a:off x="2352" y="1824"/>
                  <a:ext cx="672" cy="576"/>
                </a:xfrm>
                <a:prstGeom prst="flowChartDelay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63" name="Line 33"/>
                <p:cNvSpPr>
                  <a:spLocks noChangeShapeType="1"/>
                </p:cNvSpPr>
                <p:nvPr/>
              </p:nvSpPr>
              <p:spPr bwMode="auto">
                <a:xfrm flipH="1">
                  <a:off x="1824" y="1920"/>
                  <a:ext cx="52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64" name="Line 34"/>
                <p:cNvSpPr>
                  <a:spLocks noChangeShapeType="1"/>
                </p:cNvSpPr>
                <p:nvPr/>
              </p:nvSpPr>
              <p:spPr bwMode="auto">
                <a:xfrm flipH="1">
                  <a:off x="1824" y="2256"/>
                  <a:ext cx="52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1361" name="Line 35"/>
              <p:cNvSpPr>
                <a:spLocks noChangeShapeType="1"/>
              </p:cNvSpPr>
              <p:nvPr/>
            </p:nvSpPr>
            <p:spPr bwMode="auto">
              <a:xfrm>
                <a:off x="3024" y="2112"/>
                <a:ext cx="43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357" name="Text Box 36"/>
            <p:cNvSpPr txBox="1">
              <a:spLocks noChangeArrowheads="1"/>
            </p:cNvSpPr>
            <p:nvPr/>
          </p:nvSpPr>
          <p:spPr bwMode="auto">
            <a:xfrm>
              <a:off x="2448" y="3456"/>
              <a:ext cx="2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/>
                <a:t>X</a:t>
              </a:r>
            </a:p>
          </p:txBody>
        </p:sp>
        <p:sp>
          <p:nvSpPr>
            <p:cNvPr id="11358" name="Text Box 37"/>
            <p:cNvSpPr txBox="1">
              <a:spLocks noChangeArrowheads="1"/>
            </p:cNvSpPr>
            <p:nvPr/>
          </p:nvSpPr>
          <p:spPr bwMode="auto">
            <a:xfrm>
              <a:off x="2448" y="3691"/>
              <a:ext cx="2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/>
                <a:t>Y</a:t>
              </a:r>
            </a:p>
          </p:txBody>
        </p:sp>
        <p:sp>
          <p:nvSpPr>
            <p:cNvPr id="11359" name="Text Box 38"/>
            <p:cNvSpPr txBox="1">
              <a:spLocks noChangeArrowheads="1"/>
            </p:cNvSpPr>
            <p:nvPr/>
          </p:nvSpPr>
          <p:spPr bwMode="auto">
            <a:xfrm>
              <a:off x="3448" y="3582"/>
              <a:ext cx="32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/>
                <a:t>XY</a:t>
              </a:r>
            </a:p>
          </p:txBody>
        </p:sp>
      </p:grpSp>
      <p:sp>
        <p:nvSpPr>
          <p:cNvPr id="11275" name="Text Box 58"/>
          <p:cNvSpPr txBox="1">
            <a:spLocks noChangeArrowheads="1"/>
          </p:cNvSpPr>
          <p:nvPr/>
        </p:nvSpPr>
        <p:spPr bwMode="auto">
          <a:xfrm>
            <a:off x="760413" y="4135438"/>
            <a:ext cx="6048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/>
              <a:t>OR</a:t>
            </a:r>
          </a:p>
        </p:txBody>
      </p:sp>
      <p:sp>
        <p:nvSpPr>
          <p:cNvPr id="11276" name="AutoShape 59"/>
          <p:cNvSpPr>
            <a:spLocks noChangeArrowheads="1"/>
          </p:cNvSpPr>
          <p:nvPr/>
        </p:nvSpPr>
        <p:spPr bwMode="auto">
          <a:xfrm>
            <a:off x="4219575" y="4021138"/>
            <a:ext cx="938213" cy="685800"/>
          </a:xfrm>
          <a:prstGeom prst="rightArrow">
            <a:avLst>
              <a:gd name="adj1" fmla="val 50000"/>
              <a:gd name="adj2" fmla="val 34201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n-US" sz="1400" b="1">
              <a:solidFill>
                <a:schemeClr val="bg1"/>
              </a:solidFill>
            </a:endParaRPr>
          </a:p>
        </p:txBody>
      </p:sp>
      <p:grpSp>
        <p:nvGrpSpPr>
          <p:cNvPr id="11277" name="Group 96"/>
          <p:cNvGrpSpPr>
            <a:grpSpLocks/>
          </p:cNvGrpSpPr>
          <p:nvPr/>
        </p:nvGrpSpPr>
        <p:grpSpPr bwMode="auto">
          <a:xfrm>
            <a:off x="1760538" y="3963988"/>
            <a:ext cx="2143125" cy="798512"/>
            <a:chOff x="1109" y="2497"/>
            <a:chExt cx="1350" cy="503"/>
          </a:xfrm>
        </p:grpSpPr>
        <p:sp>
          <p:nvSpPr>
            <p:cNvPr id="11342" name="Line 61"/>
            <p:cNvSpPr>
              <a:spLocks noChangeShapeType="1"/>
            </p:cNvSpPr>
            <p:nvPr/>
          </p:nvSpPr>
          <p:spPr bwMode="auto">
            <a:xfrm flipH="1">
              <a:off x="1176" y="2686"/>
              <a:ext cx="36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43" name="Line 62"/>
            <p:cNvSpPr>
              <a:spLocks noChangeShapeType="1"/>
            </p:cNvSpPr>
            <p:nvPr/>
          </p:nvSpPr>
          <p:spPr bwMode="auto">
            <a:xfrm flipH="1">
              <a:off x="1176" y="2940"/>
              <a:ext cx="36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44" name="Text Box 63"/>
            <p:cNvSpPr txBox="1">
              <a:spLocks noChangeArrowheads="1"/>
            </p:cNvSpPr>
            <p:nvPr/>
          </p:nvSpPr>
          <p:spPr bwMode="auto">
            <a:xfrm>
              <a:off x="1109" y="2497"/>
              <a:ext cx="2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/>
                <a:t>X</a:t>
              </a:r>
            </a:p>
          </p:txBody>
        </p:sp>
        <p:sp>
          <p:nvSpPr>
            <p:cNvPr id="11345" name="Text Box 64"/>
            <p:cNvSpPr txBox="1">
              <a:spLocks noChangeArrowheads="1"/>
            </p:cNvSpPr>
            <p:nvPr/>
          </p:nvSpPr>
          <p:spPr bwMode="auto">
            <a:xfrm>
              <a:off x="1109" y="2732"/>
              <a:ext cx="2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/>
                <a:t>Y</a:t>
              </a:r>
            </a:p>
          </p:txBody>
        </p:sp>
        <p:sp>
          <p:nvSpPr>
            <p:cNvPr id="11346" name="Text Box 65"/>
            <p:cNvSpPr txBox="1">
              <a:spLocks noChangeArrowheads="1"/>
            </p:cNvSpPr>
            <p:nvPr/>
          </p:nvSpPr>
          <p:spPr bwMode="auto">
            <a:xfrm>
              <a:off x="2056" y="2580"/>
              <a:ext cx="40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/>
                <a:t>X+Y</a:t>
              </a:r>
            </a:p>
          </p:txBody>
        </p:sp>
        <p:grpSp>
          <p:nvGrpSpPr>
            <p:cNvPr id="11347" name="Group 66"/>
            <p:cNvGrpSpPr>
              <a:grpSpLocks noChangeAspect="1"/>
            </p:cNvGrpSpPr>
            <p:nvPr/>
          </p:nvGrpSpPr>
          <p:grpSpPr bwMode="auto">
            <a:xfrm>
              <a:off x="1528" y="2628"/>
              <a:ext cx="744" cy="372"/>
              <a:chOff x="4126" y="3552"/>
              <a:chExt cx="1115" cy="590"/>
            </a:xfrm>
          </p:grpSpPr>
          <p:sp>
            <p:nvSpPr>
              <p:cNvPr id="11348" name="Freeform 67"/>
              <p:cNvSpPr>
                <a:spLocks noChangeAspect="1"/>
              </p:cNvSpPr>
              <p:nvPr/>
            </p:nvSpPr>
            <p:spPr bwMode="auto">
              <a:xfrm>
                <a:off x="4127" y="3552"/>
                <a:ext cx="75" cy="590"/>
              </a:xfrm>
              <a:custGeom>
                <a:avLst/>
                <a:gdLst>
                  <a:gd name="T0" fmla="*/ 0 w 192"/>
                  <a:gd name="T1" fmla="*/ 0 h 1152"/>
                  <a:gd name="T2" fmla="*/ 29 w 192"/>
                  <a:gd name="T3" fmla="*/ 151 h 1152"/>
                  <a:gd name="T4" fmla="*/ 0 w 192"/>
                  <a:gd name="T5" fmla="*/ 302 h 1152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152"/>
                  <a:gd name="T11" fmla="*/ 192 w 192"/>
                  <a:gd name="T12" fmla="*/ 1152 h 115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152">
                    <a:moveTo>
                      <a:pt x="0" y="0"/>
                    </a:moveTo>
                    <a:cubicBezTo>
                      <a:pt x="96" y="192"/>
                      <a:pt x="192" y="384"/>
                      <a:pt x="192" y="576"/>
                    </a:cubicBezTo>
                    <a:cubicBezTo>
                      <a:pt x="192" y="768"/>
                      <a:pt x="96" y="960"/>
                      <a:pt x="0" y="1152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grpSp>
            <p:nvGrpSpPr>
              <p:cNvPr id="11349" name="Group 68"/>
              <p:cNvGrpSpPr>
                <a:grpSpLocks noChangeAspect="1"/>
              </p:cNvGrpSpPr>
              <p:nvPr/>
            </p:nvGrpSpPr>
            <p:grpSpPr bwMode="auto">
              <a:xfrm>
                <a:off x="4127" y="3552"/>
                <a:ext cx="680" cy="295"/>
                <a:chOff x="2880" y="2736"/>
                <a:chExt cx="1728" cy="576"/>
              </a:xfrm>
            </p:grpSpPr>
            <p:sp>
              <p:nvSpPr>
                <p:cNvPr id="11354" name="Line 69"/>
                <p:cNvSpPr>
                  <a:spLocks noChangeAspect="1" noChangeShapeType="1"/>
                </p:cNvSpPr>
                <p:nvPr/>
              </p:nvSpPr>
              <p:spPr bwMode="auto">
                <a:xfrm>
                  <a:off x="2880" y="2736"/>
                  <a:ext cx="5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  <p:sp>
              <p:nvSpPr>
                <p:cNvPr id="11355" name="Freeform 70"/>
                <p:cNvSpPr>
                  <a:spLocks noChangeAspect="1"/>
                </p:cNvSpPr>
                <p:nvPr/>
              </p:nvSpPr>
              <p:spPr bwMode="auto">
                <a:xfrm>
                  <a:off x="3456" y="2736"/>
                  <a:ext cx="1152" cy="576"/>
                </a:xfrm>
                <a:custGeom>
                  <a:avLst/>
                  <a:gdLst>
                    <a:gd name="T0" fmla="*/ 0 w 1152"/>
                    <a:gd name="T1" fmla="*/ 0 h 576"/>
                    <a:gd name="T2" fmla="*/ 672 w 1152"/>
                    <a:gd name="T3" fmla="*/ 192 h 576"/>
                    <a:gd name="T4" fmla="*/ 1152 w 1152"/>
                    <a:gd name="T5" fmla="*/ 576 h 576"/>
                    <a:gd name="T6" fmla="*/ 0 60000 65536"/>
                    <a:gd name="T7" fmla="*/ 0 60000 65536"/>
                    <a:gd name="T8" fmla="*/ 0 60000 65536"/>
                    <a:gd name="T9" fmla="*/ 0 w 1152"/>
                    <a:gd name="T10" fmla="*/ 0 h 576"/>
                    <a:gd name="T11" fmla="*/ 1152 w 1152"/>
                    <a:gd name="T12" fmla="*/ 576 h 57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52" h="576">
                      <a:moveTo>
                        <a:pt x="0" y="0"/>
                      </a:moveTo>
                      <a:cubicBezTo>
                        <a:pt x="240" y="48"/>
                        <a:pt x="480" y="96"/>
                        <a:pt x="672" y="192"/>
                      </a:cubicBezTo>
                      <a:cubicBezTo>
                        <a:pt x="864" y="288"/>
                        <a:pt x="1008" y="432"/>
                        <a:pt x="1152" y="576"/>
                      </a:cubicBezTo>
                    </a:path>
                  </a:pathLst>
                </a:custGeom>
                <a:noFill/>
                <a:ln w="127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</p:grpSp>
          <p:grpSp>
            <p:nvGrpSpPr>
              <p:cNvPr id="11350" name="Group 71"/>
              <p:cNvGrpSpPr>
                <a:grpSpLocks noChangeAspect="1"/>
              </p:cNvGrpSpPr>
              <p:nvPr/>
            </p:nvGrpSpPr>
            <p:grpSpPr bwMode="auto">
              <a:xfrm flipV="1">
                <a:off x="4126" y="3843"/>
                <a:ext cx="680" cy="295"/>
                <a:chOff x="2880" y="2736"/>
                <a:chExt cx="1728" cy="576"/>
              </a:xfrm>
            </p:grpSpPr>
            <p:sp>
              <p:nvSpPr>
                <p:cNvPr id="11352" name="Line 72"/>
                <p:cNvSpPr>
                  <a:spLocks noChangeAspect="1" noChangeShapeType="1"/>
                </p:cNvSpPr>
                <p:nvPr/>
              </p:nvSpPr>
              <p:spPr bwMode="auto">
                <a:xfrm>
                  <a:off x="2880" y="2736"/>
                  <a:ext cx="5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  <p:sp>
              <p:nvSpPr>
                <p:cNvPr id="11353" name="Freeform 73"/>
                <p:cNvSpPr>
                  <a:spLocks noChangeAspect="1"/>
                </p:cNvSpPr>
                <p:nvPr/>
              </p:nvSpPr>
              <p:spPr bwMode="auto">
                <a:xfrm>
                  <a:off x="3456" y="2736"/>
                  <a:ext cx="1152" cy="576"/>
                </a:xfrm>
                <a:custGeom>
                  <a:avLst/>
                  <a:gdLst>
                    <a:gd name="T0" fmla="*/ 0 w 1152"/>
                    <a:gd name="T1" fmla="*/ 0 h 576"/>
                    <a:gd name="T2" fmla="*/ 672 w 1152"/>
                    <a:gd name="T3" fmla="*/ 192 h 576"/>
                    <a:gd name="T4" fmla="*/ 1152 w 1152"/>
                    <a:gd name="T5" fmla="*/ 576 h 576"/>
                    <a:gd name="T6" fmla="*/ 0 60000 65536"/>
                    <a:gd name="T7" fmla="*/ 0 60000 65536"/>
                    <a:gd name="T8" fmla="*/ 0 60000 65536"/>
                    <a:gd name="T9" fmla="*/ 0 w 1152"/>
                    <a:gd name="T10" fmla="*/ 0 h 576"/>
                    <a:gd name="T11" fmla="*/ 1152 w 1152"/>
                    <a:gd name="T12" fmla="*/ 576 h 57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52" h="576">
                      <a:moveTo>
                        <a:pt x="0" y="0"/>
                      </a:moveTo>
                      <a:cubicBezTo>
                        <a:pt x="240" y="48"/>
                        <a:pt x="480" y="96"/>
                        <a:pt x="672" y="192"/>
                      </a:cubicBezTo>
                      <a:cubicBezTo>
                        <a:pt x="864" y="288"/>
                        <a:pt x="1008" y="432"/>
                        <a:pt x="1152" y="576"/>
                      </a:cubicBezTo>
                    </a:path>
                  </a:pathLst>
                </a:custGeom>
                <a:noFill/>
                <a:ln w="127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</p:grpSp>
          <p:sp>
            <p:nvSpPr>
              <p:cNvPr id="11351" name="Line 74"/>
              <p:cNvSpPr>
                <a:spLocks noChangeAspect="1" noChangeShapeType="1"/>
              </p:cNvSpPr>
              <p:nvPr/>
            </p:nvSpPr>
            <p:spPr bwMode="auto">
              <a:xfrm>
                <a:off x="4808" y="3838"/>
                <a:ext cx="43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</p:grpSp>
      </p:grpSp>
      <p:grpSp>
        <p:nvGrpSpPr>
          <p:cNvPr id="11278" name="Group 112"/>
          <p:cNvGrpSpPr>
            <a:grpSpLocks/>
          </p:cNvGrpSpPr>
          <p:nvPr/>
        </p:nvGrpSpPr>
        <p:grpSpPr bwMode="auto">
          <a:xfrm>
            <a:off x="6134100" y="2151063"/>
            <a:ext cx="1260475" cy="666750"/>
            <a:chOff x="3843" y="179"/>
            <a:chExt cx="794" cy="420"/>
          </a:xfrm>
        </p:grpSpPr>
        <p:grpSp>
          <p:nvGrpSpPr>
            <p:cNvPr id="11330" name="Group 97"/>
            <p:cNvGrpSpPr>
              <a:grpSpLocks/>
            </p:cNvGrpSpPr>
            <p:nvPr/>
          </p:nvGrpSpPr>
          <p:grpSpPr bwMode="auto">
            <a:xfrm>
              <a:off x="3843" y="179"/>
              <a:ext cx="794" cy="420"/>
              <a:chOff x="1528" y="2580"/>
              <a:chExt cx="794" cy="420"/>
            </a:xfrm>
          </p:grpSpPr>
          <p:sp>
            <p:nvSpPr>
              <p:cNvPr id="11332" name="Text Box 102"/>
              <p:cNvSpPr txBox="1">
                <a:spLocks noChangeArrowheads="1"/>
              </p:cNvSpPr>
              <p:nvPr/>
            </p:nvSpPr>
            <p:spPr bwMode="auto">
              <a:xfrm>
                <a:off x="2056" y="2580"/>
                <a:ext cx="26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>
                <a:spAutoFit/>
              </a:bodyPr>
              <a:lstStyle/>
              <a:p>
                <a:r>
                  <a:rPr lang="en-US"/>
                  <a:t>X’</a:t>
                </a:r>
              </a:p>
            </p:txBody>
          </p:sp>
          <p:grpSp>
            <p:nvGrpSpPr>
              <p:cNvPr id="11333" name="Group 103"/>
              <p:cNvGrpSpPr>
                <a:grpSpLocks noChangeAspect="1"/>
              </p:cNvGrpSpPr>
              <p:nvPr/>
            </p:nvGrpSpPr>
            <p:grpSpPr bwMode="auto">
              <a:xfrm>
                <a:off x="1528" y="2628"/>
                <a:ext cx="744" cy="372"/>
                <a:chOff x="4126" y="3552"/>
                <a:chExt cx="1115" cy="590"/>
              </a:xfrm>
            </p:grpSpPr>
            <p:sp>
              <p:nvSpPr>
                <p:cNvPr id="11334" name="Freeform 104"/>
                <p:cNvSpPr>
                  <a:spLocks noChangeAspect="1"/>
                </p:cNvSpPr>
                <p:nvPr/>
              </p:nvSpPr>
              <p:spPr bwMode="auto">
                <a:xfrm>
                  <a:off x="4127" y="3552"/>
                  <a:ext cx="75" cy="590"/>
                </a:xfrm>
                <a:custGeom>
                  <a:avLst/>
                  <a:gdLst>
                    <a:gd name="T0" fmla="*/ 0 w 192"/>
                    <a:gd name="T1" fmla="*/ 0 h 1152"/>
                    <a:gd name="T2" fmla="*/ 29 w 192"/>
                    <a:gd name="T3" fmla="*/ 151 h 1152"/>
                    <a:gd name="T4" fmla="*/ 0 w 192"/>
                    <a:gd name="T5" fmla="*/ 302 h 1152"/>
                    <a:gd name="T6" fmla="*/ 0 60000 65536"/>
                    <a:gd name="T7" fmla="*/ 0 60000 65536"/>
                    <a:gd name="T8" fmla="*/ 0 60000 65536"/>
                    <a:gd name="T9" fmla="*/ 0 w 192"/>
                    <a:gd name="T10" fmla="*/ 0 h 1152"/>
                    <a:gd name="T11" fmla="*/ 192 w 192"/>
                    <a:gd name="T12" fmla="*/ 1152 h 1152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92" h="1152">
                      <a:moveTo>
                        <a:pt x="0" y="0"/>
                      </a:moveTo>
                      <a:cubicBezTo>
                        <a:pt x="96" y="192"/>
                        <a:pt x="192" y="384"/>
                        <a:pt x="192" y="576"/>
                      </a:cubicBezTo>
                      <a:cubicBezTo>
                        <a:pt x="192" y="768"/>
                        <a:pt x="96" y="960"/>
                        <a:pt x="0" y="1152"/>
                      </a:cubicBezTo>
                    </a:path>
                  </a:pathLst>
                </a:custGeom>
                <a:noFill/>
                <a:ln w="127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  <p:grpSp>
              <p:nvGrpSpPr>
                <p:cNvPr id="11335" name="Group 105"/>
                <p:cNvGrpSpPr>
                  <a:grpSpLocks noChangeAspect="1"/>
                </p:cNvGrpSpPr>
                <p:nvPr/>
              </p:nvGrpSpPr>
              <p:grpSpPr bwMode="auto">
                <a:xfrm>
                  <a:off x="4127" y="3552"/>
                  <a:ext cx="680" cy="295"/>
                  <a:chOff x="2880" y="2736"/>
                  <a:chExt cx="1728" cy="576"/>
                </a:xfrm>
              </p:grpSpPr>
              <p:sp>
                <p:nvSpPr>
                  <p:cNvPr id="11340" name="Line 10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2880" y="2736"/>
                    <a:ext cx="57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lIns="90000" tIns="46800" rIns="90000" bIns="46800"/>
                  <a:lstStyle/>
                  <a:p>
                    <a:endParaRPr lang="en-US"/>
                  </a:p>
                </p:txBody>
              </p:sp>
              <p:sp>
                <p:nvSpPr>
                  <p:cNvPr id="11341" name="Freeform 107"/>
                  <p:cNvSpPr>
                    <a:spLocks noChangeAspect="1"/>
                  </p:cNvSpPr>
                  <p:nvPr/>
                </p:nvSpPr>
                <p:spPr bwMode="auto">
                  <a:xfrm>
                    <a:off x="3456" y="2736"/>
                    <a:ext cx="1152" cy="576"/>
                  </a:xfrm>
                  <a:custGeom>
                    <a:avLst/>
                    <a:gdLst>
                      <a:gd name="T0" fmla="*/ 0 w 1152"/>
                      <a:gd name="T1" fmla="*/ 0 h 576"/>
                      <a:gd name="T2" fmla="*/ 672 w 1152"/>
                      <a:gd name="T3" fmla="*/ 192 h 576"/>
                      <a:gd name="T4" fmla="*/ 1152 w 1152"/>
                      <a:gd name="T5" fmla="*/ 576 h 576"/>
                      <a:gd name="T6" fmla="*/ 0 60000 65536"/>
                      <a:gd name="T7" fmla="*/ 0 60000 65536"/>
                      <a:gd name="T8" fmla="*/ 0 60000 65536"/>
                      <a:gd name="T9" fmla="*/ 0 w 1152"/>
                      <a:gd name="T10" fmla="*/ 0 h 576"/>
                      <a:gd name="T11" fmla="*/ 1152 w 1152"/>
                      <a:gd name="T12" fmla="*/ 576 h 57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52" h="576">
                        <a:moveTo>
                          <a:pt x="0" y="0"/>
                        </a:moveTo>
                        <a:cubicBezTo>
                          <a:pt x="240" y="48"/>
                          <a:pt x="480" y="96"/>
                          <a:pt x="672" y="192"/>
                        </a:cubicBezTo>
                        <a:cubicBezTo>
                          <a:pt x="864" y="288"/>
                          <a:pt x="1008" y="432"/>
                          <a:pt x="1152" y="576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lIns="90000" tIns="46800" rIns="90000" bIns="46800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336" name="Group 108"/>
                <p:cNvGrpSpPr>
                  <a:grpSpLocks noChangeAspect="1"/>
                </p:cNvGrpSpPr>
                <p:nvPr/>
              </p:nvGrpSpPr>
              <p:grpSpPr bwMode="auto">
                <a:xfrm flipV="1">
                  <a:off x="4126" y="3843"/>
                  <a:ext cx="680" cy="295"/>
                  <a:chOff x="2880" y="2736"/>
                  <a:chExt cx="1728" cy="576"/>
                </a:xfrm>
              </p:grpSpPr>
              <p:sp>
                <p:nvSpPr>
                  <p:cNvPr id="11338" name="Line 10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2880" y="2736"/>
                    <a:ext cx="576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lIns="90000" tIns="46800" rIns="90000" bIns="46800"/>
                  <a:lstStyle/>
                  <a:p>
                    <a:endParaRPr lang="en-US"/>
                  </a:p>
                </p:txBody>
              </p:sp>
              <p:sp>
                <p:nvSpPr>
                  <p:cNvPr id="11339" name="Freeform 110"/>
                  <p:cNvSpPr>
                    <a:spLocks noChangeAspect="1"/>
                  </p:cNvSpPr>
                  <p:nvPr/>
                </p:nvSpPr>
                <p:spPr bwMode="auto">
                  <a:xfrm>
                    <a:off x="3456" y="2736"/>
                    <a:ext cx="1152" cy="576"/>
                  </a:xfrm>
                  <a:custGeom>
                    <a:avLst/>
                    <a:gdLst>
                      <a:gd name="T0" fmla="*/ 0 w 1152"/>
                      <a:gd name="T1" fmla="*/ 0 h 576"/>
                      <a:gd name="T2" fmla="*/ 672 w 1152"/>
                      <a:gd name="T3" fmla="*/ 192 h 576"/>
                      <a:gd name="T4" fmla="*/ 1152 w 1152"/>
                      <a:gd name="T5" fmla="*/ 576 h 576"/>
                      <a:gd name="T6" fmla="*/ 0 60000 65536"/>
                      <a:gd name="T7" fmla="*/ 0 60000 65536"/>
                      <a:gd name="T8" fmla="*/ 0 60000 65536"/>
                      <a:gd name="T9" fmla="*/ 0 w 1152"/>
                      <a:gd name="T10" fmla="*/ 0 h 576"/>
                      <a:gd name="T11" fmla="*/ 1152 w 1152"/>
                      <a:gd name="T12" fmla="*/ 576 h 57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52" h="576">
                        <a:moveTo>
                          <a:pt x="0" y="0"/>
                        </a:moveTo>
                        <a:cubicBezTo>
                          <a:pt x="240" y="48"/>
                          <a:pt x="480" y="96"/>
                          <a:pt x="672" y="192"/>
                        </a:cubicBezTo>
                        <a:cubicBezTo>
                          <a:pt x="864" y="288"/>
                          <a:pt x="1008" y="432"/>
                          <a:pt x="1152" y="576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lIns="90000" tIns="46800" rIns="90000" bIns="46800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1337" name="Line 111"/>
                <p:cNvSpPr>
                  <a:spLocks noChangeAspect="1" noChangeShapeType="1"/>
                </p:cNvSpPr>
                <p:nvPr/>
              </p:nvSpPr>
              <p:spPr bwMode="auto">
                <a:xfrm>
                  <a:off x="4808" y="3838"/>
                  <a:ext cx="433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</p:grpSp>
        </p:grpSp>
        <p:sp>
          <p:nvSpPr>
            <p:cNvPr id="11331" name="Oval 24"/>
            <p:cNvSpPr>
              <a:spLocks noChangeAspect="1" noChangeArrowheads="1"/>
            </p:cNvSpPr>
            <p:nvPr/>
          </p:nvSpPr>
          <p:spPr bwMode="auto">
            <a:xfrm rot="5400000">
              <a:off x="4280" y="359"/>
              <a:ext cx="81" cy="81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</p:grpSp>
      <p:grpSp>
        <p:nvGrpSpPr>
          <p:cNvPr id="11279" name="Group 130"/>
          <p:cNvGrpSpPr>
            <a:grpSpLocks/>
          </p:cNvGrpSpPr>
          <p:nvPr/>
        </p:nvGrpSpPr>
        <p:grpSpPr bwMode="auto">
          <a:xfrm>
            <a:off x="5359400" y="3925888"/>
            <a:ext cx="3632200" cy="798512"/>
            <a:chOff x="3600" y="1897"/>
            <a:chExt cx="2288" cy="503"/>
          </a:xfrm>
        </p:grpSpPr>
        <p:sp>
          <p:nvSpPr>
            <p:cNvPr id="11311" name="Line 115"/>
            <p:cNvSpPr>
              <a:spLocks noChangeShapeType="1"/>
            </p:cNvSpPr>
            <p:nvPr/>
          </p:nvSpPr>
          <p:spPr bwMode="auto">
            <a:xfrm flipH="1">
              <a:off x="3667" y="2086"/>
              <a:ext cx="36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12" name="Line 116"/>
            <p:cNvSpPr>
              <a:spLocks noChangeShapeType="1"/>
            </p:cNvSpPr>
            <p:nvPr/>
          </p:nvSpPr>
          <p:spPr bwMode="auto">
            <a:xfrm flipH="1">
              <a:off x="3667" y="2340"/>
              <a:ext cx="36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13" name="Text Box 117"/>
            <p:cNvSpPr txBox="1">
              <a:spLocks noChangeArrowheads="1"/>
            </p:cNvSpPr>
            <p:nvPr/>
          </p:nvSpPr>
          <p:spPr bwMode="auto">
            <a:xfrm>
              <a:off x="3600" y="1897"/>
              <a:ext cx="2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/>
                <a:t>X</a:t>
              </a:r>
            </a:p>
          </p:txBody>
        </p:sp>
        <p:sp>
          <p:nvSpPr>
            <p:cNvPr id="11314" name="Text Box 118"/>
            <p:cNvSpPr txBox="1">
              <a:spLocks noChangeArrowheads="1"/>
            </p:cNvSpPr>
            <p:nvPr/>
          </p:nvSpPr>
          <p:spPr bwMode="auto">
            <a:xfrm>
              <a:off x="3600" y="2132"/>
              <a:ext cx="2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/>
                <a:t>Y</a:t>
              </a:r>
            </a:p>
          </p:txBody>
        </p:sp>
        <p:sp>
          <p:nvSpPr>
            <p:cNvPr id="11315" name="Text Box 119"/>
            <p:cNvSpPr txBox="1">
              <a:spLocks noChangeArrowheads="1"/>
            </p:cNvSpPr>
            <p:nvPr/>
          </p:nvSpPr>
          <p:spPr bwMode="auto">
            <a:xfrm>
              <a:off x="4851" y="1924"/>
              <a:ext cx="103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/>
                <a:t>(X+Y)’’ = X+Y</a:t>
              </a:r>
            </a:p>
          </p:txBody>
        </p:sp>
        <p:grpSp>
          <p:nvGrpSpPr>
            <p:cNvPr id="11316" name="Group 120"/>
            <p:cNvGrpSpPr>
              <a:grpSpLocks noChangeAspect="1"/>
            </p:cNvGrpSpPr>
            <p:nvPr/>
          </p:nvGrpSpPr>
          <p:grpSpPr bwMode="auto">
            <a:xfrm>
              <a:off x="4019" y="2028"/>
              <a:ext cx="744" cy="372"/>
              <a:chOff x="4126" y="3552"/>
              <a:chExt cx="1115" cy="590"/>
            </a:xfrm>
          </p:grpSpPr>
          <p:sp>
            <p:nvSpPr>
              <p:cNvPr id="11322" name="Freeform 121"/>
              <p:cNvSpPr>
                <a:spLocks noChangeAspect="1"/>
              </p:cNvSpPr>
              <p:nvPr/>
            </p:nvSpPr>
            <p:spPr bwMode="auto">
              <a:xfrm>
                <a:off x="4127" y="3552"/>
                <a:ext cx="75" cy="590"/>
              </a:xfrm>
              <a:custGeom>
                <a:avLst/>
                <a:gdLst>
                  <a:gd name="T0" fmla="*/ 0 w 192"/>
                  <a:gd name="T1" fmla="*/ 0 h 1152"/>
                  <a:gd name="T2" fmla="*/ 29 w 192"/>
                  <a:gd name="T3" fmla="*/ 151 h 1152"/>
                  <a:gd name="T4" fmla="*/ 0 w 192"/>
                  <a:gd name="T5" fmla="*/ 302 h 1152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152"/>
                  <a:gd name="T11" fmla="*/ 192 w 192"/>
                  <a:gd name="T12" fmla="*/ 1152 h 115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152">
                    <a:moveTo>
                      <a:pt x="0" y="0"/>
                    </a:moveTo>
                    <a:cubicBezTo>
                      <a:pt x="96" y="192"/>
                      <a:pt x="192" y="384"/>
                      <a:pt x="192" y="576"/>
                    </a:cubicBezTo>
                    <a:cubicBezTo>
                      <a:pt x="192" y="768"/>
                      <a:pt x="96" y="960"/>
                      <a:pt x="0" y="1152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grpSp>
            <p:nvGrpSpPr>
              <p:cNvPr id="11323" name="Group 122"/>
              <p:cNvGrpSpPr>
                <a:grpSpLocks noChangeAspect="1"/>
              </p:cNvGrpSpPr>
              <p:nvPr/>
            </p:nvGrpSpPr>
            <p:grpSpPr bwMode="auto">
              <a:xfrm>
                <a:off x="4127" y="3552"/>
                <a:ext cx="680" cy="295"/>
                <a:chOff x="2880" y="2736"/>
                <a:chExt cx="1728" cy="576"/>
              </a:xfrm>
            </p:grpSpPr>
            <p:sp>
              <p:nvSpPr>
                <p:cNvPr id="11328" name="Line 123"/>
                <p:cNvSpPr>
                  <a:spLocks noChangeAspect="1" noChangeShapeType="1"/>
                </p:cNvSpPr>
                <p:nvPr/>
              </p:nvSpPr>
              <p:spPr bwMode="auto">
                <a:xfrm>
                  <a:off x="2880" y="2736"/>
                  <a:ext cx="5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  <p:sp>
              <p:nvSpPr>
                <p:cNvPr id="11329" name="Freeform 124"/>
                <p:cNvSpPr>
                  <a:spLocks noChangeAspect="1"/>
                </p:cNvSpPr>
                <p:nvPr/>
              </p:nvSpPr>
              <p:spPr bwMode="auto">
                <a:xfrm>
                  <a:off x="3456" y="2736"/>
                  <a:ext cx="1152" cy="576"/>
                </a:xfrm>
                <a:custGeom>
                  <a:avLst/>
                  <a:gdLst>
                    <a:gd name="T0" fmla="*/ 0 w 1152"/>
                    <a:gd name="T1" fmla="*/ 0 h 576"/>
                    <a:gd name="T2" fmla="*/ 672 w 1152"/>
                    <a:gd name="T3" fmla="*/ 192 h 576"/>
                    <a:gd name="T4" fmla="*/ 1152 w 1152"/>
                    <a:gd name="T5" fmla="*/ 576 h 576"/>
                    <a:gd name="T6" fmla="*/ 0 60000 65536"/>
                    <a:gd name="T7" fmla="*/ 0 60000 65536"/>
                    <a:gd name="T8" fmla="*/ 0 60000 65536"/>
                    <a:gd name="T9" fmla="*/ 0 w 1152"/>
                    <a:gd name="T10" fmla="*/ 0 h 576"/>
                    <a:gd name="T11" fmla="*/ 1152 w 1152"/>
                    <a:gd name="T12" fmla="*/ 576 h 57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52" h="576">
                      <a:moveTo>
                        <a:pt x="0" y="0"/>
                      </a:moveTo>
                      <a:cubicBezTo>
                        <a:pt x="240" y="48"/>
                        <a:pt x="480" y="96"/>
                        <a:pt x="672" y="192"/>
                      </a:cubicBezTo>
                      <a:cubicBezTo>
                        <a:pt x="864" y="288"/>
                        <a:pt x="1008" y="432"/>
                        <a:pt x="1152" y="576"/>
                      </a:cubicBezTo>
                    </a:path>
                  </a:pathLst>
                </a:custGeom>
                <a:noFill/>
                <a:ln w="127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</p:grpSp>
          <p:grpSp>
            <p:nvGrpSpPr>
              <p:cNvPr id="11324" name="Group 125"/>
              <p:cNvGrpSpPr>
                <a:grpSpLocks noChangeAspect="1"/>
              </p:cNvGrpSpPr>
              <p:nvPr/>
            </p:nvGrpSpPr>
            <p:grpSpPr bwMode="auto">
              <a:xfrm flipV="1">
                <a:off x="4126" y="3843"/>
                <a:ext cx="680" cy="295"/>
                <a:chOff x="2880" y="2736"/>
                <a:chExt cx="1728" cy="576"/>
              </a:xfrm>
            </p:grpSpPr>
            <p:sp>
              <p:nvSpPr>
                <p:cNvPr id="11326" name="Line 126"/>
                <p:cNvSpPr>
                  <a:spLocks noChangeAspect="1" noChangeShapeType="1"/>
                </p:cNvSpPr>
                <p:nvPr/>
              </p:nvSpPr>
              <p:spPr bwMode="auto">
                <a:xfrm>
                  <a:off x="2880" y="2736"/>
                  <a:ext cx="5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  <p:sp>
              <p:nvSpPr>
                <p:cNvPr id="11327" name="Freeform 127"/>
                <p:cNvSpPr>
                  <a:spLocks noChangeAspect="1"/>
                </p:cNvSpPr>
                <p:nvPr/>
              </p:nvSpPr>
              <p:spPr bwMode="auto">
                <a:xfrm>
                  <a:off x="3456" y="2736"/>
                  <a:ext cx="1152" cy="576"/>
                </a:xfrm>
                <a:custGeom>
                  <a:avLst/>
                  <a:gdLst>
                    <a:gd name="T0" fmla="*/ 0 w 1152"/>
                    <a:gd name="T1" fmla="*/ 0 h 576"/>
                    <a:gd name="T2" fmla="*/ 672 w 1152"/>
                    <a:gd name="T3" fmla="*/ 192 h 576"/>
                    <a:gd name="T4" fmla="*/ 1152 w 1152"/>
                    <a:gd name="T5" fmla="*/ 576 h 576"/>
                    <a:gd name="T6" fmla="*/ 0 60000 65536"/>
                    <a:gd name="T7" fmla="*/ 0 60000 65536"/>
                    <a:gd name="T8" fmla="*/ 0 60000 65536"/>
                    <a:gd name="T9" fmla="*/ 0 w 1152"/>
                    <a:gd name="T10" fmla="*/ 0 h 576"/>
                    <a:gd name="T11" fmla="*/ 1152 w 1152"/>
                    <a:gd name="T12" fmla="*/ 576 h 57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52" h="576">
                      <a:moveTo>
                        <a:pt x="0" y="0"/>
                      </a:moveTo>
                      <a:cubicBezTo>
                        <a:pt x="240" y="48"/>
                        <a:pt x="480" y="96"/>
                        <a:pt x="672" y="192"/>
                      </a:cubicBezTo>
                      <a:cubicBezTo>
                        <a:pt x="864" y="288"/>
                        <a:pt x="1008" y="432"/>
                        <a:pt x="1152" y="576"/>
                      </a:cubicBezTo>
                    </a:path>
                  </a:pathLst>
                </a:custGeom>
                <a:noFill/>
                <a:ln w="127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</p:grpSp>
          <p:sp>
            <p:nvSpPr>
              <p:cNvPr id="11325" name="Line 128"/>
              <p:cNvSpPr>
                <a:spLocks noChangeAspect="1" noChangeShapeType="1"/>
              </p:cNvSpPr>
              <p:nvPr/>
            </p:nvSpPr>
            <p:spPr bwMode="auto">
              <a:xfrm>
                <a:off x="4808" y="3838"/>
                <a:ext cx="43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</p:grpSp>
        <p:sp>
          <p:nvSpPr>
            <p:cNvPr id="11317" name="Oval 129"/>
            <p:cNvSpPr>
              <a:spLocks noChangeAspect="1" noChangeArrowheads="1"/>
            </p:cNvSpPr>
            <p:nvPr/>
          </p:nvSpPr>
          <p:spPr bwMode="auto">
            <a:xfrm rot="5400000">
              <a:off x="4456" y="2160"/>
              <a:ext cx="81" cy="81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grpSp>
          <p:nvGrpSpPr>
            <p:cNvPr id="11318" name="Group 52"/>
            <p:cNvGrpSpPr>
              <a:grpSpLocks noChangeAspect="1"/>
            </p:cNvGrpSpPr>
            <p:nvPr/>
          </p:nvGrpSpPr>
          <p:grpSpPr bwMode="auto">
            <a:xfrm rot="5400000">
              <a:off x="4729" y="2039"/>
              <a:ext cx="144" cy="337"/>
              <a:chOff x="912" y="3360"/>
              <a:chExt cx="288" cy="672"/>
            </a:xfrm>
          </p:grpSpPr>
          <p:sp>
            <p:nvSpPr>
              <p:cNvPr id="11320" name="AutoShape 53"/>
              <p:cNvSpPr>
                <a:spLocks noChangeAspect="1" noChangeArrowheads="1"/>
              </p:cNvSpPr>
              <p:nvPr/>
            </p:nvSpPr>
            <p:spPr bwMode="auto">
              <a:xfrm>
                <a:off x="912" y="3504"/>
                <a:ext cx="288" cy="528"/>
              </a:xfrm>
              <a:prstGeom prst="triangle">
                <a:avLst>
                  <a:gd name="adj" fmla="val 50000"/>
                </a:avLst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endParaRPr lang="en-US"/>
              </a:p>
            </p:txBody>
          </p:sp>
          <p:sp>
            <p:nvSpPr>
              <p:cNvPr id="11321" name="Oval 54"/>
              <p:cNvSpPr>
                <a:spLocks noChangeAspect="1" noChangeArrowheads="1"/>
              </p:cNvSpPr>
              <p:nvPr/>
            </p:nvSpPr>
            <p:spPr bwMode="auto">
              <a:xfrm>
                <a:off x="984" y="3360"/>
                <a:ext cx="144" cy="144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90000" tIns="46800" rIns="90000" bIns="46800" anchor="ctr"/>
              <a:lstStyle/>
              <a:p>
                <a:endParaRPr lang="en-US"/>
              </a:p>
            </p:txBody>
          </p:sp>
        </p:grpSp>
        <p:sp>
          <p:nvSpPr>
            <p:cNvPr id="11319" name="Line 56"/>
            <p:cNvSpPr>
              <a:spLocks noChangeAspect="1" noChangeShapeType="1"/>
            </p:cNvSpPr>
            <p:nvPr/>
          </p:nvSpPr>
          <p:spPr bwMode="auto">
            <a:xfrm flipH="1">
              <a:off x="4969" y="2208"/>
              <a:ext cx="1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/>
            <a:lstStyle/>
            <a:p>
              <a:endParaRPr lang="en-US"/>
            </a:p>
          </p:txBody>
        </p:sp>
      </p:grpSp>
      <p:grpSp>
        <p:nvGrpSpPr>
          <p:cNvPr id="11280" name="Group 148"/>
          <p:cNvGrpSpPr>
            <a:grpSpLocks/>
          </p:cNvGrpSpPr>
          <p:nvPr/>
        </p:nvGrpSpPr>
        <p:grpSpPr bwMode="auto">
          <a:xfrm>
            <a:off x="5359400" y="3009900"/>
            <a:ext cx="3489325" cy="850900"/>
            <a:chOff x="3504" y="2473"/>
            <a:chExt cx="2198" cy="536"/>
          </a:xfrm>
        </p:grpSpPr>
        <p:sp>
          <p:nvSpPr>
            <p:cNvPr id="11285" name="Text Box 77"/>
            <p:cNvSpPr txBox="1">
              <a:spLocks noChangeArrowheads="1"/>
            </p:cNvSpPr>
            <p:nvPr/>
          </p:nvSpPr>
          <p:spPr bwMode="auto">
            <a:xfrm>
              <a:off x="3517" y="2473"/>
              <a:ext cx="2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/>
                <a:t>X</a:t>
              </a:r>
            </a:p>
          </p:txBody>
        </p:sp>
        <p:sp>
          <p:nvSpPr>
            <p:cNvPr id="11286" name="Text Box 78"/>
            <p:cNvSpPr txBox="1">
              <a:spLocks noChangeArrowheads="1"/>
            </p:cNvSpPr>
            <p:nvPr/>
          </p:nvSpPr>
          <p:spPr bwMode="auto">
            <a:xfrm>
              <a:off x="3504" y="2708"/>
              <a:ext cx="2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/>
                <a:t>Y</a:t>
              </a:r>
            </a:p>
          </p:txBody>
        </p:sp>
        <p:sp>
          <p:nvSpPr>
            <p:cNvPr id="11287" name="Text Box 79"/>
            <p:cNvSpPr txBox="1">
              <a:spLocks noChangeArrowheads="1"/>
            </p:cNvSpPr>
            <p:nvPr/>
          </p:nvSpPr>
          <p:spPr bwMode="auto">
            <a:xfrm>
              <a:off x="4672" y="2599"/>
              <a:ext cx="11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11288" name="Text Box 83"/>
            <p:cNvSpPr txBox="1">
              <a:spLocks noChangeArrowheads="1"/>
            </p:cNvSpPr>
            <p:nvPr/>
          </p:nvSpPr>
          <p:spPr bwMode="auto">
            <a:xfrm>
              <a:off x="4698" y="2497"/>
              <a:ext cx="10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/>
                <a:t>(X’+Y’)’ = XY</a:t>
              </a:r>
            </a:p>
          </p:txBody>
        </p:sp>
        <p:grpSp>
          <p:nvGrpSpPr>
            <p:cNvPr id="11289" name="Group 84"/>
            <p:cNvGrpSpPr>
              <a:grpSpLocks/>
            </p:cNvGrpSpPr>
            <p:nvPr/>
          </p:nvGrpSpPr>
          <p:grpSpPr bwMode="auto">
            <a:xfrm>
              <a:off x="3573" y="2865"/>
              <a:ext cx="528" cy="144"/>
              <a:chOff x="3840" y="3840"/>
              <a:chExt cx="528" cy="144"/>
            </a:xfrm>
          </p:grpSpPr>
          <p:grpSp>
            <p:nvGrpSpPr>
              <p:cNvPr id="11306" name="Group 85"/>
              <p:cNvGrpSpPr>
                <a:grpSpLocks noChangeAspect="1"/>
              </p:cNvGrpSpPr>
              <p:nvPr/>
            </p:nvGrpSpPr>
            <p:grpSpPr bwMode="auto">
              <a:xfrm rot="5400000">
                <a:off x="4057" y="3743"/>
                <a:ext cx="144" cy="337"/>
                <a:chOff x="912" y="3360"/>
                <a:chExt cx="288" cy="672"/>
              </a:xfrm>
            </p:grpSpPr>
            <p:sp>
              <p:nvSpPr>
                <p:cNvPr id="11309" name="AutoShape 86"/>
                <p:cNvSpPr>
                  <a:spLocks noChangeAspect="1" noChangeArrowheads="1"/>
                </p:cNvSpPr>
                <p:nvPr/>
              </p:nvSpPr>
              <p:spPr bwMode="auto">
                <a:xfrm>
                  <a:off x="912" y="3504"/>
                  <a:ext cx="288" cy="528"/>
                </a:xfrm>
                <a:prstGeom prst="triangle">
                  <a:avLst>
                    <a:gd name="adj" fmla="val 50000"/>
                  </a:avLst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000" tIns="46800" rIns="90000" bIns="46800" anchor="ctr"/>
                <a:lstStyle/>
                <a:p>
                  <a:endParaRPr lang="en-US"/>
                </a:p>
              </p:txBody>
            </p:sp>
            <p:sp>
              <p:nvSpPr>
                <p:cNvPr id="11310" name="Oval 87"/>
                <p:cNvSpPr>
                  <a:spLocks noChangeAspect="1" noChangeArrowheads="1"/>
                </p:cNvSpPr>
                <p:nvPr/>
              </p:nvSpPr>
              <p:spPr bwMode="auto">
                <a:xfrm>
                  <a:off x="984" y="3360"/>
                  <a:ext cx="144" cy="144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lIns="90000" tIns="46800" rIns="90000" bIns="46800" anchor="ctr"/>
                <a:lstStyle/>
                <a:p>
                  <a:endParaRPr lang="en-US"/>
                </a:p>
              </p:txBody>
            </p:sp>
          </p:grpSp>
          <p:sp>
            <p:nvSpPr>
              <p:cNvPr id="11307" name="Line 88"/>
              <p:cNvSpPr>
                <a:spLocks noChangeAspect="1" noChangeShapeType="1"/>
              </p:cNvSpPr>
              <p:nvPr/>
            </p:nvSpPr>
            <p:spPr bwMode="auto">
              <a:xfrm flipH="1">
                <a:off x="3840" y="3912"/>
                <a:ext cx="1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sp>
            <p:nvSpPr>
              <p:cNvPr id="11308" name="Line 89"/>
              <p:cNvSpPr>
                <a:spLocks noChangeAspect="1" noChangeShapeType="1"/>
              </p:cNvSpPr>
              <p:nvPr/>
            </p:nvSpPr>
            <p:spPr bwMode="auto">
              <a:xfrm flipH="1">
                <a:off x="4297" y="3912"/>
                <a:ext cx="7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</p:grpSp>
        <p:grpSp>
          <p:nvGrpSpPr>
            <p:cNvPr id="11290" name="Group 90"/>
            <p:cNvGrpSpPr>
              <a:grpSpLocks/>
            </p:cNvGrpSpPr>
            <p:nvPr/>
          </p:nvGrpSpPr>
          <p:grpSpPr bwMode="auto">
            <a:xfrm>
              <a:off x="3571" y="2617"/>
              <a:ext cx="528" cy="144"/>
              <a:chOff x="3840" y="3840"/>
              <a:chExt cx="528" cy="144"/>
            </a:xfrm>
          </p:grpSpPr>
          <p:grpSp>
            <p:nvGrpSpPr>
              <p:cNvPr id="11301" name="Group 91"/>
              <p:cNvGrpSpPr>
                <a:grpSpLocks noChangeAspect="1"/>
              </p:cNvGrpSpPr>
              <p:nvPr/>
            </p:nvGrpSpPr>
            <p:grpSpPr bwMode="auto">
              <a:xfrm rot="5400000">
                <a:off x="4057" y="3743"/>
                <a:ext cx="144" cy="337"/>
                <a:chOff x="912" y="3360"/>
                <a:chExt cx="288" cy="672"/>
              </a:xfrm>
            </p:grpSpPr>
            <p:sp>
              <p:nvSpPr>
                <p:cNvPr id="11304" name="AutoShape 92"/>
                <p:cNvSpPr>
                  <a:spLocks noChangeAspect="1" noChangeArrowheads="1"/>
                </p:cNvSpPr>
                <p:nvPr/>
              </p:nvSpPr>
              <p:spPr bwMode="auto">
                <a:xfrm>
                  <a:off x="912" y="3504"/>
                  <a:ext cx="288" cy="528"/>
                </a:xfrm>
                <a:prstGeom prst="triangle">
                  <a:avLst>
                    <a:gd name="adj" fmla="val 50000"/>
                  </a:avLst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000" tIns="46800" rIns="90000" bIns="46800" anchor="ctr"/>
                <a:lstStyle/>
                <a:p>
                  <a:endParaRPr lang="en-US"/>
                </a:p>
              </p:txBody>
            </p:sp>
            <p:sp>
              <p:nvSpPr>
                <p:cNvPr id="11305" name="Oval 93"/>
                <p:cNvSpPr>
                  <a:spLocks noChangeAspect="1" noChangeArrowheads="1"/>
                </p:cNvSpPr>
                <p:nvPr/>
              </p:nvSpPr>
              <p:spPr bwMode="auto">
                <a:xfrm>
                  <a:off x="984" y="3360"/>
                  <a:ext cx="144" cy="144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lIns="90000" tIns="46800" rIns="90000" bIns="46800" anchor="ctr"/>
                <a:lstStyle/>
                <a:p>
                  <a:endParaRPr lang="en-US"/>
                </a:p>
              </p:txBody>
            </p:sp>
          </p:grpSp>
          <p:sp>
            <p:nvSpPr>
              <p:cNvPr id="11302" name="Line 94"/>
              <p:cNvSpPr>
                <a:spLocks noChangeAspect="1" noChangeShapeType="1"/>
              </p:cNvSpPr>
              <p:nvPr/>
            </p:nvSpPr>
            <p:spPr bwMode="auto">
              <a:xfrm flipH="1">
                <a:off x="3840" y="3912"/>
                <a:ext cx="12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sp>
            <p:nvSpPr>
              <p:cNvPr id="11303" name="Line 95"/>
              <p:cNvSpPr>
                <a:spLocks noChangeAspect="1" noChangeShapeType="1"/>
              </p:cNvSpPr>
              <p:nvPr/>
            </p:nvSpPr>
            <p:spPr bwMode="auto">
              <a:xfrm flipH="1">
                <a:off x="4297" y="3912"/>
                <a:ext cx="7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</p:grpSp>
        <p:grpSp>
          <p:nvGrpSpPr>
            <p:cNvPr id="11291" name="Group 138"/>
            <p:cNvGrpSpPr>
              <a:grpSpLocks noChangeAspect="1"/>
            </p:cNvGrpSpPr>
            <p:nvPr/>
          </p:nvGrpSpPr>
          <p:grpSpPr bwMode="auto">
            <a:xfrm>
              <a:off x="4080" y="2624"/>
              <a:ext cx="744" cy="372"/>
              <a:chOff x="4126" y="3552"/>
              <a:chExt cx="1115" cy="590"/>
            </a:xfrm>
          </p:grpSpPr>
          <p:sp>
            <p:nvSpPr>
              <p:cNvPr id="11293" name="Freeform 139"/>
              <p:cNvSpPr>
                <a:spLocks noChangeAspect="1"/>
              </p:cNvSpPr>
              <p:nvPr/>
            </p:nvSpPr>
            <p:spPr bwMode="auto">
              <a:xfrm>
                <a:off x="4127" y="3552"/>
                <a:ext cx="75" cy="590"/>
              </a:xfrm>
              <a:custGeom>
                <a:avLst/>
                <a:gdLst>
                  <a:gd name="T0" fmla="*/ 0 w 192"/>
                  <a:gd name="T1" fmla="*/ 0 h 1152"/>
                  <a:gd name="T2" fmla="*/ 29 w 192"/>
                  <a:gd name="T3" fmla="*/ 151 h 1152"/>
                  <a:gd name="T4" fmla="*/ 0 w 192"/>
                  <a:gd name="T5" fmla="*/ 302 h 1152"/>
                  <a:gd name="T6" fmla="*/ 0 60000 65536"/>
                  <a:gd name="T7" fmla="*/ 0 60000 65536"/>
                  <a:gd name="T8" fmla="*/ 0 60000 65536"/>
                  <a:gd name="T9" fmla="*/ 0 w 192"/>
                  <a:gd name="T10" fmla="*/ 0 h 1152"/>
                  <a:gd name="T11" fmla="*/ 192 w 192"/>
                  <a:gd name="T12" fmla="*/ 1152 h 115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92" h="1152">
                    <a:moveTo>
                      <a:pt x="0" y="0"/>
                    </a:moveTo>
                    <a:cubicBezTo>
                      <a:pt x="96" y="192"/>
                      <a:pt x="192" y="384"/>
                      <a:pt x="192" y="576"/>
                    </a:cubicBezTo>
                    <a:cubicBezTo>
                      <a:pt x="192" y="768"/>
                      <a:pt x="96" y="960"/>
                      <a:pt x="0" y="1152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  <p:grpSp>
            <p:nvGrpSpPr>
              <p:cNvPr id="11294" name="Group 140"/>
              <p:cNvGrpSpPr>
                <a:grpSpLocks noChangeAspect="1"/>
              </p:cNvGrpSpPr>
              <p:nvPr/>
            </p:nvGrpSpPr>
            <p:grpSpPr bwMode="auto">
              <a:xfrm>
                <a:off x="4127" y="3552"/>
                <a:ext cx="680" cy="295"/>
                <a:chOff x="2880" y="2736"/>
                <a:chExt cx="1728" cy="576"/>
              </a:xfrm>
            </p:grpSpPr>
            <p:sp>
              <p:nvSpPr>
                <p:cNvPr id="11299" name="Line 141"/>
                <p:cNvSpPr>
                  <a:spLocks noChangeAspect="1" noChangeShapeType="1"/>
                </p:cNvSpPr>
                <p:nvPr/>
              </p:nvSpPr>
              <p:spPr bwMode="auto">
                <a:xfrm>
                  <a:off x="2880" y="2736"/>
                  <a:ext cx="5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  <p:sp>
              <p:nvSpPr>
                <p:cNvPr id="11300" name="Freeform 142"/>
                <p:cNvSpPr>
                  <a:spLocks noChangeAspect="1"/>
                </p:cNvSpPr>
                <p:nvPr/>
              </p:nvSpPr>
              <p:spPr bwMode="auto">
                <a:xfrm>
                  <a:off x="3456" y="2736"/>
                  <a:ext cx="1152" cy="576"/>
                </a:xfrm>
                <a:custGeom>
                  <a:avLst/>
                  <a:gdLst>
                    <a:gd name="T0" fmla="*/ 0 w 1152"/>
                    <a:gd name="T1" fmla="*/ 0 h 576"/>
                    <a:gd name="T2" fmla="*/ 672 w 1152"/>
                    <a:gd name="T3" fmla="*/ 192 h 576"/>
                    <a:gd name="T4" fmla="*/ 1152 w 1152"/>
                    <a:gd name="T5" fmla="*/ 576 h 576"/>
                    <a:gd name="T6" fmla="*/ 0 60000 65536"/>
                    <a:gd name="T7" fmla="*/ 0 60000 65536"/>
                    <a:gd name="T8" fmla="*/ 0 60000 65536"/>
                    <a:gd name="T9" fmla="*/ 0 w 1152"/>
                    <a:gd name="T10" fmla="*/ 0 h 576"/>
                    <a:gd name="T11" fmla="*/ 1152 w 1152"/>
                    <a:gd name="T12" fmla="*/ 576 h 57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52" h="576">
                      <a:moveTo>
                        <a:pt x="0" y="0"/>
                      </a:moveTo>
                      <a:cubicBezTo>
                        <a:pt x="240" y="48"/>
                        <a:pt x="480" y="96"/>
                        <a:pt x="672" y="192"/>
                      </a:cubicBezTo>
                      <a:cubicBezTo>
                        <a:pt x="864" y="288"/>
                        <a:pt x="1008" y="432"/>
                        <a:pt x="1152" y="576"/>
                      </a:cubicBezTo>
                    </a:path>
                  </a:pathLst>
                </a:custGeom>
                <a:noFill/>
                <a:ln w="127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</p:grpSp>
          <p:grpSp>
            <p:nvGrpSpPr>
              <p:cNvPr id="11295" name="Group 143"/>
              <p:cNvGrpSpPr>
                <a:grpSpLocks noChangeAspect="1"/>
              </p:cNvGrpSpPr>
              <p:nvPr/>
            </p:nvGrpSpPr>
            <p:grpSpPr bwMode="auto">
              <a:xfrm flipV="1">
                <a:off x="4126" y="3843"/>
                <a:ext cx="680" cy="295"/>
                <a:chOff x="2880" y="2736"/>
                <a:chExt cx="1728" cy="576"/>
              </a:xfrm>
            </p:grpSpPr>
            <p:sp>
              <p:nvSpPr>
                <p:cNvPr id="11297" name="Line 144"/>
                <p:cNvSpPr>
                  <a:spLocks noChangeAspect="1" noChangeShapeType="1"/>
                </p:cNvSpPr>
                <p:nvPr/>
              </p:nvSpPr>
              <p:spPr bwMode="auto">
                <a:xfrm>
                  <a:off x="2880" y="2736"/>
                  <a:ext cx="57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  <p:sp>
              <p:nvSpPr>
                <p:cNvPr id="11298" name="Freeform 145"/>
                <p:cNvSpPr>
                  <a:spLocks noChangeAspect="1"/>
                </p:cNvSpPr>
                <p:nvPr/>
              </p:nvSpPr>
              <p:spPr bwMode="auto">
                <a:xfrm>
                  <a:off x="3456" y="2736"/>
                  <a:ext cx="1152" cy="576"/>
                </a:xfrm>
                <a:custGeom>
                  <a:avLst/>
                  <a:gdLst>
                    <a:gd name="T0" fmla="*/ 0 w 1152"/>
                    <a:gd name="T1" fmla="*/ 0 h 576"/>
                    <a:gd name="T2" fmla="*/ 672 w 1152"/>
                    <a:gd name="T3" fmla="*/ 192 h 576"/>
                    <a:gd name="T4" fmla="*/ 1152 w 1152"/>
                    <a:gd name="T5" fmla="*/ 576 h 576"/>
                    <a:gd name="T6" fmla="*/ 0 60000 65536"/>
                    <a:gd name="T7" fmla="*/ 0 60000 65536"/>
                    <a:gd name="T8" fmla="*/ 0 60000 65536"/>
                    <a:gd name="T9" fmla="*/ 0 w 1152"/>
                    <a:gd name="T10" fmla="*/ 0 h 576"/>
                    <a:gd name="T11" fmla="*/ 1152 w 1152"/>
                    <a:gd name="T12" fmla="*/ 576 h 57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152" h="576">
                      <a:moveTo>
                        <a:pt x="0" y="0"/>
                      </a:moveTo>
                      <a:cubicBezTo>
                        <a:pt x="240" y="48"/>
                        <a:pt x="480" y="96"/>
                        <a:pt x="672" y="192"/>
                      </a:cubicBezTo>
                      <a:cubicBezTo>
                        <a:pt x="864" y="288"/>
                        <a:pt x="1008" y="432"/>
                        <a:pt x="1152" y="576"/>
                      </a:cubicBezTo>
                    </a:path>
                  </a:pathLst>
                </a:custGeom>
                <a:noFill/>
                <a:ln w="127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 lIns="90000" tIns="46800" rIns="90000" bIns="46800"/>
                <a:lstStyle/>
                <a:p>
                  <a:endParaRPr lang="en-US"/>
                </a:p>
              </p:txBody>
            </p:sp>
          </p:grpSp>
          <p:sp>
            <p:nvSpPr>
              <p:cNvPr id="11296" name="Line 146"/>
              <p:cNvSpPr>
                <a:spLocks noChangeAspect="1" noChangeShapeType="1"/>
              </p:cNvSpPr>
              <p:nvPr/>
            </p:nvSpPr>
            <p:spPr bwMode="auto">
              <a:xfrm>
                <a:off x="4808" y="3838"/>
                <a:ext cx="43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90000" tIns="46800" rIns="90000" bIns="46800"/>
              <a:lstStyle/>
              <a:p>
                <a:endParaRPr lang="en-US"/>
              </a:p>
            </p:txBody>
          </p:sp>
        </p:grpSp>
        <p:sp>
          <p:nvSpPr>
            <p:cNvPr id="11292" name="Oval 82"/>
            <p:cNvSpPr>
              <a:spLocks noChangeAspect="1" noChangeArrowheads="1"/>
            </p:cNvSpPr>
            <p:nvPr/>
          </p:nvSpPr>
          <p:spPr bwMode="auto">
            <a:xfrm rot="5400000">
              <a:off x="4535" y="2761"/>
              <a:ext cx="81" cy="81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</p:grpSp>
      <p:sp>
        <p:nvSpPr>
          <p:cNvPr id="11281" name="Line 119"/>
          <p:cNvSpPr>
            <a:spLocks noChangeShapeType="1"/>
          </p:cNvSpPr>
          <p:nvPr/>
        </p:nvSpPr>
        <p:spPr bwMode="auto">
          <a:xfrm flipH="1">
            <a:off x="5715000" y="2682875"/>
            <a:ext cx="44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82" name="Text Box 120"/>
          <p:cNvSpPr txBox="1">
            <a:spLocks noChangeArrowheads="1"/>
          </p:cNvSpPr>
          <p:nvPr/>
        </p:nvSpPr>
        <p:spPr bwMode="auto">
          <a:xfrm>
            <a:off x="5397500" y="2205038"/>
            <a:ext cx="303213" cy="30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400" b="1"/>
              <a:t>X</a:t>
            </a:r>
          </a:p>
        </p:txBody>
      </p:sp>
      <p:sp>
        <p:nvSpPr>
          <p:cNvPr id="11283" name="Text Box 120"/>
          <p:cNvSpPr txBox="1">
            <a:spLocks noChangeArrowheads="1"/>
          </p:cNvSpPr>
          <p:nvPr/>
        </p:nvSpPr>
        <p:spPr bwMode="auto">
          <a:xfrm>
            <a:off x="5381625" y="2541588"/>
            <a:ext cx="303213" cy="30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sz="1400" b="1"/>
              <a:t>X</a:t>
            </a:r>
          </a:p>
        </p:txBody>
      </p:sp>
      <p:sp>
        <p:nvSpPr>
          <p:cNvPr id="11284" name="Line 119"/>
          <p:cNvSpPr>
            <a:spLocks noChangeShapeType="1"/>
          </p:cNvSpPr>
          <p:nvPr/>
        </p:nvSpPr>
        <p:spPr bwMode="auto">
          <a:xfrm flipH="1">
            <a:off x="5722938" y="2393950"/>
            <a:ext cx="44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10042</TotalTime>
  <Words>959</Words>
  <Application>Microsoft Office PowerPoint</Application>
  <PresentationFormat>On-screen Show (4:3)</PresentationFormat>
  <Paragraphs>402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Arial</vt:lpstr>
      <vt:lpstr>Times New Roman</vt:lpstr>
      <vt:lpstr>Arial Black</vt:lpstr>
      <vt:lpstr>Tahoma</vt:lpstr>
      <vt:lpstr>Courier New</vt:lpstr>
      <vt:lpstr>Symbol</vt:lpstr>
      <vt:lpstr>Wingdings</vt:lpstr>
      <vt:lpstr>Default Design</vt:lpstr>
      <vt:lpstr>1_Default Design</vt:lpstr>
      <vt:lpstr>COE 202: Digital Logic Design Combinational Logic Part 4 </vt:lpstr>
      <vt:lpstr>Objectives</vt:lpstr>
      <vt:lpstr>More Gates: NAND - NOR</vt:lpstr>
      <vt:lpstr>NAND Gate is Universal</vt:lpstr>
      <vt:lpstr>Graphic Symbols for NAND Gate</vt:lpstr>
      <vt:lpstr>Implementation using NANDs</vt:lpstr>
      <vt:lpstr>Implementation using NANDs</vt:lpstr>
      <vt:lpstr>Rules for 2-Level NAND Implementations</vt:lpstr>
      <vt:lpstr>NOR Gate is Universal</vt:lpstr>
      <vt:lpstr>Graphic Symbols for NOR Gate</vt:lpstr>
      <vt:lpstr>Implementation using NOR gates</vt:lpstr>
      <vt:lpstr>Implementation using NOR gates</vt:lpstr>
      <vt:lpstr>Rules for 2-Level NOR Implementations</vt:lpstr>
      <vt:lpstr>More Gates: XOR - XNOR</vt:lpstr>
      <vt:lpstr>XOR/XNOR Properties</vt:lpstr>
      <vt:lpstr>Odd Parity Function</vt:lpstr>
      <vt:lpstr>Odd Parity Function</vt:lpstr>
      <vt:lpstr>Even Parity function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COE 202: Digital Logic Design Combinational Logic Part 4</dc:title>
  <dc:creator>marwan</dc:creator>
  <cp:lastModifiedBy>Dr. Marwan Abu-Amara</cp:lastModifiedBy>
  <cp:revision>1002</cp:revision>
  <cp:lastPrinted>1601-01-01T00:00:00Z</cp:lastPrinted>
  <dcterms:created xsi:type="dcterms:W3CDTF">2009-02-22T06:15:20Z</dcterms:created>
  <dcterms:modified xsi:type="dcterms:W3CDTF">2012-03-03T01:34:51Z</dcterms:modified>
</cp:coreProperties>
</file>